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90" r:id="rId3"/>
    <p:sldId id="300" r:id="rId5"/>
    <p:sldId id="281" r:id="rId6"/>
    <p:sldId id="291" r:id="rId7"/>
    <p:sldId id="292" r:id="rId8"/>
    <p:sldId id="301" r:id="rId9"/>
    <p:sldId id="302" r:id="rId10"/>
    <p:sldId id="295" r:id="rId11"/>
    <p:sldId id="303" r:id="rId12"/>
    <p:sldId id="318" r:id="rId13"/>
    <p:sldId id="304" r:id="rId14"/>
    <p:sldId id="287" r:id="rId15"/>
    <p:sldId id="319" r:id="rId16"/>
    <p:sldId id="320" r:id="rId17"/>
    <p:sldId id="321" r:id="rId18"/>
    <p:sldId id="322" r:id="rId19"/>
    <p:sldId id="305" r:id="rId20"/>
    <p:sldId id="288" r:id="rId21"/>
    <p:sldId id="273" r:id="rId22"/>
    <p:sldId id="299" r:id="rId23"/>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4371"/>
    <a:srgbClr val="EEF2F5"/>
    <a:srgbClr val="F4F5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7582" autoAdjust="0"/>
  </p:normalViewPr>
  <p:slideViewPr>
    <p:cSldViewPr snapToGrid="0" showGuides="1">
      <p:cViewPr varScale="1">
        <p:scale>
          <a:sx n="147" d="100"/>
          <a:sy n="147" d="100"/>
        </p:scale>
        <p:origin x="-600" y="-102"/>
      </p:cViewPr>
      <p:guideLst>
        <p:guide orient="horz" pos="3208"/>
        <p:guide orient="horz" pos="15"/>
        <p:guide pos="175"/>
        <p:guide pos="2928"/>
        <p:guide pos="568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smtClean="0"/>
              <a:t>亮亮图文旗舰店</a:t>
            </a:r>
            <a:r>
              <a:rPr lang="en-US" altLang="zh-CN" dirty="0" smtClean="0"/>
              <a:t>https://liangliangtuwen.tmall.com</a:t>
            </a:r>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spd="slow">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D669989D-4831-4E99-B76E-9A53CB0F3A88}"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fld>
            <a:endParaRPr lang="zh-CN" altLang="en-US"/>
          </a:p>
        </p:txBody>
      </p:sp>
    </p:spTree>
  </p:cSld>
  <p:clrMapOvr>
    <a:masterClrMapping/>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669989D-4831-4E99-B76E-9A53CB0F3A88}"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3F9CDB-1F21-4789-A81E-8FEA25CE194B}" type="slidenum">
              <a:rPr lang="zh-CN" altLang="en-US" smtClean="0"/>
            </a:fld>
            <a:endParaRPr lang="zh-CN" altLang="en-US"/>
          </a:p>
        </p:txBody>
      </p:sp>
    </p:spTree>
  </p:cSld>
  <p:clrMapOvr>
    <a:masterClrMapping/>
  </p:clrMapOvr>
  <p:transition spd="slow">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669989D-4831-4E99-B76E-9A53CB0F3A88}"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3F9CDB-1F21-4789-A81E-8FEA25CE194B}" type="slidenum">
              <a:rPr lang="zh-CN" altLang="en-US" smtClean="0"/>
            </a:fld>
            <a:endParaRPr lang="zh-CN" altLang="en-US"/>
          </a:p>
        </p:txBody>
      </p:sp>
    </p:spTree>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30" name="Picture Placeholder 7"/>
          <p:cNvSpPr>
            <a:spLocks noGrp="1"/>
          </p:cNvSpPr>
          <p:nvPr>
            <p:ph type="pic" sz="quarter" idx="14"/>
          </p:nvPr>
        </p:nvSpPr>
        <p:spPr>
          <a:xfrm>
            <a:off x="23090" y="1229219"/>
            <a:ext cx="3020292" cy="17684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31" name="Picture Placeholder 7"/>
          <p:cNvSpPr>
            <a:spLocks noGrp="1"/>
          </p:cNvSpPr>
          <p:nvPr>
            <p:ph type="pic" sz="quarter" idx="15"/>
          </p:nvPr>
        </p:nvSpPr>
        <p:spPr>
          <a:xfrm>
            <a:off x="3061854" y="1219983"/>
            <a:ext cx="3020292" cy="17684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32" name="Picture Placeholder 7"/>
          <p:cNvSpPr>
            <a:spLocks noGrp="1"/>
          </p:cNvSpPr>
          <p:nvPr>
            <p:ph type="pic" sz="quarter" idx="16"/>
          </p:nvPr>
        </p:nvSpPr>
        <p:spPr>
          <a:xfrm>
            <a:off x="6100618" y="1219983"/>
            <a:ext cx="3020292" cy="17684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Tree>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14" name="Picture Placeholder 7"/>
          <p:cNvSpPr>
            <a:spLocks noGrp="1"/>
          </p:cNvSpPr>
          <p:nvPr>
            <p:ph type="pic" sz="quarter" idx="15"/>
          </p:nvPr>
        </p:nvSpPr>
        <p:spPr>
          <a:xfrm>
            <a:off x="3348624" y="1106583"/>
            <a:ext cx="2446752" cy="15872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5" name="Picture Placeholder 7"/>
          <p:cNvSpPr>
            <a:spLocks noGrp="1"/>
          </p:cNvSpPr>
          <p:nvPr>
            <p:ph type="pic" sz="quarter" idx="16"/>
          </p:nvPr>
        </p:nvSpPr>
        <p:spPr>
          <a:xfrm>
            <a:off x="6387388" y="1106583"/>
            <a:ext cx="2446752" cy="15872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7" name="矩形 16"/>
          <p:cNvSpPr/>
          <p:nvPr userDrawn="1"/>
        </p:nvSpPr>
        <p:spPr>
          <a:xfrm>
            <a:off x="3348624" y="2805680"/>
            <a:ext cx="2446752" cy="15872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userDrawn="1"/>
        </p:nvSpPr>
        <p:spPr>
          <a:xfrm>
            <a:off x="6387388" y="2805680"/>
            <a:ext cx="2446752" cy="15872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D669989D-4831-4E99-B76E-9A53CB0F3A88}"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fld>
            <a:endParaRPr lang="zh-CN" altLang="en-US"/>
          </a:p>
        </p:txBody>
      </p:sp>
    </p:spTree>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29842" y="1878806"/>
            <a:ext cx="3868340" cy="2763441"/>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29150" y="1878806"/>
            <a:ext cx="3887391" cy="2763441"/>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D669989D-4831-4E99-B76E-9A53CB0F3A88}"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E3F9CDB-1F21-4789-A81E-8FEA25CE194B}" type="slidenum">
              <a:rPr lang="zh-CN" altLang="en-US" smtClean="0"/>
            </a:fld>
            <a:endParaRPr lang="zh-CN" altLang="en-US"/>
          </a:p>
        </p:txBody>
      </p:sp>
    </p:spTree>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D669989D-4831-4E99-B76E-9A53CB0F3A88}"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E3F9CDB-1F21-4789-A81E-8FEA25CE194B}" type="slidenum">
              <a:rPr lang="zh-CN" altLang="en-US" smtClean="0"/>
            </a:fld>
            <a:endParaRPr lang="zh-CN" altLang="en-US"/>
          </a:p>
        </p:txBody>
      </p:sp>
    </p:spTree>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69989D-4831-4E99-B76E-9A53CB0F3A88}"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E3F9CDB-1F21-4789-A81E-8FEA25CE194B}" type="slidenum">
              <a:rPr lang="zh-CN" altLang="en-US" smtClean="0"/>
            </a:fld>
            <a:endParaRPr lang="zh-CN" altLang="en-US"/>
          </a:p>
        </p:txBody>
      </p:sp>
    </p:spTree>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D669989D-4831-4E99-B76E-9A53CB0F3A88}"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fld>
            <a:endParaRPr lang="zh-CN" altLang="en-US"/>
          </a:p>
        </p:txBody>
      </p:sp>
    </p:spTree>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EF2F5"/>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D669989D-4831-4E99-B76E-9A53CB0F3A88}" type="datetimeFigureOut">
              <a:rPr lang="zh-CN" altLang="en-US" smtClean="0"/>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EE3F9CDB-1F21-4789-A81E-8FEA25CE194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wipe dir="r"/>
  </p:transition>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未标题-3"/>
          <p:cNvPicPr>
            <a:picLocks noChangeAspect="1"/>
          </p:cNvPicPr>
          <p:nvPr/>
        </p:nvPicPr>
        <p:blipFill>
          <a:blip r:embed="rId1"/>
          <a:stretch>
            <a:fillRect/>
          </a:stretch>
        </p:blipFill>
        <p:spPr>
          <a:xfrm>
            <a:off x="4040505" y="756285"/>
            <a:ext cx="1052195" cy="1052195"/>
          </a:xfrm>
          <a:prstGeom prst="rect">
            <a:avLst/>
          </a:prstGeom>
        </p:spPr>
      </p:pic>
      <p:sp>
        <p:nvSpPr>
          <p:cNvPr id="31" name="矩形 30"/>
          <p:cNvSpPr/>
          <p:nvPr/>
        </p:nvSpPr>
        <p:spPr bwMode="auto">
          <a:xfrm>
            <a:off x="2550084" y="1710172"/>
            <a:ext cx="4094480" cy="953135"/>
          </a:xfrm>
          <a:prstGeom prst="rect">
            <a:avLst/>
          </a:prstGeom>
        </p:spPr>
        <p:txBody>
          <a:bodyPr wrap="none">
            <a:spAutoFit/>
          </a:bodyPr>
          <a:lstStyle/>
          <a:p>
            <a:pPr algn="ctr">
              <a:defRPr/>
            </a:pPr>
            <a:r>
              <a:rPr lang="zh-CN" altLang="en-US" sz="2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基于AngularJS的</a:t>
            </a:r>
            <a:endParaRPr lang="zh-CN" altLang="en-US" sz="2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a:p>
            <a:pPr algn="ctr">
              <a:defRPr/>
            </a:pPr>
            <a:r>
              <a:rPr lang="zh-CN" altLang="en-US" sz="2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宿舍管理系统设计与开发</a:t>
            </a:r>
            <a:endParaRPr lang="zh-CN" altLang="en-US" sz="2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2" name="矩形 31"/>
          <p:cNvSpPr/>
          <p:nvPr/>
        </p:nvSpPr>
        <p:spPr>
          <a:xfrm>
            <a:off x="2519585" y="2624981"/>
            <a:ext cx="4155479" cy="521970"/>
          </a:xfrm>
          <a:prstGeom prst="rect">
            <a:avLst/>
          </a:prstGeom>
        </p:spPr>
        <p:txBody>
          <a:bodyPr wrap="square">
            <a:spAutoFit/>
          </a:bodyPr>
          <a:lstStyle/>
          <a:p>
            <a:pPr algn="ctr"/>
            <a:r>
              <a:rPr lang="en-US" altLang="zh-CN" sz="1400">
                <a:solidFill>
                  <a:schemeClr val="accent1"/>
                </a:solidFill>
                <a:latin typeface="Arial" panose="020B0604020202020204"/>
              </a:rPr>
              <a:t>Design and Development of Dormitory Management System Based on AngularJS</a:t>
            </a:r>
            <a:endParaRPr lang="en-US" altLang="zh-CN" sz="1400">
              <a:solidFill>
                <a:schemeClr val="accent1"/>
              </a:solidFill>
              <a:latin typeface="Arial" panose="020B0604020202020204"/>
            </a:endParaRPr>
          </a:p>
        </p:txBody>
      </p:sp>
      <p:cxnSp>
        <p:nvCxnSpPr>
          <p:cNvPr id="40" name="直接连接符 39"/>
          <p:cNvCxnSpPr/>
          <p:nvPr/>
        </p:nvCxnSpPr>
        <p:spPr>
          <a:xfrm>
            <a:off x="4436216" y="3253383"/>
            <a:ext cx="26125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8564068" y="4494083"/>
            <a:ext cx="25120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5" name="矩形 44"/>
          <p:cNvSpPr/>
          <p:nvPr/>
        </p:nvSpPr>
        <p:spPr bwMode="auto">
          <a:xfrm>
            <a:off x="7538860" y="4493849"/>
            <a:ext cx="1402080" cy="460375"/>
          </a:xfrm>
          <a:prstGeom prst="rect">
            <a:avLst/>
          </a:prstGeom>
        </p:spPr>
        <p:txBody>
          <a:bodyPr wrap="none">
            <a:spAutoFit/>
          </a:bodyPr>
          <a:lstStyle/>
          <a:p>
            <a:pPr algn="r">
              <a:defRPr/>
            </a:pPr>
            <a:r>
              <a:rPr lang="zh-CN" altLang="en-US" sz="1200" kern="100" smtClean="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答辩人：周皙昊 </a:t>
            </a:r>
            <a:endParaRPr lang="zh-CN" altLang="en-US" sz="1200" kern="100" smtClean="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algn="r">
              <a:defRPr/>
            </a:pPr>
            <a:r>
              <a:rPr lang="zh-CN" altLang="en-US" sz="1200" kern="100" smtClean="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指导老师：罗荣良</a:t>
            </a:r>
            <a:endParaRPr lang="zh-CN" altLang="en-US" sz="1200" kern="10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47" name="直接连接符 46"/>
          <p:cNvCxnSpPr/>
          <p:nvPr/>
        </p:nvCxnSpPr>
        <p:spPr>
          <a:xfrm>
            <a:off x="398739" y="4612193"/>
            <a:ext cx="25120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 name="菱形 1"/>
          <p:cNvSpPr/>
          <p:nvPr/>
        </p:nvSpPr>
        <p:spPr>
          <a:xfrm>
            <a:off x="2233142" y="286843"/>
            <a:ext cx="4667405" cy="4667405"/>
          </a:xfrm>
          <a:prstGeom prst="diamond">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bwMode="auto">
          <a:xfrm>
            <a:off x="278388" y="4667204"/>
            <a:ext cx="941705" cy="275590"/>
          </a:xfrm>
          <a:prstGeom prst="rect">
            <a:avLst/>
          </a:prstGeom>
        </p:spPr>
        <p:txBody>
          <a:bodyPr wrap="none">
            <a:spAutoFit/>
          </a:bodyPr>
          <a:lstStyle/>
          <a:p>
            <a:pPr>
              <a:defRPr/>
            </a:pPr>
            <a:r>
              <a:rPr lang="en-US" altLang="zh-CN" sz="1200" kern="100" dirty="0" smtClean="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2019-5-18</a:t>
            </a:r>
            <a:endParaRPr lang="zh-CN" altLang="en-US" sz="1200" kern="1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2926080" cy="368300"/>
          </a:xfrm>
          <a:prstGeom prst="rect">
            <a:avLst/>
          </a:prstGeom>
          <a:noFill/>
        </p:spPr>
        <p:txBody>
          <a:bodyPr wrap="none">
            <a:spAutoFit/>
          </a:bodyPr>
          <a:lstStyle/>
          <a:p>
            <a:pPr algn="l">
              <a:defRPr/>
            </a:pPr>
            <a:r>
              <a:rPr lang="zh-CN" altLang="en-US" sz="1800" kern="100" smtClean="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a:t>
            </a: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二部分：系统设计与开发</a:t>
            </a:r>
            <a:endPar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矩形 4"/>
          <p:cNvSpPr/>
          <p:nvPr/>
        </p:nvSpPr>
        <p:spPr>
          <a:xfrm>
            <a:off x="90232" y="575233"/>
            <a:ext cx="2059305" cy="213995"/>
          </a:xfrm>
          <a:prstGeom prst="rect">
            <a:avLst/>
          </a:prstGeom>
        </p:spPr>
        <p:txBody>
          <a:bodyPr wrap="none">
            <a:spAutoFit/>
          </a:bodyPr>
          <a:lstStyle/>
          <a:p>
            <a:pPr lvl="0" algn="l" fontAlgn="base">
              <a:spcBef>
                <a:spcPct val="0"/>
              </a:spcBef>
              <a:spcAft>
                <a:spcPct val="0"/>
              </a:spcAft>
              <a:defRPr/>
            </a:pPr>
            <a:r>
              <a:rPr lang="en-US" altLang="zh-CN" sz="800">
                <a:solidFill>
                  <a:schemeClr val="accent1"/>
                </a:solidFill>
                <a:latin typeface="+mj-lt"/>
                <a:ea typeface="方正兰亭黑_GBK"/>
              </a:rPr>
              <a:t>SYSTEM DESIGN AND DEVELOPMENT</a:t>
            </a:r>
            <a:endParaRPr lang="en-US" altLang="zh-CN" sz="800">
              <a:solidFill>
                <a:schemeClr val="accent1"/>
              </a:solidFill>
              <a:latin typeface="+mj-lt"/>
              <a:ea typeface="方正兰亭黑_GBK"/>
            </a:endParaRP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0" y="1546225"/>
            <a:ext cx="9144000" cy="2312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2" name="图片 21" descr="图片1"/>
          <p:cNvPicPr>
            <a:picLocks noChangeAspect="1"/>
          </p:cNvPicPr>
          <p:nvPr/>
        </p:nvPicPr>
        <p:blipFill>
          <a:blip r:embed="rId1"/>
          <a:stretch>
            <a:fillRect/>
          </a:stretch>
        </p:blipFill>
        <p:spPr>
          <a:xfrm>
            <a:off x="3553460" y="180340"/>
            <a:ext cx="4490720" cy="4782820"/>
          </a:xfrm>
          <a:prstGeom prst="rect">
            <a:avLst/>
          </a:prstGeom>
        </p:spPr>
      </p:pic>
      <p:sp>
        <p:nvSpPr>
          <p:cNvPr id="23" name="矩形 22"/>
          <p:cNvSpPr/>
          <p:nvPr/>
        </p:nvSpPr>
        <p:spPr bwMode="auto">
          <a:xfrm>
            <a:off x="479425" y="1983740"/>
            <a:ext cx="2148205" cy="521970"/>
          </a:xfrm>
          <a:prstGeom prst="rect">
            <a:avLst/>
          </a:prstGeom>
          <a:noFill/>
        </p:spPr>
        <p:txBody>
          <a:bodyPr wrap="square">
            <a:spAutoFit/>
          </a:bodyPr>
          <a:p>
            <a:pPr algn="ctr">
              <a:defRPr/>
            </a:pPr>
            <a:r>
              <a:rPr lang="zh-CN" sz="2800"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系统框架图</a:t>
            </a:r>
            <a:endParaRPr lang="zh-CN" sz="2800"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24" name="直接连接符 23"/>
          <p:cNvCxnSpPr/>
          <p:nvPr/>
        </p:nvCxnSpPr>
        <p:spPr>
          <a:xfrm>
            <a:off x="1009015" y="2505710"/>
            <a:ext cx="5334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bwMode="auto">
          <a:xfrm>
            <a:off x="3413761" y="2094283"/>
            <a:ext cx="2316480" cy="521970"/>
          </a:xfrm>
          <a:prstGeom prst="rect">
            <a:avLst/>
          </a:prstGeom>
          <a:noFill/>
        </p:spPr>
        <p:txBody>
          <a:bodyPr wrap="none">
            <a:spAutoFit/>
          </a:bodyPr>
          <a:lstStyle/>
          <a:p>
            <a:pPr algn="ctr">
              <a:defRPr/>
            </a:pPr>
            <a:r>
              <a:rPr lang="zh-CN" altLang="en-US" sz="2800" kern="100">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研究成果展示</a:t>
            </a:r>
            <a:endParaRPr lang="zh-CN" altLang="en-US" sz="2800" kern="100">
              <a:solidFill>
                <a:srgbClr val="30437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 name="矩形 13"/>
          <p:cNvSpPr/>
          <p:nvPr/>
        </p:nvSpPr>
        <p:spPr>
          <a:xfrm>
            <a:off x="3783648" y="2617504"/>
            <a:ext cx="1576705" cy="252730"/>
          </a:xfrm>
          <a:prstGeom prst="rect">
            <a:avLst/>
          </a:prstGeom>
        </p:spPr>
        <p:txBody>
          <a:bodyPr wrap="none">
            <a:spAutoFit/>
          </a:bodyPr>
          <a:lstStyle/>
          <a:p>
            <a:pPr algn="ctr" fontAlgn="base">
              <a:spcBef>
                <a:spcPct val="0"/>
              </a:spcBef>
              <a:spcAft>
                <a:spcPct val="0"/>
              </a:spcAft>
              <a:defRPr/>
            </a:pPr>
            <a:r>
              <a:rPr lang="en-US" altLang="zh-CN" sz="1050">
                <a:solidFill>
                  <a:srgbClr val="304371"/>
                </a:solidFill>
                <a:latin typeface="Arial" panose="020B0604020202020204"/>
                <a:ea typeface="方正兰亭黑_GBK"/>
              </a:rPr>
              <a:t>RESEARCH RESULTS</a:t>
            </a:r>
            <a:endParaRPr lang="en-US" altLang="zh-CN" sz="1050">
              <a:solidFill>
                <a:srgbClr val="304371"/>
              </a:solidFill>
              <a:latin typeface="Arial" panose="020B0604020202020204"/>
              <a:ea typeface="方正兰亭黑_GBK"/>
            </a:endParaRPr>
          </a:p>
        </p:txBody>
      </p:sp>
      <p:cxnSp>
        <p:nvCxnSpPr>
          <p:cNvPr id="16" name="直接连接符 15"/>
          <p:cNvCxnSpPr/>
          <p:nvPr/>
        </p:nvCxnSpPr>
        <p:spPr>
          <a:xfrm>
            <a:off x="4441372" y="2961888"/>
            <a:ext cx="26125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任意多边形 22"/>
          <p:cNvSpPr/>
          <p:nvPr/>
        </p:nvSpPr>
        <p:spPr>
          <a:xfrm>
            <a:off x="2496968" y="-465601"/>
            <a:ext cx="4171119" cy="2085559"/>
          </a:xfrm>
          <a:custGeom>
            <a:avLst/>
            <a:gdLst>
              <a:gd name="connsiteX0" fmla="*/ 0 w 3557939"/>
              <a:gd name="connsiteY0" fmla="*/ 0 h 1778969"/>
              <a:gd name="connsiteX1" fmla="*/ 3557939 w 3557939"/>
              <a:gd name="connsiteY1" fmla="*/ 0 h 1778969"/>
              <a:gd name="connsiteX2" fmla="*/ 1778970 w 3557939"/>
              <a:gd name="connsiteY2" fmla="*/ 1778969 h 1778969"/>
            </a:gdLst>
            <a:ahLst/>
            <a:cxnLst>
              <a:cxn ang="0">
                <a:pos x="connsiteX0" y="connsiteY0"/>
              </a:cxn>
              <a:cxn ang="0">
                <a:pos x="connsiteX1" y="connsiteY1"/>
              </a:cxn>
              <a:cxn ang="0">
                <a:pos x="connsiteX2" y="connsiteY2"/>
              </a:cxn>
            </a:cxnLst>
            <a:rect l="l" t="t" r="r" b="b"/>
            <a:pathLst>
              <a:path w="3557939" h="1778969">
                <a:moveTo>
                  <a:pt x="0" y="0"/>
                </a:moveTo>
                <a:lnTo>
                  <a:pt x="3557939" y="0"/>
                </a:lnTo>
                <a:lnTo>
                  <a:pt x="1778970" y="1778969"/>
                </a:lnTo>
                <a:close/>
              </a:path>
            </a:pathLst>
          </a:cu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5" name="菱形 24"/>
          <p:cNvSpPr/>
          <p:nvPr/>
        </p:nvSpPr>
        <p:spPr>
          <a:xfrm>
            <a:off x="2184101" y="229604"/>
            <a:ext cx="4775798" cy="4775798"/>
          </a:xfrm>
          <a:prstGeom prst="diamond">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11" name="Group 11"/>
          <p:cNvGrpSpPr>
            <a:grpSpLocks noChangeAspect="1"/>
          </p:cNvGrpSpPr>
          <p:nvPr/>
        </p:nvGrpSpPr>
        <p:grpSpPr bwMode="auto">
          <a:xfrm>
            <a:off x="4376476" y="706188"/>
            <a:ext cx="412102" cy="487421"/>
            <a:chOff x="4732" y="1909"/>
            <a:chExt cx="383" cy="453"/>
          </a:xfrm>
          <a:solidFill>
            <a:schemeClr val="accent1"/>
          </a:solidFill>
        </p:grpSpPr>
        <p:sp>
          <p:nvSpPr>
            <p:cNvPr id="12" name="Freeform 12"/>
            <p:cNvSpPr/>
            <p:nvPr/>
          </p:nvSpPr>
          <p:spPr bwMode="auto">
            <a:xfrm>
              <a:off x="4835" y="2247"/>
              <a:ext cx="214" cy="16"/>
            </a:xfrm>
            <a:custGeom>
              <a:avLst/>
              <a:gdLst>
                <a:gd name="T0" fmla="*/ 271 w 282"/>
                <a:gd name="T1" fmla="*/ 0 h 22"/>
                <a:gd name="T2" fmla="*/ 11 w 282"/>
                <a:gd name="T3" fmla="*/ 0 h 22"/>
                <a:gd name="T4" fmla="*/ 0 w 282"/>
                <a:gd name="T5" fmla="*/ 11 h 22"/>
                <a:gd name="T6" fmla="*/ 11 w 282"/>
                <a:gd name="T7" fmla="*/ 22 h 22"/>
                <a:gd name="T8" fmla="*/ 271 w 282"/>
                <a:gd name="T9" fmla="*/ 22 h 22"/>
                <a:gd name="T10" fmla="*/ 282 w 282"/>
                <a:gd name="T11" fmla="*/ 11 h 22"/>
                <a:gd name="T12" fmla="*/ 271 w 282"/>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282" h="22">
                  <a:moveTo>
                    <a:pt x="271" y="0"/>
                  </a:moveTo>
                  <a:cubicBezTo>
                    <a:pt x="11" y="0"/>
                    <a:pt x="11" y="0"/>
                    <a:pt x="11" y="0"/>
                  </a:cubicBezTo>
                  <a:cubicBezTo>
                    <a:pt x="5" y="0"/>
                    <a:pt x="0" y="5"/>
                    <a:pt x="0" y="11"/>
                  </a:cubicBezTo>
                  <a:cubicBezTo>
                    <a:pt x="0" y="17"/>
                    <a:pt x="5" y="22"/>
                    <a:pt x="11" y="22"/>
                  </a:cubicBezTo>
                  <a:cubicBezTo>
                    <a:pt x="271" y="22"/>
                    <a:pt x="271" y="22"/>
                    <a:pt x="271" y="22"/>
                  </a:cubicBezTo>
                  <a:cubicBezTo>
                    <a:pt x="277" y="22"/>
                    <a:pt x="282" y="17"/>
                    <a:pt x="282" y="11"/>
                  </a:cubicBezTo>
                  <a:cubicBezTo>
                    <a:pt x="282" y="5"/>
                    <a:pt x="277" y="0"/>
                    <a:pt x="27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3"/>
            <p:cNvSpPr/>
            <p:nvPr/>
          </p:nvSpPr>
          <p:spPr bwMode="auto">
            <a:xfrm>
              <a:off x="4835" y="2284"/>
              <a:ext cx="214" cy="17"/>
            </a:xfrm>
            <a:custGeom>
              <a:avLst/>
              <a:gdLst>
                <a:gd name="T0" fmla="*/ 271 w 282"/>
                <a:gd name="T1" fmla="*/ 0 h 22"/>
                <a:gd name="T2" fmla="*/ 11 w 282"/>
                <a:gd name="T3" fmla="*/ 0 h 22"/>
                <a:gd name="T4" fmla="*/ 0 w 282"/>
                <a:gd name="T5" fmla="*/ 11 h 22"/>
                <a:gd name="T6" fmla="*/ 11 w 282"/>
                <a:gd name="T7" fmla="*/ 22 h 22"/>
                <a:gd name="T8" fmla="*/ 271 w 282"/>
                <a:gd name="T9" fmla="*/ 22 h 22"/>
                <a:gd name="T10" fmla="*/ 282 w 282"/>
                <a:gd name="T11" fmla="*/ 11 h 22"/>
                <a:gd name="T12" fmla="*/ 271 w 282"/>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282" h="22">
                  <a:moveTo>
                    <a:pt x="271" y="0"/>
                  </a:moveTo>
                  <a:cubicBezTo>
                    <a:pt x="11" y="0"/>
                    <a:pt x="11" y="0"/>
                    <a:pt x="11" y="0"/>
                  </a:cubicBezTo>
                  <a:cubicBezTo>
                    <a:pt x="5" y="0"/>
                    <a:pt x="0" y="5"/>
                    <a:pt x="0" y="11"/>
                  </a:cubicBezTo>
                  <a:cubicBezTo>
                    <a:pt x="0" y="17"/>
                    <a:pt x="5" y="22"/>
                    <a:pt x="11" y="22"/>
                  </a:cubicBezTo>
                  <a:cubicBezTo>
                    <a:pt x="271" y="22"/>
                    <a:pt x="271" y="22"/>
                    <a:pt x="271" y="22"/>
                  </a:cubicBezTo>
                  <a:cubicBezTo>
                    <a:pt x="277" y="22"/>
                    <a:pt x="282" y="17"/>
                    <a:pt x="282" y="11"/>
                  </a:cubicBezTo>
                  <a:cubicBezTo>
                    <a:pt x="282" y="5"/>
                    <a:pt x="277" y="0"/>
                    <a:pt x="27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4"/>
            <p:cNvSpPr>
              <a:spLocks noEditPoints="1"/>
            </p:cNvSpPr>
            <p:nvPr/>
          </p:nvSpPr>
          <p:spPr bwMode="auto">
            <a:xfrm>
              <a:off x="4732" y="1909"/>
              <a:ext cx="383" cy="453"/>
            </a:xfrm>
            <a:custGeom>
              <a:avLst/>
              <a:gdLst>
                <a:gd name="T0" fmla="*/ 486 w 504"/>
                <a:gd name="T1" fmla="*/ 419 h 598"/>
                <a:gd name="T2" fmla="*/ 502 w 504"/>
                <a:gd name="T3" fmla="*/ 398 h 598"/>
                <a:gd name="T4" fmla="*/ 502 w 504"/>
                <a:gd name="T5" fmla="*/ 21 h 598"/>
                <a:gd name="T6" fmla="*/ 480 w 504"/>
                <a:gd name="T7" fmla="*/ 0 h 598"/>
                <a:gd name="T8" fmla="*/ 65 w 504"/>
                <a:gd name="T9" fmla="*/ 0 h 598"/>
                <a:gd name="T10" fmla="*/ 0 w 504"/>
                <a:gd name="T11" fmla="*/ 65 h 598"/>
                <a:gd name="T12" fmla="*/ 0 w 504"/>
                <a:gd name="T13" fmla="*/ 533 h 598"/>
                <a:gd name="T14" fmla="*/ 65 w 504"/>
                <a:gd name="T15" fmla="*/ 598 h 598"/>
                <a:gd name="T16" fmla="*/ 480 w 504"/>
                <a:gd name="T17" fmla="*/ 598 h 598"/>
                <a:gd name="T18" fmla="*/ 500 w 504"/>
                <a:gd name="T19" fmla="*/ 585 h 598"/>
                <a:gd name="T20" fmla="*/ 497 w 504"/>
                <a:gd name="T21" fmla="*/ 562 h 598"/>
                <a:gd name="T22" fmla="*/ 481 w 504"/>
                <a:gd name="T23" fmla="*/ 522 h 598"/>
                <a:gd name="T24" fmla="*/ 487 w 504"/>
                <a:gd name="T25" fmla="*/ 497 h 598"/>
                <a:gd name="T26" fmla="*/ 477 w 504"/>
                <a:gd name="T27" fmla="*/ 467 h 598"/>
                <a:gd name="T28" fmla="*/ 448 w 504"/>
                <a:gd name="T29" fmla="*/ 477 h 598"/>
                <a:gd name="T30" fmla="*/ 437 w 504"/>
                <a:gd name="T31" fmla="*/ 522 h 598"/>
                <a:gd name="T32" fmla="*/ 442 w 504"/>
                <a:gd name="T33" fmla="*/ 555 h 598"/>
                <a:gd name="T34" fmla="*/ 65 w 504"/>
                <a:gd name="T35" fmla="*/ 555 h 598"/>
                <a:gd name="T36" fmla="*/ 43 w 504"/>
                <a:gd name="T37" fmla="*/ 533 h 598"/>
                <a:gd name="T38" fmla="*/ 43 w 504"/>
                <a:gd name="T39" fmla="*/ 65 h 598"/>
                <a:gd name="T40" fmla="*/ 65 w 504"/>
                <a:gd name="T41" fmla="*/ 43 h 598"/>
                <a:gd name="T42" fmla="*/ 295 w 504"/>
                <a:gd name="T43" fmla="*/ 43 h 598"/>
                <a:gd name="T44" fmla="*/ 295 w 504"/>
                <a:gd name="T45" fmla="*/ 278 h 598"/>
                <a:gd name="T46" fmla="*/ 301 w 504"/>
                <a:gd name="T47" fmla="*/ 288 h 598"/>
                <a:gd name="T48" fmla="*/ 312 w 504"/>
                <a:gd name="T49" fmla="*/ 286 h 598"/>
                <a:gd name="T50" fmla="*/ 360 w 504"/>
                <a:gd name="T51" fmla="*/ 249 h 598"/>
                <a:gd name="T52" fmla="*/ 407 w 504"/>
                <a:gd name="T53" fmla="*/ 286 h 598"/>
                <a:gd name="T54" fmla="*/ 414 w 504"/>
                <a:gd name="T55" fmla="*/ 289 h 598"/>
                <a:gd name="T56" fmla="*/ 419 w 504"/>
                <a:gd name="T57" fmla="*/ 288 h 598"/>
                <a:gd name="T58" fmla="*/ 425 w 504"/>
                <a:gd name="T59" fmla="*/ 278 h 598"/>
                <a:gd name="T60" fmla="*/ 425 w 504"/>
                <a:gd name="T61" fmla="*/ 43 h 598"/>
                <a:gd name="T62" fmla="*/ 459 w 504"/>
                <a:gd name="T63" fmla="*/ 43 h 598"/>
                <a:gd name="T64" fmla="*/ 459 w 504"/>
                <a:gd name="T65" fmla="*/ 398 h 598"/>
                <a:gd name="T66" fmla="*/ 459 w 504"/>
                <a:gd name="T67" fmla="*/ 399 h 598"/>
                <a:gd name="T68" fmla="*/ 108 w 504"/>
                <a:gd name="T69" fmla="*/ 399 h 598"/>
                <a:gd name="T70" fmla="*/ 54 w 504"/>
                <a:gd name="T71" fmla="*/ 453 h 598"/>
                <a:gd name="T72" fmla="*/ 65 w 504"/>
                <a:gd name="T73" fmla="*/ 464 h 598"/>
                <a:gd name="T74" fmla="*/ 76 w 504"/>
                <a:gd name="T75" fmla="*/ 453 h 598"/>
                <a:gd name="T76" fmla="*/ 108 w 504"/>
                <a:gd name="T77" fmla="*/ 421 h 598"/>
                <a:gd name="T78" fmla="*/ 480 w 504"/>
                <a:gd name="T79" fmla="*/ 421 h 598"/>
                <a:gd name="T80" fmla="*/ 486 w 504"/>
                <a:gd name="T81" fmla="*/ 419 h 598"/>
                <a:gd name="T82" fmla="*/ 403 w 504"/>
                <a:gd name="T83" fmla="*/ 255 h 598"/>
                <a:gd name="T84" fmla="*/ 367 w 504"/>
                <a:gd name="T85" fmla="*/ 227 h 598"/>
                <a:gd name="T86" fmla="*/ 353 w 504"/>
                <a:gd name="T87" fmla="*/ 227 h 598"/>
                <a:gd name="T88" fmla="*/ 317 w 504"/>
                <a:gd name="T89" fmla="*/ 255 h 598"/>
                <a:gd name="T90" fmla="*/ 317 w 504"/>
                <a:gd name="T91" fmla="*/ 43 h 598"/>
                <a:gd name="T92" fmla="*/ 403 w 504"/>
                <a:gd name="T93" fmla="*/ 43 h 598"/>
                <a:gd name="T94" fmla="*/ 403 w 504"/>
                <a:gd name="T95" fmla="*/ 255 h 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04" h="598">
                  <a:moveTo>
                    <a:pt x="486" y="419"/>
                  </a:moveTo>
                  <a:cubicBezTo>
                    <a:pt x="495" y="416"/>
                    <a:pt x="502" y="408"/>
                    <a:pt x="502" y="398"/>
                  </a:cubicBezTo>
                  <a:cubicBezTo>
                    <a:pt x="502" y="21"/>
                    <a:pt x="502" y="21"/>
                    <a:pt x="502" y="21"/>
                  </a:cubicBezTo>
                  <a:cubicBezTo>
                    <a:pt x="502" y="9"/>
                    <a:pt x="493" y="0"/>
                    <a:pt x="480" y="0"/>
                  </a:cubicBezTo>
                  <a:cubicBezTo>
                    <a:pt x="65" y="0"/>
                    <a:pt x="65" y="0"/>
                    <a:pt x="65" y="0"/>
                  </a:cubicBezTo>
                  <a:cubicBezTo>
                    <a:pt x="29" y="0"/>
                    <a:pt x="0" y="29"/>
                    <a:pt x="0" y="65"/>
                  </a:cubicBezTo>
                  <a:cubicBezTo>
                    <a:pt x="0" y="533"/>
                    <a:pt x="0" y="533"/>
                    <a:pt x="0" y="533"/>
                  </a:cubicBezTo>
                  <a:cubicBezTo>
                    <a:pt x="0" y="569"/>
                    <a:pt x="29" y="598"/>
                    <a:pt x="65" y="598"/>
                  </a:cubicBezTo>
                  <a:cubicBezTo>
                    <a:pt x="480" y="598"/>
                    <a:pt x="480" y="598"/>
                    <a:pt x="480" y="598"/>
                  </a:cubicBezTo>
                  <a:cubicBezTo>
                    <a:pt x="489" y="598"/>
                    <a:pt x="497" y="593"/>
                    <a:pt x="500" y="585"/>
                  </a:cubicBezTo>
                  <a:cubicBezTo>
                    <a:pt x="504" y="577"/>
                    <a:pt x="502" y="568"/>
                    <a:pt x="497" y="562"/>
                  </a:cubicBezTo>
                  <a:cubicBezTo>
                    <a:pt x="486" y="551"/>
                    <a:pt x="481" y="537"/>
                    <a:pt x="481" y="522"/>
                  </a:cubicBezTo>
                  <a:cubicBezTo>
                    <a:pt x="481" y="513"/>
                    <a:pt x="483" y="505"/>
                    <a:pt x="487" y="497"/>
                  </a:cubicBezTo>
                  <a:cubicBezTo>
                    <a:pt x="492" y="486"/>
                    <a:pt x="488" y="473"/>
                    <a:pt x="477" y="467"/>
                  </a:cubicBezTo>
                  <a:cubicBezTo>
                    <a:pt x="466" y="462"/>
                    <a:pt x="453" y="466"/>
                    <a:pt x="448" y="477"/>
                  </a:cubicBezTo>
                  <a:cubicBezTo>
                    <a:pt x="441" y="491"/>
                    <a:pt x="437" y="506"/>
                    <a:pt x="437" y="522"/>
                  </a:cubicBezTo>
                  <a:cubicBezTo>
                    <a:pt x="437" y="533"/>
                    <a:pt x="439" y="544"/>
                    <a:pt x="442" y="555"/>
                  </a:cubicBezTo>
                  <a:cubicBezTo>
                    <a:pt x="65" y="555"/>
                    <a:pt x="65" y="555"/>
                    <a:pt x="65" y="555"/>
                  </a:cubicBezTo>
                  <a:cubicBezTo>
                    <a:pt x="53" y="555"/>
                    <a:pt x="43" y="545"/>
                    <a:pt x="43" y="533"/>
                  </a:cubicBezTo>
                  <a:cubicBezTo>
                    <a:pt x="43" y="65"/>
                    <a:pt x="43" y="65"/>
                    <a:pt x="43" y="65"/>
                  </a:cubicBezTo>
                  <a:cubicBezTo>
                    <a:pt x="43" y="53"/>
                    <a:pt x="53" y="43"/>
                    <a:pt x="65" y="43"/>
                  </a:cubicBezTo>
                  <a:cubicBezTo>
                    <a:pt x="295" y="43"/>
                    <a:pt x="295" y="43"/>
                    <a:pt x="295" y="43"/>
                  </a:cubicBezTo>
                  <a:cubicBezTo>
                    <a:pt x="295" y="278"/>
                    <a:pt x="295" y="278"/>
                    <a:pt x="295" y="278"/>
                  </a:cubicBezTo>
                  <a:cubicBezTo>
                    <a:pt x="295" y="282"/>
                    <a:pt x="297" y="286"/>
                    <a:pt x="301" y="288"/>
                  </a:cubicBezTo>
                  <a:cubicBezTo>
                    <a:pt x="305" y="289"/>
                    <a:pt x="309" y="289"/>
                    <a:pt x="312" y="286"/>
                  </a:cubicBezTo>
                  <a:cubicBezTo>
                    <a:pt x="360" y="249"/>
                    <a:pt x="360" y="249"/>
                    <a:pt x="360" y="249"/>
                  </a:cubicBezTo>
                  <a:cubicBezTo>
                    <a:pt x="407" y="286"/>
                    <a:pt x="407" y="286"/>
                    <a:pt x="407" y="286"/>
                  </a:cubicBezTo>
                  <a:cubicBezTo>
                    <a:pt x="409" y="288"/>
                    <a:pt x="411" y="289"/>
                    <a:pt x="414" y="289"/>
                  </a:cubicBezTo>
                  <a:cubicBezTo>
                    <a:pt x="415" y="289"/>
                    <a:pt x="417" y="288"/>
                    <a:pt x="419" y="288"/>
                  </a:cubicBezTo>
                  <a:cubicBezTo>
                    <a:pt x="422" y="286"/>
                    <a:pt x="425" y="282"/>
                    <a:pt x="425" y="278"/>
                  </a:cubicBezTo>
                  <a:cubicBezTo>
                    <a:pt x="425" y="43"/>
                    <a:pt x="425" y="43"/>
                    <a:pt x="425" y="43"/>
                  </a:cubicBezTo>
                  <a:cubicBezTo>
                    <a:pt x="459" y="43"/>
                    <a:pt x="459" y="43"/>
                    <a:pt x="459" y="43"/>
                  </a:cubicBezTo>
                  <a:cubicBezTo>
                    <a:pt x="459" y="398"/>
                    <a:pt x="459" y="398"/>
                    <a:pt x="459" y="398"/>
                  </a:cubicBezTo>
                  <a:cubicBezTo>
                    <a:pt x="459" y="398"/>
                    <a:pt x="459" y="399"/>
                    <a:pt x="459" y="399"/>
                  </a:cubicBezTo>
                  <a:cubicBezTo>
                    <a:pt x="108" y="399"/>
                    <a:pt x="108" y="399"/>
                    <a:pt x="108" y="399"/>
                  </a:cubicBezTo>
                  <a:cubicBezTo>
                    <a:pt x="78" y="399"/>
                    <a:pt x="54" y="423"/>
                    <a:pt x="54" y="453"/>
                  </a:cubicBezTo>
                  <a:cubicBezTo>
                    <a:pt x="54" y="459"/>
                    <a:pt x="59" y="464"/>
                    <a:pt x="65" y="464"/>
                  </a:cubicBezTo>
                  <a:cubicBezTo>
                    <a:pt x="71" y="464"/>
                    <a:pt x="76" y="459"/>
                    <a:pt x="76" y="453"/>
                  </a:cubicBezTo>
                  <a:cubicBezTo>
                    <a:pt x="76" y="435"/>
                    <a:pt x="90" y="421"/>
                    <a:pt x="108" y="421"/>
                  </a:cubicBezTo>
                  <a:cubicBezTo>
                    <a:pt x="480" y="421"/>
                    <a:pt x="480" y="421"/>
                    <a:pt x="480" y="421"/>
                  </a:cubicBezTo>
                  <a:cubicBezTo>
                    <a:pt x="483" y="421"/>
                    <a:pt x="485" y="420"/>
                    <a:pt x="486" y="419"/>
                  </a:cubicBezTo>
                  <a:close/>
                  <a:moveTo>
                    <a:pt x="403" y="255"/>
                  </a:moveTo>
                  <a:cubicBezTo>
                    <a:pt x="367" y="227"/>
                    <a:pt x="367" y="227"/>
                    <a:pt x="367" y="227"/>
                  </a:cubicBezTo>
                  <a:cubicBezTo>
                    <a:pt x="363" y="224"/>
                    <a:pt x="357" y="224"/>
                    <a:pt x="353" y="227"/>
                  </a:cubicBezTo>
                  <a:cubicBezTo>
                    <a:pt x="317" y="255"/>
                    <a:pt x="317" y="255"/>
                    <a:pt x="317" y="255"/>
                  </a:cubicBezTo>
                  <a:cubicBezTo>
                    <a:pt x="317" y="43"/>
                    <a:pt x="317" y="43"/>
                    <a:pt x="317" y="43"/>
                  </a:cubicBezTo>
                  <a:cubicBezTo>
                    <a:pt x="403" y="43"/>
                    <a:pt x="403" y="43"/>
                    <a:pt x="403" y="43"/>
                  </a:cubicBezTo>
                  <a:cubicBezTo>
                    <a:pt x="403" y="255"/>
                    <a:pt x="403" y="255"/>
                    <a:pt x="403" y="2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transition spd="slow">
    <p:push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3647152" cy="369332"/>
          </a:xfrm>
          <a:prstGeom prst="rect">
            <a:avLst/>
          </a:prstGeom>
          <a:noFill/>
        </p:spPr>
        <p:txBody>
          <a:bodyPr wrap="none">
            <a:spAutoFit/>
          </a:bodyPr>
          <a:lstStyle/>
          <a:p>
            <a:pPr>
              <a:defRPr/>
            </a:pPr>
            <a:r>
              <a:rPr lang="zh-CN" altLang="en-US" sz="1800" kern="100" smtClean="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第三部分</a:t>
            </a: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：研究成果展示及其应用</a:t>
            </a:r>
            <a:endPar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矩形 4"/>
          <p:cNvSpPr/>
          <p:nvPr/>
        </p:nvSpPr>
        <p:spPr>
          <a:xfrm>
            <a:off x="90232" y="575233"/>
            <a:ext cx="2403222"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RESEARCH RESULTS AND ITS APPLICATION</a:t>
            </a:r>
            <a:endParaRPr lang="en-US" altLang="zh-CN" sz="800">
              <a:solidFill>
                <a:schemeClr val="accent1"/>
              </a:solidFill>
              <a:latin typeface="+mj-lt"/>
              <a:ea typeface="方正兰亭黑_GBK"/>
            </a:endParaRP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1" name="矩形 20"/>
          <p:cNvSpPr/>
          <p:nvPr/>
        </p:nvSpPr>
        <p:spPr bwMode="auto">
          <a:xfrm>
            <a:off x="816610" y="2372360"/>
            <a:ext cx="1459865" cy="398780"/>
          </a:xfrm>
          <a:prstGeom prst="rect">
            <a:avLst/>
          </a:prstGeom>
          <a:noFill/>
        </p:spPr>
        <p:txBody>
          <a:bodyPr wrap="square">
            <a:spAutoFit/>
          </a:bodyPr>
          <a:lstStyle/>
          <a:p>
            <a:pPr algn="ctr">
              <a:defRPr/>
            </a:pPr>
            <a:r>
              <a:rPr lang="zh-CN" altLang="en-US" sz="2000" kern="100">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登录界面</a:t>
            </a:r>
            <a:endParaRPr lang="zh-CN" altLang="en-US" sz="2000" kern="100">
              <a:solidFill>
                <a:srgbClr val="304371"/>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3" name="图片 2"/>
          <p:cNvPicPr>
            <a:picLocks noChangeAspect="1"/>
          </p:cNvPicPr>
          <p:nvPr/>
        </p:nvPicPr>
        <p:blipFill>
          <a:blip r:embed="rId1"/>
          <a:stretch>
            <a:fillRect/>
          </a:stretch>
        </p:blipFill>
        <p:spPr>
          <a:xfrm>
            <a:off x="3249930" y="675005"/>
            <a:ext cx="5732780" cy="4304665"/>
          </a:xfrm>
          <a:prstGeom prst="rect">
            <a:avLst/>
          </a:prstGeom>
        </p:spPr>
      </p:pic>
    </p:spTree>
  </p:cSld>
  <p:clrMapOvr>
    <a:masterClrMapping/>
  </p:clrMapOvr>
  <p:transition spd="slow">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3647152" cy="369332"/>
          </a:xfrm>
          <a:prstGeom prst="rect">
            <a:avLst/>
          </a:prstGeom>
          <a:noFill/>
        </p:spPr>
        <p:txBody>
          <a:bodyPr wrap="none">
            <a:spAutoFit/>
          </a:bodyPr>
          <a:lstStyle/>
          <a:p>
            <a:pPr>
              <a:defRPr/>
            </a:pPr>
            <a:r>
              <a:rPr lang="zh-CN" altLang="en-US" sz="1800" kern="100" smtClean="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第三部分</a:t>
            </a: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：研究成果展示及其应用</a:t>
            </a:r>
            <a:endPar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矩形 4"/>
          <p:cNvSpPr/>
          <p:nvPr/>
        </p:nvSpPr>
        <p:spPr>
          <a:xfrm>
            <a:off x="90232" y="575233"/>
            <a:ext cx="2403222"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RESEARCH RESULTS AND ITS APPLICATION</a:t>
            </a:r>
            <a:endParaRPr lang="en-US" altLang="zh-CN" sz="800">
              <a:solidFill>
                <a:schemeClr val="accent1"/>
              </a:solidFill>
              <a:latin typeface="+mj-lt"/>
              <a:ea typeface="方正兰亭黑_GBK"/>
            </a:endParaRP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1" name="矩形 20"/>
          <p:cNvSpPr/>
          <p:nvPr/>
        </p:nvSpPr>
        <p:spPr bwMode="auto">
          <a:xfrm>
            <a:off x="816610" y="2372360"/>
            <a:ext cx="1794510" cy="398780"/>
          </a:xfrm>
          <a:prstGeom prst="rect">
            <a:avLst/>
          </a:prstGeom>
          <a:noFill/>
        </p:spPr>
        <p:txBody>
          <a:bodyPr wrap="square">
            <a:spAutoFit/>
          </a:bodyPr>
          <a:lstStyle/>
          <a:p>
            <a:pPr algn="ctr">
              <a:defRPr/>
            </a:pPr>
            <a:r>
              <a:rPr lang="zh-CN" altLang="en-US" sz="2000" kern="100">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寝室管理界面</a:t>
            </a:r>
            <a:endParaRPr lang="zh-CN" altLang="en-US" sz="2000" kern="100">
              <a:solidFill>
                <a:srgbClr val="304371"/>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 name="图片 1"/>
          <p:cNvPicPr>
            <a:picLocks noChangeAspect="1"/>
          </p:cNvPicPr>
          <p:nvPr/>
        </p:nvPicPr>
        <p:blipFill>
          <a:blip r:embed="rId1"/>
          <a:stretch>
            <a:fillRect/>
          </a:stretch>
        </p:blipFill>
        <p:spPr>
          <a:xfrm>
            <a:off x="3250800" y="676800"/>
            <a:ext cx="5731200" cy="4148795"/>
          </a:xfrm>
          <a:prstGeom prst="rect">
            <a:avLst/>
          </a:prstGeom>
        </p:spPr>
      </p:pic>
    </p:spTree>
  </p:cSld>
  <p:clrMapOvr>
    <a:masterClrMapping/>
  </p:clrMapOvr>
  <p:transition spd="slow">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3647152" cy="369332"/>
          </a:xfrm>
          <a:prstGeom prst="rect">
            <a:avLst/>
          </a:prstGeom>
          <a:noFill/>
        </p:spPr>
        <p:txBody>
          <a:bodyPr wrap="none">
            <a:spAutoFit/>
          </a:bodyPr>
          <a:lstStyle/>
          <a:p>
            <a:pPr>
              <a:defRPr/>
            </a:pPr>
            <a:r>
              <a:rPr lang="zh-CN" altLang="en-US" sz="1800" kern="100" smtClean="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第三部分</a:t>
            </a: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：研究成果展示及其应用</a:t>
            </a:r>
            <a:endPar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矩形 4"/>
          <p:cNvSpPr/>
          <p:nvPr/>
        </p:nvSpPr>
        <p:spPr>
          <a:xfrm>
            <a:off x="90232" y="575233"/>
            <a:ext cx="2403222"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RESEARCH RESULTS AND ITS APPLICATION</a:t>
            </a:r>
            <a:endParaRPr lang="en-US" altLang="zh-CN" sz="800">
              <a:solidFill>
                <a:schemeClr val="accent1"/>
              </a:solidFill>
              <a:latin typeface="+mj-lt"/>
              <a:ea typeface="方正兰亭黑_GBK"/>
            </a:endParaRP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1" name="矩形 20"/>
          <p:cNvSpPr/>
          <p:nvPr/>
        </p:nvSpPr>
        <p:spPr bwMode="auto">
          <a:xfrm>
            <a:off x="816610" y="2372360"/>
            <a:ext cx="1996440" cy="398780"/>
          </a:xfrm>
          <a:prstGeom prst="rect">
            <a:avLst/>
          </a:prstGeom>
          <a:noFill/>
        </p:spPr>
        <p:txBody>
          <a:bodyPr wrap="square">
            <a:spAutoFit/>
          </a:bodyPr>
          <a:lstStyle/>
          <a:p>
            <a:pPr algn="ctr">
              <a:defRPr/>
            </a:pPr>
            <a:r>
              <a:rPr lang="zh-CN" altLang="en-US" sz="2000" kern="100">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学生管理界面</a:t>
            </a:r>
            <a:endParaRPr lang="zh-CN" altLang="en-US" sz="2000" kern="100">
              <a:solidFill>
                <a:srgbClr val="304371"/>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6" name="图片 5"/>
          <p:cNvPicPr/>
          <p:nvPr/>
        </p:nvPicPr>
        <p:blipFill>
          <a:blip r:embed="rId1"/>
          <a:stretch>
            <a:fillRect/>
          </a:stretch>
        </p:blipFill>
        <p:spPr>
          <a:xfrm>
            <a:off x="3315335" y="575310"/>
            <a:ext cx="5731200" cy="4305600"/>
          </a:xfrm>
          <a:prstGeom prst="rect">
            <a:avLst/>
          </a:prstGeom>
        </p:spPr>
      </p:pic>
    </p:spTree>
  </p:cSld>
  <p:clrMapOvr>
    <a:masterClrMapping/>
  </p:clrMapOvr>
  <p:transition spd="slow">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3647152" cy="369332"/>
          </a:xfrm>
          <a:prstGeom prst="rect">
            <a:avLst/>
          </a:prstGeom>
          <a:noFill/>
        </p:spPr>
        <p:txBody>
          <a:bodyPr wrap="none">
            <a:spAutoFit/>
          </a:bodyPr>
          <a:lstStyle/>
          <a:p>
            <a:pPr>
              <a:defRPr/>
            </a:pPr>
            <a:r>
              <a:rPr lang="zh-CN" altLang="en-US" sz="1800" kern="100" smtClean="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第三部分</a:t>
            </a: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：研究成果展示及其应用</a:t>
            </a:r>
            <a:endPar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矩形 4"/>
          <p:cNvSpPr/>
          <p:nvPr/>
        </p:nvSpPr>
        <p:spPr>
          <a:xfrm>
            <a:off x="90232" y="575233"/>
            <a:ext cx="2403222"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RESEARCH RESULTS AND ITS APPLICATION</a:t>
            </a:r>
            <a:endParaRPr lang="en-US" altLang="zh-CN" sz="800">
              <a:solidFill>
                <a:schemeClr val="accent1"/>
              </a:solidFill>
              <a:latin typeface="+mj-lt"/>
              <a:ea typeface="方正兰亭黑_GBK"/>
            </a:endParaRP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1" name="矩形 20"/>
          <p:cNvSpPr/>
          <p:nvPr/>
        </p:nvSpPr>
        <p:spPr bwMode="auto">
          <a:xfrm>
            <a:off x="816610" y="2372360"/>
            <a:ext cx="1459865" cy="398780"/>
          </a:xfrm>
          <a:prstGeom prst="rect">
            <a:avLst/>
          </a:prstGeom>
          <a:noFill/>
        </p:spPr>
        <p:txBody>
          <a:bodyPr wrap="square">
            <a:spAutoFit/>
          </a:bodyPr>
          <a:lstStyle/>
          <a:p>
            <a:pPr algn="ctr">
              <a:defRPr/>
            </a:pPr>
            <a:r>
              <a:rPr lang="zh-CN" altLang="en-US" sz="2000" kern="100">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公告界面</a:t>
            </a:r>
            <a:endParaRPr lang="zh-CN" altLang="en-US" sz="2000" kern="100">
              <a:solidFill>
                <a:srgbClr val="304371"/>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 name="图片 1"/>
          <p:cNvPicPr/>
          <p:nvPr/>
        </p:nvPicPr>
        <p:blipFill>
          <a:blip r:embed="rId1"/>
          <a:stretch>
            <a:fillRect/>
          </a:stretch>
        </p:blipFill>
        <p:spPr>
          <a:xfrm>
            <a:off x="3247390" y="575310"/>
            <a:ext cx="5731200" cy="4305600"/>
          </a:xfrm>
          <a:prstGeom prst="rect">
            <a:avLst/>
          </a:prstGeom>
        </p:spPr>
      </p:pic>
    </p:spTree>
  </p:cSld>
  <p:clrMapOvr>
    <a:masterClrMapping/>
  </p:clrMapOvr>
  <p:transition spd="slow">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3647152" cy="369332"/>
          </a:xfrm>
          <a:prstGeom prst="rect">
            <a:avLst/>
          </a:prstGeom>
          <a:noFill/>
        </p:spPr>
        <p:txBody>
          <a:bodyPr wrap="none">
            <a:spAutoFit/>
          </a:bodyPr>
          <a:lstStyle/>
          <a:p>
            <a:pPr>
              <a:defRPr/>
            </a:pPr>
            <a:r>
              <a:rPr lang="zh-CN" altLang="en-US" sz="1800" kern="100" smtClean="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第三部分</a:t>
            </a: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：研究成果展示及其应用</a:t>
            </a:r>
            <a:endPar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矩形 4"/>
          <p:cNvSpPr/>
          <p:nvPr/>
        </p:nvSpPr>
        <p:spPr>
          <a:xfrm>
            <a:off x="90232" y="575233"/>
            <a:ext cx="2403222"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RESEARCH RESULTS AND ITS APPLICATION</a:t>
            </a:r>
            <a:endParaRPr lang="en-US" altLang="zh-CN" sz="800">
              <a:solidFill>
                <a:schemeClr val="accent1"/>
              </a:solidFill>
              <a:latin typeface="+mj-lt"/>
              <a:ea typeface="方正兰亭黑_GBK"/>
            </a:endParaRP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1" name="矩形 20"/>
          <p:cNvSpPr/>
          <p:nvPr/>
        </p:nvSpPr>
        <p:spPr bwMode="auto">
          <a:xfrm>
            <a:off x="816610" y="2372360"/>
            <a:ext cx="1459865" cy="398780"/>
          </a:xfrm>
          <a:prstGeom prst="rect">
            <a:avLst/>
          </a:prstGeom>
          <a:noFill/>
        </p:spPr>
        <p:txBody>
          <a:bodyPr wrap="square">
            <a:spAutoFit/>
          </a:bodyPr>
          <a:lstStyle/>
          <a:p>
            <a:pPr algn="ctr">
              <a:defRPr/>
            </a:pPr>
            <a:r>
              <a:rPr lang="zh-CN" altLang="en-US" sz="2000" kern="100">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申请界面</a:t>
            </a:r>
            <a:endParaRPr lang="zh-CN" altLang="en-US" sz="2000" kern="100">
              <a:solidFill>
                <a:srgbClr val="304371"/>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3" name="图片 2"/>
          <p:cNvPicPr/>
          <p:nvPr/>
        </p:nvPicPr>
        <p:blipFill>
          <a:blip r:embed="rId1"/>
          <a:stretch>
            <a:fillRect/>
          </a:stretch>
        </p:blipFill>
        <p:spPr>
          <a:xfrm>
            <a:off x="3285490" y="575310"/>
            <a:ext cx="5731200" cy="4305600"/>
          </a:xfrm>
          <a:prstGeom prst="rect">
            <a:avLst/>
          </a:prstGeom>
        </p:spPr>
      </p:pic>
    </p:spTree>
  </p:cSld>
  <p:clrMapOvr>
    <a:masterClrMapping/>
  </p:clrMapOvr>
  <p:transition spd="slow">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bwMode="auto">
          <a:xfrm>
            <a:off x="3761522" y="2094283"/>
            <a:ext cx="1620957" cy="523220"/>
          </a:xfrm>
          <a:prstGeom prst="rect">
            <a:avLst/>
          </a:prstGeom>
          <a:noFill/>
        </p:spPr>
        <p:txBody>
          <a:bodyPr wrap="none">
            <a:spAutoFit/>
          </a:bodyPr>
          <a:lstStyle/>
          <a:p>
            <a:pPr algn="ctr">
              <a:defRPr/>
            </a:pPr>
            <a:r>
              <a:rPr lang="zh-CN" altLang="en-US" sz="2800" kern="100">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论文总结</a:t>
            </a:r>
            <a:endParaRPr lang="zh-CN" altLang="en-US" sz="2800" kern="100">
              <a:solidFill>
                <a:srgbClr val="30437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 name="矩形 13"/>
          <p:cNvSpPr/>
          <p:nvPr/>
        </p:nvSpPr>
        <p:spPr>
          <a:xfrm>
            <a:off x="3735072" y="2617504"/>
            <a:ext cx="1673856" cy="253916"/>
          </a:xfrm>
          <a:prstGeom prst="rect">
            <a:avLst/>
          </a:prstGeom>
        </p:spPr>
        <p:txBody>
          <a:bodyPr wrap="none">
            <a:spAutoFit/>
          </a:bodyPr>
          <a:lstStyle/>
          <a:p>
            <a:pPr algn="ctr" fontAlgn="base">
              <a:spcBef>
                <a:spcPct val="0"/>
              </a:spcBef>
              <a:spcAft>
                <a:spcPct val="0"/>
              </a:spcAft>
              <a:defRPr/>
            </a:pPr>
            <a:r>
              <a:rPr lang="en-US" altLang="zh-CN" sz="1050">
                <a:solidFill>
                  <a:srgbClr val="304371"/>
                </a:solidFill>
                <a:latin typeface="Arial" panose="020B0604020202020204"/>
                <a:ea typeface="方正兰亭黑_GBK"/>
              </a:rPr>
              <a:t>THE PAPER SUMMARY</a:t>
            </a:r>
            <a:endParaRPr lang="en-US" altLang="zh-CN" sz="1050">
              <a:solidFill>
                <a:srgbClr val="304371"/>
              </a:solidFill>
              <a:latin typeface="Arial" panose="020B0604020202020204"/>
              <a:ea typeface="方正兰亭黑_GBK"/>
            </a:endParaRPr>
          </a:p>
        </p:txBody>
      </p:sp>
      <p:sp>
        <p:nvSpPr>
          <p:cNvPr id="15" name="矩形 14"/>
          <p:cNvSpPr/>
          <p:nvPr/>
        </p:nvSpPr>
        <p:spPr>
          <a:xfrm>
            <a:off x="2824381" y="2963755"/>
            <a:ext cx="3495238" cy="507831"/>
          </a:xfrm>
          <a:prstGeom prst="rect">
            <a:avLst/>
          </a:prstGeom>
        </p:spPr>
        <p:txBody>
          <a:bodyPr wrap="square">
            <a:spAutoFit/>
          </a:bodyPr>
          <a:lstStyle/>
          <a:p>
            <a:pPr algn="ctr">
              <a:lnSpc>
                <a:spcPct val="150000"/>
              </a:lnSpc>
            </a:pPr>
            <a:r>
              <a:rPr lang="en-US" altLang="zh-CN" sz="900">
                <a:solidFill>
                  <a:prstClr val="black">
                    <a:lumMod val="85000"/>
                    <a:lumOff val="15000"/>
                  </a:prstClr>
                </a:solidFill>
              </a:rPr>
              <a:t>Lorem ipsum dolor sit amet, consectetur adipiscing elit. Donec luctus nibh sit amet sem vulputate venenatis bibendum orci pulvinar. </a:t>
            </a:r>
            <a:endParaRPr lang="en-US" altLang="zh-CN" sz="900">
              <a:solidFill>
                <a:prstClr val="black">
                  <a:lumMod val="85000"/>
                  <a:lumOff val="15000"/>
                </a:prstClr>
              </a:solidFill>
            </a:endParaRPr>
          </a:p>
        </p:txBody>
      </p:sp>
      <p:cxnSp>
        <p:nvCxnSpPr>
          <p:cNvPr id="16" name="直接连接符 15"/>
          <p:cNvCxnSpPr/>
          <p:nvPr/>
        </p:nvCxnSpPr>
        <p:spPr>
          <a:xfrm>
            <a:off x="4441372" y="2961888"/>
            <a:ext cx="26125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任意多边形 22"/>
          <p:cNvSpPr/>
          <p:nvPr/>
        </p:nvSpPr>
        <p:spPr>
          <a:xfrm>
            <a:off x="2496968" y="-465601"/>
            <a:ext cx="4171119" cy="2085559"/>
          </a:xfrm>
          <a:custGeom>
            <a:avLst/>
            <a:gdLst>
              <a:gd name="connsiteX0" fmla="*/ 0 w 3557939"/>
              <a:gd name="connsiteY0" fmla="*/ 0 h 1778969"/>
              <a:gd name="connsiteX1" fmla="*/ 3557939 w 3557939"/>
              <a:gd name="connsiteY1" fmla="*/ 0 h 1778969"/>
              <a:gd name="connsiteX2" fmla="*/ 1778970 w 3557939"/>
              <a:gd name="connsiteY2" fmla="*/ 1778969 h 1778969"/>
            </a:gdLst>
            <a:ahLst/>
            <a:cxnLst>
              <a:cxn ang="0">
                <a:pos x="connsiteX0" y="connsiteY0"/>
              </a:cxn>
              <a:cxn ang="0">
                <a:pos x="connsiteX1" y="connsiteY1"/>
              </a:cxn>
              <a:cxn ang="0">
                <a:pos x="connsiteX2" y="connsiteY2"/>
              </a:cxn>
            </a:cxnLst>
            <a:rect l="l" t="t" r="r" b="b"/>
            <a:pathLst>
              <a:path w="3557939" h="1778969">
                <a:moveTo>
                  <a:pt x="0" y="0"/>
                </a:moveTo>
                <a:lnTo>
                  <a:pt x="3557939" y="0"/>
                </a:lnTo>
                <a:lnTo>
                  <a:pt x="1778970" y="1778969"/>
                </a:lnTo>
                <a:close/>
              </a:path>
            </a:pathLst>
          </a:cu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5" name="菱形 24"/>
          <p:cNvSpPr/>
          <p:nvPr/>
        </p:nvSpPr>
        <p:spPr>
          <a:xfrm>
            <a:off x="2184101" y="229604"/>
            <a:ext cx="4775798" cy="4775798"/>
          </a:xfrm>
          <a:prstGeom prst="diamond">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 name="Freeform 10"/>
          <p:cNvSpPr>
            <a:spLocks noEditPoints="1"/>
          </p:cNvSpPr>
          <p:nvPr/>
        </p:nvSpPr>
        <p:spPr bwMode="auto">
          <a:xfrm>
            <a:off x="4350419" y="682601"/>
            <a:ext cx="443161" cy="501780"/>
          </a:xfrm>
          <a:custGeom>
            <a:avLst/>
            <a:gdLst>
              <a:gd name="T0" fmla="*/ 41 w 706"/>
              <a:gd name="T1" fmla="*/ 680 h 800"/>
              <a:gd name="T2" fmla="*/ 39 w 706"/>
              <a:gd name="T3" fmla="*/ 273 h 800"/>
              <a:gd name="T4" fmla="*/ 243 w 706"/>
              <a:gd name="T5" fmla="*/ 109 h 800"/>
              <a:gd name="T6" fmla="*/ 237 w 706"/>
              <a:gd name="T7" fmla="*/ 90 h 800"/>
              <a:gd name="T8" fmla="*/ 545 w 706"/>
              <a:gd name="T9" fmla="*/ 40 h 800"/>
              <a:gd name="T10" fmla="*/ 600 w 706"/>
              <a:gd name="T11" fmla="*/ 95 h 800"/>
              <a:gd name="T12" fmla="*/ 640 w 706"/>
              <a:gd name="T13" fmla="*/ 231 h 800"/>
              <a:gd name="T14" fmla="*/ 611 w 706"/>
              <a:gd name="T15" fmla="*/ 28 h 800"/>
              <a:gd name="T16" fmla="*/ 600 w 706"/>
              <a:gd name="T17" fmla="*/ 17 h 800"/>
              <a:gd name="T18" fmla="*/ 586 w 706"/>
              <a:gd name="T19" fmla="*/ 10 h 800"/>
              <a:gd name="T20" fmla="*/ 570 w 706"/>
              <a:gd name="T21" fmla="*/ 3 h 800"/>
              <a:gd name="T22" fmla="*/ 554 w 706"/>
              <a:gd name="T23" fmla="*/ 0 h 800"/>
              <a:gd name="T24" fmla="*/ 127 w 706"/>
              <a:gd name="T25" fmla="*/ 0 h 800"/>
              <a:gd name="T26" fmla="*/ 122 w 706"/>
              <a:gd name="T27" fmla="*/ 1 h 800"/>
              <a:gd name="T28" fmla="*/ 115 w 706"/>
              <a:gd name="T29" fmla="*/ 4 h 800"/>
              <a:gd name="T30" fmla="*/ 109 w 706"/>
              <a:gd name="T31" fmla="*/ 14 h 800"/>
              <a:gd name="T32" fmla="*/ 0 w 706"/>
              <a:gd name="T33" fmla="*/ 288 h 800"/>
              <a:gd name="T34" fmla="*/ 28 w 706"/>
              <a:gd name="T35" fmla="*/ 732 h 800"/>
              <a:gd name="T36" fmla="*/ 199 w 706"/>
              <a:gd name="T37" fmla="*/ 760 h 800"/>
              <a:gd name="T38" fmla="*/ 94 w 706"/>
              <a:gd name="T39" fmla="*/ 720 h 800"/>
              <a:gd name="T40" fmla="*/ 47 w 706"/>
              <a:gd name="T41" fmla="*/ 693 h 800"/>
              <a:gd name="T42" fmla="*/ 480 w 706"/>
              <a:gd name="T43" fmla="*/ 320 h 800"/>
              <a:gd name="T44" fmla="*/ 146 w 706"/>
              <a:gd name="T45" fmla="*/ 360 h 800"/>
              <a:gd name="T46" fmla="*/ 400 w 706"/>
              <a:gd name="T47" fmla="*/ 413 h 800"/>
              <a:gd name="T48" fmla="*/ 146 w 706"/>
              <a:gd name="T49" fmla="*/ 453 h 800"/>
              <a:gd name="T50" fmla="*/ 400 w 706"/>
              <a:gd name="T51" fmla="*/ 413 h 800"/>
              <a:gd name="T52" fmla="*/ 306 w 706"/>
              <a:gd name="T53" fmla="*/ 547 h 800"/>
              <a:gd name="T54" fmla="*/ 146 w 706"/>
              <a:gd name="T55" fmla="*/ 507 h 800"/>
              <a:gd name="T56" fmla="*/ 146 w 706"/>
              <a:gd name="T57" fmla="*/ 227 h 800"/>
              <a:gd name="T58" fmla="*/ 533 w 706"/>
              <a:gd name="T59" fmla="*/ 267 h 800"/>
              <a:gd name="T60" fmla="*/ 146 w 706"/>
              <a:gd name="T61" fmla="*/ 227 h 800"/>
              <a:gd name="T62" fmla="*/ 339 w 706"/>
              <a:gd name="T63" fmla="*/ 591 h 800"/>
              <a:gd name="T64" fmla="*/ 603 w 706"/>
              <a:gd name="T65" fmla="*/ 337 h 800"/>
              <a:gd name="T66" fmla="*/ 638 w 706"/>
              <a:gd name="T67" fmla="*/ 337 h 800"/>
              <a:gd name="T68" fmla="*/ 693 w 706"/>
              <a:gd name="T69" fmla="*/ 385 h 800"/>
              <a:gd name="T70" fmla="*/ 693 w 706"/>
              <a:gd name="T71" fmla="*/ 450 h 800"/>
              <a:gd name="T72" fmla="*/ 339 w 706"/>
              <a:gd name="T73" fmla="*/ 591 h 800"/>
              <a:gd name="T74" fmla="*/ 270 w 706"/>
              <a:gd name="T75" fmla="*/ 658 h 800"/>
              <a:gd name="T76" fmla="*/ 226 w 706"/>
              <a:gd name="T77" fmla="*/ 800 h 800"/>
              <a:gd name="T78" fmla="*/ 414 w 706"/>
              <a:gd name="T79" fmla="*/ 723 h 800"/>
              <a:gd name="T80" fmla="*/ 594 w 706"/>
              <a:gd name="T81" fmla="*/ 703 h 800"/>
              <a:gd name="T82" fmla="*/ 460 w 706"/>
              <a:gd name="T83" fmla="*/ 719 h 800"/>
              <a:gd name="T84" fmla="*/ 553 w 706"/>
              <a:gd name="T85" fmla="*/ 760 h 800"/>
              <a:gd name="T86" fmla="*/ 653 w 706"/>
              <a:gd name="T87" fmla="*/ 663 h 800"/>
              <a:gd name="T88" fmla="*/ 611 w 706"/>
              <a:gd name="T89" fmla="*/ 587 h 800"/>
              <a:gd name="T90" fmla="*/ 594 w 706"/>
              <a:gd name="T91" fmla="*/ 703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6" h="800">
                <a:moveTo>
                  <a:pt x="47" y="693"/>
                </a:moveTo>
                <a:cubicBezTo>
                  <a:pt x="44" y="689"/>
                  <a:pt x="43" y="684"/>
                  <a:pt x="41" y="680"/>
                </a:cubicBezTo>
                <a:cubicBezTo>
                  <a:pt x="40" y="675"/>
                  <a:pt x="39" y="670"/>
                  <a:pt x="39" y="665"/>
                </a:cubicBezTo>
                <a:cubicBezTo>
                  <a:pt x="39" y="273"/>
                  <a:pt x="39" y="273"/>
                  <a:pt x="39" y="273"/>
                </a:cubicBezTo>
                <a:cubicBezTo>
                  <a:pt x="238" y="119"/>
                  <a:pt x="238" y="119"/>
                  <a:pt x="238" y="119"/>
                </a:cubicBezTo>
                <a:cubicBezTo>
                  <a:pt x="241" y="115"/>
                  <a:pt x="243" y="112"/>
                  <a:pt x="243" y="109"/>
                </a:cubicBezTo>
                <a:cubicBezTo>
                  <a:pt x="244" y="105"/>
                  <a:pt x="244" y="102"/>
                  <a:pt x="242" y="98"/>
                </a:cubicBezTo>
                <a:cubicBezTo>
                  <a:pt x="241" y="95"/>
                  <a:pt x="239" y="92"/>
                  <a:pt x="237" y="90"/>
                </a:cubicBezTo>
                <a:cubicBezTo>
                  <a:pt x="179" y="40"/>
                  <a:pt x="179" y="40"/>
                  <a:pt x="179" y="40"/>
                </a:cubicBezTo>
                <a:cubicBezTo>
                  <a:pt x="545" y="40"/>
                  <a:pt x="545" y="40"/>
                  <a:pt x="545" y="40"/>
                </a:cubicBezTo>
                <a:cubicBezTo>
                  <a:pt x="560" y="40"/>
                  <a:pt x="573" y="45"/>
                  <a:pt x="584" y="56"/>
                </a:cubicBezTo>
                <a:cubicBezTo>
                  <a:pt x="595" y="67"/>
                  <a:pt x="600" y="80"/>
                  <a:pt x="600" y="95"/>
                </a:cubicBezTo>
                <a:cubicBezTo>
                  <a:pt x="600" y="270"/>
                  <a:pt x="600" y="270"/>
                  <a:pt x="600" y="270"/>
                </a:cubicBezTo>
                <a:cubicBezTo>
                  <a:pt x="640" y="231"/>
                  <a:pt x="640" y="231"/>
                  <a:pt x="640" y="231"/>
                </a:cubicBezTo>
                <a:cubicBezTo>
                  <a:pt x="640" y="95"/>
                  <a:pt x="640" y="95"/>
                  <a:pt x="640" y="95"/>
                </a:cubicBezTo>
                <a:cubicBezTo>
                  <a:pt x="640" y="69"/>
                  <a:pt x="630" y="47"/>
                  <a:pt x="611" y="28"/>
                </a:cubicBezTo>
                <a:cubicBezTo>
                  <a:pt x="609" y="26"/>
                  <a:pt x="607" y="24"/>
                  <a:pt x="606" y="22"/>
                </a:cubicBezTo>
                <a:cubicBezTo>
                  <a:pt x="604" y="21"/>
                  <a:pt x="602" y="19"/>
                  <a:pt x="600" y="17"/>
                </a:cubicBezTo>
                <a:cubicBezTo>
                  <a:pt x="592" y="13"/>
                  <a:pt x="592" y="13"/>
                  <a:pt x="592" y="13"/>
                </a:cubicBezTo>
                <a:cubicBezTo>
                  <a:pt x="590" y="11"/>
                  <a:pt x="588" y="10"/>
                  <a:pt x="586" y="10"/>
                </a:cubicBezTo>
                <a:cubicBezTo>
                  <a:pt x="578" y="6"/>
                  <a:pt x="578" y="6"/>
                  <a:pt x="578" y="6"/>
                </a:cubicBezTo>
                <a:cubicBezTo>
                  <a:pt x="576" y="5"/>
                  <a:pt x="573" y="4"/>
                  <a:pt x="570" y="3"/>
                </a:cubicBezTo>
                <a:cubicBezTo>
                  <a:pt x="567" y="2"/>
                  <a:pt x="565" y="2"/>
                  <a:pt x="562" y="1"/>
                </a:cubicBezTo>
                <a:cubicBezTo>
                  <a:pt x="559" y="1"/>
                  <a:pt x="557" y="1"/>
                  <a:pt x="554" y="0"/>
                </a:cubicBezTo>
                <a:cubicBezTo>
                  <a:pt x="551" y="0"/>
                  <a:pt x="548" y="0"/>
                  <a:pt x="545" y="0"/>
                </a:cubicBezTo>
                <a:cubicBezTo>
                  <a:pt x="127" y="0"/>
                  <a:pt x="127" y="0"/>
                  <a:pt x="127" y="0"/>
                </a:cubicBezTo>
                <a:cubicBezTo>
                  <a:pt x="124" y="0"/>
                  <a:pt x="124" y="0"/>
                  <a:pt x="124" y="0"/>
                </a:cubicBezTo>
                <a:cubicBezTo>
                  <a:pt x="122" y="1"/>
                  <a:pt x="122" y="1"/>
                  <a:pt x="122" y="1"/>
                </a:cubicBezTo>
                <a:cubicBezTo>
                  <a:pt x="120" y="2"/>
                  <a:pt x="118" y="2"/>
                  <a:pt x="118" y="2"/>
                </a:cubicBezTo>
                <a:cubicBezTo>
                  <a:pt x="117" y="3"/>
                  <a:pt x="116" y="3"/>
                  <a:pt x="115" y="4"/>
                </a:cubicBezTo>
                <a:cubicBezTo>
                  <a:pt x="110" y="10"/>
                  <a:pt x="110" y="10"/>
                  <a:pt x="110" y="10"/>
                </a:cubicBezTo>
                <a:cubicBezTo>
                  <a:pt x="109" y="12"/>
                  <a:pt x="109" y="13"/>
                  <a:pt x="109" y="14"/>
                </a:cubicBezTo>
                <a:cubicBezTo>
                  <a:pt x="2" y="280"/>
                  <a:pt x="2" y="280"/>
                  <a:pt x="2" y="280"/>
                </a:cubicBezTo>
                <a:cubicBezTo>
                  <a:pt x="0" y="283"/>
                  <a:pt x="0" y="285"/>
                  <a:pt x="0" y="288"/>
                </a:cubicBezTo>
                <a:cubicBezTo>
                  <a:pt x="0" y="665"/>
                  <a:pt x="0" y="665"/>
                  <a:pt x="0" y="665"/>
                </a:cubicBezTo>
                <a:cubicBezTo>
                  <a:pt x="0" y="691"/>
                  <a:pt x="9" y="713"/>
                  <a:pt x="28" y="732"/>
                </a:cubicBezTo>
                <a:cubicBezTo>
                  <a:pt x="46" y="751"/>
                  <a:pt x="68" y="760"/>
                  <a:pt x="94" y="760"/>
                </a:cubicBezTo>
                <a:cubicBezTo>
                  <a:pt x="199" y="760"/>
                  <a:pt x="199" y="760"/>
                  <a:pt x="199" y="760"/>
                </a:cubicBezTo>
                <a:cubicBezTo>
                  <a:pt x="214" y="720"/>
                  <a:pt x="214" y="720"/>
                  <a:pt x="214" y="720"/>
                </a:cubicBezTo>
                <a:cubicBezTo>
                  <a:pt x="94" y="720"/>
                  <a:pt x="94" y="720"/>
                  <a:pt x="94" y="720"/>
                </a:cubicBezTo>
                <a:cubicBezTo>
                  <a:pt x="79" y="720"/>
                  <a:pt x="66" y="715"/>
                  <a:pt x="56" y="704"/>
                </a:cubicBezTo>
                <a:cubicBezTo>
                  <a:pt x="52" y="700"/>
                  <a:pt x="50" y="696"/>
                  <a:pt x="47" y="693"/>
                </a:cubicBezTo>
                <a:close/>
                <a:moveTo>
                  <a:pt x="146" y="320"/>
                </a:moveTo>
                <a:cubicBezTo>
                  <a:pt x="480" y="320"/>
                  <a:pt x="480" y="320"/>
                  <a:pt x="480" y="320"/>
                </a:cubicBezTo>
                <a:cubicBezTo>
                  <a:pt x="480" y="360"/>
                  <a:pt x="480" y="360"/>
                  <a:pt x="480" y="360"/>
                </a:cubicBezTo>
                <a:cubicBezTo>
                  <a:pt x="146" y="360"/>
                  <a:pt x="146" y="360"/>
                  <a:pt x="146" y="360"/>
                </a:cubicBezTo>
                <a:cubicBezTo>
                  <a:pt x="146" y="320"/>
                  <a:pt x="146" y="320"/>
                  <a:pt x="146" y="320"/>
                </a:cubicBezTo>
                <a:close/>
                <a:moveTo>
                  <a:pt x="400" y="413"/>
                </a:moveTo>
                <a:cubicBezTo>
                  <a:pt x="400" y="453"/>
                  <a:pt x="400" y="453"/>
                  <a:pt x="400" y="453"/>
                </a:cubicBezTo>
                <a:cubicBezTo>
                  <a:pt x="146" y="453"/>
                  <a:pt x="146" y="453"/>
                  <a:pt x="146" y="453"/>
                </a:cubicBezTo>
                <a:cubicBezTo>
                  <a:pt x="146" y="413"/>
                  <a:pt x="146" y="413"/>
                  <a:pt x="146" y="413"/>
                </a:cubicBezTo>
                <a:lnTo>
                  <a:pt x="400" y="413"/>
                </a:lnTo>
                <a:close/>
                <a:moveTo>
                  <a:pt x="306" y="507"/>
                </a:moveTo>
                <a:cubicBezTo>
                  <a:pt x="306" y="547"/>
                  <a:pt x="306" y="547"/>
                  <a:pt x="306" y="547"/>
                </a:cubicBezTo>
                <a:cubicBezTo>
                  <a:pt x="146" y="547"/>
                  <a:pt x="146" y="547"/>
                  <a:pt x="146" y="547"/>
                </a:cubicBezTo>
                <a:cubicBezTo>
                  <a:pt x="146" y="507"/>
                  <a:pt x="146" y="507"/>
                  <a:pt x="146" y="507"/>
                </a:cubicBezTo>
                <a:lnTo>
                  <a:pt x="306" y="507"/>
                </a:lnTo>
                <a:close/>
                <a:moveTo>
                  <a:pt x="146" y="227"/>
                </a:moveTo>
                <a:cubicBezTo>
                  <a:pt x="533" y="227"/>
                  <a:pt x="533" y="227"/>
                  <a:pt x="533" y="227"/>
                </a:cubicBezTo>
                <a:cubicBezTo>
                  <a:pt x="533" y="267"/>
                  <a:pt x="533" y="267"/>
                  <a:pt x="533" y="267"/>
                </a:cubicBezTo>
                <a:cubicBezTo>
                  <a:pt x="146" y="267"/>
                  <a:pt x="146" y="267"/>
                  <a:pt x="146" y="267"/>
                </a:cubicBezTo>
                <a:cubicBezTo>
                  <a:pt x="146" y="227"/>
                  <a:pt x="146" y="227"/>
                  <a:pt x="146" y="227"/>
                </a:cubicBezTo>
                <a:cubicBezTo>
                  <a:pt x="146" y="227"/>
                  <a:pt x="146" y="227"/>
                  <a:pt x="146" y="227"/>
                </a:cubicBezTo>
                <a:close/>
                <a:moveTo>
                  <a:pt x="339" y="591"/>
                </a:moveTo>
                <a:cubicBezTo>
                  <a:pt x="588" y="347"/>
                  <a:pt x="588" y="347"/>
                  <a:pt x="588" y="347"/>
                </a:cubicBezTo>
                <a:cubicBezTo>
                  <a:pt x="592" y="342"/>
                  <a:pt x="597" y="339"/>
                  <a:pt x="603" y="337"/>
                </a:cubicBezTo>
                <a:cubicBezTo>
                  <a:pt x="609" y="334"/>
                  <a:pt x="615" y="333"/>
                  <a:pt x="621" y="333"/>
                </a:cubicBezTo>
                <a:cubicBezTo>
                  <a:pt x="627" y="333"/>
                  <a:pt x="632" y="335"/>
                  <a:pt x="638" y="337"/>
                </a:cubicBezTo>
                <a:cubicBezTo>
                  <a:pt x="644" y="339"/>
                  <a:pt x="649" y="343"/>
                  <a:pt x="653" y="347"/>
                </a:cubicBezTo>
                <a:cubicBezTo>
                  <a:pt x="693" y="385"/>
                  <a:pt x="693" y="385"/>
                  <a:pt x="693" y="385"/>
                </a:cubicBezTo>
                <a:cubicBezTo>
                  <a:pt x="702" y="394"/>
                  <a:pt x="706" y="405"/>
                  <a:pt x="706" y="418"/>
                </a:cubicBezTo>
                <a:cubicBezTo>
                  <a:pt x="706" y="430"/>
                  <a:pt x="702" y="441"/>
                  <a:pt x="693" y="450"/>
                </a:cubicBezTo>
                <a:cubicBezTo>
                  <a:pt x="443" y="695"/>
                  <a:pt x="443" y="695"/>
                  <a:pt x="443" y="695"/>
                </a:cubicBezTo>
                <a:lnTo>
                  <a:pt x="339" y="591"/>
                </a:lnTo>
                <a:close/>
                <a:moveTo>
                  <a:pt x="310" y="619"/>
                </a:moveTo>
                <a:cubicBezTo>
                  <a:pt x="270" y="658"/>
                  <a:pt x="270" y="658"/>
                  <a:pt x="270" y="658"/>
                </a:cubicBezTo>
                <a:cubicBezTo>
                  <a:pt x="232" y="782"/>
                  <a:pt x="232" y="782"/>
                  <a:pt x="232" y="782"/>
                </a:cubicBezTo>
                <a:cubicBezTo>
                  <a:pt x="226" y="800"/>
                  <a:pt x="226" y="800"/>
                  <a:pt x="226" y="800"/>
                </a:cubicBezTo>
                <a:cubicBezTo>
                  <a:pt x="377" y="760"/>
                  <a:pt x="377" y="760"/>
                  <a:pt x="377" y="760"/>
                </a:cubicBezTo>
                <a:cubicBezTo>
                  <a:pt x="414" y="723"/>
                  <a:pt x="414" y="723"/>
                  <a:pt x="414" y="723"/>
                </a:cubicBezTo>
                <a:lnTo>
                  <a:pt x="310" y="619"/>
                </a:lnTo>
                <a:close/>
                <a:moveTo>
                  <a:pt x="594" y="703"/>
                </a:moveTo>
                <a:cubicBezTo>
                  <a:pt x="583" y="714"/>
                  <a:pt x="569" y="719"/>
                  <a:pt x="553" y="719"/>
                </a:cubicBezTo>
                <a:cubicBezTo>
                  <a:pt x="460" y="719"/>
                  <a:pt x="460" y="719"/>
                  <a:pt x="460" y="719"/>
                </a:cubicBezTo>
                <a:cubicBezTo>
                  <a:pt x="440" y="760"/>
                  <a:pt x="440" y="760"/>
                  <a:pt x="440" y="760"/>
                </a:cubicBezTo>
                <a:cubicBezTo>
                  <a:pt x="553" y="760"/>
                  <a:pt x="553" y="760"/>
                  <a:pt x="553" y="760"/>
                </a:cubicBezTo>
                <a:cubicBezTo>
                  <a:pt x="580" y="760"/>
                  <a:pt x="604" y="750"/>
                  <a:pt x="624" y="731"/>
                </a:cubicBezTo>
                <a:cubicBezTo>
                  <a:pt x="643" y="712"/>
                  <a:pt x="653" y="689"/>
                  <a:pt x="653" y="663"/>
                </a:cubicBezTo>
                <a:cubicBezTo>
                  <a:pt x="653" y="547"/>
                  <a:pt x="653" y="547"/>
                  <a:pt x="653" y="547"/>
                </a:cubicBezTo>
                <a:cubicBezTo>
                  <a:pt x="611" y="587"/>
                  <a:pt x="611" y="587"/>
                  <a:pt x="611" y="587"/>
                </a:cubicBezTo>
                <a:cubicBezTo>
                  <a:pt x="611" y="663"/>
                  <a:pt x="611" y="663"/>
                  <a:pt x="611" y="663"/>
                </a:cubicBezTo>
                <a:cubicBezTo>
                  <a:pt x="611" y="678"/>
                  <a:pt x="605" y="692"/>
                  <a:pt x="594" y="703"/>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Tree>
  </p:cSld>
  <p:clrMapOvr>
    <a:masterClrMapping/>
  </p:clrMapOvr>
  <p:transition spd="slow">
    <p:push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nvSpPr>
        <p:spPr bwMode="auto">
          <a:xfrm>
            <a:off x="90232" y="205901"/>
            <a:ext cx="2262158" cy="369332"/>
          </a:xfrm>
          <a:prstGeom prst="rect">
            <a:avLst/>
          </a:prstGeom>
          <a:noFill/>
        </p:spPr>
        <p:txBody>
          <a:bodyPr wrap="none">
            <a:spAutoFit/>
          </a:bodyPr>
          <a:lstStyle/>
          <a:p>
            <a:pPr>
              <a:defRPr/>
            </a:pPr>
            <a:r>
              <a:rPr lang="zh-CN" altLang="en-US" sz="1800" kern="100" smtClean="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第四部分：论文总结</a:t>
            </a:r>
            <a:endPar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7" name="矩形 56"/>
          <p:cNvSpPr/>
          <p:nvPr/>
        </p:nvSpPr>
        <p:spPr>
          <a:xfrm>
            <a:off x="90232" y="575233"/>
            <a:ext cx="1321196"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THE PAPER SUMMARY</a:t>
            </a:r>
            <a:endParaRPr lang="en-US" altLang="zh-CN" sz="800">
              <a:solidFill>
                <a:schemeClr val="accent1"/>
              </a:solidFill>
              <a:latin typeface="+mj-lt"/>
              <a:ea typeface="方正兰亭黑_GBK"/>
            </a:endParaRPr>
          </a:p>
        </p:txBody>
      </p:sp>
      <p:cxnSp>
        <p:nvCxnSpPr>
          <p:cNvPr id="58" name="直接连接符 57"/>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76408" y="2274706"/>
            <a:ext cx="8591183"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276408" y="3581207"/>
            <a:ext cx="8591183"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276408" y="4774677"/>
            <a:ext cx="859118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7" name="矩形 16"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a:xfrm>
            <a:off x="835135" y="1358493"/>
            <a:ext cx="7947590" cy="818515"/>
          </a:xfrm>
          <a:prstGeom prst="rect">
            <a:avLst/>
          </a:prstGeom>
        </p:spPr>
        <p:txBody>
          <a:bodyPr wrap="square">
            <a:spAutoFit/>
          </a:bodyPr>
          <a:lstStyle/>
          <a:p>
            <a:pPr>
              <a:lnSpc>
                <a:spcPct val="150000"/>
              </a:lnSpc>
            </a:pPr>
            <a:r>
              <a:rPr lang="en-US" altLang="zh-CN" sz="1050"/>
              <a:t>         对于整个软件工程流程中的理论知识和系统建模的知识的掌握还远远不够，上文仅仅给出了系统的框架图与部分流程图。在完整中的软件工程过程中，还应包括功能活动图、业务模块图、类图、时序图等，在之后的日子里我也要不断地学习软件工程和建模相关知识，不断提髙我系统分析的水平，争取在日后能够针对管理系统做出更好的建模。</a:t>
            </a:r>
            <a:endParaRPr lang="en-US" altLang="zh-CN" sz="1050"/>
          </a:p>
        </p:txBody>
      </p:sp>
      <p:sp>
        <p:nvSpPr>
          <p:cNvPr id="26" name="矩形 25"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a:xfrm>
            <a:off x="835135" y="2278530"/>
            <a:ext cx="7947590" cy="1303020"/>
          </a:xfrm>
          <a:prstGeom prst="rect">
            <a:avLst/>
          </a:prstGeom>
        </p:spPr>
        <p:txBody>
          <a:bodyPr wrap="square">
            <a:spAutoFit/>
          </a:bodyPr>
          <a:lstStyle/>
          <a:p>
            <a:pPr>
              <a:lnSpc>
                <a:spcPct val="150000"/>
              </a:lnSpc>
            </a:pPr>
            <a:r>
              <a:rPr lang="en-US" altLang="zh-CN" sz="1050">
                <a:sym typeface="+mn-ea"/>
              </a:rPr>
              <a:t>        </a:t>
            </a:r>
            <a:r>
              <a:rPr lang="en-US" altLang="zh-CN" sz="1050"/>
              <a:t>软件的功能还不够丰富。目前的系统暂时只考虑了与目前宿舍管理工作最基础的事务处理，而对于一个完善的学生宿舍管理系统来说，本文设计实现的登录、人员、宿舍管理、住宿分配、公告发布的功能模块只满足了部分需求，在实际过程中，管理员与学生的需求肯定不仅仅局限于此，例如还应该有学生宿舍每周卫生的检查成果以及卫生评比、学生宿舍违纪信息管理还有可以提供寝室公告附件下载等等。因此，今后还需要结合学校发展的需要和宿舍管理工作的实际情况，进一步去了解管理者与学生更加具体的需求，从而能够去设计和完善该系统，以实现和提供更加丰富的宿舍管理功能，以提高学生在宿舍中的生活质量和宿舍管理的效率。</a:t>
            </a:r>
            <a:endParaRPr lang="en-US" altLang="zh-CN" sz="1050"/>
          </a:p>
        </p:txBody>
      </p:sp>
      <p:sp>
        <p:nvSpPr>
          <p:cNvPr id="29" name="矩形 28"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a:xfrm>
            <a:off x="835135" y="3768408"/>
            <a:ext cx="7947590" cy="818515"/>
          </a:xfrm>
          <a:prstGeom prst="rect">
            <a:avLst/>
          </a:prstGeom>
        </p:spPr>
        <p:txBody>
          <a:bodyPr wrap="square">
            <a:spAutoFit/>
          </a:bodyPr>
          <a:lstStyle/>
          <a:p>
            <a:pPr>
              <a:lnSpc>
                <a:spcPct val="150000"/>
              </a:lnSpc>
            </a:pPr>
            <a:r>
              <a:rPr lang="en-US" altLang="zh-CN" sz="1050">
                <a:sym typeface="+mn-ea"/>
              </a:rPr>
              <a:t>        </a:t>
            </a:r>
            <a:r>
              <a:rPr lang="en-US" altLang="zh-CN" sz="1050"/>
              <a:t>本系统在网页上的用户页面设计的还不够好。无论从美观还是从人机交互的角度上，本系统都还是有许多不足。由于所学知识的局限，没有实现更加美观舒适的用户界面，所以在之后的软件开发过程中，我也需要弥补自己在这一方面的不足，不断精进自己在这一方面的能力，在以后能够设计出更好的用户界面。</a:t>
            </a:r>
            <a:endParaRPr lang="en-US" altLang="zh-CN" sz="1050"/>
          </a:p>
        </p:txBody>
      </p:sp>
      <p:sp>
        <p:nvSpPr>
          <p:cNvPr id="31" name="Freeform 893"/>
          <p:cNvSpPr>
            <a:spLocks noEditPoints="1"/>
          </p:cNvSpPr>
          <p:nvPr/>
        </p:nvSpPr>
        <p:spPr bwMode="auto">
          <a:xfrm>
            <a:off x="407643" y="3921733"/>
            <a:ext cx="337576" cy="580829"/>
          </a:xfrm>
          <a:custGeom>
            <a:avLst/>
            <a:gdLst>
              <a:gd name="T0" fmla="*/ 105 w 115"/>
              <a:gd name="T1" fmla="*/ 49 h 198"/>
              <a:gd name="T2" fmla="*/ 115 w 115"/>
              <a:gd name="T3" fmla="*/ 53 h 198"/>
              <a:gd name="T4" fmla="*/ 101 w 115"/>
              <a:gd name="T5" fmla="*/ 93 h 198"/>
              <a:gd name="T6" fmla="*/ 89 w 115"/>
              <a:gd name="T7" fmla="*/ 93 h 198"/>
              <a:gd name="T8" fmla="*/ 105 w 115"/>
              <a:gd name="T9" fmla="*/ 49 h 198"/>
              <a:gd name="T10" fmla="*/ 112 w 115"/>
              <a:gd name="T11" fmla="*/ 18 h 198"/>
              <a:gd name="T12" fmla="*/ 109 w 115"/>
              <a:gd name="T13" fmla="*/ 17 h 198"/>
              <a:gd name="T14" fmla="*/ 94 w 115"/>
              <a:gd name="T15" fmla="*/ 33 h 198"/>
              <a:gd name="T16" fmla="*/ 114 w 115"/>
              <a:gd name="T17" fmla="*/ 39 h 198"/>
              <a:gd name="T18" fmla="*/ 112 w 115"/>
              <a:gd name="T19" fmla="*/ 18 h 198"/>
              <a:gd name="T20" fmla="*/ 78 w 115"/>
              <a:gd name="T21" fmla="*/ 93 h 198"/>
              <a:gd name="T22" fmla="*/ 95 w 115"/>
              <a:gd name="T23" fmla="*/ 46 h 198"/>
              <a:gd name="T24" fmla="*/ 85 w 115"/>
              <a:gd name="T25" fmla="*/ 42 h 198"/>
              <a:gd name="T26" fmla="*/ 67 w 115"/>
              <a:gd name="T27" fmla="*/ 93 h 198"/>
              <a:gd name="T28" fmla="*/ 78 w 115"/>
              <a:gd name="T29" fmla="*/ 93 h 198"/>
              <a:gd name="T30" fmla="*/ 2 w 115"/>
              <a:gd name="T31" fmla="*/ 25 h 198"/>
              <a:gd name="T32" fmla="*/ 15 w 115"/>
              <a:gd name="T33" fmla="*/ 3 h 198"/>
              <a:gd name="T34" fmla="*/ 38 w 115"/>
              <a:gd name="T35" fmla="*/ 16 h 198"/>
              <a:gd name="T36" fmla="*/ 58 w 115"/>
              <a:gd name="T37" fmla="*/ 93 h 198"/>
              <a:gd name="T38" fmla="*/ 20 w 115"/>
              <a:gd name="T39" fmla="*/ 93 h 198"/>
              <a:gd name="T40" fmla="*/ 2 w 115"/>
              <a:gd name="T41" fmla="*/ 25 h 198"/>
              <a:gd name="T42" fmla="*/ 16 w 115"/>
              <a:gd name="T43" fmla="*/ 22 h 198"/>
              <a:gd name="T44" fmla="*/ 28 w 115"/>
              <a:gd name="T45" fmla="*/ 69 h 198"/>
              <a:gd name="T46" fmla="*/ 34 w 115"/>
              <a:gd name="T47" fmla="*/ 72 h 198"/>
              <a:gd name="T48" fmla="*/ 37 w 115"/>
              <a:gd name="T49" fmla="*/ 66 h 198"/>
              <a:gd name="T50" fmla="*/ 24 w 115"/>
              <a:gd name="T51" fmla="*/ 19 h 198"/>
              <a:gd name="T52" fmla="*/ 19 w 115"/>
              <a:gd name="T53" fmla="*/ 16 h 198"/>
              <a:gd name="T54" fmla="*/ 16 w 115"/>
              <a:gd name="T55" fmla="*/ 22 h 198"/>
              <a:gd name="T56" fmla="*/ 107 w 115"/>
              <a:gd name="T57" fmla="*/ 100 h 198"/>
              <a:gd name="T58" fmla="*/ 8 w 115"/>
              <a:gd name="T59" fmla="*/ 100 h 198"/>
              <a:gd name="T60" fmla="*/ 2 w 115"/>
              <a:gd name="T61" fmla="*/ 105 h 198"/>
              <a:gd name="T62" fmla="*/ 8 w 115"/>
              <a:gd name="T63" fmla="*/ 109 h 198"/>
              <a:gd name="T64" fmla="*/ 19 w 115"/>
              <a:gd name="T65" fmla="*/ 190 h 198"/>
              <a:gd name="T66" fmla="*/ 14 w 115"/>
              <a:gd name="T67" fmla="*/ 194 h 198"/>
              <a:gd name="T68" fmla="*/ 20 w 115"/>
              <a:gd name="T69" fmla="*/ 198 h 198"/>
              <a:gd name="T70" fmla="*/ 95 w 115"/>
              <a:gd name="T71" fmla="*/ 198 h 198"/>
              <a:gd name="T72" fmla="*/ 101 w 115"/>
              <a:gd name="T73" fmla="*/ 194 h 198"/>
              <a:gd name="T74" fmla="*/ 96 w 115"/>
              <a:gd name="T75" fmla="*/ 190 h 198"/>
              <a:gd name="T76" fmla="*/ 107 w 115"/>
              <a:gd name="T77" fmla="*/ 109 h 198"/>
              <a:gd name="T78" fmla="*/ 113 w 115"/>
              <a:gd name="T79" fmla="*/ 105 h 198"/>
              <a:gd name="T80" fmla="*/ 107 w 115"/>
              <a:gd name="T81" fmla="*/ 100 h 198"/>
              <a:gd name="T82" fmla="*/ 34 w 115"/>
              <a:gd name="T83" fmla="*/ 186 h 198"/>
              <a:gd name="T84" fmla="*/ 34 w 115"/>
              <a:gd name="T85" fmla="*/ 186 h 198"/>
              <a:gd name="T86" fmla="*/ 30 w 115"/>
              <a:gd name="T87" fmla="*/ 183 h 198"/>
              <a:gd name="T88" fmla="*/ 20 w 115"/>
              <a:gd name="T89" fmla="*/ 115 h 198"/>
              <a:gd name="T90" fmla="*/ 23 w 115"/>
              <a:gd name="T91" fmla="*/ 110 h 198"/>
              <a:gd name="T92" fmla="*/ 28 w 115"/>
              <a:gd name="T93" fmla="*/ 114 h 198"/>
              <a:gd name="T94" fmla="*/ 38 w 115"/>
              <a:gd name="T95" fmla="*/ 182 h 198"/>
              <a:gd name="T96" fmla="*/ 34 w 115"/>
              <a:gd name="T97" fmla="*/ 186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5" h="198">
                <a:moveTo>
                  <a:pt x="105" y="49"/>
                </a:moveTo>
                <a:cubicBezTo>
                  <a:pt x="115" y="53"/>
                  <a:pt x="115" y="53"/>
                  <a:pt x="115" y="53"/>
                </a:cubicBezTo>
                <a:cubicBezTo>
                  <a:pt x="101" y="93"/>
                  <a:pt x="101" y="93"/>
                  <a:pt x="101" y="93"/>
                </a:cubicBezTo>
                <a:cubicBezTo>
                  <a:pt x="89" y="93"/>
                  <a:pt x="89" y="93"/>
                  <a:pt x="89" y="93"/>
                </a:cubicBezTo>
                <a:lnTo>
                  <a:pt x="105" y="49"/>
                </a:lnTo>
                <a:close/>
                <a:moveTo>
                  <a:pt x="112" y="18"/>
                </a:moveTo>
                <a:cubicBezTo>
                  <a:pt x="112" y="16"/>
                  <a:pt x="111" y="16"/>
                  <a:pt x="109" y="17"/>
                </a:cubicBezTo>
                <a:cubicBezTo>
                  <a:pt x="94" y="33"/>
                  <a:pt x="94" y="33"/>
                  <a:pt x="94" y="33"/>
                </a:cubicBezTo>
                <a:cubicBezTo>
                  <a:pt x="114" y="39"/>
                  <a:pt x="114" y="39"/>
                  <a:pt x="114" y="39"/>
                </a:cubicBezTo>
                <a:lnTo>
                  <a:pt x="112" y="18"/>
                </a:lnTo>
                <a:close/>
                <a:moveTo>
                  <a:pt x="78" y="93"/>
                </a:moveTo>
                <a:cubicBezTo>
                  <a:pt x="95" y="46"/>
                  <a:pt x="95" y="46"/>
                  <a:pt x="95" y="46"/>
                </a:cubicBezTo>
                <a:cubicBezTo>
                  <a:pt x="85" y="42"/>
                  <a:pt x="85" y="42"/>
                  <a:pt x="85" y="42"/>
                </a:cubicBezTo>
                <a:cubicBezTo>
                  <a:pt x="67" y="93"/>
                  <a:pt x="67" y="93"/>
                  <a:pt x="67" y="93"/>
                </a:cubicBezTo>
                <a:lnTo>
                  <a:pt x="78" y="93"/>
                </a:lnTo>
                <a:close/>
                <a:moveTo>
                  <a:pt x="2" y="25"/>
                </a:moveTo>
                <a:cubicBezTo>
                  <a:pt x="0" y="15"/>
                  <a:pt x="5" y="5"/>
                  <a:pt x="15" y="3"/>
                </a:cubicBezTo>
                <a:cubicBezTo>
                  <a:pt x="25" y="0"/>
                  <a:pt x="35" y="6"/>
                  <a:pt x="38" y="16"/>
                </a:cubicBezTo>
                <a:cubicBezTo>
                  <a:pt x="58" y="93"/>
                  <a:pt x="58" y="93"/>
                  <a:pt x="58" y="93"/>
                </a:cubicBezTo>
                <a:cubicBezTo>
                  <a:pt x="20" y="93"/>
                  <a:pt x="20" y="93"/>
                  <a:pt x="20" y="93"/>
                </a:cubicBezTo>
                <a:lnTo>
                  <a:pt x="2" y="25"/>
                </a:lnTo>
                <a:close/>
                <a:moveTo>
                  <a:pt x="16" y="22"/>
                </a:moveTo>
                <a:cubicBezTo>
                  <a:pt x="28" y="69"/>
                  <a:pt x="28" y="69"/>
                  <a:pt x="28" y="69"/>
                </a:cubicBezTo>
                <a:cubicBezTo>
                  <a:pt x="29" y="71"/>
                  <a:pt x="31" y="72"/>
                  <a:pt x="34" y="72"/>
                </a:cubicBezTo>
                <a:cubicBezTo>
                  <a:pt x="36" y="71"/>
                  <a:pt x="38" y="69"/>
                  <a:pt x="37" y="66"/>
                </a:cubicBezTo>
                <a:cubicBezTo>
                  <a:pt x="24" y="19"/>
                  <a:pt x="24" y="19"/>
                  <a:pt x="24" y="19"/>
                </a:cubicBezTo>
                <a:cubicBezTo>
                  <a:pt x="24" y="17"/>
                  <a:pt x="21" y="16"/>
                  <a:pt x="19" y="16"/>
                </a:cubicBezTo>
                <a:cubicBezTo>
                  <a:pt x="16" y="17"/>
                  <a:pt x="15" y="19"/>
                  <a:pt x="16" y="22"/>
                </a:cubicBezTo>
                <a:close/>
                <a:moveTo>
                  <a:pt x="107" y="100"/>
                </a:moveTo>
                <a:cubicBezTo>
                  <a:pt x="8" y="100"/>
                  <a:pt x="8" y="100"/>
                  <a:pt x="8" y="100"/>
                </a:cubicBezTo>
                <a:cubicBezTo>
                  <a:pt x="5" y="100"/>
                  <a:pt x="2" y="102"/>
                  <a:pt x="2" y="105"/>
                </a:cubicBezTo>
                <a:cubicBezTo>
                  <a:pt x="2" y="107"/>
                  <a:pt x="4" y="109"/>
                  <a:pt x="8" y="109"/>
                </a:cubicBezTo>
                <a:cubicBezTo>
                  <a:pt x="19" y="190"/>
                  <a:pt x="19" y="190"/>
                  <a:pt x="19" y="190"/>
                </a:cubicBezTo>
                <a:cubicBezTo>
                  <a:pt x="16" y="190"/>
                  <a:pt x="14" y="192"/>
                  <a:pt x="14" y="194"/>
                </a:cubicBezTo>
                <a:cubicBezTo>
                  <a:pt x="14" y="196"/>
                  <a:pt x="17" y="198"/>
                  <a:pt x="20" y="198"/>
                </a:cubicBezTo>
                <a:cubicBezTo>
                  <a:pt x="95" y="198"/>
                  <a:pt x="95" y="198"/>
                  <a:pt x="95" y="198"/>
                </a:cubicBezTo>
                <a:cubicBezTo>
                  <a:pt x="98" y="198"/>
                  <a:pt x="101" y="196"/>
                  <a:pt x="101" y="194"/>
                </a:cubicBezTo>
                <a:cubicBezTo>
                  <a:pt x="101" y="192"/>
                  <a:pt x="99" y="190"/>
                  <a:pt x="96" y="190"/>
                </a:cubicBezTo>
                <a:cubicBezTo>
                  <a:pt x="107" y="109"/>
                  <a:pt x="107" y="109"/>
                  <a:pt x="107" y="109"/>
                </a:cubicBezTo>
                <a:cubicBezTo>
                  <a:pt x="111" y="109"/>
                  <a:pt x="113" y="107"/>
                  <a:pt x="113" y="105"/>
                </a:cubicBezTo>
                <a:cubicBezTo>
                  <a:pt x="113" y="102"/>
                  <a:pt x="110" y="100"/>
                  <a:pt x="107" y="100"/>
                </a:cubicBezTo>
                <a:close/>
                <a:moveTo>
                  <a:pt x="34" y="186"/>
                </a:moveTo>
                <a:cubicBezTo>
                  <a:pt x="34" y="186"/>
                  <a:pt x="34" y="186"/>
                  <a:pt x="34" y="186"/>
                </a:cubicBezTo>
                <a:cubicBezTo>
                  <a:pt x="32" y="186"/>
                  <a:pt x="30" y="185"/>
                  <a:pt x="30" y="183"/>
                </a:cubicBezTo>
                <a:cubicBezTo>
                  <a:pt x="20" y="115"/>
                  <a:pt x="20" y="115"/>
                  <a:pt x="20" y="115"/>
                </a:cubicBezTo>
                <a:cubicBezTo>
                  <a:pt x="19" y="112"/>
                  <a:pt x="21" y="110"/>
                  <a:pt x="23" y="110"/>
                </a:cubicBezTo>
                <a:cubicBezTo>
                  <a:pt x="26" y="110"/>
                  <a:pt x="28" y="111"/>
                  <a:pt x="28" y="114"/>
                </a:cubicBezTo>
                <a:cubicBezTo>
                  <a:pt x="38" y="182"/>
                  <a:pt x="38" y="182"/>
                  <a:pt x="38" y="182"/>
                </a:cubicBezTo>
                <a:cubicBezTo>
                  <a:pt x="38" y="184"/>
                  <a:pt x="37" y="186"/>
                  <a:pt x="34" y="186"/>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ndParaRPr>
          </a:p>
        </p:txBody>
      </p:sp>
      <p:sp>
        <p:nvSpPr>
          <p:cNvPr id="32" name="Freeform 895"/>
          <p:cNvSpPr>
            <a:spLocks noEditPoints="1"/>
          </p:cNvSpPr>
          <p:nvPr/>
        </p:nvSpPr>
        <p:spPr bwMode="auto">
          <a:xfrm>
            <a:off x="331316" y="2634813"/>
            <a:ext cx="490230" cy="590758"/>
          </a:xfrm>
          <a:custGeom>
            <a:avLst/>
            <a:gdLst>
              <a:gd name="T0" fmla="*/ 167 w 167"/>
              <a:gd name="T1" fmla="*/ 194 h 201"/>
              <a:gd name="T2" fmla="*/ 160 w 167"/>
              <a:gd name="T3" fmla="*/ 201 h 201"/>
              <a:gd name="T4" fmla="*/ 31 w 167"/>
              <a:gd name="T5" fmla="*/ 201 h 201"/>
              <a:gd name="T6" fmla="*/ 0 w 167"/>
              <a:gd name="T7" fmla="*/ 170 h 201"/>
              <a:gd name="T8" fmla="*/ 31 w 167"/>
              <a:gd name="T9" fmla="*/ 139 h 201"/>
              <a:gd name="T10" fmla="*/ 160 w 167"/>
              <a:gd name="T11" fmla="*/ 139 h 201"/>
              <a:gd name="T12" fmla="*/ 167 w 167"/>
              <a:gd name="T13" fmla="*/ 146 h 201"/>
              <a:gd name="T14" fmla="*/ 160 w 167"/>
              <a:gd name="T15" fmla="*/ 154 h 201"/>
              <a:gd name="T16" fmla="*/ 33 w 167"/>
              <a:gd name="T17" fmla="*/ 154 h 201"/>
              <a:gd name="T18" fmla="*/ 17 w 167"/>
              <a:gd name="T19" fmla="*/ 170 h 201"/>
              <a:gd name="T20" fmla="*/ 33 w 167"/>
              <a:gd name="T21" fmla="*/ 187 h 201"/>
              <a:gd name="T22" fmla="*/ 160 w 167"/>
              <a:gd name="T23" fmla="*/ 187 h 201"/>
              <a:gd name="T24" fmla="*/ 167 w 167"/>
              <a:gd name="T25" fmla="*/ 194 h 201"/>
              <a:gd name="T26" fmla="*/ 86 w 167"/>
              <a:gd name="T27" fmla="*/ 28 h 201"/>
              <a:gd name="T28" fmla="*/ 114 w 167"/>
              <a:gd name="T29" fmla="*/ 2 h 201"/>
              <a:gd name="T30" fmla="*/ 113 w 167"/>
              <a:gd name="T31" fmla="*/ 0 h 201"/>
              <a:gd name="T32" fmla="*/ 111 w 167"/>
              <a:gd name="T33" fmla="*/ 0 h 201"/>
              <a:gd name="T34" fmla="*/ 84 w 167"/>
              <a:gd name="T35" fmla="*/ 26 h 201"/>
              <a:gd name="T36" fmla="*/ 84 w 167"/>
              <a:gd name="T37" fmla="*/ 28 h 201"/>
              <a:gd name="T38" fmla="*/ 86 w 167"/>
              <a:gd name="T39" fmla="*/ 28 h 201"/>
              <a:gd name="T40" fmla="*/ 137 w 167"/>
              <a:gd name="T41" fmla="*/ 50 h 201"/>
              <a:gd name="T42" fmla="*/ 108 w 167"/>
              <a:gd name="T43" fmla="*/ 31 h 201"/>
              <a:gd name="T44" fmla="*/ 85 w 167"/>
              <a:gd name="T45" fmla="*/ 36 h 201"/>
              <a:gd name="T46" fmla="*/ 63 w 167"/>
              <a:gd name="T47" fmla="*/ 31 h 201"/>
              <a:gd name="T48" fmla="*/ 34 w 167"/>
              <a:gd name="T49" fmla="*/ 50 h 201"/>
              <a:gd name="T50" fmla="*/ 64 w 167"/>
              <a:gd name="T51" fmla="*/ 125 h 201"/>
              <a:gd name="T52" fmla="*/ 85 w 167"/>
              <a:gd name="T53" fmla="*/ 120 h 201"/>
              <a:gd name="T54" fmla="*/ 106 w 167"/>
              <a:gd name="T55" fmla="*/ 125 h 201"/>
              <a:gd name="T56" fmla="*/ 137 w 167"/>
              <a:gd name="T57" fmla="*/ 50 h 201"/>
              <a:gd name="T58" fmla="*/ 63 w 167"/>
              <a:gd name="T59" fmla="*/ 46 h 201"/>
              <a:gd name="T60" fmla="*/ 62 w 167"/>
              <a:gd name="T61" fmla="*/ 46 h 201"/>
              <a:gd name="T62" fmla="*/ 47 w 167"/>
              <a:gd name="T63" fmla="*/ 59 h 201"/>
              <a:gd name="T64" fmla="*/ 44 w 167"/>
              <a:gd name="T65" fmla="*/ 62 h 201"/>
              <a:gd name="T66" fmla="*/ 43 w 167"/>
              <a:gd name="T67" fmla="*/ 62 h 201"/>
              <a:gd name="T68" fmla="*/ 43 w 167"/>
              <a:gd name="T69" fmla="*/ 62 h 201"/>
              <a:gd name="T70" fmla="*/ 40 w 167"/>
              <a:gd name="T71" fmla="*/ 57 h 201"/>
              <a:gd name="T72" fmla="*/ 62 w 167"/>
              <a:gd name="T73" fmla="*/ 39 h 201"/>
              <a:gd name="T74" fmla="*/ 63 w 167"/>
              <a:gd name="T75" fmla="*/ 39 h 201"/>
              <a:gd name="T76" fmla="*/ 67 w 167"/>
              <a:gd name="T77" fmla="*/ 43 h 201"/>
              <a:gd name="T78" fmla="*/ 63 w 167"/>
              <a:gd name="T79" fmla="*/ 4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7" h="201">
                <a:moveTo>
                  <a:pt x="167" y="194"/>
                </a:moveTo>
                <a:cubicBezTo>
                  <a:pt x="167" y="198"/>
                  <a:pt x="164" y="201"/>
                  <a:pt x="160" y="201"/>
                </a:cubicBezTo>
                <a:cubicBezTo>
                  <a:pt x="31" y="201"/>
                  <a:pt x="31" y="201"/>
                  <a:pt x="31" y="201"/>
                </a:cubicBezTo>
                <a:cubicBezTo>
                  <a:pt x="14" y="201"/>
                  <a:pt x="0" y="187"/>
                  <a:pt x="0" y="170"/>
                </a:cubicBezTo>
                <a:cubicBezTo>
                  <a:pt x="0" y="153"/>
                  <a:pt x="14" y="139"/>
                  <a:pt x="31" y="139"/>
                </a:cubicBezTo>
                <a:cubicBezTo>
                  <a:pt x="160" y="139"/>
                  <a:pt x="160" y="139"/>
                  <a:pt x="160" y="139"/>
                </a:cubicBezTo>
                <a:cubicBezTo>
                  <a:pt x="164" y="139"/>
                  <a:pt x="167" y="142"/>
                  <a:pt x="167" y="146"/>
                </a:cubicBezTo>
                <a:cubicBezTo>
                  <a:pt x="167" y="150"/>
                  <a:pt x="164" y="154"/>
                  <a:pt x="160" y="154"/>
                </a:cubicBezTo>
                <a:cubicBezTo>
                  <a:pt x="33" y="154"/>
                  <a:pt x="33" y="154"/>
                  <a:pt x="33" y="154"/>
                </a:cubicBezTo>
                <a:cubicBezTo>
                  <a:pt x="24" y="154"/>
                  <a:pt x="17" y="161"/>
                  <a:pt x="17" y="170"/>
                </a:cubicBezTo>
                <a:cubicBezTo>
                  <a:pt x="17" y="179"/>
                  <a:pt x="24" y="187"/>
                  <a:pt x="33" y="187"/>
                </a:cubicBezTo>
                <a:cubicBezTo>
                  <a:pt x="160" y="187"/>
                  <a:pt x="160" y="187"/>
                  <a:pt x="160" y="187"/>
                </a:cubicBezTo>
                <a:cubicBezTo>
                  <a:pt x="164" y="187"/>
                  <a:pt x="167" y="190"/>
                  <a:pt x="167" y="194"/>
                </a:cubicBezTo>
                <a:close/>
                <a:moveTo>
                  <a:pt x="86" y="28"/>
                </a:moveTo>
                <a:cubicBezTo>
                  <a:pt x="101" y="28"/>
                  <a:pt x="114" y="17"/>
                  <a:pt x="114" y="2"/>
                </a:cubicBezTo>
                <a:cubicBezTo>
                  <a:pt x="114" y="1"/>
                  <a:pt x="114" y="1"/>
                  <a:pt x="113" y="0"/>
                </a:cubicBezTo>
                <a:cubicBezTo>
                  <a:pt x="113" y="0"/>
                  <a:pt x="112" y="0"/>
                  <a:pt x="111" y="0"/>
                </a:cubicBezTo>
                <a:cubicBezTo>
                  <a:pt x="96" y="0"/>
                  <a:pt x="84" y="12"/>
                  <a:pt x="84" y="26"/>
                </a:cubicBezTo>
                <a:cubicBezTo>
                  <a:pt x="84" y="27"/>
                  <a:pt x="84" y="28"/>
                  <a:pt x="84" y="28"/>
                </a:cubicBezTo>
                <a:cubicBezTo>
                  <a:pt x="85" y="28"/>
                  <a:pt x="85" y="28"/>
                  <a:pt x="86" y="28"/>
                </a:cubicBezTo>
                <a:close/>
                <a:moveTo>
                  <a:pt x="137" y="50"/>
                </a:moveTo>
                <a:cubicBezTo>
                  <a:pt x="131" y="37"/>
                  <a:pt x="118" y="31"/>
                  <a:pt x="108" y="31"/>
                </a:cubicBezTo>
                <a:cubicBezTo>
                  <a:pt x="97" y="31"/>
                  <a:pt x="94" y="36"/>
                  <a:pt x="85" y="36"/>
                </a:cubicBezTo>
                <a:cubicBezTo>
                  <a:pt x="76" y="36"/>
                  <a:pt x="74" y="31"/>
                  <a:pt x="63" y="31"/>
                </a:cubicBezTo>
                <a:cubicBezTo>
                  <a:pt x="53" y="31"/>
                  <a:pt x="40" y="37"/>
                  <a:pt x="34" y="50"/>
                </a:cubicBezTo>
                <a:cubicBezTo>
                  <a:pt x="23" y="76"/>
                  <a:pt x="42" y="125"/>
                  <a:pt x="64" y="125"/>
                </a:cubicBezTo>
                <a:cubicBezTo>
                  <a:pt x="73" y="125"/>
                  <a:pt x="77" y="120"/>
                  <a:pt x="85" y="120"/>
                </a:cubicBezTo>
                <a:cubicBezTo>
                  <a:pt x="94" y="120"/>
                  <a:pt x="97" y="125"/>
                  <a:pt x="106" y="125"/>
                </a:cubicBezTo>
                <a:cubicBezTo>
                  <a:pt x="129" y="125"/>
                  <a:pt x="148" y="76"/>
                  <a:pt x="137" y="50"/>
                </a:cubicBezTo>
                <a:close/>
                <a:moveTo>
                  <a:pt x="63" y="46"/>
                </a:moveTo>
                <a:cubicBezTo>
                  <a:pt x="62" y="46"/>
                  <a:pt x="62" y="46"/>
                  <a:pt x="62" y="46"/>
                </a:cubicBezTo>
                <a:cubicBezTo>
                  <a:pt x="57" y="46"/>
                  <a:pt x="49" y="51"/>
                  <a:pt x="47" y="59"/>
                </a:cubicBezTo>
                <a:cubicBezTo>
                  <a:pt x="47" y="61"/>
                  <a:pt x="45" y="62"/>
                  <a:pt x="44" y="62"/>
                </a:cubicBezTo>
                <a:cubicBezTo>
                  <a:pt x="43" y="62"/>
                  <a:pt x="43" y="62"/>
                  <a:pt x="43" y="62"/>
                </a:cubicBezTo>
                <a:cubicBezTo>
                  <a:pt x="43" y="62"/>
                  <a:pt x="43" y="62"/>
                  <a:pt x="43" y="62"/>
                </a:cubicBezTo>
                <a:cubicBezTo>
                  <a:pt x="41" y="61"/>
                  <a:pt x="40" y="59"/>
                  <a:pt x="40" y="57"/>
                </a:cubicBezTo>
                <a:cubicBezTo>
                  <a:pt x="42" y="46"/>
                  <a:pt x="53" y="39"/>
                  <a:pt x="62" y="39"/>
                </a:cubicBezTo>
                <a:cubicBezTo>
                  <a:pt x="62" y="39"/>
                  <a:pt x="63" y="39"/>
                  <a:pt x="63" y="39"/>
                </a:cubicBezTo>
                <a:cubicBezTo>
                  <a:pt x="65" y="39"/>
                  <a:pt x="67" y="41"/>
                  <a:pt x="67" y="43"/>
                </a:cubicBezTo>
                <a:cubicBezTo>
                  <a:pt x="66" y="45"/>
                  <a:pt x="65" y="46"/>
                  <a:pt x="63" y="46"/>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ndParaRPr>
          </a:p>
        </p:txBody>
      </p:sp>
      <p:sp>
        <p:nvSpPr>
          <p:cNvPr id="33" name="Freeform 897"/>
          <p:cNvSpPr>
            <a:spLocks noEditPoints="1"/>
          </p:cNvSpPr>
          <p:nvPr/>
        </p:nvSpPr>
        <p:spPr bwMode="auto">
          <a:xfrm>
            <a:off x="305560" y="1480716"/>
            <a:ext cx="476578" cy="573383"/>
          </a:xfrm>
          <a:custGeom>
            <a:avLst/>
            <a:gdLst>
              <a:gd name="T0" fmla="*/ 40 w 162"/>
              <a:gd name="T1" fmla="*/ 195 h 195"/>
              <a:gd name="T2" fmla="*/ 128 w 162"/>
              <a:gd name="T3" fmla="*/ 191 h 195"/>
              <a:gd name="T4" fmla="*/ 131 w 162"/>
              <a:gd name="T5" fmla="*/ 125 h 195"/>
              <a:gd name="T6" fmla="*/ 31 w 162"/>
              <a:gd name="T7" fmla="*/ 69 h 195"/>
              <a:gd name="T8" fmla="*/ 38 w 162"/>
              <a:gd name="T9" fmla="*/ 72 h 195"/>
              <a:gd name="T10" fmla="*/ 41 w 162"/>
              <a:gd name="T11" fmla="*/ 68 h 195"/>
              <a:gd name="T12" fmla="*/ 43 w 162"/>
              <a:gd name="T13" fmla="*/ 65 h 195"/>
              <a:gd name="T14" fmla="*/ 31 w 162"/>
              <a:gd name="T15" fmla="*/ 69 h 195"/>
              <a:gd name="T16" fmla="*/ 81 w 162"/>
              <a:gd name="T17" fmla="*/ 33 h 195"/>
              <a:gd name="T18" fmla="*/ 82 w 162"/>
              <a:gd name="T19" fmla="*/ 26 h 195"/>
              <a:gd name="T20" fmla="*/ 87 w 162"/>
              <a:gd name="T21" fmla="*/ 37 h 195"/>
              <a:gd name="T22" fmla="*/ 81 w 162"/>
              <a:gd name="T23" fmla="*/ 51 h 195"/>
              <a:gd name="T24" fmla="*/ 85 w 162"/>
              <a:gd name="T25" fmla="*/ 58 h 195"/>
              <a:gd name="T26" fmla="*/ 87 w 162"/>
              <a:gd name="T27" fmla="*/ 49 h 195"/>
              <a:gd name="T28" fmla="*/ 89 w 162"/>
              <a:gd name="T29" fmla="*/ 46 h 195"/>
              <a:gd name="T30" fmla="*/ 104 w 162"/>
              <a:gd name="T31" fmla="*/ 45 h 195"/>
              <a:gd name="T32" fmla="*/ 92 w 162"/>
              <a:gd name="T33" fmla="*/ 55 h 195"/>
              <a:gd name="T34" fmla="*/ 96 w 162"/>
              <a:gd name="T35" fmla="*/ 78 h 195"/>
              <a:gd name="T36" fmla="*/ 107 w 162"/>
              <a:gd name="T37" fmla="*/ 74 h 195"/>
              <a:gd name="T38" fmla="*/ 131 w 162"/>
              <a:gd name="T39" fmla="*/ 94 h 195"/>
              <a:gd name="T40" fmla="*/ 129 w 162"/>
              <a:gd name="T41" fmla="*/ 80 h 195"/>
              <a:gd name="T42" fmla="*/ 118 w 162"/>
              <a:gd name="T43" fmla="*/ 60 h 195"/>
              <a:gd name="T44" fmla="*/ 119 w 162"/>
              <a:gd name="T45" fmla="*/ 47 h 195"/>
              <a:gd name="T46" fmla="*/ 112 w 162"/>
              <a:gd name="T47" fmla="*/ 46 h 195"/>
              <a:gd name="T48" fmla="*/ 119 w 162"/>
              <a:gd name="T49" fmla="*/ 44 h 195"/>
              <a:gd name="T50" fmla="*/ 128 w 162"/>
              <a:gd name="T51" fmla="*/ 45 h 195"/>
              <a:gd name="T52" fmla="*/ 89 w 162"/>
              <a:gd name="T53" fmla="*/ 17 h 195"/>
              <a:gd name="T54" fmla="*/ 87 w 162"/>
              <a:gd name="T55" fmla="*/ 21 h 195"/>
              <a:gd name="T56" fmla="*/ 76 w 162"/>
              <a:gd name="T57" fmla="*/ 26 h 195"/>
              <a:gd name="T58" fmla="*/ 72 w 162"/>
              <a:gd name="T59" fmla="*/ 115 h 195"/>
              <a:gd name="T60" fmla="*/ 94 w 162"/>
              <a:gd name="T61" fmla="*/ 128 h 195"/>
              <a:gd name="T62" fmla="*/ 100 w 162"/>
              <a:gd name="T63" fmla="*/ 131 h 195"/>
              <a:gd name="T64" fmla="*/ 98 w 162"/>
              <a:gd name="T65" fmla="*/ 127 h 195"/>
              <a:gd name="T66" fmla="*/ 98 w 162"/>
              <a:gd name="T67" fmla="*/ 119 h 195"/>
              <a:gd name="T68" fmla="*/ 100 w 162"/>
              <a:gd name="T69" fmla="*/ 116 h 195"/>
              <a:gd name="T70" fmla="*/ 99 w 162"/>
              <a:gd name="T71" fmla="*/ 108 h 195"/>
              <a:gd name="T72" fmla="*/ 92 w 162"/>
              <a:gd name="T73" fmla="*/ 96 h 195"/>
              <a:gd name="T74" fmla="*/ 80 w 162"/>
              <a:gd name="T75" fmla="*/ 100 h 195"/>
              <a:gd name="T76" fmla="*/ 56 w 162"/>
              <a:gd name="T77" fmla="*/ 73 h 195"/>
              <a:gd name="T78" fmla="*/ 60 w 162"/>
              <a:gd name="T79" fmla="*/ 72 h 195"/>
              <a:gd name="T80" fmla="*/ 39 w 162"/>
              <a:gd name="T81" fmla="*/ 77 h 195"/>
              <a:gd name="T82" fmla="*/ 33 w 162"/>
              <a:gd name="T83" fmla="*/ 77 h 195"/>
              <a:gd name="T84" fmla="*/ 48 w 162"/>
              <a:gd name="T85" fmla="*/ 113 h 195"/>
              <a:gd name="T86" fmla="*/ 57 w 162"/>
              <a:gd name="T87" fmla="*/ 105 h 195"/>
              <a:gd name="T88" fmla="*/ 45 w 162"/>
              <a:gd name="T89" fmla="*/ 110 h 195"/>
              <a:gd name="T90" fmla="*/ 43 w 162"/>
              <a:gd name="T91" fmla="*/ 100 h 195"/>
              <a:gd name="T92" fmla="*/ 51 w 162"/>
              <a:gd name="T93" fmla="*/ 96 h 195"/>
              <a:gd name="T94" fmla="*/ 55 w 162"/>
              <a:gd name="T95" fmla="*/ 78 h 195"/>
              <a:gd name="T96" fmla="*/ 44 w 162"/>
              <a:gd name="T97" fmla="*/ 38 h 195"/>
              <a:gd name="T98" fmla="*/ 45 w 162"/>
              <a:gd name="T99" fmla="*/ 54 h 195"/>
              <a:gd name="T100" fmla="*/ 47 w 162"/>
              <a:gd name="T101" fmla="*/ 53 h 195"/>
              <a:gd name="T102" fmla="*/ 48 w 162"/>
              <a:gd name="T103" fmla="*/ 56 h 195"/>
              <a:gd name="T104" fmla="*/ 55 w 162"/>
              <a:gd name="T105" fmla="*/ 46 h 195"/>
              <a:gd name="T106" fmla="*/ 55 w 162"/>
              <a:gd name="T107" fmla="*/ 41 h 195"/>
              <a:gd name="T108" fmla="*/ 47 w 162"/>
              <a:gd name="T109" fmla="*/ 39 h 195"/>
              <a:gd name="T110" fmla="*/ 44 w 162"/>
              <a:gd name="T111" fmla="*/ 39 h 195"/>
              <a:gd name="T112" fmla="*/ 144 w 162"/>
              <a:gd name="T113" fmla="*/ 130 h 195"/>
              <a:gd name="T114" fmla="*/ 13 w 162"/>
              <a:gd name="T115" fmla="*/ 89 h 195"/>
              <a:gd name="T116" fmla="*/ 47 w 162"/>
              <a:gd name="T117" fmla="*/ 4 h 195"/>
              <a:gd name="T118" fmla="*/ 2 w 162"/>
              <a:gd name="T119" fmla="*/ 91 h 195"/>
              <a:gd name="T120" fmla="*/ 153 w 162"/>
              <a:gd name="T121" fmla="*/ 139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2" h="195">
                <a:moveTo>
                  <a:pt x="128" y="191"/>
                </a:moveTo>
                <a:cubicBezTo>
                  <a:pt x="130" y="192"/>
                  <a:pt x="128" y="195"/>
                  <a:pt x="125" y="195"/>
                </a:cubicBezTo>
                <a:cubicBezTo>
                  <a:pt x="40" y="195"/>
                  <a:pt x="40" y="195"/>
                  <a:pt x="40" y="195"/>
                </a:cubicBezTo>
                <a:cubicBezTo>
                  <a:pt x="37" y="195"/>
                  <a:pt x="37" y="192"/>
                  <a:pt x="38" y="191"/>
                </a:cubicBezTo>
                <a:cubicBezTo>
                  <a:pt x="44" y="181"/>
                  <a:pt x="63" y="172"/>
                  <a:pt x="83" y="172"/>
                </a:cubicBezTo>
                <a:cubicBezTo>
                  <a:pt x="102" y="172"/>
                  <a:pt x="121" y="180"/>
                  <a:pt x="128" y="191"/>
                </a:cubicBezTo>
                <a:close/>
                <a:moveTo>
                  <a:pt x="49" y="26"/>
                </a:moveTo>
                <a:cubicBezTo>
                  <a:pt x="76" y="3"/>
                  <a:pt x="116" y="7"/>
                  <a:pt x="139" y="34"/>
                </a:cubicBezTo>
                <a:cubicBezTo>
                  <a:pt x="162" y="61"/>
                  <a:pt x="158" y="102"/>
                  <a:pt x="131" y="125"/>
                </a:cubicBezTo>
                <a:cubicBezTo>
                  <a:pt x="104" y="147"/>
                  <a:pt x="63" y="144"/>
                  <a:pt x="41" y="117"/>
                </a:cubicBezTo>
                <a:cubicBezTo>
                  <a:pt x="18" y="89"/>
                  <a:pt x="21" y="49"/>
                  <a:pt x="49" y="26"/>
                </a:cubicBezTo>
                <a:close/>
                <a:moveTo>
                  <a:pt x="31" y="69"/>
                </a:moveTo>
                <a:cubicBezTo>
                  <a:pt x="32" y="68"/>
                  <a:pt x="33" y="68"/>
                  <a:pt x="34" y="68"/>
                </a:cubicBezTo>
                <a:cubicBezTo>
                  <a:pt x="35" y="68"/>
                  <a:pt x="36" y="68"/>
                  <a:pt x="37" y="69"/>
                </a:cubicBezTo>
                <a:cubicBezTo>
                  <a:pt x="37" y="70"/>
                  <a:pt x="38" y="71"/>
                  <a:pt x="38" y="72"/>
                </a:cubicBezTo>
                <a:cubicBezTo>
                  <a:pt x="39" y="71"/>
                  <a:pt x="40" y="71"/>
                  <a:pt x="40" y="70"/>
                </a:cubicBezTo>
                <a:cubicBezTo>
                  <a:pt x="41" y="70"/>
                  <a:pt x="42" y="70"/>
                  <a:pt x="42" y="69"/>
                </a:cubicBezTo>
                <a:cubicBezTo>
                  <a:pt x="42" y="69"/>
                  <a:pt x="42" y="69"/>
                  <a:pt x="41" y="68"/>
                </a:cubicBezTo>
                <a:cubicBezTo>
                  <a:pt x="40" y="67"/>
                  <a:pt x="40" y="67"/>
                  <a:pt x="40" y="67"/>
                </a:cubicBezTo>
                <a:cubicBezTo>
                  <a:pt x="40" y="66"/>
                  <a:pt x="41" y="66"/>
                  <a:pt x="41" y="66"/>
                </a:cubicBezTo>
                <a:cubicBezTo>
                  <a:pt x="42" y="66"/>
                  <a:pt x="43" y="65"/>
                  <a:pt x="43" y="65"/>
                </a:cubicBezTo>
                <a:cubicBezTo>
                  <a:pt x="43" y="65"/>
                  <a:pt x="43" y="65"/>
                  <a:pt x="43" y="65"/>
                </a:cubicBezTo>
                <a:cubicBezTo>
                  <a:pt x="39" y="65"/>
                  <a:pt x="35" y="66"/>
                  <a:pt x="32" y="68"/>
                </a:cubicBezTo>
                <a:cubicBezTo>
                  <a:pt x="31" y="68"/>
                  <a:pt x="31" y="68"/>
                  <a:pt x="31" y="69"/>
                </a:cubicBezTo>
                <a:close/>
                <a:moveTo>
                  <a:pt x="78" y="37"/>
                </a:moveTo>
                <a:cubicBezTo>
                  <a:pt x="79" y="37"/>
                  <a:pt x="80" y="37"/>
                  <a:pt x="82" y="37"/>
                </a:cubicBezTo>
                <a:cubicBezTo>
                  <a:pt x="81" y="36"/>
                  <a:pt x="81" y="34"/>
                  <a:pt x="81" y="33"/>
                </a:cubicBezTo>
                <a:cubicBezTo>
                  <a:pt x="80" y="27"/>
                  <a:pt x="80" y="26"/>
                  <a:pt x="80" y="25"/>
                </a:cubicBezTo>
                <a:cubicBezTo>
                  <a:pt x="80" y="25"/>
                  <a:pt x="81" y="25"/>
                  <a:pt x="81" y="25"/>
                </a:cubicBezTo>
                <a:cubicBezTo>
                  <a:pt x="82" y="25"/>
                  <a:pt x="82" y="26"/>
                  <a:pt x="82" y="26"/>
                </a:cubicBezTo>
                <a:cubicBezTo>
                  <a:pt x="82" y="26"/>
                  <a:pt x="82" y="26"/>
                  <a:pt x="82" y="26"/>
                </a:cubicBezTo>
                <a:cubicBezTo>
                  <a:pt x="83" y="27"/>
                  <a:pt x="83" y="28"/>
                  <a:pt x="84" y="29"/>
                </a:cubicBezTo>
                <a:cubicBezTo>
                  <a:pt x="86" y="32"/>
                  <a:pt x="88" y="35"/>
                  <a:pt x="87" y="37"/>
                </a:cubicBezTo>
                <a:cubicBezTo>
                  <a:pt x="87" y="39"/>
                  <a:pt x="86" y="40"/>
                  <a:pt x="84" y="41"/>
                </a:cubicBezTo>
                <a:cubicBezTo>
                  <a:pt x="83" y="42"/>
                  <a:pt x="83" y="42"/>
                  <a:pt x="83" y="44"/>
                </a:cubicBezTo>
                <a:cubicBezTo>
                  <a:pt x="83" y="45"/>
                  <a:pt x="82" y="47"/>
                  <a:pt x="81" y="51"/>
                </a:cubicBezTo>
                <a:cubicBezTo>
                  <a:pt x="82" y="52"/>
                  <a:pt x="82" y="54"/>
                  <a:pt x="82" y="55"/>
                </a:cubicBezTo>
                <a:cubicBezTo>
                  <a:pt x="82" y="56"/>
                  <a:pt x="82" y="57"/>
                  <a:pt x="84" y="59"/>
                </a:cubicBezTo>
                <a:cubicBezTo>
                  <a:pt x="84" y="59"/>
                  <a:pt x="85" y="59"/>
                  <a:pt x="85" y="58"/>
                </a:cubicBezTo>
                <a:cubicBezTo>
                  <a:pt x="86" y="57"/>
                  <a:pt x="86" y="56"/>
                  <a:pt x="86" y="54"/>
                </a:cubicBezTo>
                <a:cubicBezTo>
                  <a:pt x="85" y="52"/>
                  <a:pt x="85" y="51"/>
                  <a:pt x="86" y="50"/>
                </a:cubicBezTo>
                <a:cubicBezTo>
                  <a:pt x="86" y="49"/>
                  <a:pt x="87" y="49"/>
                  <a:pt x="87" y="49"/>
                </a:cubicBezTo>
                <a:cubicBezTo>
                  <a:pt x="88" y="48"/>
                  <a:pt x="88" y="48"/>
                  <a:pt x="88" y="47"/>
                </a:cubicBezTo>
                <a:cubicBezTo>
                  <a:pt x="88" y="47"/>
                  <a:pt x="88" y="47"/>
                  <a:pt x="88" y="47"/>
                </a:cubicBezTo>
                <a:cubicBezTo>
                  <a:pt x="88" y="46"/>
                  <a:pt x="88" y="46"/>
                  <a:pt x="89" y="46"/>
                </a:cubicBezTo>
                <a:cubicBezTo>
                  <a:pt x="91" y="46"/>
                  <a:pt x="94" y="47"/>
                  <a:pt x="97" y="48"/>
                </a:cubicBezTo>
                <a:cubicBezTo>
                  <a:pt x="97" y="47"/>
                  <a:pt x="97" y="47"/>
                  <a:pt x="98" y="46"/>
                </a:cubicBezTo>
                <a:cubicBezTo>
                  <a:pt x="100" y="44"/>
                  <a:pt x="102" y="44"/>
                  <a:pt x="104" y="45"/>
                </a:cubicBezTo>
                <a:cubicBezTo>
                  <a:pt x="106" y="46"/>
                  <a:pt x="106" y="48"/>
                  <a:pt x="106" y="50"/>
                </a:cubicBezTo>
                <a:cubicBezTo>
                  <a:pt x="104" y="53"/>
                  <a:pt x="100" y="57"/>
                  <a:pt x="96" y="57"/>
                </a:cubicBezTo>
                <a:cubicBezTo>
                  <a:pt x="94" y="57"/>
                  <a:pt x="93" y="56"/>
                  <a:pt x="92" y="55"/>
                </a:cubicBezTo>
                <a:cubicBezTo>
                  <a:pt x="90" y="56"/>
                  <a:pt x="88" y="57"/>
                  <a:pt x="87" y="60"/>
                </a:cubicBezTo>
                <a:cubicBezTo>
                  <a:pt x="86" y="64"/>
                  <a:pt x="87" y="69"/>
                  <a:pt x="90" y="74"/>
                </a:cubicBezTo>
                <a:cubicBezTo>
                  <a:pt x="92" y="78"/>
                  <a:pt x="95" y="78"/>
                  <a:pt x="96" y="78"/>
                </a:cubicBezTo>
                <a:cubicBezTo>
                  <a:pt x="98" y="78"/>
                  <a:pt x="100" y="77"/>
                  <a:pt x="101" y="76"/>
                </a:cubicBezTo>
                <a:cubicBezTo>
                  <a:pt x="103" y="75"/>
                  <a:pt x="105" y="75"/>
                  <a:pt x="107" y="74"/>
                </a:cubicBezTo>
                <a:cubicBezTo>
                  <a:pt x="107" y="74"/>
                  <a:pt x="107" y="74"/>
                  <a:pt x="107" y="74"/>
                </a:cubicBezTo>
                <a:cubicBezTo>
                  <a:pt x="107" y="74"/>
                  <a:pt x="108" y="74"/>
                  <a:pt x="108" y="74"/>
                </a:cubicBezTo>
                <a:cubicBezTo>
                  <a:pt x="109" y="75"/>
                  <a:pt x="110" y="76"/>
                  <a:pt x="112" y="78"/>
                </a:cubicBezTo>
                <a:cubicBezTo>
                  <a:pt x="117" y="83"/>
                  <a:pt x="128" y="94"/>
                  <a:pt x="131" y="94"/>
                </a:cubicBezTo>
                <a:cubicBezTo>
                  <a:pt x="132" y="94"/>
                  <a:pt x="132" y="94"/>
                  <a:pt x="132" y="94"/>
                </a:cubicBezTo>
                <a:cubicBezTo>
                  <a:pt x="132" y="93"/>
                  <a:pt x="133" y="92"/>
                  <a:pt x="131" y="87"/>
                </a:cubicBezTo>
                <a:cubicBezTo>
                  <a:pt x="131" y="85"/>
                  <a:pt x="130" y="83"/>
                  <a:pt x="129" y="80"/>
                </a:cubicBezTo>
                <a:cubicBezTo>
                  <a:pt x="128" y="73"/>
                  <a:pt x="125" y="63"/>
                  <a:pt x="122" y="58"/>
                </a:cubicBezTo>
                <a:cubicBezTo>
                  <a:pt x="121" y="59"/>
                  <a:pt x="120" y="60"/>
                  <a:pt x="119" y="60"/>
                </a:cubicBezTo>
                <a:cubicBezTo>
                  <a:pt x="119" y="61"/>
                  <a:pt x="118" y="60"/>
                  <a:pt x="118" y="60"/>
                </a:cubicBezTo>
                <a:cubicBezTo>
                  <a:pt x="117" y="58"/>
                  <a:pt x="118" y="56"/>
                  <a:pt x="119" y="54"/>
                </a:cubicBezTo>
                <a:cubicBezTo>
                  <a:pt x="120" y="52"/>
                  <a:pt x="121" y="50"/>
                  <a:pt x="120" y="48"/>
                </a:cubicBezTo>
                <a:cubicBezTo>
                  <a:pt x="120" y="48"/>
                  <a:pt x="119" y="47"/>
                  <a:pt x="119" y="47"/>
                </a:cubicBezTo>
                <a:cubicBezTo>
                  <a:pt x="119" y="47"/>
                  <a:pt x="118" y="48"/>
                  <a:pt x="118" y="48"/>
                </a:cubicBezTo>
                <a:cubicBezTo>
                  <a:pt x="117" y="49"/>
                  <a:pt x="116" y="49"/>
                  <a:pt x="115" y="49"/>
                </a:cubicBezTo>
                <a:cubicBezTo>
                  <a:pt x="113" y="49"/>
                  <a:pt x="112" y="48"/>
                  <a:pt x="112" y="46"/>
                </a:cubicBezTo>
                <a:cubicBezTo>
                  <a:pt x="111" y="46"/>
                  <a:pt x="111" y="45"/>
                  <a:pt x="112" y="45"/>
                </a:cubicBezTo>
                <a:cubicBezTo>
                  <a:pt x="112" y="45"/>
                  <a:pt x="113" y="45"/>
                  <a:pt x="113" y="45"/>
                </a:cubicBezTo>
                <a:cubicBezTo>
                  <a:pt x="115" y="46"/>
                  <a:pt x="117" y="45"/>
                  <a:pt x="119" y="44"/>
                </a:cubicBezTo>
                <a:cubicBezTo>
                  <a:pt x="120" y="43"/>
                  <a:pt x="122" y="43"/>
                  <a:pt x="123" y="43"/>
                </a:cubicBezTo>
                <a:cubicBezTo>
                  <a:pt x="124" y="43"/>
                  <a:pt x="126" y="43"/>
                  <a:pt x="127" y="44"/>
                </a:cubicBezTo>
                <a:cubicBezTo>
                  <a:pt x="127" y="44"/>
                  <a:pt x="128" y="45"/>
                  <a:pt x="128" y="45"/>
                </a:cubicBezTo>
                <a:cubicBezTo>
                  <a:pt x="129" y="47"/>
                  <a:pt x="130" y="48"/>
                  <a:pt x="134" y="48"/>
                </a:cubicBezTo>
                <a:cubicBezTo>
                  <a:pt x="133" y="45"/>
                  <a:pt x="132" y="40"/>
                  <a:pt x="134" y="37"/>
                </a:cubicBezTo>
                <a:cubicBezTo>
                  <a:pt x="123" y="24"/>
                  <a:pt x="106" y="16"/>
                  <a:pt x="89" y="17"/>
                </a:cubicBezTo>
                <a:cubicBezTo>
                  <a:pt x="90" y="17"/>
                  <a:pt x="90" y="18"/>
                  <a:pt x="90" y="19"/>
                </a:cubicBezTo>
                <a:cubicBezTo>
                  <a:pt x="90" y="20"/>
                  <a:pt x="89" y="21"/>
                  <a:pt x="88" y="21"/>
                </a:cubicBezTo>
                <a:cubicBezTo>
                  <a:pt x="88" y="21"/>
                  <a:pt x="88" y="21"/>
                  <a:pt x="87" y="21"/>
                </a:cubicBezTo>
                <a:cubicBezTo>
                  <a:pt x="87" y="21"/>
                  <a:pt x="87" y="21"/>
                  <a:pt x="87" y="21"/>
                </a:cubicBezTo>
                <a:cubicBezTo>
                  <a:pt x="86" y="20"/>
                  <a:pt x="85" y="19"/>
                  <a:pt x="84" y="19"/>
                </a:cubicBezTo>
                <a:cubicBezTo>
                  <a:pt x="82" y="19"/>
                  <a:pt x="78" y="22"/>
                  <a:pt x="76" y="26"/>
                </a:cubicBezTo>
                <a:cubicBezTo>
                  <a:pt x="75" y="28"/>
                  <a:pt x="74" y="33"/>
                  <a:pt x="78" y="37"/>
                </a:cubicBezTo>
                <a:close/>
                <a:moveTo>
                  <a:pt x="69" y="105"/>
                </a:moveTo>
                <a:cubicBezTo>
                  <a:pt x="69" y="109"/>
                  <a:pt x="70" y="112"/>
                  <a:pt x="72" y="115"/>
                </a:cubicBezTo>
                <a:cubicBezTo>
                  <a:pt x="72" y="115"/>
                  <a:pt x="73" y="116"/>
                  <a:pt x="73" y="117"/>
                </a:cubicBezTo>
                <a:cubicBezTo>
                  <a:pt x="74" y="116"/>
                  <a:pt x="75" y="116"/>
                  <a:pt x="77" y="116"/>
                </a:cubicBezTo>
                <a:cubicBezTo>
                  <a:pt x="84" y="116"/>
                  <a:pt x="89" y="122"/>
                  <a:pt x="94" y="128"/>
                </a:cubicBezTo>
                <a:cubicBezTo>
                  <a:pt x="95" y="130"/>
                  <a:pt x="97" y="132"/>
                  <a:pt x="98" y="133"/>
                </a:cubicBezTo>
                <a:cubicBezTo>
                  <a:pt x="99" y="133"/>
                  <a:pt x="100" y="133"/>
                  <a:pt x="101" y="133"/>
                </a:cubicBezTo>
                <a:cubicBezTo>
                  <a:pt x="101" y="132"/>
                  <a:pt x="100" y="131"/>
                  <a:pt x="100" y="131"/>
                </a:cubicBezTo>
                <a:cubicBezTo>
                  <a:pt x="99" y="130"/>
                  <a:pt x="99" y="130"/>
                  <a:pt x="99" y="130"/>
                </a:cubicBezTo>
                <a:cubicBezTo>
                  <a:pt x="99" y="128"/>
                  <a:pt x="99" y="127"/>
                  <a:pt x="99" y="127"/>
                </a:cubicBezTo>
                <a:cubicBezTo>
                  <a:pt x="98" y="127"/>
                  <a:pt x="98" y="127"/>
                  <a:pt x="98" y="127"/>
                </a:cubicBezTo>
                <a:cubicBezTo>
                  <a:pt x="98" y="127"/>
                  <a:pt x="98" y="126"/>
                  <a:pt x="98" y="126"/>
                </a:cubicBezTo>
                <a:cubicBezTo>
                  <a:pt x="98" y="124"/>
                  <a:pt x="99" y="122"/>
                  <a:pt x="100" y="120"/>
                </a:cubicBezTo>
                <a:cubicBezTo>
                  <a:pt x="99" y="120"/>
                  <a:pt x="99" y="120"/>
                  <a:pt x="98" y="119"/>
                </a:cubicBezTo>
                <a:cubicBezTo>
                  <a:pt x="98" y="119"/>
                  <a:pt x="98" y="119"/>
                  <a:pt x="98" y="118"/>
                </a:cubicBezTo>
                <a:cubicBezTo>
                  <a:pt x="99" y="118"/>
                  <a:pt x="99" y="117"/>
                  <a:pt x="99" y="117"/>
                </a:cubicBezTo>
                <a:cubicBezTo>
                  <a:pt x="100" y="116"/>
                  <a:pt x="100" y="116"/>
                  <a:pt x="100" y="116"/>
                </a:cubicBezTo>
                <a:cubicBezTo>
                  <a:pt x="100" y="115"/>
                  <a:pt x="100" y="114"/>
                  <a:pt x="100" y="114"/>
                </a:cubicBezTo>
                <a:cubicBezTo>
                  <a:pt x="100" y="112"/>
                  <a:pt x="100" y="111"/>
                  <a:pt x="99" y="110"/>
                </a:cubicBezTo>
                <a:cubicBezTo>
                  <a:pt x="98" y="109"/>
                  <a:pt x="98" y="109"/>
                  <a:pt x="99" y="108"/>
                </a:cubicBezTo>
                <a:cubicBezTo>
                  <a:pt x="101" y="104"/>
                  <a:pt x="100" y="101"/>
                  <a:pt x="98" y="97"/>
                </a:cubicBezTo>
                <a:cubicBezTo>
                  <a:pt x="97" y="96"/>
                  <a:pt x="97" y="95"/>
                  <a:pt x="96" y="94"/>
                </a:cubicBezTo>
                <a:cubicBezTo>
                  <a:pt x="95" y="94"/>
                  <a:pt x="94" y="95"/>
                  <a:pt x="92" y="96"/>
                </a:cubicBezTo>
                <a:cubicBezTo>
                  <a:pt x="90" y="97"/>
                  <a:pt x="89" y="99"/>
                  <a:pt x="87" y="99"/>
                </a:cubicBezTo>
                <a:cubicBezTo>
                  <a:pt x="86" y="99"/>
                  <a:pt x="85" y="98"/>
                  <a:pt x="84" y="98"/>
                </a:cubicBezTo>
                <a:cubicBezTo>
                  <a:pt x="83" y="99"/>
                  <a:pt x="81" y="99"/>
                  <a:pt x="80" y="100"/>
                </a:cubicBezTo>
                <a:cubicBezTo>
                  <a:pt x="76" y="101"/>
                  <a:pt x="73" y="102"/>
                  <a:pt x="69" y="105"/>
                </a:cubicBezTo>
                <a:close/>
                <a:moveTo>
                  <a:pt x="53" y="76"/>
                </a:moveTo>
                <a:cubicBezTo>
                  <a:pt x="54" y="74"/>
                  <a:pt x="55" y="73"/>
                  <a:pt x="56" y="73"/>
                </a:cubicBezTo>
                <a:cubicBezTo>
                  <a:pt x="57" y="73"/>
                  <a:pt x="57" y="74"/>
                  <a:pt x="57" y="74"/>
                </a:cubicBezTo>
                <a:cubicBezTo>
                  <a:pt x="58" y="74"/>
                  <a:pt x="58" y="74"/>
                  <a:pt x="58" y="74"/>
                </a:cubicBezTo>
                <a:cubicBezTo>
                  <a:pt x="58" y="74"/>
                  <a:pt x="59" y="73"/>
                  <a:pt x="60" y="72"/>
                </a:cubicBezTo>
                <a:cubicBezTo>
                  <a:pt x="59" y="71"/>
                  <a:pt x="58" y="70"/>
                  <a:pt x="56" y="70"/>
                </a:cubicBezTo>
                <a:cubicBezTo>
                  <a:pt x="50" y="70"/>
                  <a:pt x="42" y="73"/>
                  <a:pt x="40" y="75"/>
                </a:cubicBezTo>
                <a:cubicBezTo>
                  <a:pt x="40" y="76"/>
                  <a:pt x="40" y="77"/>
                  <a:pt x="39" y="77"/>
                </a:cubicBezTo>
                <a:cubicBezTo>
                  <a:pt x="39" y="78"/>
                  <a:pt x="37" y="79"/>
                  <a:pt x="36" y="79"/>
                </a:cubicBezTo>
                <a:cubicBezTo>
                  <a:pt x="36" y="79"/>
                  <a:pt x="34" y="79"/>
                  <a:pt x="34" y="77"/>
                </a:cubicBezTo>
                <a:cubicBezTo>
                  <a:pt x="33" y="77"/>
                  <a:pt x="33" y="77"/>
                  <a:pt x="33" y="77"/>
                </a:cubicBezTo>
                <a:cubicBezTo>
                  <a:pt x="32" y="77"/>
                  <a:pt x="31" y="77"/>
                  <a:pt x="31" y="77"/>
                </a:cubicBezTo>
                <a:cubicBezTo>
                  <a:pt x="31" y="90"/>
                  <a:pt x="36" y="102"/>
                  <a:pt x="44" y="113"/>
                </a:cubicBezTo>
                <a:cubicBezTo>
                  <a:pt x="45" y="113"/>
                  <a:pt x="45" y="113"/>
                  <a:pt x="48" y="113"/>
                </a:cubicBezTo>
                <a:cubicBezTo>
                  <a:pt x="53" y="113"/>
                  <a:pt x="61" y="111"/>
                  <a:pt x="65" y="108"/>
                </a:cubicBezTo>
                <a:cubicBezTo>
                  <a:pt x="63" y="108"/>
                  <a:pt x="60" y="107"/>
                  <a:pt x="59" y="106"/>
                </a:cubicBezTo>
                <a:cubicBezTo>
                  <a:pt x="58" y="105"/>
                  <a:pt x="57" y="105"/>
                  <a:pt x="57" y="105"/>
                </a:cubicBezTo>
                <a:cubicBezTo>
                  <a:pt x="57" y="105"/>
                  <a:pt x="57" y="105"/>
                  <a:pt x="57" y="105"/>
                </a:cubicBezTo>
                <a:cubicBezTo>
                  <a:pt x="54" y="105"/>
                  <a:pt x="51" y="109"/>
                  <a:pt x="49" y="110"/>
                </a:cubicBezTo>
                <a:cubicBezTo>
                  <a:pt x="48" y="111"/>
                  <a:pt x="47" y="112"/>
                  <a:pt x="45" y="110"/>
                </a:cubicBezTo>
                <a:cubicBezTo>
                  <a:pt x="43" y="109"/>
                  <a:pt x="42" y="108"/>
                  <a:pt x="42" y="106"/>
                </a:cubicBezTo>
                <a:cubicBezTo>
                  <a:pt x="41" y="104"/>
                  <a:pt x="42" y="102"/>
                  <a:pt x="43" y="100"/>
                </a:cubicBezTo>
                <a:cubicBezTo>
                  <a:pt x="43" y="100"/>
                  <a:pt x="43" y="100"/>
                  <a:pt x="43" y="100"/>
                </a:cubicBezTo>
                <a:cubicBezTo>
                  <a:pt x="44" y="100"/>
                  <a:pt x="46" y="100"/>
                  <a:pt x="48" y="100"/>
                </a:cubicBezTo>
                <a:cubicBezTo>
                  <a:pt x="49" y="101"/>
                  <a:pt x="50" y="101"/>
                  <a:pt x="51" y="101"/>
                </a:cubicBezTo>
                <a:cubicBezTo>
                  <a:pt x="51" y="99"/>
                  <a:pt x="51" y="98"/>
                  <a:pt x="51" y="96"/>
                </a:cubicBezTo>
                <a:cubicBezTo>
                  <a:pt x="50" y="91"/>
                  <a:pt x="50" y="85"/>
                  <a:pt x="56" y="78"/>
                </a:cubicBezTo>
                <a:cubicBezTo>
                  <a:pt x="56" y="78"/>
                  <a:pt x="56" y="78"/>
                  <a:pt x="56" y="78"/>
                </a:cubicBezTo>
                <a:cubicBezTo>
                  <a:pt x="55" y="78"/>
                  <a:pt x="55" y="78"/>
                  <a:pt x="55" y="78"/>
                </a:cubicBezTo>
                <a:cubicBezTo>
                  <a:pt x="54" y="78"/>
                  <a:pt x="53" y="77"/>
                  <a:pt x="53" y="77"/>
                </a:cubicBezTo>
                <a:cubicBezTo>
                  <a:pt x="52" y="77"/>
                  <a:pt x="52" y="76"/>
                  <a:pt x="53" y="76"/>
                </a:cubicBezTo>
                <a:close/>
                <a:moveTo>
                  <a:pt x="44" y="38"/>
                </a:moveTo>
                <a:cubicBezTo>
                  <a:pt x="41" y="42"/>
                  <a:pt x="39" y="46"/>
                  <a:pt x="37" y="50"/>
                </a:cubicBezTo>
                <a:cubicBezTo>
                  <a:pt x="39" y="50"/>
                  <a:pt x="43" y="51"/>
                  <a:pt x="44" y="53"/>
                </a:cubicBezTo>
                <a:cubicBezTo>
                  <a:pt x="45" y="54"/>
                  <a:pt x="45" y="54"/>
                  <a:pt x="45" y="54"/>
                </a:cubicBezTo>
                <a:cubicBezTo>
                  <a:pt x="45" y="54"/>
                  <a:pt x="45" y="54"/>
                  <a:pt x="45" y="53"/>
                </a:cubicBezTo>
                <a:cubicBezTo>
                  <a:pt x="46" y="53"/>
                  <a:pt x="46" y="53"/>
                  <a:pt x="47" y="53"/>
                </a:cubicBezTo>
                <a:cubicBezTo>
                  <a:pt x="47" y="53"/>
                  <a:pt x="47" y="53"/>
                  <a:pt x="47" y="53"/>
                </a:cubicBezTo>
                <a:cubicBezTo>
                  <a:pt x="48" y="53"/>
                  <a:pt x="48" y="53"/>
                  <a:pt x="48" y="53"/>
                </a:cubicBezTo>
                <a:cubicBezTo>
                  <a:pt x="48" y="54"/>
                  <a:pt x="48" y="55"/>
                  <a:pt x="48" y="56"/>
                </a:cubicBezTo>
                <a:cubicBezTo>
                  <a:pt x="48" y="56"/>
                  <a:pt x="48" y="56"/>
                  <a:pt x="48" y="56"/>
                </a:cubicBezTo>
                <a:cubicBezTo>
                  <a:pt x="51" y="58"/>
                  <a:pt x="54" y="57"/>
                  <a:pt x="57" y="55"/>
                </a:cubicBezTo>
                <a:cubicBezTo>
                  <a:pt x="55" y="53"/>
                  <a:pt x="55" y="51"/>
                  <a:pt x="55" y="49"/>
                </a:cubicBezTo>
                <a:cubicBezTo>
                  <a:pt x="55" y="48"/>
                  <a:pt x="55" y="47"/>
                  <a:pt x="55" y="46"/>
                </a:cubicBezTo>
                <a:cubicBezTo>
                  <a:pt x="54" y="44"/>
                  <a:pt x="55" y="44"/>
                  <a:pt x="56" y="43"/>
                </a:cubicBezTo>
                <a:cubicBezTo>
                  <a:pt x="56" y="43"/>
                  <a:pt x="56" y="42"/>
                  <a:pt x="56" y="41"/>
                </a:cubicBezTo>
                <a:cubicBezTo>
                  <a:pt x="56" y="41"/>
                  <a:pt x="56" y="41"/>
                  <a:pt x="55" y="41"/>
                </a:cubicBezTo>
                <a:cubicBezTo>
                  <a:pt x="54" y="41"/>
                  <a:pt x="52" y="41"/>
                  <a:pt x="50" y="39"/>
                </a:cubicBezTo>
                <a:cubicBezTo>
                  <a:pt x="50" y="38"/>
                  <a:pt x="49" y="38"/>
                  <a:pt x="49" y="38"/>
                </a:cubicBezTo>
                <a:cubicBezTo>
                  <a:pt x="49" y="38"/>
                  <a:pt x="48" y="38"/>
                  <a:pt x="47" y="39"/>
                </a:cubicBezTo>
                <a:cubicBezTo>
                  <a:pt x="46" y="39"/>
                  <a:pt x="46" y="39"/>
                  <a:pt x="46" y="39"/>
                </a:cubicBezTo>
                <a:cubicBezTo>
                  <a:pt x="46" y="39"/>
                  <a:pt x="46" y="40"/>
                  <a:pt x="46" y="39"/>
                </a:cubicBezTo>
                <a:cubicBezTo>
                  <a:pt x="45" y="39"/>
                  <a:pt x="45" y="39"/>
                  <a:pt x="44" y="39"/>
                </a:cubicBezTo>
                <a:cubicBezTo>
                  <a:pt x="44" y="39"/>
                  <a:pt x="44" y="39"/>
                  <a:pt x="44" y="38"/>
                </a:cubicBezTo>
                <a:close/>
                <a:moveTo>
                  <a:pt x="153" y="130"/>
                </a:moveTo>
                <a:cubicBezTo>
                  <a:pt x="150" y="128"/>
                  <a:pt x="147" y="128"/>
                  <a:pt x="144" y="130"/>
                </a:cubicBezTo>
                <a:cubicBezTo>
                  <a:pt x="133" y="141"/>
                  <a:pt x="119" y="149"/>
                  <a:pt x="103" y="152"/>
                </a:cubicBezTo>
                <a:cubicBezTo>
                  <a:pt x="97" y="153"/>
                  <a:pt x="90" y="153"/>
                  <a:pt x="83" y="153"/>
                </a:cubicBezTo>
                <a:cubicBezTo>
                  <a:pt x="47" y="150"/>
                  <a:pt x="19" y="123"/>
                  <a:pt x="13" y="89"/>
                </a:cubicBezTo>
                <a:cubicBezTo>
                  <a:pt x="12" y="82"/>
                  <a:pt x="12" y="76"/>
                  <a:pt x="12" y="69"/>
                </a:cubicBezTo>
                <a:cubicBezTo>
                  <a:pt x="14" y="45"/>
                  <a:pt x="27" y="25"/>
                  <a:pt x="45" y="12"/>
                </a:cubicBezTo>
                <a:cubicBezTo>
                  <a:pt x="48" y="10"/>
                  <a:pt x="48" y="6"/>
                  <a:pt x="47" y="4"/>
                </a:cubicBezTo>
                <a:cubicBezTo>
                  <a:pt x="45" y="1"/>
                  <a:pt x="41" y="0"/>
                  <a:pt x="38" y="2"/>
                </a:cubicBezTo>
                <a:cubicBezTo>
                  <a:pt x="17" y="17"/>
                  <a:pt x="3" y="40"/>
                  <a:pt x="1" y="68"/>
                </a:cubicBezTo>
                <a:cubicBezTo>
                  <a:pt x="0" y="76"/>
                  <a:pt x="0" y="83"/>
                  <a:pt x="2" y="91"/>
                </a:cubicBezTo>
                <a:cubicBezTo>
                  <a:pt x="8" y="130"/>
                  <a:pt x="41" y="161"/>
                  <a:pt x="82" y="164"/>
                </a:cubicBezTo>
                <a:cubicBezTo>
                  <a:pt x="90" y="165"/>
                  <a:pt x="98" y="165"/>
                  <a:pt x="105" y="163"/>
                </a:cubicBezTo>
                <a:cubicBezTo>
                  <a:pt x="123" y="160"/>
                  <a:pt x="140" y="151"/>
                  <a:pt x="153" y="139"/>
                </a:cubicBezTo>
                <a:cubicBezTo>
                  <a:pt x="155" y="136"/>
                  <a:pt x="155" y="133"/>
                  <a:pt x="153" y="130"/>
                </a:cubicBez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ndParaRPr>
          </a:p>
        </p:txBody>
      </p:sp>
    </p:spTree>
  </p:cSld>
  <p:clrMapOvr>
    <a:masterClrMapping/>
  </p:clrMapOvr>
  <p:transition spd="slow">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nvSpPr>
        <p:spPr bwMode="auto">
          <a:xfrm>
            <a:off x="90232" y="205901"/>
            <a:ext cx="2262158" cy="369332"/>
          </a:xfrm>
          <a:prstGeom prst="rect">
            <a:avLst/>
          </a:prstGeom>
          <a:noFill/>
        </p:spPr>
        <p:txBody>
          <a:bodyPr wrap="none">
            <a:spAutoFit/>
          </a:bodyPr>
          <a:lstStyle/>
          <a:p>
            <a:pPr>
              <a:defRPr/>
            </a:pPr>
            <a:r>
              <a:rPr lang="zh-CN" altLang="en-US" sz="1800" kern="100" smtClean="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第四部分：论文总结</a:t>
            </a:r>
            <a:endPar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7" name="矩形 56"/>
          <p:cNvSpPr/>
          <p:nvPr/>
        </p:nvSpPr>
        <p:spPr>
          <a:xfrm>
            <a:off x="90232" y="575233"/>
            <a:ext cx="1321196"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THE PAPER SUMMARY</a:t>
            </a:r>
            <a:endParaRPr lang="en-US" altLang="zh-CN" sz="800">
              <a:solidFill>
                <a:schemeClr val="accent1"/>
              </a:solidFill>
              <a:latin typeface="+mj-lt"/>
              <a:ea typeface="方正兰亭黑_GBK"/>
            </a:endParaRPr>
          </a:p>
        </p:txBody>
      </p:sp>
      <p:cxnSp>
        <p:nvCxnSpPr>
          <p:cNvPr id="58" name="直接连接符 57"/>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 name="圆角矩形 7"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a:off x="1224280" y="981710"/>
            <a:ext cx="7204710" cy="3545205"/>
          </a:xfrm>
          <a:prstGeom prst="round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0">
              <a:solidFill>
                <a:schemeClr val="tx1">
                  <a:lumMod val="85000"/>
                  <a:lumOff val="15000"/>
                </a:schemeClr>
              </a:solidFill>
            </a:endParaRPr>
          </a:p>
        </p:txBody>
      </p:sp>
      <p:sp>
        <p:nvSpPr>
          <p:cNvPr id="9" name="椭圆 8"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467185" y="1618746"/>
            <a:ext cx="423556" cy="423557"/>
          </a:xfrm>
          <a:prstGeom prst="ellipse">
            <a:avLst/>
          </a:prstGeom>
          <a:solidFill>
            <a:schemeClr val="accent1"/>
          </a:solidFill>
          <a:ln w="28575" cap="flat">
            <a:noFill/>
            <a:prstDash val="solid"/>
            <a:miter lim="800000"/>
          </a:ln>
          <a:effectLst/>
        </p:spPr>
        <p:txBody>
          <a:bodyPr vert="horz" wrap="square" lIns="68562" tIns="34281" rIns="68562" bIns="34281" numCol="1" anchor="t" anchorCtr="0" compatLnSpc="1"/>
          <a:lstStyle/>
          <a:p>
            <a:endParaRPr lang="zh-CN" altLang="en-US" sz="1010">
              <a:solidFill>
                <a:schemeClr val="tx1">
                  <a:lumMod val="85000"/>
                  <a:lumOff val="15000"/>
                </a:schemeClr>
              </a:solidFill>
            </a:endParaRPr>
          </a:p>
        </p:txBody>
      </p:sp>
      <p:sp>
        <p:nvSpPr>
          <p:cNvPr id="10" name="椭圆 9"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456026" y="1089287"/>
            <a:ext cx="206670" cy="206670"/>
          </a:xfrm>
          <a:prstGeom prst="ellipse">
            <a:avLst/>
          </a:prstGeom>
          <a:solidFill>
            <a:schemeClr val="accent1"/>
          </a:solidFill>
          <a:ln w="28575" cap="flat">
            <a:noFill/>
            <a:prstDash val="solid"/>
            <a:miter lim="800000"/>
          </a:ln>
          <a:effectLst/>
        </p:spPr>
        <p:txBody>
          <a:bodyPr vert="horz" wrap="square" lIns="68562" tIns="34281" rIns="68562" bIns="34281" numCol="1" anchor="t" anchorCtr="0" compatLnSpc="1"/>
          <a:lstStyle/>
          <a:p>
            <a:endParaRPr lang="zh-CN" altLang="en-US" sz="1010">
              <a:solidFill>
                <a:schemeClr val="tx1">
                  <a:lumMod val="85000"/>
                  <a:lumOff val="15000"/>
                </a:schemeClr>
              </a:solidFill>
            </a:endParaRPr>
          </a:p>
        </p:txBody>
      </p:sp>
      <p:sp>
        <p:nvSpPr>
          <p:cNvPr id="11" name="椭圆 10"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1842291" y="782152"/>
            <a:ext cx="206670" cy="206670"/>
          </a:xfrm>
          <a:prstGeom prst="ellipse">
            <a:avLst/>
          </a:prstGeom>
          <a:solidFill>
            <a:schemeClr val="accent1"/>
          </a:solidFill>
          <a:ln w="28575" cap="flat">
            <a:noFill/>
            <a:prstDash val="solid"/>
            <a:miter lim="800000"/>
          </a:ln>
          <a:effectLst/>
        </p:spPr>
        <p:txBody>
          <a:bodyPr vert="horz" wrap="square" lIns="68562" tIns="34281" rIns="68562" bIns="34281" numCol="1" anchor="t" anchorCtr="0" compatLnSpc="1"/>
          <a:lstStyle/>
          <a:p>
            <a:endParaRPr lang="zh-CN" altLang="en-US" sz="1010">
              <a:solidFill>
                <a:schemeClr val="tx1">
                  <a:lumMod val="85000"/>
                  <a:lumOff val="15000"/>
                </a:schemeClr>
              </a:solidFill>
            </a:endParaRPr>
          </a:p>
        </p:txBody>
      </p:sp>
      <p:sp>
        <p:nvSpPr>
          <p:cNvPr id="12" name="Freeform 5"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bwMode="auto">
          <a:xfrm>
            <a:off x="8032272" y="4112165"/>
            <a:ext cx="700997" cy="63202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ln>
          <a:effectLst/>
        </p:spPr>
        <p:txBody>
          <a:bodyPr vert="horz" wrap="square" lIns="68562" tIns="34281" rIns="68562" bIns="34281" numCol="1" anchor="t" anchorCtr="0" compatLnSpc="1"/>
          <a:lstStyle/>
          <a:p>
            <a:endParaRPr lang="zh-CN" altLang="en-US" sz="1010">
              <a:solidFill>
                <a:schemeClr val="tx1">
                  <a:lumMod val="85000"/>
                  <a:lumOff val="15000"/>
                </a:schemeClr>
              </a:solidFill>
            </a:endParaRPr>
          </a:p>
        </p:txBody>
      </p:sp>
      <p:sp>
        <p:nvSpPr>
          <p:cNvPr id="13" name="椭圆 12"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7825602" y="4581435"/>
            <a:ext cx="206670" cy="206670"/>
          </a:xfrm>
          <a:prstGeom prst="ellipse">
            <a:avLst/>
          </a:prstGeom>
          <a:solidFill>
            <a:schemeClr val="accent1"/>
          </a:solidFill>
          <a:ln w="28575" cap="flat">
            <a:noFill/>
            <a:prstDash val="solid"/>
            <a:miter lim="800000"/>
          </a:ln>
          <a:effectLst/>
        </p:spPr>
        <p:txBody>
          <a:bodyPr vert="horz" wrap="square" lIns="68562" tIns="34281" rIns="68562" bIns="34281" numCol="1" anchor="t" anchorCtr="0" compatLnSpc="1"/>
          <a:lstStyle/>
          <a:p>
            <a:endParaRPr lang="zh-CN" altLang="en-US" sz="1010">
              <a:solidFill>
                <a:schemeClr val="tx1">
                  <a:lumMod val="85000"/>
                  <a:lumOff val="15000"/>
                </a:schemeClr>
              </a:solidFill>
            </a:endParaRPr>
          </a:p>
        </p:txBody>
      </p:sp>
      <p:sp>
        <p:nvSpPr>
          <p:cNvPr id="14" name="椭圆 13"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8062709" y="4056586"/>
            <a:ext cx="158914" cy="158914"/>
          </a:xfrm>
          <a:prstGeom prst="ellipse">
            <a:avLst/>
          </a:prstGeom>
          <a:solidFill>
            <a:schemeClr val="accent1"/>
          </a:solidFill>
          <a:ln w="28575" cap="flat">
            <a:noFill/>
            <a:prstDash val="solid"/>
            <a:miter lim="800000"/>
          </a:ln>
          <a:effectLst/>
        </p:spPr>
        <p:txBody>
          <a:bodyPr vert="horz" wrap="square" lIns="68562" tIns="34281" rIns="68562" bIns="34281" numCol="1" anchor="t" anchorCtr="0" compatLnSpc="1"/>
          <a:lstStyle/>
          <a:p>
            <a:endParaRPr lang="zh-CN" altLang="en-US" sz="1010">
              <a:solidFill>
                <a:schemeClr val="tx1">
                  <a:lumMod val="85000"/>
                  <a:lumOff val="15000"/>
                </a:schemeClr>
              </a:solidFill>
            </a:endParaRPr>
          </a:p>
        </p:txBody>
      </p:sp>
      <p:sp>
        <p:nvSpPr>
          <p:cNvPr id="15" name="矩形 14" descr="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
          <p:cNvSpPr/>
          <p:nvPr/>
        </p:nvSpPr>
        <p:spPr>
          <a:xfrm>
            <a:off x="1792388" y="988646"/>
            <a:ext cx="6346774" cy="3415030"/>
          </a:xfrm>
          <a:prstGeom prst="rect">
            <a:avLst/>
          </a:prstGeom>
        </p:spPr>
        <p:txBody>
          <a:bodyPr wrap="square">
            <a:spAutoFit/>
          </a:bodyPr>
          <a:lstStyle/>
          <a:p>
            <a:pPr>
              <a:lnSpc>
                <a:spcPct val="150000"/>
              </a:lnSpc>
            </a:pPr>
            <a:r>
              <a:rPr lang="zh-CN" altLang="en-US" sz="1200" smtClean="0">
                <a:solidFill>
                  <a:schemeClr val="tx1">
                    <a:lumMod val="85000"/>
                    <a:lumOff val="15000"/>
                  </a:schemeClr>
                </a:solidFill>
                <a:latin typeface="+mj-ea"/>
                <a:ea typeface="+mj-ea"/>
              </a:rPr>
              <a:t>       </a:t>
            </a:r>
            <a:r>
              <a:rPr lang="zh-CN" altLang="en-US" sz="1200">
                <a:solidFill>
                  <a:schemeClr val="tx1">
                    <a:lumMod val="85000"/>
                    <a:lumOff val="15000"/>
                  </a:schemeClr>
                </a:solidFill>
                <a:latin typeface="+mj-ea"/>
                <a:ea typeface="+mj-ea"/>
              </a:rPr>
              <a:t>感谢我的导师罗荣良老师，在百忙之中结合了我以往的情况，在我选题的时候给出了宝贵的意见，分析论文中存在的问题，在论文完成之前一步步地指导我。同时，我要感谢我的班主任杨枨老师，杨枨老师在大学四年中给我们班级的教导以及方向的指导都使得我受益良多，他严谨的作风也给我们全班所有同学留下了深刻的印象。</a:t>
            </a:r>
            <a:endParaRPr lang="zh-CN" altLang="en-US" sz="1200">
              <a:solidFill>
                <a:schemeClr val="tx1">
                  <a:lumMod val="85000"/>
                  <a:lumOff val="15000"/>
                </a:schemeClr>
              </a:solidFill>
              <a:latin typeface="+mj-ea"/>
              <a:ea typeface="+mj-ea"/>
            </a:endParaRPr>
          </a:p>
          <a:p>
            <a:pPr>
              <a:lnSpc>
                <a:spcPct val="150000"/>
              </a:lnSpc>
            </a:pPr>
            <a:r>
              <a:rPr lang="zh-CN" altLang="en-US" sz="1200" smtClean="0">
                <a:solidFill>
                  <a:schemeClr val="tx1">
                    <a:lumMod val="85000"/>
                    <a:lumOff val="15000"/>
                  </a:schemeClr>
                </a:solidFill>
                <a:latin typeface="+mj-ea"/>
                <a:ea typeface="+mj-ea"/>
                <a:sym typeface="+mn-ea"/>
              </a:rPr>
              <a:t>       </a:t>
            </a:r>
            <a:r>
              <a:rPr lang="zh-CN" altLang="en-US" sz="1200">
                <a:solidFill>
                  <a:schemeClr val="tx1">
                    <a:lumMod val="85000"/>
                    <a:lumOff val="15000"/>
                  </a:schemeClr>
                </a:solidFill>
                <a:latin typeface="+mj-ea"/>
                <a:ea typeface="+mj-ea"/>
              </a:rPr>
              <a:t>我也要衷心感谢浙江大学城市学院计算分院的各位老师们，传授了我丰富的专业知识，同时教育了我在面对问题时所应该采取的态度和解决问题的方法！我还要感谢计算1501全班与我一起学习的同学们，在大学四年中我们一起解决了许多问题，有了愉快的学习氛围，让我在大学中能够更好的获得知识。同时我也要感谢学校，是学校给我们提供了这个良好的学习环境，营造出了如此良好的学习氛围。</a:t>
            </a:r>
            <a:endParaRPr lang="zh-CN" altLang="en-US" sz="1200">
              <a:solidFill>
                <a:schemeClr val="tx1">
                  <a:lumMod val="85000"/>
                  <a:lumOff val="15000"/>
                </a:schemeClr>
              </a:solidFill>
              <a:latin typeface="+mj-ea"/>
              <a:ea typeface="+mj-ea"/>
            </a:endParaRPr>
          </a:p>
          <a:p>
            <a:pPr>
              <a:lnSpc>
                <a:spcPct val="150000"/>
              </a:lnSpc>
            </a:pPr>
            <a:r>
              <a:rPr lang="zh-CN" altLang="en-US" sz="1200" smtClean="0">
                <a:solidFill>
                  <a:schemeClr val="tx1">
                    <a:lumMod val="85000"/>
                    <a:lumOff val="15000"/>
                  </a:schemeClr>
                </a:solidFill>
                <a:latin typeface="+mj-ea"/>
                <a:ea typeface="+mj-ea"/>
                <a:sym typeface="+mn-ea"/>
              </a:rPr>
              <a:t>       </a:t>
            </a:r>
            <a:r>
              <a:rPr lang="zh-CN" altLang="en-US" sz="1200">
                <a:solidFill>
                  <a:schemeClr val="tx1">
                    <a:lumMod val="85000"/>
                    <a:lumOff val="15000"/>
                  </a:schemeClr>
                </a:solidFill>
                <a:latin typeface="+mj-ea"/>
                <a:ea typeface="+mj-ea"/>
              </a:rPr>
              <a:t>我也要感谢在实习期间所在公司的领导和同事们，是他们给我提供了一个实践的平台，在真实的项目中体会到了软件的运行流程，同时也在我遇到困难的时候给了我莫大的帮助。</a:t>
            </a:r>
            <a:endParaRPr lang="zh-CN" altLang="en-US" sz="1200">
              <a:solidFill>
                <a:schemeClr val="tx1">
                  <a:lumMod val="85000"/>
                  <a:lumOff val="15000"/>
                </a:schemeClr>
              </a:solidFill>
              <a:latin typeface="+mj-ea"/>
              <a:ea typeface="+mj-ea"/>
            </a:endParaRPr>
          </a:p>
          <a:p>
            <a:pPr>
              <a:lnSpc>
                <a:spcPct val="150000"/>
              </a:lnSpc>
            </a:pPr>
            <a:r>
              <a:rPr lang="zh-CN" altLang="en-US" sz="1200">
                <a:solidFill>
                  <a:schemeClr val="tx1">
                    <a:lumMod val="85000"/>
                    <a:lumOff val="15000"/>
                  </a:schemeClr>
                </a:solidFill>
                <a:latin typeface="+mj-ea"/>
                <a:ea typeface="+mj-ea"/>
              </a:rPr>
              <a:t>最后，谨向百忙之中抽出时间评审本论文的老师们致以最诚挚的谢意！</a:t>
            </a:r>
            <a:endParaRPr lang="zh-CN" altLang="en-US" sz="1200">
              <a:solidFill>
                <a:schemeClr val="tx1">
                  <a:lumMod val="85000"/>
                  <a:lumOff val="15000"/>
                </a:schemeClr>
              </a:solidFill>
              <a:latin typeface="+mj-ea"/>
              <a:ea typeface="+mj-ea"/>
            </a:endParaRPr>
          </a:p>
        </p:txBody>
      </p:sp>
      <p:grpSp>
        <p:nvGrpSpPr>
          <p:cNvPr id="17" name="组合 16"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GrpSpPr/>
          <p:nvPr/>
        </p:nvGrpSpPr>
        <p:grpSpPr>
          <a:xfrm>
            <a:off x="796619" y="811496"/>
            <a:ext cx="1207803" cy="1088968"/>
            <a:chOff x="758944" y="841266"/>
            <a:chExt cx="1207803" cy="1088968"/>
          </a:xfrm>
          <a:solidFill>
            <a:schemeClr val="accent1"/>
          </a:solidFill>
          <a:effectLst/>
        </p:grpSpPr>
        <p:sp>
          <p:nvSpPr>
            <p:cNvPr id="18" name="Freeform 5"/>
            <p:cNvSpPr/>
            <p:nvPr/>
          </p:nvSpPr>
          <p:spPr bwMode="auto">
            <a:xfrm>
              <a:off x="758944" y="841266"/>
              <a:ext cx="1207803" cy="108896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pFill/>
            <a:ln w="9525" cap="flat">
              <a:noFill/>
              <a:prstDash val="solid"/>
              <a:miter lim="800000"/>
            </a:ln>
            <a:effectLst/>
          </p:spPr>
          <p:txBody>
            <a:bodyPr vert="horz" wrap="square" lIns="68562" tIns="34281" rIns="68562" bIns="34281" numCol="1" anchor="t" anchorCtr="0" compatLnSpc="1"/>
            <a:lstStyle/>
            <a:p>
              <a:endParaRPr lang="zh-CN" altLang="en-US" sz="1010">
                <a:solidFill>
                  <a:schemeClr val="tx1">
                    <a:lumMod val="85000"/>
                    <a:lumOff val="15000"/>
                  </a:schemeClr>
                </a:solidFill>
              </a:endParaRPr>
            </a:p>
          </p:txBody>
        </p:sp>
        <p:sp>
          <p:nvSpPr>
            <p:cNvPr id="19" name="TextBox 156"/>
            <p:cNvSpPr txBox="1"/>
            <p:nvPr/>
          </p:nvSpPr>
          <p:spPr>
            <a:xfrm>
              <a:off x="922376" y="1143439"/>
              <a:ext cx="880940" cy="507703"/>
            </a:xfrm>
            <a:prstGeom prst="rect">
              <a:avLst/>
            </a:prstGeom>
            <a:grpFill/>
          </p:spPr>
          <p:txBody>
            <a:bodyPr wrap="square" rtlCol="0">
              <a:spAutoFit/>
            </a:bodyPr>
            <a:lstStyle/>
            <a:p>
              <a:pPr algn="ctr"/>
              <a:r>
                <a:rPr lang="zh-CN" altLang="en-US" sz="2700" b="1" smtClean="0">
                  <a:solidFill>
                    <a:schemeClr val="bg1"/>
                  </a:solidFill>
                  <a:latin typeface="Impact MT Std" pitchFamily="34" charset="0"/>
                  <a:ea typeface="微软雅黑" panose="020B0503020204020204" pitchFamily="34" charset="-122"/>
                </a:rPr>
                <a:t>致谢</a:t>
              </a:r>
              <a:endParaRPr lang="zh-CN" altLang="en-US" sz="2700" b="1" dirty="0">
                <a:solidFill>
                  <a:schemeClr val="bg1"/>
                </a:solidFill>
                <a:latin typeface="Impact MT Std" pitchFamily="34" charset="0"/>
                <a:ea typeface="微软雅黑" panose="020B0503020204020204" pitchFamily="34" charset="-122"/>
              </a:endParaRPr>
            </a:p>
          </p:txBody>
        </p:sp>
      </p:grpSp>
      <p:sp>
        <p:nvSpPr>
          <p:cNvPr id="20" name="椭圆 19"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8733904" y="4057221"/>
            <a:ext cx="158914" cy="158914"/>
          </a:xfrm>
          <a:prstGeom prst="ellipse">
            <a:avLst/>
          </a:prstGeom>
          <a:solidFill>
            <a:schemeClr val="accent1"/>
          </a:solidFill>
          <a:ln w="28575" cap="flat">
            <a:noFill/>
            <a:prstDash val="solid"/>
            <a:miter lim="800000"/>
          </a:ln>
          <a:effectLst/>
        </p:spPr>
        <p:txBody>
          <a:bodyPr vert="horz" wrap="square" lIns="68562" tIns="34281" rIns="68562" bIns="34281" numCol="1" anchor="t" anchorCtr="0" compatLnSpc="1"/>
          <a:p>
            <a:endParaRPr lang="zh-CN" altLang="en-US" sz="1010">
              <a:solidFill>
                <a:schemeClr val="tx1">
                  <a:lumMod val="85000"/>
                  <a:lumOff val="15000"/>
                </a:schemeClr>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接连接符 33"/>
          <p:cNvCxnSpPr/>
          <p:nvPr/>
        </p:nvCxnSpPr>
        <p:spPr>
          <a:xfrm>
            <a:off x="8507553" y="4592875"/>
            <a:ext cx="25120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5" name="矩形 44"/>
          <p:cNvSpPr/>
          <p:nvPr/>
        </p:nvSpPr>
        <p:spPr bwMode="auto">
          <a:xfrm>
            <a:off x="5962155" y="4666936"/>
            <a:ext cx="3041650" cy="275590"/>
          </a:xfrm>
          <a:prstGeom prst="rect">
            <a:avLst/>
          </a:prstGeom>
        </p:spPr>
        <p:txBody>
          <a:bodyPr wrap="none">
            <a:spAutoFit/>
          </a:bodyPr>
          <a:lstStyle/>
          <a:p>
            <a:pPr algn="ctr">
              <a:defRPr/>
            </a:pPr>
            <a:r>
              <a:rPr lang="zh-CN" altLang="en-US" sz="12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sym typeface="+mn-ea"/>
              </a:rPr>
              <a:t>基于AngularJS的宿舍管理系统设计与开发</a:t>
            </a:r>
            <a:endParaRPr lang="zh-CN" altLang="en-US" sz="1200" kern="10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47" name="直接连接符 46"/>
          <p:cNvCxnSpPr/>
          <p:nvPr/>
        </p:nvCxnSpPr>
        <p:spPr>
          <a:xfrm>
            <a:off x="398739" y="4612193"/>
            <a:ext cx="25120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0" name="矩形 59"/>
          <p:cNvSpPr/>
          <p:nvPr/>
        </p:nvSpPr>
        <p:spPr bwMode="auto">
          <a:xfrm>
            <a:off x="1535206" y="1962591"/>
            <a:ext cx="1481496" cy="769441"/>
          </a:xfrm>
          <a:prstGeom prst="rect">
            <a:avLst/>
          </a:prstGeom>
        </p:spPr>
        <p:txBody>
          <a:bodyPr wrap="none">
            <a:spAutoFit/>
          </a:bodyPr>
          <a:lstStyle/>
          <a:p>
            <a:pPr algn="ctr">
              <a:defRPr/>
            </a:pPr>
            <a:r>
              <a:rPr lang="zh-CN" altLang="en-US" sz="4400" kern="100" smtClean="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目 录</a:t>
            </a:r>
            <a:endParaRPr lang="zh-CN" altLang="en-US" sz="44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1" name="文本框 6"/>
          <p:cNvSpPr txBox="1">
            <a:spLocks noChangeArrowheads="1"/>
          </p:cNvSpPr>
          <p:nvPr/>
        </p:nvSpPr>
        <p:spPr bwMode="auto">
          <a:xfrm>
            <a:off x="5602159" y="1127809"/>
            <a:ext cx="182614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smtClean="0">
                <a:solidFill>
                  <a:schemeClr val="accent1"/>
                </a:solidFill>
                <a:latin typeface="+mj-ea"/>
                <a:ea typeface="+mj-ea"/>
              </a:rPr>
              <a:t>选题</a:t>
            </a:r>
            <a:r>
              <a:rPr lang="zh-CN" altLang="en-US" sz="1600">
                <a:solidFill>
                  <a:schemeClr val="accent1"/>
                </a:solidFill>
                <a:latin typeface="+mj-ea"/>
                <a:ea typeface="+mj-ea"/>
              </a:rPr>
              <a:t>的背景与意义</a:t>
            </a:r>
            <a:endParaRPr lang="zh-CN" altLang="en-US" sz="1600">
              <a:solidFill>
                <a:schemeClr val="accent1"/>
              </a:solidFill>
              <a:latin typeface="+mj-ea"/>
              <a:ea typeface="+mj-ea"/>
            </a:endParaRPr>
          </a:p>
        </p:txBody>
      </p:sp>
      <p:sp>
        <p:nvSpPr>
          <p:cNvPr id="62" name="矩形 61"/>
          <p:cNvSpPr/>
          <p:nvPr/>
        </p:nvSpPr>
        <p:spPr>
          <a:xfrm>
            <a:off x="5602159" y="1411389"/>
            <a:ext cx="2558714" cy="230832"/>
          </a:xfrm>
          <a:prstGeom prst="rect">
            <a:avLst/>
          </a:prstGeom>
        </p:spPr>
        <p:txBody>
          <a:bodyPr wrap="none">
            <a:spAutoFit/>
          </a:bodyPr>
          <a:lstStyle/>
          <a:p>
            <a:pPr lvl="0" fontAlgn="base">
              <a:spcBef>
                <a:spcPct val="0"/>
              </a:spcBef>
              <a:spcAft>
                <a:spcPct val="0"/>
              </a:spcAft>
              <a:defRPr/>
            </a:pPr>
            <a:r>
              <a:rPr lang="en-US" altLang="zh-CN" sz="900">
                <a:solidFill>
                  <a:schemeClr val="tx1">
                    <a:lumMod val="85000"/>
                    <a:lumOff val="15000"/>
                  </a:schemeClr>
                </a:solidFill>
                <a:latin typeface="Calibri Light" panose="020F0302020204030204" pitchFamily="34" charset="0"/>
                <a:ea typeface="方正兰亭黑_GBK"/>
              </a:rPr>
              <a:t>Background </a:t>
            </a:r>
            <a:r>
              <a:rPr lang="en-US" altLang="zh-CN" sz="900" smtClean="0">
                <a:solidFill>
                  <a:schemeClr val="tx1">
                    <a:lumMod val="85000"/>
                    <a:lumOff val="15000"/>
                  </a:schemeClr>
                </a:solidFill>
                <a:latin typeface="Calibri Light" panose="020F0302020204030204" pitchFamily="34" charset="0"/>
                <a:ea typeface="方正兰亭黑_GBK"/>
              </a:rPr>
              <a:t>And Significance Of The Selected Topic</a:t>
            </a:r>
            <a:endParaRPr lang="en-US" altLang="zh-CN" sz="900">
              <a:solidFill>
                <a:schemeClr val="tx1">
                  <a:lumMod val="85000"/>
                  <a:lumOff val="15000"/>
                </a:schemeClr>
              </a:solidFill>
              <a:latin typeface="Calibri Light" panose="020F0302020204030204" pitchFamily="34" charset="0"/>
              <a:ea typeface="方正兰亭黑_GBK"/>
            </a:endParaRPr>
          </a:p>
        </p:txBody>
      </p:sp>
      <p:sp>
        <p:nvSpPr>
          <p:cNvPr id="63" name="椭圆 62"/>
          <p:cNvSpPr/>
          <p:nvPr/>
        </p:nvSpPr>
        <p:spPr>
          <a:xfrm>
            <a:off x="5161287" y="1133144"/>
            <a:ext cx="440872" cy="4408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latin typeface="+mj-lt"/>
              </a:rPr>
              <a:t>1</a:t>
            </a:r>
            <a:endParaRPr lang="zh-CN" altLang="en-US" sz="1600">
              <a:latin typeface="+mj-lt"/>
            </a:endParaRPr>
          </a:p>
        </p:txBody>
      </p:sp>
      <p:sp>
        <p:nvSpPr>
          <p:cNvPr id="64" name="文本框 6"/>
          <p:cNvSpPr txBox="1">
            <a:spLocks noChangeArrowheads="1"/>
          </p:cNvSpPr>
          <p:nvPr/>
        </p:nvSpPr>
        <p:spPr bwMode="auto">
          <a:xfrm>
            <a:off x="5602159" y="2085889"/>
            <a:ext cx="160528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a:solidFill>
                  <a:schemeClr val="accent1"/>
                </a:solidFill>
                <a:latin typeface="+mj-ea"/>
                <a:ea typeface="+mj-ea"/>
              </a:rPr>
              <a:t>系统设计与开发</a:t>
            </a:r>
            <a:endParaRPr lang="zh-CN" altLang="en-US" sz="1600">
              <a:solidFill>
                <a:schemeClr val="accent1"/>
              </a:solidFill>
              <a:latin typeface="+mj-ea"/>
              <a:ea typeface="+mj-ea"/>
            </a:endParaRPr>
          </a:p>
        </p:txBody>
      </p:sp>
      <p:sp>
        <p:nvSpPr>
          <p:cNvPr id="65" name="矩形 64"/>
          <p:cNvSpPr/>
          <p:nvPr/>
        </p:nvSpPr>
        <p:spPr>
          <a:xfrm>
            <a:off x="5602159" y="2369469"/>
            <a:ext cx="1704340" cy="229870"/>
          </a:xfrm>
          <a:prstGeom prst="rect">
            <a:avLst/>
          </a:prstGeom>
        </p:spPr>
        <p:txBody>
          <a:bodyPr wrap="none">
            <a:spAutoFit/>
          </a:bodyPr>
          <a:lstStyle/>
          <a:p>
            <a:pPr lvl="0" algn="l" fontAlgn="base">
              <a:spcBef>
                <a:spcPct val="0"/>
              </a:spcBef>
              <a:spcAft>
                <a:spcPct val="0"/>
              </a:spcAft>
              <a:defRPr/>
            </a:pPr>
            <a:r>
              <a:rPr lang="en-US" altLang="zh-CN" sz="900">
                <a:solidFill>
                  <a:schemeClr val="tx1">
                    <a:lumMod val="85000"/>
                    <a:lumOff val="15000"/>
                  </a:schemeClr>
                </a:solidFill>
                <a:latin typeface="Calibri Light" panose="020F0302020204030204" pitchFamily="34" charset="0"/>
                <a:ea typeface="方正兰亭黑_GBK"/>
              </a:rPr>
              <a:t>System Design And Development</a:t>
            </a:r>
            <a:endParaRPr lang="en-US" altLang="zh-CN" sz="900">
              <a:solidFill>
                <a:schemeClr val="tx1">
                  <a:lumMod val="85000"/>
                  <a:lumOff val="15000"/>
                </a:schemeClr>
              </a:solidFill>
              <a:latin typeface="Calibri Light" panose="020F0302020204030204" pitchFamily="34" charset="0"/>
              <a:ea typeface="方正兰亭黑_GBK"/>
            </a:endParaRPr>
          </a:p>
        </p:txBody>
      </p:sp>
      <p:sp>
        <p:nvSpPr>
          <p:cNvPr id="66" name="椭圆 65"/>
          <p:cNvSpPr/>
          <p:nvPr/>
        </p:nvSpPr>
        <p:spPr>
          <a:xfrm>
            <a:off x="5161287" y="2100703"/>
            <a:ext cx="440872" cy="4408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latin typeface="+mj-lt"/>
              </a:rPr>
              <a:t>2</a:t>
            </a:r>
            <a:endParaRPr lang="zh-CN" altLang="en-US" sz="1600">
              <a:latin typeface="+mj-lt"/>
            </a:endParaRPr>
          </a:p>
        </p:txBody>
      </p:sp>
      <p:sp>
        <p:nvSpPr>
          <p:cNvPr id="67" name="文本框 66"/>
          <p:cNvSpPr txBox="1">
            <a:spLocks noChangeArrowheads="1"/>
          </p:cNvSpPr>
          <p:nvPr/>
        </p:nvSpPr>
        <p:spPr bwMode="auto">
          <a:xfrm>
            <a:off x="5602159" y="3031380"/>
            <a:ext cx="140208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a:solidFill>
                  <a:schemeClr val="accent1"/>
                </a:solidFill>
                <a:latin typeface="+mj-ea"/>
                <a:ea typeface="+mj-ea"/>
              </a:rPr>
              <a:t>研究成果展示</a:t>
            </a:r>
            <a:endParaRPr lang="zh-CN" altLang="en-US" sz="1600">
              <a:solidFill>
                <a:schemeClr val="accent1"/>
              </a:solidFill>
              <a:latin typeface="+mj-ea"/>
              <a:ea typeface="+mj-ea"/>
            </a:endParaRPr>
          </a:p>
        </p:txBody>
      </p:sp>
      <p:sp>
        <p:nvSpPr>
          <p:cNvPr id="68" name="文本框 6"/>
          <p:cNvSpPr txBox="1">
            <a:spLocks noChangeArrowheads="1"/>
          </p:cNvSpPr>
          <p:nvPr/>
        </p:nvSpPr>
        <p:spPr bwMode="auto">
          <a:xfrm>
            <a:off x="5602159" y="4024646"/>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a:solidFill>
                  <a:schemeClr val="accent1"/>
                </a:solidFill>
                <a:latin typeface="+mj-ea"/>
                <a:ea typeface="+mj-ea"/>
              </a:rPr>
              <a:t>论文总结</a:t>
            </a:r>
            <a:endParaRPr lang="zh-CN" altLang="en-US" sz="1600">
              <a:solidFill>
                <a:schemeClr val="accent1"/>
              </a:solidFill>
              <a:latin typeface="+mj-ea"/>
              <a:ea typeface="+mj-ea"/>
            </a:endParaRPr>
          </a:p>
        </p:txBody>
      </p:sp>
      <p:sp>
        <p:nvSpPr>
          <p:cNvPr id="69" name="矩形 68"/>
          <p:cNvSpPr/>
          <p:nvPr/>
        </p:nvSpPr>
        <p:spPr>
          <a:xfrm>
            <a:off x="5602159" y="3314960"/>
            <a:ext cx="958215" cy="229870"/>
          </a:xfrm>
          <a:prstGeom prst="rect">
            <a:avLst/>
          </a:prstGeom>
        </p:spPr>
        <p:txBody>
          <a:bodyPr wrap="none">
            <a:spAutoFit/>
          </a:bodyPr>
          <a:lstStyle/>
          <a:p>
            <a:pPr lvl="0" fontAlgn="base">
              <a:spcBef>
                <a:spcPct val="0"/>
              </a:spcBef>
              <a:spcAft>
                <a:spcPct val="0"/>
              </a:spcAft>
              <a:defRPr/>
            </a:pPr>
            <a:r>
              <a:rPr lang="en-US" altLang="zh-CN" sz="900">
                <a:solidFill>
                  <a:schemeClr val="tx1">
                    <a:lumMod val="85000"/>
                    <a:lumOff val="15000"/>
                  </a:schemeClr>
                </a:solidFill>
                <a:latin typeface="Calibri Light" panose="020F0302020204030204" pitchFamily="34" charset="0"/>
                <a:ea typeface="方正兰亭黑_GBK"/>
              </a:rPr>
              <a:t>Research </a:t>
            </a:r>
            <a:r>
              <a:rPr lang="en-US" altLang="zh-CN" sz="900" smtClean="0">
                <a:solidFill>
                  <a:schemeClr val="tx1">
                    <a:lumMod val="85000"/>
                    <a:lumOff val="15000"/>
                  </a:schemeClr>
                </a:solidFill>
                <a:latin typeface="Calibri Light" panose="020F0302020204030204" pitchFamily="34" charset="0"/>
                <a:ea typeface="方正兰亭黑_GBK"/>
              </a:rPr>
              <a:t>Results</a:t>
            </a:r>
            <a:endParaRPr lang="en-US" altLang="zh-CN" sz="900">
              <a:solidFill>
                <a:schemeClr val="tx1">
                  <a:lumMod val="85000"/>
                  <a:lumOff val="15000"/>
                </a:schemeClr>
              </a:solidFill>
              <a:latin typeface="Calibri Light" panose="020F0302020204030204" pitchFamily="34" charset="0"/>
              <a:ea typeface="方正兰亭黑_GBK"/>
            </a:endParaRPr>
          </a:p>
        </p:txBody>
      </p:sp>
      <p:sp>
        <p:nvSpPr>
          <p:cNvPr id="70" name="矩形 69"/>
          <p:cNvSpPr/>
          <p:nvPr/>
        </p:nvSpPr>
        <p:spPr>
          <a:xfrm>
            <a:off x="5602159" y="4308226"/>
            <a:ext cx="1120820" cy="230832"/>
          </a:xfrm>
          <a:prstGeom prst="rect">
            <a:avLst/>
          </a:prstGeom>
        </p:spPr>
        <p:txBody>
          <a:bodyPr wrap="none">
            <a:spAutoFit/>
          </a:bodyPr>
          <a:lstStyle/>
          <a:p>
            <a:pPr lvl="0" fontAlgn="base">
              <a:spcBef>
                <a:spcPct val="0"/>
              </a:spcBef>
              <a:spcAft>
                <a:spcPct val="0"/>
              </a:spcAft>
              <a:defRPr/>
            </a:pPr>
            <a:r>
              <a:rPr lang="en-US" altLang="zh-CN" sz="900">
                <a:solidFill>
                  <a:schemeClr val="tx1">
                    <a:lumMod val="85000"/>
                    <a:lumOff val="15000"/>
                  </a:schemeClr>
                </a:solidFill>
                <a:latin typeface="Calibri Light" panose="020F0302020204030204" pitchFamily="34" charset="0"/>
                <a:ea typeface="方正兰亭黑_GBK"/>
              </a:rPr>
              <a:t>The Paper Summary</a:t>
            </a:r>
            <a:endParaRPr lang="en-US" altLang="zh-CN" sz="900">
              <a:solidFill>
                <a:schemeClr val="tx1">
                  <a:lumMod val="85000"/>
                  <a:lumOff val="15000"/>
                </a:schemeClr>
              </a:solidFill>
              <a:latin typeface="Calibri Light" panose="020F0302020204030204" pitchFamily="34" charset="0"/>
              <a:ea typeface="方正兰亭黑_GBK"/>
            </a:endParaRPr>
          </a:p>
        </p:txBody>
      </p:sp>
      <p:sp>
        <p:nvSpPr>
          <p:cNvPr id="71" name="椭圆 70"/>
          <p:cNvSpPr/>
          <p:nvPr/>
        </p:nvSpPr>
        <p:spPr>
          <a:xfrm>
            <a:off x="5161287" y="3068262"/>
            <a:ext cx="440872" cy="4408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latin typeface="+mj-lt"/>
              </a:rPr>
              <a:t>3</a:t>
            </a:r>
            <a:endParaRPr lang="zh-CN" altLang="en-US" sz="1600">
              <a:latin typeface="+mj-lt"/>
            </a:endParaRPr>
          </a:p>
        </p:txBody>
      </p:sp>
      <p:sp>
        <p:nvSpPr>
          <p:cNvPr id="72" name="椭圆 71"/>
          <p:cNvSpPr/>
          <p:nvPr/>
        </p:nvSpPr>
        <p:spPr>
          <a:xfrm>
            <a:off x="5161287" y="4035821"/>
            <a:ext cx="440872" cy="4408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latin typeface="+mj-lt"/>
              </a:rPr>
              <a:t>4</a:t>
            </a:r>
            <a:endParaRPr lang="zh-CN" altLang="en-US" sz="1600">
              <a:latin typeface="+mj-lt"/>
            </a:endParaRPr>
          </a:p>
        </p:txBody>
      </p:sp>
      <p:sp>
        <p:nvSpPr>
          <p:cNvPr id="19" name="菱形 18"/>
          <p:cNvSpPr/>
          <p:nvPr/>
        </p:nvSpPr>
        <p:spPr>
          <a:xfrm>
            <a:off x="891272" y="1266456"/>
            <a:ext cx="2769365" cy="2769365"/>
          </a:xfrm>
          <a:prstGeom prst="diamond">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bwMode="auto">
          <a:xfrm>
            <a:off x="1337236" y="2676631"/>
            <a:ext cx="1877437" cy="461665"/>
          </a:xfrm>
          <a:prstGeom prst="rect">
            <a:avLst/>
          </a:prstGeom>
        </p:spPr>
        <p:txBody>
          <a:bodyPr wrap="none">
            <a:spAutoFit/>
          </a:bodyPr>
          <a:lstStyle/>
          <a:p>
            <a:pPr algn="ctr">
              <a:defRPr/>
            </a:pPr>
            <a:r>
              <a:rPr lang="en-US" altLang="zh-CN" sz="2400" kern="100" smtClean="0">
                <a:solidFill>
                  <a:schemeClr val="accent1"/>
                </a:solidFill>
                <a:latin typeface="+mj-lt"/>
                <a:ea typeface="微软雅黑" panose="020B0503020204020204" pitchFamily="34" charset="-122"/>
                <a:cs typeface="Times New Roman" panose="02020603050405020304" pitchFamily="18" charset="0"/>
              </a:rPr>
              <a:t>CONTENTS</a:t>
            </a:r>
            <a:endParaRPr lang="zh-CN" altLang="en-US" sz="2400" kern="100">
              <a:solidFill>
                <a:schemeClr val="accent1"/>
              </a:solidFill>
              <a:latin typeface="+mj-lt"/>
              <a:ea typeface="微软雅黑" panose="020B0503020204020204" pitchFamily="34" charset="-122"/>
              <a:cs typeface="Times New Roman" panose="02020603050405020304" pitchFamily="18" charset="0"/>
            </a:endParaRPr>
          </a:p>
        </p:txBody>
      </p:sp>
      <p:sp>
        <p:nvSpPr>
          <p:cNvPr id="21" name="矩形 20"/>
          <p:cNvSpPr/>
          <p:nvPr/>
        </p:nvSpPr>
        <p:spPr bwMode="auto">
          <a:xfrm>
            <a:off x="278388" y="4667204"/>
            <a:ext cx="941705" cy="275590"/>
          </a:xfrm>
          <a:prstGeom prst="rect">
            <a:avLst/>
          </a:prstGeom>
        </p:spPr>
        <p:txBody>
          <a:bodyPr wrap="none">
            <a:spAutoFit/>
          </a:bodyPr>
          <a:lstStyle/>
          <a:p>
            <a:pPr>
              <a:defRPr/>
            </a:pPr>
            <a:r>
              <a:rPr lang="en-US" altLang="zh-CN" sz="1200" kern="100" smtClean="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2019-5-18</a:t>
            </a:r>
            <a:endParaRPr lang="zh-CN" altLang="en-US" sz="1200" kern="10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未标题-3"/>
          <p:cNvPicPr>
            <a:picLocks noChangeAspect="1"/>
          </p:cNvPicPr>
          <p:nvPr/>
        </p:nvPicPr>
        <p:blipFill>
          <a:blip r:embed="rId1"/>
          <a:stretch>
            <a:fillRect/>
          </a:stretch>
        </p:blipFill>
        <p:spPr>
          <a:xfrm>
            <a:off x="4019550" y="299720"/>
            <a:ext cx="1104900" cy="1104900"/>
          </a:xfrm>
          <a:prstGeom prst="rect">
            <a:avLst/>
          </a:prstGeom>
        </p:spPr>
      </p:pic>
      <p:grpSp>
        <p:nvGrpSpPr>
          <p:cNvPr id="3" name="组合 2"/>
          <p:cNvGrpSpPr/>
          <p:nvPr/>
        </p:nvGrpSpPr>
        <p:grpSpPr>
          <a:xfrm>
            <a:off x="2154531" y="2147103"/>
            <a:ext cx="4834939" cy="898391"/>
            <a:chOff x="3115934" y="1857483"/>
            <a:chExt cx="4834939" cy="898391"/>
          </a:xfrm>
        </p:grpSpPr>
        <p:sp>
          <p:nvSpPr>
            <p:cNvPr id="31" name="矩形 30"/>
            <p:cNvSpPr/>
            <p:nvPr/>
          </p:nvSpPr>
          <p:spPr bwMode="auto">
            <a:xfrm>
              <a:off x="3196866" y="1857483"/>
              <a:ext cx="4627880" cy="583565"/>
            </a:xfrm>
            <a:prstGeom prst="rect">
              <a:avLst/>
            </a:prstGeom>
            <a:ln>
              <a:solidFill>
                <a:srgbClr val="304371"/>
              </a:solidFill>
            </a:ln>
          </p:spPr>
          <p:txBody>
            <a:bodyPr wrap="none">
              <a:spAutoFit/>
            </a:bodyPr>
            <a:lstStyle/>
            <a:p>
              <a:pPr>
                <a:defRPr/>
              </a:pPr>
              <a:r>
                <a:rPr lang="zh-CN" altLang="en-US" sz="3200" kern="100" spc="300">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感谢各位老师批评指正</a:t>
              </a:r>
              <a:endParaRPr lang="zh-CN" altLang="en-US" sz="3200" kern="100" spc="300">
                <a:solidFill>
                  <a:srgbClr val="30437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2" name="矩形 31"/>
            <p:cNvSpPr/>
            <p:nvPr/>
          </p:nvSpPr>
          <p:spPr>
            <a:xfrm>
              <a:off x="3115934" y="2389192"/>
              <a:ext cx="4834939" cy="338554"/>
            </a:xfrm>
            <a:prstGeom prst="rect">
              <a:avLst/>
            </a:prstGeom>
          </p:spPr>
          <p:txBody>
            <a:bodyPr wrap="square">
              <a:spAutoFit/>
            </a:bodyPr>
            <a:lstStyle/>
            <a:p>
              <a:pPr algn="ctr"/>
              <a:r>
                <a:rPr lang="en-US" altLang="zh-CN" sz="1600" spc="600">
                  <a:solidFill>
                    <a:schemeClr val="accent1"/>
                  </a:solidFill>
                  <a:latin typeface="Arial" panose="020B0604020202020204"/>
                </a:rPr>
                <a:t>THANK YOU FOR WATCHING</a:t>
              </a:r>
              <a:endParaRPr lang="en-US" altLang="zh-CN" sz="1600" spc="600">
                <a:solidFill>
                  <a:schemeClr val="accent1"/>
                </a:solidFill>
                <a:latin typeface="Arial" panose="020B0604020202020204"/>
              </a:endParaRPr>
            </a:p>
          </p:txBody>
        </p:sp>
        <p:cxnSp>
          <p:nvCxnSpPr>
            <p:cNvPr id="40" name="直接连接符 39"/>
            <p:cNvCxnSpPr/>
            <p:nvPr/>
          </p:nvCxnSpPr>
          <p:spPr>
            <a:xfrm>
              <a:off x="5402775" y="2755874"/>
              <a:ext cx="26125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cxnSp>
        <p:nvCxnSpPr>
          <p:cNvPr id="34" name="直接连接符 33"/>
          <p:cNvCxnSpPr/>
          <p:nvPr/>
        </p:nvCxnSpPr>
        <p:spPr>
          <a:xfrm>
            <a:off x="8507553" y="4612193"/>
            <a:ext cx="25120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5" name="矩形 44"/>
          <p:cNvSpPr/>
          <p:nvPr/>
        </p:nvSpPr>
        <p:spPr bwMode="auto">
          <a:xfrm>
            <a:off x="5977395" y="4667204"/>
            <a:ext cx="3041650" cy="275590"/>
          </a:xfrm>
          <a:prstGeom prst="rect">
            <a:avLst/>
          </a:prstGeom>
        </p:spPr>
        <p:txBody>
          <a:bodyPr wrap="none">
            <a:spAutoFit/>
          </a:bodyPr>
          <a:lstStyle/>
          <a:p>
            <a:pPr algn="ctr">
              <a:defRPr/>
            </a:pPr>
            <a:r>
              <a:rPr lang="zh-CN" altLang="en-US" sz="12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sym typeface="+mn-ea"/>
              </a:rPr>
              <a:t>基于AngularJS的宿舍管理系统设计与开发</a:t>
            </a:r>
            <a:endParaRPr lang="zh-CN" altLang="en-US" sz="1200" kern="10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47" name="直接连接符 46"/>
          <p:cNvCxnSpPr/>
          <p:nvPr/>
        </p:nvCxnSpPr>
        <p:spPr>
          <a:xfrm>
            <a:off x="398739" y="4612193"/>
            <a:ext cx="25120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8" name="矩形 47"/>
          <p:cNvSpPr/>
          <p:nvPr/>
        </p:nvSpPr>
        <p:spPr bwMode="auto">
          <a:xfrm>
            <a:off x="278388" y="4667204"/>
            <a:ext cx="941705" cy="275590"/>
          </a:xfrm>
          <a:prstGeom prst="rect">
            <a:avLst/>
          </a:prstGeom>
        </p:spPr>
        <p:txBody>
          <a:bodyPr wrap="none">
            <a:spAutoFit/>
          </a:bodyPr>
          <a:lstStyle/>
          <a:p>
            <a:pPr>
              <a:defRPr/>
            </a:pPr>
            <a:r>
              <a:rPr lang="en-US" altLang="zh-CN" sz="1200" kern="100" dirty="0" smtClean="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2019-5-18</a:t>
            </a:r>
            <a:endParaRPr lang="zh-CN" altLang="en-US" sz="1200" kern="1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等腰三角形 4"/>
          <p:cNvSpPr/>
          <p:nvPr/>
        </p:nvSpPr>
        <p:spPr>
          <a:xfrm rot="10800000">
            <a:off x="2834530" y="-157272"/>
            <a:ext cx="3474940" cy="2018887"/>
          </a:xfrm>
          <a:prstGeom prst="triangle">
            <a:avLst/>
          </a:prstGeom>
          <a:noFill/>
          <a:ln w="1143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bwMode="auto">
          <a:xfrm>
            <a:off x="3043377" y="2094283"/>
            <a:ext cx="3057247" cy="523220"/>
          </a:xfrm>
          <a:prstGeom prst="rect">
            <a:avLst/>
          </a:prstGeom>
          <a:noFill/>
        </p:spPr>
        <p:txBody>
          <a:bodyPr wrap="none">
            <a:spAutoFit/>
          </a:bodyPr>
          <a:lstStyle/>
          <a:p>
            <a:pPr algn="ctr">
              <a:defRPr/>
            </a:pPr>
            <a:r>
              <a:rPr lang="zh-CN" altLang="en-US" sz="2800" kern="100" smtClean="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选题</a:t>
            </a:r>
            <a:r>
              <a:rPr lang="zh-CN" altLang="en-US" sz="2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的背景与意义</a:t>
            </a:r>
            <a:endParaRPr lang="zh-CN" altLang="en-US" sz="2800" kern="100" smtClean="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 name="矩形 13"/>
          <p:cNvSpPr/>
          <p:nvPr/>
        </p:nvSpPr>
        <p:spPr>
          <a:xfrm>
            <a:off x="2475914" y="2617504"/>
            <a:ext cx="4192173" cy="253916"/>
          </a:xfrm>
          <a:prstGeom prst="rect">
            <a:avLst/>
          </a:prstGeom>
        </p:spPr>
        <p:txBody>
          <a:bodyPr wrap="none">
            <a:spAutoFit/>
          </a:bodyPr>
          <a:lstStyle/>
          <a:p>
            <a:pPr lvl="0" algn="ctr" fontAlgn="base">
              <a:spcBef>
                <a:spcPct val="0"/>
              </a:spcBef>
              <a:spcAft>
                <a:spcPct val="0"/>
              </a:spcAft>
              <a:defRPr/>
            </a:pPr>
            <a:r>
              <a:rPr lang="en-US" altLang="zh-CN" sz="1050">
                <a:solidFill>
                  <a:schemeClr val="accent1"/>
                </a:solidFill>
                <a:latin typeface="+mj-lt"/>
                <a:ea typeface="方正兰亭黑_GBK"/>
              </a:rPr>
              <a:t>BACKGROUND AND SIGNIFICANCE OF THE SELECTED TOPIC</a:t>
            </a:r>
            <a:endParaRPr lang="en-US" altLang="zh-CN" sz="1050">
              <a:solidFill>
                <a:schemeClr val="accent1"/>
              </a:solidFill>
              <a:latin typeface="+mj-lt"/>
              <a:ea typeface="方正兰亭黑_GBK"/>
            </a:endParaRPr>
          </a:p>
        </p:txBody>
      </p:sp>
      <p:cxnSp>
        <p:nvCxnSpPr>
          <p:cNvPr id="16" name="直接连接符 15"/>
          <p:cNvCxnSpPr/>
          <p:nvPr/>
        </p:nvCxnSpPr>
        <p:spPr>
          <a:xfrm>
            <a:off x="4441372" y="2961888"/>
            <a:ext cx="26125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任意多边形 22"/>
          <p:cNvSpPr/>
          <p:nvPr/>
        </p:nvSpPr>
        <p:spPr>
          <a:xfrm>
            <a:off x="2496968" y="-465601"/>
            <a:ext cx="4171119" cy="2085559"/>
          </a:xfrm>
          <a:custGeom>
            <a:avLst/>
            <a:gdLst>
              <a:gd name="connsiteX0" fmla="*/ 0 w 3557939"/>
              <a:gd name="connsiteY0" fmla="*/ 0 h 1778969"/>
              <a:gd name="connsiteX1" fmla="*/ 3557939 w 3557939"/>
              <a:gd name="connsiteY1" fmla="*/ 0 h 1778969"/>
              <a:gd name="connsiteX2" fmla="*/ 1778970 w 3557939"/>
              <a:gd name="connsiteY2" fmla="*/ 1778969 h 1778969"/>
            </a:gdLst>
            <a:ahLst/>
            <a:cxnLst>
              <a:cxn ang="0">
                <a:pos x="connsiteX0" y="connsiteY0"/>
              </a:cxn>
              <a:cxn ang="0">
                <a:pos x="connsiteX1" y="connsiteY1"/>
              </a:cxn>
              <a:cxn ang="0">
                <a:pos x="connsiteX2" y="connsiteY2"/>
              </a:cxn>
            </a:cxnLst>
            <a:rect l="l" t="t" r="r" b="b"/>
            <a:pathLst>
              <a:path w="3557939" h="1778969">
                <a:moveTo>
                  <a:pt x="0" y="0"/>
                </a:moveTo>
                <a:lnTo>
                  <a:pt x="3557939" y="0"/>
                </a:lnTo>
                <a:lnTo>
                  <a:pt x="1778970" y="1778969"/>
                </a:lnTo>
                <a:close/>
              </a:path>
            </a:pathLst>
          </a:cu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菱形 24"/>
          <p:cNvSpPr/>
          <p:nvPr/>
        </p:nvSpPr>
        <p:spPr>
          <a:xfrm>
            <a:off x="2184101" y="229604"/>
            <a:ext cx="4775798" cy="4775798"/>
          </a:xfrm>
          <a:prstGeom prst="diamond">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cstate="print">
            <a:extLst>
              <a:ext uri="{28A0092B-C50C-407E-A947-70E740481C1C}">
                <a14:useLocalDpi xmlns:a14="http://schemas.microsoft.com/office/drawing/2010/main" val="0"/>
              </a:ext>
            </a:extLst>
          </a:blip>
          <a:srcRect r="3620"/>
          <a:stretch>
            <a:fillRect/>
          </a:stretch>
        </p:blipFill>
        <p:spPr>
          <a:xfrm>
            <a:off x="-7620" y="1307907"/>
            <a:ext cx="4250724" cy="2939439"/>
          </a:xfrm>
          <a:prstGeom prst="rect">
            <a:avLst/>
          </a:prstGeom>
        </p:spPr>
      </p:pic>
      <p:sp>
        <p:nvSpPr>
          <p:cNvPr id="6" name="矩形 5"/>
          <p:cNvSpPr/>
          <p:nvPr/>
        </p:nvSpPr>
        <p:spPr>
          <a:xfrm>
            <a:off x="3643630" y="1623695"/>
            <a:ext cx="5500370" cy="27343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bwMode="auto">
          <a:xfrm>
            <a:off x="90232" y="205901"/>
            <a:ext cx="3185487" cy="369332"/>
          </a:xfrm>
          <a:prstGeom prst="rect">
            <a:avLst/>
          </a:prstGeom>
          <a:noFill/>
        </p:spPr>
        <p:txBody>
          <a:bodyPr wrap="none">
            <a:spAutoFit/>
          </a:bodyPr>
          <a:lstStyle/>
          <a:p>
            <a:pPr>
              <a:defRPr/>
            </a:pP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a:t>
            </a:r>
            <a:r>
              <a:rPr lang="zh-CN" altLang="en-US" sz="1800" kern="100" smtClean="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一部分：选题</a:t>
            </a: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的背景与意义</a:t>
            </a:r>
            <a:endParaRPr lang="zh-CN" altLang="en-US" sz="1800" kern="100" smtClean="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矩形 4"/>
          <p:cNvSpPr/>
          <p:nvPr/>
        </p:nvSpPr>
        <p:spPr>
          <a:xfrm>
            <a:off x="90232" y="575233"/>
            <a:ext cx="3246402"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BACKGROUND AND SIGNIFICANCE OF THE SELECTED TOPIC</a:t>
            </a:r>
            <a:endParaRPr lang="en-US" altLang="zh-CN" sz="800">
              <a:solidFill>
                <a:schemeClr val="accent1"/>
              </a:solidFill>
              <a:latin typeface="+mj-lt"/>
              <a:ea typeface="方正兰亭黑_GBK"/>
            </a:endParaRP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4040659" y="1773674"/>
            <a:ext cx="1467068" cy="400110"/>
          </a:xfrm>
          <a:prstGeom prst="rect">
            <a:avLst/>
          </a:prstGeom>
          <a:noFill/>
        </p:spPr>
        <p:txBody>
          <a:bodyPr wrap="none">
            <a:spAutoFit/>
          </a:bodyPr>
          <a:lstStyle/>
          <a:p>
            <a:r>
              <a:rPr lang="zh-CN" altLang="en-US" sz="2000">
                <a:solidFill>
                  <a:schemeClr val="bg1"/>
                </a:solidFill>
                <a:latin typeface="+mj-ea"/>
              </a:rPr>
              <a:t>选题的背景</a:t>
            </a:r>
            <a:endParaRPr lang="zh-CN" altLang="en-US" sz="2000">
              <a:solidFill>
                <a:schemeClr val="bg1"/>
              </a:solidFill>
            </a:endParaRPr>
          </a:p>
        </p:txBody>
      </p:sp>
      <p:sp>
        <p:nvSpPr>
          <p:cNvPr id="18" name="矩形 17"/>
          <p:cNvSpPr/>
          <p:nvPr/>
        </p:nvSpPr>
        <p:spPr>
          <a:xfrm>
            <a:off x="4040660" y="2217723"/>
            <a:ext cx="4856205" cy="2030095"/>
          </a:xfrm>
          <a:prstGeom prst="rect">
            <a:avLst/>
          </a:prstGeom>
        </p:spPr>
        <p:txBody>
          <a:bodyPr wrap="square">
            <a:spAutoFit/>
          </a:bodyPr>
          <a:lstStyle/>
          <a:p>
            <a:pPr>
              <a:lnSpc>
                <a:spcPct val="150000"/>
              </a:lnSpc>
            </a:pPr>
            <a:r>
              <a:rPr sz="1050" dirty="0" smtClean="0">
                <a:solidFill>
                  <a:schemeClr val="bg1"/>
                </a:solidFill>
              </a:rPr>
              <a:t>在这个信息化逐渐普及的社会之中，随着目前国民生活水平的不断提高，人们的知识水平不断地提高，大学生的数量也是在逐年上升，而宿舍作为学生在学校生活的第二个家，良好的宿舍环境能更好地帮助学生们的日常生活。目前大部分的宿舍仍然是以人工管理的形式进行管理，一些琐碎的事务会有不便，而人们对于生产力的要求变得越来越高，需要更加高效便捷的方式来应对生活中所要面对的方方面面的问题。一个合理的宿舍管理可以有效帮助宿舍管理人员进行对学生的管理，也有助于学生们在宿舍中的事务处理，不会因消息的延迟传达造成各种不便。</a:t>
            </a:r>
            <a:r>
              <a:rPr lang="en-US" altLang="zh-CN" sz="1050" dirty="0">
                <a:solidFill>
                  <a:schemeClr val="bg1"/>
                </a:solidFill>
              </a:rPr>
              <a:t> </a:t>
            </a:r>
            <a:endParaRPr lang="en-US" altLang="zh-CN" sz="1050" dirty="0">
              <a:solidFill>
                <a:schemeClr val="bg1"/>
              </a:solidFill>
            </a:endParaRPr>
          </a:p>
        </p:txBody>
      </p:sp>
      <p:cxnSp>
        <p:nvCxnSpPr>
          <p:cNvPr id="11" name="直接连接符 10"/>
          <p:cNvCxnSpPr/>
          <p:nvPr/>
        </p:nvCxnSpPr>
        <p:spPr>
          <a:xfrm>
            <a:off x="4133324" y="2217599"/>
            <a:ext cx="182924"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620" y="1546225"/>
            <a:ext cx="9144000" cy="2312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bwMode="auto">
          <a:xfrm>
            <a:off x="90232" y="205901"/>
            <a:ext cx="3185487" cy="369332"/>
          </a:xfrm>
          <a:prstGeom prst="rect">
            <a:avLst/>
          </a:prstGeom>
          <a:noFill/>
        </p:spPr>
        <p:txBody>
          <a:bodyPr wrap="none">
            <a:spAutoFit/>
          </a:bodyPr>
          <a:lstStyle/>
          <a:p>
            <a:pPr>
              <a:defRPr/>
            </a:pP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a:t>
            </a:r>
            <a:r>
              <a:rPr lang="zh-CN" altLang="en-US" sz="1800" kern="100" smtClean="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一部分：选题</a:t>
            </a: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的背景与意义</a:t>
            </a:r>
            <a:endParaRPr lang="zh-CN" altLang="en-US" sz="1800" kern="100" smtClean="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矩形 4"/>
          <p:cNvSpPr/>
          <p:nvPr/>
        </p:nvSpPr>
        <p:spPr>
          <a:xfrm>
            <a:off x="90232" y="575233"/>
            <a:ext cx="3246402" cy="215444"/>
          </a:xfrm>
          <a:prstGeom prst="rect">
            <a:avLst/>
          </a:prstGeom>
        </p:spPr>
        <p:txBody>
          <a:bodyPr wrap="none">
            <a:spAutoFit/>
          </a:bodyPr>
          <a:lstStyle/>
          <a:p>
            <a:pPr lvl="0" fontAlgn="base">
              <a:spcBef>
                <a:spcPct val="0"/>
              </a:spcBef>
              <a:spcAft>
                <a:spcPct val="0"/>
              </a:spcAft>
              <a:defRPr/>
            </a:pPr>
            <a:r>
              <a:rPr lang="en-US" altLang="zh-CN" sz="800">
                <a:solidFill>
                  <a:schemeClr val="accent1"/>
                </a:solidFill>
                <a:latin typeface="+mj-lt"/>
                <a:ea typeface="方正兰亭黑_GBK"/>
              </a:rPr>
              <a:t>BACKGROUND AND SIGNIFICANCE OF THE SELECTED TOPIC</a:t>
            </a:r>
            <a:endParaRPr lang="en-US" altLang="zh-CN" sz="800">
              <a:solidFill>
                <a:schemeClr val="accent1"/>
              </a:solidFill>
              <a:latin typeface="+mj-lt"/>
              <a:ea typeface="方正兰亭黑_GBK"/>
            </a:endParaRP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194451" y="2692762"/>
            <a:ext cx="2190584" cy="510540"/>
          </a:xfrm>
          <a:prstGeom prst="rect">
            <a:avLst/>
          </a:prstGeom>
        </p:spPr>
        <p:txBody>
          <a:bodyPr wrap="square">
            <a:spAutoFit/>
          </a:bodyPr>
          <a:lstStyle/>
          <a:p>
            <a:pPr algn="ctr">
              <a:lnSpc>
                <a:spcPct val="130000"/>
              </a:lnSpc>
              <a:spcBef>
                <a:spcPts val="600"/>
              </a:spcBef>
            </a:pPr>
            <a:r>
              <a:rPr lang="en-US" altLang="zh-CN" sz="1050">
                <a:solidFill>
                  <a:schemeClr val="bg1"/>
                </a:solidFill>
              </a:rPr>
              <a:t>消息具有滞后性，学生在宿舍的信息往往得不到及时有效的更新</a:t>
            </a:r>
            <a:endParaRPr lang="en-US" altLang="zh-CN" sz="1050">
              <a:solidFill>
                <a:schemeClr val="bg1"/>
              </a:solidFill>
            </a:endParaRPr>
          </a:p>
        </p:txBody>
      </p:sp>
      <p:grpSp>
        <p:nvGrpSpPr>
          <p:cNvPr id="62" name="组合 61"/>
          <p:cNvGrpSpPr/>
          <p:nvPr/>
        </p:nvGrpSpPr>
        <p:grpSpPr>
          <a:xfrm>
            <a:off x="1058171" y="2109348"/>
            <a:ext cx="441929" cy="441929"/>
            <a:chOff x="2473104" y="2145028"/>
            <a:chExt cx="359165" cy="359165"/>
          </a:xfrm>
          <a:solidFill>
            <a:schemeClr val="bg1"/>
          </a:solidFill>
        </p:grpSpPr>
        <p:sp>
          <p:nvSpPr>
            <p:cNvPr id="65"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bg1"/>
                </a:solidFill>
                <a:effectLst>
                  <a:outerShdw blurRad="38100" dist="38100" dir="2700000" algn="tl">
                    <a:srgbClr val="000000"/>
                  </a:outerShdw>
                </a:effectLst>
                <a:uLnTx/>
                <a:uFillTx/>
                <a:latin typeface="Gill Sans" charset="0"/>
                <a:sym typeface="Gill Sans" charset="0"/>
              </a:endParaRPr>
            </a:p>
          </p:txBody>
        </p:sp>
        <p:sp>
          <p:nvSpPr>
            <p:cNvPr id="68"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bg1"/>
                </a:solidFill>
                <a:effectLst>
                  <a:outerShdw blurRad="38100" dist="38100" dir="2700000" algn="tl">
                    <a:srgbClr val="000000"/>
                  </a:outerShdw>
                </a:effectLst>
                <a:uLnTx/>
                <a:uFillTx/>
                <a:latin typeface="Gill Sans" charset="0"/>
                <a:sym typeface="Gill Sans" charset="0"/>
              </a:endParaRPr>
            </a:p>
          </p:txBody>
        </p:sp>
      </p:grpSp>
      <p:sp>
        <p:nvSpPr>
          <p:cNvPr id="71" name="矩形 70"/>
          <p:cNvSpPr/>
          <p:nvPr/>
        </p:nvSpPr>
        <p:spPr>
          <a:xfrm>
            <a:off x="3552683" y="2692762"/>
            <a:ext cx="2190584" cy="720090"/>
          </a:xfrm>
          <a:prstGeom prst="rect">
            <a:avLst/>
          </a:prstGeom>
        </p:spPr>
        <p:txBody>
          <a:bodyPr wrap="square">
            <a:spAutoFit/>
          </a:bodyPr>
          <a:lstStyle/>
          <a:p>
            <a:pPr algn="ctr">
              <a:lnSpc>
                <a:spcPct val="130000"/>
              </a:lnSpc>
              <a:spcBef>
                <a:spcPts val="600"/>
              </a:spcBef>
            </a:pPr>
            <a:r>
              <a:rPr lang="en-US" altLang="zh-CN" sz="1050">
                <a:solidFill>
                  <a:schemeClr val="bg1"/>
                </a:solidFill>
              </a:rPr>
              <a:t>登记学生入住、更换宿舍、离校等等信息也都是以人工记录的方式进行统计</a:t>
            </a:r>
            <a:r>
              <a:rPr lang="zh-CN" altLang="en-US" sz="1050">
                <a:solidFill>
                  <a:schemeClr val="bg1"/>
                </a:solidFill>
              </a:rPr>
              <a:t>，效率低下</a:t>
            </a:r>
            <a:endParaRPr lang="zh-CN" altLang="en-US" sz="1050">
              <a:solidFill>
                <a:schemeClr val="bg1"/>
              </a:solidFill>
            </a:endParaRPr>
          </a:p>
        </p:txBody>
      </p:sp>
      <p:sp>
        <p:nvSpPr>
          <p:cNvPr id="77" name="矩形 76"/>
          <p:cNvSpPr/>
          <p:nvPr/>
        </p:nvSpPr>
        <p:spPr>
          <a:xfrm>
            <a:off x="6750260" y="2692762"/>
            <a:ext cx="2190584" cy="720090"/>
          </a:xfrm>
          <a:prstGeom prst="rect">
            <a:avLst/>
          </a:prstGeom>
        </p:spPr>
        <p:txBody>
          <a:bodyPr wrap="square">
            <a:spAutoFit/>
          </a:bodyPr>
          <a:lstStyle/>
          <a:p>
            <a:pPr algn="ctr">
              <a:lnSpc>
                <a:spcPct val="130000"/>
              </a:lnSpc>
              <a:spcBef>
                <a:spcPts val="600"/>
              </a:spcBef>
            </a:pPr>
            <a:r>
              <a:rPr lang="zh-CN" altLang="en-US" sz="1050">
                <a:solidFill>
                  <a:schemeClr val="bg1"/>
                </a:solidFill>
              </a:rPr>
              <a:t>处理寝室内例如寝室维修等事务时需要直接寻找寝室管理人员进行交涉，颇为不变</a:t>
            </a:r>
            <a:endParaRPr lang="zh-CN" altLang="en-US" sz="1050">
              <a:solidFill>
                <a:schemeClr val="bg1"/>
              </a:solidFill>
            </a:endParaRPr>
          </a:p>
        </p:txBody>
      </p:sp>
      <p:grpSp>
        <p:nvGrpSpPr>
          <p:cNvPr id="83" name="Group 112"/>
          <p:cNvGrpSpPr/>
          <p:nvPr/>
        </p:nvGrpSpPr>
        <p:grpSpPr>
          <a:xfrm>
            <a:off x="7623504" y="2109348"/>
            <a:ext cx="442685" cy="414734"/>
            <a:chOff x="5368132" y="3540125"/>
            <a:chExt cx="465138" cy="435769"/>
          </a:xfrm>
          <a:solidFill>
            <a:schemeClr val="bg1"/>
          </a:solidFill>
        </p:grpSpPr>
        <p:sp>
          <p:nvSpPr>
            <p:cNvPr id="84"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bg1"/>
                </a:solidFill>
                <a:effectLst>
                  <a:outerShdw blurRad="38100" dist="38100" dir="2700000" algn="tl">
                    <a:srgbClr val="000000"/>
                  </a:outerShdw>
                </a:effectLst>
                <a:uLnTx/>
                <a:uFillTx/>
                <a:latin typeface="Gill Sans" charset="0"/>
                <a:sym typeface="Gill Sans" charset="0"/>
              </a:endParaRPr>
            </a:p>
          </p:txBody>
        </p:sp>
        <p:sp>
          <p:nvSpPr>
            <p:cNvPr id="85"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bg1"/>
                </a:solidFill>
                <a:effectLst>
                  <a:outerShdw blurRad="38100" dist="38100" dir="2700000" algn="tl">
                    <a:srgbClr val="000000"/>
                  </a:outerShdw>
                </a:effectLst>
                <a:uLnTx/>
                <a:uFillTx/>
                <a:latin typeface="Gill Sans" charset="0"/>
                <a:sym typeface="Gill Sans" charset="0"/>
              </a:endParaRPr>
            </a:p>
          </p:txBody>
        </p:sp>
      </p:grpSp>
      <p:grpSp>
        <p:nvGrpSpPr>
          <p:cNvPr id="86" name="组合 85"/>
          <p:cNvGrpSpPr/>
          <p:nvPr/>
        </p:nvGrpSpPr>
        <p:grpSpPr>
          <a:xfrm>
            <a:off x="4409960" y="2109348"/>
            <a:ext cx="303684" cy="442684"/>
            <a:chOff x="2528974" y="2863357"/>
            <a:chExt cx="246811" cy="359779"/>
          </a:xfrm>
          <a:solidFill>
            <a:schemeClr val="bg1"/>
          </a:solidFill>
        </p:grpSpPr>
        <p:sp>
          <p:nvSpPr>
            <p:cNvPr id="87"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bg1"/>
                </a:solidFill>
                <a:effectLst>
                  <a:outerShdw blurRad="38100" dist="38100" dir="2700000" algn="tl">
                    <a:srgbClr val="000000"/>
                  </a:outerShdw>
                </a:effectLst>
                <a:uLnTx/>
                <a:uFillTx/>
                <a:latin typeface="Gill Sans" charset="0"/>
                <a:sym typeface="Gill Sans" charset="0"/>
              </a:endParaRPr>
            </a:p>
          </p:txBody>
        </p:sp>
        <p:sp>
          <p:nvSpPr>
            <p:cNvPr id="88"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bg1"/>
                </a:solidFill>
                <a:effectLst>
                  <a:outerShdw blurRad="38100" dist="38100" dir="2700000" algn="tl">
                    <a:srgbClr val="000000"/>
                  </a:outerShdw>
                </a:effectLst>
                <a:uLnTx/>
                <a:uFillTx/>
                <a:latin typeface="Gill Sans" charset="0"/>
                <a:sym typeface="Gill Sans" charset="0"/>
              </a:endParaRPr>
            </a:p>
          </p:txBody>
        </p:sp>
      </p:grpSp>
      <p:cxnSp>
        <p:nvCxnSpPr>
          <p:cNvPr id="15" name="直接连接符 14"/>
          <p:cNvCxnSpPr/>
          <p:nvPr/>
        </p:nvCxnSpPr>
        <p:spPr>
          <a:xfrm>
            <a:off x="2826327" y="2473766"/>
            <a:ext cx="0" cy="7296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6308436" y="2473766"/>
            <a:ext cx="0" cy="7296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bwMode="auto">
          <a:xfrm>
            <a:off x="3235961" y="2094283"/>
            <a:ext cx="2672080" cy="521970"/>
          </a:xfrm>
          <a:prstGeom prst="rect">
            <a:avLst/>
          </a:prstGeom>
          <a:noFill/>
        </p:spPr>
        <p:txBody>
          <a:bodyPr wrap="none">
            <a:spAutoFit/>
          </a:bodyPr>
          <a:lstStyle/>
          <a:p>
            <a:pPr algn="ctr">
              <a:defRPr/>
            </a:pPr>
            <a:r>
              <a:rPr lang="zh-CN" altLang="en-US" sz="2800" kern="100">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系统设计与开发</a:t>
            </a:r>
            <a:endParaRPr lang="zh-CN" altLang="en-US" sz="2800" kern="100">
              <a:solidFill>
                <a:srgbClr val="30437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 name="矩形 13"/>
          <p:cNvSpPr/>
          <p:nvPr/>
        </p:nvSpPr>
        <p:spPr>
          <a:xfrm>
            <a:off x="3250883" y="2617504"/>
            <a:ext cx="2642235" cy="252730"/>
          </a:xfrm>
          <a:prstGeom prst="rect">
            <a:avLst/>
          </a:prstGeom>
        </p:spPr>
        <p:txBody>
          <a:bodyPr wrap="none">
            <a:spAutoFit/>
          </a:bodyPr>
          <a:lstStyle/>
          <a:p>
            <a:pPr algn="ctr" fontAlgn="base">
              <a:spcBef>
                <a:spcPct val="0"/>
              </a:spcBef>
              <a:spcAft>
                <a:spcPct val="0"/>
              </a:spcAft>
              <a:defRPr/>
            </a:pPr>
            <a:r>
              <a:rPr lang="en-US" altLang="zh-CN" sz="1050">
                <a:solidFill>
                  <a:srgbClr val="304371"/>
                </a:solidFill>
                <a:latin typeface="Arial" panose="020B0604020202020204"/>
                <a:ea typeface="方正兰亭黑_GBK"/>
              </a:rPr>
              <a:t>SYSTEM DESIGN AND DEVELOPMENT</a:t>
            </a:r>
            <a:endParaRPr lang="en-US" altLang="zh-CN" sz="1050">
              <a:solidFill>
                <a:srgbClr val="304371"/>
              </a:solidFill>
              <a:latin typeface="Arial" panose="020B0604020202020204"/>
              <a:ea typeface="方正兰亭黑_GBK"/>
            </a:endParaRPr>
          </a:p>
        </p:txBody>
      </p:sp>
      <p:cxnSp>
        <p:nvCxnSpPr>
          <p:cNvPr id="16" name="直接连接符 15"/>
          <p:cNvCxnSpPr/>
          <p:nvPr/>
        </p:nvCxnSpPr>
        <p:spPr>
          <a:xfrm>
            <a:off x="4441372" y="2961888"/>
            <a:ext cx="26125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任意多边形 22"/>
          <p:cNvSpPr/>
          <p:nvPr/>
        </p:nvSpPr>
        <p:spPr>
          <a:xfrm>
            <a:off x="2496968" y="-465601"/>
            <a:ext cx="4171119" cy="2085559"/>
          </a:xfrm>
          <a:custGeom>
            <a:avLst/>
            <a:gdLst>
              <a:gd name="connsiteX0" fmla="*/ 0 w 3557939"/>
              <a:gd name="connsiteY0" fmla="*/ 0 h 1778969"/>
              <a:gd name="connsiteX1" fmla="*/ 3557939 w 3557939"/>
              <a:gd name="connsiteY1" fmla="*/ 0 h 1778969"/>
              <a:gd name="connsiteX2" fmla="*/ 1778970 w 3557939"/>
              <a:gd name="connsiteY2" fmla="*/ 1778969 h 1778969"/>
            </a:gdLst>
            <a:ahLst/>
            <a:cxnLst>
              <a:cxn ang="0">
                <a:pos x="connsiteX0" y="connsiteY0"/>
              </a:cxn>
              <a:cxn ang="0">
                <a:pos x="connsiteX1" y="connsiteY1"/>
              </a:cxn>
              <a:cxn ang="0">
                <a:pos x="connsiteX2" y="connsiteY2"/>
              </a:cxn>
            </a:cxnLst>
            <a:rect l="l" t="t" r="r" b="b"/>
            <a:pathLst>
              <a:path w="3557939" h="1778969">
                <a:moveTo>
                  <a:pt x="0" y="0"/>
                </a:moveTo>
                <a:lnTo>
                  <a:pt x="3557939" y="0"/>
                </a:lnTo>
                <a:lnTo>
                  <a:pt x="1778970" y="1778969"/>
                </a:lnTo>
                <a:close/>
              </a:path>
            </a:pathLst>
          </a:cu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5" name="菱形 24"/>
          <p:cNvSpPr/>
          <p:nvPr/>
        </p:nvSpPr>
        <p:spPr>
          <a:xfrm>
            <a:off x="2184101" y="229604"/>
            <a:ext cx="4775798" cy="4775798"/>
          </a:xfrm>
          <a:prstGeom prst="diamond">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8" name="Group 4"/>
          <p:cNvGrpSpPr>
            <a:grpSpLocks noChangeAspect="1"/>
          </p:cNvGrpSpPr>
          <p:nvPr/>
        </p:nvGrpSpPr>
        <p:grpSpPr bwMode="auto">
          <a:xfrm>
            <a:off x="4316309" y="637628"/>
            <a:ext cx="511381" cy="446060"/>
            <a:chOff x="352" y="2796"/>
            <a:chExt cx="869" cy="758"/>
          </a:xfrm>
          <a:solidFill>
            <a:schemeClr val="accent1"/>
          </a:solidFill>
        </p:grpSpPr>
        <p:sp>
          <p:nvSpPr>
            <p:cNvPr id="9" name="Freeform 5"/>
            <p:cNvSpPr>
              <a:spLocks noEditPoints="1"/>
            </p:cNvSpPr>
            <p:nvPr/>
          </p:nvSpPr>
          <p:spPr bwMode="auto">
            <a:xfrm>
              <a:off x="352" y="2796"/>
              <a:ext cx="869" cy="758"/>
            </a:xfrm>
            <a:custGeom>
              <a:avLst/>
              <a:gdLst>
                <a:gd name="T0" fmla="*/ 796 w 907"/>
                <a:gd name="T1" fmla="*/ 657 h 791"/>
                <a:gd name="T2" fmla="*/ 876 w 907"/>
                <a:gd name="T3" fmla="*/ 545 h 791"/>
                <a:gd name="T4" fmla="*/ 907 w 907"/>
                <a:gd name="T5" fmla="*/ 519 h 791"/>
                <a:gd name="T6" fmla="*/ 876 w 907"/>
                <a:gd name="T7" fmla="*/ 493 h 791"/>
                <a:gd name="T8" fmla="*/ 796 w 907"/>
                <a:gd name="T9" fmla="*/ 380 h 791"/>
                <a:gd name="T10" fmla="*/ 902 w 907"/>
                <a:gd name="T11" fmla="*/ 272 h 791"/>
                <a:gd name="T12" fmla="*/ 796 w 907"/>
                <a:gd name="T13" fmla="*/ 165 h 791"/>
                <a:gd name="T14" fmla="*/ 876 w 907"/>
                <a:gd name="T15" fmla="*/ 52 h 791"/>
                <a:gd name="T16" fmla="*/ 876 w 907"/>
                <a:gd name="T17" fmla="*/ 0 h 791"/>
                <a:gd name="T18" fmla="*/ 132 w 907"/>
                <a:gd name="T19" fmla="*/ 0 h 791"/>
                <a:gd name="T20" fmla="*/ 0 w 907"/>
                <a:gd name="T21" fmla="*/ 165 h 791"/>
                <a:gd name="T22" fmla="*/ 0 w 907"/>
                <a:gd name="T23" fmla="*/ 380 h 791"/>
                <a:gd name="T24" fmla="*/ 54 w 907"/>
                <a:gd name="T25" fmla="*/ 519 h 791"/>
                <a:gd name="T26" fmla="*/ 0 w 907"/>
                <a:gd name="T27" fmla="*/ 657 h 791"/>
                <a:gd name="T28" fmla="*/ 869 w 907"/>
                <a:gd name="T29" fmla="*/ 791 h 791"/>
                <a:gd name="T30" fmla="*/ 871 w 907"/>
                <a:gd name="T31" fmla="*/ 791 h 791"/>
                <a:gd name="T32" fmla="*/ 902 w 907"/>
                <a:gd name="T33" fmla="*/ 765 h 791"/>
                <a:gd name="T34" fmla="*/ 772 w 907"/>
                <a:gd name="T35" fmla="*/ 246 h 791"/>
                <a:gd name="T36" fmla="*/ 413 w 907"/>
                <a:gd name="T37" fmla="*/ 272 h 791"/>
                <a:gd name="T38" fmla="*/ 772 w 907"/>
                <a:gd name="T39" fmla="*/ 299 h 791"/>
                <a:gd name="T40" fmla="*/ 744 w 907"/>
                <a:gd name="T41" fmla="*/ 411 h 791"/>
                <a:gd name="T42" fmla="*/ 436 w 907"/>
                <a:gd name="T43" fmla="*/ 493 h 791"/>
                <a:gd name="T44" fmla="*/ 436 w 907"/>
                <a:gd name="T45" fmla="*/ 545 h 791"/>
                <a:gd name="T46" fmla="*/ 744 w 907"/>
                <a:gd name="T47" fmla="*/ 627 h 791"/>
                <a:gd name="T48" fmla="*/ 772 w 907"/>
                <a:gd name="T49" fmla="*/ 739 h 791"/>
                <a:gd name="T50" fmla="*/ 51 w 907"/>
                <a:gd name="T51" fmla="*/ 657 h 791"/>
                <a:gd name="T52" fmla="*/ 132 w 907"/>
                <a:gd name="T53" fmla="*/ 545 h 791"/>
                <a:gd name="T54" fmla="*/ 189 w 907"/>
                <a:gd name="T55" fmla="*/ 519 h 791"/>
                <a:gd name="T56" fmla="*/ 132 w 907"/>
                <a:gd name="T57" fmla="*/ 493 h 791"/>
                <a:gd name="T58" fmla="*/ 51 w 907"/>
                <a:gd name="T59" fmla="*/ 380 h 791"/>
                <a:gd name="T60" fmla="*/ 163 w 907"/>
                <a:gd name="T61" fmla="*/ 299 h 791"/>
                <a:gd name="T62" fmla="*/ 163 w 907"/>
                <a:gd name="T63" fmla="*/ 246 h 791"/>
                <a:gd name="T64" fmla="*/ 51 w 907"/>
                <a:gd name="T65" fmla="*/ 165 h 791"/>
                <a:gd name="T66" fmla="*/ 132 w 907"/>
                <a:gd name="T67" fmla="*/ 52 h 791"/>
                <a:gd name="T68" fmla="*/ 744 w 907"/>
                <a:gd name="T69" fmla="*/ 134 h 791"/>
                <a:gd name="T70" fmla="*/ 772 w 907"/>
                <a:gd name="T71" fmla="*/ 246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07" h="791">
                  <a:moveTo>
                    <a:pt x="876" y="739"/>
                  </a:moveTo>
                  <a:cubicBezTo>
                    <a:pt x="832" y="739"/>
                    <a:pt x="796" y="702"/>
                    <a:pt x="796" y="657"/>
                  </a:cubicBezTo>
                  <a:cubicBezTo>
                    <a:pt x="796" y="627"/>
                    <a:pt x="796" y="627"/>
                    <a:pt x="796" y="627"/>
                  </a:cubicBezTo>
                  <a:cubicBezTo>
                    <a:pt x="796" y="582"/>
                    <a:pt x="832" y="545"/>
                    <a:pt x="876" y="545"/>
                  </a:cubicBezTo>
                  <a:cubicBezTo>
                    <a:pt x="882" y="545"/>
                    <a:pt x="882" y="545"/>
                    <a:pt x="882" y="545"/>
                  </a:cubicBezTo>
                  <a:cubicBezTo>
                    <a:pt x="896" y="545"/>
                    <a:pt x="907" y="533"/>
                    <a:pt x="907" y="519"/>
                  </a:cubicBezTo>
                  <a:cubicBezTo>
                    <a:pt x="907" y="504"/>
                    <a:pt x="896" y="493"/>
                    <a:pt x="882" y="493"/>
                  </a:cubicBezTo>
                  <a:cubicBezTo>
                    <a:pt x="876" y="493"/>
                    <a:pt x="876" y="493"/>
                    <a:pt x="876" y="493"/>
                  </a:cubicBezTo>
                  <a:cubicBezTo>
                    <a:pt x="832" y="493"/>
                    <a:pt x="796" y="456"/>
                    <a:pt x="796" y="411"/>
                  </a:cubicBezTo>
                  <a:cubicBezTo>
                    <a:pt x="796" y="380"/>
                    <a:pt x="796" y="380"/>
                    <a:pt x="796" y="380"/>
                  </a:cubicBezTo>
                  <a:cubicBezTo>
                    <a:pt x="796" y="335"/>
                    <a:pt x="832" y="299"/>
                    <a:pt x="876" y="299"/>
                  </a:cubicBezTo>
                  <a:cubicBezTo>
                    <a:pt x="890" y="299"/>
                    <a:pt x="902" y="287"/>
                    <a:pt x="902" y="272"/>
                  </a:cubicBezTo>
                  <a:cubicBezTo>
                    <a:pt x="902" y="258"/>
                    <a:pt x="890" y="246"/>
                    <a:pt x="876" y="246"/>
                  </a:cubicBezTo>
                  <a:cubicBezTo>
                    <a:pt x="832" y="246"/>
                    <a:pt x="796" y="210"/>
                    <a:pt x="796" y="165"/>
                  </a:cubicBezTo>
                  <a:cubicBezTo>
                    <a:pt x="796" y="134"/>
                    <a:pt x="796" y="134"/>
                    <a:pt x="796" y="134"/>
                  </a:cubicBezTo>
                  <a:cubicBezTo>
                    <a:pt x="796" y="89"/>
                    <a:pt x="832" y="52"/>
                    <a:pt x="876" y="52"/>
                  </a:cubicBezTo>
                  <a:cubicBezTo>
                    <a:pt x="890" y="52"/>
                    <a:pt x="902" y="40"/>
                    <a:pt x="902" y="26"/>
                  </a:cubicBezTo>
                  <a:cubicBezTo>
                    <a:pt x="902" y="12"/>
                    <a:pt x="890" y="0"/>
                    <a:pt x="876" y="0"/>
                  </a:cubicBezTo>
                  <a:cubicBezTo>
                    <a:pt x="875" y="0"/>
                    <a:pt x="873" y="0"/>
                    <a:pt x="871" y="0"/>
                  </a:cubicBezTo>
                  <a:cubicBezTo>
                    <a:pt x="132" y="0"/>
                    <a:pt x="132" y="0"/>
                    <a:pt x="132" y="0"/>
                  </a:cubicBezTo>
                  <a:cubicBezTo>
                    <a:pt x="59" y="0"/>
                    <a:pt x="0" y="60"/>
                    <a:pt x="0" y="134"/>
                  </a:cubicBezTo>
                  <a:cubicBezTo>
                    <a:pt x="0" y="165"/>
                    <a:pt x="0" y="165"/>
                    <a:pt x="0" y="165"/>
                  </a:cubicBezTo>
                  <a:cubicBezTo>
                    <a:pt x="0" y="208"/>
                    <a:pt x="20" y="247"/>
                    <a:pt x="54" y="272"/>
                  </a:cubicBezTo>
                  <a:cubicBezTo>
                    <a:pt x="20" y="297"/>
                    <a:pt x="0" y="337"/>
                    <a:pt x="0" y="380"/>
                  </a:cubicBezTo>
                  <a:cubicBezTo>
                    <a:pt x="0" y="411"/>
                    <a:pt x="0" y="411"/>
                    <a:pt x="0" y="411"/>
                  </a:cubicBezTo>
                  <a:cubicBezTo>
                    <a:pt x="0" y="454"/>
                    <a:pt x="20" y="494"/>
                    <a:pt x="54" y="519"/>
                  </a:cubicBezTo>
                  <a:cubicBezTo>
                    <a:pt x="20" y="544"/>
                    <a:pt x="0" y="583"/>
                    <a:pt x="0" y="627"/>
                  </a:cubicBezTo>
                  <a:cubicBezTo>
                    <a:pt x="0" y="657"/>
                    <a:pt x="0" y="657"/>
                    <a:pt x="0" y="657"/>
                  </a:cubicBezTo>
                  <a:cubicBezTo>
                    <a:pt x="0" y="731"/>
                    <a:pt x="59" y="791"/>
                    <a:pt x="132" y="791"/>
                  </a:cubicBezTo>
                  <a:cubicBezTo>
                    <a:pt x="869" y="791"/>
                    <a:pt x="869" y="791"/>
                    <a:pt x="869" y="791"/>
                  </a:cubicBezTo>
                  <a:cubicBezTo>
                    <a:pt x="870" y="791"/>
                    <a:pt x="871" y="791"/>
                    <a:pt x="871" y="791"/>
                  </a:cubicBezTo>
                  <a:cubicBezTo>
                    <a:pt x="871" y="791"/>
                    <a:pt x="871" y="791"/>
                    <a:pt x="871" y="791"/>
                  </a:cubicBezTo>
                  <a:cubicBezTo>
                    <a:pt x="873" y="791"/>
                    <a:pt x="875" y="791"/>
                    <a:pt x="876" y="791"/>
                  </a:cubicBezTo>
                  <a:cubicBezTo>
                    <a:pt x="890" y="791"/>
                    <a:pt x="902" y="780"/>
                    <a:pt x="902" y="765"/>
                  </a:cubicBezTo>
                  <a:cubicBezTo>
                    <a:pt x="902" y="751"/>
                    <a:pt x="890" y="739"/>
                    <a:pt x="876" y="739"/>
                  </a:cubicBezTo>
                  <a:close/>
                  <a:moveTo>
                    <a:pt x="772" y="246"/>
                  </a:moveTo>
                  <a:cubicBezTo>
                    <a:pt x="439" y="246"/>
                    <a:pt x="439" y="246"/>
                    <a:pt x="439" y="246"/>
                  </a:cubicBezTo>
                  <a:cubicBezTo>
                    <a:pt x="425" y="246"/>
                    <a:pt x="413" y="258"/>
                    <a:pt x="413" y="272"/>
                  </a:cubicBezTo>
                  <a:cubicBezTo>
                    <a:pt x="413" y="287"/>
                    <a:pt x="425" y="299"/>
                    <a:pt x="439" y="299"/>
                  </a:cubicBezTo>
                  <a:cubicBezTo>
                    <a:pt x="772" y="299"/>
                    <a:pt x="772" y="299"/>
                    <a:pt x="772" y="299"/>
                  </a:cubicBezTo>
                  <a:cubicBezTo>
                    <a:pt x="754" y="322"/>
                    <a:pt x="744" y="350"/>
                    <a:pt x="744" y="380"/>
                  </a:cubicBezTo>
                  <a:cubicBezTo>
                    <a:pt x="744" y="411"/>
                    <a:pt x="744" y="411"/>
                    <a:pt x="744" y="411"/>
                  </a:cubicBezTo>
                  <a:cubicBezTo>
                    <a:pt x="744" y="441"/>
                    <a:pt x="754" y="470"/>
                    <a:pt x="772" y="493"/>
                  </a:cubicBezTo>
                  <a:cubicBezTo>
                    <a:pt x="436" y="493"/>
                    <a:pt x="436" y="493"/>
                    <a:pt x="436" y="493"/>
                  </a:cubicBezTo>
                  <a:cubicBezTo>
                    <a:pt x="422" y="493"/>
                    <a:pt x="411" y="504"/>
                    <a:pt x="411" y="519"/>
                  </a:cubicBezTo>
                  <a:cubicBezTo>
                    <a:pt x="411" y="533"/>
                    <a:pt x="422" y="545"/>
                    <a:pt x="436" y="545"/>
                  </a:cubicBezTo>
                  <a:cubicBezTo>
                    <a:pt x="772" y="545"/>
                    <a:pt x="772" y="545"/>
                    <a:pt x="772" y="545"/>
                  </a:cubicBezTo>
                  <a:cubicBezTo>
                    <a:pt x="754" y="568"/>
                    <a:pt x="744" y="597"/>
                    <a:pt x="744" y="627"/>
                  </a:cubicBezTo>
                  <a:cubicBezTo>
                    <a:pt x="744" y="657"/>
                    <a:pt x="744" y="657"/>
                    <a:pt x="744" y="657"/>
                  </a:cubicBezTo>
                  <a:cubicBezTo>
                    <a:pt x="744" y="687"/>
                    <a:pt x="754" y="716"/>
                    <a:pt x="772" y="739"/>
                  </a:cubicBezTo>
                  <a:cubicBezTo>
                    <a:pt x="132" y="739"/>
                    <a:pt x="132" y="739"/>
                    <a:pt x="132" y="739"/>
                  </a:cubicBezTo>
                  <a:cubicBezTo>
                    <a:pt x="88" y="739"/>
                    <a:pt x="51" y="702"/>
                    <a:pt x="51" y="657"/>
                  </a:cubicBezTo>
                  <a:cubicBezTo>
                    <a:pt x="51" y="627"/>
                    <a:pt x="51" y="627"/>
                    <a:pt x="51" y="627"/>
                  </a:cubicBezTo>
                  <a:cubicBezTo>
                    <a:pt x="51" y="582"/>
                    <a:pt x="88" y="545"/>
                    <a:pt x="132" y="545"/>
                  </a:cubicBezTo>
                  <a:cubicBezTo>
                    <a:pt x="163" y="545"/>
                    <a:pt x="163" y="545"/>
                    <a:pt x="163" y="545"/>
                  </a:cubicBezTo>
                  <a:cubicBezTo>
                    <a:pt x="178" y="545"/>
                    <a:pt x="189" y="533"/>
                    <a:pt x="189" y="519"/>
                  </a:cubicBezTo>
                  <a:cubicBezTo>
                    <a:pt x="189" y="504"/>
                    <a:pt x="178" y="493"/>
                    <a:pt x="163" y="493"/>
                  </a:cubicBezTo>
                  <a:cubicBezTo>
                    <a:pt x="132" y="493"/>
                    <a:pt x="132" y="493"/>
                    <a:pt x="132" y="493"/>
                  </a:cubicBezTo>
                  <a:cubicBezTo>
                    <a:pt x="88" y="493"/>
                    <a:pt x="51" y="456"/>
                    <a:pt x="51" y="411"/>
                  </a:cubicBezTo>
                  <a:cubicBezTo>
                    <a:pt x="51" y="380"/>
                    <a:pt x="51" y="380"/>
                    <a:pt x="51" y="380"/>
                  </a:cubicBezTo>
                  <a:cubicBezTo>
                    <a:pt x="51" y="335"/>
                    <a:pt x="88" y="299"/>
                    <a:pt x="132" y="299"/>
                  </a:cubicBezTo>
                  <a:cubicBezTo>
                    <a:pt x="163" y="299"/>
                    <a:pt x="163" y="299"/>
                    <a:pt x="163" y="299"/>
                  </a:cubicBezTo>
                  <a:cubicBezTo>
                    <a:pt x="178" y="299"/>
                    <a:pt x="189" y="287"/>
                    <a:pt x="189" y="272"/>
                  </a:cubicBezTo>
                  <a:cubicBezTo>
                    <a:pt x="189" y="258"/>
                    <a:pt x="178" y="246"/>
                    <a:pt x="163" y="246"/>
                  </a:cubicBezTo>
                  <a:cubicBezTo>
                    <a:pt x="132" y="246"/>
                    <a:pt x="132" y="246"/>
                    <a:pt x="132" y="246"/>
                  </a:cubicBezTo>
                  <a:cubicBezTo>
                    <a:pt x="88" y="246"/>
                    <a:pt x="51" y="210"/>
                    <a:pt x="51" y="165"/>
                  </a:cubicBezTo>
                  <a:cubicBezTo>
                    <a:pt x="51" y="134"/>
                    <a:pt x="51" y="134"/>
                    <a:pt x="51" y="134"/>
                  </a:cubicBezTo>
                  <a:cubicBezTo>
                    <a:pt x="51" y="89"/>
                    <a:pt x="88" y="52"/>
                    <a:pt x="132" y="52"/>
                  </a:cubicBezTo>
                  <a:cubicBezTo>
                    <a:pt x="772" y="52"/>
                    <a:pt x="772" y="52"/>
                    <a:pt x="772" y="52"/>
                  </a:cubicBezTo>
                  <a:cubicBezTo>
                    <a:pt x="754" y="75"/>
                    <a:pt x="744" y="104"/>
                    <a:pt x="744" y="134"/>
                  </a:cubicBezTo>
                  <a:cubicBezTo>
                    <a:pt x="744" y="165"/>
                    <a:pt x="744" y="165"/>
                    <a:pt x="744" y="165"/>
                  </a:cubicBezTo>
                  <a:cubicBezTo>
                    <a:pt x="744" y="195"/>
                    <a:pt x="754" y="223"/>
                    <a:pt x="772"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6"/>
            <p:cNvSpPr>
              <a:spLocks noEditPoints="1"/>
            </p:cNvSpPr>
            <p:nvPr/>
          </p:nvSpPr>
          <p:spPr bwMode="auto">
            <a:xfrm>
              <a:off x="542" y="2923"/>
              <a:ext cx="187" cy="507"/>
            </a:xfrm>
            <a:custGeom>
              <a:avLst/>
              <a:gdLst>
                <a:gd name="T0" fmla="*/ 171 w 196"/>
                <a:gd name="T1" fmla="*/ 0 h 529"/>
                <a:gd name="T2" fmla="*/ 26 w 196"/>
                <a:gd name="T3" fmla="*/ 0 h 529"/>
                <a:gd name="T4" fmla="*/ 0 w 196"/>
                <a:gd name="T5" fmla="*/ 26 h 529"/>
                <a:gd name="T6" fmla="*/ 0 w 196"/>
                <a:gd name="T7" fmla="*/ 502 h 529"/>
                <a:gd name="T8" fmla="*/ 2 w 196"/>
                <a:gd name="T9" fmla="*/ 512 h 529"/>
                <a:gd name="T10" fmla="*/ 16 w 196"/>
                <a:gd name="T11" fmla="*/ 526 h 529"/>
                <a:gd name="T12" fmla="*/ 36 w 196"/>
                <a:gd name="T13" fmla="*/ 526 h 529"/>
                <a:gd name="T14" fmla="*/ 44 w 196"/>
                <a:gd name="T15" fmla="*/ 520 h 529"/>
                <a:gd name="T16" fmla="*/ 98 w 196"/>
                <a:gd name="T17" fmla="*/ 466 h 529"/>
                <a:gd name="T18" fmla="*/ 152 w 196"/>
                <a:gd name="T19" fmla="*/ 520 h 529"/>
                <a:gd name="T20" fmla="*/ 161 w 196"/>
                <a:gd name="T21" fmla="*/ 526 h 529"/>
                <a:gd name="T22" fmla="*/ 171 w 196"/>
                <a:gd name="T23" fmla="*/ 528 h 529"/>
                <a:gd name="T24" fmla="*/ 180 w 196"/>
                <a:gd name="T25" fmla="*/ 526 h 529"/>
                <a:gd name="T26" fmla="*/ 194 w 196"/>
                <a:gd name="T27" fmla="*/ 512 h 529"/>
                <a:gd name="T28" fmla="*/ 196 w 196"/>
                <a:gd name="T29" fmla="*/ 502 h 529"/>
                <a:gd name="T30" fmla="*/ 196 w 196"/>
                <a:gd name="T31" fmla="*/ 26 h 529"/>
                <a:gd name="T32" fmla="*/ 171 w 196"/>
                <a:gd name="T33" fmla="*/ 0 h 529"/>
                <a:gd name="T34" fmla="*/ 145 w 196"/>
                <a:gd name="T35" fmla="*/ 439 h 529"/>
                <a:gd name="T36" fmla="*/ 117 w 196"/>
                <a:gd name="T37" fmla="*/ 410 h 529"/>
                <a:gd name="T38" fmla="*/ 80 w 196"/>
                <a:gd name="T39" fmla="*/ 410 h 529"/>
                <a:gd name="T40" fmla="*/ 52 w 196"/>
                <a:gd name="T41" fmla="*/ 439 h 529"/>
                <a:gd name="T42" fmla="*/ 52 w 196"/>
                <a:gd name="T43" fmla="*/ 53 h 529"/>
                <a:gd name="T44" fmla="*/ 145 w 196"/>
                <a:gd name="T45" fmla="*/ 53 h 529"/>
                <a:gd name="T46" fmla="*/ 145 w 196"/>
                <a:gd name="T47" fmla="*/ 439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6" h="529">
                  <a:moveTo>
                    <a:pt x="171" y="0"/>
                  </a:moveTo>
                  <a:cubicBezTo>
                    <a:pt x="26" y="0"/>
                    <a:pt x="26" y="0"/>
                    <a:pt x="26" y="0"/>
                  </a:cubicBezTo>
                  <a:cubicBezTo>
                    <a:pt x="12" y="0"/>
                    <a:pt x="0" y="12"/>
                    <a:pt x="0" y="26"/>
                  </a:cubicBezTo>
                  <a:cubicBezTo>
                    <a:pt x="0" y="502"/>
                    <a:pt x="0" y="502"/>
                    <a:pt x="0" y="502"/>
                  </a:cubicBezTo>
                  <a:cubicBezTo>
                    <a:pt x="0" y="505"/>
                    <a:pt x="1" y="509"/>
                    <a:pt x="2" y="512"/>
                  </a:cubicBezTo>
                  <a:cubicBezTo>
                    <a:pt x="5" y="518"/>
                    <a:pt x="10" y="523"/>
                    <a:pt x="16" y="526"/>
                  </a:cubicBezTo>
                  <a:cubicBezTo>
                    <a:pt x="23" y="529"/>
                    <a:pt x="30" y="529"/>
                    <a:pt x="36" y="526"/>
                  </a:cubicBezTo>
                  <a:cubicBezTo>
                    <a:pt x="39" y="525"/>
                    <a:pt x="42" y="523"/>
                    <a:pt x="44" y="520"/>
                  </a:cubicBezTo>
                  <a:cubicBezTo>
                    <a:pt x="98" y="466"/>
                    <a:pt x="98" y="466"/>
                    <a:pt x="98" y="466"/>
                  </a:cubicBezTo>
                  <a:cubicBezTo>
                    <a:pt x="152" y="520"/>
                    <a:pt x="152" y="520"/>
                    <a:pt x="152" y="520"/>
                  </a:cubicBezTo>
                  <a:cubicBezTo>
                    <a:pt x="155" y="523"/>
                    <a:pt x="158" y="525"/>
                    <a:pt x="161" y="526"/>
                  </a:cubicBezTo>
                  <a:cubicBezTo>
                    <a:pt x="164" y="527"/>
                    <a:pt x="167" y="528"/>
                    <a:pt x="171" y="528"/>
                  </a:cubicBezTo>
                  <a:cubicBezTo>
                    <a:pt x="174" y="528"/>
                    <a:pt x="177" y="527"/>
                    <a:pt x="180" y="526"/>
                  </a:cubicBezTo>
                  <a:cubicBezTo>
                    <a:pt x="187" y="523"/>
                    <a:pt x="192" y="518"/>
                    <a:pt x="194" y="512"/>
                  </a:cubicBezTo>
                  <a:cubicBezTo>
                    <a:pt x="196" y="509"/>
                    <a:pt x="196" y="505"/>
                    <a:pt x="196" y="502"/>
                  </a:cubicBezTo>
                  <a:cubicBezTo>
                    <a:pt x="196" y="26"/>
                    <a:pt x="196" y="26"/>
                    <a:pt x="196" y="26"/>
                  </a:cubicBezTo>
                  <a:cubicBezTo>
                    <a:pt x="196" y="12"/>
                    <a:pt x="185" y="0"/>
                    <a:pt x="171" y="0"/>
                  </a:cubicBezTo>
                  <a:close/>
                  <a:moveTo>
                    <a:pt x="145" y="439"/>
                  </a:moveTo>
                  <a:cubicBezTo>
                    <a:pt x="117" y="410"/>
                    <a:pt x="117" y="410"/>
                    <a:pt x="117" y="410"/>
                  </a:cubicBezTo>
                  <a:cubicBezTo>
                    <a:pt x="107" y="400"/>
                    <a:pt x="90" y="400"/>
                    <a:pt x="80" y="410"/>
                  </a:cubicBezTo>
                  <a:cubicBezTo>
                    <a:pt x="52" y="439"/>
                    <a:pt x="52" y="439"/>
                    <a:pt x="52" y="439"/>
                  </a:cubicBezTo>
                  <a:cubicBezTo>
                    <a:pt x="52" y="53"/>
                    <a:pt x="52" y="53"/>
                    <a:pt x="52" y="53"/>
                  </a:cubicBezTo>
                  <a:cubicBezTo>
                    <a:pt x="145" y="53"/>
                    <a:pt x="145" y="53"/>
                    <a:pt x="145" y="53"/>
                  </a:cubicBezTo>
                  <a:lnTo>
                    <a:pt x="145" y="43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transition spd="slow">
    <p:push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2926080" cy="368300"/>
          </a:xfrm>
          <a:prstGeom prst="rect">
            <a:avLst/>
          </a:prstGeom>
          <a:noFill/>
        </p:spPr>
        <p:txBody>
          <a:bodyPr wrap="none">
            <a:spAutoFit/>
          </a:bodyPr>
          <a:lstStyle/>
          <a:p>
            <a:pPr algn="l">
              <a:defRPr/>
            </a:pPr>
            <a:r>
              <a:rPr lang="zh-CN" altLang="en-US" sz="1800" kern="100" smtClean="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a:t>
            </a: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二部分：系统设计与开发</a:t>
            </a:r>
            <a:endPar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矩形 4"/>
          <p:cNvSpPr/>
          <p:nvPr/>
        </p:nvSpPr>
        <p:spPr>
          <a:xfrm>
            <a:off x="90232" y="575233"/>
            <a:ext cx="2059305" cy="213995"/>
          </a:xfrm>
          <a:prstGeom prst="rect">
            <a:avLst/>
          </a:prstGeom>
        </p:spPr>
        <p:txBody>
          <a:bodyPr wrap="none">
            <a:spAutoFit/>
          </a:bodyPr>
          <a:lstStyle/>
          <a:p>
            <a:pPr lvl="0" algn="l" fontAlgn="base">
              <a:spcBef>
                <a:spcPct val="0"/>
              </a:spcBef>
              <a:spcAft>
                <a:spcPct val="0"/>
              </a:spcAft>
              <a:defRPr/>
            </a:pPr>
            <a:r>
              <a:rPr lang="en-US" altLang="zh-CN" sz="800">
                <a:solidFill>
                  <a:schemeClr val="accent1"/>
                </a:solidFill>
                <a:latin typeface="+mj-lt"/>
                <a:ea typeface="方正兰亭黑_GBK"/>
              </a:rPr>
              <a:t>SYSTEM DESIGN AND DEVELOPMENT</a:t>
            </a:r>
            <a:endParaRPr lang="en-US" altLang="zh-CN" sz="800">
              <a:solidFill>
                <a:schemeClr val="accent1"/>
              </a:solidFill>
              <a:latin typeface="+mj-lt"/>
              <a:ea typeface="方正兰亭黑_GBK"/>
            </a:endParaRP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0" name="菱形 39"/>
          <p:cNvSpPr/>
          <p:nvPr/>
        </p:nvSpPr>
        <p:spPr>
          <a:xfrm>
            <a:off x="3098600" y="1295780"/>
            <a:ext cx="1473400" cy="1473400"/>
          </a:xfrm>
          <a:prstGeom prst="diamond">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1" name="菱形 40"/>
          <p:cNvSpPr/>
          <p:nvPr/>
        </p:nvSpPr>
        <p:spPr>
          <a:xfrm>
            <a:off x="4572000" y="1295780"/>
            <a:ext cx="1473400" cy="1473400"/>
          </a:xfrm>
          <a:prstGeom prst="diamond">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2" name="菱形 41"/>
          <p:cNvSpPr/>
          <p:nvPr/>
        </p:nvSpPr>
        <p:spPr>
          <a:xfrm>
            <a:off x="3835200" y="2028135"/>
            <a:ext cx="1473400" cy="1473400"/>
          </a:xfrm>
          <a:prstGeom prst="diamond">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4" name="矩形 43"/>
          <p:cNvSpPr/>
          <p:nvPr/>
        </p:nvSpPr>
        <p:spPr bwMode="auto">
          <a:xfrm>
            <a:off x="1943220" y="1770760"/>
            <a:ext cx="995680" cy="337185"/>
          </a:xfrm>
          <a:prstGeom prst="rect">
            <a:avLst/>
          </a:prstGeom>
          <a:noFill/>
        </p:spPr>
        <p:txBody>
          <a:bodyPr wrap="none">
            <a:spAutoFit/>
          </a:bodyPr>
          <a:lstStyle/>
          <a:p>
            <a:pPr algn="r">
              <a:defRPr/>
            </a:pPr>
            <a:r>
              <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开发工具</a:t>
            </a:r>
            <a:endPar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5" name="矩形 44"/>
          <p:cNvSpPr/>
          <p:nvPr/>
        </p:nvSpPr>
        <p:spPr>
          <a:xfrm>
            <a:off x="498400" y="2090110"/>
            <a:ext cx="2440500" cy="575945"/>
          </a:xfrm>
          <a:prstGeom prst="rect">
            <a:avLst/>
          </a:prstGeom>
        </p:spPr>
        <p:txBody>
          <a:bodyPr wrap="square">
            <a:spAutoFit/>
          </a:bodyPr>
          <a:lstStyle/>
          <a:p>
            <a:pPr algn="r">
              <a:lnSpc>
                <a:spcPct val="150000"/>
              </a:lnSpc>
            </a:pPr>
            <a:r>
              <a:rPr lang="en-US" altLang="zh-CN" sz="1050">
                <a:solidFill>
                  <a:schemeClr val="tx1">
                    <a:lumMod val="85000"/>
                    <a:lumOff val="15000"/>
                  </a:schemeClr>
                </a:solidFill>
              </a:rPr>
              <a:t> Intellij IDEA</a:t>
            </a:r>
            <a:r>
              <a:rPr lang="zh-CN" altLang="en-US" sz="1050">
                <a:solidFill>
                  <a:schemeClr val="tx1">
                    <a:lumMod val="85000"/>
                    <a:lumOff val="15000"/>
                  </a:schemeClr>
                </a:solidFill>
              </a:rPr>
              <a:t>、</a:t>
            </a:r>
            <a:r>
              <a:rPr lang="en-US" altLang="zh-CN" sz="1050">
                <a:solidFill>
                  <a:schemeClr val="tx1">
                    <a:lumMod val="85000"/>
                    <a:lumOff val="15000"/>
                  </a:schemeClr>
                </a:solidFill>
              </a:rPr>
              <a:t>Maven</a:t>
            </a:r>
            <a:endParaRPr lang="zh-CN" altLang="en-US" sz="1050">
              <a:solidFill>
                <a:schemeClr val="tx1">
                  <a:lumMod val="85000"/>
                  <a:lumOff val="15000"/>
                </a:schemeClr>
              </a:solidFill>
            </a:endParaRPr>
          </a:p>
          <a:p>
            <a:pPr algn="r">
              <a:lnSpc>
                <a:spcPct val="150000"/>
              </a:lnSpc>
            </a:pPr>
            <a:r>
              <a:rPr lang="zh-CN" altLang="en-US" sz="1050">
                <a:solidFill>
                  <a:schemeClr val="tx1">
                    <a:lumMod val="85000"/>
                    <a:lumOff val="15000"/>
                  </a:schemeClr>
                </a:solidFill>
              </a:rPr>
              <a:t>Visual Studio Code</a:t>
            </a:r>
            <a:r>
              <a:rPr lang="en-US" altLang="zh-CN" sz="1050">
                <a:solidFill>
                  <a:schemeClr val="tx1">
                    <a:lumMod val="85000"/>
                    <a:lumOff val="15000"/>
                  </a:schemeClr>
                </a:solidFill>
              </a:rPr>
              <a:t> </a:t>
            </a:r>
            <a:endParaRPr lang="en-US" altLang="zh-CN" sz="1050">
              <a:solidFill>
                <a:schemeClr val="tx1">
                  <a:lumMod val="85000"/>
                  <a:lumOff val="15000"/>
                </a:schemeClr>
              </a:solidFill>
            </a:endParaRPr>
          </a:p>
        </p:txBody>
      </p:sp>
      <p:cxnSp>
        <p:nvCxnSpPr>
          <p:cNvPr id="46" name="直接连接符 45"/>
          <p:cNvCxnSpPr/>
          <p:nvPr/>
        </p:nvCxnSpPr>
        <p:spPr>
          <a:xfrm>
            <a:off x="2673441" y="2134253"/>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7" name="矩形 46"/>
          <p:cNvSpPr/>
          <p:nvPr/>
        </p:nvSpPr>
        <p:spPr bwMode="auto">
          <a:xfrm>
            <a:off x="4074180" y="3644342"/>
            <a:ext cx="995680" cy="337185"/>
          </a:xfrm>
          <a:prstGeom prst="rect">
            <a:avLst/>
          </a:prstGeom>
          <a:noFill/>
        </p:spPr>
        <p:txBody>
          <a:bodyPr wrap="none">
            <a:spAutoFit/>
          </a:bodyPr>
          <a:lstStyle/>
          <a:p>
            <a:pPr algn="r">
              <a:defRPr/>
            </a:pPr>
            <a:r>
              <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适用环境</a:t>
            </a:r>
            <a:endPar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8" name="矩形 47"/>
          <p:cNvSpPr/>
          <p:nvPr/>
        </p:nvSpPr>
        <p:spPr>
          <a:xfrm>
            <a:off x="3614420" y="4032250"/>
            <a:ext cx="1579880" cy="333375"/>
          </a:xfrm>
          <a:prstGeom prst="rect">
            <a:avLst/>
          </a:prstGeom>
        </p:spPr>
        <p:txBody>
          <a:bodyPr wrap="square">
            <a:spAutoFit/>
          </a:bodyPr>
          <a:lstStyle/>
          <a:p>
            <a:pPr algn="r">
              <a:lnSpc>
                <a:spcPct val="150000"/>
              </a:lnSpc>
            </a:pPr>
            <a:r>
              <a:rPr lang="en-US" altLang="zh-CN" sz="1050">
                <a:solidFill>
                  <a:schemeClr val="tx1">
                    <a:lumMod val="85000"/>
                    <a:lumOff val="15000"/>
                  </a:schemeClr>
                </a:solidFill>
              </a:rPr>
              <a:t>Windows web</a:t>
            </a:r>
            <a:r>
              <a:rPr lang="zh-CN" altLang="en-US" sz="1050">
                <a:solidFill>
                  <a:schemeClr val="tx1">
                    <a:lumMod val="85000"/>
                    <a:lumOff val="15000"/>
                  </a:schemeClr>
                </a:solidFill>
              </a:rPr>
              <a:t>平台</a:t>
            </a:r>
            <a:r>
              <a:rPr lang="en-US" altLang="zh-CN" sz="1050">
                <a:solidFill>
                  <a:schemeClr val="tx1">
                    <a:lumMod val="85000"/>
                    <a:lumOff val="15000"/>
                  </a:schemeClr>
                </a:solidFill>
              </a:rPr>
              <a:t> </a:t>
            </a:r>
            <a:endParaRPr lang="en-US" altLang="zh-CN" sz="1050">
              <a:solidFill>
                <a:schemeClr val="tx1">
                  <a:lumMod val="85000"/>
                  <a:lumOff val="15000"/>
                </a:schemeClr>
              </a:solidFill>
            </a:endParaRPr>
          </a:p>
        </p:txBody>
      </p:sp>
      <p:cxnSp>
        <p:nvCxnSpPr>
          <p:cNvPr id="49" name="直接连接符 48"/>
          <p:cNvCxnSpPr/>
          <p:nvPr/>
        </p:nvCxnSpPr>
        <p:spPr>
          <a:xfrm>
            <a:off x="4777096" y="4031965"/>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3" name="矩形 52"/>
          <p:cNvSpPr/>
          <p:nvPr/>
        </p:nvSpPr>
        <p:spPr bwMode="auto">
          <a:xfrm>
            <a:off x="5999742" y="1770760"/>
            <a:ext cx="995680" cy="337185"/>
          </a:xfrm>
          <a:prstGeom prst="rect">
            <a:avLst/>
          </a:prstGeom>
          <a:noFill/>
        </p:spPr>
        <p:txBody>
          <a:bodyPr wrap="none">
            <a:spAutoFit/>
          </a:bodyPr>
          <a:lstStyle/>
          <a:p>
            <a:pPr>
              <a:defRPr/>
            </a:pPr>
            <a:r>
              <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使用框架</a:t>
            </a:r>
            <a:endPar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1" name="矩形 60"/>
          <p:cNvSpPr/>
          <p:nvPr/>
        </p:nvSpPr>
        <p:spPr>
          <a:xfrm>
            <a:off x="5999742" y="2090110"/>
            <a:ext cx="2440500" cy="575945"/>
          </a:xfrm>
          <a:prstGeom prst="rect">
            <a:avLst/>
          </a:prstGeom>
        </p:spPr>
        <p:txBody>
          <a:bodyPr wrap="square">
            <a:spAutoFit/>
          </a:bodyPr>
          <a:lstStyle/>
          <a:p>
            <a:pPr>
              <a:lnSpc>
                <a:spcPct val="150000"/>
              </a:lnSpc>
            </a:pPr>
            <a:r>
              <a:rPr lang="zh-CN" altLang="en-US" sz="1050">
                <a:solidFill>
                  <a:schemeClr val="tx1">
                    <a:lumMod val="85000"/>
                    <a:lumOff val="15000"/>
                  </a:schemeClr>
                </a:solidFill>
              </a:rPr>
              <a:t>后端使用了</a:t>
            </a:r>
            <a:r>
              <a:rPr lang="en-US" altLang="zh-CN" sz="1050">
                <a:solidFill>
                  <a:schemeClr val="tx1">
                    <a:lumMod val="85000"/>
                    <a:lumOff val="15000"/>
                  </a:schemeClr>
                </a:solidFill>
              </a:rPr>
              <a:t>Spring Boot</a:t>
            </a:r>
            <a:r>
              <a:rPr lang="zh-CN" altLang="en-US" sz="1050">
                <a:solidFill>
                  <a:schemeClr val="tx1">
                    <a:lumMod val="85000"/>
                    <a:lumOff val="15000"/>
                  </a:schemeClr>
                </a:solidFill>
              </a:rPr>
              <a:t>框架</a:t>
            </a:r>
            <a:endParaRPr lang="zh-CN" altLang="en-US" sz="1050">
              <a:solidFill>
                <a:schemeClr val="tx1">
                  <a:lumMod val="85000"/>
                  <a:lumOff val="15000"/>
                </a:schemeClr>
              </a:solidFill>
            </a:endParaRPr>
          </a:p>
          <a:p>
            <a:pPr>
              <a:lnSpc>
                <a:spcPct val="150000"/>
              </a:lnSpc>
            </a:pPr>
            <a:r>
              <a:rPr lang="zh-CN" altLang="en-US" sz="1050">
                <a:solidFill>
                  <a:schemeClr val="tx1">
                    <a:lumMod val="85000"/>
                    <a:lumOff val="15000"/>
                  </a:schemeClr>
                </a:solidFill>
              </a:rPr>
              <a:t>前端使用了</a:t>
            </a:r>
            <a:r>
              <a:rPr lang="en-US" altLang="zh-CN" sz="1050">
                <a:solidFill>
                  <a:schemeClr val="tx1">
                    <a:lumMod val="85000"/>
                    <a:lumOff val="15000"/>
                  </a:schemeClr>
                </a:solidFill>
              </a:rPr>
              <a:t>AngularJS</a:t>
            </a:r>
            <a:r>
              <a:rPr lang="zh-CN" altLang="en-US" sz="1050">
                <a:solidFill>
                  <a:schemeClr val="tx1">
                    <a:lumMod val="85000"/>
                    <a:lumOff val="15000"/>
                  </a:schemeClr>
                </a:solidFill>
              </a:rPr>
              <a:t>框架</a:t>
            </a:r>
            <a:endParaRPr lang="zh-CN" altLang="en-US" sz="1050">
              <a:solidFill>
                <a:schemeClr val="tx1">
                  <a:lumMod val="85000"/>
                  <a:lumOff val="15000"/>
                </a:schemeClr>
              </a:solidFill>
            </a:endParaRPr>
          </a:p>
        </p:txBody>
      </p:sp>
      <p:cxnSp>
        <p:nvCxnSpPr>
          <p:cNvPr id="62" name="直接连接符 61"/>
          <p:cNvCxnSpPr/>
          <p:nvPr/>
        </p:nvCxnSpPr>
        <p:spPr>
          <a:xfrm>
            <a:off x="6090908" y="2134253"/>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5087836" y="1841051"/>
            <a:ext cx="408660" cy="382858"/>
            <a:chOff x="5087836" y="1841051"/>
            <a:chExt cx="408660" cy="382858"/>
          </a:xfrm>
        </p:grpSpPr>
        <p:sp>
          <p:nvSpPr>
            <p:cNvPr id="23" name="AutoShape 110"/>
            <p:cNvSpPr/>
            <p:nvPr/>
          </p:nvSpPr>
          <p:spPr bwMode="auto">
            <a:xfrm>
              <a:off x="5139441" y="1891959"/>
              <a:ext cx="305449" cy="20433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4" name="AutoShape 111"/>
            <p:cNvSpPr/>
            <p:nvPr/>
          </p:nvSpPr>
          <p:spPr bwMode="auto">
            <a:xfrm>
              <a:off x="5087836" y="1841051"/>
              <a:ext cx="408660" cy="38285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25" name="AutoShape 112"/>
          <p:cNvSpPr/>
          <p:nvPr/>
        </p:nvSpPr>
        <p:spPr bwMode="auto">
          <a:xfrm>
            <a:off x="4367389" y="2561179"/>
            <a:ext cx="409324" cy="407520"/>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29" name="组合 28"/>
          <p:cNvGrpSpPr/>
          <p:nvPr/>
        </p:nvGrpSpPr>
        <p:grpSpPr>
          <a:xfrm>
            <a:off x="3614436" y="1828499"/>
            <a:ext cx="407963" cy="407963"/>
            <a:chOff x="2473104" y="2145028"/>
            <a:chExt cx="359165" cy="359165"/>
          </a:xfrm>
          <a:solidFill>
            <a:schemeClr val="accent1"/>
          </a:solidFill>
        </p:grpSpPr>
        <p:sp>
          <p:nvSpPr>
            <p:cNvPr id="30"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1"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Tree>
  </p:cSld>
  <p:clrMapOvr>
    <a:masterClrMapping/>
  </p:clrMapOvr>
  <p:transition spd="slow">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 name="图片 78"/>
          <p:cNvPicPr>
            <a:picLocks noChangeAspect="1"/>
          </p:cNvPicPr>
          <p:nvPr/>
        </p:nvPicPr>
        <p:blipFill rotWithShape="1">
          <a:blip r:embed="rId1" cstate="print">
            <a:extLst>
              <a:ext uri="{28A0092B-C50C-407E-A947-70E740481C1C}">
                <a14:useLocalDpi xmlns:a14="http://schemas.microsoft.com/office/drawing/2010/main" val="0"/>
              </a:ext>
            </a:extLst>
          </a:blip>
          <a:srcRect t="17209" r="3620" b="36551"/>
          <a:stretch>
            <a:fillRect/>
          </a:stretch>
        </p:blipFill>
        <p:spPr>
          <a:xfrm>
            <a:off x="0" y="0"/>
            <a:ext cx="9144000" cy="2923822"/>
          </a:xfrm>
          <a:prstGeom prst="rect">
            <a:avLst/>
          </a:prstGeom>
        </p:spPr>
      </p:pic>
      <p:sp>
        <p:nvSpPr>
          <p:cNvPr id="8" name="矩形 7"/>
          <p:cNvSpPr/>
          <p:nvPr/>
        </p:nvSpPr>
        <p:spPr>
          <a:xfrm>
            <a:off x="0" y="0"/>
            <a:ext cx="9144000" cy="2939143"/>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bwMode="auto">
          <a:xfrm>
            <a:off x="90232" y="205901"/>
            <a:ext cx="2926080" cy="368300"/>
          </a:xfrm>
          <a:prstGeom prst="rect">
            <a:avLst/>
          </a:prstGeom>
          <a:noFill/>
        </p:spPr>
        <p:txBody>
          <a:bodyPr wrap="none">
            <a:spAutoFit/>
          </a:bodyPr>
          <a:lstStyle/>
          <a:p>
            <a:pPr algn="l">
              <a:defRPr/>
            </a:pPr>
            <a:r>
              <a:rPr lang="zh-CN" altLang="en-US" sz="1800" kern="10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第</a:t>
            </a:r>
            <a:r>
              <a:rPr lang="zh-CN" altLang="en-US" sz="1800"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二部分：系统设计与开发</a:t>
            </a:r>
            <a:endParaRPr lang="zh-CN" altLang="en-US" sz="1800"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矩形 4"/>
          <p:cNvSpPr/>
          <p:nvPr/>
        </p:nvSpPr>
        <p:spPr>
          <a:xfrm>
            <a:off x="90232" y="575233"/>
            <a:ext cx="2059305" cy="213995"/>
          </a:xfrm>
          <a:prstGeom prst="rect">
            <a:avLst/>
          </a:prstGeom>
        </p:spPr>
        <p:txBody>
          <a:bodyPr wrap="none">
            <a:spAutoFit/>
          </a:bodyPr>
          <a:lstStyle/>
          <a:p>
            <a:pPr lvl="0" algn="l" fontAlgn="base">
              <a:spcBef>
                <a:spcPct val="0"/>
              </a:spcBef>
              <a:spcAft>
                <a:spcPct val="0"/>
              </a:spcAft>
              <a:defRPr/>
            </a:pPr>
            <a:r>
              <a:rPr lang="en-US" altLang="zh-CN" sz="800">
                <a:solidFill>
                  <a:schemeClr val="bg1"/>
                </a:solidFill>
                <a:latin typeface="+mj-lt"/>
                <a:ea typeface="方正兰亭黑_GBK"/>
              </a:rPr>
              <a:t>SYSTEM DESIGN AND DEVELOPMENT</a:t>
            </a:r>
            <a:endParaRPr lang="en-US" altLang="zh-CN" sz="800">
              <a:solidFill>
                <a:schemeClr val="bg1"/>
              </a:solidFill>
              <a:latin typeface="+mj-lt"/>
              <a:ea typeface="方正兰亭黑_GBK"/>
            </a:endParaRPr>
          </a:p>
        </p:txBody>
      </p:sp>
      <p:cxnSp>
        <p:nvCxnSpPr>
          <p:cNvPr id="7" name="直接连接符 6"/>
          <p:cNvCxnSpPr/>
          <p:nvPr/>
        </p:nvCxnSpPr>
        <p:spPr>
          <a:xfrm>
            <a:off x="194041" y="811697"/>
            <a:ext cx="257904"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51945" y="2254639"/>
            <a:ext cx="1172056" cy="1172056"/>
          </a:xfrm>
          <a:prstGeom prst="ellipse">
            <a:avLst/>
          </a:prstGeom>
          <a:solidFill>
            <a:srgbClr val="EEF2F5"/>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2819910" y="2234924"/>
            <a:ext cx="1172056" cy="1172056"/>
          </a:xfrm>
          <a:prstGeom prst="ellipse">
            <a:avLst/>
          </a:prstGeom>
          <a:solidFill>
            <a:srgbClr val="EEF2F5"/>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5187875" y="2234924"/>
            <a:ext cx="1172056" cy="1172056"/>
          </a:xfrm>
          <a:prstGeom prst="ellipse">
            <a:avLst/>
          </a:prstGeom>
          <a:solidFill>
            <a:srgbClr val="EEF2F5"/>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7555839" y="2234924"/>
            <a:ext cx="1172056" cy="1172056"/>
          </a:xfrm>
          <a:prstGeom prst="ellipse">
            <a:avLst/>
          </a:prstGeom>
          <a:solidFill>
            <a:srgbClr val="EEF2F5"/>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bwMode="auto">
          <a:xfrm>
            <a:off x="537146" y="3493025"/>
            <a:ext cx="995680" cy="337185"/>
          </a:xfrm>
          <a:prstGeom prst="rect">
            <a:avLst/>
          </a:prstGeom>
          <a:noFill/>
        </p:spPr>
        <p:txBody>
          <a:bodyPr wrap="none">
            <a:spAutoFit/>
          </a:bodyPr>
          <a:lstStyle/>
          <a:p>
            <a:pPr algn="ctr">
              <a:defRPr/>
            </a:pPr>
            <a:r>
              <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sym typeface="+mn-ea"/>
              </a:rPr>
              <a:t>寝室管理</a:t>
            </a:r>
            <a:endPar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8" name="矩形 67"/>
          <p:cNvSpPr/>
          <p:nvPr/>
        </p:nvSpPr>
        <p:spPr>
          <a:xfrm>
            <a:off x="0" y="3847321"/>
            <a:ext cx="2069970" cy="714375"/>
          </a:xfrm>
          <a:prstGeom prst="rect">
            <a:avLst/>
          </a:prstGeom>
        </p:spPr>
        <p:txBody>
          <a:bodyPr wrap="square">
            <a:spAutoFit/>
          </a:bodyPr>
          <a:lstStyle/>
          <a:p>
            <a:pPr algn="ctr">
              <a:lnSpc>
                <a:spcPct val="150000"/>
              </a:lnSpc>
            </a:pPr>
            <a:r>
              <a:rPr lang="en-US" altLang="zh-CN" sz="900">
                <a:solidFill>
                  <a:schemeClr val="tx1">
                    <a:lumMod val="85000"/>
                    <a:lumOff val="15000"/>
                  </a:schemeClr>
                </a:solidFill>
              </a:rPr>
              <a:t>学生和管理员用户可以了解到各寝室内的人员情况，</a:t>
            </a:r>
            <a:r>
              <a:rPr lang="zh-CN" altLang="en-US" sz="900">
                <a:solidFill>
                  <a:schemeClr val="tx1">
                    <a:lumMod val="85000"/>
                    <a:lumOff val="15000"/>
                  </a:schemeClr>
                </a:solidFill>
              </a:rPr>
              <a:t>管理员可对寝室进行导入和删除</a:t>
            </a:r>
            <a:endParaRPr lang="zh-CN" altLang="en-US" sz="900">
              <a:solidFill>
                <a:schemeClr val="tx1">
                  <a:lumMod val="85000"/>
                  <a:lumOff val="15000"/>
                </a:schemeClr>
              </a:solidFill>
            </a:endParaRPr>
          </a:p>
        </p:txBody>
      </p:sp>
      <p:cxnSp>
        <p:nvCxnSpPr>
          <p:cNvPr id="69" name="直接连接符 68"/>
          <p:cNvCxnSpPr/>
          <p:nvPr/>
        </p:nvCxnSpPr>
        <p:spPr>
          <a:xfrm>
            <a:off x="943819" y="3858474"/>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0" name="矩形 69"/>
          <p:cNvSpPr/>
          <p:nvPr/>
        </p:nvSpPr>
        <p:spPr bwMode="auto">
          <a:xfrm>
            <a:off x="2824772" y="3493025"/>
            <a:ext cx="995680" cy="337185"/>
          </a:xfrm>
          <a:prstGeom prst="rect">
            <a:avLst/>
          </a:prstGeom>
          <a:noFill/>
        </p:spPr>
        <p:txBody>
          <a:bodyPr wrap="none">
            <a:spAutoFit/>
          </a:bodyPr>
          <a:lstStyle/>
          <a:p>
            <a:pPr algn="ctr">
              <a:defRPr/>
            </a:pPr>
            <a:r>
              <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学生管理</a:t>
            </a:r>
            <a:endPar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1" name="矩形 70"/>
          <p:cNvSpPr/>
          <p:nvPr/>
        </p:nvSpPr>
        <p:spPr>
          <a:xfrm>
            <a:off x="2287626" y="3847321"/>
            <a:ext cx="2069970" cy="714375"/>
          </a:xfrm>
          <a:prstGeom prst="rect">
            <a:avLst/>
          </a:prstGeom>
        </p:spPr>
        <p:txBody>
          <a:bodyPr wrap="square">
            <a:spAutoFit/>
          </a:bodyPr>
          <a:lstStyle/>
          <a:p>
            <a:pPr algn="ctr">
              <a:lnSpc>
                <a:spcPct val="150000"/>
              </a:lnSpc>
            </a:pPr>
            <a:r>
              <a:rPr lang="zh-CN" sz="900" dirty="0">
                <a:solidFill>
                  <a:schemeClr val="tx1">
                    <a:lumMod val="85000"/>
                    <a:lumOff val="15000"/>
                  </a:schemeClr>
                </a:solidFill>
              </a:rPr>
              <a:t>支持管理员用户对学生信息的查看和修改，可以进行学生的批量导入，减少复杂的人工操作</a:t>
            </a:r>
            <a:r>
              <a:rPr lang="en-US" altLang="zh-CN" sz="900" dirty="0">
                <a:solidFill>
                  <a:schemeClr val="tx1">
                    <a:lumMod val="85000"/>
                    <a:lumOff val="15000"/>
                  </a:schemeClr>
                </a:solidFill>
              </a:rPr>
              <a:t> </a:t>
            </a:r>
            <a:endParaRPr lang="en-US" altLang="zh-CN" sz="900" dirty="0">
              <a:solidFill>
                <a:schemeClr val="tx1">
                  <a:lumMod val="85000"/>
                  <a:lumOff val="15000"/>
                </a:schemeClr>
              </a:solidFill>
            </a:endParaRPr>
          </a:p>
        </p:txBody>
      </p:sp>
      <p:cxnSp>
        <p:nvCxnSpPr>
          <p:cNvPr id="72" name="直接连接符 71"/>
          <p:cNvCxnSpPr/>
          <p:nvPr/>
        </p:nvCxnSpPr>
        <p:spPr>
          <a:xfrm>
            <a:off x="3231445" y="3858474"/>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3" name="矩形 72"/>
          <p:cNvSpPr/>
          <p:nvPr/>
        </p:nvSpPr>
        <p:spPr bwMode="auto">
          <a:xfrm>
            <a:off x="5192736" y="3519920"/>
            <a:ext cx="995680" cy="337185"/>
          </a:xfrm>
          <a:prstGeom prst="rect">
            <a:avLst/>
          </a:prstGeom>
          <a:noFill/>
        </p:spPr>
        <p:txBody>
          <a:bodyPr wrap="none">
            <a:spAutoFit/>
          </a:bodyPr>
          <a:lstStyle/>
          <a:p>
            <a:pPr algn="ctr">
              <a:defRPr/>
            </a:pPr>
            <a:r>
              <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公告管理</a:t>
            </a:r>
            <a:endPar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4" name="矩形 73"/>
          <p:cNvSpPr/>
          <p:nvPr/>
        </p:nvSpPr>
        <p:spPr>
          <a:xfrm>
            <a:off x="4655591" y="3874216"/>
            <a:ext cx="2069970" cy="714375"/>
          </a:xfrm>
          <a:prstGeom prst="rect">
            <a:avLst/>
          </a:prstGeom>
        </p:spPr>
        <p:txBody>
          <a:bodyPr wrap="square">
            <a:spAutoFit/>
          </a:bodyPr>
          <a:lstStyle/>
          <a:p>
            <a:pPr algn="ctr">
              <a:lnSpc>
                <a:spcPct val="150000"/>
              </a:lnSpc>
            </a:pPr>
            <a:r>
              <a:rPr lang="en-US" altLang="zh-CN" sz="900">
                <a:solidFill>
                  <a:schemeClr val="tx1">
                    <a:lumMod val="85000"/>
                    <a:lumOff val="15000"/>
                  </a:schemeClr>
                </a:solidFill>
              </a:rPr>
              <a:t>管理员可以进行寝室公告的发布与删除，学生可以通过接口查看到管理员发布的公告。</a:t>
            </a:r>
            <a:endParaRPr lang="en-US" altLang="zh-CN" sz="900">
              <a:solidFill>
                <a:schemeClr val="tx1">
                  <a:lumMod val="85000"/>
                  <a:lumOff val="15000"/>
                </a:schemeClr>
              </a:solidFill>
            </a:endParaRPr>
          </a:p>
        </p:txBody>
      </p:sp>
      <p:cxnSp>
        <p:nvCxnSpPr>
          <p:cNvPr id="75" name="直接连接符 74"/>
          <p:cNvCxnSpPr/>
          <p:nvPr/>
        </p:nvCxnSpPr>
        <p:spPr>
          <a:xfrm>
            <a:off x="5599410" y="3885369"/>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6" name="矩形 75"/>
          <p:cNvSpPr/>
          <p:nvPr/>
        </p:nvSpPr>
        <p:spPr bwMode="auto">
          <a:xfrm>
            <a:off x="7611176" y="3519920"/>
            <a:ext cx="995680" cy="337185"/>
          </a:xfrm>
          <a:prstGeom prst="rect">
            <a:avLst/>
          </a:prstGeom>
          <a:noFill/>
        </p:spPr>
        <p:txBody>
          <a:bodyPr wrap="none">
            <a:spAutoFit/>
          </a:bodyPr>
          <a:lstStyle/>
          <a:p>
            <a:pPr algn="ctr">
              <a:defRPr/>
            </a:pPr>
            <a:r>
              <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申请管理</a:t>
            </a:r>
            <a:endPar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7" name="矩形 76"/>
          <p:cNvSpPr/>
          <p:nvPr/>
        </p:nvSpPr>
        <p:spPr>
          <a:xfrm>
            <a:off x="7074030" y="3874216"/>
            <a:ext cx="2069970" cy="922020"/>
          </a:xfrm>
          <a:prstGeom prst="rect">
            <a:avLst/>
          </a:prstGeom>
        </p:spPr>
        <p:txBody>
          <a:bodyPr wrap="square">
            <a:spAutoFit/>
          </a:bodyPr>
          <a:lstStyle/>
          <a:p>
            <a:pPr algn="ctr">
              <a:lnSpc>
                <a:spcPct val="150000"/>
              </a:lnSpc>
            </a:pPr>
            <a:r>
              <a:rPr lang="zh-CN" altLang="en-US" sz="900">
                <a:solidFill>
                  <a:schemeClr val="tx1">
                    <a:lumMod val="85000"/>
                    <a:lumOff val="15000"/>
                  </a:schemeClr>
                </a:solidFill>
              </a:rPr>
              <a:t>学生可以向管理员用户提交申请，管理员可以对提交上来的申请进行批准处理拒绝等操作，方便寝室日常事务的执行</a:t>
            </a:r>
            <a:endParaRPr lang="zh-CN" altLang="en-US" sz="900">
              <a:solidFill>
                <a:schemeClr val="tx1">
                  <a:lumMod val="85000"/>
                  <a:lumOff val="15000"/>
                </a:schemeClr>
              </a:solidFill>
            </a:endParaRPr>
          </a:p>
        </p:txBody>
      </p:sp>
      <p:cxnSp>
        <p:nvCxnSpPr>
          <p:cNvPr id="78" name="直接连接符 77"/>
          <p:cNvCxnSpPr/>
          <p:nvPr/>
        </p:nvCxnSpPr>
        <p:spPr>
          <a:xfrm>
            <a:off x="8017849" y="3885369"/>
            <a:ext cx="1823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Freeform 9"/>
          <p:cNvSpPr>
            <a:spLocks noEditPoints="1"/>
          </p:cNvSpPr>
          <p:nvPr/>
        </p:nvSpPr>
        <p:spPr bwMode="auto">
          <a:xfrm>
            <a:off x="762123" y="2624687"/>
            <a:ext cx="551701" cy="431960"/>
          </a:xfrm>
          <a:custGeom>
            <a:avLst/>
            <a:gdLst>
              <a:gd name="T0" fmla="*/ 234 w 285"/>
              <a:gd name="T1" fmla="*/ 84 h 223"/>
              <a:gd name="T2" fmla="*/ 225 w 285"/>
              <a:gd name="T3" fmla="*/ 84 h 223"/>
              <a:gd name="T4" fmla="*/ 207 w 285"/>
              <a:gd name="T5" fmla="*/ 79 h 223"/>
              <a:gd name="T6" fmla="*/ 207 w 285"/>
              <a:gd name="T7" fmla="*/ 99 h 223"/>
              <a:gd name="T8" fmla="*/ 207 w 285"/>
              <a:gd name="T9" fmla="*/ 79 h 223"/>
              <a:gd name="T10" fmla="*/ 224 w 285"/>
              <a:gd name="T11" fmla="*/ 73 h 223"/>
              <a:gd name="T12" fmla="*/ 224 w 285"/>
              <a:gd name="T13" fmla="*/ 60 h 223"/>
              <a:gd name="T14" fmla="*/ 282 w 285"/>
              <a:gd name="T15" fmla="*/ 88 h 223"/>
              <a:gd name="T16" fmla="*/ 270 w 285"/>
              <a:gd name="T17" fmla="*/ 85 h 223"/>
              <a:gd name="T18" fmla="*/ 147 w 285"/>
              <a:gd name="T19" fmla="*/ 96 h 223"/>
              <a:gd name="T20" fmla="*/ 211 w 285"/>
              <a:gd name="T21" fmla="*/ 26 h 223"/>
              <a:gd name="T22" fmla="*/ 220 w 285"/>
              <a:gd name="T23" fmla="*/ 17 h 223"/>
              <a:gd name="T24" fmla="*/ 282 w 285"/>
              <a:gd name="T25" fmla="*/ 88 h 223"/>
              <a:gd name="T26" fmla="*/ 224 w 285"/>
              <a:gd name="T27" fmla="*/ 39 h 223"/>
              <a:gd name="T28" fmla="*/ 161 w 285"/>
              <a:gd name="T29" fmla="*/ 101 h 223"/>
              <a:gd name="T30" fmla="*/ 261 w 285"/>
              <a:gd name="T31" fmla="*/ 76 h 223"/>
              <a:gd name="T32" fmla="*/ 113 w 285"/>
              <a:gd name="T33" fmla="*/ 153 h 223"/>
              <a:gd name="T34" fmla="*/ 113 w 285"/>
              <a:gd name="T35" fmla="*/ 132 h 223"/>
              <a:gd name="T36" fmla="*/ 83 w 285"/>
              <a:gd name="T37" fmla="*/ 126 h 223"/>
              <a:gd name="T38" fmla="*/ 83 w 285"/>
              <a:gd name="T39" fmla="*/ 147 h 223"/>
              <a:gd name="T40" fmla="*/ 83 w 285"/>
              <a:gd name="T41" fmla="*/ 126 h 223"/>
              <a:gd name="T42" fmla="*/ 104 w 285"/>
              <a:gd name="T43" fmla="*/ 111 h 223"/>
              <a:gd name="T44" fmla="*/ 104 w 285"/>
              <a:gd name="T45" fmla="*/ 126 h 223"/>
              <a:gd name="T46" fmla="*/ 190 w 285"/>
              <a:gd name="T47" fmla="*/ 187 h 223"/>
              <a:gd name="T48" fmla="*/ 27 w 285"/>
              <a:gd name="T49" fmla="*/ 223 h 223"/>
              <a:gd name="T50" fmla="*/ 71 w 285"/>
              <a:gd name="T51" fmla="*/ 75 h 223"/>
              <a:gd name="T52" fmla="*/ 69 w 285"/>
              <a:gd name="T53" fmla="*/ 36 h 223"/>
              <a:gd name="T54" fmla="*/ 69 w 285"/>
              <a:gd name="T55" fmla="*/ 23 h 223"/>
              <a:gd name="T56" fmla="*/ 73 w 285"/>
              <a:gd name="T57" fmla="*/ 0 h 223"/>
              <a:gd name="T58" fmla="*/ 117 w 285"/>
              <a:gd name="T59" fmla="*/ 23 h 223"/>
              <a:gd name="T60" fmla="*/ 134 w 285"/>
              <a:gd name="T61" fmla="*/ 30 h 223"/>
              <a:gd name="T62" fmla="*/ 125 w 285"/>
              <a:gd name="T63" fmla="*/ 36 h 223"/>
              <a:gd name="T64" fmla="*/ 190 w 285"/>
              <a:gd name="T65" fmla="*/ 187 h 223"/>
              <a:gd name="T66" fmla="*/ 114 w 285"/>
              <a:gd name="T67" fmla="*/ 82 h 223"/>
              <a:gd name="T68" fmla="*/ 84 w 285"/>
              <a:gd name="T69" fmla="*/ 79 h 223"/>
              <a:gd name="T70" fmla="*/ 37 w 285"/>
              <a:gd name="T71" fmla="*/ 160 h 223"/>
              <a:gd name="T72" fmla="*/ 36 w 285"/>
              <a:gd name="T73" fmla="*/ 162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85" h="223">
                <a:moveTo>
                  <a:pt x="229" y="79"/>
                </a:moveTo>
                <a:cubicBezTo>
                  <a:pt x="232" y="79"/>
                  <a:pt x="234" y="82"/>
                  <a:pt x="234" y="84"/>
                </a:cubicBezTo>
                <a:cubicBezTo>
                  <a:pt x="234" y="87"/>
                  <a:pt x="232" y="89"/>
                  <a:pt x="229" y="89"/>
                </a:cubicBezTo>
                <a:cubicBezTo>
                  <a:pt x="227" y="89"/>
                  <a:pt x="225" y="87"/>
                  <a:pt x="225" y="84"/>
                </a:cubicBezTo>
                <a:cubicBezTo>
                  <a:pt x="225" y="82"/>
                  <a:pt x="227" y="79"/>
                  <a:pt x="229" y="79"/>
                </a:cubicBezTo>
                <a:close/>
                <a:moveTo>
                  <a:pt x="207" y="79"/>
                </a:moveTo>
                <a:cubicBezTo>
                  <a:pt x="202" y="79"/>
                  <a:pt x="198" y="84"/>
                  <a:pt x="198" y="89"/>
                </a:cubicBezTo>
                <a:cubicBezTo>
                  <a:pt x="198" y="95"/>
                  <a:pt x="202" y="99"/>
                  <a:pt x="207" y="99"/>
                </a:cubicBezTo>
                <a:cubicBezTo>
                  <a:pt x="213" y="99"/>
                  <a:pt x="217" y="95"/>
                  <a:pt x="217" y="89"/>
                </a:cubicBezTo>
                <a:cubicBezTo>
                  <a:pt x="217" y="84"/>
                  <a:pt x="213" y="79"/>
                  <a:pt x="207" y="79"/>
                </a:cubicBezTo>
                <a:close/>
                <a:moveTo>
                  <a:pt x="217" y="66"/>
                </a:moveTo>
                <a:cubicBezTo>
                  <a:pt x="217" y="70"/>
                  <a:pt x="220" y="73"/>
                  <a:pt x="224" y="73"/>
                </a:cubicBezTo>
                <a:cubicBezTo>
                  <a:pt x="228" y="73"/>
                  <a:pt x="231" y="70"/>
                  <a:pt x="231" y="66"/>
                </a:cubicBezTo>
                <a:cubicBezTo>
                  <a:pt x="231" y="62"/>
                  <a:pt x="228" y="60"/>
                  <a:pt x="224" y="60"/>
                </a:cubicBezTo>
                <a:cubicBezTo>
                  <a:pt x="220" y="60"/>
                  <a:pt x="217" y="62"/>
                  <a:pt x="217" y="66"/>
                </a:cubicBezTo>
                <a:close/>
                <a:moveTo>
                  <a:pt x="282" y="88"/>
                </a:moveTo>
                <a:cubicBezTo>
                  <a:pt x="280" y="91"/>
                  <a:pt x="276" y="91"/>
                  <a:pt x="273" y="88"/>
                </a:cubicBezTo>
                <a:cubicBezTo>
                  <a:pt x="270" y="85"/>
                  <a:pt x="270" y="85"/>
                  <a:pt x="270" y="85"/>
                </a:cubicBezTo>
                <a:cubicBezTo>
                  <a:pt x="189" y="167"/>
                  <a:pt x="189" y="167"/>
                  <a:pt x="189" y="167"/>
                </a:cubicBezTo>
                <a:cubicBezTo>
                  <a:pt x="147" y="96"/>
                  <a:pt x="147" y="96"/>
                  <a:pt x="147" y="96"/>
                </a:cubicBezTo>
                <a:cubicBezTo>
                  <a:pt x="214" y="29"/>
                  <a:pt x="214" y="29"/>
                  <a:pt x="214" y="29"/>
                </a:cubicBezTo>
                <a:cubicBezTo>
                  <a:pt x="211" y="26"/>
                  <a:pt x="211" y="26"/>
                  <a:pt x="211" y="26"/>
                </a:cubicBezTo>
                <a:cubicBezTo>
                  <a:pt x="209" y="24"/>
                  <a:pt x="209" y="20"/>
                  <a:pt x="211" y="17"/>
                </a:cubicBezTo>
                <a:cubicBezTo>
                  <a:pt x="214" y="15"/>
                  <a:pt x="218" y="15"/>
                  <a:pt x="220" y="17"/>
                </a:cubicBezTo>
                <a:cubicBezTo>
                  <a:pt x="282" y="79"/>
                  <a:pt x="282" y="79"/>
                  <a:pt x="282" y="79"/>
                </a:cubicBezTo>
                <a:cubicBezTo>
                  <a:pt x="285" y="82"/>
                  <a:pt x="285" y="86"/>
                  <a:pt x="282" y="88"/>
                </a:cubicBezTo>
                <a:close/>
                <a:moveTo>
                  <a:pt x="261" y="76"/>
                </a:moveTo>
                <a:cubicBezTo>
                  <a:pt x="224" y="39"/>
                  <a:pt x="224" y="39"/>
                  <a:pt x="224" y="39"/>
                </a:cubicBezTo>
                <a:cubicBezTo>
                  <a:pt x="172" y="91"/>
                  <a:pt x="172" y="91"/>
                  <a:pt x="172" y="91"/>
                </a:cubicBezTo>
                <a:cubicBezTo>
                  <a:pt x="161" y="101"/>
                  <a:pt x="161" y="101"/>
                  <a:pt x="161" y="101"/>
                </a:cubicBezTo>
                <a:cubicBezTo>
                  <a:pt x="236" y="101"/>
                  <a:pt x="236" y="101"/>
                  <a:pt x="236" y="101"/>
                </a:cubicBezTo>
                <a:lnTo>
                  <a:pt x="261" y="76"/>
                </a:lnTo>
                <a:close/>
                <a:moveTo>
                  <a:pt x="102" y="142"/>
                </a:moveTo>
                <a:cubicBezTo>
                  <a:pt x="102" y="148"/>
                  <a:pt x="107" y="153"/>
                  <a:pt x="113" y="153"/>
                </a:cubicBezTo>
                <a:cubicBezTo>
                  <a:pt x="118" y="153"/>
                  <a:pt x="123" y="148"/>
                  <a:pt x="123" y="142"/>
                </a:cubicBezTo>
                <a:cubicBezTo>
                  <a:pt x="123" y="136"/>
                  <a:pt x="118" y="132"/>
                  <a:pt x="113" y="132"/>
                </a:cubicBezTo>
                <a:cubicBezTo>
                  <a:pt x="107" y="132"/>
                  <a:pt x="102" y="136"/>
                  <a:pt x="102" y="142"/>
                </a:cubicBezTo>
                <a:close/>
                <a:moveTo>
                  <a:pt x="83" y="126"/>
                </a:moveTo>
                <a:cubicBezTo>
                  <a:pt x="77" y="126"/>
                  <a:pt x="73" y="131"/>
                  <a:pt x="73" y="137"/>
                </a:cubicBezTo>
                <a:cubicBezTo>
                  <a:pt x="73" y="142"/>
                  <a:pt x="77" y="147"/>
                  <a:pt x="83" y="147"/>
                </a:cubicBezTo>
                <a:cubicBezTo>
                  <a:pt x="89" y="147"/>
                  <a:pt x="93" y="142"/>
                  <a:pt x="93" y="137"/>
                </a:cubicBezTo>
                <a:cubicBezTo>
                  <a:pt x="93" y="131"/>
                  <a:pt x="89" y="126"/>
                  <a:pt x="83" y="126"/>
                </a:cubicBezTo>
                <a:close/>
                <a:moveTo>
                  <a:pt x="112" y="119"/>
                </a:moveTo>
                <a:cubicBezTo>
                  <a:pt x="112" y="115"/>
                  <a:pt x="108" y="111"/>
                  <a:pt x="104" y="111"/>
                </a:cubicBezTo>
                <a:cubicBezTo>
                  <a:pt x="100" y="111"/>
                  <a:pt x="97" y="115"/>
                  <a:pt x="97" y="119"/>
                </a:cubicBezTo>
                <a:cubicBezTo>
                  <a:pt x="97" y="123"/>
                  <a:pt x="100" y="126"/>
                  <a:pt x="104" y="126"/>
                </a:cubicBezTo>
                <a:cubicBezTo>
                  <a:pt x="108" y="126"/>
                  <a:pt x="112" y="123"/>
                  <a:pt x="112" y="119"/>
                </a:cubicBezTo>
                <a:close/>
                <a:moveTo>
                  <a:pt x="190" y="187"/>
                </a:moveTo>
                <a:cubicBezTo>
                  <a:pt x="197" y="205"/>
                  <a:pt x="190" y="223"/>
                  <a:pt x="170" y="223"/>
                </a:cubicBezTo>
                <a:cubicBezTo>
                  <a:pt x="27" y="223"/>
                  <a:pt x="27" y="223"/>
                  <a:pt x="27" y="223"/>
                </a:cubicBezTo>
                <a:cubicBezTo>
                  <a:pt x="7" y="223"/>
                  <a:pt x="0" y="206"/>
                  <a:pt x="6" y="187"/>
                </a:cubicBezTo>
                <a:cubicBezTo>
                  <a:pt x="6" y="187"/>
                  <a:pt x="31" y="141"/>
                  <a:pt x="71" y="75"/>
                </a:cubicBezTo>
                <a:cubicBezTo>
                  <a:pt x="71" y="36"/>
                  <a:pt x="71" y="36"/>
                  <a:pt x="71" y="36"/>
                </a:cubicBezTo>
                <a:cubicBezTo>
                  <a:pt x="69" y="36"/>
                  <a:pt x="69" y="36"/>
                  <a:pt x="69" y="36"/>
                </a:cubicBezTo>
                <a:cubicBezTo>
                  <a:pt x="65" y="36"/>
                  <a:pt x="62" y="33"/>
                  <a:pt x="62" y="30"/>
                </a:cubicBezTo>
                <a:cubicBezTo>
                  <a:pt x="62" y="26"/>
                  <a:pt x="65" y="23"/>
                  <a:pt x="69" y="23"/>
                </a:cubicBezTo>
                <a:cubicBezTo>
                  <a:pt x="79" y="23"/>
                  <a:pt x="79" y="23"/>
                  <a:pt x="79" y="23"/>
                </a:cubicBezTo>
                <a:cubicBezTo>
                  <a:pt x="73" y="0"/>
                  <a:pt x="73" y="0"/>
                  <a:pt x="73" y="0"/>
                </a:cubicBezTo>
                <a:cubicBezTo>
                  <a:pt x="123" y="0"/>
                  <a:pt x="123" y="0"/>
                  <a:pt x="123" y="0"/>
                </a:cubicBezTo>
                <a:cubicBezTo>
                  <a:pt x="117" y="23"/>
                  <a:pt x="117" y="23"/>
                  <a:pt x="117" y="23"/>
                </a:cubicBezTo>
                <a:cubicBezTo>
                  <a:pt x="128" y="23"/>
                  <a:pt x="128" y="23"/>
                  <a:pt x="128" y="23"/>
                </a:cubicBezTo>
                <a:cubicBezTo>
                  <a:pt x="131" y="23"/>
                  <a:pt x="134" y="26"/>
                  <a:pt x="134" y="30"/>
                </a:cubicBezTo>
                <a:cubicBezTo>
                  <a:pt x="134" y="33"/>
                  <a:pt x="131" y="36"/>
                  <a:pt x="128" y="36"/>
                </a:cubicBezTo>
                <a:cubicBezTo>
                  <a:pt x="125" y="36"/>
                  <a:pt x="125" y="36"/>
                  <a:pt x="125" y="36"/>
                </a:cubicBezTo>
                <a:cubicBezTo>
                  <a:pt x="125" y="75"/>
                  <a:pt x="125" y="75"/>
                  <a:pt x="125" y="75"/>
                </a:cubicBezTo>
                <a:cubicBezTo>
                  <a:pt x="166" y="141"/>
                  <a:pt x="190" y="187"/>
                  <a:pt x="190" y="187"/>
                </a:cubicBezTo>
                <a:close/>
                <a:moveTo>
                  <a:pt x="160" y="162"/>
                </a:moveTo>
                <a:cubicBezTo>
                  <a:pt x="157" y="156"/>
                  <a:pt x="124" y="98"/>
                  <a:pt x="114" y="82"/>
                </a:cubicBezTo>
                <a:cubicBezTo>
                  <a:pt x="112" y="79"/>
                  <a:pt x="112" y="79"/>
                  <a:pt x="112" y="79"/>
                </a:cubicBezTo>
                <a:cubicBezTo>
                  <a:pt x="84" y="79"/>
                  <a:pt x="84" y="79"/>
                  <a:pt x="84" y="79"/>
                </a:cubicBezTo>
                <a:cubicBezTo>
                  <a:pt x="83" y="82"/>
                  <a:pt x="83" y="82"/>
                  <a:pt x="83" y="82"/>
                </a:cubicBezTo>
                <a:cubicBezTo>
                  <a:pt x="72" y="99"/>
                  <a:pt x="41" y="154"/>
                  <a:pt x="37" y="160"/>
                </a:cubicBezTo>
                <a:cubicBezTo>
                  <a:pt x="37" y="160"/>
                  <a:pt x="37" y="161"/>
                  <a:pt x="36" y="162"/>
                </a:cubicBezTo>
                <a:cubicBezTo>
                  <a:pt x="36" y="162"/>
                  <a:pt x="36" y="162"/>
                  <a:pt x="36" y="162"/>
                </a:cubicBezTo>
                <a:lnTo>
                  <a:pt x="160" y="162"/>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grpSp>
        <p:nvGrpSpPr>
          <p:cNvPr id="24" name="组合 23"/>
          <p:cNvGrpSpPr/>
          <p:nvPr/>
        </p:nvGrpSpPr>
        <p:grpSpPr>
          <a:xfrm>
            <a:off x="5580864" y="2559090"/>
            <a:ext cx="386079" cy="523724"/>
            <a:chOff x="5680076" y="2749550"/>
            <a:chExt cx="547688" cy="742950"/>
          </a:xfrm>
          <a:solidFill>
            <a:schemeClr val="accent1"/>
          </a:solidFill>
        </p:grpSpPr>
        <p:sp>
          <p:nvSpPr>
            <p:cNvPr id="25" name="Freeform 13"/>
            <p:cNvSpPr/>
            <p:nvPr/>
          </p:nvSpPr>
          <p:spPr bwMode="auto">
            <a:xfrm>
              <a:off x="5680076" y="2749550"/>
              <a:ext cx="454025" cy="641350"/>
            </a:xfrm>
            <a:custGeom>
              <a:avLst/>
              <a:gdLst>
                <a:gd name="T0" fmla="*/ 158 w 165"/>
                <a:gd name="T1" fmla="*/ 195 h 233"/>
                <a:gd name="T2" fmla="*/ 158 w 165"/>
                <a:gd name="T3" fmla="*/ 189 h 233"/>
                <a:gd name="T4" fmla="*/ 70 w 165"/>
                <a:gd name="T5" fmla="*/ 189 h 233"/>
                <a:gd name="T6" fmla="*/ 70 w 165"/>
                <a:gd name="T7" fmla="*/ 195 h 233"/>
                <a:gd name="T8" fmla="*/ 68 w 165"/>
                <a:gd name="T9" fmla="*/ 195 h 233"/>
                <a:gd name="T10" fmla="*/ 18 w 165"/>
                <a:gd name="T11" fmla="*/ 120 h 233"/>
                <a:gd name="T12" fmla="*/ 94 w 165"/>
                <a:gd name="T13" fmla="*/ 39 h 233"/>
                <a:gd name="T14" fmla="*/ 94 w 165"/>
                <a:gd name="T15" fmla="*/ 120 h 233"/>
                <a:gd name="T16" fmla="*/ 70 w 165"/>
                <a:gd name="T17" fmla="*/ 120 h 233"/>
                <a:gd name="T18" fmla="*/ 70 w 165"/>
                <a:gd name="T19" fmla="*/ 127 h 233"/>
                <a:gd name="T20" fmla="*/ 76 w 165"/>
                <a:gd name="T21" fmla="*/ 127 h 233"/>
                <a:gd name="T22" fmla="*/ 75 w 165"/>
                <a:gd name="T23" fmla="*/ 131 h 233"/>
                <a:gd name="T24" fmla="*/ 75 w 165"/>
                <a:gd name="T25" fmla="*/ 150 h 233"/>
                <a:gd name="T26" fmla="*/ 86 w 165"/>
                <a:gd name="T27" fmla="*/ 161 h 233"/>
                <a:gd name="T28" fmla="*/ 97 w 165"/>
                <a:gd name="T29" fmla="*/ 150 h 233"/>
                <a:gd name="T30" fmla="*/ 97 w 165"/>
                <a:gd name="T31" fmla="*/ 131 h 233"/>
                <a:gd name="T32" fmla="*/ 96 w 165"/>
                <a:gd name="T33" fmla="*/ 127 h 233"/>
                <a:gd name="T34" fmla="*/ 104 w 165"/>
                <a:gd name="T35" fmla="*/ 127 h 233"/>
                <a:gd name="T36" fmla="*/ 103 w 165"/>
                <a:gd name="T37" fmla="*/ 131 h 233"/>
                <a:gd name="T38" fmla="*/ 103 w 165"/>
                <a:gd name="T39" fmla="*/ 163 h 233"/>
                <a:gd name="T40" fmla="*/ 114 w 165"/>
                <a:gd name="T41" fmla="*/ 174 h 233"/>
                <a:gd name="T42" fmla="*/ 125 w 165"/>
                <a:gd name="T43" fmla="*/ 163 h 233"/>
                <a:gd name="T44" fmla="*/ 125 w 165"/>
                <a:gd name="T45" fmla="*/ 131 h 233"/>
                <a:gd name="T46" fmla="*/ 124 w 165"/>
                <a:gd name="T47" fmla="*/ 127 h 233"/>
                <a:gd name="T48" fmla="*/ 132 w 165"/>
                <a:gd name="T49" fmla="*/ 127 h 233"/>
                <a:gd name="T50" fmla="*/ 131 w 165"/>
                <a:gd name="T51" fmla="*/ 131 h 233"/>
                <a:gd name="T52" fmla="*/ 131 w 165"/>
                <a:gd name="T53" fmla="*/ 150 h 233"/>
                <a:gd name="T54" fmla="*/ 142 w 165"/>
                <a:gd name="T55" fmla="*/ 161 h 233"/>
                <a:gd name="T56" fmla="*/ 153 w 165"/>
                <a:gd name="T57" fmla="*/ 150 h 233"/>
                <a:gd name="T58" fmla="*/ 153 w 165"/>
                <a:gd name="T59" fmla="*/ 131 h 233"/>
                <a:gd name="T60" fmla="*/ 152 w 165"/>
                <a:gd name="T61" fmla="*/ 127 h 233"/>
                <a:gd name="T62" fmla="*/ 158 w 165"/>
                <a:gd name="T63" fmla="*/ 127 h 233"/>
                <a:gd name="T64" fmla="*/ 158 w 165"/>
                <a:gd name="T65" fmla="*/ 120 h 233"/>
                <a:gd name="T66" fmla="*/ 134 w 165"/>
                <a:gd name="T67" fmla="*/ 120 h 233"/>
                <a:gd name="T68" fmla="*/ 134 w 165"/>
                <a:gd name="T69" fmla="*/ 18 h 233"/>
                <a:gd name="T70" fmla="*/ 142 w 165"/>
                <a:gd name="T71" fmla="*/ 18 h 233"/>
                <a:gd name="T72" fmla="*/ 142 w 165"/>
                <a:gd name="T73" fmla="*/ 0 h 233"/>
                <a:gd name="T74" fmla="*/ 86 w 165"/>
                <a:gd name="T75" fmla="*/ 0 h 233"/>
                <a:gd name="T76" fmla="*/ 86 w 165"/>
                <a:gd name="T77" fmla="*/ 18 h 233"/>
                <a:gd name="T78" fmla="*/ 94 w 165"/>
                <a:gd name="T79" fmla="*/ 18 h 233"/>
                <a:gd name="T80" fmla="*/ 94 w 165"/>
                <a:gd name="T81" fmla="*/ 20 h 233"/>
                <a:gd name="T82" fmla="*/ 0 w 165"/>
                <a:gd name="T83" fmla="*/ 120 h 233"/>
                <a:gd name="T84" fmla="*/ 63 w 165"/>
                <a:gd name="T85" fmla="*/ 213 h 233"/>
                <a:gd name="T86" fmla="*/ 63 w 165"/>
                <a:gd name="T87" fmla="*/ 233 h 233"/>
                <a:gd name="T88" fmla="*/ 165 w 165"/>
                <a:gd name="T89" fmla="*/ 233 h 233"/>
                <a:gd name="T90" fmla="*/ 165 w 165"/>
                <a:gd name="T91" fmla="*/ 195 h 233"/>
                <a:gd name="T92" fmla="*/ 158 w 165"/>
                <a:gd name="T93" fmla="*/ 195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5" h="233">
                  <a:moveTo>
                    <a:pt x="158" y="195"/>
                  </a:moveTo>
                  <a:cubicBezTo>
                    <a:pt x="158" y="189"/>
                    <a:pt x="158" y="189"/>
                    <a:pt x="158" y="189"/>
                  </a:cubicBezTo>
                  <a:cubicBezTo>
                    <a:pt x="70" y="189"/>
                    <a:pt x="70" y="189"/>
                    <a:pt x="70" y="189"/>
                  </a:cubicBezTo>
                  <a:cubicBezTo>
                    <a:pt x="70" y="195"/>
                    <a:pt x="70" y="195"/>
                    <a:pt x="70" y="195"/>
                  </a:cubicBezTo>
                  <a:cubicBezTo>
                    <a:pt x="68" y="195"/>
                    <a:pt x="68" y="195"/>
                    <a:pt x="68" y="195"/>
                  </a:cubicBezTo>
                  <a:cubicBezTo>
                    <a:pt x="38" y="183"/>
                    <a:pt x="18" y="154"/>
                    <a:pt x="18" y="120"/>
                  </a:cubicBezTo>
                  <a:cubicBezTo>
                    <a:pt x="18" y="77"/>
                    <a:pt x="51" y="42"/>
                    <a:pt x="94" y="39"/>
                  </a:cubicBezTo>
                  <a:cubicBezTo>
                    <a:pt x="94" y="120"/>
                    <a:pt x="94" y="120"/>
                    <a:pt x="94" y="120"/>
                  </a:cubicBezTo>
                  <a:cubicBezTo>
                    <a:pt x="70" y="120"/>
                    <a:pt x="70" y="120"/>
                    <a:pt x="70" y="120"/>
                  </a:cubicBezTo>
                  <a:cubicBezTo>
                    <a:pt x="70" y="127"/>
                    <a:pt x="70" y="127"/>
                    <a:pt x="70" y="127"/>
                  </a:cubicBezTo>
                  <a:cubicBezTo>
                    <a:pt x="76" y="127"/>
                    <a:pt x="76" y="127"/>
                    <a:pt x="76" y="127"/>
                  </a:cubicBezTo>
                  <a:cubicBezTo>
                    <a:pt x="75" y="128"/>
                    <a:pt x="75" y="130"/>
                    <a:pt x="75" y="131"/>
                  </a:cubicBezTo>
                  <a:cubicBezTo>
                    <a:pt x="75" y="150"/>
                    <a:pt x="75" y="150"/>
                    <a:pt x="75" y="150"/>
                  </a:cubicBezTo>
                  <a:cubicBezTo>
                    <a:pt x="75" y="156"/>
                    <a:pt x="80" y="161"/>
                    <a:pt x="86" y="161"/>
                  </a:cubicBezTo>
                  <a:cubicBezTo>
                    <a:pt x="92" y="161"/>
                    <a:pt x="97" y="156"/>
                    <a:pt x="97" y="150"/>
                  </a:cubicBezTo>
                  <a:cubicBezTo>
                    <a:pt x="97" y="131"/>
                    <a:pt x="97" y="131"/>
                    <a:pt x="97" y="131"/>
                  </a:cubicBezTo>
                  <a:cubicBezTo>
                    <a:pt x="97" y="130"/>
                    <a:pt x="96" y="128"/>
                    <a:pt x="96" y="127"/>
                  </a:cubicBezTo>
                  <a:cubicBezTo>
                    <a:pt x="104" y="127"/>
                    <a:pt x="104" y="127"/>
                    <a:pt x="104" y="127"/>
                  </a:cubicBezTo>
                  <a:cubicBezTo>
                    <a:pt x="103" y="128"/>
                    <a:pt x="103" y="130"/>
                    <a:pt x="103" y="131"/>
                  </a:cubicBezTo>
                  <a:cubicBezTo>
                    <a:pt x="103" y="163"/>
                    <a:pt x="103" y="163"/>
                    <a:pt x="103" y="163"/>
                  </a:cubicBezTo>
                  <a:cubicBezTo>
                    <a:pt x="103" y="169"/>
                    <a:pt x="108" y="174"/>
                    <a:pt x="114" y="174"/>
                  </a:cubicBezTo>
                  <a:cubicBezTo>
                    <a:pt x="120" y="174"/>
                    <a:pt x="125" y="169"/>
                    <a:pt x="125" y="163"/>
                  </a:cubicBezTo>
                  <a:cubicBezTo>
                    <a:pt x="125" y="131"/>
                    <a:pt x="125" y="131"/>
                    <a:pt x="125" y="131"/>
                  </a:cubicBezTo>
                  <a:cubicBezTo>
                    <a:pt x="125" y="130"/>
                    <a:pt x="125" y="128"/>
                    <a:pt x="124" y="127"/>
                  </a:cubicBezTo>
                  <a:cubicBezTo>
                    <a:pt x="132" y="127"/>
                    <a:pt x="132" y="127"/>
                    <a:pt x="132" y="127"/>
                  </a:cubicBezTo>
                  <a:cubicBezTo>
                    <a:pt x="131" y="128"/>
                    <a:pt x="131" y="130"/>
                    <a:pt x="131" y="131"/>
                  </a:cubicBezTo>
                  <a:cubicBezTo>
                    <a:pt x="131" y="150"/>
                    <a:pt x="131" y="150"/>
                    <a:pt x="131" y="150"/>
                  </a:cubicBezTo>
                  <a:cubicBezTo>
                    <a:pt x="131" y="156"/>
                    <a:pt x="136" y="161"/>
                    <a:pt x="142" y="161"/>
                  </a:cubicBezTo>
                  <a:cubicBezTo>
                    <a:pt x="148" y="161"/>
                    <a:pt x="153" y="156"/>
                    <a:pt x="153" y="150"/>
                  </a:cubicBezTo>
                  <a:cubicBezTo>
                    <a:pt x="153" y="131"/>
                    <a:pt x="153" y="131"/>
                    <a:pt x="153" y="131"/>
                  </a:cubicBezTo>
                  <a:cubicBezTo>
                    <a:pt x="153" y="130"/>
                    <a:pt x="153" y="128"/>
                    <a:pt x="152" y="127"/>
                  </a:cubicBezTo>
                  <a:cubicBezTo>
                    <a:pt x="158" y="127"/>
                    <a:pt x="158" y="127"/>
                    <a:pt x="158" y="127"/>
                  </a:cubicBezTo>
                  <a:cubicBezTo>
                    <a:pt x="158" y="120"/>
                    <a:pt x="158" y="120"/>
                    <a:pt x="158" y="120"/>
                  </a:cubicBezTo>
                  <a:cubicBezTo>
                    <a:pt x="134" y="120"/>
                    <a:pt x="134" y="120"/>
                    <a:pt x="134" y="120"/>
                  </a:cubicBezTo>
                  <a:cubicBezTo>
                    <a:pt x="134" y="18"/>
                    <a:pt x="134" y="18"/>
                    <a:pt x="134" y="18"/>
                  </a:cubicBezTo>
                  <a:cubicBezTo>
                    <a:pt x="142" y="18"/>
                    <a:pt x="142" y="18"/>
                    <a:pt x="142" y="18"/>
                  </a:cubicBezTo>
                  <a:cubicBezTo>
                    <a:pt x="142" y="0"/>
                    <a:pt x="142" y="0"/>
                    <a:pt x="142" y="0"/>
                  </a:cubicBezTo>
                  <a:cubicBezTo>
                    <a:pt x="86" y="0"/>
                    <a:pt x="86" y="0"/>
                    <a:pt x="86" y="0"/>
                  </a:cubicBezTo>
                  <a:cubicBezTo>
                    <a:pt x="86" y="18"/>
                    <a:pt x="86" y="18"/>
                    <a:pt x="86" y="18"/>
                  </a:cubicBezTo>
                  <a:cubicBezTo>
                    <a:pt x="94" y="18"/>
                    <a:pt x="94" y="18"/>
                    <a:pt x="94" y="18"/>
                  </a:cubicBezTo>
                  <a:cubicBezTo>
                    <a:pt x="94" y="20"/>
                    <a:pt x="94" y="20"/>
                    <a:pt x="94" y="20"/>
                  </a:cubicBezTo>
                  <a:cubicBezTo>
                    <a:pt x="41" y="24"/>
                    <a:pt x="0" y="67"/>
                    <a:pt x="0" y="120"/>
                  </a:cubicBezTo>
                  <a:cubicBezTo>
                    <a:pt x="0" y="162"/>
                    <a:pt x="26" y="198"/>
                    <a:pt x="63" y="213"/>
                  </a:cubicBezTo>
                  <a:cubicBezTo>
                    <a:pt x="63" y="233"/>
                    <a:pt x="63" y="233"/>
                    <a:pt x="63" y="233"/>
                  </a:cubicBezTo>
                  <a:cubicBezTo>
                    <a:pt x="165" y="233"/>
                    <a:pt x="165" y="233"/>
                    <a:pt x="165" y="233"/>
                  </a:cubicBezTo>
                  <a:cubicBezTo>
                    <a:pt x="165" y="195"/>
                    <a:pt x="165" y="195"/>
                    <a:pt x="165" y="195"/>
                  </a:cubicBezTo>
                  <a:lnTo>
                    <a:pt x="158" y="195"/>
                  </a:lnTo>
                  <a:close/>
                </a:path>
              </a:pathLst>
            </a:custGeom>
            <a:grpFill/>
            <a:ln>
              <a:noFill/>
            </a:ln>
          </p:spPr>
          <p:txBody>
            <a:bodyPr vert="horz" wrap="square" lIns="91440" tIns="45720" rIns="91440" bIns="45720" numCol="1" anchor="t" anchorCtr="0" compatLnSpc="1"/>
            <a:lstStyle/>
            <a:p>
              <a:endParaRPr lang="zh-CN" altLang="en-US"/>
            </a:p>
          </p:txBody>
        </p:sp>
        <p:sp>
          <p:nvSpPr>
            <p:cNvPr id="26" name="Freeform 14"/>
            <p:cNvSpPr>
              <a:spLocks noEditPoints="1"/>
            </p:cNvSpPr>
            <p:nvPr/>
          </p:nvSpPr>
          <p:spPr bwMode="auto">
            <a:xfrm>
              <a:off x="5761039" y="3413125"/>
              <a:ext cx="466725" cy="79375"/>
            </a:xfrm>
            <a:custGeom>
              <a:avLst/>
              <a:gdLst>
                <a:gd name="T0" fmla="*/ 0 w 294"/>
                <a:gd name="T1" fmla="*/ 0 h 50"/>
                <a:gd name="T2" fmla="*/ 0 w 294"/>
                <a:gd name="T3" fmla="*/ 50 h 50"/>
                <a:gd name="T4" fmla="*/ 294 w 294"/>
                <a:gd name="T5" fmla="*/ 50 h 50"/>
                <a:gd name="T6" fmla="*/ 294 w 294"/>
                <a:gd name="T7" fmla="*/ 0 h 50"/>
                <a:gd name="T8" fmla="*/ 0 w 294"/>
                <a:gd name="T9" fmla="*/ 0 h 50"/>
                <a:gd name="T10" fmla="*/ 282 w 294"/>
                <a:gd name="T11" fmla="*/ 38 h 50"/>
                <a:gd name="T12" fmla="*/ 10 w 294"/>
                <a:gd name="T13" fmla="*/ 38 h 50"/>
                <a:gd name="T14" fmla="*/ 10 w 294"/>
                <a:gd name="T15" fmla="*/ 12 h 50"/>
                <a:gd name="T16" fmla="*/ 282 w 294"/>
                <a:gd name="T17" fmla="*/ 12 h 50"/>
                <a:gd name="T18" fmla="*/ 282 w 294"/>
                <a:gd name="T19" fmla="*/ 3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4" h="50">
                  <a:moveTo>
                    <a:pt x="0" y="0"/>
                  </a:moveTo>
                  <a:lnTo>
                    <a:pt x="0" y="50"/>
                  </a:lnTo>
                  <a:lnTo>
                    <a:pt x="294" y="50"/>
                  </a:lnTo>
                  <a:lnTo>
                    <a:pt x="294" y="0"/>
                  </a:lnTo>
                  <a:lnTo>
                    <a:pt x="0" y="0"/>
                  </a:lnTo>
                  <a:close/>
                  <a:moveTo>
                    <a:pt x="282" y="38"/>
                  </a:moveTo>
                  <a:lnTo>
                    <a:pt x="10" y="38"/>
                  </a:lnTo>
                  <a:lnTo>
                    <a:pt x="10" y="12"/>
                  </a:lnTo>
                  <a:lnTo>
                    <a:pt x="282" y="12"/>
                  </a:lnTo>
                  <a:lnTo>
                    <a:pt x="282" y="38"/>
                  </a:lnTo>
                  <a:close/>
                </a:path>
              </a:pathLst>
            </a:custGeom>
            <a:grpFill/>
            <a:ln>
              <a:noFill/>
            </a:ln>
          </p:spPr>
          <p:txBody>
            <a:bodyPr vert="horz" wrap="square" lIns="91440" tIns="45720" rIns="91440" bIns="45720" numCol="1" anchor="t" anchorCtr="0" compatLnSpc="1"/>
            <a:lstStyle/>
            <a:p>
              <a:endParaRPr lang="zh-CN" altLang="en-US"/>
            </a:p>
          </p:txBody>
        </p:sp>
      </p:grpSp>
      <p:grpSp>
        <p:nvGrpSpPr>
          <p:cNvPr id="27" name="组合 26"/>
          <p:cNvGrpSpPr/>
          <p:nvPr/>
        </p:nvGrpSpPr>
        <p:grpSpPr>
          <a:xfrm>
            <a:off x="7873850" y="2560209"/>
            <a:ext cx="536034" cy="521486"/>
            <a:chOff x="2790826" y="1647825"/>
            <a:chExt cx="760413" cy="739775"/>
          </a:xfrm>
          <a:solidFill>
            <a:schemeClr val="accent1"/>
          </a:solidFill>
        </p:grpSpPr>
        <p:sp>
          <p:nvSpPr>
            <p:cNvPr id="28" name="Freeform 15"/>
            <p:cNvSpPr>
              <a:spLocks noEditPoints="1"/>
            </p:cNvSpPr>
            <p:nvPr/>
          </p:nvSpPr>
          <p:spPr bwMode="auto">
            <a:xfrm>
              <a:off x="2790826" y="2101850"/>
              <a:ext cx="760413" cy="285750"/>
            </a:xfrm>
            <a:custGeom>
              <a:avLst/>
              <a:gdLst>
                <a:gd name="T0" fmla="*/ 275 w 277"/>
                <a:gd name="T1" fmla="*/ 90 h 104"/>
                <a:gd name="T2" fmla="*/ 274 w 277"/>
                <a:gd name="T3" fmla="*/ 15 h 104"/>
                <a:gd name="T4" fmla="*/ 276 w 277"/>
                <a:gd name="T5" fmla="*/ 5 h 104"/>
                <a:gd name="T6" fmla="*/ 268 w 277"/>
                <a:gd name="T7" fmla="*/ 0 h 104"/>
                <a:gd name="T8" fmla="*/ 8 w 277"/>
                <a:gd name="T9" fmla="*/ 0 h 104"/>
                <a:gd name="T10" fmla="*/ 0 w 277"/>
                <a:gd name="T11" fmla="*/ 9 h 104"/>
                <a:gd name="T12" fmla="*/ 0 w 277"/>
                <a:gd name="T13" fmla="*/ 95 h 104"/>
                <a:gd name="T14" fmla="*/ 8 w 277"/>
                <a:gd name="T15" fmla="*/ 104 h 104"/>
                <a:gd name="T16" fmla="*/ 268 w 277"/>
                <a:gd name="T17" fmla="*/ 104 h 104"/>
                <a:gd name="T18" fmla="*/ 268 w 277"/>
                <a:gd name="T19" fmla="*/ 104 h 104"/>
                <a:gd name="T20" fmla="*/ 277 w 277"/>
                <a:gd name="T21" fmla="*/ 95 h 104"/>
                <a:gd name="T22" fmla="*/ 275 w 277"/>
                <a:gd name="T23" fmla="*/ 90 h 104"/>
                <a:gd name="T24" fmla="*/ 12 w 277"/>
                <a:gd name="T25" fmla="*/ 88 h 104"/>
                <a:gd name="T26" fmla="*/ 12 w 277"/>
                <a:gd name="T27" fmla="*/ 15 h 104"/>
                <a:gd name="T28" fmla="*/ 256 w 277"/>
                <a:gd name="T29" fmla="*/ 15 h 104"/>
                <a:gd name="T30" fmla="*/ 249 w 277"/>
                <a:gd name="T31" fmla="*/ 46 h 104"/>
                <a:gd name="T32" fmla="*/ 64 w 277"/>
                <a:gd name="T33" fmla="*/ 46 h 104"/>
                <a:gd name="T34" fmla="*/ 58 w 277"/>
                <a:gd name="T35" fmla="*/ 52 h 104"/>
                <a:gd name="T36" fmla="*/ 64 w 277"/>
                <a:gd name="T37" fmla="*/ 58 h 104"/>
                <a:gd name="T38" fmla="*/ 250 w 277"/>
                <a:gd name="T39" fmla="*/ 58 h 104"/>
                <a:gd name="T40" fmla="*/ 259 w 277"/>
                <a:gd name="T41" fmla="*/ 88 h 104"/>
                <a:gd name="T42" fmla="*/ 12 w 277"/>
                <a:gd name="T43" fmla="*/ 8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7" h="104">
                  <a:moveTo>
                    <a:pt x="275" y="90"/>
                  </a:moveTo>
                  <a:cubicBezTo>
                    <a:pt x="271" y="84"/>
                    <a:pt x="247" y="41"/>
                    <a:pt x="274" y="15"/>
                  </a:cubicBezTo>
                  <a:cubicBezTo>
                    <a:pt x="277" y="12"/>
                    <a:pt x="277" y="8"/>
                    <a:pt x="276" y="5"/>
                  </a:cubicBezTo>
                  <a:cubicBezTo>
                    <a:pt x="275" y="2"/>
                    <a:pt x="272" y="0"/>
                    <a:pt x="268" y="0"/>
                  </a:cubicBezTo>
                  <a:cubicBezTo>
                    <a:pt x="8" y="0"/>
                    <a:pt x="8" y="0"/>
                    <a:pt x="8" y="0"/>
                  </a:cubicBezTo>
                  <a:cubicBezTo>
                    <a:pt x="4" y="0"/>
                    <a:pt x="0" y="4"/>
                    <a:pt x="0" y="9"/>
                  </a:cubicBezTo>
                  <a:cubicBezTo>
                    <a:pt x="0" y="95"/>
                    <a:pt x="0" y="95"/>
                    <a:pt x="0" y="95"/>
                  </a:cubicBezTo>
                  <a:cubicBezTo>
                    <a:pt x="0" y="100"/>
                    <a:pt x="4" y="104"/>
                    <a:pt x="8" y="104"/>
                  </a:cubicBezTo>
                  <a:cubicBezTo>
                    <a:pt x="268" y="104"/>
                    <a:pt x="268" y="104"/>
                    <a:pt x="268" y="104"/>
                  </a:cubicBezTo>
                  <a:cubicBezTo>
                    <a:pt x="268" y="104"/>
                    <a:pt x="268" y="104"/>
                    <a:pt x="268" y="104"/>
                  </a:cubicBezTo>
                  <a:cubicBezTo>
                    <a:pt x="273" y="104"/>
                    <a:pt x="277" y="100"/>
                    <a:pt x="277" y="95"/>
                  </a:cubicBezTo>
                  <a:cubicBezTo>
                    <a:pt x="277" y="93"/>
                    <a:pt x="276" y="91"/>
                    <a:pt x="275" y="90"/>
                  </a:cubicBezTo>
                  <a:close/>
                  <a:moveTo>
                    <a:pt x="12" y="88"/>
                  </a:moveTo>
                  <a:cubicBezTo>
                    <a:pt x="12" y="15"/>
                    <a:pt x="12" y="15"/>
                    <a:pt x="12" y="15"/>
                  </a:cubicBezTo>
                  <a:cubicBezTo>
                    <a:pt x="256" y="15"/>
                    <a:pt x="256" y="15"/>
                    <a:pt x="256" y="15"/>
                  </a:cubicBezTo>
                  <a:cubicBezTo>
                    <a:pt x="251" y="25"/>
                    <a:pt x="249" y="36"/>
                    <a:pt x="249" y="46"/>
                  </a:cubicBezTo>
                  <a:cubicBezTo>
                    <a:pt x="64" y="46"/>
                    <a:pt x="64" y="46"/>
                    <a:pt x="64" y="46"/>
                  </a:cubicBezTo>
                  <a:cubicBezTo>
                    <a:pt x="61" y="46"/>
                    <a:pt x="58" y="49"/>
                    <a:pt x="58" y="52"/>
                  </a:cubicBezTo>
                  <a:cubicBezTo>
                    <a:pt x="58" y="55"/>
                    <a:pt x="61" y="58"/>
                    <a:pt x="64" y="58"/>
                  </a:cubicBezTo>
                  <a:cubicBezTo>
                    <a:pt x="250" y="58"/>
                    <a:pt x="250" y="58"/>
                    <a:pt x="250" y="58"/>
                  </a:cubicBezTo>
                  <a:cubicBezTo>
                    <a:pt x="252" y="70"/>
                    <a:pt x="256" y="81"/>
                    <a:pt x="259" y="88"/>
                  </a:cubicBezTo>
                  <a:cubicBezTo>
                    <a:pt x="12" y="88"/>
                    <a:pt x="12" y="88"/>
                    <a:pt x="12" y="88"/>
                  </a:cubicBezTo>
                  <a:close/>
                </a:path>
              </a:pathLst>
            </a:custGeom>
            <a:grpFill/>
            <a:ln>
              <a:noFill/>
            </a:ln>
          </p:spPr>
          <p:txBody>
            <a:bodyPr vert="horz" wrap="square" lIns="91440" tIns="45720" rIns="91440" bIns="45720" numCol="1" anchor="t" anchorCtr="0" compatLnSpc="1"/>
            <a:lstStyle/>
            <a:p>
              <a:endParaRPr lang="zh-CN" altLang="en-US"/>
            </a:p>
          </p:txBody>
        </p:sp>
        <p:sp>
          <p:nvSpPr>
            <p:cNvPr id="29" name="Freeform 16"/>
            <p:cNvSpPr/>
            <p:nvPr/>
          </p:nvSpPr>
          <p:spPr bwMode="auto">
            <a:xfrm>
              <a:off x="2957514" y="1647825"/>
              <a:ext cx="390525" cy="434975"/>
            </a:xfrm>
            <a:custGeom>
              <a:avLst/>
              <a:gdLst>
                <a:gd name="T0" fmla="*/ 60 w 142"/>
                <a:gd name="T1" fmla="*/ 157 h 158"/>
                <a:gd name="T2" fmla="*/ 79 w 142"/>
                <a:gd name="T3" fmla="*/ 158 h 158"/>
                <a:gd name="T4" fmla="*/ 140 w 142"/>
                <a:gd name="T5" fmla="*/ 80 h 158"/>
                <a:gd name="T6" fmla="*/ 74 w 142"/>
                <a:gd name="T7" fmla="*/ 38 h 158"/>
                <a:gd name="T8" fmla="*/ 71 w 142"/>
                <a:gd name="T9" fmla="*/ 34 h 158"/>
                <a:gd name="T10" fmla="*/ 125 w 142"/>
                <a:gd name="T11" fmla="*/ 8 h 158"/>
                <a:gd name="T12" fmla="*/ 71 w 142"/>
                <a:gd name="T13" fmla="*/ 34 h 158"/>
                <a:gd name="T14" fmla="*/ 60 w 142"/>
                <a:gd name="T15" fmla="*/ 0 h 158"/>
                <a:gd name="T16" fmla="*/ 52 w 142"/>
                <a:gd name="T17" fmla="*/ 2 h 158"/>
                <a:gd name="T18" fmla="*/ 64 w 142"/>
                <a:gd name="T19" fmla="*/ 37 h 158"/>
                <a:gd name="T20" fmla="*/ 2 w 142"/>
                <a:gd name="T21" fmla="*/ 80 h 158"/>
                <a:gd name="T22" fmla="*/ 60 w 142"/>
                <a:gd name="T23" fmla="*/ 157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58">
                  <a:moveTo>
                    <a:pt x="60" y="157"/>
                  </a:moveTo>
                  <a:cubicBezTo>
                    <a:pt x="61" y="157"/>
                    <a:pt x="69" y="158"/>
                    <a:pt x="79" y="158"/>
                  </a:cubicBezTo>
                  <a:cubicBezTo>
                    <a:pt x="117" y="158"/>
                    <a:pt x="140" y="113"/>
                    <a:pt x="140" y="80"/>
                  </a:cubicBezTo>
                  <a:cubicBezTo>
                    <a:pt x="142" y="43"/>
                    <a:pt x="105" y="31"/>
                    <a:pt x="74" y="38"/>
                  </a:cubicBezTo>
                  <a:cubicBezTo>
                    <a:pt x="73" y="37"/>
                    <a:pt x="72" y="36"/>
                    <a:pt x="71" y="34"/>
                  </a:cubicBezTo>
                  <a:cubicBezTo>
                    <a:pt x="93" y="41"/>
                    <a:pt x="118" y="29"/>
                    <a:pt x="125" y="8"/>
                  </a:cubicBezTo>
                  <a:cubicBezTo>
                    <a:pt x="105" y="1"/>
                    <a:pt x="79" y="13"/>
                    <a:pt x="71" y="34"/>
                  </a:cubicBezTo>
                  <a:cubicBezTo>
                    <a:pt x="68" y="28"/>
                    <a:pt x="62" y="16"/>
                    <a:pt x="60" y="0"/>
                  </a:cubicBezTo>
                  <a:cubicBezTo>
                    <a:pt x="52" y="2"/>
                    <a:pt x="52" y="2"/>
                    <a:pt x="52" y="2"/>
                  </a:cubicBezTo>
                  <a:cubicBezTo>
                    <a:pt x="55" y="18"/>
                    <a:pt x="60" y="30"/>
                    <a:pt x="64" y="37"/>
                  </a:cubicBezTo>
                  <a:cubicBezTo>
                    <a:pt x="34" y="33"/>
                    <a:pt x="0" y="45"/>
                    <a:pt x="2" y="80"/>
                  </a:cubicBezTo>
                  <a:cubicBezTo>
                    <a:pt x="2" y="112"/>
                    <a:pt x="23" y="155"/>
                    <a:pt x="60" y="157"/>
                  </a:cubicBezTo>
                  <a:close/>
                </a:path>
              </a:pathLst>
            </a:custGeom>
            <a:grpFill/>
            <a:ln>
              <a:noFill/>
            </a:ln>
          </p:spPr>
          <p:txBody>
            <a:bodyPr vert="horz" wrap="square" lIns="91440" tIns="45720" rIns="91440" bIns="45720" numCol="1" anchor="t" anchorCtr="0" compatLnSpc="1"/>
            <a:lstStyle/>
            <a:p>
              <a:endParaRPr lang="zh-CN" altLang="en-US"/>
            </a:p>
          </p:txBody>
        </p:sp>
      </p:grpSp>
      <p:sp>
        <p:nvSpPr>
          <p:cNvPr id="30" name="Freeform 32"/>
          <p:cNvSpPr>
            <a:spLocks noEditPoints="1"/>
          </p:cNvSpPr>
          <p:nvPr/>
        </p:nvSpPr>
        <p:spPr bwMode="auto">
          <a:xfrm>
            <a:off x="3221292" y="2551816"/>
            <a:ext cx="369292" cy="538271"/>
          </a:xfrm>
          <a:custGeom>
            <a:avLst/>
            <a:gdLst>
              <a:gd name="T0" fmla="*/ 183 w 191"/>
              <a:gd name="T1" fmla="*/ 20 h 278"/>
              <a:gd name="T2" fmla="*/ 145 w 191"/>
              <a:gd name="T3" fmla="*/ 20 h 278"/>
              <a:gd name="T4" fmla="*/ 133 w 191"/>
              <a:gd name="T5" fmla="*/ 15 h 278"/>
              <a:gd name="T6" fmla="*/ 116 w 191"/>
              <a:gd name="T7" fmla="*/ 15 h 278"/>
              <a:gd name="T8" fmla="*/ 116 w 191"/>
              <a:gd name="T9" fmla="*/ 12 h 278"/>
              <a:gd name="T10" fmla="*/ 99 w 191"/>
              <a:gd name="T11" fmla="*/ 0 h 278"/>
              <a:gd name="T12" fmla="*/ 81 w 191"/>
              <a:gd name="T13" fmla="*/ 12 h 278"/>
              <a:gd name="T14" fmla="*/ 81 w 191"/>
              <a:gd name="T15" fmla="*/ 15 h 278"/>
              <a:gd name="T16" fmla="*/ 65 w 191"/>
              <a:gd name="T17" fmla="*/ 15 h 278"/>
              <a:gd name="T18" fmla="*/ 52 w 191"/>
              <a:gd name="T19" fmla="*/ 20 h 278"/>
              <a:gd name="T20" fmla="*/ 8 w 191"/>
              <a:gd name="T21" fmla="*/ 20 h 278"/>
              <a:gd name="T22" fmla="*/ 0 w 191"/>
              <a:gd name="T23" fmla="*/ 28 h 278"/>
              <a:gd name="T24" fmla="*/ 0 w 191"/>
              <a:gd name="T25" fmla="*/ 270 h 278"/>
              <a:gd name="T26" fmla="*/ 8 w 191"/>
              <a:gd name="T27" fmla="*/ 278 h 278"/>
              <a:gd name="T28" fmla="*/ 183 w 191"/>
              <a:gd name="T29" fmla="*/ 278 h 278"/>
              <a:gd name="T30" fmla="*/ 191 w 191"/>
              <a:gd name="T31" fmla="*/ 270 h 278"/>
              <a:gd name="T32" fmla="*/ 191 w 191"/>
              <a:gd name="T33" fmla="*/ 28 h 278"/>
              <a:gd name="T34" fmla="*/ 183 w 191"/>
              <a:gd name="T35" fmla="*/ 20 h 278"/>
              <a:gd name="T36" fmla="*/ 175 w 191"/>
              <a:gd name="T37" fmla="*/ 261 h 278"/>
              <a:gd name="T38" fmla="*/ 16 w 191"/>
              <a:gd name="T39" fmla="*/ 261 h 278"/>
              <a:gd name="T40" fmla="*/ 16 w 191"/>
              <a:gd name="T41" fmla="*/ 37 h 278"/>
              <a:gd name="T42" fmla="*/ 49 w 191"/>
              <a:gd name="T43" fmla="*/ 37 h 278"/>
              <a:gd name="T44" fmla="*/ 65 w 191"/>
              <a:gd name="T45" fmla="*/ 48 h 278"/>
              <a:gd name="T46" fmla="*/ 133 w 191"/>
              <a:gd name="T47" fmla="*/ 48 h 278"/>
              <a:gd name="T48" fmla="*/ 148 w 191"/>
              <a:gd name="T49" fmla="*/ 37 h 278"/>
              <a:gd name="T50" fmla="*/ 175 w 191"/>
              <a:gd name="T51" fmla="*/ 37 h 278"/>
              <a:gd name="T52" fmla="*/ 175 w 191"/>
              <a:gd name="T53" fmla="*/ 261 h 278"/>
              <a:gd name="T54" fmla="*/ 175 w 191"/>
              <a:gd name="T55" fmla="*/ 261 h 278"/>
              <a:gd name="T56" fmla="*/ 38 w 191"/>
              <a:gd name="T57" fmla="*/ 87 h 278"/>
              <a:gd name="T58" fmla="*/ 159 w 191"/>
              <a:gd name="T59" fmla="*/ 87 h 278"/>
              <a:gd name="T60" fmla="*/ 159 w 191"/>
              <a:gd name="T61" fmla="*/ 92 h 278"/>
              <a:gd name="T62" fmla="*/ 38 w 191"/>
              <a:gd name="T63" fmla="*/ 92 h 278"/>
              <a:gd name="T64" fmla="*/ 38 w 191"/>
              <a:gd name="T65" fmla="*/ 87 h 278"/>
              <a:gd name="T66" fmla="*/ 38 w 191"/>
              <a:gd name="T67" fmla="*/ 106 h 278"/>
              <a:gd name="T68" fmla="*/ 159 w 191"/>
              <a:gd name="T69" fmla="*/ 106 h 278"/>
              <a:gd name="T70" fmla="*/ 159 w 191"/>
              <a:gd name="T71" fmla="*/ 112 h 278"/>
              <a:gd name="T72" fmla="*/ 38 w 191"/>
              <a:gd name="T73" fmla="*/ 112 h 278"/>
              <a:gd name="T74" fmla="*/ 38 w 191"/>
              <a:gd name="T75" fmla="*/ 106 h 278"/>
              <a:gd name="T76" fmla="*/ 38 w 191"/>
              <a:gd name="T77" fmla="*/ 127 h 278"/>
              <a:gd name="T78" fmla="*/ 159 w 191"/>
              <a:gd name="T79" fmla="*/ 127 h 278"/>
              <a:gd name="T80" fmla="*/ 159 w 191"/>
              <a:gd name="T81" fmla="*/ 132 h 278"/>
              <a:gd name="T82" fmla="*/ 38 w 191"/>
              <a:gd name="T83" fmla="*/ 132 h 278"/>
              <a:gd name="T84" fmla="*/ 38 w 191"/>
              <a:gd name="T85" fmla="*/ 127 h 278"/>
              <a:gd name="T86" fmla="*/ 38 w 191"/>
              <a:gd name="T87" fmla="*/ 146 h 278"/>
              <a:gd name="T88" fmla="*/ 159 w 191"/>
              <a:gd name="T89" fmla="*/ 146 h 278"/>
              <a:gd name="T90" fmla="*/ 159 w 191"/>
              <a:gd name="T91" fmla="*/ 152 h 278"/>
              <a:gd name="T92" fmla="*/ 38 w 191"/>
              <a:gd name="T93" fmla="*/ 152 h 278"/>
              <a:gd name="T94" fmla="*/ 38 w 191"/>
              <a:gd name="T95" fmla="*/ 146 h 278"/>
              <a:gd name="T96" fmla="*/ 141 w 191"/>
              <a:gd name="T97" fmla="*/ 184 h 278"/>
              <a:gd name="T98" fmla="*/ 92 w 191"/>
              <a:gd name="T99" fmla="*/ 235 h 278"/>
              <a:gd name="T100" fmla="*/ 80 w 191"/>
              <a:gd name="T101" fmla="*/ 238 h 278"/>
              <a:gd name="T102" fmla="*/ 57 w 191"/>
              <a:gd name="T103" fmla="*/ 209 h 278"/>
              <a:gd name="T104" fmla="*/ 73 w 191"/>
              <a:gd name="T105" fmla="*/ 196 h 278"/>
              <a:gd name="T106" fmla="*/ 88 w 191"/>
              <a:gd name="T107" fmla="*/ 217 h 278"/>
              <a:gd name="T108" fmla="*/ 133 w 191"/>
              <a:gd name="T109" fmla="*/ 171 h 278"/>
              <a:gd name="T110" fmla="*/ 141 w 191"/>
              <a:gd name="T111" fmla="*/ 18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1" h="278">
                <a:moveTo>
                  <a:pt x="183" y="20"/>
                </a:moveTo>
                <a:cubicBezTo>
                  <a:pt x="145" y="20"/>
                  <a:pt x="145" y="20"/>
                  <a:pt x="145" y="20"/>
                </a:cubicBezTo>
                <a:cubicBezTo>
                  <a:pt x="142" y="17"/>
                  <a:pt x="138" y="15"/>
                  <a:pt x="133" y="15"/>
                </a:cubicBezTo>
                <a:cubicBezTo>
                  <a:pt x="116" y="15"/>
                  <a:pt x="116" y="15"/>
                  <a:pt x="116" y="15"/>
                </a:cubicBezTo>
                <a:cubicBezTo>
                  <a:pt x="116" y="12"/>
                  <a:pt x="116" y="12"/>
                  <a:pt x="116" y="12"/>
                </a:cubicBezTo>
                <a:cubicBezTo>
                  <a:pt x="116" y="6"/>
                  <a:pt x="108" y="0"/>
                  <a:pt x="99" y="0"/>
                </a:cubicBezTo>
                <a:cubicBezTo>
                  <a:pt x="89" y="0"/>
                  <a:pt x="81" y="6"/>
                  <a:pt x="81" y="12"/>
                </a:cubicBezTo>
                <a:cubicBezTo>
                  <a:pt x="81" y="15"/>
                  <a:pt x="81" y="15"/>
                  <a:pt x="81" y="15"/>
                </a:cubicBezTo>
                <a:cubicBezTo>
                  <a:pt x="65" y="15"/>
                  <a:pt x="65" y="15"/>
                  <a:pt x="65" y="15"/>
                </a:cubicBezTo>
                <a:cubicBezTo>
                  <a:pt x="60" y="15"/>
                  <a:pt x="55" y="17"/>
                  <a:pt x="52" y="20"/>
                </a:cubicBezTo>
                <a:cubicBezTo>
                  <a:pt x="8" y="20"/>
                  <a:pt x="8" y="20"/>
                  <a:pt x="8" y="20"/>
                </a:cubicBezTo>
                <a:cubicBezTo>
                  <a:pt x="3" y="20"/>
                  <a:pt x="0" y="24"/>
                  <a:pt x="0" y="28"/>
                </a:cubicBezTo>
                <a:cubicBezTo>
                  <a:pt x="0" y="270"/>
                  <a:pt x="0" y="270"/>
                  <a:pt x="0" y="270"/>
                </a:cubicBezTo>
                <a:cubicBezTo>
                  <a:pt x="0" y="274"/>
                  <a:pt x="3" y="278"/>
                  <a:pt x="8" y="278"/>
                </a:cubicBezTo>
                <a:cubicBezTo>
                  <a:pt x="183" y="278"/>
                  <a:pt x="183" y="278"/>
                  <a:pt x="183" y="278"/>
                </a:cubicBezTo>
                <a:cubicBezTo>
                  <a:pt x="187" y="278"/>
                  <a:pt x="191" y="274"/>
                  <a:pt x="191" y="270"/>
                </a:cubicBezTo>
                <a:cubicBezTo>
                  <a:pt x="191" y="28"/>
                  <a:pt x="191" y="28"/>
                  <a:pt x="191" y="28"/>
                </a:cubicBezTo>
                <a:cubicBezTo>
                  <a:pt x="191" y="24"/>
                  <a:pt x="187" y="20"/>
                  <a:pt x="183" y="20"/>
                </a:cubicBezTo>
                <a:close/>
                <a:moveTo>
                  <a:pt x="175" y="261"/>
                </a:moveTo>
                <a:cubicBezTo>
                  <a:pt x="16" y="261"/>
                  <a:pt x="16" y="261"/>
                  <a:pt x="16" y="261"/>
                </a:cubicBezTo>
                <a:cubicBezTo>
                  <a:pt x="16" y="37"/>
                  <a:pt x="16" y="37"/>
                  <a:pt x="16" y="37"/>
                </a:cubicBezTo>
                <a:cubicBezTo>
                  <a:pt x="49" y="37"/>
                  <a:pt x="49" y="37"/>
                  <a:pt x="49" y="37"/>
                </a:cubicBezTo>
                <a:cubicBezTo>
                  <a:pt x="51" y="43"/>
                  <a:pt x="57" y="48"/>
                  <a:pt x="65" y="48"/>
                </a:cubicBezTo>
                <a:cubicBezTo>
                  <a:pt x="133" y="48"/>
                  <a:pt x="133" y="48"/>
                  <a:pt x="133" y="48"/>
                </a:cubicBezTo>
                <a:cubicBezTo>
                  <a:pt x="140" y="48"/>
                  <a:pt x="146" y="43"/>
                  <a:pt x="148" y="37"/>
                </a:cubicBezTo>
                <a:cubicBezTo>
                  <a:pt x="175" y="37"/>
                  <a:pt x="175" y="37"/>
                  <a:pt x="175" y="37"/>
                </a:cubicBezTo>
                <a:cubicBezTo>
                  <a:pt x="175" y="261"/>
                  <a:pt x="175" y="261"/>
                  <a:pt x="175" y="261"/>
                </a:cubicBezTo>
                <a:cubicBezTo>
                  <a:pt x="175" y="261"/>
                  <a:pt x="175" y="261"/>
                  <a:pt x="175" y="261"/>
                </a:cubicBezTo>
                <a:close/>
                <a:moveTo>
                  <a:pt x="38" y="87"/>
                </a:moveTo>
                <a:cubicBezTo>
                  <a:pt x="159" y="87"/>
                  <a:pt x="159" y="87"/>
                  <a:pt x="159" y="87"/>
                </a:cubicBezTo>
                <a:cubicBezTo>
                  <a:pt x="159" y="92"/>
                  <a:pt x="159" y="92"/>
                  <a:pt x="159" y="92"/>
                </a:cubicBezTo>
                <a:cubicBezTo>
                  <a:pt x="38" y="92"/>
                  <a:pt x="38" y="92"/>
                  <a:pt x="38" y="92"/>
                </a:cubicBezTo>
                <a:lnTo>
                  <a:pt x="38" y="87"/>
                </a:lnTo>
                <a:close/>
                <a:moveTo>
                  <a:pt x="38" y="106"/>
                </a:moveTo>
                <a:cubicBezTo>
                  <a:pt x="159" y="106"/>
                  <a:pt x="159" y="106"/>
                  <a:pt x="159" y="106"/>
                </a:cubicBezTo>
                <a:cubicBezTo>
                  <a:pt x="159" y="112"/>
                  <a:pt x="159" y="112"/>
                  <a:pt x="159" y="112"/>
                </a:cubicBezTo>
                <a:cubicBezTo>
                  <a:pt x="38" y="112"/>
                  <a:pt x="38" y="112"/>
                  <a:pt x="38" y="112"/>
                </a:cubicBezTo>
                <a:lnTo>
                  <a:pt x="38" y="106"/>
                </a:lnTo>
                <a:close/>
                <a:moveTo>
                  <a:pt x="38" y="127"/>
                </a:moveTo>
                <a:cubicBezTo>
                  <a:pt x="159" y="127"/>
                  <a:pt x="159" y="127"/>
                  <a:pt x="159" y="127"/>
                </a:cubicBezTo>
                <a:cubicBezTo>
                  <a:pt x="159" y="132"/>
                  <a:pt x="159" y="132"/>
                  <a:pt x="159" y="132"/>
                </a:cubicBezTo>
                <a:cubicBezTo>
                  <a:pt x="38" y="132"/>
                  <a:pt x="38" y="132"/>
                  <a:pt x="38" y="132"/>
                </a:cubicBezTo>
                <a:lnTo>
                  <a:pt x="38" y="127"/>
                </a:lnTo>
                <a:close/>
                <a:moveTo>
                  <a:pt x="38" y="146"/>
                </a:moveTo>
                <a:cubicBezTo>
                  <a:pt x="159" y="146"/>
                  <a:pt x="159" y="146"/>
                  <a:pt x="159" y="146"/>
                </a:cubicBezTo>
                <a:cubicBezTo>
                  <a:pt x="159" y="152"/>
                  <a:pt x="159" y="152"/>
                  <a:pt x="159" y="152"/>
                </a:cubicBezTo>
                <a:cubicBezTo>
                  <a:pt x="38" y="152"/>
                  <a:pt x="38" y="152"/>
                  <a:pt x="38" y="152"/>
                </a:cubicBezTo>
                <a:lnTo>
                  <a:pt x="38" y="146"/>
                </a:lnTo>
                <a:close/>
                <a:moveTo>
                  <a:pt x="141" y="184"/>
                </a:moveTo>
                <a:cubicBezTo>
                  <a:pt x="122" y="199"/>
                  <a:pt x="107" y="217"/>
                  <a:pt x="92" y="235"/>
                </a:cubicBezTo>
                <a:cubicBezTo>
                  <a:pt x="89" y="238"/>
                  <a:pt x="83" y="242"/>
                  <a:pt x="80" y="238"/>
                </a:cubicBezTo>
                <a:cubicBezTo>
                  <a:pt x="71" y="229"/>
                  <a:pt x="62" y="220"/>
                  <a:pt x="57" y="209"/>
                </a:cubicBezTo>
                <a:cubicBezTo>
                  <a:pt x="54" y="200"/>
                  <a:pt x="69" y="187"/>
                  <a:pt x="73" y="196"/>
                </a:cubicBezTo>
                <a:cubicBezTo>
                  <a:pt x="76" y="204"/>
                  <a:pt x="82" y="211"/>
                  <a:pt x="88" y="217"/>
                </a:cubicBezTo>
                <a:cubicBezTo>
                  <a:pt x="102" y="201"/>
                  <a:pt x="116" y="185"/>
                  <a:pt x="133" y="171"/>
                </a:cubicBezTo>
                <a:cubicBezTo>
                  <a:pt x="144" y="163"/>
                  <a:pt x="149" y="177"/>
                  <a:pt x="141" y="184"/>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 name="矩形 1"/>
          <p:cNvSpPr/>
          <p:nvPr/>
        </p:nvSpPr>
        <p:spPr bwMode="auto">
          <a:xfrm>
            <a:off x="3307715" y="909320"/>
            <a:ext cx="2148205" cy="521970"/>
          </a:xfrm>
          <a:prstGeom prst="rect">
            <a:avLst/>
          </a:prstGeom>
          <a:noFill/>
        </p:spPr>
        <p:txBody>
          <a:bodyPr wrap="square">
            <a:spAutoFit/>
          </a:bodyPr>
          <a:p>
            <a:pPr algn="ctr">
              <a:defRPr/>
            </a:pPr>
            <a:r>
              <a:rPr lang="zh-CN" altLang="en-US" sz="2800"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需求分析</a:t>
            </a:r>
            <a:endParaRPr lang="zh-CN" altLang="en-US" sz="2800"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3" name="直接连接符 2"/>
          <p:cNvCxnSpPr/>
          <p:nvPr/>
        </p:nvCxnSpPr>
        <p:spPr>
          <a:xfrm>
            <a:off x="4122420" y="1470025"/>
            <a:ext cx="5334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2926080" cy="368300"/>
          </a:xfrm>
          <a:prstGeom prst="rect">
            <a:avLst/>
          </a:prstGeom>
          <a:noFill/>
        </p:spPr>
        <p:txBody>
          <a:bodyPr wrap="none">
            <a:spAutoFit/>
          </a:bodyPr>
          <a:lstStyle/>
          <a:p>
            <a:pPr algn="l">
              <a:defRPr/>
            </a:pPr>
            <a:r>
              <a:rPr lang="zh-CN" altLang="en-US" sz="1800" kern="100" smtClean="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a:t>
            </a: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二部分：系统设计与开发</a:t>
            </a:r>
            <a:endPar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矩形 4"/>
          <p:cNvSpPr/>
          <p:nvPr/>
        </p:nvSpPr>
        <p:spPr>
          <a:xfrm>
            <a:off x="90232" y="575233"/>
            <a:ext cx="2059305" cy="213995"/>
          </a:xfrm>
          <a:prstGeom prst="rect">
            <a:avLst/>
          </a:prstGeom>
        </p:spPr>
        <p:txBody>
          <a:bodyPr wrap="none">
            <a:spAutoFit/>
          </a:bodyPr>
          <a:lstStyle/>
          <a:p>
            <a:pPr lvl="0" algn="l" fontAlgn="base">
              <a:spcBef>
                <a:spcPct val="0"/>
              </a:spcBef>
              <a:spcAft>
                <a:spcPct val="0"/>
              </a:spcAft>
              <a:defRPr/>
            </a:pPr>
            <a:r>
              <a:rPr lang="en-US" altLang="zh-CN" sz="800">
                <a:solidFill>
                  <a:schemeClr val="accent1"/>
                </a:solidFill>
                <a:latin typeface="+mj-lt"/>
                <a:ea typeface="方正兰亭黑_GBK"/>
              </a:rPr>
              <a:t>SYSTEM DESIGN AND DEVELOPMENT</a:t>
            </a:r>
            <a:endParaRPr lang="en-US" altLang="zh-CN" sz="800">
              <a:solidFill>
                <a:schemeClr val="accent1"/>
              </a:solidFill>
              <a:latin typeface="+mj-lt"/>
              <a:ea typeface="方正兰亭黑_GBK"/>
            </a:endParaRP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0" y="1546225"/>
            <a:ext cx="9144000" cy="2312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1"/>
          <a:stretch>
            <a:fillRect/>
          </a:stretch>
        </p:blipFill>
        <p:spPr>
          <a:xfrm>
            <a:off x="2473325" y="985520"/>
            <a:ext cx="6556375" cy="3879215"/>
          </a:xfrm>
          <a:prstGeom prst="rect">
            <a:avLst/>
          </a:prstGeom>
        </p:spPr>
      </p:pic>
      <p:sp>
        <p:nvSpPr>
          <p:cNvPr id="17" name="矩形 16"/>
          <p:cNvSpPr/>
          <p:nvPr/>
        </p:nvSpPr>
        <p:spPr bwMode="auto">
          <a:xfrm>
            <a:off x="194310" y="1945005"/>
            <a:ext cx="2148205" cy="521970"/>
          </a:xfrm>
          <a:prstGeom prst="rect">
            <a:avLst/>
          </a:prstGeom>
          <a:noFill/>
        </p:spPr>
        <p:txBody>
          <a:bodyPr wrap="square">
            <a:spAutoFit/>
          </a:bodyPr>
          <a:p>
            <a:pPr algn="ctr">
              <a:defRPr/>
            </a:pPr>
            <a:r>
              <a:rPr lang="en-US" altLang="zh-CN" sz="2800"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ER</a:t>
            </a:r>
            <a:r>
              <a:rPr lang="zh-CN" altLang="en-US" sz="2800"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图</a:t>
            </a:r>
            <a:endParaRPr lang="zh-CN" altLang="en-US" sz="2800"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18" name="直接连接符 17"/>
          <p:cNvCxnSpPr/>
          <p:nvPr/>
        </p:nvCxnSpPr>
        <p:spPr>
          <a:xfrm>
            <a:off x="1009015" y="2505710"/>
            <a:ext cx="5334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dir="r"/>
  </p:transition>
  <p:timing>
    <p:tnLst>
      <p:par>
        <p:cTn id="1" dur="indefinite" restart="never" nodeType="tmRoot"/>
      </p:par>
    </p:tnLst>
  </p:timing>
</p:sld>
</file>

<file path=ppt/theme/theme1.xml><?xml version="1.0" encoding="utf-8"?>
<a:theme xmlns:a="http://schemas.openxmlformats.org/drawingml/2006/main" name="Office 主题">
  <a:themeElements>
    <a:clrScheme name="蓝色清新答辩1">
      <a:dk1>
        <a:sysClr val="windowText" lastClr="000000"/>
      </a:dk1>
      <a:lt1>
        <a:sysClr val="window" lastClr="FFFFFF"/>
      </a:lt1>
      <a:dk2>
        <a:srgbClr val="EEF2F5"/>
      </a:dk2>
      <a:lt2>
        <a:srgbClr val="E7E6E6"/>
      </a:lt2>
      <a:accent1>
        <a:srgbClr val="304371"/>
      </a:accent1>
      <a:accent2>
        <a:srgbClr val="ED7D31"/>
      </a:accent2>
      <a:accent3>
        <a:srgbClr val="A5A5A5"/>
      </a:accent3>
      <a:accent4>
        <a:srgbClr val="FFC000"/>
      </a:accent4>
      <a:accent5>
        <a:srgbClr val="4472C4"/>
      </a:accent5>
      <a:accent6>
        <a:srgbClr val="70AD47"/>
      </a:accent6>
      <a:hlink>
        <a:srgbClr val="000000"/>
      </a:hlink>
      <a:folHlink>
        <a:srgbClr val="954F72"/>
      </a:folHlink>
    </a:clrScheme>
    <a:fontScheme name="标准3">
      <a:majorFont>
        <a:latin typeface="Arial"/>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2955</Words>
  <Application>WPS 演示</Application>
  <PresentationFormat>全屏显示(16:9)</PresentationFormat>
  <Paragraphs>189</Paragraphs>
  <Slides>20</Slides>
  <Notes>1</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20</vt:i4>
      </vt:variant>
    </vt:vector>
  </HeadingPairs>
  <TitlesOfParts>
    <vt:vector size="37" baseType="lpstr">
      <vt:lpstr>Arial</vt:lpstr>
      <vt:lpstr>宋体</vt:lpstr>
      <vt:lpstr>Wingdings</vt:lpstr>
      <vt:lpstr>微软雅黑</vt:lpstr>
      <vt:lpstr>Times New Roman</vt:lpstr>
      <vt:lpstr>Arial</vt:lpstr>
      <vt:lpstr>Calibri Light</vt:lpstr>
      <vt:lpstr>方正宋刻本秀楷简体</vt:lpstr>
      <vt:lpstr>方正兰亭黑_GBK</vt:lpstr>
      <vt:lpstr>黑体</vt:lpstr>
      <vt:lpstr>Gill Sans</vt:lpstr>
      <vt:lpstr>Impact MT Std</vt:lpstr>
      <vt:lpstr>Segoe Print</vt:lpstr>
      <vt:lpstr>Arial Unicode MS</vt:lpstr>
      <vt:lpstr>微软雅黑 Light</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cp:lastModifiedBy>
  <cp:revision>257</cp:revision>
  <dcterms:created xsi:type="dcterms:W3CDTF">2017-05-01T12:27:00Z</dcterms:created>
  <dcterms:modified xsi:type="dcterms:W3CDTF">2019-05-17T09:36:09Z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2052-11.1.0.8696</vt:lpwstr>
  </property>
</Properties>
</file>