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2"/>
  </p:notesMasterIdLst>
  <p:sldIdLst>
    <p:sldId id="256" r:id="rId2"/>
    <p:sldId id="257" r:id="rId3"/>
    <p:sldId id="258" r:id="rId4"/>
    <p:sldId id="259" r:id="rId5"/>
    <p:sldId id="260" r:id="rId6"/>
    <p:sldId id="261" r:id="rId7"/>
    <p:sldId id="262" r:id="rId8"/>
    <p:sldId id="273" r:id="rId9"/>
    <p:sldId id="272" r:id="rId10"/>
    <p:sldId id="263" r:id="rId11"/>
    <p:sldId id="271" r:id="rId12"/>
    <p:sldId id="264" r:id="rId13"/>
    <p:sldId id="265" r:id="rId14"/>
    <p:sldId id="277" r:id="rId15"/>
    <p:sldId id="278" r:id="rId16"/>
    <p:sldId id="274" r:id="rId17"/>
    <p:sldId id="267" r:id="rId18"/>
    <p:sldId id="268" r:id="rId19"/>
    <p:sldId id="275" r:id="rId20"/>
    <p:sldId id="270" r:id="rId2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02" autoAdjust="0"/>
  </p:normalViewPr>
  <p:slideViewPr>
    <p:cSldViewPr snapToGrid="0">
      <p:cViewPr varScale="1">
        <p:scale>
          <a:sx n="105" d="100"/>
          <a:sy n="105" d="100"/>
        </p:scale>
        <p:origin x="-1200"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153575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Now</a:t>
            </a:r>
            <a:r>
              <a:rPr lang="en-US" baseline="0" dirty="0" smtClean="0"/>
              <a:t> we are analyzing the effect of fiber on bloating. Here we used Chi-square test of independence since both cracker fiber and bloating are categorical variables.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100" b="1" dirty="0" smtClean="0">
                <a:solidFill>
                  <a:srgbClr val="000000"/>
                </a:solidFill>
              </a:rPr>
              <a:t>Note: </a:t>
            </a:r>
            <a:r>
              <a:rPr lang="en" sz="1100" dirty="0" smtClean="0">
                <a:solidFill>
                  <a:srgbClr val="000000"/>
                </a:solidFill>
              </a:rPr>
              <a:t>The test is used only to compare the proportion of subjects having bloating for all 4 groups, it does not provide any indication on the level of bloating associated with each diet.  </a:t>
            </a:r>
            <a:endParaRPr lang="en" sz="1100" dirty="0" smtClean="0">
              <a:solidFill>
                <a:schemeClr val="dk1"/>
              </a:solidFill>
            </a:endParaRPr>
          </a:p>
          <a:p>
            <a:endParaRPr lang="en-US" dirty="0"/>
          </a:p>
        </p:txBody>
      </p:sp>
    </p:spTree>
    <p:extLst>
      <p:ext uri="{BB962C8B-B14F-4D97-AF65-F5344CB8AC3E}">
        <p14:creationId xmlns:p14="http://schemas.microsoft.com/office/powerpoint/2010/main" val="2798613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2</a:t>
            </a:r>
            <a:r>
              <a:rPr lang="en-US" baseline="30000" dirty="0" smtClean="0"/>
              <a:t>nd</a:t>
            </a:r>
            <a:r>
              <a:rPr lang="en-US" dirty="0" smtClean="0"/>
              <a:t> research questions – to see if there’s a difference in digested</a:t>
            </a:r>
            <a:r>
              <a:rPr lang="en-US" baseline="0" dirty="0" smtClean="0"/>
              <a:t> calories</a:t>
            </a:r>
            <a:r>
              <a:rPr lang="en-US" dirty="0" smtClean="0"/>
              <a:t> for</a:t>
            </a:r>
            <a:r>
              <a:rPr lang="en-US" baseline="0" dirty="0" smtClean="0"/>
              <a:t> each subject with same sets of treatments.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a:t>
            </a:r>
            <a:r>
              <a:rPr lang="en-US" baseline="0" dirty="0" smtClean="0"/>
              <a:t> it does not satisfy the assumption of equal variances, we cannot run </a:t>
            </a:r>
            <a:r>
              <a:rPr lang="en-US" baseline="0" dirty="0" err="1" smtClean="0"/>
              <a:t>Kruskal</a:t>
            </a:r>
            <a:r>
              <a:rPr lang="en-US" baseline="0" dirty="0" smtClean="0"/>
              <a:t>-Wallis test to compare the median digested calories for each subject. </a:t>
            </a:r>
            <a:endParaRPr lang="en-US" dirty="0" smtClean="0"/>
          </a:p>
          <a:p>
            <a:pPr>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2</a:t>
            </a:r>
            <a:r>
              <a:rPr lang="en-US" baseline="30000" dirty="0" smtClean="0"/>
              <a:t>nd</a:t>
            </a:r>
            <a:r>
              <a:rPr lang="en-US" dirty="0" smtClean="0"/>
              <a:t> research questions – to see if there’s a difference in digested</a:t>
            </a:r>
            <a:r>
              <a:rPr lang="en-US" baseline="0" dirty="0" smtClean="0"/>
              <a:t> calories</a:t>
            </a:r>
            <a:r>
              <a:rPr lang="en-US" dirty="0" smtClean="0"/>
              <a:t> for</a:t>
            </a:r>
            <a:r>
              <a:rPr lang="en-US" baseline="0" dirty="0" smtClean="0"/>
              <a:t> each subject with same sets of treatments.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a:t>
            </a:r>
            <a:r>
              <a:rPr lang="en-US" baseline="0" dirty="0" smtClean="0"/>
              <a:t> it does not satisfy the assumption of equal variances, we cannot run </a:t>
            </a:r>
            <a:r>
              <a:rPr lang="en-US" baseline="0" dirty="0" err="1" smtClean="0"/>
              <a:t>Kruskal</a:t>
            </a:r>
            <a:r>
              <a:rPr lang="en-US" baseline="0" dirty="0" smtClean="0"/>
              <a:t>-Wallis test to compare the median digested calories for each subject. </a:t>
            </a:r>
            <a:endParaRPr lang="en-US" dirty="0" smtClean="0"/>
          </a:p>
          <a:p>
            <a:pPr>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With r-</a:t>
            </a:r>
            <a:r>
              <a:rPr lang="en-US" dirty="0" err="1" smtClean="0"/>
              <a:t>sq</a:t>
            </a:r>
            <a:r>
              <a:rPr lang="en-US" dirty="0" smtClean="0"/>
              <a:t> = 62.92%, we can say that about</a:t>
            </a:r>
            <a:r>
              <a:rPr lang="en-US" baseline="0" dirty="0" smtClean="0"/>
              <a:t> 63% of the variability of digested calories can be explained by subjects. </a:t>
            </a:r>
            <a:endParaRPr lang="en-US" dirty="0"/>
          </a:p>
        </p:txBody>
      </p:sp>
    </p:spTree>
    <p:extLst>
      <p:ext uri="{BB962C8B-B14F-4D97-AF65-F5344CB8AC3E}">
        <p14:creationId xmlns:p14="http://schemas.microsoft.com/office/powerpoint/2010/main" val="3644827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100" dirty="0" smtClean="0">
                <a:solidFill>
                  <a:srgbClr val="333333"/>
                </a:solidFill>
                <a:highlight>
                  <a:srgbClr val="FFFFFF"/>
                </a:highlight>
              </a:rPr>
              <a:t>Dietary fiber can be found in plant foods such as fruits, vegetables, grains, nuts, and seeds. It is important for your overall health by facilitating digestion and eliminating waste from your body. </a:t>
            </a:r>
          </a:p>
          <a:p>
            <a:pPr marL="0" marR="0" indent="0" algn="l" defTabSz="914400" rtl="0" eaLnBrk="1" fontAlgn="auto" latinLnBrk="0" hangingPunct="1">
              <a:lnSpc>
                <a:spcPct val="100000"/>
              </a:lnSpc>
              <a:spcBef>
                <a:spcPts val="0"/>
              </a:spcBef>
              <a:spcAft>
                <a:spcPts val="0"/>
              </a:spcAft>
              <a:buClrTx/>
              <a:buSzTx/>
              <a:buFontTx/>
              <a:buNone/>
              <a:tabLst/>
              <a:defRPr/>
            </a:pPr>
            <a:r>
              <a:rPr lang="en" sz="1100" dirty="0" smtClean="0">
                <a:solidFill>
                  <a:schemeClr val="dk1"/>
                </a:solidFill>
              </a:rPr>
              <a:t>Many theories claim that high-fiber foods help you burn additional calories since they are difficult to be digested or absorbed. As a result, </a:t>
            </a:r>
            <a:r>
              <a:rPr lang="en" sz="1100" dirty="0" smtClean="0">
                <a:solidFill>
                  <a:srgbClr val="333333"/>
                </a:solidFill>
                <a:highlight>
                  <a:srgbClr val="FFFFFF"/>
                </a:highlight>
              </a:rPr>
              <a:t>this can produce bloating and gassiness, particularly if you eat too much fiber.</a:t>
            </a:r>
          </a:p>
          <a:p>
            <a:pPr marL="0" marR="0" indent="0" algn="l" defTabSz="914400" rtl="0" eaLnBrk="1" fontAlgn="auto" latinLnBrk="0" hangingPunct="1">
              <a:lnSpc>
                <a:spcPct val="100000"/>
              </a:lnSpc>
              <a:spcBef>
                <a:spcPts val="0"/>
              </a:spcBef>
              <a:spcAft>
                <a:spcPts val="0"/>
              </a:spcAft>
              <a:buClrTx/>
              <a:buSzTx/>
              <a:buFontTx/>
              <a:buNone/>
              <a:tabLst/>
              <a:defRPr/>
            </a:pPr>
            <a:endParaRPr lang="en" sz="1100" dirty="0" smtClean="0">
              <a:solidFill>
                <a:srgbClr val="333333"/>
              </a:solidFill>
              <a:highlight>
                <a:srgbClr val="FFFFFF"/>
              </a:highlight>
            </a:endParaRPr>
          </a:p>
          <a:p>
            <a:pPr>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82600" lvl="0" indent="-342900" rtl="0">
              <a:lnSpc>
                <a:spcPct val="100000"/>
              </a:lnSpc>
              <a:spcBef>
                <a:spcPts val="0"/>
              </a:spcBef>
              <a:spcAft>
                <a:spcPts val="0"/>
              </a:spcAft>
              <a:buClr>
                <a:schemeClr val="dk1"/>
              </a:buClr>
              <a:buSzPct val="100000"/>
              <a:buFont typeface="+mj-lt"/>
              <a:buAutoNum type="arabicPeriod"/>
            </a:pPr>
            <a:endParaRPr lang="en" sz="1100" dirty="0" smtClean="0">
              <a:solidFill>
                <a:schemeClr val="dk1"/>
              </a:solidFill>
            </a:endParaRPr>
          </a:p>
          <a:p>
            <a:pPr marL="482600" lvl="0" indent="-342900" rtl="0">
              <a:lnSpc>
                <a:spcPct val="100000"/>
              </a:lnSpc>
              <a:spcBef>
                <a:spcPts val="0"/>
              </a:spcBef>
              <a:spcAft>
                <a:spcPts val="0"/>
              </a:spcAft>
              <a:buClr>
                <a:schemeClr val="dk1"/>
              </a:buClr>
              <a:buSzPct val="100000"/>
              <a:buFont typeface="+mj-lt"/>
              <a:buAutoNum type="arabicPeriod"/>
            </a:pPr>
            <a:r>
              <a:rPr lang="en" sz="1100" dirty="0" smtClean="0">
                <a:solidFill>
                  <a:schemeClr val="dk1"/>
                </a:solidFill>
              </a:rPr>
              <a:t>Cracker: Type of fiber in the cracker -- categorical variable</a:t>
            </a:r>
          </a:p>
          <a:p>
            <a:pPr marL="482600" lvl="0" indent="-342900" rtl="0">
              <a:lnSpc>
                <a:spcPct val="100000"/>
              </a:lnSpc>
              <a:spcBef>
                <a:spcPts val="0"/>
              </a:spcBef>
              <a:spcAft>
                <a:spcPts val="0"/>
              </a:spcAft>
              <a:buClr>
                <a:schemeClr val="dk1"/>
              </a:buClr>
              <a:buSzPct val="100000"/>
              <a:buFont typeface="+mj-lt"/>
              <a:buAutoNum type="arabicPeriod"/>
            </a:pPr>
            <a:r>
              <a:rPr lang="en" sz="1100" dirty="0" smtClean="0">
                <a:solidFill>
                  <a:schemeClr val="dk1"/>
                </a:solidFill>
              </a:rPr>
              <a:t>Diet: One of four diets (type of cracker) -- categorical variable</a:t>
            </a:r>
          </a:p>
          <a:p>
            <a:pPr marL="482600" lvl="0" indent="-342900" rtl="0">
              <a:lnSpc>
                <a:spcPct val="100000"/>
              </a:lnSpc>
              <a:spcBef>
                <a:spcPts val="0"/>
              </a:spcBef>
              <a:spcAft>
                <a:spcPts val="0"/>
              </a:spcAft>
              <a:buClr>
                <a:schemeClr val="dk1"/>
              </a:buClr>
              <a:buSzPct val="100000"/>
              <a:buFont typeface="+mj-lt"/>
              <a:buAutoNum type="arabicPeriod"/>
            </a:pPr>
            <a:r>
              <a:rPr lang="en" sz="1100" dirty="0" smtClean="0">
                <a:solidFill>
                  <a:schemeClr val="dk1"/>
                </a:solidFill>
              </a:rPr>
              <a:t>Subject: An identification for each of the 12 subjects --categorical variable</a:t>
            </a:r>
          </a:p>
          <a:p>
            <a:pPr marL="482600" lvl="0" indent="-342900" rtl="0">
              <a:lnSpc>
                <a:spcPct val="100000"/>
              </a:lnSpc>
              <a:spcBef>
                <a:spcPts val="0"/>
              </a:spcBef>
              <a:spcAft>
                <a:spcPts val="0"/>
              </a:spcAft>
              <a:buClr>
                <a:schemeClr val="dk1"/>
              </a:buClr>
              <a:buSzPct val="100000"/>
              <a:buFont typeface="+mj-lt"/>
              <a:buAutoNum type="arabicPeriod"/>
            </a:pPr>
            <a:r>
              <a:rPr lang="en" sz="1100" dirty="0" smtClean="0">
                <a:solidFill>
                  <a:schemeClr val="dk1"/>
                </a:solidFill>
              </a:rPr>
              <a:t>Digested: Digested calories. Difference between caloric intake and calories passed through system --numerical variable</a:t>
            </a:r>
          </a:p>
          <a:p>
            <a:pPr marL="457200" lvl="0" indent="-317500" rtl="0">
              <a:lnSpc>
                <a:spcPct val="100000"/>
              </a:lnSpc>
              <a:spcBef>
                <a:spcPts val="0"/>
              </a:spcBef>
              <a:spcAft>
                <a:spcPts val="0"/>
              </a:spcAft>
              <a:buClr>
                <a:schemeClr val="dk1"/>
              </a:buClr>
              <a:buSzPct val="100000"/>
              <a:buAutoNum type="arabicPeriod"/>
            </a:pPr>
            <a:r>
              <a:rPr lang="en" sz="1100" dirty="0" smtClean="0">
                <a:solidFill>
                  <a:schemeClr val="dk1"/>
                </a:solidFill>
              </a:rPr>
              <a:t>Bloat: Degree of bloating and flatulence reported by the subjects -- categorical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sz="1100" dirty="0" smtClean="0">
              <a:solidFill>
                <a:schemeClr val="dk1"/>
              </a:solidFill>
            </a:endParaRPr>
          </a:p>
          <a:p>
            <a:pPr>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Normality test p-value = 0.847 </a:t>
            </a:r>
          </a:p>
          <a:p>
            <a:pPr>
              <a:spcBef>
                <a:spcPts val="0"/>
              </a:spcBef>
              <a:buNone/>
            </a:pPr>
            <a:r>
              <a:rPr lang="en-US" dirty="0" smtClean="0"/>
              <a:t>Test for equal variances p</a:t>
            </a:r>
            <a:r>
              <a:rPr lang="en-US" baseline="0" dirty="0" smtClean="0"/>
              <a:t> = 0.224</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used one set of</a:t>
            </a:r>
            <a:r>
              <a:rPr lang="en-US" baseline="0" dirty="0" smtClean="0"/>
              <a:t> subjects for all 4 conditions. SO we constructed 3 separate CI’s between the control group and each of the 3 treatment groups. </a:t>
            </a:r>
            <a:endParaRPr lang="en-US" dirty="0"/>
          </a:p>
        </p:txBody>
      </p:sp>
    </p:spTree>
    <p:extLst>
      <p:ext uri="{BB962C8B-B14F-4D97-AF65-F5344CB8AC3E}">
        <p14:creationId xmlns:p14="http://schemas.microsoft.com/office/powerpoint/2010/main" val="1178290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further confirm our conclusion from the C.I. we ran a paired t test on the mean difference.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confirms the conclusion we obtained from the confidence interval. </a:t>
            </a:r>
            <a:endParaRPr lang="en-US" dirty="0" smtClean="0"/>
          </a:p>
          <a:p>
            <a:endParaRPr lang="en-US" dirty="0"/>
          </a:p>
        </p:txBody>
      </p:sp>
    </p:spTree>
    <p:extLst>
      <p:ext uri="{BB962C8B-B14F-4D97-AF65-F5344CB8AC3E}">
        <p14:creationId xmlns:p14="http://schemas.microsoft.com/office/powerpoint/2010/main" val="378837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181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05918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5069109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4492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921520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4201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12/10/15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9048471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12/10/15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7723436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12/10/15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3959681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12/10/15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29240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12/10/15</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9828944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27434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12/10/15</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2210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hyperlink" Target="http://healthyeating.sfgate.com/relieve-bloating-caused-much-fiber-4848.html" TargetMode="External"/><Relationship Id="rId4" Type="http://schemas.openxmlformats.org/officeDocument/2006/relationships/hyperlink" Target="http://www.livestrong.com/article/322720-how-many-calories-are-burned-from-eating-fiber/" TargetMode="External"/><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11700" y="744575"/>
            <a:ext cx="8520599" cy="1372799"/>
          </a:xfrm>
          <a:prstGeom prst="rect">
            <a:avLst/>
          </a:prstGeom>
          <a:noFill/>
          <a:effectLst>
            <a:outerShdw blurRad="50800" dist="50800" dir="4860000" algn="t" rotWithShape="0">
              <a:prstClr val="black">
                <a:alpha val="40000"/>
              </a:prstClr>
            </a:outerShdw>
          </a:effectLst>
        </p:spPr>
        <p:txBody>
          <a:bodyPr lIns="91425" tIns="91425" rIns="91425" bIns="91425" anchor="b" anchorCtr="0">
            <a:noAutofit/>
          </a:bodyPr>
          <a:lstStyle/>
          <a:p>
            <a:pPr>
              <a:spcBef>
                <a:spcPts val="0"/>
              </a:spcBef>
              <a:buNone/>
            </a:pPr>
            <a:r>
              <a:rPr lang="en" dirty="0"/>
              <a:t>Effects of Dietary Fiber</a:t>
            </a:r>
          </a:p>
        </p:txBody>
      </p:sp>
      <p:sp>
        <p:nvSpPr>
          <p:cNvPr id="54" name="Shape 54"/>
          <p:cNvSpPr txBox="1">
            <a:spLocks noGrp="1"/>
          </p:cNvSpPr>
          <p:nvPr>
            <p:ph type="subTitle" idx="1"/>
          </p:nvPr>
        </p:nvSpPr>
        <p:spPr>
          <a:xfrm>
            <a:off x="1081889" y="2767777"/>
            <a:ext cx="6093599" cy="792600"/>
          </a:xfrm>
          <a:prstGeom prst="rect">
            <a:avLst/>
          </a:prstGeom>
        </p:spPr>
        <p:txBody>
          <a:bodyPr lIns="91425" tIns="91425" rIns="91425" bIns="91425" anchor="t" anchorCtr="0">
            <a:noAutofit/>
          </a:bodyPr>
          <a:lstStyle/>
          <a:p>
            <a:pPr rtl="0">
              <a:lnSpc>
                <a:spcPct val="150000"/>
              </a:lnSpc>
              <a:spcBef>
                <a:spcPts val="0"/>
              </a:spcBef>
              <a:buNone/>
            </a:pPr>
            <a:r>
              <a:rPr lang="en" dirty="0">
                <a:solidFill>
                  <a:schemeClr val="tx1">
                    <a:lumMod val="95000"/>
                    <a:lumOff val="5000"/>
                  </a:schemeClr>
                </a:solidFill>
              </a:rPr>
              <a:t>Shanshan Du, </a:t>
            </a:r>
            <a:r>
              <a:rPr lang="en" dirty="0" smtClean="0">
                <a:solidFill>
                  <a:schemeClr val="tx1">
                    <a:lumMod val="95000"/>
                    <a:lumOff val="5000"/>
                  </a:schemeClr>
                </a:solidFill>
              </a:rPr>
              <a:t>zexin </a:t>
            </a:r>
            <a:r>
              <a:rPr lang="en" dirty="0">
                <a:solidFill>
                  <a:schemeClr val="tx1">
                    <a:lumMod val="95000"/>
                    <a:lumOff val="5000"/>
                  </a:schemeClr>
                </a:solidFill>
              </a:rPr>
              <a:t>Xia, and Na </a:t>
            </a:r>
            <a:r>
              <a:rPr lang="en" dirty="0" smtClean="0">
                <a:solidFill>
                  <a:schemeClr val="tx1">
                    <a:lumMod val="95000"/>
                    <a:lumOff val="5000"/>
                  </a:schemeClr>
                </a:solidFill>
              </a:rPr>
              <a:t>Liu</a:t>
            </a:r>
            <a:endParaRPr lang="en" dirty="0">
              <a:solidFill>
                <a:schemeClr val="tx1">
                  <a:lumMod val="95000"/>
                  <a:lumOff val="5000"/>
                </a:schemeClr>
              </a:solidFill>
            </a:endParaRPr>
          </a:p>
          <a:p>
            <a:pPr>
              <a:lnSpc>
                <a:spcPct val="150000"/>
              </a:lnSpc>
              <a:spcBef>
                <a:spcPts val="0"/>
              </a:spcBef>
              <a:buNone/>
            </a:pPr>
            <a:r>
              <a:rPr lang="en" sz="2400" dirty="0"/>
              <a:t>December 10th, 2015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699" y="445025"/>
            <a:ext cx="8520599" cy="572699"/>
          </a:xfrm>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a:spcBef>
                <a:spcPts val="0"/>
              </a:spcBef>
              <a:buNone/>
            </a:pPr>
            <a:r>
              <a:rPr lang="en" sz="2900" dirty="0"/>
              <a:t>Chi-Square of Independence: </a:t>
            </a:r>
            <a:r>
              <a:rPr lang="en" sz="2900" dirty="0" smtClean="0"/>
              <a:t>Cracker fiber vs. </a:t>
            </a:r>
            <a:r>
              <a:rPr lang="en" sz="2900" dirty="0"/>
              <a:t>Bloating</a:t>
            </a:r>
          </a:p>
        </p:txBody>
      </p:sp>
      <p:sp>
        <p:nvSpPr>
          <p:cNvPr id="99" name="Shape 99"/>
          <p:cNvSpPr txBox="1">
            <a:spLocks noGrp="1"/>
          </p:cNvSpPr>
          <p:nvPr>
            <p:ph type="body" idx="1"/>
          </p:nvPr>
        </p:nvSpPr>
        <p:spPr>
          <a:xfrm>
            <a:off x="311700" y="1017724"/>
            <a:ext cx="8520599" cy="3416400"/>
          </a:xfrm>
          <a:prstGeom prst="rect">
            <a:avLst/>
          </a:prstGeom>
        </p:spPr>
        <p:txBody>
          <a:bodyPr lIns="91425" tIns="91425" rIns="91425" bIns="91425" anchor="t" anchorCtr="0">
            <a:noAutofit/>
          </a:bodyPr>
          <a:lstStyle/>
          <a:p>
            <a:pPr marL="285750" lvl="0" indent="-285750" rtl="0">
              <a:lnSpc>
                <a:spcPct val="150000"/>
              </a:lnSpc>
              <a:spcBef>
                <a:spcPts val="0"/>
              </a:spcBef>
              <a:spcAft>
                <a:spcPts val="0"/>
              </a:spcAft>
              <a:buClr>
                <a:schemeClr val="dk1"/>
              </a:buClr>
              <a:buSzPct val="78571"/>
              <a:buFont typeface="Wingdings" panose="05000000000000000000" pitchFamily="2" charset="2"/>
              <a:buChar char="q"/>
            </a:pPr>
            <a:endParaRPr lang="en" sz="1400" b="1" dirty="0" smtClean="0">
              <a:solidFill>
                <a:schemeClr val="dk1"/>
              </a:solidFill>
            </a:endParaRPr>
          </a:p>
          <a:p>
            <a:pPr marL="285750" lvl="0" indent="-285750" rtl="0">
              <a:lnSpc>
                <a:spcPts val="2400"/>
              </a:lnSpc>
              <a:spcBef>
                <a:spcPts val="0"/>
              </a:spcBef>
              <a:spcAft>
                <a:spcPts val="0"/>
              </a:spcAft>
              <a:buClr>
                <a:schemeClr val="dk1"/>
              </a:buClr>
              <a:buSzPct val="78571"/>
              <a:buFont typeface="Wingdings" panose="05000000000000000000" pitchFamily="2" charset="2"/>
              <a:buChar char="q"/>
            </a:pPr>
            <a:r>
              <a:rPr lang="en" sz="1400" b="1" dirty="0" smtClean="0">
                <a:solidFill>
                  <a:schemeClr val="dk1"/>
                </a:solidFill>
              </a:rPr>
              <a:t>H</a:t>
            </a:r>
            <a:r>
              <a:rPr lang="en" sz="1400" b="1" baseline="-25000" dirty="0" smtClean="0">
                <a:solidFill>
                  <a:schemeClr val="dk1"/>
                </a:solidFill>
              </a:rPr>
              <a:t>0</a:t>
            </a:r>
            <a:r>
              <a:rPr lang="en" sz="1400" b="1" dirty="0">
                <a:solidFill>
                  <a:schemeClr val="dk1"/>
                </a:solidFill>
              </a:rPr>
              <a:t>:</a:t>
            </a:r>
            <a:r>
              <a:rPr lang="en" sz="1400" dirty="0">
                <a:solidFill>
                  <a:schemeClr val="dk1"/>
                </a:solidFill>
              </a:rPr>
              <a:t> Diet and bloating are independent.</a:t>
            </a:r>
          </a:p>
          <a:p>
            <a:pPr marL="285750" lvl="0" indent="-285750" rtl="0">
              <a:lnSpc>
                <a:spcPts val="2400"/>
              </a:lnSpc>
              <a:spcBef>
                <a:spcPts val="0"/>
              </a:spcBef>
              <a:spcAft>
                <a:spcPts val="0"/>
              </a:spcAft>
              <a:buClr>
                <a:schemeClr val="dk1"/>
              </a:buClr>
              <a:buSzPct val="78571"/>
              <a:buFont typeface="Wingdings" panose="05000000000000000000" pitchFamily="2" charset="2"/>
              <a:buChar char="q"/>
            </a:pPr>
            <a:r>
              <a:rPr lang="en" sz="1400" b="1" dirty="0" smtClean="0">
                <a:solidFill>
                  <a:schemeClr val="dk1"/>
                </a:solidFill>
              </a:rPr>
              <a:t>H</a:t>
            </a:r>
            <a:r>
              <a:rPr lang="en" sz="1400" b="1" baseline="-25000" dirty="0" smtClean="0">
                <a:solidFill>
                  <a:schemeClr val="dk1"/>
                </a:solidFill>
              </a:rPr>
              <a:t>a</a:t>
            </a:r>
            <a:r>
              <a:rPr lang="en" sz="1400" b="1" dirty="0">
                <a:solidFill>
                  <a:schemeClr val="dk1"/>
                </a:solidFill>
              </a:rPr>
              <a:t>: </a:t>
            </a:r>
            <a:r>
              <a:rPr lang="en" sz="1400" dirty="0">
                <a:solidFill>
                  <a:schemeClr val="dk1"/>
                </a:solidFill>
              </a:rPr>
              <a:t>Diet and bloating are dependent.</a:t>
            </a:r>
          </a:p>
          <a:p>
            <a:pPr marL="285750" indent="-285750" rtl="0">
              <a:lnSpc>
                <a:spcPts val="2400"/>
              </a:lnSpc>
              <a:spcBef>
                <a:spcPts val="0"/>
              </a:spcBef>
              <a:spcAft>
                <a:spcPts val="0"/>
              </a:spcAft>
              <a:buFont typeface="Wingdings" panose="05000000000000000000" pitchFamily="2" charset="2"/>
              <a:buChar char="q"/>
            </a:pPr>
            <a:r>
              <a:rPr lang="en" sz="1400" b="1" dirty="0" smtClean="0">
                <a:solidFill>
                  <a:schemeClr val="dk1"/>
                </a:solidFill>
              </a:rPr>
              <a:t>T.S</a:t>
            </a:r>
            <a:r>
              <a:rPr lang="en" sz="1400" b="1" dirty="0">
                <a:solidFill>
                  <a:schemeClr val="dk1"/>
                </a:solidFill>
              </a:rPr>
              <a:t>.: </a:t>
            </a:r>
            <a:r>
              <a:rPr lang="en" sz="1400" dirty="0">
                <a:solidFill>
                  <a:schemeClr val="dk1"/>
                </a:solidFill>
              </a:rPr>
              <a:t>Pearson Chi-Square = 16.943, DF = 9; P-Value = 0.050.</a:t>
            </a:r>
          </a:p>
          <a:p>
            <a:pPr marL="285750" indent="-285750">
              <a:lnSpc>
                <a:spcPts val="2400"/>
              </a:lnSpc>
              <a:spcAft>
                <a:spcPts val="0"/>
              </a:spcAft>
              <a:buFont typeface="Wingdings" panose="05000000000000000000" pitchFamily="2" charset="2"/>
              <a:buChar char="q"/>
            </a:pPr>
            <a:r>
              <a:rPr lang="en" sz="1400" b="1" dirty="0" smtClean="0">
                <a:solidFill>
                  <a:schemeClr val="dk1"/>
                </a:solidFill>
              </a:rPr>
              <a:t>Results </a:t>
            </a:r>
            <a:r>
              <a:rPr lang="en" sz="1400" b="1" dirty="0">
                <a:solidFill>
                  <a:schemeClr val="dk1"/>
                </a:solidFill>
              </a:rPr>
              <a:t>and Conclusions</a:t>
            </a:r>
            <a:r>
              <a:rPr lang="en" sz="1400" b="1" dirty="0" smtClean="0">
                <a:solidFill>
                  <a:schemeClr val="dk1"/>
                </a:solidFill>
              </a:rPr>
              <a:t>: </a:t>
            </a:r>
            <a:r>
              <a:rPr lang="en" sz="1400" dirty="0" smtClean="0">
                <a:solidFill>
                  <a:schemeClr val="dk1"/>
                </a:solidFill>
              </a:rPr>
              <a:t>Since </a:t>
            </a:r>
            <a:r>
              <a:rPr lang="en-US" sz="1400" dirty="0">
                <a:solidFill>
                  <a:schemeClr val="dk1"/>
                </a:solidFill>
              </a:rPr>
              <a:t>Chi-square = 16.943 &gt; 16.92</a:t>
            </a:r>
            <a:r>
              <a:rPr lang="en" sz="1400" dirty="0" smtClean="0">
                <a:solidFill>
                  <a:schemeClr val="dk1"/>
                </a:solidFill>
              </a:rPr>
              <a:t>, </a:t>
            </a:r>
            <a:r>
              <a:rPr lang="en" sz="1400" dirty="0">
                <a:solidFill>
                  <a:schemeClr val="dk1"/>
                </a:solidFill>
              </a:rPr>
              <a:t>we have sufficient evidence that diet and bloating are dependent; however, </a:t>
            </a:r>
            <a:r>
              <a:rPr lang="en" sz="1400" dirty="0">
                <a:solidFill>
                  <a:srgbClr val="FF0000"/>
                </a:solidFill>
              </a:rPr>
              <a:t>16</a:t>
            </a:r>
            <a:r>
              <a:rPr lang="en" sz="1400" dirty="0">
                <a:solidFill>
                  <a:schemeClr val="dk1"/>
                </a:solidFill>
              </a:rPr>
              <a:t> </a:t>
            </a:r>
            <a:r>
              <a:rPr lang="en" sz="1400" dirty="0">
                <a:solidFill>
                  <a:srgbClr val="FF0000"/>
                </a:solidFill>
              </a:rPr>
              <a:t>out of 16 cells with expected counts less than 5.</a:t>
            </a:r>
            <a:r>
              <a:rPr lang="en" sz="1400" dirty="0">
                <a:solidFill>
                  <a:srgbClr val="000000"/>
                </a:solidFill>
              </a:rPr>
              <a:t> So Chi-square of independence is an invalid test for these two sets of data. </a:t>
            </a:r>
          </a:p>
          <a:p>
            <a:pPr marL="285750" indent="-285750" rtl="0">
              <a:lnSpc>
                <a:spcPts val="2400"/>
              </a:lnSpc>
              <a:spcBef>
                <a:spcPts val="0"/>
              </a:spcBef>
              <a:spcAft>
                <a:spcPts val="0"/>
              </a:spcAft>
              <a:buFont typeface="Wingdings" panose="05000000000000000000" pitchFamily="2" charset="2"/>
              <a:buChar char="q"/>
            </a:pPr>
            <a:r>
              <a:rPr lang="en" sz="1400" b="1" dirty="0" smtClean="0">
                <a:solidFill>
                  <a:srgbClr val="000000"/>
                </a:solidFill>
              </a:rPr>
              <a:t>Attempts </a:t>
            </a:r>
            <a:r>
              <a:rPr lang="en" sz="1400" b="1" dirty="0">
                <a:solidFill>
                  <a:srgbClr val="000000"/>
                </a:solidFill>
              </a:rPr>
              <a:t>to combine categories: </a:t>
            </a:r>
            <a:r>
              <a:rPr lang="en" sz="1400" dirty="0">
                <a:solidFill>
                  <a:srgbClr val="000000"/>
                </a:solidFill>
              </a:rPr>
              <a:t>We tried to re-organize the data in the variable “Bloating” to increase the expected cell counts. We combined “None” and “Low” into one category and “Med” and “High” into one; however, 50% of cells (4 out of 8) have expected counts less than 5. We also tried to combine “Low” to “High” together in comparison to “None”; however, </a:t>
            </a:r>
            <a:r>
              <a:rPr lang="en" sz="1400" dirty="0">
                <a:solidFill>
                  <a:schemeClr val="dk1"/>
                </a:solidFill>
              </a:rPr>
              <a:t>50% of cells (4 out of 8) have expected counts less than 5.</a:t>
            </a:r>
          </a:p>
          <a:p>
            <a:pPr>
              <a:lnSpc>
                <a:spcPct val="100000"/>
              </a:lnSpc>
              <a:spcBef>
                <a:spcPts val="0"/>
              </a:spcBef>
              <a:buNone/>
            </a:pPr>
            <a:endParaRPr sz="1400" dirty="0">
              <a:solidFill>
                <a:schemeClr val="dk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 dirty="0"/>
              <a:t>Chi-Square </a:t>
            </a:r>
            <a:r>
              <a:rPr lang="en" dirty="0" smtClean="0"/>
              <a:t>Goodness of fit: Cracker Fiber vs </a:t>
            </a:r>
            <a:r>
              <a:rPr lang="en" dirty="0"/>
              <a:t>Bloating</a:t>
            </a:r>
            <a:endParaRPr lang="en-US" dirty="0"/>
          </a:p>
        </p:txBody>
      </p:sp>
      <p:sp>
        <p:nvSpPr>
          <p:cNvPr id="3" name="Text Placeholder 2"/>
          <p:cNvSpPr>
            <a:spLocks noGrp="1"/>
          </p:cNvSpPr>
          <p:nvPr>
            <p:ph type="body" idx="1"/>
          </p:nvPr>
        </p:nvSpPr>
        <p:spPr>
          <a:xfrm>
            <a:off x="320342" y="1283104"/>
            <a:ext cx="8520599" cy="3416400"/>
          </a:xfrm>
        </p:spPr>
        <p:txBody>
          <a:bodyPr>
            <a:normAutofit/>
          </a:bodyPr>
          <a:lstStyle/>
          <a:p>
            <a:pPr marL="285750" lvl="0" indent="-285750">
              <a:lnSpc>
                <a:spcPts val="2400"/>
              </a:lnSpc>
              <a:spcAft>
                <a:spcPts val="0"/>
              </a:spcAft>
              <a:buClr>
                <a:schemeClr val="dk1"/>
              </a:buClr>
              <a:buSzPct val="78571"/>
              <a:buFont typeface="Wingdings" panose="05000000000000000000" pitchFamily="2" charset="2"/>
              <a:buChar char="q"/>
            </a:pPr>
            <a:r>
              <a:rPr lang="en" sz="1600" b="1" dirty="0">
                <a:solidFill>
                  <a:schemeClr val="dk1"/>
                </a:solidFill>
              </a:rPr>
              <a:t>H</a:t>
            </a:r>
            <a:r>
              <a:rPr lang="en" sz="1600" b="1" baseline="-25000" dirty="0">
                <a:solidFill>
                  <a:schemeClr val="dk1"/>
                </a:solidFill>
              </a:rPr>
              <a:t>0</a:t>
            </a:r>
            <a:r>
              <a:rPr lang="en" sz="1600" b="1" dirty="0">
                <a:solidFill>
                  <a:schemeClr val="dk1"/>
                </a:solidFill>
              </a:rPr>
              <a:t>:</a:t>
            </a:r>
            <a:r>
              <a:rPr lang="en" sz="1600" dirty="0">
                <a:solidFill>
                  <a:schemeClr val="dk1"/>
                </a:solidFill>
              </a:rPr>
              <a:t> </a:t>
            </a:r>
            <a:r>
              <a:rPr lang="en" sz="1600" dirty="0" smtClean="0">
                <a:solidFill>
                  <a:schemeClr val="dk1"/>
                </a:solidFill>
              </a:rPr>
              <a:t>The proportion of subjects with bloating is the same for all 4 groups.</a:t>
            </a:r>
            <a:endParaRPr lang="en" sz="1600" dirty="0">
              <a:solidFill>
                <a:schemeClr val="dk1"/>
              </a:solidFill>
            </a:endParaRPr>
          </a:p>
          <a:p>
            <a:pPr marL="285750" lvl="0" indent="-285750">
              <a:lnSpc>
                <a:spcPts val="2400"/>
              </a:lnSpc>
              <a:spcAft>
                <a:spcPts val="0"/>
              </a:spcAft>
              <a:buClr>
                <a:schemeClr val="dk1"/>
              </a:buClr>
              <a:buSzPct val="78571"/>
              <a:buFont typeface="Wingdings" panose="05000000000000000000" pitchFamily="2" charset="2"/>
              <a:buChar char="q"/>
            </a:pPr>
            <a:r>
              <a:rPr lang="en" sz="1600" b="1" dirty="0">
                <a:solidFill>
                  <a:schemeClr val="dk1"/>
                </a:solidFill>
              </a:rPr>
              <a:t>H</a:t>
            </a:r>
            <a:r>
              <a:rPr lang="en" sz="1600" b="1" baseline="-25000" dirty="0">
                <a:solidFill>
                  <a:schemeClr val="dk1"/>
                </a:solidFill>
              </a:rPr>
              <a:t>a</a:t>
            </a:r>
            <a:r>
              <a:rPr lang="en" sz="1600" b="1" dirty="0">
                <a:solidFill>
                  <a:schemeClr val="dk1"/>
                </a:solidFill>
              </a:rPr>
              <a:t>: </a:t>
            </a:r>
            <a:r>
              <a:rPr lang="en" sz="1600" dirty="0" smtClean="0">
                <a:solidFill>
                  <a:schemeClr val="dk1"/>
                </a:solidFill>
              </a:rPr>
              <a:t>At least one proportion is different.</a:t>
            </a:r>
            <a:endParaRPr lang="en" sz="1600" dirty="0">
              <a:solidFill>
                <a:schemeClr val="dk1"/>
              </a:solidFill>
            </a:endParaRPr>
          </a:p>
          <a:p>
            <a:pPr marL="285750" indent="-285750">
              <a:lnSpc>
                <a:spcPts val="2400"/>
              </a:lnSpc>
              <a:spcAft>
                <a:spcPts val="0"/>
              </a:spcAft>
              <a:buFont typeface="Wingdings" panose="05000000000000000000" pitchFamily="2" charset="2"/>
              <a:buChar char="q"/>
            </a:pPr>
            <a:r>
              <a:rPr lang="en" sz="1600" b="1" dirty="0" smtClean="0">
                <a:solidFill>
                  <a:schemeClr val="dk1"/>
                </a:solidFill>
              </a:rPr>
              <a:t>T.S.</a:t>
            </a:r>
            <a:r>
              <a:rPr lang="en" sz="1600" dirty="0" smtClean="0">
                <a:solidFill>
                  <a:schemeClr val="dk1"/>
                </a:solidFill>
              </a:rPr>
              <a:t>Chi-Square </a:t>
            </a:r>
            <a:r>
              <a:rPr lang="en" sz="1600" dirty="0">
                <a:solidFill>
                  <a:schemeClr val="dk1"/>
                </a:solidFill>
              </a:rPr>
              <a:t>= </a:t>
            </a:r>
            <a:r>
              <a:rPr lang="en" sz="1600" dirty="0" smtClean="0">
                <a:solidFill>
                  <a:schemeClr val="dk1"/>
                </a:solidFill>
              </a:rPr>
              <a:t>2.677, </a:t>
            </a:r>
            <a:r>
              <a:rPr lang="en" sz="1600" dirty="0">
                <a:solidFill>
                  <a:schemeClr val="dk1"/>
                </a:solidFill>
              </a:rPr>
              <a:t>DF = </a:t>
            </a:r>
            <a:r>
              <a:rPr lang="en" sz="1600" dirty="0" smtClean="0">
                <a:solidFill>
                  <a:schemeClr val="dk1"/>
                </a:solidFill>
              </a:rPr>
              <a:t>3; </a:t>
            </a:r>
            <a:r>
              <a:rPr lang="en" sz="1600" dirty="0">
                <a:solidFill>
                  <a:schemeClr val="dk1"/>
                </a:solidFill>
              </a:rPr>
              <a:t>P-Value = </a:t>
            </a:r>
            <a:r>
              <a:rPr lang="en" sz="1600" dirty="0" smtClean="0">
                <a:solidFill>
                  <a:schemeClr val="dk1"/>
                </a:solidFill>
              </a:rPr>
              <a:t>0.444.</a:t>
            </a:r>
            <a:endParaRPr lang="en" sz="1600" dirty="0">
              <a:solidFill>
                <a:schemeClr val="dk1"/>
              </a:solidFill>
            </a:endParaRPr>
          </a:p>
          <a:p>
            <a:pPr marL="285750" indent="-285750">
              <a:lnSpc>
                <a:spcPts val="2400"/>
              </a:lnSpc>
              <a:spcAft>
                <a:spcPts val="0"/>
              </a:spcAft>
              <a:buFont typeface="Wingdings" panose="05000000000000000000" pitchFamily="2" charset="2"/>
              <a:buChar char="q"/>
            </a:pPr>
            <a:r>
              <a:rPr lang="en" sz="1600" b="1" dirty="0">
                <a:solidFill>
                  <a:schemeClr val="dk1"/>
                </a:solidFill>
              </a:rPr>
              <a:t>Results and Conclusions: </a:t>
            </a:r>
            <a:r>
              <a:rPr lang="en" sz="1600" dirty="0" smtClean="0">
                <a:solidFill>
                  <a:schemeClr val="dk1"/>
                </a:solidFill>
              </a:rPr>
              <a:t>Since P &gt; 0.05, we fail to reject the null hypothesis and we can conclude that there is insignificant evidence to claim that different types of fiber has any effect on the bloating level of the subjects. </a:t>
            </a:r>
          </a:p>
          <a:p>
            <a:pPr marL="0" indent="0">
              <a:lnSpc>
                <a:spcPts val="2400"/>
              </a:lnSpc>
              <a:spcAft>
                <a:spcPts val="0"/>
              </a:spcAft>
              <a:buNone/>
            </a:pPr>
            <a:r>
              <a:rPr lang="en" sz="1600" dirty="0" smtClean="0">
                <a:solidFill>
                  <a:srgbClr val="000000"/>
                </a:solidFill>
              </a:rPr>
              <a:t> </a:t>
            </a:r>
            <a:endParaRPr lang="en-US" dirty="0"/>
          </a:p>
        </p:txBody>
      </p:sp>
    </p:spTree>
    <p:extLst>
      <p:ext uri="{BB962C8B-B14F-4D97-AF65-F5344CB8AC3E}">
        <p14:creationId xmlns:p14="http://schemas.microsoft.com/office/powerpoint/2010/main" val="22366677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93354" y="382323"/>
            <a:ext cx="8520599" cy="572699"/>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3300" dirty="0"/>
              <a:t>One-way ANOVA test: Subject vs. Digested Calories</a:t>
            </a:r>
          </a:p>
        </p:txBody>
      </p:sp>
      <p:sp>
        <p:nvSpPr>
          <p:cNvPr id="105" name="Shape 105"/>
          <p:cNvSpPr txBox="1">
            <a:spLocks noGrp="1"/>
          </p:cNvSpPr>
          <p:nvPr>
            <p:ph type="body" idx="1"/>
          </p:nvPr>
        </p:nvSpPr>
        <p:spPr>
          <a:xfrm>
            <a:off x="356913" y="1324642"/>
            <a:ext cx="8520599" cy="34164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dirty="0"/>
              <a:t>Check on the </a:t>
            </a:r>
            <a:r>
              <a:rPr lang="en" dirty="0">
                <a:solidFill>
                  <a:srgbClr val="FF0000"/>
                </a:solidFill>
              </a:rPr>
              <a:t>assumptions</a:t>
            </a:r>
            <a:r>
              <a:rPr lang="en" dirty="0"/>
              <a:t> first:</a:t>
            </a:r>
          </a:p>
          <a:p>
            <a:pPr marL="171450" lvl="0" indent="-171450">
              <a:spcBef>
                <a:spcPts val="0"/>
              </a:spcBef>
              <a:spcAft>
                <a:spcPts val="0"/>
              </a:spcAft>
              <a:buClr>
                <a:schemeClr val="dk1"/>
              </a:buClr>
              <a:buSzPct val="91666"/>
              <a:buFont typeface="Wingdings" panose="05000000000000000000" pitchFamily="2" charset="2"/>
              <a:buChar char="q"/>
            </a:pPr>
            <a:r>
              <a:rPr lang="en" sz="1200" dirty="0" smtClean="0">
                <a:solidFill>
                  <a:schemeClr val="dk1"/>
                </a:solidFill>
              </a:rPr>
              <a:t>We </a:t>
            </a:r>
            <a:r>
              <a:rPr lang="en" sz="1200" dirty="0">
                <a:solidFill>
                  <a:schemeClr val="dk1"/>
                </a:solidFill>
              </a:rPr>
              <a:t>assume random sampling of all 12 sets of the measurements, equal population variances, and normality of the populations. The test results indicate that the equal variance assumption was not met (P=0.004).</a:t>
            </a:r>
          </a:p>
        </p:txBody>
      </p:sp>
      <p:pic>
        <p:nvPicPr>
          <p:cNvPr id="106" name="Shape 106"/>
          <p:cNvPicPr preferRelativeResize="0"/>
          <p:nvPr/>
        </p:nvPicPr>
        <p:blipFill>
          <a:blip r:embed="rId3">
            <a:alphaModFix/>
          </a:blip>
          <a:stretch>
            <a:fillRect/>
          </a:stretch>
        </p:blipFill>
        <p:spPr>
          <a:xfrm>
            <a:off x="466641" y="2106859"/>
            <a:ext cx="3923686" cy="2614648"/>
          </a:xfrm>
          <a:prstGeom prst="rect">
            <a:avLst/>
          </a:prstGeom>
          <a:noFill/>
          <a:ln>
            <a:noFill/>
          </a:ln>
        </p:spPr>
      </p:pic>
      <p:pic>
        <p:nvPicPr>
          <p:cNvPr id="107" name="Shape 107"/>
          <p:cNvPicPr preferRelativeResize="0"/>
          <p:nvPr/>
        </p:nvPicPr>
        <p:blipFill>
          <a:blip r:embed="rId4">
            <a:alphaModFix/>
          </a:blip>
          <a:stretch>
            <a:fillRect/>
          </a:stretch>
        </p:blipFill>
        <p:spPr>
          <a:xfrm>
            <a:off x="4718304" y="2106859"/>
            <a:ext cx="4019080" cy="2634183"/>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dirty="0"/>
              <a:t>Transformation of Data -- Digested Calories</a:t>
            </a:r>
          </a:p>
        </p:txBody>
      </p:sp>
      <p:sp>
        <p:nvSpPr>
          <p:cNvPr id="113" name="Shape 113"/>
          <p:cNvSpPr txBox="1">
            <a:spLocks noGrp="1"/>
          </p:cNvSpPr>
          <p:nvPr>
            <p:ph type="body" idx="1"/>
          </p:nvPr>
        </p:nvSpPr>
        <p:spPr>
          <a:xfrm>
            <a:off x="661784" y="1354599"/>
            <a:ext cx="8520599" cy="3416400"/>
          </a:xfrm>
          <a:prstGeom prst="rect">
            <a:avLst/>
          </a:prstGeom>
        </p:spPr>
        <p:txBody>
          <a:bodyPr lIns="91425" tIns="91425" rIns="91425" bIns="91425" anchor="t" anchorCtr="0">
            <a:noAutofit/>
          </a:bodyPr>
          <a:lstStyle/>
          <a:p>
            <a:pPr>
              <a:spcBef>
                <a:spcPts val="0"/>
              </a:spcBef>
              <a:buNone/>
            </a:pPr>
            <a:r>
              <a:rPr lang="en" sz="1400" dirty="0" smtClean="0"/>
              <a:t>     After </a:t>
            </a:r>
            <a:r>
              <a:rPr lang="en" sz="1400" dirty="0"/>
              <a:t>Log transformation of data (P=0.007):    </a:t>
            </a:r>
            <a:r>
              <a:rPr lang="en" dirty="0"/>
              <a:t>         </a:t>
            </a:r>
            <a:r>
              <a:rPr lang="en" dirty="0" smtClean="0"/>
              <a:t>     </a:t>
            </a:r>
            <a:r>
              <a:rPr lang="en" sz="1400" dirty="0" smtClean="0"/>
              <a:t>   After </a:t>
            </a:r>
            <a:r>
              <a:rPr lang="en" sz="1400" dirty="0"/>
              <a:t>sqrt transformation of the data (P=0.004):</a:t>
            </a:r>
          </a:p>
        </p:txBody>
      </p:sp>
      <p:pic>
        <p:nvPicPr>
          <p:cNvPr id="114" name="Shape 114"/>
          <p:cNvPicPr preferRelativeResize="0"/>
          <p:nvPr/>
        </p:nvPicPr>
        <p:blipFill>
          <a:blip r:embed="rId3">
            <a:alphaModFix/>
          </a:blip>
          <a:stretch>
            <a:fillRect/>
          </a:stretch>
        </p:blipFill>
        <p:spPr>
          <a:xfrm>
            <a:off x="467225" y="1755649"/>
            <a:ext cx="3909500" cy="2779776"/>
          </a:xfrm>
          <a:prstGeom prst="rect">
            <a:avLst/>
          </a:prstGeom>
          <a:noFill/>
          <a:ln>
            <a:noFill/>
          </a:ln>
        </p:spPr>
      </p:pic>
      <p:pic>
        <p:nvPicPr>
          <p:cNvPr id="115" name="Shape 115"/>
          <p:cNvPicPr preferRelativeResize="0"/>
          <p:nvPr/>
        </p:nvPicPr>
        <p:blipFill>
          <a:blip r:embed="rId4">
            <a:alphaModFix/>
          </a:blip>
          <a:stretch>
            <a:fillRect/>
          </a:stretch>
        </p:blipFill>
        <p:spPr>
          <a:xfrm>
            <a:off x="4671277" y="1755648"/>
            <a:ext cx="4051293" cy="2779777"/>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93354" y="382323"/>
            <a:ext cx="8520599" cy="572699"/>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3300" dirty="0"/>
              <a:t>One-way ANOVA test: Subject vs. Digested </a:t>
            </a:r>
            <a:r>
              <a:rPr lang="en" sz="3300" dirty="0" smtClean="0"/>
              <a:t>Calories</a:t>
            </a:r>
            <a:r>
              <a:rPr lang="en-US" sz="3300" dirty="0" smtClean="0"/>
              <a:t> (outlier removed)</a:t>
            </a:r>
            <a:endParaRPr lang="en" sz="3300" dirty="0"/>
          </a:p>
        </p:txBody>
      </p:sp>
      <p:sp>
        <p:nvSpPr>
          <p:cNvPr id="105" name="Shape 105"/>
          <p:cNvSpPr txBox="1">
            <a:spLocks noGrp="1"/>
          </p:cNvSpPr>
          <p:nvPr>
            <p:ph type="body" idx="1"/>
          </p:nvPr>
        </p:nvSpPr>
        <p:spPr>
          <a:xfrm>
            <a:off x="356913" y="1324642"/>
            <a:ext cx="8520599" cy="34164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dirty="0"/>
              <a:t>Check on the </a:t>
            </a:r>
            <a:r>
              <a:rPr lang="en" dirty="0">
                <a:solidFill>
                  <a:srgbClr val="FF0000"/>
                </a:solidFill>
              </a:rPr>
              <a:t>assumptions</a:t>
            </a:r>
            <a:r>
              <a:rPr lang="en" dirty="0"/>
              <a:t> first:</a:t>
            </a:r>
          </a:p>
          <a:p>
            <a:pPr marL="171450" lvl="0" indent="-171450">
              <a:spcBef>
                <a:spcPts val="0"/>
              </a:spcBef>
              <a:spcAft>
                <a:spcPts val="0"/>
              </a:spcAft>
              <a:buClr>
                <a:schemeClr val="dk1"/>
              </a:buClr>
              <a:buSzPct val="91666"/>
              <a:buFont typeface="Wingdings" panose="05000000000000000000" pitchFamily="2" charset="2"/>
              <a:buChar char="q"/>
            </a:pPr>
            <a:r>
              <a:rPr lang="en" sz="1200" dirty="0" smtClean="0">
                <a:solidFill>
                  <a:schemeClr val="dk1"/>
                </a:solidFill>
              </a:rPr>
              <a:t>We </a:t>
            </a:r>
            <a:r>
              <a:rPr lang="en" sz="1200" dirty="0">
                <a:solidFill>
                  <a:schemeClr val="dk1"/>
                </a:solidFill>
              </a:rPr>
              <a:t>assume random sampling of all 12 sets of the measurements, equal population variances, and normality of the populations. The test results indicate that the equal variance assumption was </a:t>
            </a:r>
            <a:r>
              <a:rPr lang="en-US" sz="1200" dirty="0" smtClean="0">
                <a:solidFill>
                  <a:schemeClr val="dk1"/>
                </a:solidFill>
              </a:rPr>
              <a:t>not</a:t>
            </a:r>
            <a:r>
              <a:rPr lang="en" sz="1200" dirty="0" smtClean="0">
                <a:solidFill>
                  <a:schemeClr val="dk1"/>
                </a:solidFill>
              </a:rPr>
              <a:t> </a:t>
            </a:r>
            <a:r>
              <a:rPr lang="en" sz="1200" dirty="0">
                <a:solidFill>
                  <a:schemeClr val="dk1"/>
                </a:solidFill>
              </a:rPr>
              <a:t>met (</a:t>
            </a:r>
            <a:r>
              <a:rPr lang="en" sz="1200" dirty="0" smtClean="0">
                <a:solidFill>
                  <a:schemeClr val="dk1"/>
                </a:solidFill>
              </a:rPr>
              <a:t>P=0.0</a:t>
            </a:r>
            <a:r>
              <a:rPr lang="en-US" sz="1200" dirty="0" smtClean="0">
                <a:solidFill>
                  <a:schemeClr val="dk1"/>
                </a:solidFill>
              </a:rPr>
              <a:t>30</a:t>
            </a:r>
            <a:r>
              <a:rPr lang="en" sz="1200" dirty="0" smtClean="0">
                <a:solidFill>
                  <a:schemeClr val="dk1"/>
                </a:solidFill>
              </a:rPr>
              <a:t>).</a:t>
            </a:r>
            <a:endParaRPr lang="en" sz="1200" dirty="0">
              <a:solidFill>
                <a:schemeClr val="dk1"/>
              </a:solidFill>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801810" y="2032000"/>
            <a:ext cx="3991427" cy="2660952"/>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437848" y="2032000"/>
            <a:ext cx="4013200" cy="2673047"/>
          </a:xfrm>
          <a:prstGeom prst="rect">
            <a:avLst/>
          </a:prstGeom>
          <a:noFill/>
          <a:ln>
            <a:noFill/>
          </a:ln>
        </p:spPr>
      </p:pic>
    </p:spTree>
    <p:extLst>
      <p:ext uri="{BB962C8B-B14F-4D97-AF65-F5344CB8AC3E}">
        <p14:creationId xmlns:p14="http://schemas.microsoft.com/office/powerpoint/2010/main" val="261432511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sz="3200" dirty="0"/>
              <a:t>Transformation of Data -- Digested </a:t>
            </a:r>
            <a:r>
              <a:rPr lang="en" sz="3200" dirty="0" smtClean="0"/>
              <a:t>Calories</a:t>
            </a:r>
            <a:r>
              <a:rPr lang="en-US" sz="3200" dirty="0" smtClean="0"/>
              <a:t> (Outliner removed)</a:t>
            </a:r>
            <a:endParaRPr lang="en" sz="3200" dirty="0"/>
          </a:p>
        </p:txBody>
      </p:sp>
      <p:sp>
        <p:nvSpPr>
          <p:cNvPr id="113" name="Shape 113"/>
          <p:cNvSpPr txBox="1">
            <a:spLocks noGrp="1"/>
          </p:cNvSpPr>
          <p:nvPr>
            <p:ph type="body" idx="1"/>
          </p:nvPr>
        </p:nvSpPr>
        <p:spPr>
          <a:xfrm>
            <a:off x="661784" y="1354599"/>
            <a:ext cx="8520599" cy="3416400"/>
          </a:xfrm>
          <a:prstGeom prst="rect">
            <a:avLst/>
          </a:prstGeom>
        </p:spPr>
        <p:txBody>
          <a:bodyPr lIns="91425" tIns="91425" rIns="91425" bIns="91425" anchor="t" anchorCtr="0">
            <a:noAutofit/>
          </a:bodyPr>
          <a:lstStyle/>
          <a:p>
            <a:pPr>
              <a:spcBef>
                <a:spcPts val="0"/>
              </a:spcBef>
              <a:buNone/>
            </a:pPr>
            <a:r>
              <a:rPr lang="en" sz="1400" dirty="0" smtClean="0"/>
              <a:t>    </a:t>
            </a:r>
            <a:r>
              <a:rPr lang="en-US" sz="1400" dirty="0" smtClean="0"/>
              <a:t>Normality Test of Residual ( P=0.703 </a:t>
            </a:r>
            <a:r>
              <a:rPr lang="en" sz="1400" dirty="0" smtClean="0"/>
              <a:t>):    </a:t>
            </a:r>
            <a:r>
              <a:rPr lang="en" dirty="0" smtClean="0"/>
              <a:t>              </a:t>
            </a:r>
            <a:r>
              <a:rPr lang="en" sz="1400" dirty="0" smtClean="0"/>
              <a:t>   </a:t>
            </a:r>
            <a:r>
              <a:rPr lang="en-US" sz="1400" dirty="0" smtClean="0"/>
              <a:t>      </a:t>
            </a:r>
            <a:r>
              <a:rPr lang="en" sz="1400" dirty="0" smtClean="0"/>
              <a:t>After </a:t>
            </a:r>
            <a:r>
              <a:rPr lang="en-US" sz="1400" dirty="0" smtClean="0"/>
              <a:t>Log</a:t>
            </a:r>
            <a:r>
              <a:rPr lang="en" sz="1400" dirty="0" smtClean="0"/>
              <a:t> </a:t>
            </a:r>
            <a:r>
              <a:rPr lang="en" sz="1400" dirty="0"/>
              <a:t>transformation of the data (</a:t>
            </a:r>
            <a:r>
              <a:rPr lang="en" sz="1400" dirty="0" smtClean="0"/>
              <a:t>P=0.0</a:t>
            </a:r>
            <a:r>
              <a:rPr lang="en-US" sz="1400" dirty="0" smtClean="0"/>
              <a:t>68</a:t>
            </a:r>
            <a:r>
              <a:rPr lang="en" sz="1400" dirty="0" smtClean="0"/>
              <a:t>):</a:t>
            </a:r>
            <a:endParaRPr lang="en-US" sz="1400" dirty="0" smtClean="0"/>
          </a:p>
          <a:p>
            <a:pPr>
              <a:spcBef>
                <a:spcPts val="0"/>
              </a:spcBef>
              <a:buNone/>
            </a:pPr>
            <a:endParaRPr lang="en" sz="14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68514" y="1681238"/>
            <a:ext cx="4097867" cy="2939143"/>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487333" y="1681237"/>
            <a:ext cx="4039809" cy="2961217"/>
          </a:xfrm>
          <a:prstGeom prst="rect">
            <a:avLst/>
          </a:prstGeom>
          <a:noFill/>
          <a:ln>
            <a:noFill/>
          </a:ln>
        </p:spPr>
      </p:pic>
    </p:spTree>
    <p:extLst>
      <p:ext uri="{BB962C8B-B14F-4D97-AF65-F5344CB8AC3E}">
        <p14:creationId xmlns:p14="http://schemas.microsoft.com/office/powerpoint/2010/main" val="336599079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5400000" algn="t" rotWithShape="0">
              <a:prstClr val="black">
                <a:alpha val="40000"/>
              </a:prstClr>
            </a:outerShdw>
          </a:effectLst>
        </p:spPr>
        <p:txBody>
          <a:bodyPr>
            <a:noAutofit/>
          </a:bodyPr>
          <a:lstStyle/>
          <a:p>
            <a:r>
              <a:rPr lang="en" sz="2400" dirty="0"/>
              <a:t>One-way ANOVA test: </a:t>
            </a:r>
            <a:r>
              <a:rPr lang="en" sz="2400" dirty="0" smtClean="0"/>
              <a:t>Subjects vs</a:t>
            </a:r>
            <a:r>
              <a:rPr lang="en" sz="2400" dirty="0"/>
              <a:t>. Digested </a:t>
            </a:r>
            <a:r>
              <a:rPr lang="en" sz="2400" dirty="0" smtClean="0"/>
              <a:t>Calories (outlier removed)</a:t>
            </a:r>
            <a:endParaRPr lang="en-US" sz="2400" dirty="0"/>
          </a:p>
        </p:txBody>
      </p:sp>
      <p:sp>
        <p:nvSpPr>
          <p:cNvPr id="3" name="Text Placeholder 2"/>
          <p:cNvSpPr>
            <a:spLocks noGrp="1"/>
          </p:cNvSpPr>
          <p:nvPr>
            <p:ph type="body" idx="1"/>
          </p:nvPr>
        </p:nvSpPr>
        <p:spPr>
          <a:xfrm>
            <a:off x="311700" y="1220401"/>
            <a:ext cx="8520599" cy="3416400"/>
          </a:xfrm>
        </p:spPr>
        <p:txBody>
          <a:bodyPr>
            <a:noAutofit/>
          </a:bodyPr>
          <a:lstStyle/>
          <a:p>
            <a:pPr marL="285750" lvl="0" indent="-285750">
              <a:lnSpc>
                <a:spcPts val="2100"/>
              </a:lnSpc>
              <a:spcAft>
                <a:spcPts val="0"/>
              </a:spcAft>
              <a:buFont typeface="Wingdings" panose="05000000000000000000" pitchFamily="2" charset="2"/>
              <a:buChar char="q"/>
            </a:pPr>
            <a:r>
              <a:rPr lang="en" sz="1300" b="1" dirty="0">
                <a:solidFill>
                  <a:schemeClr val="dk1"/>
                </a:solidFill>
              </a:rPr>
              <a:t>H</a:t>
            </a:r>
            <a:r>
              <a:rPr lang="en" sz="1300" b="1" baseline="-25000" dirty="0">
                <a:solidFill>
                  <a:schemeClr val="dk1"/>
                </a:solidFill>
              </a:rPr>
              <a:t>0</a:t>
            </a:r>
            <a:r>
              <a:rPr lang="en" sz="1300" b="1" dirty="0">
                <a:solidFill>
                  <a:schemeClr val="dk1"/>
                </a:solidFill>
              </a:rPr>
              <a:t>:</a:t>
            </a:r>
            <a:r>
              <a:rPr lang="en" sz="1300" dirty="0">
                <a:solidFill>
                  <a:schemeClr val="dk1"/>
                </a:solidFill>
              </a:rPr>
              <a:t> All means are equal.</a:t>
            </a:r>
          </a:p>
          <a:p>
            <a:pPr marL="285750" lvl="0" indent="-285750">
              <a:lnSpc>
                <a:spcPts val="2100"/>
              </a:lnSpc>
              <a:spcAft>
                <a:spcPts val="0"/>
              </a:spcAft>
              <a:buFont typeface="Wingdings" panose="05000000000000000000" pitchFamily="2" charset="2"/>
              <a:buChar char="q"/>
            </a:pPr>
            <a:r>
              <a:rPr lang="en" sz="1300" b="1" dirty="0">
                <a:solidFill>
                  <a:schemeClr val="dk1"/>
                </a:solidFill>
              </a:rPr>
              <a:t>H</a:t>
            </a:r>
            <a:r>
              <a:rPr lang="en" sz="1300" b="1" baseline="-25000" dirty="0">
                <a:solidFill>
                  <a:schemeClr val="dk1"/>
                </a:solidFill>
              </a:rPr>
              <a:t>a</a:t>
            </a:r>
            <a:r>
              <a:rPr lang="en" sz="1300" b="1" dirty="0">
                <a:solidFill>
                  <a:schemeClr val="dk1"/>
                </a:solidFill>
              </a:rPr>
              <a:t>:</a:t>
            </a:r>
            <a:r>
              <a:rPr lang="en" sz="1300" dirty="0">
                <a:solidFill>
                  <a:schemeClr val="dk1"/>
                </a:solidFill>
              </a:rPr>
              <a:t> At least one mean is different.</a:t>
            </a:r>
          </a:p>
          <a:p>
            <a:pPr marL="285750" lvl="0" indent="-285750">
              <a:lnSpc>
                <a:spcPts val="2100"/>
              </a:lnSpc>
              <a:spcAft>
                <a:spcPts val="0"/>
              </a:spcAft>
              <a:buFont typeface="Wingdings" panose="05000000000000000000" pitchFamily="2" charset="2"/>
              <a:buChar char="q"/>
            </a:pPr>
            <a:r>
              <a:rPr lang="en" sz="1300" b="1" dirty="0">
                <a:solidFill>
                  <a:schemeClr val="dk1"/>
                </a:solidFill>
              </a:rPr>
              <a:t>Significance level:</a:t>
            </a:r>
            <a:r>
              <a:rPr lang="en" sz="1300" dirty="0">
                <a:solidFill>
                  <a:schemeClr val="dk1"/>
                </a:solidFill>
              </a:rPr>
              <a:t>      α = 0.05</a:t>
            </a:r>
          </a:p>
          <a:p>
            <a:pPr marL="285750" lvl="0" indent="-285750">
              <a:lnSpc>
                <a:spcPts val="2100"/>
              </a:lnSpc>
              <a:spcAft>
                <a:spcPts val="0"/>
              </a:spcAft>
              <a:buFont typeface="Wingdings" panose="05000000000000000000" pitchFamily="2" charset="2"/>
              <a:buChar char="q"/>
            </a:pPr>
            <a:r>
              <a:rPr lang="en" sz="1300" b="1" dirty="0">
                <a:solidFill>
                  <a:schemeClr val="dk1"/>
                </a:solidFill>
              </a:rPr>
              <a:t>Test Statistic:</a:t>
            </a:r>
            <a:r>
              <a:rPr lang="en" sz="1300" dirty="0">
                <a:solidFill>
                  <a:schemeClr val="dk1"/>
                </a:solidFill>
              </a:rPr>
              <a:t> </a:t>
            </a:r>
            <a:r>
              <a:rPr lang="en" sz="1300" dirty="0" smtClean="0">
                <a:solidFill>
                  <a:schemeClr val="dk1"/>
                </a:solidFill>
              </a:rPr>
              <a:t>    Source      DF        </a:t>
            </a:r>
            <a:r>
              <a:rPr lang="en" sz="1300" dirty="0">
                <a:solidFill>
                  <a:schemeClr val="dk1"/>
                </a:solidFill>
              </a:rPr>
              <a:t>Adj SS       Adj MS    </a:t>
            </a:r>
            <a:r>
              <a:rPr lang="en" sz="1300" dirty="0" smtClean="0">
                <a:solidFill>
                  <a:schemeClr val="dk1"/>
                </a:solidFill>
              </a:rPr>
              <a:t>  F-Value   </a:t>
            </a:r>
            <a:r>
              <a:rPr lang="en" sz="1300" dirty="0">
                <a:solidFill>
                  <a:schemeClr val="dk1"/>
                </a:solidFill>
              </a:rPr>
              <a:t>P-Value</a:t>
            </a:r>
          </a:p>
          <a:p>
            <a:pPr marL="914400" lvl="0">
              <a:lnSpc>
                <a:spcPts val="2100"/>
              </a:lnSpc>
              <a:spcAft>
                <a:spcPts val="0"/>
              </a:spcAft>
              <a:buClr>
                <a:srgbClr val="000000"/>
              </a:buClr>
              <a:buSzPct val="78571"/>
            </a:pPr>
            <a:r>
              <a:rPr lang="en" sz="1300" dirty="0">
                <a:solidFill>
                  <a:schemeClr val="dk1"/>
                </a:solidFill>
              </a:rPr>
              <a:t>              </a:t>
            </a:r>
            <a:r>
              <a:rPr lang="en" sz="1300" dirty="0" smtClean="0">
                <a:solidFill>
                  <a:schemeClr val="dk1"/>
                </a:solidFill>
              </a:rPr>
              <a:t>Subject      10      </a:t>
            </a:r>
            <a:r>
              <a:rPr lang="en-US" sz="1300" dirty="0" smtClean="0">
                <a:solidFill>
                  <a:schemeClr val="dk1"/>
                </a:solidFill>
              </a:rPr>
              <a:t>0.5175</a:t>
            </a:r>
            <a:r>
              <a:rPr lang="en" sz="1300" dirty="0" smtClean="0">
                <a:solidFill>
                  <a:schemeClr val="dk1"/>
                </a:solidFill>
              </a:rPr>
              <a:t>     </a:t>
            </a:r>
            <a:r>
              <a:rPr lang="en-US" sz="1300" dirty="0" smtClean="0">
                <a:solidFill>
                  <a:schemeClr val="dk1"/>
                </a:solidFill>
              </a:rPr>
              <a:t>0.051748</a:t>
            </a:r>
            <a:r>
              <a:rPr lang="en" sz="1300" dirty="0" smtClean="0">
                <a:solidFill>
                  <a:schemeClr val="dk1"/>
                </a:solidFill>
              </a:rPr>
              <a:t>       </a:t>
            </a:r>
            <a:r>
              <a:rPr lang="en" sz="1300" dirty="0" smtClean="0">
                <a:solidFill>
                  <a:schemeClr val="dk1"/>
                </a:solidFill>
                <a:highlight>
                  <a:srgbClr val="FFFF00"/>
                </a:highlight>
              </a:rPr>
              <a:t>8.3</a:t>
            </a:r>
            <a:r>
              <a:rPr lang="en-US" sz="1300" dirty="0" smtClean="0">
                <a:solidFill>
                  <a:schemeClr val="dk1"/>
                </a:solidFill>
                <a:highlight>
                  <a:srgbClr val="FFFF00"/>
                </a:highlight>
              </a:rPr>
              <a:t>2</a:t>
            </a:r>
            <a:r>
              <a:rPr lang="en" sz="1300" dirty="0" smtClean="0">
                <a:solidFill>
                  <a:schemeClr val="dk1"/>
                </a:solidFill>
                <a:highlight>
                  <a:srgbClr val="FFFF00"/>
                </a:highlight>
              </a:rPr>
              <a:t>   </a:t>
            </a:r>
            <a:r>
              <a:rPr lang="en" sz="1300" dirty="0" smtClean="0">
                <a:solidFill>
                  <a:schemeClr val="dk1"/>
                </a:solidFill>
              </a:rPr>
              <a:t>    </a:t>
            </a:r>
            <a:r>
              <a:rPr lang="en" sz="1300" dirty="0" smtClean="0">
                <a:solidFill>
                  <a:schemeClr val="dk1"/>
                </a:solidFill>
                <a:highlight>
                  <a:srgbClr val="FFFF00"/>
                </a:highlight>
              </a:rPr>
              <a:t>0.000</a:t>
            </a:r>
            <a:endParaRPr lang="en" sz="1300" dirty="0">
              <a:solidFill>
                <a:schemeClr val="dk1"/>
              </a:solidFill>
              <a:highlight>
                <a:srgbClr val="FFFF00"/>
              </a:highlight>
            </a:endParaRPr>
          </a:p>
          <a:p>
            <a:pPr marL="914400" lvl="0">
              <a:lnSpc>
                <a:spcPts val="2100"/>
              </a:lnSpc>
              <a:spcAft>
                <a:spcPts val="0"/>
              </a:spcAft>
              <a:buClr>
                <a:srgbClr val="000000"/>
              </a:buClr>
              <a:buSzPct val="78571"/>
            </a:pPr>
            <a:r>
              <a:rPr lang="en" sz="1300" dirty="0">
                <a:solidFill>
                  <a:schemeClr val="dk1"/>
                </a:solidFill>
              </a:rPr>
              <a:t>              Error     </a:t>
            </a:r>
            <a:r>
              <a:rPr lang="en" sz="1300" dirty="0" smtClean="0">
                <a:solidFill>
                  <a:schemeClr val="dk1"/>
                </a:solidFill>
              </a:rPr>
              <a:t>     33     </a:t>
            </a:r>
            <a:r>
              <a:rPr lang="en-US" sz="1300" dirty="0" smtClean="0">
                <a:solidFill>
                  <a:schemeClr val="dk1"/>
                </a:solidFill>
              </a:rPr>
              <a:t> 0.2051</a:t>
            </a:r>
            <a:r>
              <a:rPr lang="en" sz="1300" dirty="0" smtClean="0">
                <a:solidFill>
                  <a:schemeClr val="dk1"/>
                </a:solidFill>
              </a:rPr>
              <a:t>     </a:t>
            </a:r>
            <a:r>
              <a:rPr lang="en-US" sz="1300" dirty="0" smtClean="0">
                <a:solidFill>
                  <a:schemeClr val="dk1"/>
                </a:solidFill>
              </a:rPr>
              <a:t>0.006217</a:t>
            </a:r>
            <a:endParaRPr lang="en" sz="1300" dirty="0">
              <a:solidFill>
                <a:schemeClr val="dk1"/>
              </a:solidFill>
            </a:endParaRPr>
          </a:p>
          <a:p>
            <a:pPr marL="914400" lvl="0">
              <a:lnSpc>
                <a:spcPts val="2100"/>
              </a:lnSpc>
              <a:spcAft>
                <a:spcPts val="0"/>
              </a:spcAft>
              <a:buClr>
                <a:srgbClr val="000000"/>
              </a:buClr>
              <a:buSzPct val="78571"/>
            </a:pPr>
            <a:r>
              <a:rPr lang="en" sz="1300" dirty="0">
                <a:solidFill>
                  <a:schemeClr val="dk1"/>
                </a:solidFill>
              </a:rPr>
              <a:t>              Total    </a:t>
            </a:r>
            <a:r>
              <a:rPr lang="en" sz="1300" dirty="0" smtClean="0">
                <a:solidFill>
                  <a:schemeClr val="dk1"/>
                </a:solidFill>
              </a:rPr>
              <a:t>      43      </a:t>
            </a:r>
            <a:r>
              <a:rPr lang="en-US" sz="1300" dirty="0" smtClean="0">
                <a:solidFill>
                  <a:schemeClr val="dk1"/>
                </a:solidFill>
              </a:rPr>
              <a:t>0.7226</a:t>
            </a:r>
            <a:endParaRPr lang="en" sz="1300" dirty="0">
              <a:solidFill>
                <a:schemeClr val="dk1"/>
              </a:solidFill>
            </a:endParaRPr>
          </a:p>
          <a:p>
            <a:pPr marL="914400" lvl="0">
              <a:lnSpc>
                <a:spcPts val="2100"/>
              </a:lnSpc>
              <a:spcAft>
                <a:spcPts val="0"/>
              </a:spcAft>
              <a:buClr>
                <a:srgbClr val="000000"/>
              </a:buClr>
              <a:buSzPct val="78571"/>
            </a:pPr>
            <a:r>
              <a:rPr lang="en" sz="1300" dirty="0">
                <a:solidFill>
                  <a:schemeClr val="dk1"/>
                </a:solidFill>
              </a:rPr>
              <a:t>Model Summary</a:t>
            </a:r>
          </a:p>
          <a:p>
            <a:pPr lvl="0">
              <a:lnSpc>
                <a:spcPts val="2100"/>
              </a:lnSpc>
              <a:spcAft>
                <a:spcPts val="0"/>
              </a:spcAft>
              <a:buClr>
                <a:srgbClr val="000000"/>
              </a:buClr>
              <a:buSzPct val="78571"/>
            </a:pPr>
            <a:r>
              <a:rPr lang="en" sz="1300" dirty="0">
                <a:solidFill>
                  <a:schemeClr val="dk1"/>
                </a:solidFill>
              </a:rPr>
              <a:t>    			S     	 R-sq      </a:t>
            </a:r>
            <a:r>
              <a:rPr lang="en" sz="1300" dirty="0" smtClean="0">
                <a:solidFill>
                  <a:schemeClr val="dk1"/>
                </a:solidFill>
              </a:rPr>
              <a:t>  R-sq(adj</a:t>
            </a:r>
            <a:r>
              <a:rPr lang="en" sz="1300" dirty="0">
                <a:solidFill>
                  <a:schemeClr val="dk1"/>
                </a:solidFill>
              </a:rPr>
              <a:t>)     R-sq(pred)</a:t>
            </a:r>
          </a:p>
          <a:p>
            <a:pPr marL="914400" lvl="0">
              <a:lnSpc>
                <a:spcPts val="2100"/>
              </a:lnSpc>
              <a:spcAft>
                <a:spcPts val="0"/>
              </a:spcAft>
              <a:buClr>
                <a:srgbClr val="000000"/>
              </a:buClr>
              <a:buSzPct val="78571"/>
            </a:pPr>
            <a:r>
              <a:rPr lang="en" sz="1300" dirty="0">
                <a:solidFill>
                  <a:schemeClr val="dk1"/>
                </a:solidFill>
              </a:rPr>
              <a:t>	           </a:t>
            </a:r>
            <a:r>
              <a:rPr lang="en-US" sz="1300" dirty="0" smtClean="0">
                <a:solidFill>
                  <a:schemeClr val="dk1"/>
                </a:solidFill>
              </a:rPr>
              <a:t>0.0788456</a:t>
            </a:r>
            <a:r>
              <a:rPr lang="en" sz="1300" dirty="0" smtClean="0">
                <a:solidFill>
                  <a:schemeClr val="dk1"/>
                </a:solidFill>
              </a:rPr>
              <a:t>      71.</a:t>
            </a:r>
            <a:r>
              <a:rPr lang="en-US" sz="1300" dirty="0" smtClean="0">
                <a:solidFill>
                  <a:schemeClr val="dk1"/>
                </a:solidFill>
              </a:rPr>
              <a:t>61</a:t>
            </a:r>
            <a:r>
              <a:rPr lang="en" sz="1300" dirty="0" smtClean="0">
                <a:solidFill>
                  <a:schemeClr val="dk1"/>
                </a:solidFill>
              </a:rPr>
              <a:t>%</a:t>
            </a:r>
            <a:r>
              <a:rPr lang="en" sz="1300" dirty="0" smtClean="0">
                <a:solidFill>
                  <a:srgbClr val="FFFFFF"/>
                </a:solidFill>
              </a:rPr>
              <a:t>     </a:t>
            </a:r>
            <a:r>
              <a:rPr lang="en" sz="1300" dirty="0" smtClean="0">
                <a:solidFill>
                  <a:schemeClr val="dk1"/>
                </a:solidFill>
              </a:rPr>
              <a:t>    </a:t>
            </a:r>
            <a:r>
              <a:rPr lang="en" sz="1300" dirty="0" smtClean="0">
                <a:solidFill>
                  <a:schemeClr val="dk1"/>
                </a:solidFill>
                <a:highlight>
                  <a:srgbClr val="FFFF00"/>
                </a:highlight>
              </a:rPr>
              <a:t>6</a:t>
            </a:r>
            <a:r>
              <a:rPr lang="en-US" sz="1300" dirty="0" smtClean="0">
                <a:solidFill>
                  <a:schemeClr val="dk1"/>
                </a:solidFill>
                <a:highlight>
                  <a:srgbClr val="FFFF00"/>
                </a:highlight>
              </a:rPr>
              <a:t>3.01</a:t>
            </a:r>
            <a:r>
              <a:rPr lang="en" sz="1300" dirty="0" smtClean="0">
                <a:solidFill>
                  <a:schemeClr val="dk1"/>
                </a:solidFill>
                <a:highlight>
                  <a:srgbClr val="FFFF00"/>
                </a:highlight>
              </a:rPr>
              <a:t>%</a:t>
            </a:r>
            <a:r>
              <a:rPr lang="en" sz="1300" dirty="0" smtClean="0">
                <a:solidFill>
                  <a:schemeClr val="dk1"/>
                </a:solidFill>
              </a:rPr>
              <a:t>         49.</a:t>
            </a:r>
            <a:r>
              <a:rPr lang="en-US" sz="1300" dirty="0" smtClean="0">
                <a:solidFill>
                  <a:schemeClr val="dk1"/>
                </a:solidFill>
              </a:rPr>
              <a:t>53</a:t>
            </a:r>
            <a:r>
              <a:rPr lang="en" sz="1300" dirty="0" smtClean="0">
                <a:solidFill>
                  <a:schemeClr val="dk1"/>
                </a:solidFill>
              </a:rPr>
              <a:t>%</a:t>
            </a:r>
            <a:endParaRPr lang="en" sz="1300" dirty="0">
              <a:solidFill>
                <a:schemeClr val="dk1"/>
              </a:solidFill>
            </a:endParaRPr>
          </a:p>
          <a:p>
            <a:pPr marL="285750" lvl="0" indent="-285750">
              <a:lnSpc>
                <a:spcPts val="2100"/>
              </a:lnSpc>
              <a:spcAft>
                <a:spcPts val="0"/>
              </a:spcAft>
              <a:buFont typeface="Wingdings" panose="05000000000000000000" pitchFamily="2" charset="2"/>
              <a:buChar char="q"/>
            </a:pPr>
            <a:r>
              <a:rPr lang="en" sz="1300" b="1" dirty="0">
                <a:solidFill>
                  <a:schemeClr val="dk1"/>
                </a:solidFill>
              </a:rPr>
              <a:t>Results and Conclusion:</a:t>
            </a:r>
            <a:r>
              <a:rPr lang="en" sz="1300" dirty="0">
                <a:solidFill>
                  <a:schemeClr val="dk1"/>
                </a:solidFill>
              </a:rPr>
              <a:t>  Since P </a:t>
            </a:r>
            <a:r>
              <a:rPr lang="en" sz="1300" dirty="0" smtClean="0">
                <a:solidFill>
                  <a:schemeClr val="dk1"/>
                </a:solidFill>
              </a:rPr>
              <a:t>&lt; </a:t>
            </a:r>
            <a:r>
              <a:rPr lang="en" sz="1300" dirty="0">
                <a:solidFill>
                  <a:schemeClr val="dk1"/>
                </a:solidFill>
              </a:rPr>
              <a:t>0.05, we </a:t>
            </a:r>
            <a:r>
              <a:rPr lang="en" sz="1300" dirty="0" smtClean="0">
                <a:solidFill>
                  <a:schemeClr val="dk1"/>
                </a:solidFill>
              </a:rPr>
              <a:t>reject </a:t>
            </a:r>
            <a:r>
              <a:rPr lang="en" sz="1300" dirty="0">
                <a:solidFill>
                  <a:schemeClr val="dk1"/>
                </a:solidFill>
              </a:rPr>
              <a:t>the null </a:t>
            </a:r>
            <a:r>
              <a:rPr lang="en" sz="1300" dirty="0" smtClean="0">
                <a:solidFill>
                  <a:schemeClr val="dk1"/>
                </a:solidFill>
              </a:rPr>
              <a:t>hypothesis and we can conclude that there is significant evidence to indicate a difference in at least one of the means. In other words, there is a difference in digested calories among subjects.  </a:t>
            </a:r>
            <a:endParaRPr lang="en-US" sz="1300" dirty="0"/>
          </a:p>
        </p:txBody>
      </p:sp>
    </p:spTree>
    <p:extLst>
      <p:ext uri="{BB962C8B-B14F-4D97-AF65-F5344CB8AC3E}">
        <p14:creationId xmlns:p14="http://schemas.microsoft.com/office/powerpoint/2010/main" val="38316601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lvl="0" rtl="0">
              <a:spcBef>
                <a:spcPts val="0"/>
              </a:spcBef>
              <a:buNone/>
            </a:pPr>
            <a:r>
              <a:rPr lang="en" sz="3400" dirty="0"/>
              <a:t>Chi-Square of Independence: Subject vs. Bloating</a:t>
            </a:r>
          </a:p>
        </p:txBody>
      </p:sp>
      <p:sp>
        <p:nvSpPr>
          <p:cNvPr id="127" name="Shape 127"/>
          <p:cNvSpPr txBox="1">
            <a:spLocks noGrp="1"/>
          </p:cNvSpPr>
          <p:nvPr>
            <p:ph type="body" idx="1"/>
          </p:nvPr>
        </p:nvSpPr>
        <p:spPr>
          <a:xfrm>
            <a:off x="311700" y="1293554"/>
            <a:ext cx="8520599" cy="3416400"/>
          </a:xfrm>
          <a:prstGeom prst="rect">
            <a:avLst/>
          </a:prstGeom>
        </p:spPr>
        <p:txBody>
          <a:bodyPr lIns="91425" tIns="91425" rIns="91425" bIns="91425" anchor="t" anchorCtr="0">
            <a:noAutofit/>
          </a:bodyPr>
          <a:lstStyle/>
          <a:p>
            <a:pPr marL="285750" lvl="0" indent="-285750" rtl="0">
              <a:lnSpc>
                <a:spcPct val="150000"/>
              </a:lnSpc>
              <a:spcBef>
                <a:spcPts val="0"/>
              </a:spcBef>
              <a:spcAft>
                <a:spcPts val="0"/>
              </a:spcAft>
              <a:buFont typeface="Wingdings" panose="05000000000000000000" pitchFamily="2" charset="2"/>
              <a:buChar char="q"/>
            </a:pPr>
            <a:r>
              <a:rPr lang="en" sz="1800" b="1" dirty="0" smtClean="0">
                <a:solidFill>
                  <a:schemeClr val="dk1"/>
                </a:solidFill>
              </a:rPr>
              <a:t>H</a:t>
            </a:r>
            <a:r>
              <a:rPr lang="en" sz="1800" b="1" baseline="-25000" dirty="0" smtClean="0">
                <a:solidFill>
                  <a:schemeClr val="dk1"/>
                </a:solidFill>
              </a:rPr>
              <a:t>0</a:t>
            </a:r>
            <a:r>
              <a:rPr lang="en" sz="1800" b="1" dirty="0">
                <a:solidFill>
                  <a:schemeClr val="dk1"/>
                </a:solidFill>
              </a:rPr>
              <a:t>:</a:t>
            </a:r>
            <a:r>
              <a:rPr lang="en" sz="1800" dirty="0">
                <a:solidFill>
                  <a:schemeClr val="dk1"/>
                </a:solidFill>
              </a:rPr>
              <a:t> Subject and bloating are independent.</a:t>
            </a:r>
          </a:p>
          <a:p>
            <a:pPr marL="285750" lvl="0" indent="-285750" rtl="0">
              <a:lnSpc>
                <a:spcPct val="150000"/>
              </a:lnSpc>
              <a:spcBef>
                <a:spcPts val="0"/>
              </a:spcBef>
              <a:spcAft>
                <a:spcPts val="0"/>
              </a:spcAft>
              <a:buFont typeface="Wingdings" panose="05000000000000000000" pitchFamily="2" charset="2"/>
              <a:buChar char="q"/>
            </a:pPr>
            <a:r>
              <a:rPr lang="en" sz="1800" b="1" dirty="0" smtClean="0">
                <a:solidFill>
                  <a:schemeClr val="dk1"/>
                </a:solidFill>
              </a:rPr>
              <a:t>H</a:t>
            </a:r>
            <a:r>
              <a:rPr lang="en" sz="1800" b="1" baseline="-25000" dirty="0" smtClean="0">
                <a:solidFill>
                  <a:schemeClr val="dk1"/>
                </a:solidFill>
              </a:rPr>
              <a:t>a</a:t>
            </a:r>
            <a:r>
              <a:rPr lang="en" sz="1800" b="1" dirty="0">
                <a:solidFill>
                  <a:schemeClr val="dk1"/>
                </a:solidFill>
              </a:rPr>
              <a:t>: </a:t>
            </a:r>
            <a:r>
              <a:rPr lang="en" sz="1800" dirty="0">
                <a:solidFill>
                  <a:schemeClr val="dk1"/>
                </a:solidFill>
              </a:rPr>
              <a:t>Subject and bloating are dependent.</a:t>
            </a:r>
          </a:p>
          <a:p>
            <a:pPr marL="285750" lvl="0" indent="-285750" rtl="0">
              <a:lnSpc>
                <a:spcPct val="150000"/>
              </a:lnSpc>
              <a:spcBef>
                <a:spcPts val="0"/>
              </a:spcBef>
              <a:spcAft>
                <a:spcPts val="0"/>
              </a:spcAft>
              <a:buFont typeface="Wingdings" panose="05000000000000000000" pitchFamily="2" charset="2"/>
              <a:buChar char="q"/>
            </a:pPr>
            <a:r>
              <a:rPr lang="en" sz="1800" b="1" dirty="0" smtClean="0">
                <a:solidFill>
                  <a:schemeClr val="dk1"/>
                </a:solidFill>
              </a:rPr>
              <a:t>T.S</a:t>
            </a:r>
            <a:r>
              <a:rPr lang="en" sz="1800" b="1" dirty="0">
                <a:solidFill>
                  <a:schemeClr val="dk1"/>
                </a:solidFill>
              </a:rPr>
              <a:t>.: </a:t>
            </a:r>
            <a:r>
              <a:rPr lang="en" sz="1800" dirty="0">
                <a:solidFill>
                  <a:schemeClr val="dk1"/>
                </a:solidFill>
              </a:rPr>
              <a:t>Pearson Chi-Square = 39.570, DF = 33</a:t>
            </a:r>
          </a:p>
          <a:p>
            <a:pPr marL="285750" indent="-285750" rtl="0">
              <a:lnSpc>
                <a:spcPct val="150000"/>
              </a:lnSpc>
              <a:spcBef>
                <a:spcPts val="0"/>
              </a:spcBef>
              <a:spcAft>
                <a:spcPts val="0"/>
              </a:spcAft>
              <a:buFont typeface="Wingdings" panose="05000000000000000000" pitchFamily="2" charset="2"/>
              <a:buChar char="q"/>
            </a:pPr>
            <a:r>
              <a:rPr lang="en" sz="1800" b="1" dirty="0" smtClean="0">
                <a:solidFill>
                  <a:schemeClr val="dk1"/>
                </a:solidFill>
              </a:rPr>
              <a:t>Results </a:t>
            </a:r>
            <a:r>
              <a:rPr lang="en" sz="1800" b="1" dirty="0">
                <a:solidFill>
                  <a:schemeClr val="dk1"/>
                </a:solidFill>
              </a:rPr>
              <a:t>and Conclusions: </a:t>
            </a:r>
          </a:p>
          <a:p>
            <a:pPr rtl="0">
              <a:lnSpc>
                <a:spcPct val="150000"/>
              </a:lnSpc>
              <a:spcBef>
                <a:spcPts val="0"/>
              </a:spcBef>
              <a:spcAft>
                <a:spcPts val="0"/>
              </a:spcAft>
              <a:buNone/>
            </a:pPr>
            <a:r>
              <a:rPr lang="en" sz="1800" dirty="0">
                <a:solidFill>
                  <a:srgbClr val="FF0000"/>
                </a:solidFill>
              </a:rPr>
              <a:t>* WARNING * 24 of 48 cells with expected counts less than 1.</a:t>
            </a:r>
          </a:p>
          <a:p>
            <a:pPr lvl="0" rtl="0">
              <a:lnSpc>
                <a:spcPct val="150000"/>
              </a:lnSpc>
              <a:spcBef>
                <a:spcPts val="0"/>
              </a:spcBef>
              <a:spcAft>
                <a:spcPts val="0"/>
              </a:spcAft>
              <a:buNone/>
            </a:pPr>
            <a:r>
              <a:rPr lang="en" sz="1800" dirty="0">
                <a:solidFill>
                  <a:srgbClr val="FF0000"/>
                </a:solidFill>
              </a:rPr>
              <a:t>* WARNING * Chi-Square approximation probably invalid</a:t>
            </a:r>
          </a:p>
          <a:p>
            <a:pPr lvl="0" rtl="0">
              <a:lnSpc>
                <a:spcPct val="150000"/>
              </a:lnSpc>
              <a:spcBef>
                <a:spcPts val="0"/>
              </a:spcBef>
              <a:spcAft>
                <a:spcPts val="0"/>
              </a:spcAft>
              <a:buNone/>
            </a:pPr>
            <a:endParaRPr sz="1800" dirty="0">
              <a:solidFill>
                <a:srgbClr val="000000"/>
              </a:solidFill>
            </a:endParaRPr>
          </a:p>
          <a:p>
            <a:pPr lvl="0" rtl="0">
              <a:lnSpc>
                <a:spcPct val="100000"/>
              </a:lnSpc>
              <a:spcBef>
                <a:spcPts val="0"/>
              </a:spcBef>
              <a:buNone/>
            </a:pPr>
            <a:endParaRPr sz="1400" dirty="0">
              <a:solidFill>
                <a:schemeClr val="dk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a:spcBef>
                <a:spcPts val="0"/>
              </a:spcBef>
              <a:buNone/>
            </a:pPr>
            <a:r>
              <a:rPr lang="en" dirty="0"/>
              <a:t>Conclusions</a:t>
            </a:r>
          </a:p>
        </p:txBody>
      </p:sp>
      <p:sp>
        <p:nvSpPr>
          <p:cNvPr id="133" name="Shape 133"/>
          <p:cNvSpPr txBox="1">
            <a:spLocks noGrp="1"/>
          </p:cNvSpPr>
          <p:nvPr>
            <p:ph type="body" idx="1"/>
          </p:nvPr>
        </p:nvSpPr>
        <p:spPr>
          <a:xfrm>
            <a:off x="361549" y="1260304"/>
            <a:ext cx="8520599" cy="3416400"/>
          </a:xfrm>
          <a:prstGeom prst="rect">
            <a:avLst/>
          </a:prstGeom>
        </p:spPr>
        <p:txBody>
          <a:bodyPr lIns="91425" tIns="91425" rIns="91425" bIns="91425" anchor="t" anchorCtr="0">
            <a:noAutofit/>
          </a:bodyPr>
          <a:lstStyle/>
          <a:p>
            <a:pPr rtl="0">
              <a:spcBef>
                <a:spcPts val="0"/>
              </a:spcBef>
              <a:spcAft>
                <a:spcPts val="800"/>
              </a:spcAft>
              <a:buNone/>
            </a:pPr>
            <a:r>
              <a:rPr lang="en" dirty="0"/>
              <a:t>1. What is the association between c</a:t>
            </a:r>
            <a:r>
              <a:rPr lang="en" dirty="0" smtClean="0"/>
              <a:t>racker fiber and </a:t>
            </a:r>
            <a:r>
              <a:rPr lang="en" dirty="0"/>
              <a:t>digested calories?</a:t>
            </a:r>
          </a:p>
          <a:p>
            <a:pPr marL="285750" lvl="0" indent="-285750" rtl="0">
              <a:spcBef>
                <a:spcPts val="0"/>
              </a:spcBef>
              <a:spcAft>
                <a:spcPts val="800"/>
              </a:spcAft>
              <a:buFont typeface="Wingdings" panose="05000000000000000000" pitchFamily="2" charset="2"/>
              <a:buChar char="q"/>
            </a:pPr>
            <a:r>
              <a:rPr lang="en" dirty="0" smtClean="0">
                <a:solidFill>
                  <a:srgbClr val="FF0000"/>
                </a:solidFill>
              </a:rPr>
              <a:t>One-way </a:t>
            </a:r>
            <a:r>
              <a:rPr lang="en" dirty="0">
                <a:solidFill>
                  <a:srgbClr val="FF0000"/>
                </a:solidFill>
              </a:rPr>
              <a:t>ANOVA: Non-significant result, but adjusted R-sq is 0</a:t>
            </a:r>
            <a:r>
              <a:rPr lang="en" dirty="0" smtClean="0">
                <a:solidFill>
                  <a:srgbClr val="FF0000"/>
                </a:solidFill>
              </a:rPr>
              <a:t>%.</a:t>
            </a:r>
          </a:p>
          <a:p>
            <a:pPr marL="285750" lvl="0" indent="-285750">
              <a:spcAft>
                <a:spcPts val="800"/>
              </a:spcAft>
              <a:buFont typeface="Wingdings" panose="05000000000000000000" pitchFamily="2" charset="2"/>
              <a:buChar char="q"/>
            </a:pPr>
            <a:r>
              <a:rPr lang="en" dirty="0" smtClean="0">
                <a:solidFill>
                  <a:srgbClr val="FF0000"/>
                </a:solidFill>
              </a:rPr>
              <a:t>Paired t test and CI: </a:t>
            </a:r>
            <a:r>
              <a:rPr lang="en" dirty="0">
                <a:solidFill>
                  <a:srgbClr val="FF0000"/>
                </a:solidFill>
              </a:rPr>
              <a:t>Non-significant </a:t>
            </a:r>
            <a:r>
              <a:rPr lang="en" dirty="0" smtClean="0">
                <a:solidFill>
                  <a:srgbClr val="FF0000"/>
                </a:solidFill>
              </a:rPr>
              <a:t>result.</a:t>
            </a:r>
          </a:p>
          <a:p>
            <a:pPr rtl="0">
              <a:spcBef>
                <a:spcPts val="0"/>
              </a:spcBef>
              <a:spcAft>
                <a:spcPts val="800"/>
              </a:spcAft>
              <a:buNone/>
            </a:pPr>
            <a:r>
              <a:rPr lang="en" dirty="0" smtClean="0"/>
              <a:t>2</a:t>
            </a:r>
            <a:r>
              <a:rPr lang="en" dirty="0"/>
              <a:t>. What is the association between </a:t>
            </a:r>
            <a:r>
              <a:rPr lang="en" dirty="0" smtClean="0"/>
              <a:t>cracker fiber and </a:t>
            </a:r>
            <a:r>
              <a:rPr lang="en" dirty="0"/>
              <a:t>bloating?</a:t>
            </a:r>
          </a:p>
          <a:p>
            <a:pPr marL="285750" lvl="0" indent="-285750" rtl="0">
              <a:spcBef>
                <a:spcPts val="0"/>
              </a:spcBef>
              <a:spcAft>
                <a:spcPts val="800"/>
              </a:spcAft>
              <a:buFont typeface="Wingdings" panose="05000000000000000000" pitchFamily="2" charset="2"/>
              <a:buChar char="q"/>
            </a:pPr>
            <a:r>
              <a:rPr lang="en" dirty="0" smtClean="0">
                <a:solidFill>
                  <a:srgbClr val="FF0000"/>
                </a:solidFill>
              </a:rPr>
              <a:t>Chi-square </a:t>
            </a:r>
            <a:r>
              <a:rPr lang="en" dirty="0">
                <a:solidFill>
                  <a:srgbClr val="FF0000"/>
                </a:solidFill>
              </a:rPr>
              <a:t>of Independence: Significant result, but all of the cells with expected counts less than 5, so the result might not be valid</a:t>
            </a:r>
            <a:r>
              <a:rPr lang="en" dirty="0" smtClean="0">
                <a:solidFill>
                  <a:srgbClr val="FF0000"/>
                </a:solidFill>
              </a:rPr>
              <a:t>.</a:t>
            </a:r>
          </a:p>
          <a:p>
            <a:pPr marL="285750" lvl="0" indent="-285750" rtl="0">
              <a:spcBef>
                <a:spcPts val="0"/>
              </a:spcBef>
              <a:spcAft>
                <a:spcPts val="800"/>
              </a:spcAft>
              <a:buFont typeface="Wingdings" panose="05000000000000000000" pitchFamily="2" charset="2"/>
              <a:buChar char="q"/>
            </a:pPr>
            <a:r>
              <a:rPr lang="en" dirty="0" smtClean="0">
                <a:solidFill>
                  <a:srgbClr val="FF0000"/>
                </a:solidFill>
              </a:rPr>
              <a:t>Chi-square goodness of fit test: Non-significant result. </a:t>
            </a:r>
            <a:endParaRPr lang="en" dirty="0">
              <a:solidFill>
                <a:srgbClr val="FF0000"/>
              </a:solidFill>
            </a:endParaRPr>
          </a:p>
          <a:p>
            <a:pPr rtl="0">
              <a:spcBef>
                <a:spcPts val="0"/>
              </a:spcBef>
              <a:spcAft>
                <a:spcPts val="800"/>
              </a:spcAft>
              <a:buNone/>
            </a:pPr>
            <a:r>
              <a:rPr lang="en" dirty="0"/>
              <a:t>3. Do individual subjects vary in terms of digested </a:t>
            </a:r>
            <a:r>
              <a:rPr lang="en" dirty="0" smtClean="0"/>
              <a:t>calories?</a:t>
            </a:r>
            <a:endParaRPr lang="en" dirty="0"/>
          </a:p>
          <a:p>
            <a:pPr marL="285750" lvl="0" indent="-285750" rtl="0">
              <a:spcBef>
                <a:spcPts val="0"/>
              </a:spcBef>
              <a:spcAft>
                <a:spcPts val="800"/>
              </a:spcAft>
              <a:buFont typeface="Wingdings" panose="05000000000000000000" pitchFamily="2" charset="2"/>
              <a:buChar char="q"/>
            </a:pPr>
            <a:r>
              <a:rPr lang="en" dirty="0" smtClean="0">
                <a:solidFill>
                  <a:srgbClr val="FF0000"/>
                </a:solidFill>
              </a:rPr>
              <a:t>One-way ANOVA (Subject </a:t>
            </a:r>
            <a:r>
              <a:rPr lang="en" dirty="0">
                <a:solidFill>
                  <a:srgbClr val="FF0000"/>
                </a:solidFill>
              </a:rPr>
              <a:t>vs. Digested </a:t>
            </a:r>
            <a:r>
              <a:rPr lang="en" dirty="0" smtClean="0">
                <a:solidFill>
                  <a:srgbClr val="FF0000"/>
                </a:solidFill>
              </a:rPr>
              <a:t>Calories—outlier removed): Significant result. </a:t>
            </a:r>
          </a:p>
          <a:p>
            <a:pPr marL="0" indent="0">
              <a:spcAft>
                <a:spcPts val="800"/>
              </a:spcAft>
              <a:buNone/>
            </a:pPr>
            <a:r>
              <a:rPr lang="en" dirty="0" smtClean="0"/>
              <a:t>4. </a:t>
            </a:r>
            <a:r>
              <a:rPr lang="en" dirty="0"/>
              <a:t>Do individual subjects vary in terms of </a:t>
            </a:r>
            <a:r>
              <a:rPr lang="en" dirty="0" smtClean="0"/>
              <a:t>bloating?</a:t>
            </a:r>
            <a:endParaRPr lang="en" dirty="0" smtClean="0">
              <a:solidFill>
                <a:srgbClr val="FF0000"/>
              </a:solidFill>
            </a:endParaRPr>
          </a:p>
          <a:p>
            <a:pPr marL="285750" lvl="0" indent="-285750" rtl="0">
              <a:spcBef>
                <a:spcPts val="0"/>
              </a:spcBef>
              <a:spcAft>
                <a:spcPts val="800"/>
              </a:spcAft>
              <a:buFont typeface="Wingdings" panose="05000000000000000000" pitchFamily="2" charset="2"/>
              <a:buChar char="q"/>
            </a:pPr>
            <a:r>
              <a:rPr lang="en" dirty="0" smtClean="0">
                <a:solidFill>
                  <a:srgbClr val="FF0000"/>
                </a:solidFill>
              </a:rPr>
              <a:t>Chi-square </a:t>
            </a:r>
            <a:r>
              <a:rPr lang="en" dirty="0">
                <a:solidFill>
                  <a:srgbClr val="FF0000"/>
                </a:solidFill>
              </a:rPr>
              <a:t>of Independence: Half of the cells with expected counts less than 1, so the test won’t be valid</a:t>
            </a:r>
            <a:r>
              <a:rPr lang="en" dirty="0" smtClean="0">
                <a:solidFill>
                  <a:srgbClr val="FF0000"/>
                </a:solidFill>
              </a:rPr>
              <a:t>.</a:t>
            </a:r>
          </a:p>
          <a:p>
            <a:pPr lvl="0" rtl="0">
              <a:spcBef>
                <a:spcPts val="0"/>
              </a:spcBef>
              <a:buClr>
                <a:schemeClr val="dk1"/>
              </a:buClr>
              <a:buFont typeface="Arial"/>
              <a:buNone/>
            </a:pPr>
            <a:endParaRPr dirty="0">
              <a:solidFill>
                <a:srgbClr val="0000FF"/>
              </a:solidFill>
            </a:endParaRPr>
          </a:p>
          <a:p>
            <a:pPr>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5400000" algn="t" rotWithShape="0">
              <a:prstClr val="black">
                <a:alpha val="40000"/>
              </a:prstClr>
            </a:outerShdw>
          </a:effectLst>
        </p:spPr>
        <p:txBody>
          <a:bodyPr>
            <a:noAutofit/>
          </a:bodyPr>
          <a:lstStyle/>
          <a:p>
            <a:r>
              <a:rPr lang="en" dirty="0"/>
              <a:t>Conclusions</a:t>
            </a:r>
            <a:endParaRPr lang="en-US" dirty="0"/>
          </a:p>
        </p:txBody>
      </p:sp>
      <p:sp>
        <p:nvSpPr>
          <p:cNvPr id="3" name="Text Placeholder 2"/>
          <p:cNvSpPr>
            <a:spLocks noGrp="1"/>
          </p:cNvSpPr>
          <p:nvPr>
            <p:ph type="body" idx="1"/>
          </p:nvPr>
        </p:nvSpPr>
        <p:spPr>
          <a:xfrm>
            <a:off x="311700" y="1366706"/>
            <a:ext cx="8520599" cy="3416400"/>
          </a:xfrm>
        </p:spPr>
        <p:txBody>
          <a:bodyPr>
            <a:normAutofit/>
          </a:bodyPr>
          <a:lstStyle/>
          <a:p>
            <a:r>
              <a:rPr lang="en-US" sz="2800" dirty="0" smtClean="0"/>
              <a:t>In summary, based on our analysis of this dataset, fiber does not help to burn calories nor lead to excess bloating. However, the difference in digested calories can be explained to some extent by subjects. </a:t>
            </a:r>
            <a:endParaRPr lang="en-US" sz="2800" dirty="0"/>
          </a:p>
        </p:txBody>
      </p:sp>
    </p:spTree>
    <p:extLst>
      <p:ext uri="{BB962C8B-B14F-4D97-AF65-F5344CB8AC3E}">
        <p14:creationId xmlns:p14="http://schemas.microsoft.com/office/powerpoint/2010/main" val="40650124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a:spcBef>
                <a:spcPts val="0"/>
              </a:spcBef>
              <a:buNone/>
            </a:pPr>
            <a:r>
              <a:rPr lang="en" dirty="0"/>
              <a:t>Introduction--Background Information</a:t>
            </a:r>
          </a:p>
        </p:txBody>
      </p:sp>
      <p:sp>
        <p:nvSpPr>
          <p:cNvPr id="60" name="Shape 60"/>
          <p:cNvSpPr txBox="1">
            <a:spLocks noGrp="1"/>
          </p:cNvSpPr>
          <p:nvPr>
            <p:ph type="body" idx="1"/>
          </p:nvPr>
        </p:nvSpPr>
        <p:spPr>
          <a:xfrm>
            <a:off x="358727" y="1136801"/>
            <a:ext cx="8520599" cy="3416400"/>
          </a:xfrm>
          <a:prstGeom prst="rect">
            <a:avLst/>
          </a:prstGeom>
        </p:spPr>
        <p:txBody>
          <a:bodyPr lIns="91425" tIns="91425" rIns="91425" bIns="91425" anchor="t" anchorCtr="0">
            <a:noAutofit/>
          </a:bodyPr>
          <a:lstStyle/>
          <a:p>
            <a:pPr marL="285750" indent="-285750" rtl="0">
              <a:spcBef>
                <a:spcPts val="0"/>
              </a:spcBef>
              <a:buFont typeface="Wingdings" panose="05000000000000000000" pitchFamily="2" charset="2"/>
              <a:buChar char="q"/>
            </a:pPr>
            <a:endParaRPr lang="en" sz="1600" dirty="0" smtClean="0">
              <a:solidFill>
                <a:srgbClr val="333333"/>
              </a:solidFill>
              <a:highlight>
                <a:srgbClr val="FFFFFF"/>
              </a:highlight>
            </a:endParaRPr>
          </a:p>
          <a:p>
            <a:pPr marL="285750" indent="-285750">
              <a:buFont typeface="Wingdings" panose="05000000000000000000" pitchFamily="2" charset="2"/>
              <a:buChar char="q"/>
            </a:pPr>
            <a:r>
              <a:rPr lang="en" sz="1600" dirty="0" smtClean="0">
                <a:solidFill>
                  <a:srgbClr val="333333"/>
                </a:solidFill>
                <a:highlight>
                  <a:srgbClr val="FFFFFF"/>
                </a:highlight>
              </a:rPr>
              <a:t>D</a:t>
            </a:r>
            <a:r>
              <a:rPr lang="en-US" sz="1600" dirty="0" err="1" smtClean="0">
                <a:solidFill>
                  <a:srgbClr val="333333"/>
                </a:solidFill>
                <a:highlight>
                  <a:srgbClr val="FFFFFF"/>
                </a:highlight>
              </a:rPr>
              <a:t>i</a:t>
            </a:r>
            <a:r>
              <a:rPr lang="en" sz="1600" dirty="0" smtClean="0">
                <a:solidFill>
                  <a:srgbClr val="333333"/>
                </a:solidFill>
                <a:highlight>
                  <a:srgbClr val="FFFFFF"/>
                </a:highlight>
              </a:rPr>
              <a:t>etary F</a:t>
            </a:r>
            <a:r>
              <a:rPr lang="en-US" sz="1600" dirty="0" err="1" smtClean="0">
                <a:solidFill>
                  <a:srgbClr val="333333"/>
                </a:solidFill>
                <a:highlight>
                  <a:srgbClr val="FFFFFF"/>
                </a:highlight>
              </a:rPr>
              <a:t>i</a:t>
            </a:r>
            <a:r>
              <a:rPr lang="en" sz="1600" dirty="0" smtClean="0">
                <a:solidFill>
                  <a:srgbClr val="333333"/>
                </a:solidFill>
                <a:highlight>
                  <a:srgbClr val="FFFFFF"/>
                </a:highlight>
              </a:rPr>
              <a:t>ber is important for your overall health.</a:t>
            </a:r>
          </a:p>
          <a:p>
            <a:pPr marL="505206" lvl="1" indent="-285750">
              <a:buFont typeface="Arial" panose="020B0604020202020204" pitchFamily="34" charset="0"/>
              <a:buChar char="•"/>
            </a:pPr>
            <a:r>
              <a:rPr lang="en" sz="1600" dirty="0" smtClean="0">
                <a:solidFill>
                  <a:srgbClr val="333333"/>
                </a:solidFill>
                <a:highlight>
                  <a:srgbClr val="FFFFFF"/>
                </a:highlight>
              </a:rPr>
              <a:t>Facilitating digestion</a:t>
            </a:r>
          </a:p>
          <a:p>
            <a:pPr marL="505206" lvl="1" indent="-285750">
              <a:buFont typeface="Arial" panose="020B0604020202020204" pitchFamily="34" charset="0"/>
              <a:buChar char="•"/>
            </a:pPr>
            <a:r>
              <a:rPr lang="en-US" sz="1600" dirty="0" smtClean="0">
                <a:solidFill>
                  <a:srgbClr val="333333"/>
                </a:solidFill>
                <a:highlight>
                  <a:srgbClr val="FFFFFF"/>
                </a:highlight>
              </a:rPr>
              <a:t>E</a:t>
            </a:r>
            <a:r>
              <a:rPr lang="en" sz="1600" dirty="0" smtClean="0">
                <a:solidFill>
                  <a:srgbClr val="333333"/>
                </a:solidFill>
                <a:highlight>
                  <a:srgbClr val="FFFFFF"/>
                </a:highlight>
              </a:rPr>
              <a:t>liminating waste</a:t>
            </a:r>
          </a:p>
          <a:p>
            <a:pPr marL="505206" lvl="1" indent="-285750">
              <a:buFont typeface="Arial" panose="020B0604020202020204" pitchFamily="34" charset="0"/>
              <a:buChar char="•"/>
            </a:pPr>
            <a:endParaRPr lang="en" sz="1600" dirty="0" smtClean="0">
              <a:solidFill>
                <a:srgbClr val="333333"/>
              </a:solidFill>
              <a:highlight>
                <a:srgbClr val="FFFFFF"/>
              </a:highlight>
            </a:endParaRPr>
          </a:p>
          <a:p>
            <a:pPr marL="285750" indent="-285750">
              <a:buFont typeface="Wingdings" panose="05000000000000000000" pitchFamily="2" charset="2"/>
              <a:buChar char="q"/>
            </a:pPr>
            <a:r>
              <a:rPr lang="en" sz="1600" dirty="0" smtClean="0">
                <a:solidFill>
                  <a:schemeClr val="dk1"/>
                </a:solidFill>
              </a:rPr>
              <a:t>Theory claims that fiber can help to </a:t>
            </a:r>
            <a:r>
              <a:rPr lang="en" sz="1600" dirty="0" smtClean="0">
                <a:solidFill>
                  <a:srgbClr val="FF0000"/>
                </a:solidFill>
              </a:rPr>
              <a:t>burn calories </a:t>
            </a:r>
            <a:r>
              <a:rPr lang="en" sz="1600" dirty="0" smtClean="0">
                <a:solidFill>
                  <a:schemeClr val="dk1"/>
                </a:solidFill>
              </a:rPr>
              <a:t>and </a:t>
            </a:r>
            <a:r>
              <a:rPr lang="en" sz="1600" dirty="0" smtClean="0">
                <a:solidFill>
                  <a:schemeClr val="tx1"/>
                </a:solidFill>
              </a:rPr>
              <a:t>lead to </a:t>
            </a:r>
            <a:r>
              <a:rPr lang="en" sz="1600" dirty="0" smtClean="0">
                <a:solidFill>
                  <a:srgbClr val="FF0000"/>
                </a:solidFill>
              </a:rPr>
              <a:t>excess bloating. </a:t>
            </a:r>
            <a:endParaRPr lang="en" sz="1600" dirty="0" smtClean="0">
              <a:solidFill>
                <a:schemeClr val="dk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456" y="2714992"/>
            <a:ext cx="3241765" cy="20095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dirty="0"/>
              <a:t>References</a:t>
            </a:r>
          </a:p>
        </p:txBody>
      </p:sp>
      <p:sp>
        <p:nvSpPr>
          <p:cNvPr id="145" name="Shape 145"/>
          <p:cNvSpPr txBox="1">
            <a:spLocks noGrp="1"/>
          </p:cNvSpPr>
          <p:nvPr>
            <p:ph type="body" idx="1"/>
          </p:nvPr>
        </p:nvSpPr>
        <p:spPr>
          <a:xfrm>
            <a:off x="325567" y="1377156"/>
            <a:ext cx="8520599" cy="3416400"/>
          </a:xfrm>
          <a:prstGeom prst="rect">
            <a:avLst/>
          </a:prstGeom>
        </p:spPr>
        <p:txBody>
          <a:bodyPr lIns="91425" tIns="91425" rIns="91425" bIns="91425" anchor="t" anchorCtr="0">
            <a:noAutofit/>
          </a:bodyPr>
          <a:lstStyle/>
          <a:p>
            <a:pPr>
              <a:buNone/>
            </a:pPr>
            <a:r>
              <a:rPr lang="en-US" dirty="0">
                <a:hlinkClick r:id="rId3"/>
              </a:rPr>
              <a:t>http://</a:t>
            </a:r>
            <a:r>
              <a:rPr lang="en-US" dirty="0" smtClean="0">
                <a:hlinkClick r:id="rId3"/>
              </a:rPr>
              <a:t>healthyeating.sfgate.com/relieve-bloating-caused-much-fiber-4848.html</a:t>
            </a:r>
            <a:endParaRPr lang="en-US" dirty="0" smtClean="0"/>
          </a:p>
          <a:p>
            <a:pPr>
              <a:buNone/>
            </a:pPr>
            <a:endParaRPr lang="en-US" dirty="0"/>
          </a:p>
          <a:p>
            <a:pPr>
              <a:buNone/>
            </a:pPr>
            <a:r>
              <a:rPr lang="en-US" dirty="0">
                <a:hlinkClick r:id="rId4"/>
              </a:rPr>
              <a:t>http://www.livestrong.com/article/322720-how-many-calories-are-burned-from-eating-fiber</a:t>
            </a:r>
            <a:r>
              <a:rPr lang="en-US" dirty="0" smtClean="0">
                <a:hlinkClick r:id="rId4"/>
              </a:rPr>
              <a:t>/</a:t>
            </a:r>
            <a:r>
              <a:rPr lang="en-US" dirty="0" smtClean="0"/>
              <a:t> </a:t>
            </a: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3000"/>
            <a:extLst>
              <a:ext uri="{BEBA8EAE-BF5A-486C-A8C5-ECC9F3942E4B}">
                <a14:imgProps xmlns:a14="http://schemas.microsoft.com/office/drawing/2010/main">
                  <a14:imgLayer r:embed="rId4">
                    <a14:imgEffect>
                      <a14:sharpenSoften amount="17000"/>
                    </a14:imgEffect>
                    <a14:imgEffect>
                      <a14:brightnessContrast bright="6000" contrast="26000"/>
                    </a14:imgEffect>
                  </a14:imgLayer>
                </a14:imgProps>
              </a:ext>
            </a:extLst>
          </a:blip>
          <a:srcRect/>
          <a:stretch>
            <a:fillRect t="-17000" b="-17000"/>
          </a:stretch>
        </a:blip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a:spcBef>
                <a:spcPts val="0"/>
              </a:spcBef>
              <a:buNone/>
            </a:pPr>
            <a:r>
              <a:rPr lang="en" dirty="0"/>
              <a:t>Introduction--Research Questions</a:t>
            </a:r>
          </a:p>
        </p:txBody>
      </p:sp>
      <p:sp>
        <p:nvSpPr>
          <p:cNvPr id="66" name="Shape 66"/>
          <p:cNvSpPr txBox="1">
            <a:spLocks noGrp="1"/>
          </p:cNvSpPr>
          <p:nvPr>
            <p:ph type="body" idx="1"/>
          </p:nvPr>
        </p:nvSpPr>
        <p:spPr>
          <a:prstGeom prst="rect">
            <a:avLst/>
          </a:prstGeom>
        </p:spPr>
        <p:txBody>
          <a:bodyPr lIns="91425" tIns="91425" rIns="91425" bIns="91425" anchor="t" anchorCtr="0">
            <a:noAutofit/>
          </a:bodyPr>
          <a:lstStyle/>
          <a:p>
            <a:pPr marL="0" lvl="0" indent="0" rtl="0">
              <a:spcBef>
                <a:spcPts val="0"/>
              </a:spcBef>
              <a:spcAft>
                <a:spcPts val="0"/>
              </a:spcAft>
              <a:buNone/>
            </a:pPr>
            <a:endParaRPr dirty="0"/>
          </a:p>
          <a:p>
            <a:pPr marL="571500" lvl="0" indent="-342900">
              <a:spcAft>
                <a:spcPts val="0"/>
              </a:spcAft>
              <a:buFont typeface="+mj-lt"/>
              <a:buAutoNum type="arabicParenR"/>
            </a:pPr>
            <a:r>
              <a:rPr lang="en" sz="2000" dirty="0" smtClean="0"/>
              <a:t>How are types of </a:t>
            </a:r>
            <a:r>
              <a:rPr lang="en" sz="2000" dirty="0" smtClean="0">
                <a:solidFill>
                  <a:srgbClr val="FF0000"/>
                </a:solidFill>
              </a:rPr>
              <a:t>fiber </a:t>
            </a:r>
            <a:r>
              <a:rPr lang="en" sz="2000" dirty="0" smtClean="0">
                <a:solidFill>
                  <a:schemeClr val="tx1"/>
                </a:solidFill>
              </a:rPr>
              <a:t>in the cracker associated </a:t>
            </a:r>
          </a:p>
          <a:p>
            <a:pPr marL="228600" lvl="0" indent="0">
              <a:spcAft>
                <a:spcPts val="0"/>
              </a:spcAft>
              <a:buNone/>
            </a:pPr>
            <a:r>
              <a:rPr lang="en" sz="2000" dirty="0">
                <a:solidFill>
                  <a:schemeClr val="tx1"/>
                </a:solidFill>
              </a:rPr>
              <a:t> </a:t>
            </a:r>
            <a:r>
              <a:rPr lang="en" sz="2000" dirty="0" smtClean="0">
                <a:solidFill>
                  <a:schemeClr val="tx1"/>
                </a:solidFill>
              </a:rPr>
              <a:t>     with </a:t>
            </a:r>
            <a:r>
              <a:rPr lang="en" sz="2000" dirty="0">
                <a:solidFill>
                  <a:srgbClr val="FF0000"/>
                </a:solidFill>
              </a:rPr>
              <a:t>digested calories </a:t>
            </a:r>
            <a:r>
              <a:rPr lang="en" sz="2000" dirty="0" smtClean="0"/>
              <a:t>and </a:t>
            </a:r>
            <a:r>
              <a:rPr lang="en" sz="2000" dirty="0" smtClean="0">
                <a:solidFill>
                  <a:srgbClr val="FF0000"/>
                </a:solidFill>
              </a:rPr>
              <a:t>bloating</a:t>
            </a:r>
            <a:r>
              <a:rPr lang="en" sz="2000" dirty="0" smtClean="0"/>
              <a:t>?</a:t>
            </a:r>
          </a:p>
          <a:p>
            <a:pPr marL="571500" lvl="0" indent="-342900">
              <a:spcAft>
                <a:spcPts val="0"/>
              </a:spcAft>
              <a:buFont typeface="+mj-lt"/>
              <a:buAutoNum type="arabicParenR"/>
            </a:pPr>
            <a:endParaRPr lang="en" sz="2000" dirty="0" smtClean="0"/>
          </a:p>
          <a:p>
            <a:pPr marL="228600" lvl="0" indent="0">
              <a:spcAft>
                <a:spcPts val="0"/>
              </a:spcAft>
              <a:buNone/>
            </a:pPr>
            <a:r>
              <a:rPr lang="en" sz="2000" dirty="0" smtClean="0">
                <a:solidFill>
                  <a:schemeClr val="accent1"/>
                </a:solidFill>
              </a:rPr>
              <a:t>2)  </a:t>
            </a:r>
            <a:r>
              <a:rPr lang="en" sz="2000" dirty="0" smtClean="0"/>
              <a:t>Do </a:t>
            </a:r>
            <a:r>
              <a:rPr lang="en" sz="2000" dirty="0"/>
              <a:t>individual subjects vary in terms of </a:t>
            </a:r>
            <a:endParaRPr lang="en" sz="2000" dirty="0" smtClean="0"/>
          </a:p>
          <a:p>
            <a:pPr marL="228600" lvl="0" indent="0">
              <a:spcAft>
                <a:spcPts val="0"/>
              </a:spcAft>
              <a:buNone/>
            </a:pPr>
            <a:r>
              <a:rPr lang="en" sz="2000" dirty="0">
                <a:solidFill>
                  <a:srgbClr val="FF0000"/>
                </a:solidFill>
              </a:rPr>
              <a:t> </a:t>
            </a:r>
            <a:r>
              <a:rPr lang="en" sz="2000" dirty="0" smtClean="0">
                <a:solidFill>
                  <a:srgbClr val="FF0000"/>
                </a:solidFill>
              </a:rPr>
              <a:t>     digested </a:t>
            </a:r>
            <a:r>
              <a:rPr lang="en" sz="2000" dirty="0">
                <a:solidFill>
                  <a:srgbClr val="FF0000"/>
                </a:solidFill>
              </a:rPr>
              <a:t>calories </a:t>
            </a:r>
            <a:r>
              <a:rPr lang="en" sz="2000" dirty="0"/>
              <a:t>and </a:t>
            </a:r>
            <a:r>
              <a:rPr lang="en" sz="2000" dirty="0">
                <a:solidFill>
                  <a:srgbClr val="FF0000"/>
                </a:solidFill>
              </a:rPr>
              <a:t>bloating</a:t>
            </a:r>
            <a:r>
              <a:rPr lang="en" sz="2000" dirty="0"/>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a:spcBef>
                <a:spcPts val="0"/>
              </a:spcBef>
              <a:buNone/>
            </a:pPr>
            <a:r>
              <a:rPr lang="en" dirty="0" smtClean="0"/>
              <a:t>Introduction—Dataset</a:t>
            </a:r>
            <a:endParaRPr lang="en" dirty="0"/>
          </a:p>
        </p:txBody>
      </p:sp>
      <p:sp>
        <p:nvSpPr>
          <p:cNvPr id="72" name="Shape 72"/>
          <p:cNvSpPr txBox="1">
            <a:spLocks noGrp="1"/>
          </p:cNvSpPr>
          <p:nvPr>
            <p:ph type="body" idx="1"/>
          </p:nvPr>
        </p:nvSpPr>
        <p:spPr>
          <a:xfrm>
            <a:off x="311700" y="1063647"/>
            <a:ext cx="8520599" cy="3633755"/>
          </a:xfrm>
          <a:prstGeom prst="rect">
            <a:avLst/>
          </a:prstGeom>
        </p:spPr>
        <p:txBody>
          <a:bodyPr lIns="91425" tIns="91425" rIns="91425" bIns="91425" anchor="t" anchorCtr="0">
            <a:noAutofit/>
          </a:bodyPr>
          <a:lstStyle/>
          <a:p>
            <a:pPr marL="285750" lvl="0" indent="-285750" rtl="0">
              <a:lnSpc>
                <a:spcPts val="1680"/>
              </a:lnSpc>
              <a:spcBef>
                <a:spcPts val="0"/>
              </a:spcBef>
              <a:buClr>
                <a:schemeClr val="dk1"/>
              </a:buClr>
              <a:buSzPct val="78571"/>
              <a:buFont typeface="Wingdings" panose="05000000000000000000" pitchFamily="2" charset="2"/>
              <a:buChar char="q"/>
            </a:pPr>
            <a:endParaRPr lang="en" sz="1400" dirty="0" smtClean="0">
              <a:solidFill>
                <a:schemeClr val="dk1"/>
              </a:solidFill>
            </a:endParaRPr>
          </a:p>
          <a:p>
            <a:pPr marL="285750" indent="-285750" rtl="0">
              <a:lnSpc>
                <a:spcPts val="1680"/>
              </a:lnSpc>
              <a:spcBef>
                <a:spcPts val="0"/>
              </a:spcBef>
              <a:buFont typeface="Wingdings" panose="05000000000000000000" pitchFamily="2" charset="2"/>
              <a:buChar char="q"/>
            </a:pPr>
            <a:r>
              <a:rPr lang="en" sz="1400" dirty="0" smtClean="0">
                <a:solidFill>
                  <a:srgbClr val="FF0000"/>
                </a:solidFill>
              </a:rPr>
              <a:t>Sample </a:t>
            </a:r>
            <a:r>
              <a:rPr lang="en" sz="1400" dirty="0">
                <a:solidFill>
                  <a:srgbClr val="FF0000"/>
                </a:solidFill>
              </a:rPr>
              <a:t>size</a:t>
            </a:r>
            <a:r>
              <a:rPr lang="en" sz="1400" dirty="0">
                <a:solidFill>
                  <a:schemeClr val="dk1"/>
                </a:solidFill>
              </a:rPr>
              <a:t>: 12 female </a:t>
            </a:r>
            <a:r>
              <a:rPr lang="en" sz="1400" dirty="0" smtClean="0">
                <a:solidFill>
                  <a:schemeClr val="dk1"/>
                </a:solidFill>
              </a:rPr>
              <a:t>subjects.</a:t>
            </a:r>
            <a:endParaRPr lang="en" sz="1400" dirty="0">
              <a:solidFill>
                <a:schemeClr val="dk1"/>
              </a:solidFill>
            </a:endParaRPr>
          </a:p>
          <a:p>
            <a:pPr marL="285750" indent="-285750" rtl="0">
              <a:lnSpc>
                <a:spcPts val="1680"/>
              </a:lnSpc>
              <a:spcBef>
                <a:spcPts val="0"/>
              </a:spcBef>
              <a:buFont typeface="Wingdings" panose="05000000000000000000" pitchFamily="2" charset="2"/>
              <a:buChar char="q"/>
            </a:pPr>
            <a:r>
              <a:rPr lang="en" sz="1400" dirty="0" smtClean="0">
                <a:solidFill>
                  <a:srgbClr val="FF0000"/>
                </a:solidFill>
              </a:rPr>
              <a:t>Control </a:t>
            </a:r>
            <a:r>
              <a:rPr lang="en" sz="1400" dirty="0">
                <a:solidFill>
                  <a:srgbClr val="FF0000"/>
                </a:solidFill>
              </a:rPr>
              <a:t>and </a:t>
            </a:r>
            <a:r>
              <a:rPr lang="en" sz="1400" dirty="0" smtClean="0">
                <a:solidFill>
                  <a:srgbClr val="FF0000"/>
                </a:solidFill>
              </a:rPr>
              <a:t>treatment</a:t>
            </a:r>
            <a:r>
              <a:rPr lang="en" sz="1400" dirty="0" smtClean="0">
                <a:solidFill>
                  <a:schemeClr val="dk1"/>
                </a:solidFill>
              </a:rPr>
              <a:t>:</a:t>
            </a:r>
          </a:p>
          <a:p>
            <a:pPr marL="150876" lvl="1" indent="0">
              <a:lnSpc>
                <a:spcPts val="1680"/>
              </a:lnSpc>
              <a:buNone/>
            </a:pPr>
            <a:r>
              <a:rPr lang="en" sz="1250" i="1" dirty="0" smtClean="0">
                <a:solidFill>
                  <a:schemeClr val="dk1"/>
                </a:solidFill>
              </a:rPr>
              <a:t>The subjects were fed with </a:t>
            </a:r>
            <a:r>
              <a:rPr lang="en" sz="1250" i="1" dirty="0">
                <a:solidFill>
                  <a:schemeClr val="dk1"/>
                </a:solidFill>
              </a:rPr>
              <a:t>crackers </a:t>
            </a:r>
            <a:r>
              <a:rPr lang="en" sz="1250" i="1" dirty="0" smtClean="0">
                <a:solidFill>
                  <a:schemeClr val="dk1"/>
                </a:solidFill>
              </a:rPr>
              <a:t>containing, </a:t>
            </a:r>
          </a:p>
          <a:p>
            <a:pPr lvl="1">
              <a:lnSpc>
                <a:spcPts val="1680"/>
              </a:lnSpc>
            </a:pPr>
            <a:r>
              <a:rPr lang="en" sz="1250" dirty="0" smtClean="0">
                <a:solidFill>
                  <a:schemeClr val="dk1"/>
                </a:solidFill>
              </a:rPr>
              <a:t>bran fiber</a:t>
            </a:r>
          </a:p>
          <a:p>
            <a:pPr lvl="1">
              <a:lnSpc>
                <a:spcPts val="1680"/>
              </a:lnSpc>
            </a:pPr>
            <a:r>
              <a:rPr lang="en" sz="1250" dirty="0" smtClean="0">
                <a:solidFill>
                  <a:schemeClr val="dk1"/>
                </a:solidFill>
              </a:rPr>
              <a:t>gum fiber</a:t>
            </a:r>
          </a:p>
          <a:p>
            <a:pPr lvl="1">
              <a:lnSpc>
                <a:spcPts val="1680"/>
              </a:lnSpc>
            </a:pPr>
            <a:r>
              <a:rPr lang="en" sz="1250" dirty="0" smtClean="0">
                <a:solidFill>
                  <a:schemeClr val="dk1"/>
                </a:solidFill>
              </a:rPr>
              <a:t>a </a:t>
            </a:r>
            <a:r>
              <a:rPr lang="en" sz="1250" dirty="0">
                <a:solidFill>
                  <a:schemeClr val="dk1"/>
                </a:solidFill>
              </a:rPr>
              <a:t>combination of </a:t>
            </a:r>
            <a:r>
              <a:rPr lang="en" sz="1250" dirty="0" smtClean="0">
                <a:solidFill>
                  <a:schemeClr val="dk1"/>
                </a:solidFill>
              </a:rPr>
              <a:t>both</a:t>
            </a:r>
          </a:p>
          <a:p>
            <a:pPr lvl="1">
              <a:lnSpc>
                <a:spcPts val="1680"/>
              </a:lnSpc>
            </a:pPr>
            <a:r>
              <a:rPr lang="en" sz="1250" dirty="0" smtClean="0">
                <a:solidFill>
                  <a:schemeClr val="dk1"/>
                </a:solidFill>
              </a:rPr>
              <a:t>no </a:t>
            </a:r>
            <a:r>
              <a:rPr lang="en" sz="1250" dirty="0">
                <a:solidFill>
                  <a:schemeClr val="dk1"/>
                </a:solidFill>
              </a:rPr>
              <a:t>fiber (control</a:t>
            </a:r>
            <a:r>
              <a:rPr lang="en" sz="1250" dirty="0" smtClean="0">
                <a:solidFill>
                  <a:schemeClr val="dk1"/>
                </a:solidFill>
              </a:rPr>
              <a:t>)</a:t>
            </a:r>
          </a:p>
          <a:p>
            <a:pPr marL="150876" lvl="1" indent="0">
              <a:lnSpc>
                <a:spcPts val="1680"/>
              </a:lnSpc>
              <a:buNone/>
            </a:pPr>
            <a:r>
              <a:rPr lang="en" sz="1250" i="1" dirty="0" smtClean="0">
                <a:solidFill>
                  <a:schemeClr val="dk1"/>
                </a:solidFill>
              </a:rPr>
              <a:t>Their </a:t>
            </a:r>
            <a:r>
              <a:rPr lang="en" sz="1250" i="1" dirty="0">
                <a:solidFill>
                  <a:schemeClr val="dk1"/>
                </a:solidFill>
              </a:rPr>
              <a:t>caloric intake was monitored. Subjects reported any gastric or other problems.</a:t>
            </a:r>
          </a:p>
          <a:p>
            <a:pPr marL="285750" indent="-285750" rtl="0">
              <a:lnSpc>
                <a:spcPts val="1680"/>
              </a:lnSpc>
              <a:spcBef>
                <a:spcPts val="0"/>
              </a:spcBef>
              <a:spcAft>
                <a:spcPts val="0"/>
              </a:spcAft>
              <a:buFont typeface="Wingdings" panose="05000000000000000000" pitchFamily="2" charset="2"/>
              <a:buChar char="q"/>
            </a:pPr>
            <a:r>
              <a:rPr lang="en" sz="1400" dirty="0" smtClean="0">
                <a:solidFill>
                  <a:srgbClr val="FF0000"/>
                </a:solidFill>
              </a:rPr>
              <a:t>Variable names</a:t>
            </a:r>
            <a:r>
              <a:rPr lang="en" sz="1400" dirty="0" smtClean="0">
                <a:solidFill>
                  <a:schemeClr val="dk1"/>
                </a:solidFill>
              </a:rPr>
              <a:t>:</a:t>
            </a:r>
          </a:p>
          <a:p>
            <a:pPr marL="0" indent="0" rtl="0">
              <a:lnSpc>
                <a:spcPts val="1900"/>
              </a:lnSpc>
              <a:spcBef>
                <a:spcPts val="0"/>
              </a:spcBef>
              <a:spcAft>
                <a:spcPts val="0"/>
              </a:spcAft>
              <a:buNone/>
            </a:pPr>
            <a:r>
              <a:rPr lang="en" sz="1400" i="1" dirty="0" smtClean="0">
                <a:solidFill>
                  <a:schemeClr val="dk1"/>
                </a:solidFill>
              </a:rPr>
              <a:t>        </a:t>
            </a:r>
            <a:r>
              <a:rPr lang="en" sz="1250" i="1" dirty="0" smtClean="0">
                <a:solidFill>
                  <a:schemeClr val="dk1"/>
                </a:solidFill>
              </a:rPr>
              <a:t>Cracker</a:t>
            </a:r>
            <a:r>
              <a:rPr lang="en" sz="1250" dirty="0">
                <a:solidFill>
                  <a:schemeClr val="dk1"/>
                </a:solidFill>
              </a:rPr>
              <a:t>: Type of fiber in the cracker </a:t>
            </a:r>
            <a:endParaRPr lang="en" sz="1250" dirty="0" smtClean="0">
              <a:solidFill>
                <a:schemeClr val="dk1"/>
              </a:solidFill>
            </a:endParaRPr>
          </a:p>
          <a:p>
            <a:pPr marL="139700" indent="0">
              <a:lnSpc>
                <a:spcPts val="1900"/>
              </a:lnSpc>
              <a:spcAft>
                <a:spcPts val="0"/>
              </a:spcAft>
              <a:buClr>
                <a:schemeClr val="dk1"/>
              </a:buClr>
              <a:buNone/>
            </a:pPr>
            <a:r>
              <a:rPr lang="en" sz="1250" i="1" dirty="0" smtClean="0">
                <a:solidFill>
                  <a:schemeClr val="dk1"/>
                </a:solidFill>
              </a:rPr>
              <a:t>     Subject</a:t>
            </a:r>
            <a:r>
              <a:rPr lang="en" sz="1250" dirty="0">
                <a:solidFill>
                  <a:schemeClr val="dk1"/>
                </a:solidFill>
              </a:rPr>
              <a:t>: An identification for each of the 12 subjects </a:t>
            </a:r>
            <a:endParaRPr lang="en" sz="1250" dirty="0" smtClean="0">
              <a:solidFill>
                <a:schemeClr val="dk1"/>
              </a:solidFill>
            </a:endParaRPr>
          </a:p>
          <a:p>
            <a:pPr marL="139700" indent="0">
              <a:lnSpc>
                <a:spcPts val="1900"/>
              </a:lnSpc>
              <a:spcAft>
                <a:spcPts val="0"/>
              </a:spcAft>
              <a:buClr>
                <a:schemeClr val="dk1"/>
              </a:buClr>
              <a:buNone/>
            </a:pPr>
            <a:r>
              <a:rPr lang="en" sz="1250" i="1" dirty="0" smtClean="0">
                <a:solidFill>
                  <a:schemeClr val="dk1"/>
                </a:solidFill>
              </a:rPr>
              <a:t>     Digested</a:t>
            </a:r>
            <a:r>
              <a:rPr lang="en" sz="1250" dirty="0">
                <a:solidFill>
                  <a:schemeClr val="dk1"/>
                </a:solidFill>
              </a:rPr>
              <a:t>: Digested calories. Difference between caloric intake and calories passed through </a:t>
            </a:r>
            <a:r>
              <a:rPr lang="en" sz="1250" dirty="0" smtClean="0">
                <a:solidFill>
                  <a:schemeClr val="dk1"/>
                </a:solidFill>
              </a:rPr>
              <a:t>system</a:t>
            </a:r>
          </a:p>
          <a:p>
            <a:pPr marL="139700" indent="0">
              <a:lnSpc>
                <a:spcPts val="1900"/>
              </a:lnSpc>
              <a:spcAft>
                <a:spcPts val="0"/>
              </a:spcAft>
              <a:buClr>
                <a:schemeClr val="dk1"/>
              </a:buClr>
              <a:buNone/>
            </a:pPr>
            <a:r>
              <a:rPr lang="en" sz="1250" i="1" dirty="0" smtClean="0">
                <a:solidFill>
                  <a:schemeClr val="dk1"/>
                </a:solidFill>
              </a:rPr>
              <a:t>     Bloat</a:t>
            </a:r>
            <a:r>
              <a:rPr lang="en" sz="1250" dirty="0">
                <a:solidFill>
                  <a:schemeClr val="dk1"/>
                </a:solidFill>
              </a:rPr>
              <a:t>: Degree of bloating and flatulence reported by the </a:t>
            </a:r>
            <a:r>
              <a:rPr lang="en" sz="1250" dirty="0" smtClean="0">
                <a:solidFill>
                  <a:schemeClr val="dk1"/>
                </a:solidFill>
              </a:rPr>
              <a:t>subjects</a:t>
            </a:r>
            <a:endParaRPr sz="1100" dirty="0">
              <a:solidFill>
                <a:schemeClr val="dk1"/>
              </a:solidFill>
            </a:endParaRPr>
          </a:p>
          <a:p>
            <a:pPr>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a:spcBef>
                <a:spcPts val="0"/>
              </a:spcBef>
              <a:buNone/>
            </a:pPr>
            <a:r>
              <a:rPr lang="en" dirty="0" smtClean="0"/>
              <a:t>Data Analysis Methods</a:t>
            </a:r>
            <a:endParaRPr lang="en" dirty="0"/>
          </a:p>
        </p:txBody>
      </p:sp>
      <p:sp>
        <p:nvSpPr>
          <p:cNvPr id="78" name="Shape 78"/>
          <p:cNvSpPr txBox="1">
            <a:spLocks noGrp="1"/>
          </p:cNvSpPr>
          <p:nvPr>
            <p:ph type="body" idx="1"/>
          </p:nvPr>
        </p:nvSpPr>
        <p:spPr>
          <a:prstGeom prst="rect">
            <a:avLst/>
          </a:prstGeom>
        </p:spPr>
        <p:txBody>
          <a:bodyPr lIns="91425" tIns="91425" rIns="91425" bIns="91425" anchor="t" anchorCtr="0">
            <a:noAutofit/>
          </a:bodyPr>
          <a:lstStyle/>
          <a:p>
            <a:pPr marL="285750" indent="-285750" rtl="0">
              <a:spcBef>
                <a:spcPts val="0"/>
              </a:spcBef>
              <a:buFont typeface="Wingdings" panose="05000000000000000000" pitchFamily="2" charset="2"/>
              <a:buChar char="q"/>
            </a:pPr>
            <a:endParaRPr lang="en" dirty="0" smtClean="0"/>
          </a:p>
          <a:p>
            <a:pPr marL="285750" indent="-285750" rtl="0">
              <a:spcBef>
                <a:spcPts val="0"/>
              </a:spcBef>
              <a:buFont typeface="Wingdings" panose="05000000000000000000" pitchFamily="2" charset="2"/>
              <a:buChar char="q"/>
            </a:pPr>
            <a:r>
              <a:rPr lang="en" dirty="0" smtClean="0"/>
              <a:t>One-way ANOVA Test</a:t>
            </a:r>
          </a:p>
          <a:p>
            <a:pPr marL="285750" indent="-285750">
              <a:buFont typeface="Wingdings" panose="05000000000000000000" pitchFamily="2" charset="2"/>
              <a:buChar char="q"/>
            </a:pPr>
            <a:r>
              <a:rPr lang="en" dirty="0"/>
              <a:t>Paired t test </a:t>
            </a:r>
          </a:p>
          <a:p>
            <a:pPr marL="285750" indent="-285750">
              <a:buFont typeface="Wingdings" panose="05000000000000000000" pitchFamily="2" charset="2"/>
              <a:buChar char="q"/>
            </a:pPr>
            <a:r>
              <a:rPr lang="en" dirty="0"/>
              <a:t>Confidence </a:t>
            </a:r>
            <a:r>
              <a:rPr lang="en" dirty="0" smtClean="0"/>
              <a:t>Interval</a:t>
            </a:r>
            <a:endParaRPr lang="en" dirty="0"/>
          </a:p>
          <a:p>
            <a:pPr marL="285750" indent="-285750">
              <a:spcBef>
                <a:spcPts val="0"/>
              </a:spcBef>
              <a:buFont typeface="Wingdings" panose="05000000000000000000" pitchFamily="2" charset="2"/>
              <a:buChar char="q"/>
            </a:pPr>
            <a:r>
              <a:rPr lang="en" dirty="0" smtClean="0"/>
              <a:t>Chi-Square </a:t>
            </a:r>
            <a:r>
              <a:rPr lang="en" dirty="0"/>
              <a:t>of </a:t>
            </a:r>
            <a:r>
              <a:rPr lang="en" dirty="0" smtClean="0"/>
              <a:t>Independence</a:t>
            </a:r>
            <a:endParaRPr lang="en" dirty="0"/>
          </a:p>
          <a:p>
            <a:pPr marL="285750" indent="-285750">
              <a:buFont typeface="Wingdings" panose="05000000000000000000" pitchFamily="2" charset="2"/>
              <a:buChar char="q"/>
            </a:pPr>
            <a:r>
              <a:rPr lang="en" dirty="0"/>
              <a:t>Chi-Square </a:t>
            </a:r>
            <a:r>
              <a:rPr lang="en" dirty="0" smtClean="0"/>
              <a:t>Goodness of Fit Test</a:t>
            </a:r>
          </a:p>
          <a:p>
            <a:pPr marL="0" indent="0">
              <a:buNone/>
            </a:pPr>
            <a:endParaRPr lang="en" dirty="0"/>
          </a:p>
          <a:p>
            <a:pPr marL="0" indent="0">
              <a:spcBef>
                <a:spcPts val="0"/>
              </a:spcBef>
              <a:buNone/>
            </a:pPr>
            <a:endParaRPr lang="e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020" y="1458794"/>
            <a:ext cx="4018135" cy="2653822"/>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54224" y="496613"/>
            <a:ext cx="8520599" cy="611117"/>
          </a:xfrm>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a:spcBef>
                <a:spcPts val="0"/>
              </a:spcBef>
              <a:buNone/>
            </a:pPr>
            <a:r>
              <a:rPr lang="en" sz="2900" dirty="0"/>
              <a:t>One-way ANOVA test: </a:t>
            </a:r>
            <a:r>
              <a:rPr lang="en" sz="2900" dirty="0" smtClean="0"/>
              <a:t>Cracker Fiber </a:t>
            </a:r>
            <a:r>
              <a:rPr lang="en" sz="2900" dirty="0"/>
              <a:t>vs. Digested Calories</a:t>
            </a:r>
          </a:p>
        </p:txBody>
      </p:sp>
      <p:sp>
        <p:nvSpPr>
          <p:cNvPr id="84" name="Shape 84"/>
          <p:cNvSpPr txBox="1">
            <a:spLocks noGrp="1"/>
          </p:cNvSpPr>
          <p:nvPr>
            <p:ph type="body" idx="1"/>
          </p:nvPr>
        </p:nvSpPr>
        <p:spPr>
          <a:xfrm>
            <a:off x="288188" y="1152474"/>
            <a:ext cx="8520599" cy="3416400"/>
          </a:xfrm>
          <a:prstGeom prst="rect">
            <a:avLst/>
          </a:prstGeom>
        </p:spPr>
        <p:txBody>
          <a:bodyPr lIns="91425" tIns="91425" rIns="91425" bIns="91425" anchor="t" anchorCtr="0">
            <a:noAutofit/>
          </a:bodyPr>
          <a:lstStyle/>
          <a:p>
            <a:pPr rtl="0">
              <a:spcBef>
                <a:spcPts val="0"/>
              </a:spcBef>
              <a:buNone/>
            </a:pPr>
            <a:endParaRPr lang="en" dirty="0" smtClean="0"/>
          </a:p>
          <a:p>
            <a:pPr rtl="0">
              <a:spcBef>
                <a:spcPts val="0"/>
              </a:spcBef>
              <a:buNone/>
            </a:pPr>
            <a:r>
              <a:rPr lang="en" dirty="0" smtClean="0"/>
              <a:t>Check </a:t>
            </a:r>
            <a:r>
              <a:rPr lang="en" dirty="0"/>
              <a:t>on the </a:t>
            </a:r>
            <a:r>
              <a:rPr lang="en" dirty="0">
                <a:solidFill>
                  <a:srgbClr val="FF0000"/>
                </a:solidFill>
              </a:rPr>
              <a:t>assumptions</a:t>
            </a:r>
            <a:r>
              <a:rPr lang="en" dirty="0"/>
              <a:t> first:</a:t>
            </a:r>
          </a:p>
          <a:p>
            <a:pPr marL="171450" indent="-171450" rtl="0">
              <a:spcBef>
                <a:spcPts val="0"/>
              </a:spcBef>
              <a:spcAft>
                <a:spcPts val="0"/>
              </a:spcAft>
              <a:buFont typeface="Wingdings" panose="05000000000000000000" pitchFamily="2" charset="2"/>
              <a:buChar char="q"/>
            </a:pPr>
            <a:r>
              <a:rPr lang="en" sz="1200" dirty="0" smtClean="0">
                <a:solidFill>
                  <a:schemeClr val="dk1"/>
                </a:solidFill>
              </a:rPr>
              <a:t>We </a:t>
            </a:r>
            <a:r>
              <a:rPr lang="en" sz="1200" dirty="0">
                <a:solidFill>
                  <a:schemeClr val="dk1"/>
                </a:solidFill>
              </a:rPr>
              <a:t>assume random sampling of all 4 sets of the measurements, equal population variances, and normality of the populations. The test results indicate that all three assumptions were met.</a:t>
            </a:r>
          </a:p>
          <a:p>
            <a:pPr rtl="0">
              <a:spcBef>
                <a:spcPts val="0"/>
              </a:spcBef>
              <a:spcAft>
                <a:spcPts val="0"/>
              </a:spcAft>
              <a:buNone/>
            </a:pPr>
            <a:endParaRPr sz="1200" dirty="0">
              <a:solidFill>
                <a:schemeClr val="dk1"/>
              </a:solidFill>
            </a:endParaRPr>
          </a:p>
          <a:p>
            <a:pPr rtl="0">
              <a:spcBef>
                <a:spcPts val="0"/>
              </a:spcBef>
              <a:spcAft>
                <a:spcPts val="0"/>
              </a:spcAft>
              <a:buNone/>
            </a:pPr>
            <a:endParaRPr sz="1200" dirty="0">
              <a:solidFill>
                <a:schemeClr val="dk1"/>
              </a:solidFill>
            </a:endParaRPr>
          </a:p>
          <a:p>
            <a:pPr lvl="0" rtl="0">
              <a:spcBef>
                <a:spcPts val="0"/>
              </a:spcBef>
              <a:spcAft>
                <a:spcPts val="0"/>
              </a:spcAft>
              <a:buNone/>
            </a:pPr>
            <a:endParaRPr sz="1200" dirty="0">
              <a:solidFill>
                <a:schemeClr val="dk1"/>
              </a:solidFill>
            </a:endParaRPr>
          </a:p>
        </p:txBody>
      </p:sp>
      <p:pic>
        <p:nvPicPr>
          <p:cNvPr id="85" name="Shape 85"/>
          <p:cNvPicPr preferRelativeResize="0"/>
          <p:nvPr/>
        </p:nvPicPr>
        <p:blipFill>
          <a:blip r:embed="rId3">
            <a:alphaModFix/>
          </a:blip>
          <a:stretch>
            <a:fillRect/>
          </a:stretch>
        </p:blipFill>
        <p:spPr>
          <a:xfrm>
            <a:off x="329988" y="2246811"/>
            <a:ext cx="2778972" cy="2322063"/>
          </a:xfrm>
          <a:prstGeom prst="rect">
            <a:avLst/>
          </a:prstGeom>
          <a:noFill/>
          <a:ln>
            <a:noFill/>
          </a:ln>
        </p:spPr>
      </p:pic>
      <p:pic>
        <p:nvPicPr>
          <p:cNvPr id="86" name="Shape 86"/>
          <p:cNvPicPr preferRelativeResize="0"/>
          <p:nvPr/>
        </p:nvPicPr>
        <p:blipFill>
          <a:blip r:embed="rId4">
            <a:alphaModFix/>
          </a:blip>
          <a:stretch>
            <a:fillRect/>
          </a:stretch>
        </p:blipFill>
        <p:spPr>
          <a:xfrm>
            <a:off x="3108960" y="2246811"/>
            <a:ext cx="2879054" cy="2322064"/>
          </a:xfrm>
          <a:prstGeom prst="rect">
            <a:avLst/>
          </a:prstGeom>
          <a:noFill/>
          <a:ln>
            <a:noFill/>
          </a:ln>
        </p:spPr>
      </p:pic>
      <p:pic>
        <p:nvPicPr>
          <p:cNvPr id="87" name="Shape 87"/>
          <p:cNvPicPr preferRelativeResize="0"/>
          <p:nvPr/>
        </p:nvPicPr>
        <p:blipFill>
          <a:blip r:embed="rId5">
            <a:alphaModFix/>
          </a:blip>
          <a:stretch>
            <a:fillRect/>
          </a:stretch>
        </p:blipFill>
        <p:spPr>
          <a:xfrm>
            <a:off x="5988014" y="2246811"/>
            <a:ext cx="2862573" cy="232206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502502"/>
            <a:ext cx="8520599" cy="572699"/>
          </a:xfrm>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lvl="0">
              <a:spcBef>
                <a:spcPts val="0"/>
              </a:spcBef>
              <a:buClr>
                <a:schemeClr val="dk1"/>
              </a:buClr>
              <a:buSzPct val="39285"/>
              <a:buFont typeface="Arial"/>
              <a:buNone/>
            </a:pPr>
            <a:r>
              <a:rPr lang="en" sz="2900" dirty="0"/>
              <a:t>One-way ANOVA test: </a:t>
            </a:r>
            <a:r>
              <a:rPr lang="en" sz="2900" dirty="0" smtClean="0"/>
              <a:t>Cracker Fiber </a:t>
            </a:r>
            <a:r>
              <a:rPr lang="en" sz="2900" dirty="0"/>
              <a:t>vs. Digested Calories</a:t>
            </a:r>
          </a:p>
        </p:txBody>
      </p:sp>
      <p:sp>
        <p:nvSpPr>
          <p:cNvPr id="93" name="Shape 93"/>
          <p:cNvSpPr txBox="1">
            <a:spLocks noGrp="1"/>
          </p:cNvSpPr>
          <p:nvPr>
            <p:ph type="body" idx="1"/>
          </p:nvPr>
        </p:nvSpPr>
        <p:spPr>
          <a:xfrm>
            <a:off x="311700" y="1075201"/>
            <a:ext cx="8520599" cy="3416400"/>
          </a:xfrm>
          <a:prstGeom prst="rect">
            <a:avLst/>
          </a:prstGeom>
        </p:spPr>
        <p:txBody>
          <a:bodyPr lIns="91425" tIns="91425" rIns="91425" bIns="91425" anchor="t" anchorCtr="0">
            <a:noAutofit/>
          </a:bodyPr>
          <a:lstStyle/>
          <a:p>
            <a:pPr marL="285750" lvl="0" indent="-285750" rtl="0">
              <a:lnSpc>
                <a:spcPts val="2100"/>
              </a:lnSpc>
              <a:spcBef>
                <a:spcPts val="0"/>
              </a:spcBef>
              <a:spcAft>
                <a:spcPts val="0"/>
              </a:spcAft>
              <a:buFont typeface="Wingdings" panose="05000000000000000000" pitchFamily="2" charset="2"/>
              <a:buChar char="q"/>
            </a:pPr>
            <a:endParaRPr lang="en" sz="1400" b="1" dirty="0" smtClean="0">
              <a:solidFill>
                <a:schemeClr val="dk1"/>
              </a:solidFill>
            </a:endParaRPr>
          </a:p>
          <a:p>
            <a:pPr marL="285750" lvl="0" indent="-285750" rtl="0">
              <a:lnSpc>
                <a:spcPts val="2100"/>
              </a:lnSpc>
              <a:spcBef>
                <a:spcPts val="0"/>
              </a:spcBef>
              <a:spcAft>
                <a:spcPts val="0"/>
              </a:spcAft>
              <a:buFont typeface="Wingdings" panose="05000000000000000000" pitchFamily="2" charset="2"/>
              <a:buChar char="q"/>
            </a:pPr>
            <a:r>
              <a:rPr lang="en" sz="1400" b="1" dirty="0" smtClean="0">
                <a:solidFill>
                  <a:schemeClr val="dk1"/>
                </a:solidFill>
              </a:rPr>
              <a:t>H</a:t>
            </a:r>
            <a:r>
              <a:rPr lang="en" sz="1400" b="1" baseline="-25000" dirty="0" smtClean="0">
                <a:solidFill>
                  <a:schemeClr val="dk1"/>
                </a:solidFill>
              </a:rPr>
              <a:t>0</a:t>
            </a:r>
            <a:r>
              <a:rPr lang="en" sz="1400" b="1" dirty="0">
                <a:solidFill>
                  <a:schemeClr val="dk1"/>
                </a:solidFill>
              </a:rPr>
              <a:t>:</a:t>
            </a:r>
            <a:r>
              <a:rPr lang="en" sz="1400" dirty="0">
                <a:solidFill>
                  <a:schemeClr val="dk1"/>
                </a:solidFill>
              </a:rPr>
              <a:t> All means are equal.</a:t>
            </a:r>
          </a:p>
          <a:p>
            <a:pPr marL="285750" lvl="0" indent="-285750" rtl="0">
              <a:lnSpc>
                <a:spcPts val="2100"/>
              </a:lnSpc>
              <a:spcBef>
                <a:spcPts val="0"/>
              </a:spcBef>
              <a:spcAft>
                <a:spcPts val="0"/>
              </a:spcAft>
              <a:buFont typeface="Wingdings" panose="05000000000000000000" pitchFamily="2" charset="2"/>
              <a:buChar char="q"/>
            </a:pPr>
            <a:r>
              <a:rPr lang="en" sz="1400" b="1" dirty="0" smtClean="0">
                <a:solidFill>
                  <a:schemeClr val="dk1"/>
                </a:solidFill>
              </a:rPr>
              <a:t>H</a:t>
            </a:r>
            <a:r>
              <a:rPr lang="en" sz="1400" b="1" baseline="-25000" dirty="0" smtClean="0">
                <a:solidFill>
                  <a:schemeClr val="dk1"/>
                </a:solidFill>
              </a:rPr>
              <a:t>a</a:t>
            </a:r>
            <a:r>
              <a:rPr lang="en" sz="1400" b="1" dirty="0">
                <a:solidFill>
                  <a:schemeClr val="dk1"/>
                </a:solidFill>
              </a:rPr>
              <a:t>:</a:t>
            </a:r>
            <a:r>
              <a:rPr lang="en" sz="1400" dirty="0">
                <a:solidFill>
                  <a:schemeClr val="dk1"/>
                </a:solidFill>
              </a:rPr>
              <a:t> At least one mean is different.</a:t>
            </a:r>
          </a:p>
          <a:p>
            <a:pPr marL="285750" lvl="0" indent="-285750" rtl="0">
              <a:lnSpc>
                <a:spcPts val="2100"/>
              </a:lnSpc>
              <a:spcBef>
                <a:spcPts val="0"/>
              </a:spcBef>
              <a:spcAft>
                <a:spcPts val="0"/>
              </a:spcAft>
              <a:buFont typeface="Wingdings" panose="05000000000000000000" pitchFamily="2" charset="2"/>
              <a:buChar char="q"/>
            </a:pPr>
            <a:r>
              <a:rPr lang="en" sz="1400" b="1" dirty="0" smtClean="0">
                <a:solidFill>
                  <a:schemeClr val="dk1"/>
                </a:solidFill>
              </a:rPr>
              <a:t>Significance </a:t>
            </a:r>
            <a:r>
              <a:rPr lang="en" sz="1400" b="1" dirty="0">
                <a:solidFill>
                  <a:schemeClr val="dk1"/>
                </a:solidFill>
              </a:rPr>
              <a:t>level:</a:t>
            </a:r>
            <a:r>
              <a:rPr lang="en" sz="1400" dirty="0">
                <a:solidFill>
                  <a:schemeClr val="dk1"/>
                </a:solidFill>
              </a:rPr>
              <a:t>      α = 0.05</a:t>
            </a:r>
          </a:p>
          <a:p>
            <a:pPr marL="285750" lvl="0" indent="-285750" rtl="0">
              <a:lnSpc>
                <a:spcPts val="2100"/>
              </a:lnSpc>
              <a:spcBef>
                <a:spcPts val="0"/>
              </a:spcBef>
              <a:spcAft>
                <a:spcPts val="0"/>
              </a:spcAft>
              <a:buFont typeface="Wingdings" panose="05000000000000000000" pitchFamily="2" charset="2"/>
              <a:buChar char="q"/>
            </a:pPr>
            <a:r>
              <a:rPr lang="en" sz="1400" b="1" dirty="0" smtClean="0">
                <a:solidFill>
                  <a:schemeClr val="dk1"/>
                </a:solidFill>
              </a:rPr>
              <a:t>Test </a:t>
            </a:r>
            <a:r>
              <a:rPr lang="en" sz="1400" b="1" dirty="0">
                <a:solidFill>
                  <a:schemeClr val="dk1"/>
                </a:solidFill>
              </a:rPr>
              <a:t>Statistic:</a:t>
            </a:r>
            <a:r>
              <a:rPr lang="en" sz="1400" dirty="0">
                <a:solidFill>
                  <a:schemeClr val="dk1"/>
                </a:solidFill>
              </a:rPr>
              <a:t> Source  DF   </a:t>
            </a:r>
            <a:r>
              <a:rPr lang="en" sz="1400" dirty="0" smtClean="0">
                <a:solidFill>
                  <a:schemeClr val="dk1"/>
                </a:solidFill>
              </a:rPr>
              <a:t>   Adj </a:t>
            </a:r>
            <a:r>
              <a:rPr lang="en" sz="1400" dirty="0">
                <a:solidFill>
                  <a:schemeClr val="dk1"/>
                </a:solidFill>
              </a:rPr>
              <a:t>SS  </a:t>
            </a:r>
            <a:r>
              <a:rPr lang="en" sz="1400" dirty="0" smtClean="0">
                <a:solidFill>
                  <a:schemeClr val="dk1"/>
                </a:solidFill>
              </a:rPr>
              <a:t>     Adj </a:t>
            </a:r>
            <a:r>
              <a:rPr lang="en" sz="1400" dirty="0">
                <a:solidFill>
                  <a:schemeClr val="dk1"/>
                </a:solidFill>
              </a:rPr>
              <a:t>MS  </a:t>
            </a:r>
            <a:r>
              <a:rPr lang="en" sz="1400" dirty="0" smtClean="0">
                <a:solidFill>
                  <a:schemeClr val="dk1"/>
                </a:solidFill>
              </a:rPr>
              <a:t>  F-Value   P-Value</a:t>
            </a:r>
            <a:endParaRPr lang="en" sz="1400" dirty="0">
              <a:solidFill>
                <a:schemeClr val="dk1"/>
              </a:solidFill>
            </a:endParaRPr>
          </a:p>
          <a:p>
            <a:pPr marL="914400" lvl="0" rtl="0">
              <a:lnSpc>
                <a:spcPts val="2100"/>
              </a:lnSpc>
              <a:spcBef>
                <a:spcPts val="0"/>
              </a:spcBef>
              <a:spcAft>
                <a:spcPts val="0"/>
              </a:spcAft>
              <a:buClr>
                <a:srgbClr val="000000"/>
              </a:buClr>
              <a:buSzPct val="78571"/>
            </a:pPr>
            <a:r>
              <a:rPr lang="en" sz="1400" dirty="0">
                <a:solidFill>
                  <a:schemeClr val="dk1"/>
                </a:solidFill>
              </a:rPr>
              <a:t> </a:t>
            </a:r>
            <a:r>
              <a:rPr lang="en" sz="1400" dirty="0" smtClean="0">
                <a:solidFill>
                  <a:schemeClr val="dk1"/>
                </a:solidFill>
              </a:rPr>
              <a:t>             Diet      3     44639        14880       </a:t>
            </a:r>
            <a:r>
              <a:rPr lang="en" sz="1400" dirty="0" smtClean="0">
                <a:solidFill>
                  <a:schemeClr val="dk1"/>
                </a:solidFill>
                <a:highlight>
                  <a:srgbClr val="FFFF00"/>
                </a:highlight>
              </a:rPr>
              <a:t>0.18   </a:t>
            </a:r>
            <a:r>
              <a:rPr lang="en" sz="1400" dirty="0" smtClean="0">
                <a:solidFill>
                  <a:schemeClr val="dk1"/>
                </a:solidFill>
              </a:rPr>
              <a:t>     </a:t>
            </a:r>
            <a:r>
              <a:rPr lang="en" sz="1400" dirty="0">
                <a:solidFill>
                  <a:schemeClr val="dk1"/>
                </a:solidFill>
                <a:highlight>
                  <a:srgbClr val="FFFF00"/>
                </a:highlight>
              </a:rPr>
              <a:t>0.911</a:t>
            </a:r>
          </a:p>
          <a:p>
            <a:pPr marL="914400" lvl="0" rtl="0">
              <a:lnSpc>
                <a:spcPts val="2100"/>
              </a:lnSpc>
              <a:spcBef>
                <a:spcPts val="0"/>
              </a:spcBef>
              <a:spcAft>
                <a:spcPts val="0"/>
              </a:spcAft>
              <a:buClr>
                <a:srgbClr val="000000"/>
              </a:buClr>
              <a:buSzPct val="78571"/>
            </a:pPr>
            <a:r>
              <a:rPr lang="en" sz="1400" dirty="0">
                <a:solidFill>
                  <a:schemeClr val="dk1"/>
                </a:solidFill>
              </a:rPr>
              <a:t> </a:t>
            </a:r>
            <a:r>
              <a:rPr lang="en" sz="1400" dirty="0" smtClean="0">
                <a:solidFill>
                  <a:schemeClr val="dk1"/>
                </a:solidFill>
              </a:rPr>
              <a:t>             Error    </a:t>
            </a:r>
            <a:r>
              <a:rPr lang="en" sz="1400" dirty="0">
                <a:solidFill>
                  <a:schemeClr val="dk1"/>
                </a:solidFill>
              </a:rPr>
              <a:t>44   </a:t>
            </a:r>
            <a:r>
              <a:rPr lang="en" sz="1400" dirty="0" smtClean="0">
                <a:solidFill>
                  <a:schemeClr val="dk1"/>
                </a:solidFill>
              </a:rPr>
              <a:t>3701094    </a:t>
            </a:r>
            <a:r>
              <a:rPr lang="en" sz="1400" dirty="0">
                <a:solidFill>
                  <a:schemeClr val="dk1"/>
                </a:solidFill>
              </a:rPr>
              <a:t>84116</a:t>
            </a:r>
          </a:p>
          <a:p>
            <a:pPr marL="914400" lvl="0" rtl="0">
              <a:lnSpc>
                <a:spcPts val="2100"/>
              </a:lnSpc>
              <a:spcBef>
                <a:spcPts val="0"/>
              </a:spcBef>
              <a:spcAft>
                <a:spcPts val="0"/>
              </a:spcAft>
              <a:buClr>
                <a:srgbClr val="000000"/>
              </a:buClr>
              <a:buSzPct val="78571"/>
            </a:pPr>
            <a:r>
              <a:rPr lang="en" sz="1400" dirty="0">
                <a:solidFill>
                  <a:schemeClr val="dk1"/>
                </a:solidFill>
              </a:rPr>
              <a:t> </a:t>
            </a:r>
            <a:r>
              <a:rPr lang="en" sz="1400" dirty="0" smtClean="0">
                <a:solidFill>
                  <a:schemeClr val="dk1"/>
                </a:solidFill>
              </a:rPr>
              <a:t>             Total    47    3745733</a:t>
            </a:r>
            <a:endParaRPr lang="en" sz="1400" dirty="0">
              <a:solidFill>
                <a:schemeClr val="dk1"/>
              </a:solidFill>
            </a:endParaRPr>
          </a:p>
          <a:p>
            <a:pPr marL="914400" lvl="0" rtl="0">
              <a:lnSpc>
                <a:spcPts val="2100"/>
              </a:lnSpc>
              <a:spcBef>
                <a:spcPts val="0"/>
              </a:spcBef>
              <a:spcAft>
                <a:spcPts val="0"/>
              </a:spcAft>
              <a:buClr>
                <a:srgbClr val="000000"/>
              </a:buClr>
              <a:buSzPct val="78571"/>
            </a:pPr>
            <a:r>
              <a:rPr lang="en" sz="1400" dirty="0">
                <a:solidFill>
                  <a:schemeClr val="dk1"/>
                </a:solidFill>
              </a:rPr>
              <a:t>Model Summary</a:t>
            </a:r>
          </a:p>
          <a:p>
            <a:pPr lvl="0" rtl="0">
              <a:lnSpc>
                <a:spcPts val="2100"/>
              </a:lnSpc>
              <a:spcBef>
                <a:spcPts val="0"/>
              </a:spcBef>
              <a:spcAft>
                <a:spcPts val="0"/>
              </a:spcAft>
              <a:buClr>
                <a:srgbClr val="000000"/>
              </a:buClr>
              <a:buSzPct val="78571"/>
            </a:pPr>
            <a:r>
              <a:rPr lang="en" sz="1400" dirty="0">
                <a:solidFill>
                  <a:schemeClr val="dk1"/>
                </a:solidFill>
              </a:rPr>
              <a:t>    			S     	 R-sq      R-sq(adj)     R-sq(pred)</a:t>
            </a:r>
          </a:p>
          <a:p>
            <a:pPr marL="914400" lvl="0" rtl="0">
              <a:lnSpc>
                <a:spcPts val="2100"/>
              </a:lnSpc>
              <a:spcBef>
                <a:spcPts val="0"/>
              </a:spcBef>
              <a:spcAft>
                <a:spcPts val="0"/>
              </a:spcAft>
              <a:buClr>
                <a:srgbClr val="000000"/>
              </a:buClr>
              <a:buSzPct val="78571"/>
            </a:pPr>
            <a:r>
              <a:rPr lang="en" sz="1400" dirty="0" smtClean="0">
                <a:solidFill>
                  <a:schemeClr val="dk1"/>
                </a:solidFill>
              </a:rPr>
              <a:t>	            290.027      1.19</a:t>
            </a:r>
            <a:r>
              <a:rPr lang="en" sz="1400" dirty="0">
                <a:solidFill>
                  <a:schemeClr val="dk1"/>
                </a:solidFill>
              </a:rPr>
              <a:t>%</a:t>
            </a:r>
            <a:r>
              <a:rPr lang="en" sz="1400" dirty="0">
                <a:solidFill>
                  <a:srgbClr val="FFFFFF"/>
                </a:solidFill>
              </a:rPr>
              <a:t> </a:t>
            </a:r>
            <a:r>
              <a:rPr lang="en" sz="1400" dirty="0">
                <a:solidFill>
                  <a:schemeClr val="dk1"/>
                </a:solidFill>
              </a:rPr>
              <a:t>     </a:t>
            </a:r>
            <a:r>
              <a:rPr lang="en" sz="1400" dirty="0" smtClean="0">
                <a:solidFill>
                  <a:schemeClr val="dk1"/>
                </a:solidFill>
              </a:rPr>
              <a:t> </a:t>
            </a:r>
            <a:r>
              <a:rPr lang="en" sz="1400" dirty="0">
                <a:solidFill>
                  <a:schemeClr val="dk1"/>
                </a:solidFill>
                <a:highlight>
                  <a:srgbClr val="FFFF00"/>
                </a:highlight>
              </a:rPr>
              <a:t>0.00%</a:t>
            </a:r>
            <a:r>
              <a:rPr lang="en" sz="1400" dirty="0">
                <a:solidFill>
                  <a:schemeClr val="dk1"/>
                </a:solidFill>
              </a:rPr>
              <a:t>         0.00%</a:t>
            </a:r>
          </a:p>
          <a:p>
            <a:pPr marL="285750" lvl="0" indent="-285750" rtl="0">
              <a:lnSpc>
                <a:spcPts val="2100"/>
              </a:lnSpc>
              <a:spcBef>
                <a:spcPts val="0"/>
              </a:spcBef>
              <a:spcAft>
                <a:spcPts val="0"/>
              </a:spcAft>
              <a:buFont typeface="Wingdings" panose="05000000000000000000" pitchFamily="2" charset="2"/>
              <a:buChar char="q"/>
            </a:pPr>
            <a:r>
              <a:rPr lang="en" sz="1400" b="1" dirty="0" smtClean="0">
                <a:solidFill>
                  <a:schemeClr val="dk1"/>
                </a:solidFill>
              </a:rPr>
              <a:t>Results </a:t>
            </a:r>
            <a:r>
              <a:rPr lang="en" sz="1400" b="1" dirty="0">
                <a:solidFill>
                  <a:schemeClr val="dk1"/>
                </a:solidFill>
              </a:rPr>
              <a:t>and Conclusion:</a:t>
            </a:r>
            <a:r>
              <a:rPr lang="en" sz="1400" dirty="0">
                <a:solidFill>
                  <a:schemeClr val="dk1"/>
                </a:solidFill>
              </a:rPr>
              <a:t>  Since P &gt; 0.05, we fail to reject the null hypothesis. However, our adjusted R-sq is 0.00%, it means that none of the variability in digested calories can be explained by </a:t>
            </a:r>
            <a:r>
              <a:rPr lang="en" sz="1400" dirty="0" smtClean="0">
                <a:solidFill>
                  <a:schemeClr val="dk1"/>
                </a:solidFill>
              </a:rPr>
              <a:t>the cracker fiber. </a:t>
            </a:r>
            <a:endParaRPr lang="en" sz="1400" dirty="0">
              <a:solidFill>
                <a:schemeClr val="dk1"/>
              </a:solidFill>
            </a:endParaRPr>
          </a:p>
          <a:p>
            <a:pPr lvl="0">
              <a:lnSpc>
                <a:spcPct val="100000"/>
              </a:lnSpc>
              <a:spcBef>
                <a:spcPts val="0"/>
              </a:spcBef>
              <a:spcAft>
                <a:spcPts val="0"/>
              </a:spcAft>
              <a:buClr>
                <a:schemeClr val="dk1"/>
              </a:buClr>
              <a:buFont typeface="Arial"/>
              <a:buNone/>
            </a:pPr>
            <a:endParaRPr sz="2800" dirty="0">
              <a:solidFill>
                <a:schemeClr val="dk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397513"/>
            <a:ext cx="2286000" cy="923925"/>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smtClean="0"/>
                  <a:t>95% Confidence Interval for </a:t>
                </a:r>
                <a14:m>
                  <m:oMath xmlns=""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μ</m:t>
                        </m:r>
                      </m:e>
                      <m:sub>
                        <m:r>
                          <a:rPr lang="en-US" b="0" i="1" smtClean="0">
                            <a:latin typeface="Cambria Math" panose="02040503050406030204" pitchFamily="18" charset="0"/>
                          </a:rPr>
                          <m:t>𝑑</m:t>
                        </m:r>
                      </m:sub>
                    </m:sSub>
                  </m:oMath>
                </a14:m>
                <a:r>
                  <a:rPr lang="en-US" dirty="0" smtClean="0"/>
                  <a:t>, Paired data</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11699" y="1335355"/>
                <a:ext cx="8520599" cy="3416400"/>
              </a:xfrm>
            </p:spPr>
            <p:txBody>
              <a:bodyPr>
                <a:normAutofit fontScale="92500" lnSpcReduction="10000"/>
              </a:bodyPr>
              <a:lstStyle/>
              <a:p>
                <a:pPr marL="68580" lvl="1" indent="-68580">
                  <a:spcAft>
                    <a:spcPts val="150"/>
                  </a:spcAft>
                  <a:buSzPct val="100000"/>
                  <a:buFont typeface="Calibri" panose="020F0502020204030204" pitchFamily="34" charset="0"/>
                  <a:buChar char=" "/>
                </a:pPr>
                <a:r>
                  <a:rPr lang="en-US" sz="1700" b="1" dirty="0" smtClean="0"/>
                  <a:t>95% C.I. for </a:t>
                </a:r>
                <a14:m>
                  <m:oMath xmlns="" xmlns:m="http://schemas.openxmlformats.org/officeDocument/2006/math">
                    <m:sSub>
                      <m:sSubPr>
                        <m:ctrlPr>
                          <a:rPr lang="en-US" sz="1700" i="1">
                            <a:latin typeface="Cambria Math" panose="02040503050406030204" pitchFamily="18" charset="0"/>
                          </a:rPr>
                        </m:ctrlPr>
                      </m:sSubPr>
                      <m:e>
                        <m:r>
                          <m:rPr>
                            <m:sty m:val="p"/>
                          </m:rPr>
                          <a:rPr lang="en-US" sz="1700">
                            <a:latin typeface="Cambria Math" panose="02040503050406030204" pitchFamily="18" charset="0"/>
                          </a:rPr>
                          <m:t>μ</m:t>
                        </m:r>
                      </m:e>
                      <m:sub>
                        <m:r>
                          <a:rPr lang="en-US" sz="1700" i="1">
                            <a:latin typeface="Cambria Math" panose="02040503050406030204" pitchFamily="18" charset="0"/>
                          </a:rPr>
                          <m:t>𝑑</m:t>
                        </m:r>
                      </m:sub>
                    </m:sSub>
                  </m:oMath>
                </a14:m>
                <a:r>
                  <a:rPr lang="en-US" sz="1700" b="1" dirty="0" smtClean="0"/>
                  <a:t> (Control – Combo) = </a:t>
                </a:r>
                <a:r>
                  <a:rPr lang="en-US" sz="1700" dirty="0"/>
                  <a:t>(-119.7, 217.5)</a:t>
                </a:r>
              </a:p>
              <a:p>
                <a:pPr marL="0" indent="0">
                  <a:buNone/>
                </a:pPr>
                <a:endParaRPr lang="en-US" sz="1700" b="1" dirty="0" smtClean="0"/>
              </a:p>
              <a:p>
                <a:r>
                  <a:rPr lang="en-US" sz="1700" b="1" dirty="0"/>
                  <a:t>95% C.I. for </a:t>
                </a:r>
                <a14:m>
                  <m:oMath xmlns="" xmlns:m="http://schemas.openxmlformats.org/officeDocument/2006/math">
                    <m:sSub>
                      <m:sSubPr>
                        <m:ctrlPr>
                          <a:rPr lang="en-US" sz="1700" i="1">
                            <a:latin typeface="Cambria Math" panose="02040503050406030204" pitchFamily="18" charset="0"/>
                          </a:rPr>
                        </m:ctrlPr>
                      </m:sSubPr>
                      <m:e>
                        <m:r>
                          <m:rPr>
                            <m:sty m:val="p"/>
                          </m:rPr>
                          <a:rPr lang="en-US" sz="1700">
                            <a:latin typeface="Cambria Math" panose="02040503050406030204" pitchFamily="18" charset="0"/>
                          </a:rPr>
                          <m:t>μ</m:t>
                        </m:r>
                      </m:e>
                      <m:sub>
                        <m:r>
                          <a:rPr lang="en-US" sz="1700" i="1">
                            <a:latin typeface="Cambria Math" panose="02040503050406030204" pitchFamily="18" charset="0"/>
                          </a:rPr>
                          <m:t>𝑑</m:t>
                        </m:r>
                      </m:sub>
                    </m:sSub>
                  </m:oMath>
                </a14:m>
                <a:r>
                  <a:rPr lang="en-US" sz="1700" b="1" dirty="0"/>
                  <a:t> (Control – </a:t>
                </a:r>
                <a:r>
                  <a:rPr lang="en-US" sz="1700" b="1" dirty="0" smtClean="0"/>
                  <a:t>Bran) = </a:t>
                </a:r>
                <a:r>
                  <a:rPr lang="en-US" sz="1700" dirty="0"/>
                  <a:t>(-194.2, 190.3</a:t>
                </a:r>
                <a:r>
                  <a:rPr lang="en-US" sz="1700" dirty="0" smtClean="0"/>
                  <a:t>)</a:t>
                </a:r>
                <a:endParaRPr lang="en-US" sz="1700" b="1" dirty="0"/>
              </a:p>
              <a:p>
                <a:endParaRPr lang="en-US" sz="1700" b="1" dirty="0"/>
              </a:p>
              <a:p>
                <a:r>
                  <a:rPr lang="en-US" sz="1700" b="1" dirty="0"/>
                  <a:t>95% C.I. for </a:t>
                </a:r>
                <a14:m>
                  <m:oMath xmlns="" xmlns:m="http://schemas.openxmlformats.org/officeDocument/2006/math">
                    <m:sSub>
                      <m:sSubPr>
                        <m:ctrlPr>
                          <a:rPr lang="en-US" sz="1700" i="1">
                            <a:latin typeface="Cambria Math" panose="02040503050406030204" pitchFamily="18" charset="0"/>
                          </a:rPr>
                        </m:ctrlPr>
                      </m:sSubPr>
                      <m:e>
                        <m:r>
                          <m:rPr>
                            <m:sty m:val="p"/>
                          </m:rPr>
                          <a:rPr lang="en-US" sz="1700">
                            <a:latin typeface="Cambria Math" panose="02040503050406030204" pitchFamily="18" charset="0"/>
                          </a:rPr>
                          <m:t>μ</m:t>
                        </m:r>
                      </m:e>
                      <m:sub>
                        <m:r>
                          <a:rPr lang="en-US" sz="1700" i="1">
                            <a:latin typeface="Cambria Math" panose="02040503050406030204" pitchFamily="18" charset="0"/>
                          </a:rPr>
                          <m:t>𝑑</m:t>
                        </m:r>
                      </m:sub>
                    </m:sSub>
                  </m:oMath>
                </a14:m>
                <a:r>
                  <a:rPr lang="en-US" sz="1700" b="1" dirty="0"/>
                  <a:t> (Control – </a:t>
                </a:r>
                <a:r>
                  <a:rPr lang="en-US" sz="1700" b="1" dirty="0" smtClean="0"/>
                  <a:t>Gum) = </a:t>
                </a:r>
                <a:r>
                  <a:rPr lang="en-US" sz="1700" dirty="0"/>
                  <a:t>(-71.6, 207.8</a:t>
                </a:r>
                <a:r>
                  <a:rPr lang="en-US" sz="1700" dirty="0" smtClean="0"/>
                  <a:t>)</a:t>
                </a:r>
              </a:p>
              <a:p>
                <a:endParaRPr lang="en-US" sz="1600" dirty="0"/>
              </a:p>
              <a:p>
                <a:pPr marL="150876" lvl="1" indent="0">
                  <a:buNone/>
                </a:pPr>
                <a:r>
                  <a:rPr lang="en-US" sz="1600" dirty="0" smtClean="0"/>
                  <a:t>The C.I. suggests that there is no difference in the mean digested calories between control and treatment groups since 0 is included in all three intervals. </a:t>
                </a:r>
                <a:endParaRPr lang="en-US" sz="1600" dirty="0"/>
              </a:p>
              <a:p>
                <a:pPr marL="150876" lvl="1" indent="0">
                  <a:buNone/>
                </a:pPr>
                <a:endParaRPr lang="en-US" dirty="0"/>
              </a:p>
              <a:p>
                <a:pPr marL="150876" lvl="1" indent="0">
                  <a:buNone/>
                </a:pPr>
                <a:endParaRPr lang="en-US" dirty="0" smtClean="0"/>
              </a:p>
              <a:p>
                <a:pPr marL="150876" lvl="1" indent="0">
                  <a:buNone/>
                </a:pPr>
                <a:endParaRPr lang="en-US" dirty="0"/>
              </a:p>
              <a:p>
                <a:pPr marL="150876" lvl="1" indent="0">
                  <a:buNone/>
                </a:pPr>
                <a:endParaRPr lang="en-US" dirty="0" smtClean="0"/>
              </a:p>
              <a:p>
                <a:pPr marL="150876" lvl="1" indent="0">
                  <a:buNone/>
                </a:pPr>
                <a:endParaRPr lang="en-US" dirty="0"/>
              </a:p>
              <a:p>
                <a:pPr marL="150876" lvl="1" indent="0">
                  <a:buNone/>
                </a:pPr>
                <a:endParaRPr lang="en-US" dirty="0" smtClean="0"/>
              </a:p>
              <a:p>
                <a:pPr marL="150876" lvl="1" indent="0">
                  <a:buNone/>
                </a:pPr>
                <a:endParaRPr lang="en-US" dirty="0"/>
              </a:p>
              <a:p>
                <a:pPr marL="150876" lvl="1" indent="0">
                  <a:buNone/>
                </a:pPr>
                <a:r>
                  <a:rPr lang="en-US" dirty="0" smtClean="0"/>
                  <a:t>*</a:t>
                </a:r>
                <a14:m>
                  <m:oMath xmlns=""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μ</m:t>
                        </m:r>
                      </m:e>
                      <m:sub>
                        <m:r>
                          <a:rPr lang="en-US" i="1">
                            <a:latin typeface="Cambria Math" panose="02040503050406030204" pitchFamily="18" charset="0"/>
                          </a:rPr>
                          <m:t>𝑑</m:t>
                        </m:r>
                      </m:sub>
                    </m:sSub>
                  </m:oMath>
                </a14:m>
                <a:r>
                  <a:rPr lang="en-US" dirty="0" smtClean="0"/>
                  <a:t> is the difference in mean digested calories. </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11699" y="1335355"/>
                <a:ext cx="8520599" cy="3416400"/>
              </a:xfrm>
              <a:blipFill>
                <a:blip r:embed="rId4"/>
                <a:stretch>
                  <a:fillRect t="-357"/>
                </a:stretch>
              </a:blipFill>
            </p:spPr>
            <p:txBody>
              <a:bodyPr/>
              <a:lstStyle/>
              <a:p>
                <a:r>
                  <a:rPr lang="en-US">
                    <a:noFill/>
                  </a:rPr>
                  <a:t> </a:t>
                </a:r>
              </a:p>
            </p:txBody>
          </p:sp>
        </mc:Fallback>
      </mc:AlternateContent>
    </p:spTree>
    <p:extLst>
      <p:ext uri="{BB962C8B-B14F-4D97-AF65-F5344CB8AC3E}">
        <p14:creationId xmlns:p14="http://schemas.microsoft.com/office/powerpoint/2010/main" val="18044220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 sz="2900" dirty="0" smtClean="0"/>
                  <a:t>Pai</a:t>
                </a:r>
                <a:r>
                  <a:rPr lang="en-US" altLang="zh-CN" sz="2900" dirty="0" smtClean="0"/>
                  <a:t>r</a:t>
                </a:r>
                <a:r>
                  <a:rPr lang="en" sz="2900" dirty="0" smtClean="0"/>
                  <a:t>ed t test for </a:t>
                </a:r>
                <a14:m>
                  <m:oMath xmlns="" xmlns:m="http://schemas.openxmlformats.org/officeDocument/2006/math">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μ</m:t>
                        </m:r>
                      </m:e>
                      <m:sub>
                        <m:r>
                          <a:rPr lang="en-US" sz="3200" i="1">
                            <a:latin typeface="Cambria Math" panose="02040503050406030204" pitchFamily="18" charset="0"/>
                          </a:rPr>
                          <m:t>𝑑</m:t>
                        </m:r>
                      </m:sub>
                    </m:sSub>
                  </m:oMath>
                </a14:m>
                <a:r>
                  <a:rPr lang="en" sz="2900" dirty="0" smtClean="0"/>
                  <a:t>: Control vs</a:t>
                </a:r>
                <a:r>
                  <a:rPr lang="en" sz="2900" dirty="0"/>
                  <a:t>. </a:t>
                </a:r>
                <a:r>
                  <a:rPr lang="en" sz="2900" dirty="0" smtClean="0"/>
                  <a:t>Combo, Gum, Bran </a:t>
                </a:r>
                <a:endParaRPr lang="en-US" sz="29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09891" y="1293554"/>
                <a:ext cx="8609428" cy="3416400"/>
              </a:xfrm>
            </p:spPr>
            <p:txBody>
              <a:bodyPr>
                <a:normAutofit fontScale="92500" lnSpcReduction="10000"/>
              </a:bodyPr>
              <a:lstStyle/>
              <a:p>
                <a:pPr>
                  <a:buFont typeface="Arial" panose="020B0604020202020204" pitchFamily="34" charset="0"/>
                  <a:buChar char="•"/>
                </a:pPr>
                <a:r>
                  <a:rPr lang="zh-CN" altLang="en-US" sz="1400" dirty="0"/>
                  <a:t>：</a:t>
                </a:r>
                <a:r>
                  <a:rPr lang="en-US" sz="1400" dirty="0"/>
                  <a:t> </a:t>
                </a:r>
                <a:r>
                  <a:rPr lang="en-US" sz="1400" dirty="0" smtClean="0"/>
                  <a:t>≥ </a:t>
                </a:r>
                <a:r>
                  <a:rPr lang="en-US" sz="1400" dirty="0"/>
                  <a:t>0 </a:t>
                </a:r>
                <a:endParaRPr lang="en-US" sz="1400" dirty="0">
                  <a:effectLst/>
                </a:endParaRPr>
              </a:p>
              <a:p>
                <a:pPr>
                  <a:buFont typeface="Arial" panose="020B0604020202020204" pitchFamily="34" charset="0"/>
                  <a:buChar char="•"/>
                </a:pPr>
                <a:r>
                  <a:rPr lang="en-US" sz="1400" dirty="0"/>
                  <a:t>:    </a:t>
                </a:r>
                <a:r>
                  <a:rPr lang="en-US" sz="1400" dirty="0" smtClean="0"/>
                  <a:t>&lt; 0  </a:t>
                </a:r>
              </a:p>
              <a:p>
                <a:pPr marL="0" indent="0">
                  <a:buNone/>
                </a:pPr>
                <a:endParaRPr lang="en-US" sz="1400" b="1" dirty="0"/>
              </a:p>
              <a:p>
                <a:pPr marL="0" indent="0">
                  <a:lnSpc>
                    <a:spcPts val="1680"/>
                  </a:lnSpc>
                  <a:buNone/>
                </a:pPr>
                <a:r>
                  <a:rPr lang="en-US" sz="1400" b="1" dirty="0" smtClean="0"/>
                  <a:t>Paired </a:t>
                </a:r>
                <a:r>
                  <a:rPr lang="en-US" sz="1400" b="1" dirty="0"/>
                  <a:t>T for Control </a:t>
                </a:r>
                <a:r>
                  <a:rPr lang="en-US" sz="1400" b="1" dirty="0" smtClean="0"/>
                  <a:t>– Combo</a:t>
                </a:r>
              </a:p>
              <a:p>
                <a:pPr>
                  <a:lnSpc>
                    <a:spcPts val="1680"/>
                  </a:lnSpc>
                  <a:buFont typeface="Arial" panose="020B0604020202020204" pitchFamily="34" charset="0"/>
                  <a:buChar char="•"/>
                </a:pPr>
                <a:r>
                  <a:rPr lang="en-US" sz="1400" dirty="0" smtClean="0"/>
                  <a:t>T-Value = 0.64 	P-Value = 0.732 </a:t>
                </a:r>
              </a:p>
              <a:p>
                <a:pPr>
                  <a:lnSpc>
                    <a:spcPts val="1680"/>
                  </a:lnSpc>
                  <a:buFont typeface="Arial" panose="020B0604020202020204" pitchFamily="34" charset="0"/>
                  <a:buChar char="•"/>
                </a:pPr>
                <a:r>
                  <a:rPr lang="en-US" sz="1400" dirty="0" smtClean="0"/>
                  <a:t> Fail to reject null hypothesis </a:t>
                </a:r>
                <a:r>
                  <a:rPr lang="en-US" sz="1400" dirty="0" smtClean="0">
                    <a:sym typeface="Wingdings" panose="05000000000000000000" pitchFamily="2" charset="2"/>
                  </a:rPr>
                  <a:t> there’s no difference in mean digested calories between Control and Combo</a:t>
                </a:r>
              </a:p>
              <a:p>
                <a:pPr marL="0" indent="0">
                  <a:lnSpc>
                    <a:spcPts val="1680"/>
                  </a:lnSpc>
                  <a:buNone/>
                </a:pPr>
                <a:r>
                  <a:rPr lang="en-US" sz="1400" b="1" dirty="0"/>
                  <a:t>Paired T for Control – </a:t>
                </a:r>
                <a:r>
                  <a:rPr lang="en-US" sz="1400" b="1" dirty="0" smtClean="0"/>
                  <a:t>Bran</a:t>
                </a:r>
              </a:p>
              <a:p>
                <a:pPr>
                  <a:lnSpc>
                    <a:spcPts val="1680"/>
                  </a:lnSpc>
                  <a:buFont typeface="Arial" panose="020B0604020202020204" pitchFamily="34" charset="0"/>
                  <a:buChar char="•"/>
                </a:pPr>
                <a:r>
                  <a:rPr lang="en-US" sz="1400" dirty="0" smtClean="0"/>
                  <a:t>T-Value </a:t>
                </a:r>
                <a:r>
                  <a:rPr lang="en-US" sz="1400" dirty="0"/>
                  <a:t>= -0.02  P-Value = </a:t>
                </a:r>
                <a:r>
                  <a:rPr lang="en-US" sz="1400" dirty="0" smtClean="0"/>
                  <a:t>0.491</a:t>
                </a:r>
              </a:p>
              <a:p>
                <a:pPr>
                  <a:lnSpc>
                    <a:spcPts val="1680"/>
                  </a:lnSpc>
                  <a:buFont typeface="Arial" panose="020B0604020202020204" pitchFamily="34" charset="0"/>
                  <a:buChar char="•"/>
                </a:pPr>
                <a:r>
                  <a:rPr lang="en-US" sz="1400" b="1" dirty="0"/>
                  <a:t> </a:t>
                </a:r>
                <a:r>
                  <a:rPr lang="en-US" sz="1400" dirty="0"/>
                  <a:t>Fail to reject null hypothesis </a:t>
                </a:r>
                <a:r>
                  <a:rPr lang="en-US" sz="1400" dirty="0">
                    <a:sym typeface="Wingdings" panose="05000000000000000000" pitchFamily="2" charset="2"/>
                  </a:rPr>
                  <a:t> there’s no difference in mean digested calories between Control and </a:t>
                </a:r>
                <a:r>
                  <a:rPr lang="en-US" sz="1400" dirty="0" smtClean="0">
                    <a:sym typeface="Wingdings" panose="05000000000000000000" pitchFamily="2" charset="2"/>
                  </a:rPr>
                  <a:t>Bran</a:t>
                </a:r>
              </a:p>
              <a:p>
                <a:pPr marL="0" indent="0">
                  <a:lnSpc>
                    <a:spcPts val="1680"/>
                  </a:lnSpc>
                  <a:buNone/>
                </a:pPr>
                <a:r>
                  <a:rPr lang="en-US" sz="1400" b="1" dirty="0"/>
                  <a:t>Paired T for Control – </a:t>
                </a:r>
                <a:r>
                  <a:rPr lang="en-US" sz="1400" b="1" dirty="0" smtClean="0"/>
                  <a:t>Gum</a:t>
                </a:r>
              </a:p>
              <a:p>
                <a:pPr>
                  <a:lnSpc>
                    <a:spcPts val="1680"/>
                  </a:lnSpc>
                  <a:buFont typeface="Arial" panose="020B0604020202020204" pitchFamily="34" charset="0"/>
                  <a:buChar char="•"/>
                </a:pPr>
                <a:r>
                  <a:rPr lang="en-US" sz="1400" dirty="0" smtClean="0"/>
                  <a:t>T-Value </a:t>
                </a:r>
                <a:r>
                  <a:rPr lang="en-US" sz="1400" dirty="0"/>
                  <a:t>= 1.07  P-Value = </a:t>
                </a:r>
                <a:r>
                  <a:rPr lang="en-US" sz="1400" dirty="0" smtClean="0"/>
                  <a:t>0.847</a:t>
                </a:r>
              </a:p>
              <a:p>
                <a:pPr>
                  <a:lnSpc>
                    <a:spcPts val="1680"/>
                  </a:lnSpc>
                  <a:buFont typeface="Arial" panose="020B0604020202020204" pitchFamily="34" charset="0"/>
                  <a:buChar char="•"/>
                </a:pPr>
                <a:r>
                  <a:rPr lang="en-US" sz="1400" b="1" dirty="0"/>
                  <a:t> </a:t>
                </a:r>
                <a:r>
                  <a:rPr lang="en-US" sz="1400" dirty="0"/>
                  <a:t>Fail to reject null hypothesis </a:t>
                </a:r>
                <a:r>
                  <a:rPr lang="en-US" sz="1400" dirty="0">
                    <a:sym typeface="Wingdings" panose="05000000000000000000" pitchFamily="2" charset="2"/>
                  </a:rPr>
                  <a:t> there’s no difference in mean digested calories between Control and </a:t>
                </a:r>
                <a:r>
                  <a:rPr lang="en-US" sz="1400" dirty="0" smtClean="0">
                    <a:sym typeface="Wingdings" panose="05000000000000000000" pitchFamily="2" charset="2"/>
                  </a:rPr>
                  <a:t>Gum</a:t>
                </a:r>
                <a:endParaRPr lang="en-US" sz="1400" dirty="0">
                  <a:sym typeface="Wingdings" panose="05000000000000000000" pitchFamily="2" charset="2"/>
                </a:endParaRPr>
              </a:p>
              <a:p>
                <a:pPr marL="0" indent="0">
                  <a:buNone/>
                </a:pPr>
                <a:endParaRPr lang="en-US" dirty="0" smtClean="0">
                  <a:sym typeface="Wingdings" panose="05000000000000000000" pitchFamily="2" charset="2"/>
                </a:endParaRPr>
              </a:p>
              <a:p>
                <a:pPr marL="0" indent="0">
                  <a:buNone/>
                </a:pPr>
                <a:r>
                  <a:rPr lang="en-US" b="1" dirty="0" smtClean="0">
                    <a:sym typeface="Wingdings" panose="05000000000000000000" pitchFamily="2" charset="2"/>
                  </a:rPr>
                  <a:t>In conclusion, there is no significant evidence to indicate a difference in mean digested calories between control and treatment groups. In other words, it doesn’t indicate that fiber helps to burn calories. </a:t>
                </a:r>
                <a:endParaRPr lang="en-US" b="1"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09891" y="1293554"/>
                <a:ext cx="8609428" cy="3416400"/>
              </a:xfrm>
              <a:blipFill>
                <a:blip r:embed="rId4"/>
                <a:stretch>
                  <a:fillRect l="-212" t="-535"/>
                </a:stretch>
              </a:blipFill>
            </p:spPr>
            <p:txBody>
              <a:bodyPr/>
              <a:lstStyle/>
              <a:p>
                <a:r>
                  <a:rPr lang="en-US">
                    <a:noFill/>
                  </a:rPr>
                  <a:t> </a:t>
                </a:r>
              </a:p>
            </p:txBody>
          </p:sp>
        </mc:Fallback>
      </mc:AlternateContent>
    </p:spTree>
    <p:extLst>
      <p:ext uri="{BB962C8B-B14F-4D97-AF65-F5344CB8AC3E}">
        <p14:creationId xmlns:p14="http://schemas.microsoft.com/office/powerpoint/2010/main" val="4407703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597</TotalTime>
  <Words>1687</Words>
  <Application>Microsoft Macintosh PowerPoint</Application>
  <PresentationFormat>On-screen Show (16:9)</PresentationFormat>
  <Paragraphs>167</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Effects of Dietary Fiber</vt:lpstr>
      <vt:lpstr>Introduction--Background Information</vt:lpstr>
      <vt:lpstr>Introduction--Research Questions</vt:lpstr>
      <vt:lpstr>Introduction—Dataset</vt:lpstr>
      <vt:lpstr>Data Analysis Methods</vt:lpstr>
      <vt:lpstr>One-way ANOVA test: Cracker Fiber vs. Digested Calories</vt:lpstr>
      <vt:lpstr>One-way ANOVA test: Cracker Fiber vs. Digested Calories</vt:lpstr>
      <vt:lpstr>95% Confidence Interval for μ_d, Paired data</vt:lpstr>
      <vt:lpstr>Paired t test for μ_d: Control vs. Combo, Gum, Bran </vt:lpstr>
      <vt:lpstr>Chi-Square of Independence: Cracker fiber vs. Bloating</vt:lpstr>
      <vt:lpstr>Chi-Square Goodness of fit: Cracker Fiber vs Bloating</vt:lpstr>
      <vt:lpstr>One-way ANOVA test: Subject vs. Digested Calories</vt:lpstr>
      <vt:lpstr>Transformation of Data -- Digested Calories</vt:lpstr>
      <vt:lpstr>One-way ANOVA test: Subject vs. Digested Calories (outlier removed)</vt:lpstr>
      <vt:lpstr>Transformation of Data -- Digested Calories (Outliner removed)</vt:lpstr>
      <vt:lpstr>One-way ANOVA test: Subjects vs. Digested Calories (outlier removed)</vt:lpstr>
      <vt:lpstr>Chi-Square of Independence: Subject vs. Bloating</vt:lpstr>
      <vt:lpstr>Conclusions</vt:lpstr>
      <vt:lpstr>Conclusions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Dietary Fiber</dc:title>
  <cp:lastModifiedBy>Zexin Xia</cp:lastModifiedBy>
  <cp:revision>64</cp:revision>
  <dcterms:modified xsi:type="dcterms:W3CDTF">2015-12-10T19:49:19Z</dcterms:modified>
</cp:coreProperties>
</file>