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325" r:id="rId5"/>
    <p:sldId id="341" r:id="rId6"/>
    <p:sldId id="321" r:id="rId7"/>
    <p:sldId id="322" r:id="rId8"/>
    <p:sldId id="327" r:id="rId9"/>
    <p:sldId id="292" r:id="rId10"/>
    <p:sldId id="365" r:id="rId11"/>
    <p:sldId id="366" r:id="rId12"/>
    <p:sldId id="367" r:id="rId13"/>
    <p:sldId id="309" r:id="rId14"/>
    <p:sldId id="368" r:id="rId15"/>
    <p:sldId id="304" r:id="rId16"/>
    <p:sldId id="369" r:id="rId17"/>
    <p:sldId id="370" r:id="rId18"/>
    <p:sldId id="335" r:id="rId19"/>
    <p:sldId id="336" r:id="rId20"/>
    <p:sldId id="338" r:id="rId21"/>
    <p:sldId id="303" r:id="rId22"/>
  </p:sldIdLst>
  <p:sldSz cx="9144000" cy="5143500"/>
  <p:notesSz cx="6858000" cy="9144000"/>
  <p:defaultTextStyle>
    <a:defPPr>
      <a:defRPr lang="zh-CN"/>
    </a:defPPr>
    <a:lvl1pPr marL="0" lvl="0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/>
        <a:ea typeface="华康少女文字W5(P)"/>
      </a:defRPr>
    </a:lvl1pPr>
    <a:lvl2pPr marL="342900" lvl="1" indent="1143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/>
        <a:ea typeface="华康少女文字W5(P)"/>
      </a:defRPr>
    </a:lvl2pPr>
    <a:lvl3pPr marL="685800" lvl="2" indent="2286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/>
        <a:ea typeface="华康少女文字W5(P)"/>
      </a:defRPr>
    </a:lvl3pPr>
    <a:lvl4pPr marL="1028700" lvl="3" indent="3429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/>
        <a:ea typeface="华康少女文字W5(P)"/>
      </a:defRPr>
    </a:lvl4pPr>
    <a:lvl5pPr marL="1371600" lvl="4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/>
        <a:ea typeface="华康少女文字W5(P)"/>
      </a:defRPr>
    </a:lvl5pPr>
    <a:lvl6pPr marL="2286000" lvl="5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/>
        <a:ea typeface="华康少女文字W5(P)"/>
      </a:defRPr>
    </a:lvl6pPr>
    <a:lvl7pPr marL="2743200" lvl="6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/>
        <a:ea typeface="华康少女文字W5(P)"/>
      </a:defRPr>
    </a:lvl7pPr>
    <a:lvl8pPr marL="3200400" lvl="7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/>
        <a:ea typeface="华康少女文字W5(P)"/>
      </a:defRPr>
    </a:lvl8pPr>
    <a:lvl9pPr marL="3657600" lvl="8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Nexa Light"/>
        <a:ea typeface="华康少女文字W5(P)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41" d="100"/>
          <a:sy n="141" d="100"/>
        </p:scale>
        <p:origin x="-108" y="-186"/>
      </p:cViewPr>
      <p:guideLst>
        <p:guide orient="horz" pos="15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37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57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88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9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id-ID" altLang="zh-CN" dirty="0"/>
          </a:p>
        </p:txBody>
      </p:sp>
      <p:sp>
        <p:nvSpPr>
          <p:cNvPr id="583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id-ID" altLang="zh-CN" dirty="0"/>
          </a:p>
        </p:txBody>
      </p:sp>
      <p:sp>
        <p:nvSpPr>
          <p:cNvPr id="583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7763" y="327025"/>
            <a:ext cx="2495550" cy="479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5040313"/>
            <a:ext cx="9144000" cy="104775"/>
          </a:xfrm>
          <a:prstGeom prst="rect">
            <a:avLst/>
          </a:prstGeom>
          <a:solidFill>
            <a:srgbClr val="06417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950" y="266700"/>
            <a:ext cx="8150225" cy="4951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9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650" y="100013"/>
            <a:ext cx="113347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7"/>
          <p:cNvSpPr txBox="1"/>
          <p:nvPr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单击此处输入文本内容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950" y="266700"/>
            <a:ext cx="8150225" cy="4951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23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650" y="100013"/>
            <a:ext cx="113347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7"/>
          <p:cNvSpPr txBox="1"/>
          <p:nvPr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单击此处输入文本内容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950" y="266700"/>
            <a:ext cx="8150225" cy="4951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7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650" y="100013"/>
            <a:ext cx="113347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7"/>
          <p:cNvSpPr txBox="1"/>
          <p:nvPr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单击此处输入文本内容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92424" y="1234440"/>
            <a:ext cx="2359152" cy="1495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5056188"/>
            <a:ext cx="9144000" cy="107950"/>
          </a:xfrm>
          <a:prstGeom prst="rect">
            <a:avLst/>
          </a:prstGeom>
          <a:solidFill>
            <a:srgbClr val="7CC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6"/>
          <p:cNvSpPr txBox="1">
            <a:spLocks noChangeArrowheads="1"/>
          </p:cNvSpPr>
          <p:nvPr/>
        </p:nvSpPr>
        <p:spPr bwMode="auto">
          <a:xfrm>
            <a:off x="198438" y="217488"/>
            <a:ext cx="180022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1800" dirty="0">
                <a:latin typeface="方正正黑简体"/>
                <a:ea typeface="方正正黑简体"/>
              </a:rPr>
              <a:t>点击添加标题</a:t>
            </a:r>
            <a:endParaRPr lang="zh-CN" altLang="en-US" sz="1800" dirty="0">
              <a:latin typeface="方正正黑简体"/>
              <a:ea typeface="方正正黑简体"/>
            </a:endParaRPr>
          </a:p>
        </p:txBody>
      </p:sp>
      <p:grpSp>
        <p:nvGrpSpPr>
          <p:cNvPr id="7" name="组合 2"/>
          <p:cNvGrpSpPr>
            <a:grpSpLocks noChangeAspect="1"/>
          </p:cNvGrpSpPr>
          <p:nvPr/>
        </p:nvGrpSpPr>
        <p:grpSpPr>
          <a:xfrm>
            <a:off x="0" y="206343"/>
            <a:ext cx="214975" cy="360000"/>
            <a:chOff x="194371" y="217201"/>
            <a:chExt cx="237165" cy="468000"/>
          </a:xfrm>
          <a:solidFill>
            <a:srgbClr val="7CC144"/>
          </a:solidFill>
        </p:grpSpPr>
        <p:sp>
          <p:nvSpPr>
            <p:cNvPr id="8" name="矩形 7"/>
            <p:cNvSpPr/>
            <p:nvPr/>
          </p:nvSpPr>
          <p:spPr>
            <a:xfrm>
              <a:off x="194371" y="217201"/>
              <a:ext cx="144016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95536" y="217201"/>
              <a:ext cx="36000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6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7787" y="-68262"/>
            <a:ext cx="9299575" cy="526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1163" y="384175"/>
            <a:ext cx="1760538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华康少女文字W5(P)" pitchFamily="82" charset="-122"/>
                <a:ea typeface="华康少女文字W5(P)" pitchFamily="82" charset="-122"/>
                <a:cs typeface="+mn-cs"/>
              </a:rPr>
              <a:t>单击此处添加标题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华康少女文字W5(P)" pitchFamily="82" charset="-122"/>
              <a:ea typeface="华康少女文字W5(P)" pitchFamily="82" charset="-122"/>
              <a:cs typeface="+mn-cs"/>
            </a:endParaRPr>
          </a:p>
        </p:txBody>
      </p:sp>
      <p:pic>
        <p:nvPicPr>
          <p:cNvPr id="3077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31138" y="223838"/>
            <a:ext cx="1023937" cy="871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图片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1163" y="3883025"/>
            <a:ext cx="1517650" cy="1068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图片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61263" y="4276725"/>
            <a:ext cx="1293812" cy="674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5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388" y="-20637"/>
            <a:ext cx="1704975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研究结论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64563" y="258763"/>
            <a:ext cx="184150" cy="1381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29613" y="258763"/>
            <a:ext cx="182563" cy="1381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97838" y="258763"/>
            <a:ext cx="184150" cy="1381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61300" y="258763"/>
            <a:ext cx="184150" cy="1381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6350" y="258763"/>
            <a:ext cx="184150" cy="1381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83463" y="258763"/>
            <a:ext cx="184150" cy="1381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7787" y="-68262"/>
            <a:ext cx="9299575" cy="526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1138" y="223838"/>
            <a:ext cx="1023937" cy="871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1163" y="3883025"/>
            <a:ext cx="1517650" cy="1068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图片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561263" y="4276725"/>
            <a:ext cx="1293812" cy="674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7787" y="-68262"/>
            <a:ext cx="9299575" cy="526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1138" y="223838"/>
            <a:ext cx="1023937" cy="871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7787" y="-68262"/>
            <a:ext cx="9299575" cy="526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509109-A767-4CF6-B71B-4B1110F0C52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509109-A767-4CF6-B71B-4B1110F0C52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</a:rPr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 advTm="0">
    <p:fade/>
  </p:transition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4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906463"/>
            <a:ext cx="504825" cy="347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13" y="776288"/>
            <a:ext cx="377825" cy="260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327025"/>
            <a:ext cx="684213" cy="47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295275"/>
            <a:ext cx="1087438" cy="995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38" y="3857625"/>
            <a:ext cx="1263650" cy="1079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2"/>
          <p:cNvGrpSpPr>
            <a:grpSpLocks noChangeAspect="1"/>
          </p:cNvGrpSpPr>
          <p:nvPr/>
        </p:nvGrpSpPr>
        <p:grpSpPr>
          <a:xfrm>
            <a:off x="2146300" y="919480"/>
            <a:ext cx="809625" cy="701040"/>
            <a:chOff x="2202212" y="1702183"/>
            <a:chExt cx="661189" cy="573274"/>
          </a:xfrm>
        </p:grpSpPr>
        <p:grpSp>
          <p:nvGrpSpPr>
            <p:cNvPr id="25650" name="组合 49"/>
            <p:cNvGrpSpPr/>
            <p:nvPr/>
          </p:nvGrpSpPr>
          <p:grpSpPr>
            <a:xfrm>
              <a:off x="2257678" y="1707420"/>
              <a:ext cx="550258" cy="550258"/>
              <a:chOff x="3827533" y="704007"/>
              <a:chExt cx="550258" cy="55025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27815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47" name="直接连接符 46"/>
              <p:cNvCxnSpPr>
                <a:stCxn id="29" idx="1"/>
                <a:endCxn id="29" idx="3"/>
              </p:cNvCxnSpPr>
              <p:nvPr/>
            </p:nvCxnSpPr>
            <p:spPr>
              <a:xfrm>
                <a:off x="3827815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29" idx="0"/>
                <a:endCxn id="29" idx="2"/>
              </p:cNvCxnSpPr>
              <p:nvPr/>
            </p:nvCxnSpPr>
            <p:spPr>
              <a:xfrm>
                <a:off x="4102662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51" name="文本框 1"/>
            <p:cNvSpPr txBox="1"/>
            <p:nvPr/>
          </p:nvSpPr>
          <p:spPr>
            <a:xfrm>
              <a:off x="2202212" y="1702183"/>
              <a:ext cx="661189" cy="5732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西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2997200" y="919480"/>
            <a:ext cx="811213" cy="701040"/>
            <a:chOff x="3054233" y="1702183"/>
            <a:chExt cx="661189" cy="573274"/>
          </a:xfrm>
        </p:grpSpPr>
        <p:grpSp>
          <p:nvGrpSpPr>
            <p:cNvPr id="25645" name="组合 13"/>
            <p:cNvGrpSpPr/>
            <p:nvPr/>
          </p:nvGrpSpPr>
          <p:grpSpPr>
            <a:xfrm>
              <a:off x="3083065" y="1707420"/>
              <a:ext cx="550258" cy="550258"/>
              <a:chOff x="3827533" y="704007"/>
              <a:chExt cx="550258" cy="55025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827167" y="703963"/>
                <a:ext cx="551206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6" name="直接连接符 15"/>
              <p:cNvCxnSpPr>
                <a:stCxn id="15" idx="1"/>
                <a:endCxn id="15" idx="3"/>
              </p:cNvCxnSpPr>
              <p:nvPr/>
            </p:nvCxnSpPr>
            <p:spPr>
              <a:xfrm>
                <a:off x="3827167" y="979176"/>
                <a:ext cx="5512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5" idx="0"/>
                <a:endCxn id="15" idx="2"/>
              </p:cNvCxnSpPr>
              <p:nvPr/>
            </p:nvCxnSpPr>
            <p:spPr>
              <a:xfrm>
                <a:off x="4102770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46" name="文本框 41"/>
            <p:cNvSpPr txBox="1"/>
            <p:nvPr/>
          </p:nvSpPr>
          <p:spPr>
            <a:xfrm>
              <a:off x="3054233" y="1702183"/>
              <a:ext cx="661189" cy="5732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餐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6" name="组合 4"/>
          <p:cNvGrpSpPr>
            <a:grpSpLocks noChangeAspect="1"/>
          </p:cNvGrpSpPr>
          <p:nvPr/>
        </p:nvGrpSpPr>
        <p:grpSpPr>
          <a:xfrm>
            <a:off x="3833813" y="919480"/>
            <a:ext cx="809625" cy="701040"/>
            <a:chOff x="3890374" y="1702183"/>
            <a:chExt cx="661189" cy="573274"/>
          </a:xfrm>
        </p:grpSpPr>
        <p:grpSp>
          <p:nvGrpSpPr>
            <p:cNvPr id="25640" name="组合 18"/>
            <p:cNvGrpSpPr/>
            <p:nvPr/>
          </p:nvGrpSpPr>
          <p:grpSpPr>
            <a:xfrm>
              <a:off x="3908452" y="1707420"/>
              <a:ext cx="550258" cy="550258"/>
              <a:chOff x="3827533" y="704007"/>
              <a:chExt cx="550258" cy="55025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827606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3827606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0"/>
                <a:endCxn id="20" idx="2"/>
              </p:cNvCxnSpPr>
              <p:nvPr/>
            </p:nvCxnSpPr>
            <p:spPr>
              <a:xfrm>
                <a:off x="4102453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41" name="文本框 42"/>
            <p:cNvSpPr txBox="1"/>
            <p:nvPr/>
          </p:nvSpPr>
          <p:spPr>
            <a:xfrm>
              <a:off x="3890374" y="1702183"/>
              <a:ext cx="661189" cy="5732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订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8" name="组合 5"/>
          <p:cNvGrpSpPr>
            <a:grpSpLocks noChangeAspect="1"/>
          </p:cNvGrpSpPr>
          <p:nvPr/>
        </p:nvGrpSpPr>
        <p:grpSpPr>
          <a:xfrm>
            <a:off x="4648200" y="919480"/>
            <a:ext cx="809625" cy="701040"/>
            <a:chOff x="4705007" y="1702183"/>
            <a:chExt cx="661189" cy="573274"/>
          </a:xfrm>
        </p:grpSpPr>
        <p:grpSp>
          <p:nvGrpSpPr>
            <p:cNvPr id="25635" name="组合 23"/>
            <p:cNvGrpSpPr/>
            <p:nvPr/>
          </p:nvGrpSpPr>
          <p:grpSpPr>
            <a:xfrm>
              <a:off x="4733839" y="1707420"/>
              <a:ext cx="550258" cy="550258"/>
              <a:chOff x="3827533" y="704007"/>
              <a:chExt cx="550258" cy="55025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32" name="直接连接符 31"/>
              <p:cNvCxnSpPr>
                <a:stCxn id="26" idx="1"/>
                <a:endCxn id="26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6" idx="0"/>
                <a:endCxn id="26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36" name="文本框 43"/>
            <p:cNvSpPr txBox="1"/>
            <p:nvPr/>
          </p:nvSpPr>
          <p:spPr>
            <a:xfrm>
              <a:off x="4705007" y="1702183"/>
              <a:ext cx="661189" cy="5732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sym typeface="+mn-ea"/>
                </a:rPr>
                <a:t>餐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13" name="组合 6"/>
          <p:cNvGrpSpPr>
            <a:grpSpLocks noChangeAspect="1"/>
          </p:cNvGrpSpPr>
          <p:nvPr/>
        </p:nvGrpSpPr>
        <p:grpSpPr>
          <a:xfrm>
            <a:off x="5473700" y="919480"/>
            <a:ext cx="809625" cy="701040"/>
            <a:chOff x="5530394" y="1702183"/>
            <a:chExt cx="661189" cy="573274"/>
          </a:xfrm>
        </p:grpSpPr>
        <p:grpSp>
          <p:nvGrpSpPr>
            <p:cNvPr id="25630" name="组合 33"/>
            <p:cNvGrpSpPr/>
            <p:nvPr/>
          </p:nvGrpSpPr>
          <p:grpSpPr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36" name="直接连接符 35"/>
              <p:cNvCxnSpPr>
                <a:stCxn id="35" idx="1"/>
                <a:endCxn id="35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5" idx="0"/>
                <a:endCxn id="35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31" name="文本框 44"/>
            <p:cNvSpPr txBox="1"/>
            <p:nvPr/>
          </p:nvSpPr>
          <p:spPr>
            <a:xfrm>
              <a:off x="5530394" y="1702183"/>
              <a:ext cx="661189" cy="5732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系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19" name="组合 7"/>
          <p:cNvGrpSpPr>
            <a:grpSpLocks noChangeAspect="1"/>
          </p:cNvGrpSpPr>
          <p:nvPr/>
        </p:nvGrpSpPr>
        <p:grpSpPr>
          <a:xfrm>
            <a:off x="6283008" y="919480"/>
            <a:ext cx="811212" cy="838835"/>
            <a:chOff x="6329147" y="1702183"/>
            <a:chExt cx="661189" cy="685955"/>
          </a:xfrm>
        </p:grpSpPr>
        <p:grpSp>
          <p:nvGrpSpPr>
            <p:cNvPr id="25625" name="组合 37"/>
            <p:cNvGrpSpPr/>
            <p:nvPr/>
          </p:nvGrpSpPr>
          <p:grpSpPr>
            <a:xfrm>
              <a:off x="6384613" y="1707420"/>
              <a:ext cx="550258" cy="550258"/>
              <a:chOff x="3827533" y="704007"/>
              <a:chExt cx="550258" cy="55025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27705" y="703963"/>
                <a:ext cx="549913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40" name="直接连接符 39"/>
              <p:cNvCxnSpPr>
                <a:stCxn id="39" idx="1"/>
                <a:endCxn id="39" idx="3"/>
              </p:cNvCxnSpPr>
              <p:nvPr/>
            </p:nvCxnSpPr>
            <p:spPr>
              <a:xfrm>
                <a:off x="3827705" y="979176"/>
                <a:ext cx="5499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9" idx="0"/>
                <a:endCxn id="39" idx="2"/>
              </p:cNvCxnSpPr>
              <p:nvPr/>
            </p:nvCxnSpPr>
            <p:spPr>
              <a:xfrm>
                <a:off x="4103309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26" name="文本框 45"/>
            <p:cNvSpPr txBox="1"/>
            <p:nvPr/>
          </p:nvSpPr>
          <p:spPr>
            <a:xfrm>
              <a:off x="6329147" y="1702183"/>
              <a:ext cx="661189" cy="6859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 flipV="1">
            <a:off x="1951038" y="2451100"/>
            <a:ext cx="538797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95170" y="2549525"/>
            <a:ext cx="5148263" cy="15252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/>
            <a:r>
              <a:rPr lang="zh-CN" altLang="en-US" sz="1800" dirty="0">
                <a:solidFill>
                  <a:schemeClr val="bg1"/>
                </a:solidFill>
                <a:latin typeface="Nexa Light"/>
                <a:ea typeface="华康少女文字W5(P)"/>
              </a:rPr>
              <a:t>指导老师：雷  丽</a:t>
            </a:r>
            <a:endParaRPr lang="zh-CN" altLang="en-US" sz="1800" dirty="0">
              <a:solidFill>
                <a:schemeClr val="bg1"/>
              </a:solidFill>
              <a:latin typeface="Nexa Light"/>
              <a:ea typeface="华康少女文字W5(P)"/>
            </a:endParaRPr>
          </a:p>
          <a:p>
            <a:pPr lvl="0" algn="r" eaLnBrk="1" hangingPunct="1"/>
            <a:r>
              <a:rPr lang="zh-CN" altLang="en-US" sz="1800" dirty="0">
                <a:solidFill>
                  <a:schemeClr val="bg1"/>
                </a:solidFill>
                <a:latin typeface="Nexa Light"/>
                <a:ea typeface="华康少女文字W5(P)"/>
              </a:rPr>
              <a:t>答辩人：张  鑫</a:t>
            </a:r>
            <a:endParaRPr lang="zh-CN" altLang="en-US" sz="1800" dirty="0">
              <a:solidFill>
                <a:schemeClr val="bg1"/>
              </a:solidFill>
              <a:latin typeface="Nexa Light"/>
              <a:ea typeface="华康少女文字W5(P)"/>
            </a:endParaRPr>
          </a:p>
          <a:p>
            <a:pPr lvl="0" algn="r" eaLnBrk="1" hangingPunct="1"/>
            <a:r>
              <a:rPr lang="zh-CN" altLang="en-US" sz="1800" dirty="0">
                <a:solidFill>
                  <a:schemeClr val="bg1"/>
                </a:solidFill>
                <a:latin typeface="Nexa Light"/>
                <a:ea typeface="华康少女文字W5(P)"/>
              </a:rPr>
              <a:t>院系：软件工程与服务外包</a:t>
            </a:r>
            <a:endParaRPr lang="zh-CN" altLang="en-US" sz="1800" dirty="0">
              <a:solidFill>
                <a:schemeClr val="bg1"/>
              </a:solidFill>
              <a:latin typeface="Nexa Light"/>
              <a:ea typeface="华康少女文字W5(P)"/>
            </a:endParaRPr>
          </a:p>
          <a:p>
            <a:pPr lvl="0" algn="r" eaLnBrk="1" hangingPunct="1"/>
            <a:r>
              <a:rPr lang="zh-CN" altLang="en-US" sz="1800" dirty="0">
                <a:solidFill>
                  <a:schemeClr val="bg1"/>
                </a:solidFill>
                <a:latin typeface="Nexa Light"/>
                <a:ea typeface="华康少女文字W5(P)"/>
              </a:rPr>
              <a:t>班级：软件工程</a:t>
            </a:r>
            <a:r>
              <a:rPr lang="en-US" altLang="zh-CN" sz="1800" dirty="0">
                <a:solidFill>
                  <a:schemeClr val="bg1"/>
                </a:solidFill>
                <a:latin typeface="Nexa Light"/>
                <a:ea typeface="华康少女文字W5(P)"/>
              </a:rPr>
              <a:t>S</a:t>
            </a:r>
            <a:endParaRPr lang="en-US" altLang="zh-CN" sz="1800" dirty="0">
              <a:solidFill>
                <a:schemeClr val="bg1"/>
              </a:solidFill>
              <a:latin typeface="Nexa Light"/>
              <a:ea typeface="华康少女文字W5(P)"/>
            </a:endParaRPr>
          </a:p>
          <a:p>
            <a:pPr lvl="0" algn="r" eaLnBrk="1" hangingPunct="1"/>
            <a:r>
              <a:rPr lang="zh-CN" altLang="en-US" sz="1800" dirty="0">
                <a:solidFill>
                  <a:schemeClr val="bg1"/>
                </a:solidFill>
                <a:latin typeface="Nexa Light"/>
                <a:ea typeface="宋体" panose="02010600030101010101" pitchFamily="2" charset="-122"/>
              </a:rPr>
              <a:t>学号：</a:t>
            </a:r>
            <a:r>
              <a:rPr lang="en-US" altLang="zh-CN" sz="1800" dirty="0">
                <a:solidFill>
                  <a:schemeClr val="bg1"/>
                </a:solidFill>
                <a:latin typeface="Nexa Light"/>
                <a:ea typeface="宋体" panose="02010600030101010101" pitchFamily="2" charset="-122"/>
              </a:rPr>
              <a:t>201358239039</a:t>
            </a:r>
            <a:endParaRPr lang="en-US" altLang="zh-CN" sz="1800" dirty="0">
              <a:solidFill>
                <a:schemeClr val="bg1"/>
              </a:solidFill>
              <a:latin typeface="Nexa Light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38" y="3662363"/>
            <a:ext cx="1801812" cy="12668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" name="Group 4"/>
          <p:cNvGrpSpPr>
            <a:grpSpLocks noChangeAspect="1"/>
          </p:cNvGrpSpPr>
          <p:nvPr/>
        </p:nvGrpSpPr>
        <p:grpSpPr>
          <a:xfrm>
            <a:off x="1806575" y="2147888"/>
            <a:ext cx="449263" cy="292100"/>
            <a:chOff x="2432" y="1329"/>
            <a:chExt cx="657" cy="426"/>
          </a:xfrm>
        </p:grpSpPr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Freeform 5"/>
            <p:cNvSpPr/>
            <p:nvPr/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Freeform 6"/>
            <p:cNvSpPr/>
            <p:nvPr/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7"/>
            <p:cNvSpPr/>
            <p:nvPr/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8"/>
            <p:cNvSpPr/>
            <p:nvPr/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reeform 9"/>
            <p:cNvSpPr/>
            <p:nvPr/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10"/>
            <p:cNvSpPr>
              <a:spLocks noEditPoints="1"/>
            </p:cNvSpPr>
            <p:nvPr/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5617" name="J-Hype-Meant To Be">
            <a:hlinkClick r:id="" action="ppaction://media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200" y="-9271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44"/>
          <p:cNvSpPr txBox="1"/>
          <p:nvPr/>
        </p:nvSpPr>
        <p:spPr>
          <a:xfrm>
            <a:off x="6285230" y="934085"/>
            <a:ext cx="809625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rPr>
              <a:t>统</a:t>
            </a:r>
            <a:endParaRPr lang="zh-CN" altLang="en-US" sz="4000" dirty="0">
              <a:solidFill>
                <a:schemeClr val="bg1"/>
              </a:solidFill>
              <a:latin typeface="Nexa Light"/>
              <a:ea typeface="华康少女文字W5(P)"/>
            </a:endParaRPr>
          </a:p>
        </p:txBody>
      </p:sp>
      <p:grpSp>
        <p:nvGrpSpPr>
          <p:cNvPr id="74" name="组合 2"/>
          <p:cNvGrpSpPr>
            <a:grpSpLocks noChangeAspect="1"/>
          </p:cNvGrpSpPr>
          <p:nvPr/>
        </p:nvGrpSpPr>
        <p:grpSpPr>
          <a:xfrm>
            <a:off x="2153285" y="1666875"/>
            <a:ext cx="809625" cy="701040"/>
            <a:chOff x="2202212" y="1702183"/>
            <a:chExt cx="661189" cy="573274"/>
          </a:xfrm>
        </p:grpSpPr>
        <p:grpSp>
          <p:nvGrpSpPr>
            <p:cNvPr id="75" name="组合 49"/>
            <p:cNvGrpSpPr/>
            <p:nvPr/>
          </p:nvGrpSpPr>
          <p:grpSpPr>
            <a:xfrm>
              <a:off x="2257678" y="1707420"/>
              <a:ext cx="550258" cy="550258"/>
              <a:chOff x="3827533" y="704007"/>
              <a:chExt cx="550258" cy="550258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3827815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77" name="直接连接符 76"/>
              <p:cNvCxnSpPr>
                <a:stCxn id="76" idx="1"/>
                <a:endCxn id="76" idx="3"/>
              </p:cNvCxnSpPr>
              <p:nvPr/>
            </p:nvCxnSpPr>
            <p:spPr>
              <a:xfrm>
                <a:off x="3827815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76" idx="0"/>
                <a:endCxn id="76" idx="2"/>
              </p:cNvCxnSpPr>
              <p:nvPr/>
            </p:nvCxnSpPr>
            <p:spPr>
              <a:xfrm>
                <a:off x="4102662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文本框 1"/>
            <p:cNvSpPr txBox="1"/>
            <p:nvPr/>
          </p:nvSpPr>
          <p:spPr>
            <a:xfrm>
              <a:off x="2202212" y="1702183"/>
              <a:ext cx="661189" cy="5732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的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80" name="组合 79"/>
          <p:cNvGrpSpPr>
            <a:grpSpLocks noChangeAspect="1"/>
          </p:cNvGrpSpPr>
          <p:nvPr/>
        </p:nvGrpSpPr>
        <p:grpSpPr>
          <a:xfrm>
            <a:off x="3004185" y="1666875"/>
            <a:ext cx="811213" cy="701040"/>
            <a:chOff x="3054233" y="1702183"/>
            <a:chExt cx="661189" cy="573274"/>
          </a:xfrm>
        </p:grpSpPr>
        <p:grpSp>
          <p:nvGrpSpPr>
            <p:cNvPr id="81" name="组合 13"/>
            <p:cNvGrpSpPr/>
            <p:nvPr/>
          </p:nvGrpSpPr>
          <p:grpSpPr>
            <a:xfrm>
              <a:off x="3083065" y="1707420"/>
              <a:ext cx="550258" cy="550258"/>
              <a:chOff x="3827533" y="704007"/>
              <a:chExt cx="550258" cy="550258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3827167" y="703963"/>
                <a:ext cx="551206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83" name="直接连接符 82"/>
              <p:cNvCxnSpPr>
                <a:stCxn id="82" idx="1"/>
                <a:endCxn id="82" idx="3"/>
              </p:cNvCxnSpPr>
              <p:nvPr/>
            </p:nvCxnSpPr>
            <p:spPr>
              <a:xfrm>
                <a:off x="3827167" y="979176"/>
                <a:ext cx="5512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82" idx="0"/>
                <a:endCxn id="82" idx="2"/>
              </p:cNvCxnSpPr>
              <p:nvPr/>
            </p:nvCxnSpPr>
            <p:spPr>
              <a:xfrm>
                <a:off x="4102770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文本框 41"/>
            <p:cNvSpPr txBox="1"/>
            <p:nvPr/>
          </p:nvSpPr>
          <p:spPr>
            <a:xfrm>
              <a:off x="3054233" y="1702183"/>
              <a:ext cx="661189" cy="5732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设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86" name="组合 4"/>
          <p:cNvGrpSpPr>
            <a:grpSpLocks noChangeAspect="1"/>
          </p:cNvGrpSpPr>
          <p:nvPr/>
        </p:nvGrpSpPr>
        <p:grpSpPr>
          <a:xfrm>
            <a:off x="3840798" y="1666875"/>
            <a:ext cx="809625" cy="701040"/>
            <a:chOff x="3890374" y="1702183"/>
            <a:chExt cx="661189" cy="573274"/>
          </a:xfrm>
        </p:grpSpPr>
        <p:grpSp>
          <p:nvGrpSpPr>
            <p:cNvPr id="87" name="组合 18"/>
            <p:cNvGrpSpPr/>
            <p:nvPr/>
          </p:nvGrpSpPr>
          <p:grpSpPr>
            <a:xfrm>
              <a:off x="3908452" y="1707420"/>
              <a:ext cx="550258" cy="550258"/>
              <a:chOff x="3827533" y="704007"/>
              <a:chExt cx="550258" cy="55025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3827606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89" name="直接连接符 88"/>
              <p:cNvCxnSpPr>
                <a:stCxn id="88" idx="1"/>
                <a:endCxn id="88" idx="3"/>
              </p:cNvCxnSpPr>
              <p:nvPr/>
            </p:nvCxnSpPr>
            <p:spPr>
              <a:xfrm>
                <a:off x="3827606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88" idx="0"/>
                <a:endCxn id="88" idx="2"/>
              </p:cNvCxnSpPr>
              <p:nvPr/>
            </p:nvCxnSpPr>
            <p:spPr>
              <a:xfrm>
                <a:off x="4102453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文本框 42"/>
            <p:cNvSpPr txBox="1"/>
            <p:nvPr/>
          </p:nvSpPr>
          <p:spPr>
            <a:xfrm>
              <a:off x="3890374" y="1702183"/>
              <a:ext cx="661189" cy="5732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计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92" name="组合 5"/>
          <p:cNvGrpSpPr>
            <a:grpSpLocks noChangeAspect="1"/>
          </p:cNvGrpSpPr>
          <p:nvPr/>
        </p:nvGrpSpPr>
        <p:grpSpPr>
          <a:xfrm>
            <a:off x="4655185" y="1666875"/>
            <a:ext cx="809625" cy="701040"/>
            <a:chOff x="4705007" y="1702183"/>
            <a:chExt cx="661189" cy="573274"/>
          </a:xfrm>
        </p:grpSpPr>
        <p:grpSp>
          <p:nvGrpSpPr>
            <p:cNvPr id="93" name="组合 23"/>
            <p:cNvGrpSpPr/>
            <p:nvPr/>
          </p:nvGrpSpPr>
          <p:grpSpPr>
            <a:xfrm>
              <a:off x="4733839" y="1707420"/>
              <a:ext cx="550258" cy="550258"/>
              <a:chOff x="3827533" y="704007"/>
              <a:chExt cx="550258" cy="550258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95" name="直接连接符 94"/>
              <p:cNvCxnSpPr>
                <a:stCxn id="94" idx="1"/>
                <a:endCxn id="94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94" idx="0"/>
                <a:endCxn id="94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文本框 43"/>
            <p:cNvSpPr txBox="1"/>
            <p:nvPr/>
          </p:nvSpPr>
          <p:spPr>
            <a:xfrm>
              <a:off x="4705007" y="1702183"/>
              <a:ext cx="661189" cy="5732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与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98" name="组合 6"/>
          <p:cNvGrpSpPr>
            <a:grpSpLocks noChangeAspect="1"/>
          </p:cNvGrpSpPr>
          <p:nvPr/>
        </p:nvGrpSpPr>
        <p:grpSpPr>
          <a:xfrm>
            <a:off x="5480685" y="1666875"/>
            <a:ext cx="809625" cy="701040"/>
            <a:chOff x="5530394" y="1702183"/>
            <a:chExt cx="661189" cy="573274"/>
          </a:xfrm>
        </p:grpSpPr>
        <p:grpSp>
          <p:nvGrpSpPr>
            <p:cNvPr id="99" name="组合 33"/>
            <p:cNvGrpSpPr/>
            <p:nvPr/>
          </p:nvGrpSpPr>
          <p:grpSpPr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100" idx="0"/>
                <a:endCxn id="100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本框 44"/>
            <p:cNvSpPr txBox="1"/>
            <p:nvPr/>
          </p:nvSpPr>
          <p:spPr>
            <a:xfrm>
              <a:off x="5530394" y="1702183"/>
              <a:ext cx="661189" cy="5732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实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104" name="组合 7"/>
          <p:cNvGrpSpPr>
            <a:grpSpLocks noChangeAspect="1"/>
          </p:cNvGrpSpPr>
          <p:nvPr/>
        </p:nvGrpSpPr>
        <p:grpSpPr>
          <a:xfrm>
            <a:off x="6289993" y="1666875"/>
            <a:ext cx="811212" cy="838835"/>
            <a:chOff x="6329147" y="1702183"/>
            <a:chExt cx="661189" cy="685955"/>
          </a:xfrm>
        </p:grpSpPr>
        <p:grpSp>
          <p:nvGrpSpPr>
            <p:cNvPr id="105" name="组合 37"/>
            <p:cNvGrpSpPr/>
            <p:nvPr/>
          </p:nvGrpSpPr>
          <p:grpSpPr>
            <a:xfrm>
              <a:off x="6384613" y="1707420"/>
              <a:ext cx="550258" cy="550258"/>
              <a:chOff x="3827533" y="704007"/>
              <a:chExt cx="550258" cy="550258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3827705" y="703963"/>
                <a:ext cx="549913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07" name="直接连接符 106"/>
              <p:cNvCxnSpPr>
                <a:stCxn id="106" idx="1"/>
                <a:endCxn id="106" idx="3"/>
              </p:cNvCxnSpPr>
              <p:nvPr/>
            </p:nvCxnSpPr>
            <p:spPr>
              <a:xfrm>
                <a:off x="3827705" y="979176"/>
                <a:ext cx="5499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106" idx="0"/>
                <a:endCxn id="106" idx="2"/>
              </p:cNvCxnSpPr>
              <p:nvPr/>
            </p:nvCxnSpPr>
            <p:spPr>
              <a:xfrm>
                <a:off x="4103309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文本框 45"/>
            <p:cNvSpPr txBox="1"/>
            <p:nvPr/>
          </p:nvSpPr>
          <p:spPr>
            <a:xfrm>
              <a:off x="6329147" y="1702183"/>
              <a:ext cx="661189" cy="6859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sp>
        <p:nvSpPr>
          <p:cNvPr id="110" name="文本框 44"/>
          <p:cNvSpPr txBox="1"/>
          <p:nvPr/>
        </p:nvSpPr>
        <p:spPr>
          <a:xfrm>
            <a:off x="6292215" y="1681480"/>
            <a:ext cx="809625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rPr>
              <a:t>现</a:t>
            </a:r>
            <a:endParaRPr lang="zh-CN" altLang="en-US" sz="4000" dirty="0">
              <a:solidFill>
                <a:schemeClr val="bg1"/>
              </a:solidFill>
              <a:latin typeface="Nexa Light"/>
              <a:ea typeface="华康少女文字W5(P)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3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74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74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74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74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74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74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574"/>
                            </p:stCondLst>
                            <p:childTnLst>
                              <p:par>
                                <p:cTn id="7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1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574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74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574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074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574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8074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4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康少女文字W5(P)" pitchFamily="82" charset="-122"/>
                <a:ea typeface="华康少女文字W5(P)" pitchFamily="82" charset="-122"/>
                <a:cs typeface="+mn-cs"/>
              </a:rPr>
              <a:t>系统用例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华康少女文字W5(P)" pitchFamily="82" charset="-122"/>
              <a:ea typeface="华康少女文字W5(P)" pitchFamily="82" charset="-122"/>
              <a:cs typeface="+mn-cs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1036638" y="857250"/>
            <a:ext cx="3516312" cy="3659188"/>
            <a:chOff x="839089" y="1015825"/>
            <a:chExt cx="4688114" cy="4877531"/>
          </a:xfrm>
        </p:grpSpPr>
        <p:grpSp>
          <p:nvGrpSpPr>
            <p:cNvPr id="38926" name="组合 4"/>
            <p:cNvGrpSpPr/>
            <p:nvPr/>
          </p:nvGrpSpPr>
          <p:grpSpPr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7" name="直接连接符 6"/>
              <p:cNvCxnSpPr>
                <a:endCxn id="9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9" idx="5"/>
              </p:cNvCxnSpPr>
              <p:nvPr/>
            </p:nvCxnSpPr>
            <p:spPr>
              <a:xfrm rot="297887">
                <a:off x="4141275" y="2296341"/>
                <a:ext cx="723553" cy="58713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" name="椭圆 8"/>
              <p:cNvSpPr/>
              <p:nvPr/>
            </p:nvSpPr>
            <p:spPr>
              <a:xfrm>
                <a:off x="3920599" y="1140701"/>
                <a:ext cx="289916" cy="131796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4" name="组合 11"/>
          <p:cNvGrpSpPr/>
          <p:nvPr/>
        </p:nvGrpSpPr>
        <p:grpSpPr>
          <a:xfrm>
            <a:off x="5311775" y="855980"/>
            <a:ext cx="3244850" cy="3376295"/>
            <a:chOff x="6502470" y="1193017"/>
            <a:chExt cx="3467440" cy="3807479"/>
          </a:xfrm>
        </p:grpSpPr>
        <p:grpSp>
          <p:nvGrpSpPr>
            <p:cNvPr id="38921" name="组合 12"/>
            <p:cNvGrpSpPr/>
            <p:nvPr/>
          </p:nvGrpSpPr>
          <p:grpSpPr>
            <a:xfrm rot="-297887">
              <a:off x="7513178" y="1193017"/>
              <a:ext cx="1250297" cy="1304594"/>
              <a:chOff x="3103525" y="996074"/>
              <a:chExt cx="1790434" cy="1868188"/>
            </a:xfrm>
          </p:grpSpPr>
          <p:cxnSp>
            <p:nvCxnSpPr>
              <p:cNvPr id="15" name="直接连接符 14"/>
              <p:cNvCxnSpPr>
                <a:endCxn id="17" idx="3"/>
              </p:cNvCxnSpPr>
              <p:nvPr/>
            </p:nvCxnSpPr>
            <p:spPr>
              <a:xfrm rot="297887" flipV="1">
                <a:off x="3103298" y="2330272"/>
                <a:ext cx="842209" cy="44249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直接连接符 15"/>
              <p:cNvCxnSpPr>
                <a:stCxn id="17" idx="5"/>
              </p:cNvCxnSpPr>
              <p:nvPr/>
            </p:nvCxnSpPr>
            <p:spPr>
              <a:xfrm rot="297887">
                <a:off x="4145266" y="2401567"/>
                <a:ext cx="748293" cy="460676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3921666" y="995310"/>
                <a:ext cx="287806" cy="1609333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49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30" y="2087245"/>
            <a:ext cx="3307080" cy="2300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2064385"/>
            <a:ext cx="3067050" cy="2072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239645" y="556260"/>
            <a:ext cx="1111885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用户用例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3330" y="556260"/>
            <a:ext cx="1111885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管理员用例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100"/>
          <p:cNvGrpSpPr/>
          <p:nvPr/>
        </p:nvGrpSpPr>
        <p:grpSpPr>
          <a:xfrm>
            <a:off x="429261" y="846455"/>
            <a:ext cx="7996555" cy="688583"/>
            <a:chOff x="5553333" y="1067783"/>
            <a:chExt cx="3437717" cy="688634"/>
          </a:xfrm>
        </p:grpSpPr>
        <p:sp>
          <p:nvSpPr>
            <p:cNvPr id="102" name="文本框 101"/>
            <p:cNvSpPr txBox="1"/>
            <p:nvPr/>
          </p:nvSpPr>
          <p:spPr>
            <a:xfrm>
              <a:off x="5553355" y="1067783"/>
              <a:ext cx="1190895" cy="2895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-3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553333" y="1068026"/>
              <a:ext cx="3437717" cy="688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3895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anose="020B0604020202020204" pitchFamily="34" charset="0"/>
                </a:rPr>
                <a:t>本系统数据库包含8个表，分别为zx_admInfos、zx_messages、zx_carts、zx_userInfos、zx_foots、zx_orders、zx_orderdetails、zx_classifys。数据库关系模型如下图所示：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pic>
        <p:nvPicPr>
          <p:cNvPr id="31754" name="图片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" name="文本框 48"/>
          <p:cNvSpPr txBox="1"/>
          <p:nvPr/>
        </p:nvSpPr>
        <p:spPr>
          <a:xfrm>
            <a:off x="411163" y="384175"/>
            <a:ext cx="1760538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康少女文字W5(P)" pitchFamily="82" charset="-122"/>
                <a:ea typeface="华康少女文字W5(P)" pitchFamily="82" charset="-122"/>
                <a:cs typeface="+mn-cs"/>
              </a:rPr>
              <a:t>数据库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华康少女文字W5(P)" pitchFamily="82" charset="-122"/>
              <a:ea typeface="华康少女文字W5(P)" pitchFamily="82" charset="-122"/>
              <a:cs typeface="+mn-cs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70" y="1691640"/>
            <a:ext cx="5605145" cy="2867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0969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目录页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1"/>
          <p:cNvGrpSpPr/>
          <p:nvPr/>
        </p:nvGrpSpPr>
        <p:grpSpPr>
          <a:xfrm>
            <a:off x="3059430" y="1806575"/>
            <a:ext cx="4348163" cy="1144905"/>
            <a:chOff x="3059171" y="1806718"/>
            <a:chExt cx="4348365" cy="1144683"/>
          </a:xfrm>
        </p:grpSpPr>
        <p:sp>
          <p:nvSpPr>
            <p:cNvPr id="13" name="文本框 12"/>
            <p:cNvSpPr txBox="1"/>
            <p:nvPr/>
          </p:nvSpPr>
          <p:spPr>
            <a:xfrm>
              <a:off x="3059171" y="2250497"/>
              <a:ext cx="4348365" cy="7009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系统实现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59171" y="1806718"/>
              <a:ext cx="3236110" cy="566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system implementation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1928813" y="200691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7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7"/>
          <p:cNvGrpSpPr/>
          <p:nvPr/>
        </p:nvGrpSpPr>
        <p:grpSpPr>
          <a:xfrm>
            <a:off x="573088" y="1528763"/>
            <a:ext cx="1830387" cy="550862"/>
            <a:chOff x="533400" y="1528997"/>
            <a:chExt cx="1829490" cy="550887"/>
          </a:xfrm>
        </p:grpSpPr>
        <p:sp>
          <p:nvSpPr>
            <p:cNvPr id="7" name="五边形 6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73" name="文本框 17"/>
            <p:cNvSpPr txBox="1"/>
            <p:nvPr/>
          </p:nvSpPr>
          <p:spPr>
            <a:xfrm>
              <a:off x="861747" y="1648179"/>
              <a:ext cx="108132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/>
                  <a:ea typeface="Segoe UI Semilight" panose="020B0402040204020203"/>
                </a:rPr>
                <a:t>步骤一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/>
                <a:ea typeface="Segoe UI Semilight" panose="020B0402040204020203"/>
              </a:endParaRPr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2324100" y="1528763"/>
            <a:ext cx="1641475" cy="550862"/>
            <a:chOff x="2283957" y="1528997"/>
            <a:chExt cx="1640420" cy="550887"/>
          </a:xfrm>
        </p:grpSpPr>
        <p:sp>
          <p:nvSpPr>
            <p:cNvPr id="11" name="任意多边形 10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06417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71" name="文本框 18"/>
            <p:cNvSpPr txBox="1"/>
            <p:nvPr/>
          </p:nvSpPr>
          <p:spPr>
            <a:xfrm>
              <a:off x="2720597" y="1652040"/>
              <a:ext cx="945919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/>
                  <a:ea typeface="Segoe UI Semilight" panose="020B0402040204020203"/>
                </a:rPr>
                <a:t>步骤二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/>
                <a:ea typeface="Segoe UI Semilight" panose="020B0402040204020203"/>
              </a:endParaRPr>
            </a:p>
          </p:txBody>
        </p:sp>
      </p:grpSp>
      <p:grpSp>
        <p:nvGrpSpPr>
          <p:cNvPr id="4" name="组合 9"/>
          <p:cNvGrpSpPr/>
          <p:nvPr/>
        </p:nvGrpSpPr>
        <p:grpSpPr>
          <a:xfrm>
            <a:off x="3825875" y="1528763"/>
            <a:ext cx="1639888" cy="550862"/>
            <a:chOff x="3785566" y="1528997"/>
            <a:chExt cx="1640420" cy="550887"/>
          </a:xfrm>
        </p:grpSpPr>
        <p:sp>
          <p:nvSpPr>
            <p:cNvPr id="13" name="任意多边形 12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69" name="文本框 19"/>
            <p:cNvSpPr txBox="1"/>
            <p:nvPr/>
          </p:nvSpPr>
          <p:spPr>
            <a:xfrm>
              <a:off x="4265266" y="1652040"/>
              <a:ext cx="9458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/>
                  <a:ea typeface="Segoe UI Semilight" panose="020B0402040204020203"/>
                </a:rPr>
                <a:t>步骤三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/>
                <a:ea typeface="Segoe UI Semilight" panose="020B0402040204020203"/>
              </a:endParaRPr>
            </a:p>
          </p:txBody>
        </p:sp>
      </p:grpSp>
      <p:grpSp>
        <p:nvGrpSpPr>
          <p:cNvPr id="5" name="组合 11"/>
          <p:cNvGrpSpPr/>
          <p:nvPr/>
        </p:nvGrpSpPr>
        <p:grpSpPr>
          <a:xfrm>
            <a:off x="5340350" y="1528763"/>
            <a:ext cx="1639888" cy="550862"/>
            <a:chOff x="5299151" y="1528997"/>
            <a:chExt cx="1640420" cy="550887"/>
          </a:xfrm>
        </p:grpSpPr>
        <p:sp>
          <p:nvSpPr>
            <p:cNvPr id="14" name="任意多边形 13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67" name="文本框 20"/>
            <p:cNvSpPr txBox="1"/>
            <p:nvPr/>
          </p:nvSpPr>
          <p:spPr>
            <a:xfrm>
              <a:off x="5735042" y="1652040"/>
              <a:ext cx="93467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/>
                  <a:ea typeface="Segoe UI Semilight" panose="020B0402040204020203"/>
                </a:rPr>
                <a:t>步骤四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/>
                <a:ea typeface="Segoe UI Semilight" panose="020B0402040204020203"/>
              </a:endParaRPr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6816725" y="1528763"/>
            <a:ext cx="1641475" cy="550862"/>
            <a:chOff x="6776809" y="1528997"/>
            <a:chExt cx="1640420" cy="550887"/>
          </a:xfrm>
        </p:grpSpPr>
        <p:sp>
          <p:nvSpPr>
            <p:cNvPr id="15" name="任意多边形 14"/>
            <p:cNvSpPr/>
            <p:nvPr/>
          </p:nvSpPr>
          <p:spPr>
            <a:xfrm>
              <a:off x="6776809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65" name="文本框 21"/>
            <p:cNvSpPr txBox="1"/>
            <p:nvPr/>
          </p:nvSpPr>
          <p:spPr>
            <a:xfrm>
              <a:off x="7242600" y="1652040"/>
              <a:ext cx="9214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/>
                  <a:ea typeface="Segoe UI Semilight" panose="020B0402040204020203"/>
                </a:rPr>
                <a:t>步骤五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/>
                <a:ea typeface="Segoe UI Semilight" panose="020B0402040204020203"/>
              </a:endParaRPr>
            </a:p>
          </p:txBody>
        </p:sp>
      </p:grpSp>
      <p:grpSp>
        <p:nvGrpSpPr>
          <p:cNvPr id="8" name="组合 40"/>
          <p:cNvGrpSpPr/>
          <p:nvPr/>
        </p:nvGrpSpPr>
        <p:grpSpPr>
          <a:xfrm>
            <a:off x="573088" y="2355850"/>
            <a:ext cx="1519237" cy="2027238"/>
            <a:chOff x="1034229" y="1255861"/>
            <a:chExt cx="1789697" cy="2026396"/>
          </a:xfrm>
        </p:grpSpPr>
        <p:sp>
          <p:nvSpPr>
            <p:cNvPr id="42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770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用户进入系统后看到的首页，清晰简洁的界面很好的对用户的操作进行指引，用户可以快速的选择自己的操作，选择查看餐厅简介、登录/注册、订餐等操作。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3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467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进入首页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9" name="组合 43"/>
          <p:cNvGrpSpPr/>
          <p:nvPr/>
        </p:nvGrpSpPr>
        <p:grpSpPr>
          <a:xfrm>
            <a:off x="2252663" y="2355850"/>
            <a:ext cx="1519237" cy="2027238"/>
            <a:chOff x="1034229" y="1255861"/>
            <a:chExt cx="1789697" cy="2026396"/>
          </a:xfrm>
        </p:grpSpPr>
        <p:sp>
          <p:nvSpPr>
            <p:cNvPr id="45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770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用户可以通过输入：用户名、密码、手机以及验证码从而注册该系统的账号；已有账号的用户可以通过输入：用户名与密码进行登录；才可以进行支付的操作。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6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467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注册/登录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0" name="组合 46"/>
          <p:cNvGrpSpPr/>
          <p:nvPr/>
        </p:nvGrpSpPr>
        <p:grpSpPr>
          <a:xfrm>
            <a:off x="3948113" y="2355850"/>
            <a:ext cx="1519237" cy="2027238"/>
            <a:chOff x="1034229" y="1255861"/>
            <a:chExt cx="1789697" cy="2026396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770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用户可以通过底部导航中的‘菜品’按钮进入该页面。顶部与底部的导航栏给用户良好的操作体验。用户在这里可以选择总结喜欢的菜品加入购物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9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467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订餐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2" name="组合 49"/>
          <p:cNvGrpSpPr/>
          <p:nvPr/>
        </p:nvGrpSpPr>
        <p:grpSpPr>
          <a:xfrm>
            <a:off x="5453063" y="2373313"/>
            <a:ext cx="1517650" cy="2267267"/>
            <a:chOff x="1034229" y="1255861"/>
            <a:chExt cx="1789697" cy="2268634"/>
          </a:xfrm>
        </p:grpSpPr>
        <p:sp>
          <p:nvSpPr>
            <p:cNvPr id="51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20128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在这里用户需要确认所点菜品的名称、单价以及数量；输入联系人、联系方式、用餐人数、到店就餐时间以及备注(可不填)；就可以进行支付操作；支付成功后完成此次订餐。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2" name="文本框 83"/>
            <p:cNvSpPr txBox="1">
              <a:spLocks noChangeArrowheads="1"/>
            </p:cNvSpPr>
            <p:nvPr/>
          </p:nvSpPr>
          <p:spPr bwMode="auto">
            <a:xfrm>
              <a:off x="1258877" y="1255861"/>
              <a:ext cx="1359121" cy="30498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支付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6" name="组合 52"/>
          <p:cNvGrpSpPr/>
          <p:nvPr/>
        </p:nvGrpSpPr>
        <p:grpSpPr>
          <a:xfrm>
            <a:off x="6878638" y="2373313"/>
            <a:ext cx="1517650" cy="1261427"/>
            <a:chOff x="1034229" y="1255861"/>
            <a:chExt cx="1789697" cy="1262188"/>
          </a:xfrm>
        </p:grpSpPr>
        <p:sp>
          <p:nvSpPr>
            <p:cNvPr id="54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100644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anose="020B0604020202020204" pitchFamily="34" charset="0"/>
                </a:rPr>
                <a:t>用户支付成功，完成订餐操作，可以选择到个人中的我的订单中查看总结的订单。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5" name="文本框 83"/>
            <p:cNvSpPr txBox="1">
              <a:spLocks noChangeArrowheads="1"/>
            </p:cNvSpPr>
            <p:nvPr/>
          </p:nvSpPr>
          <p:spPr bwMode="auto">
            <a:xfrm>
              <a:off x="1258877" y="1255861"/>
              <a:ext cx="1359121" cy="30498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完成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3585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文本框 32"/>
          <p:cNvSpPr txBox="1"/>
          <p:nvPr/>
        </p:nvSpPr>
        <p:spPr>
          <a:xfrm>
            <a:off x="411163" y="384175"/>
            <a:ext cx="1760538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康少女文字W5(P)" pitchFamily="82" charset="-122"/>
                <a:ea typeface="华康少女文字W5(P)" pitchFamily="82" charset="-122"/>
                <a:cs typeface="+mn-cs"/>
              </a:rPr>
              <a:t>用户订餐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华康少女文字W5(P)" pitchFamily="82" charset="-122"/>
              <a:ea typeface="华康少女文字W5(P)" pitchFamily="82" charset="-122"/>
              <a:cs typeface="+mn-cs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7"/>
          <p:cNvGrpSpPr/>
          <p:nvPr/>
        </p:nvGrpSpPr>
        <p:grpSpPr>
          <a:xfrm>
            <a:off x="573088" y="1528763"/>
            <a:ext cx="1830387" cy="550862"/>
            <a:chOff x="533400" y="1528997"/>
            <a:chExt cx="1829490" cy="550887"/>
          </a:xfrm>
        </p:grpSpPr>
        <p:sp>
          <p:nvSpPr>
            <p:cNvPr id="7" name="五边形 6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73" name="文本框 17"/>
            <p:cNvSpPr txBox="1"/>
            <p:nvPr/>
          </p:nvSpPr>
          <p:spPr>
            <a:xfrm>
              <a:off x="861747" y="1648179"/>
              <a:ext cx="108132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/>
                  <a:ea typeface="Segoe UI Semilight" panose="020B0402040204020203"/>
                </a:rPr>
                <a:t>步骤一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/>
                <a:ea typeface="Segoe UI Semilight" panose="020B0402040204020203"/>
              </a:endParaRPr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2324100" y="1528763"/>
            <a:ext cx="1641475" cy="550862"/>
            <a:chOff x="2283957" y="1528997"/>
            <a:chExt cx="1640420" cy="550887"/>
          </a:xfrm>
        </p:grpSpPr>
        <p:sp>
          <p:nvSpPr>
            <p:cNvPr id="11" name="任意多边形 10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06417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71" name="文本框 18"/>
            <p:cNvSpPr txBox="1"/>
            <p:nvPr/>
          </p:nvSpPr>
          <p:spPr>
            <a:xfrm>
              <a:off x="2720597" y="1652040"/>
              <a:ext cx="945919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/>
                  <a:ea typeface="Segoe UI Semilight" panose="020B0402040204020203"/>
                </a:rPr>
                <a:t>步骤二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/>
                <a:ea typeface="Segoe UI Semilight" panose="020B0402040204020203"/>
              </a:endParaRPr>
            </a:p>
          </p:txBody>
        </p:sp>
      </p:grpSp>
      <p:grpSp>
        <p:nvGrpSpPr>
          <p:cNvPr id="4" name="组合 9"/>
          <p:cNvGrpSpPr/>
          <p:nvPr/>
        </p:nvGrpSpPr>
        <p:grpSpPr>
          <a:xfrm>
            <a:off x="3825875" y="1528763"/>
            <a:ext cx="1639888" cy="550862"/>
            <a:chOff x="3785566" y="1528997"/>
            <a:chExt cx="1640420" cy="550887"/>
          </a:xfrm>
        </p:grpSpPr>
        <p:sp>
          <p:nvSpPr>
            <p:cNvPr id="13" name="任意多边形 12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69" name="文本框 19"/>
            <p:cNvSpPr txBox="1"/>
            <p:nvPr/>
          </p:nvSpPr>
          <p:spPr>
            <a:xfrm>
              <a:off x="4265266" y="1652040"/>
              <a:ext cx="9458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/>
                  <a:ea typeface="Segoe UI Semilight" panose="020B0402040204020203"/>
                </a:rPr>
                <a:t>步骤三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/>
                <a:ea typeface="Segoe UI Semilight" panose="020B0402040204020203"/>
              </a:endParaRPr>
            </a:p>
          </p:txBody>
        </p:sp>
      </p:grpSp>
      <p:grpSp>
        <p:nvGrpSpPr>
          <p:cNvPr id="5" name="组合 11"/>
          <p:cNvGrpSpPr/>
          <p:nvPr/>
        </p:nvGrpSpPr>
        <p:grpSpPr>
          <a:xfrm>
            <a:off x="5340350" y="1528763"/>
            <a:ext cx="1639888" cy="550862"/>
            <a:chOff x="5299151" y="1528997"/>
            <a:chExt cx="1640420" cy="550887"/>
          </a:xfrm>
        </p:grpSpPr>
        <p:sp>
          <p:nvSpPr>
            <p:cNvPr id="14" name="任意多边形 13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67" name="文本框 20"/>
            <p:cNvSpPr txBox="1"/>
            <p:nvPr/>
          </p:nvSpPr>
          <p:spPr>
            <a:xfrm>
              <a:off x="5735042" y="1652040"/>
              <a:ext cx="93467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/>
                  <a:ea typeface="Segoe UI Semilight" panose="020B0402040204020203"/>
                </a:rPr>
                <a:t>步骤四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/>
                <a:ea typeface="Segoe UI Semilight" panose="020B0402040204020203"/>
              </a:endParaRPr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6816725" y="1528763"/>
            <a:ext cx="1641475" cy="550862"/>
            <a:chOff x="6776809" y="1528997"/>
            <a:chExt cx="1640420" cy="550887"/>
          </a:xfrm>
        </p:grpSpPr>
        <p:sp>
          <p:nvSpPr>
            <p:cNvPr id="15" name="任意多边形 14"/>
            <p:cNvSpPr/>
            <p:nvPr/>
          </p:nvSpPr>
          <p:spPr>
            <a:xfrm>
              <a:off x="6776809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65" name="文本框 21"/>
            <p:cNvSpPr txBox="1"/>
            <p:nvPr/>
          </p:nvSpPr>
          <p:spPr>
            <a:xfrm>
              <a:off x="7242600" y="1652040"/>
              <a:ext cx="9214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/>
                  <a:ea typeface="Segoe UI Semilight" panose="020B0402040204020203"/>
                </a:rPr>
                <a:t>步骤五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/>
                <a:ea typeface="Segoe UI Semilight" panose="020B0402040204020203"/>
              </a:endParaRPr>
            </a:p>
          </p:txBody>
        </p:sp>
      </p:grpSp>
      <p:grpSp>
        <p:nvGrpSpPr>
          <p:cNvPr id="8" name="组合 40"/>
          <p:cNvGrpSpPr/>
          <p:nvPr/>
        </p:nvGrpSpPr>
        <p:grpSpPr>
          <a:xfrm>
            <a:off x="573088" y="2355850"/>
            <a:ext cx="1519237" cy="1067118"/>
            <a:chOff x="1034229" y="1255861"/>
            <a:chExt cx="1789697" cy="1066675"/>
          </a:xfrm>
        </p:grpSpPr>
        <p:sp>
          <p:nvSpPr>
            <p:cNvPr id="42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8111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管理员需输入正确的账号，密码以及验证码才能进入后台。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3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467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进入首页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9" name="组合 43"/>
          <p:cNvGrpSpPr/>
          <p:nvPr/>
        </p:nvGrpSpPr>
        <p:grpSpPr>
          <a:xfrm>
            <a:off x="2252663" y="2355850"/>
            <a:ext cx="1519237" cy="1787208"/>
            <a:chOff x="1034229" y="1255861"/>
            <a:chExt cx="1789697" cy="1786466"/>
          </a:xfrm>
        </p:grpSpPr>
        <p:sp>
          <p:nvSpPr>
            <p:cNvPr id="45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53098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管理员输入菜品类别与备注后点击添加即可成功添加分类；管理员可以对菜品的分类进行删除、编辑、快捷搜索的操作。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6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467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管理分类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0" name="组合 46"/>
          <p:cNvGrpSpPr/>
          <p:nvPr/>
        </p:nvGrpSpPr>
        <p:grpSpPr>
          <a:xfrm>
            <a:off x="3948113" y="2355850"/>
            <a:ext cx="1519237" cy="1547179"/>
            <a:chOff x="1034229" y="1255861"/>
            <a:chExt cx="1789697" cy="1546536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29105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在此管理员需输入菜品名称、数量、单价；选择菜品类别，选择上传菜品的图片；即可完成一次菜品的添加。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9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467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菜品管理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2" name="组合 49"/>
          <p:cNvGrpSpPr/>
          <p:nvPr/>
        </p:nvGrpSpPr>
        <p:grpSpPr>
          <a:xfrm>
            <a:off x="5453063" y="2373313"/>
            <a:ext cx="1517650" cy="1547177"/>
            <a:chOff x="1034229" y="1255861"/>
            <a:chExt cx="1789697" cy="1548110"/>
          </a:xfrm>
        </p:grpSpPr>
        <p:sp>
          <p:nvSpPr>
            <p:cNvPr id="51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12923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管理员点击左侧导航栏-&gt;用户管理即可进入该页面。在此管理员可以对用户进行编辑与删除的操作。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2" name="文本框 83"/>
            <p:cNvSpPr txBox="1">
              <a:spLocks noChangeArrowheads="1"/>
            </p:cNvSpPr>
            <p:nvPr/>
          </p:nvSpPr>
          <p:spPr bwMode="auto">
            <a:xfrm>
              <a:off x="1258877" y="1255861"/>
              <a:ext cx="1359121" cy="30498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用户管理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6" name="组合 52"/>
          <p:cNvGrpSpPr/>
          <p:nvPr/>
        </p:nvGrpSpPr>
        <p:grpSpPr>
          <a:xfrm>
            <a:off x="6878638" y="2373313"/>
            <a:ext cx="1517650" cy="1032827"/>
            <a:chOff x="1034229" y="1255861"/>
            <a:chExt cx="1789697" cy="1033450"/>
          </a:xfrm>
        </p:grpSpPr>
        <p:sp>
          <p:nvSpPr>
            <p:cNvPr id="54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77770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anose="020B0604020202020204" pitchFamily="34" charset="0"/>
                </a:rPr>
                <a:t>在此管理员可以对用户反馈的信息进行查看与删除的操作。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5" name="文本框 83"/>
            <p:cNvSpPr txBox="1">
              <a:spLocks noChangeArrowheads="1"/>
            </p:cNvSpPr>
            <p:nvPr/>
          </p:nvSpPr>
          <p:spPr bwMode="auto">
            <a:xfrm>
              <a:off x="1258877" y="1255861"/>
              <a:ext cx="1359121" cy="30498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留言管理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3585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文本框 32"/>
          <p:cNvSpPr txBox="1"/>
          <p:nvPr/>
        </p:nvSpPr>
        <p:spPr>
          <a:xfrm>
            <a:off x="411163" y="384175"/>
            <a:ext cx="1760538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康少女文字W5(P)" pitchFamily="82" charset="-122"/>
                <a:ea typeface="华康少女文字W5(P)" pitchFamily="82" charset="-122"/>
                <a:cs typeface="+mn-cs"/>
              </a:rPr>
              <a:t>管理员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华康少女文字W5(P)" pitchFamily="82" charset="-122"/>
              <a:ea typeface="华康少女文字W5(P)" pitchFamily="82" charset="-122"/>
              <a:cs typeface="+mn-cs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7"/>
          <p:cNvGrpSpPr/>
          <p:nvPr/>
        </p:nvGrpSpPr>
        <p:grpSpPr>
          <a:xfrm>
            <a:off x="1844040" y="1124585"/>
            <a:ext cx="3037205" cy="550545"/>
            <a:chOff x="533400" y="1528997"/>
            <a:chExt cx="1829490" cy="550887"/>
          </a:xfrm>
        </p:grpSpPr>
        <p:sp>
          <p:nvSpPr>
            <p:cNvPr id="7" name="五边形 6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73" name="文本框 17"/>
            <p:cNvSpPr txBox="1"/>
            <p:nvPr/>
          </p:nvSpPr>
          <p:spPr>
            <a:xfrm>
              <a:off x="861747" y="1648179"/>
              <a:ext cx="1081321" cy="3659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/>
                  <a:ea typeface="Segoe UI Semilight" panose="020B0402040204020203"/>
                </a:rPr>
                <a:t>步骤六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/>
                <a:ea typeface="Segoe UI Semilight" panose="020B0402040204020203"/>
              </a:endParaRPr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4880610" y="1150938"/>
            <a:ext cx="1641475" cy="550862"/>
            <a:chOff x="2283957" y="1528997"/>
            <a:chExt cx="1640420" cy="550887"/>
          </a:xfrm>
        </p:grpSpPr>
        <p:sp>
          <p:nvSpPr>
            <p:cNvPr id="11" name="任意多边形 10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06417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71" name="文本框 18"/>
            <p:cNvSpPr txBox="1"/>
            <p:nvPr/>
          </p:nvSpPr>
          <p:spPr>
            <a:xfrm>
              <a:off x="2720597" y="1652040"/>
              <a:ext cx="945919" cy="365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anose="020B0402040204020203"/>
                  <a:ea typeface="Segoe UI Semilight" panose="020B0402040204020203"/>
                </a:rPr>
                <a:t>步骤七</a:t>
              </a:r>
              <a:endParaRPr lang="zh-CN" altLang="en-US" sz="1800" dirty="0">
                <a:solidFill>
                  <a:schemeClr val="bg1"/>
                </a:solidFill>
                <a:latin typeface="Segoe UI Semilight" panose="020B0402040204020203"/>
                <a:ea typeface="Segoe UI Semilight" panose="020B0402040204020203"/>
              </a:endParaRPr>
            </a:p>
          </p:txBody>
        </p:sp>
      </p:grpSp>
      <p:grpSp>
        <p:nvGrpSpPr>
          <p:cNvPr id="8" name="组合 40"/>
          <p:cNvGrpSpPr/>
          <p:nvPr/>
        </p:nvGrpSpPr>
        <p:grpSpPr>
          <a:xfrm>
            <a:off x="1843723" y="1951355"/>
            <a:ext cx="2966085" cy="1307465"/>
            <a:chOff x="1034229" y="1255861"/>
            <a:chExt cx="3494118" cy="1306922"/>
          </a:xfrm>
        </p:grpSpPr>
        <p:sp>
          <p:nvSpPr>
            <p:cNvPr id="42" name="矩形 13"/>
            <p:cNvSpPr>
              <a:spLocks noChangeArrowheads="1"/>
            </p:cNvSpPr>
            <p:nvPr/>
          </p:nvSpPr>
          <p:spPr bwMode="auto">
            <a:xfrm>
              <a:off x="1034229" y="1511660"/>
              <a:ext cx="3494118" cy="10511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管理员可以查看当天的订单信息，包括订餐人、联系方式、就餐人数、到店时间、备注信息；可以点击查看某位客人的菜单，如果管理员电脑连接了打印机后就可以选择打印该菜单。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3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467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订单管理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9" name="组合 43"/>
          <p:cNvGrpSpPr/>
          <p:nvPr/>
        </p:nvGrpSpPr>
        <p:grpSpPr>
          <a:xfrm>
            <a:off x="4809173" y="1978025"/>
            <a:ext cx="1519237" cy="1307148"/>
            <a:chOff x="1034229" y="1255861"/>
            <a:chExt cx="1789697" cy="1306605"/>
          </a:xfrm>
        </p:grpSpPr>
        <p:sp>
          <p:nvSpPr>
            <p:cNvPr id="45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05112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在这里管理员可以通过时间、菜品名称或者订餐人查询在该段时间内的销售情况。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6" name="文本框 83"/>
            <p:cNvSpPr txBox="1">
              <a:spLocks noChangeArrowheads="1"/>
            </p:cNvSpPr>
            <p:nvPr/>
          </p:nvSpPr>
          <p:spPr bwMode="auto">
            <a:xfrm>
              <a:off x="1260512" y="1255861"/>
              <a:ext cx="1357702" cy="30467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销量统计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3585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文本框 32"/>
          <p:cNvSpPr txBox="1"/>
          <p:nvPr/>
        </p:nvSpPr>
        <p:spPr>
          <a:xfrm>
            <a:off x="411163" y="384175"/>
            <a:ext cx="1760538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康少女文字W5(P)" pitchFamily="82" charset="-122"/>
                <a:ea typeface="华康少女文字W5(P)" pitchFamily="82" charset="-122"/>
                <a:cs typeface="+mn-cs"/>
              </a:rPr>
              <a:t>管理员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华康少女文字W5(P)" pitchFamily="82" charset="-122"/>
              <a:ea typeface="华康少女文字W5(P)" pitchFamily="82" charset="-122"/>
              <a:cs typeface="+mn-cs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5065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目录页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22"/>
          <p:cNvGrpSpPr/>
          <p:nvPr/>
        </p:nvGrpSpPr>
        <p:grpSpPr>
          <a:xfrm>
            <a:off x="4070350" y="2019300"/>
            <a:ext cx="2255838" cy="939800"/>
            <a:chOff x="4070982" y="2019402"/>
            <a:chExt cx="2255503" cy="939618"/>
          </a:xfrm>
        </p:grpSpPr>
        <p:sp>
          <p:nvSpPr>
            <p:cNvPr id="24" name="文本框 23"/>
            <p:cNvSpPr txBox="1"/>
            <p:nvPr/>
          </p:nvSpPr>
          <p:spPr>
            <a:xfrm>
              <a:off x="4070982" y="2251132"/>
              <a:ext cx="2255503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论文总结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18600" y="2019402"/>
              <a:ext cx="1331715" cy="307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PART FIVE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6" name="组合 36"/>
          <p:cNvGrpSpPr/>
          <p:nvPr/>
        </p:nvGrpSpPr>
        <p:grpSpPr>
          <a:xfrm>
            <a:off x="2817813" y="1944688"/>
            <a:ext cx="1128712" cy="1128712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6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康少女文字W5(P)" pitchFamily="82" charset="-122"/>
                <a:ea typeface="华康少女文字W5(P)" pitchFamily="82" charset="-122"/>
                <a:cs typeface="+mn-cs"/>
              </a:rPr>
              <a:t>论文总结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华康少女文字W5(P)" pitchFamily="82" charset="-122"/>
              <a:ea typeface="华康少女文字W5(P)" pitchFamily="82" charset="-122"/>
              <a:cs typeface="+mn-cs"/>
            </a:endParaRPr>
          </a:p>
        </p:txBody>
      </p:sp>
      <p:sp>
        <p:nvSpPr>
          <p:cNvPr id="43" name="TextBox 25"/>
          <p:cNvSpPr txBox="1"/>
          <p:nvPr/>
        </p:nvSpPr>
        <p:spPr>
          <a:xfrm>
            <a:off x="500380" y="560705"/>
            <a:ext cx="7811135" cy="387350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在本人经过几个月的努力下，终于如期完成了西餐订餐系统。该系统基本完成初步设想:用户登录注册、在线订餐功能，管理员上传、编辑、修改菜品，订单与菜品销量统计功能都基本实现；但在安全度和严谨问题上还不是很完善，订单与销量统计也不够完善，需要后期不断的维护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我通过此次的运用PHP为主的开发订餐系统的过程中，对所学的知识进行了充分的运用，同时也提高了自身解决问题的能力，培养了系统而有效的思维方式，相信这对以后工作的开展会有很多帮助。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在此次开发的过程中，深刻的了解到学习的重要性。在开发的中越到不懂不会的地方太多了，只有通过在网上查阅资料，咨询老师，才能顺利的完成该系统，自身的能力也得到了成长。在学习的同时也要要善于总结，它是学习能力的一种体现，每次完成一个模块研发任务，编写一段代码，都应当有目的的跟踪该程序的应用状况和用户反馈，随时总结，找到不足，这样才能逐步提高，不断进步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8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康少女文字W5(P)" pitchFamily="82" charset="-122"/>
                <a:ea typeface="华康少女文字W5(P)" pitchFamily="82" charset="-122"/>
                <a:cs typeface="+mn-cs"/>
              </a:rPr>
              <a:t>致谢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华康少女文字W5(P)" pitchFamily="82" charset="-122"/>
              <a:ea typeface="华康少女文字W5(P)" pitchFamily="8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5263" y="866775"/>
            <a:ext cx="3957638" cy="1027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THANKS!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913" y="1884363"/>
            <a:ext cx="6435725" cy="20116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大学生活即将结束，在此，我要感谢所有教导我的老师和陪伴我一齐成长的同学，他们在我的大学生涯给予了很大的帮助。本论文能够顺利完成，要特别感谢我的导师雷丽老师，雷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老师对该论文从选题，构思到最后定稿的各个环节给予细心指引与教导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使我得以最终完成毕业论文设计！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最后，我要向百忙之中抽时间对本文进行审阅，评议和参与本人论文答辩的各位老师表示感谢！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225" y="3976688"/>
            <a:ext cx="3048000" cy="554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恳请各位老师批评指正！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71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906463"/>
            <a:ext cx="504825" cy="347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13" y="776288"/>
            <a:ext cx="377825" cy="260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327025"/>
            <a:ext cx="684213" cy="47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279400"/>
            <a:ext cx="1087438" cy="993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38" y="3857625"/>
            <a:ext cx="1263650" cy="1079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2"/>
          <p:cNvGrpSpPr>
            <a:grpSpLocks noChangeAspect="1"/>
          </p:cNvGrpSpPr>
          <p:nvPr/>
        </p:nvGrpSpPr>
        <p:grpSpPr>
          <a:xfrm>
            <a:off x="2146300" y="1565275"/>
            <a:ext cx="809625" cy="706438"/>
            <a:chOff x="2202212" y="1702183"/>
            <a:chExt cx="661189" cy="577688"/>
          </a:xfrm>
        </p:grpSpPr>
        <p:grpSp>
          <p:nvGrpSpPr>
            <p:cNvPr id="51240" name="组合 49"/>
            <p:cNvGrpSpPr/>
            <p:nvPr/>
          </p:nvGrpSpPr>
          <p:grpSpPr>
            <a:xfrm>
              <a:off x="2257678" y="1707420"/>
              <a:ext cx="550258" cy="550258"/>
              <a:chOff x="3827533" y="704007"/>
              <a:chExt cx="550258" cy="55025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27815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47" name="直接连接符 46"/>
              <p:cNvCxnSpPr>
                <a:stCxn id="29" idx="1"/>
                <a:endCxn id="29" idx="3"/>
              </p:cNvCxnSpPr>
              <p:nvPr/>
            </p:nvCxnSpPr>
            <p:spPr>
              <a:xfrm>
                <a:off x="3827815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29" idx="0"/>
                <a:endCxn id="29" idx="2"/>
              </p:cNvCxnSpPr>
              <p:nvPr/>
            </p:nvCxnSpPr>
            <p:spPr>
              <a:xfrm>
                <a:off x="4102662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41" name="文本框 1"/>
            <p:cNvSpPr txBox="1"/>
            <p:nvPr/>
          </p:nvSpPr>
          <p:spPr>
            <a:xfrm>
              <a:off x="2202212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我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2997200" y="1565275"/>
            <a:ext cx="811213" cy="706438"/>
            <a:chOff x="3054233" y="1702183"/>
            <a:chExt cx="661189" cy="577688"/>
          </a:xfrm>
        </p:grpSpPr>
        <p:grpSp>
          <p:nvGrpSpPr>
            <p:cNvPr id="51235" name="组合 13"/>
            <p:cNvGrpSpPr/>
            <p:nvPr/>
          </p:nvGrpSpPr>
          <p:grpSpPr>
            <a:xfrm>
              <a:off x="3083065" y="1707420"/>
              <a:ext cx="550258" cy="550258"/>
              <a:chOff x="3827533" y="704007"/>
              <a:chExt cx="550258" cy="55025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827167" y="703963"/>
                <a:ext cx="551206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6" name="直接连接符 15"/>
              <p:cNvCxnSpPr>
                <a:stCxn id="15" idx="1"/>
                <a:endCxn id="15" idx="3"/>
              </p:cNvCxnSpPr>
              <p:nvPr/>
            </p:nvCxnSpPr>
            <p:spPr>
              <a:xfrm>
                <a:off x="3827167" y="979176"/>
                <a:ext cx="5512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5" idx="0"/>
                <a:endCxn id="15" idx="2"/>
              </p:cNvCxnSpPr>
              <p:nvPr/>
            </p:nvCxnSpPr>
            <p:spPr>
              <a:xfrm>
                <a:off x="4102770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36" name="文本框 41"/>
            <p:cNvSpPr txBox="1"/>
            <p:nvPr/>
          </p:nvSpPr>
          <p:spPr>
            <a:xfrm>
              <a:off x="3054233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的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6" name="组合 4"/>
          <p:cNvGrpSpPr>
            <a:grpSpLocks noChangeAspect="1"/>
          </p:cNvGrpSpPr>
          <p:nvPr/>
        </p:nvGrpSpPr>
        <p:grpSpPr>
          <a:xfrm>
            <a:off x="3833813" y="1565275"/>
            <a:ext cx="809625" cy="706438"/>
            <a:chOff x="3890374" y="1702183"/>
            <a:chExt cx="661189" cy="577688"/>
          </a:xfrm>
        </p:grpSpPr>
        <p:grpSp>
          <p:nvGrpSpPr>
            <p:cNvPr id="51230" name="组合 18"/>
            <p:cNvGrpSpPr/>
            <p:nvPr/>
          </p:nvGrpSpPr>
          <p:grpSpPr>
            <a:xfrm>
              <a:off x="3908452" y="1707420"/>
              <a:ext cx="550258" cy="550258"/>
              <a:chOff x="3827533" y="704007"/>
              <a:chExt cx="550258" cy="55025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827606" y="703963"/>
                <a:ext cx="549695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22" name="直接连接符 21"/>
              <p:cNvCxnSpPr>
                <a:stCxn id="20" idx="1"/>
                <a:endCxn id="20" idx="3"/>
              </p:cNvCxnSpPr>
              <p:nvPr/>
            </p:nvCxnSpPr>
            <p:spPr>
              <a:xfrm>
                <a:off x="3827606" y="979176"/>
                <a:ext cx="54969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0"/>
                <a:endCxn id="20" idx="2"/>
              </p:cNvCxnSpPr>
              <p:nvPr/>
            </p:nvCxnSpPr>
            <p:spPr>
              <a:xfrm>
                <a:off x="4102453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31" name="文本框 42"/>
            <p:cNvSpPr txBox="1"/>
            <p:nvPr/>
          </p:nvSpPr>
          <p:spPr>
            <a:xfrm>
              <a:off x="3890374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论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8" name="组合 5"/>
          <p:cNvGrpSpPr>
            <a:grpSpLocks noChangeAspect="1"/>
          </p:cNvGrpSpPr>
          <p:nvPr/>
        </p:nvGrpSpPr>
        <p:grpSpPr>
          <a:xfrm>
            <a:off x="4648200" y="1565275"/>
            <a:ext cx="809625" cy="706438"/>
            <a:chOff x="4705007" y="1702183"/>
            <a:chExt cx="661189" cy="577688"/>
          </a:xfrm>
        </p:grpSpPr>
        <p:grpSp>
          <p:nvGrpSpPr>
            <p:cNvPr id="51225" name="组合 23"/>
            <p:cNvGrpSpPr/>
            <p:nvPr/>
          </p:nvGrpSpPr>
          <p:grpSpPr>
            <a:xfrm>
              <a:off x="4733839" y="1707420"/>
              <a:ext cx="550258" cy="550258"/>
              <a:chOff x="3827533" y="704007"/>
              <a:chExt cx="550258" cy="55025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32" name="直接连接符 31"/>
              <p:cNvCxnSpPr>
                <a:stCxn id="26" idx="1"/>
                <a:endCxn id="26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6" idx="0"/>
                <a:endCxn id="26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26" name="文本框 43"/>
            <p:cNvSpPr txBox="1"/>
            <p:nvPr/>
          </p:nvSpPr>
          <p:spPr>
            <a:xfrm>
              <a:off x="4705007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文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10" name="组合 6"/>
          <p:cNvGrpSpPr>
            <a:grpSpLocks noChangeAspect="1"/>
          </p:cNvGrpSpPr>
          <p:nvPr/>
        </p:nvGrpSpPr>
        <p:grpSpPr>
          <a:xfrm>
            <a:off x="5473700" y="1565275"/>
            <a:ext cx="809625" cy="706438"/>
            <a:chOff x="5530394" y="1702183"/>
            <a:chExt cx="661189" cy="577688"/>
          </a:xfrm>
        </p:grpSpPr>
        <p:grpSp>
          <p:nvGrpSpPr>
            <p:cNvPr id="51220" name="组合 33"/>
            <p:cNvGrpSpPr/>
            <p:nvPr/>
          </p:nvGrpSpPr>
          <p:grpSpPr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36" name="直接连接符 35"/>
              <p:cNvCxnSpPr>
                <a:stCxn id="35" idx="1"/>
                <a:endCxn id="35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5" idx="0"/>
                <a:endCxn id="35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21" name="文本框 44"/>
            <p:cNvSpPr txBox="1"/>
            <p:nvPr/>
          </p:nvSpPr>
          <p:spPr>
            <a:xfrm>
              <a:off x="5530394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答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grpSp>
        <p:nvGrpSpPr>
          <p:cNvPr id="13" name="组合 7"/>
          <p:cNvGrpSpPr>
            <a:grpSpLocks noChangeAspect="1"/>
          </p:cNvGrpSpPr>
          <p:nvPr/>
        </p:nvGrpSpPr>
        <p:grpSpPr>
          <a:xfrm>
            <a:off x="6272213" y="1565275"/>
            <a:ext cx="811212" cy="706438"/>
            <a:chOff x="6329147" y="1702183"/>
            <a:chExt cx="661189" cy="577688"/>
          </a:xfrm>
        </p:grpSpPr>
        <p:grpSp>
          <p:nvGrpSpPr>
            <p:cNvPr id="51215" name="组合 37"/>
            <p:cNvGrpSpPr/>
            <p:nvPr/>
          </p:nvGrpSpPr>
          <p:grpSpPr>
            <a:xfrm>
              <a:off x="6384613" y="1707420"/>
              <a:ext cx="550258" cy="550258"/>
              <a:chOff x="3827533" y="704007"/>
              <a:chExt cx="550258" cy="55025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27705" y="703963"/>
                <a:ext cx="549913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40" name="直接连接符 39"/>
              <p:cNvCxnSpPr>
                <a:stCxn id="39" idx="1"/>
                <a:endCxn id="39" idx="3"/>
              </p:cNvCxnSpPr>
              <p:nvPr/>
            </p:nvCxnSpPr>
            <p:spPr>
              <a:xfrm>
                <a:off x="3827705" y="979176"/>
                <a:ext cx="5499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9" idx="0"/>
                <a:endCxn id="39" idx="2"/>
              </p:cNvCxnSpPr>
              <p:nvPr/>
            </p:nvCxnSpPr>
            <p:spPr>
              <a:xfrm>
                <a:off x="4103309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16" name="文本框 45"/>
            <p:cNvSpPr txBox="1"/>
            <p:nvPr/>
          </p:nvSpPr>
          <p:spPr>
            <a:xfrm>
              <a:off x="6329147" y="1702183"/>
              <a:ext cx="661189" cy="5776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Nexa Light"/>
                  <a:ea typeface="华康少女文字W5(P)"/>
                </a:rPr>
                <a:t>辩</a:t>
              </a:r>
              <a:endParaRPr lang="zh-CN" altLang="en-US" sz="40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 flipV="1">
            <a:off x="1951038" y="2403475"/>
            <a:ext cx="538797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541588" y="2549525"/>
            <a:ext cx="39163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2800" dirty="0">
                <a:solidFill>
                  <a:schemeClr val="bg1"/>
                </a:solidFill>
                <a:latin typeface="Nexa Light"/>
                <a:ea typeface="华康少女文字W5(P)"/>
              </a:rPr>
              <a:t>感谢聆听</a:t>
            </a:r>
            <a:endParaRPr lang="zh-CN" altLang="en-US" sz="2800" dirty="0">
              <a:solidFill>
                <a:schemeClr val="bg1"/>
              </a:solidFill>
              <a:latin typeface="Nexa Light"/>
              <a:ea typeface="华康少女文字W5(P)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74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26655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目录页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67"/>
          <p:cNvGrpSpPr/>
          <p:nvPr/>
        </p:nvGrpSpPr>
        <p:grpSpPr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69" name="文本框 38"/>
            <p:cNvSpPr txBox="1"/>
            <p:nvPr/>
          </p:nvSpPr>
          <p:spPr>
            <a:xfrm>
              <a:off x="219753" y="2418027"/>
              <a:ext cx="2741551" cy="5225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0" name="文本框 11"/>
            <p:cNvSpPr txBox="1"/>
            <p:nvPr/>
          </p:nvSpPr>
          <p:spPr>
            <a:xfrm>
              <a:off x="1980251" y="1976522"/>
              <a:ext cx="1004864" cy="584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目录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4052888" y="1890713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系统介绍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6" name="组合 71"/>
          <p:cNvGrpSpPr/>
          <p:nvPr/>
        </p:nvGrpSpPr>
        <p:grpSpPr>
          <a:xfrm>
            <a:off x="3549650" y="1817688"/>
            <a:ext cx="495300" cy="523875"/>
            <a:chOff x="3487128" y="2047768"/>
            <a:chExt cx="495959" cy="523220"/>
          </a:xfrm>
        </p:grpSpPr>
        <p:sp>
          <p:nvSpPr>
            <p:cNvPr id="73" name="文本框 16"/>
            <p:cNvSpPr txBox="1"/>
            <p:nvPr/>
          </p:nvSpPr>
          <p:spPr>
            <a:xfrm>
              <a:off x="3487128" y="2047768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6698" y="2226931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/>
          <p:nvPr/>
        </p:nvSpPr>
        <p:spPr>
          <a:xfrm>
            <a:off x="6638925" y="1916113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具体实现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7" name="组合 75"/>
          <p:cNvGrpSpPr/>
          <p:nvPr/>
        </p:nvGrpSpPr>
        <p:grpSpPr>
          <a:xfrm>
            <a:off x="6105525" y="1827213"/>
            <a:ext cx="527050" cy="523875"/>
            <a:chOff x="6043432" y="2057986"/>
            <a:chExt cx="527294" cy="523220"/>
          </a:xfrm>
        </p:grpSpPr>
        <p:sp>
          <p:nvSpPr>
            <p:cNvPr id="77" name="文本框 20"/>
            <p:cNvSpPr txBox="1"/>
            <p:nvPr/>
          </p:nvSpPr>
          <p:spPr>
            <a:xfrm>
              <a:off x="6043432" y="2057986"/>
              <a:ext cx="45423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4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550" y="2227636"/>
              <a:ext cx="246176" cy="245755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4052888" y="247015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8" name="组合 79"/>
          <p:cNvGrpSpPr/>
          <p:nvPr/>
        </p:nvGrpSpPr>
        <p:grpSpPr>
          <a:xfrm>
            <a:off x="3549650" y="2397125"/>
            <a:ext cx="495300" cy="523875"/>
            <a:chOff x="3487128" y="2627150"/>
            <a:chExt cx="495959" cy="523220"/>
          </a:xfrm>
        </p:grpSpPr>
        <p:sp>
          <p:nvSpPr>
            <p:cNvPr id="81" name="文本框 23"/>
            <p:cNvSpPr txBox="1"/>
            <p:nvPr/>
          </p:nvSpPr>
          <p:spPr>
            <a:xfrm>
              <a:off x="3487128" y="2627150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6698" y="2806314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/>
          <p:nvPr/>
        </p:nvSpPr>
        <p:spPr>
          <a:xfrm>
            <a:off x="6638925" y="2493963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总    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9" name="组合 83"/>
          <p:cNvGrpSpPr/>
          <p:nvPr/>
        </p:nvGrpSpPr>
        <p:grpSpPr>
          <a:xfrm>
            <a:off x="6105525" y="2406650"/>
            <a:ext cx="527050" cy="523875"/>
            <a:chOff x="6043432" y="2637368"/>
            <a:chExt cx="527294" cy="523220"/>
          </a:xfrm>
        </p:grpSpPr>
        <p:sp>
          <p:nvSpPr>
            <p:cNvPr id="85" name="文本框 26"/>
            <p:cNvSpPr txBox="1"/>
            <p:nvPr/>
          </p:nvSpPr>
          <p:spPr>
            <a:xfrm>
              <a:off x="6043432" y="2637368"/>
              <a:ext cx="45423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5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550" y="2807019"/>
              <a:ext cx="246176" cy="245754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4052888" y="3043238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系统设计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0" name="组合 87"/>
          <p:cNvGrpSpPr/>
          <p:nvPr/>
        </p:nvGrpSpPr>
        <p:grpSpPr>
          <a:xfrm>
            <a:off x="3549650" y="2970213"/>
            <a:ext cx="495300" cy="523875"/>
            <a:chOff x="3487128" y="3200893"/>
            <a:chExt cx="495959" cy="523220"/>
          </a:xfrm>
        </p:grpSpPr>
        <p:sp>
          <p:nvSpPr>
            <p:cNvPr id="89" name="文本框 29"/>
            <p:cNvSpPr txBox="1"/>
            <p:nvPr/>
          </p:nvSpPr>
          <p:spPr>
            <a:xfrm>
              <a:off x="3487128" y="3200893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6698" y="3380056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33"/>
          <p:cNvSpPr txBox="1"/>
          <p:nvPr/>
        </p:nvSpPr>
        <p:spPr>
          <a:xfrm>
            <a:off x="6638925" y="3068638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致    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1" name="组合 91"/>
          <p:cNvGrpSpPr/>
          <p:nvPr/>
        </p:nvGrpSpPr>
        <p:grpSpPr>
          <a:xfrm>
            <a:off x="6105525" y="2981325"/>
            <a:ext cx="527050" cy="522288"/>
            <a:chOff x="6043432" y="3211111"/>
            <a:chExt cx="527294" cy="523220"/>
          </a:xfrm>
        </p:grpSpPr>
        <p:sp>
          <p:nvSpPr>
            <p:cNvPr id="93" name="文本框 32"/>
            <p:cNvSpPr txBox="1"/>
            <p:nvPr/>
          </p:nvSpPr>
          <p:spPr>
            <a:xfrm>
              <a:off x="6043432" y="3211111"/>
              <a:ext cx="45423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6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24550" y="3381277"/>
              <a:ext cx="246176" cy="244911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4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4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56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2.22222E-6 3.08642E-6 " pathEditMode="relative" rAng="0" ptsTypes="AA">
                                      <p:cBhvr>
                                        <p:cTn id="64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27657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目录页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3"/>
          <p:cNvGrpSpPr/>
          <p:nvPr/>
        </p:nvGrpSpPr>
        <p:grpSpPr>
          <a:xfrm>
            <a:off x="3235325" y="1957388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" name="组合 36"/>
          <p:cNvGrpSpPr/>
          <p:nvPr/>
        </p:nvGrpSpPr>
        <p:grpSpPr>
          <a:xfrm>
            <a:off x="4448175" y="2032000"/>
            <a:ext cx="2740025" cy="1030606"/>
            <a:chOff x="4447677" y="2019402"/>
            <a:chExt cx="2742190" cy="1030832"/>
          </a:xfrm>
        </p:grpSpPr>
        <p:sp>
          <p:nvSpPr>
            <p:cNvPr id="27653" name="文本框 37"/>
            <p:cNvSpPr txBox="1"/>
            <p:nvPr/>
          </p:nvSpPr>
          <p:spPr>
            <a:xfrm>
              <a:off x="4447677" y="2227093"/>
              <a:ext cx="2742190" cy="823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ctr" eaLnBrk="1" hangingPunct="1"/>
              <a:r>
                <a:rPr lang="zh-CN" altLang="en-US" sz="48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系统介绍</a:t>
              </a:r>
              <a:endParaRPr lang="zh-CN" altLang="en-US" sz="4800" dirty="0">
                <a:solidFill>
                  <a:schemeClr val="bg1"/>
                </a:solidFill>
                <a:latin typeface="Nexa Light"/>
                <a:ea typeface="华康少女文字W5(P)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535376" y="2019402"/>
              <a:ext cx="2430794" cy="353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System introduction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康少女文字W5(P)" pitchFamily="82" charset="-122"/>
                <a:ea typeface="华康少女文字W5(P)" pitchFamily="82" charset="-122"/>
                <a:cs typeface="+mn-cs"/>
              </a:rPr>
              <a:t>选题背景及意义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华康少女文字W5(P)" pitchFamily="82" charset="-122"/>
              <a:ea typeface="华康少女文字W5(P)" pitchFamily="82" charset="-122"/>
              <a:cs typeface="+mn-cs"/>
            </a:endParaRPr>
          </a:p>
        </p:txBody>
      </p:sp>
      <p:grpSp>
        <p:nvGrpSpPr>
          <p:cNvPr id="2" name="组合 26"/>
          <p:cNvGrpSpPr/>
          <p:nvPr/>
        </p:nvGrpSpPr>
        <p:grpSpPr>
          <a:xfrm>
            <a:off x="3101023" y="2727960"/>
            <a:ext cx="1958975" cy="1871663"/>
            <a:chOff x="3065829" y="2668267"/>
            <a:chExt cx="1872107" cy="1761728"/>
          </a:xfrm>
        </p:grpSpPr>
        <p:sp>
          <p:nvSpPr>
            <p:cNvPr id="28" name="椭圆 27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28696" name="组合 46"/>
            <p:cNvGrpSpPr/>
            <p:nvPr/>
          </p:nvGrpSpPr>
          <p:grpSpPr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组合 53"/>
          <p:cNvGrpSpPr/>
          <p:nvPr/>
        </p:nvGrpSpPr>
        <p:grpSpPr>
          <a:xfrm>
            <a:off x="505143" y="769620"/>
            <a:ext cx="7494587" cy="1645603"/>
            <a:chOff x="2954339" y="1349947"/>
            <a:chExt cx="7162269" cy="1548666"/>
          </a:xfrm>
        </p:grpSpPr>
        <p:sp>
          <p:nvSpPr>
            <p:cNvPr id="55" name="矩形 54"/>
            <p:cNvSpPr>
              <a:spLocks noChangeArrowheads="1"/>
            </p:cNvSpPr>
            <p:nvPr/>
          </p:nvSpPr>
          <p:spPr bwMode="auto">
            <a:xfrm>
              <a:off x="2954339" y="1695058"/>
              <a:ext cx="7162269" cy="120355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随着Internet的发展，网络的作用越来越重要，人类生活的各个领域都已经离不开计算机技术，被称之为继广播、报纸、杂志、电视后的第五种媒体——数字媒体，拥有众多优势。本系统后台采用现在非常流行的PHP语言、ace_admin框架，前台采用HTML5、CSS3等前沿技术，通过与适合开发中小型系统的MYSQL数据库的连接，更加适合为广大网络用户提供周到和人性化的服务，让用户拥有方便快捷的订餐体验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963442" y="1349947"/>
              <a:ext cx="960329" cy="318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选题背景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" name="组合 56"/>
          <p:cNvGrpSpPr/>
          <p:nvPr/>
        </p:nvGrpSpPr>
        <p:grpSpPr>
          <a:xfrm>
            <a:off x="3583623" y="3167698"/>
            <a:ext cx="979487" cy="993775"/>
            <a:chOff x="3254772" y="2872916"/>
            <a:chExt cx="936104" cy="936104"/>
          </a:xfrm>
        </p:grpSpPr>
        <p:sp>
          <p:nvSpPr>
            <p:cNvPr id="58" name="椭圆 5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470213" y="3186944"/>
              <a:ext cx="611730" cy="350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对比</a:t>
              </a:r>
              <a:r>
                <a:rPr kumimoji="0" lang="en-US" altLang="zh-CN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</a:t>
              </a:r>
              <a:endPara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6" name="组合 59"/>
          <p:cNvGrpSpPr/>
          <p:nvPr/>
        </p:nvGrpSpPr>
        <p:grpSpPr>
          <a:xfrm>
            <a:off x="4934831" y="2118360"/>
            <a:ext cx="3870079" cy="2959994"/>
            <a:chOff x="725502" y="3444466"/>
            <a:chExt cx="1963194" cy="2788649"/>
          </a:xfrm>
        </p:grpSpPr>
        <p:sp>
          <p:nvSpPr>
            <p:cNvPr id="61" name="TextBox 23"/>
            <p:cNvSpPr txBox="1"/>
            <p:nvPr/>
          </p:nvSpPr>
          <p:spPr>
            <a:xfrm>
              <a:off x="756945" y="3444466"/>
              <a:ext cx="830185" cy="279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订餐系统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25502" y="3628370"/>
              <a:ext cx="1963194" cy="26047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1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.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减少派发宣传单的人工数量，降低了宣传成本。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2.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菜单的管理简单方便、更新及时。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3.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解决了订餐高峰期电话忙乱的困扰，确保高峰期不漏接消费者的订单。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4.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随着各种订餐软件的诞生，订餐系统极大的方便了消费者对餐厅及菜品的选择。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5.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能够收集消费者对店家的留言，方便店家做出相应的改进，增强自身的竞争力。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6.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消费者通过该系统也能极大的促进订餐行业的发展，从而节省消费者的时间，同时也节省餐厅工作者的时间。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7" name="组合 62"/>
          <p:cNvGrpSpPr/>
          <p:nvPr/>
        </p:nvGrpSpPr>
        <p:grpSpPr>
          <a:xfrm>
            <a:off x="505460" y="2118360"/>
            <a:ext cx="2737485" cy="2692401"/>
            <a:chOff x="804261" y="3453995"/>
            <a:chExt cx="2366661" cy="2534764"/>
          </a:xfrm>
        </p:grpSpPr>
        <p:sp>
          <p:nvSpPr>
            <p:cNvPr id="64" name="TextBox 26"/>
            <p:cNvSpPr txBox="1"/>
            <p:nvPr/>
          </p:nvSpPr>
          <p:spPr>
            <a:xfrm>
              <a:off x="831674" y="3453995"/>
              <a:ext cx="829939" cy="2797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传统订餐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04261" y="3637527"/>
              <a:ext cx="2366661" cy="2351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传统订餐一般有两种形式，一种是电话订餐，但对于消费者来说，不能看到具体的菜名、售价等信息，消费者只能与店家约定时间然后再到餐厅点餐；另一种是到店订餐，同样对于消费者来说，为订餐特意多跑一趟到店，根据现在的交通拥挤状况来说，遇上堵车就得不偿失了，如果不提前订餐，遇上客满的情况又只能败兴而归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84175"/>
            <a:ext cx="1760538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康少女文字W5(P)" pitchFamily="82" charset="-122"/>
                <a:ea typeface="华康少女文字W5(P)" pitchFamily="82" charset="-122"/>
                <a:cs typeface="+mn-cs"/>
              </a:rPr>
              <a:t>简诉开发过程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华康少女文字W5(P)" pitchFamily="82" charset="-122"/>
              <a:ea typeface="华康少女文字W5(P)" pitchFamily="82" charset="-122"/>
              <a:cs typeface="+mn-cs"/>
            </a:endParaRPr>
          </a:p>
        </p:txBody>
      </p:sp>
      <p:grpSp>
        <p:nvGrpSpPr>
          <p:cNvPr id="2" name="组合 32"/>
          <p:cNvGrpSpPr/>
          <p:nvPr/>
        </p:nvGrpSpPr>
        <p:grpSpPr>
          <a:xfrm>
            <a:off x="493395" y="1270000"/>
            <a:ext cx="1214438" cy="2355850"/>
            <a:chOff x="1419709" y="1270654"/>
            <a:chExt cx="1213553" cy="2354901"/>
          </a:xfrm>
        </p:grpSpPr>
        <p:sp>
          <p:nvSpPr>
            <p:cNvPr id="34" name="圆角矩形 33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505652" y="1412449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50" normalizeH="0" baseline="0" noProof="0" dirty="0">
                  <a:ln w="11430"/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1</a:t>
              </a:r>
              <a:endParaRPr kumimoji="0" lang="en-US" altLang="zh-CN" sz="3200" b="1" i="0" u="none" strike="noStrike" kern="1200" cap="none" spc="50" normalizeH="0" baseline="0" noProof="0" dirty="0">
                <a:ln w="11430"/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1499026" y="2711523"/>
              <a:ext cx="1086646" cy="2589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可行性分析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39" name="TextBox 36"/>
          <p:cNvSpPr txBox="1"/>
          <p:nvPr/>
        </p:nvSpPr>
        <p:spPr>
          <a:xfrm>
            <a:off x="985838" y="3810318"/>
            <a:ext cx="7170738" cy="9829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本论文主要阐述基于PHP技术的西餐订餐系统的开发过程。从可行性分析、需求分析、功能模块划分，到数据概念模型的建立，再到数据库表的建立，最后到编码。严格按照软件工程项目开发的先后顺序，详实清晰的介绍了西餐订餐系统的开发流程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3" name="组合 39"/>
          <p:cNvGrpSpPr/>
          <p:nvPr/>
        </p:nvGrpSpPr>
        <p:grpSpPr>
          <a:xfrm>
            <a:off x="2230120" y="1270000"/>
            <a:ext cx="1214438" cy="2355850"/>
            <a:chOff x="3156432" y="1270654"/>
            <a:chExt cx="1213553" cy="2354901"/>
          </a:xfrm>
        </p:grpSpPr>
        <p:sp>
          <p:nvSpPr>
            <p:cNvPr id="41" name="圆角矩形 40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3288416" y="1399507"/>
              <a:ext cx="960055" cy="7312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50" normalizeH="0" baseline="0" noProof="0" dirty="0">
                  <a:ln w="11430"/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2</a:t>
              </a:r>
              <a:endParaRPr kumimoji="0" lang="en-US" altLang="zh-CN" sz="3200" b="1" i="0" u="none" strike="noStrike" kern="1200" cap="none" spc="50" normalizeH="0" baseline="0" noProof="0" dirty="0">
                <a:ln w="11430"/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3219886" y="2711523"/>
              <a:ext cx="1086646" cy="2589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需求分析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4" name="组合 66"/>
          <p:cNvGrpSpPr/>
          <p:nvPr/>
        </p:nvGrpSpPr>
        <p:grpSpPr>
          <a:xfrm>
            <a:off x="3971608" y="1270000"/>
            <a:ext cx="1212850" cy="2355850"/>
            <a:chOff x="4896956" y="1270654"/>
            <a:chExt cx="1213553" cy="2354901"/>
          </a:xfrm>
        </p:grpSpPr>
        <p:sp>
          <p:nvSpPr>
            <p:cNvPr id="68" name="圆角矩形 67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4982095" y="1412202"/>
              <a:ext cx="1069324" cy="7312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50" normalizeH="0" baseline="0" noProof="0" dirty="0">
                  <a:ln w="11430"/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</a:t>
              </a:r>
              <a:endParaRPr kumimoji="0" lang="en-US" altLang="zh-CN" sz="3200" b="1" i="0" u="none" strike="noStrike" kern="1200" cap="none" spc="50" normalizeH="0" baseline="0" noProof="0" dirty="0">
                <a:ln w="11430"/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>
              <a:off x="4965258" y="2711523"/>
              <a:ext cx="1086479" cy="2589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功能模块划分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" name="组合 72"/>
          <p:cNvGrpSpPr/>
          <p:nvPr/>
        </p:nvGrpSpPr>
        <p:grpSpPr>
          <a:xfrm>
            <a:off x="5665470" y="1270000"/>
            <a:ext cx="1212850" cy="2355850"/>
            <a:chOff x="6590610" y="1270654"/>
            <a:chExt cx="1213553" cy="2354901"/>
          </a:xfrm>
        </p:grpSpPr>
        <p:sp>
          <p:nvSpPr>
            <p:cNvPr id="74" name="圆角矩形 73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6" name="Text Box 39"/>
            <p:cNvSpPr txBox="1">
              <a:spLocks noChangeArrowheads="1"/>
            </p:cNvSpPr>
            <p:nvPr/>
          </p:nvSpPr>
          <p:spPr bwMode="auto">
            <a:xfrm>
              <a:off x="6675749" y="1419819"/>
              <a:ext cx="996892" cy="7312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50" normalizeH="0" baseline="0" noProof="0" dirty="0">
                  <a:ln w="11430"/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4</a:t>
              </a:r>
              <a:endParaRPr kumimoji="0" lang="en-US" altLang="zh-CN" sz="3200" b="1" i="0" u="none" strike="noStrike" kern="1200" cap="none" spc="50" normalizeH="0" baseline="0" noProof="0" dirty="0">
                <a:ln w="11430"/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6654147" y="2711523"/>
              <a:ext cx="1086479" cy="42654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数据库表的建立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6" name="组合 72"/>
          <p:cNvGrpSpPr/>
          <p:nvPr/>
        </p:nvGrpSpPr>
        <p:grpSpPr>
          <a:xfrm>
            <a:off x="7221220" y="1259840"/>
            <a:ext cx="1212850" cy="2355850"/>
            <a:chOff x="6590610" y="1270654"/>
            <a:chExt cx="1213553" cy="2354901"/>
          </a:xfrm>
        </p:grpSpPr>
        <p:sp>
          <p:nvSpPr>
            <p:cNvPr id="7" name="圆角矩形 6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6698157" y="1409910"/>
              <a:ext cx="1042932" cy="7312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50" normalizeH="0" baseline="0" noProof="0" dirty="0">
                  <a:ln w="11430"/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5</a:t>
              </a:r>
              <a:endParaRPr kumimoji="0" lang="en-US" altLang="zh-CN" sz="3200" b="1" i="0" u="none" strike="noStrike" kern="1200" cap="none" spc="50" normalizeH="0" baseline="0" noProof="0" dirty="0">
                <a:ln w="11430"/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6654147" y="2711523"/>
              <a:ext cx="1086479" cy="2589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编码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2777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目录页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1"/>
          <p:cNvGrpSpPr/>
          <p:nvPr/>
        </p:nvGrpSpPr>
        <p:grpSpPr>
          <a:xfrm>
            <a:off x="3059430" y="2043430"/>
            <a:ext cx="4348163" cy="885190"/>
            <a:chOff x="3059171" y="2043527"/>
            <a:chExt cx="4348365" cy="885019"/>
          </a:xfrm>
        </p:grpSpPr>
        <p:sp>
          <p:nvSpPr>
            <p:cNvPr id="13" name="文本框 12"/>
            <p:cNvSpPr txBox="1"/>
            <p:nvPr/>
          </p:nvSpPr>
          <p:spPr>
            <a:xfrm>
              <a:off x="3059171" y="2227642"/>
              <a:ext cx="4348365" cy="7009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需求分析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54425" y="2043527"/>
              <a:ext cx="2103218" cy="304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requirement analysis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821738" y="246063"/>
            <a:ext cx="322263" cy="292100"/>
          </a:xfrm>
          <a:noFill/>
        </p:spPr>
        <p:txBody>
          <a:bodyPr vert="horz" lIns="91440" tIns="45720" rIns="91440" bIns="45720" rtlCol="0" anchor="ctr"/>
          <a:p>
            <a:pPr algn="r" eaLnBrk="1" hangingPunct="1"/>
            <a:fld id="{9A0DB2DC-4C9A-4742-B13C-FB6460FD3503}" type="slidenum">
              <a:rPr lang="en-US" altLang="zh-CN" sz="900" dirty="0">
                <a:solidFill>
                  <a:srgbClr val="898989"/>
                </a:solidFill>
              </a:rPr>
            </a:fld>
            <a:endParaRPr lang="en-US" altLang="zh-CN" sz="900" dirty="0">
              <a:solidFill>
                <a:srgbClr val="898989"/>
              </a:solidFill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823845" y="835025"/>
            <a:ext cx="5333365" cy="3832574"/>
            <a:chOff x="2979323" y="1026214"/>
            <a:chExt cx="4060212" cy="3832110"/>
          </a:xfrm>
        </p:grpSpPr>
        <p:sp>
          <p:nvSpPr>
            <p:cNvPr id="29" name="TextBox 28"/>
            <p:cNvSpPr txBox="1"/>
            <p:nvPr/>
          </p:nvSpPr>
          <p:spPr>
            <a:xfrm>
              <a:off x="2979323" y="1026214"/>
              <a:ext cx="1514246" cy="304763"/>
            </a:xfrm>
            <a:prstGeom prst="rect">
              <a:avLst/>
            </a:prstGeom>
            <a:noFill/>
          </p:spPr>
          <p:txBody>
            <a:bodyPr lIns="27000" rIns="2700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系统需求分析</a:t>
              </a:r>
              <a:endPara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9724" name="TextBox 29"/>
            <p:cNvSpPr txBox="1"/>
            <p:nvPr/>
          </p:nvSpPr>
          <p:spPr>
            <a:xfrm>
              <a:off x="2985672" y="1246881"/>
              <a:ext cx="4053863" cy="36114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27000" rIns="27000">
              <a:spAutoFit/>
            </a:bodyPr>
            <a:p>
              <a:pPr lvl="0" eaLnBrk="1" hangingPunct="1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华康少女文字W5(P)"/>
                  <a:ea typeface="华康少女文字W5(P)"/>
                </a:rPr>
                <a:t>对于一家西餐厅，最根本的需求就是能够给消费者展示菜品，其次是对菜品的销量进行统计；基于此，将该系统功能划分为：菜品类型信息管理，菜品信息管理，用户信息管理，订单信息管理，用户留言管理。</a:t>
              </a:r>
              <a:endParaRPr lang="zh-CN" altLang="en-US" sz="1400" dirty="0">
                <a:solidFill>
                  <a:schemeClr val="bg1"/>
                </a:solidFill>
                <a:latin typeface="华康少女文字W5(P)"/>
                <a:ea typeface="华康少女文字W5(P)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华康少女文字W5(P)"/>
                  <a:ea typeface="华康少女文字W5(P)"/>
                </a:rPr>
                <a:t>因为西餐厅包含不同类型的菜品，所以需要对菜品类型进行管理。当店家推出一款新菜品时，管理员需要将这一菜品类型加入系统，当菜品类型发生改变后，管理员需要对产品类型进行准确无误的修改，餐厅停止对此菜品的销售时，就需要对此菜品类型删除。餐厅也需要对菜品、订餐用户信息进行管理，包括录入、修改、删除的操作；也需要对用户的留言进行查看，做出相应的改进，增强自身的竞争力；同时还需对销售额进行统计了解。</a:t>
              </a:r>
              <a:endParaRPr lang="zh-CN" altLang="en-US" sz="1400" dirty="0">
                <a:solidFill>
                  <a:schemeClr val="bg1"/>
                </a:solidFill>
                <a:latin typeface="华康少女文字W5(P)"/>
                <a:ea typeface="华康少女文字W5(P)"/>
              </a:endParaRPr>
            </a:p>
          </p:txBody>
        </p:sp>
      </p:grpSp>
      <p:grpSp>
        <p:nvGrpSpPr>
          <p:cNvPr id="3" name="组合 6"/>
          <p:cNvGrpSpPr/>
          <p:nvPr/>
        </p:nvGrpSpPr>
        <p:grpSpPr>
          <a:xfrm>
            <a:off x="1491298" y="1093788"/>
            <a:ext cx="1138237" cy="593725"/>
            <a:chOff x="1726132" y="1094478"/>
            <a:chExt cx="1138715" cy="593540"/>
          </a:xfrm>
        </p:grpSpPr>
        <p:sp>
          <p:nvSpPr>
            <p:cNvPr id="37" name="Chevron 36"/>
            <p:cNvSpPr/>
            <p:nvPr/>
          </p:nvSpPr>
          <p:spPr>
            <a:xfrm>
              <a:off x="1726132" y="1094478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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972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7401" y="1220182"/>
              <a:ext cx="442310" cy="35101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5" name="组合 8"/>
          <p:cNvGrpSpPr/>
          <p:nvPr/>
        </p:nvGrpSpPr>
        <p:grpSpPr>
          <a:xfrm>
            <a:off x="1491298" y="2784475"/>
            <a:ext cx="1138237" cy="593725"/>
            <a:chOff x="1726132" y="2785177"/>
            <a:chExt cx="1138715" cy="593540"/>
          </a:xfrm>
        </p:grpSpPr>
        <p:sp>
          <p:nvSpPr>
            <p:cNvPr id="39" name="Chevron 38"/>
            <p:cNvSpPr/>
            <p:nvPr/>
          </p:nvSpPr>
          <p:spPr>
            <a:xfrm>
              <a:off x="1726132" y="2785177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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9720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1" y="2908577"/>
              <a:ext cx="549575" cy="34674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" name="组合 7"/>
          <p:cNvGrpSpPr/>
          <p:nvPr/>
        </p:nvGrpSpPr>
        <p:grpSpPr>
          <a:xfrm>
            <a:off x="1491298" y="1936750"/>
            <a:ext cx="1138237" cy="593725"/>
            <a:chOff x="1726132" y="1936732"/>
            <a:chExt cx="1138715" cy="593540"/>
          </a:xfrm>
        </p:grpSpPr>
        <p:sp>
          <p:nvSpPr>
            <p:cNvPr id="38" name="Chevron 37"/>
            <p:cNvSpPr/>
            <p:nvPr/>
          </p:nvSpPr>
          <p:spPr>
            <a:xfrm>
              <a:off x="1726132" y="1936732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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9718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861" y="2032176"/>
              <a:ext cx="379256" cy="40265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7" name="组合 9"/>
          <p:cNvGrpSpPr/>
          <p:nvPr/>
        </p:nvGrpSpPr>
        <p:grpSpPr>
          <a:xfrm>
            <a:off x="1491298" y="3622675"/>
            <a:ext cx="1138237" cy="593725"/>
            <a:chOff x="1726132" y="3623065"/>
            <a:chExt cx="1138715" cy="593540"/>
          </a:xfrm>
        </p:grpSpPr>
        <p:sp>
          <p:nvSpPr>
            <p:cNvPr id="40" name="Chevron 39"/>
            <p:cNvSpPr/>
            <p:nvPr/>
          </p:nvSpPr>
          <p:spPr>
            <a:xfrm>
              <a:off x="1726132" y="3623065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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971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7401" y="3661291"/>
              <a:ext cx="409363" cy="531149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9707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康少女文字W5(P)" pitchFamily="82" charset="-122"/>
                <a:ea typeface="华康少女文字W5(P)" pitchFamily="82" charset="-122"/>
                <a:cs typeface="+mn-cs"/>
              </a:rPr>
              <a:t>选题背景及意义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华康少女文字W5(P)" pitchFamily="82" charset="-122"/>
              <a:ea typeface="华康少女文字W5(P)" pitchFamily="82" charset="-122"/>
              <a:cs typeface="+mn-cs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821738" y="246063"/>
            <a:ext cx="322263" cy="292100"/>
          </a:xfrm>
          <a:noFill/>
        </p:spPr>
        <p:txBody>
          <a:bodyPr vert="horz" lIns="91440" tIns="45720" rIns="91440" bIns="45720" rtlCol="0" anchor="ctr"/>
          <a:p>
            <a:pPr algn="r" eaLnBrk="1" hangingPunct="1"/>
            <a:fld id="{9A0DB2DC-4C9A-4742-B13C-FB6460FD3503}" type="slidenum">
              <a:rPr lang="en-US" altLang="zh-CN" sz="900" dirty="0">
                <a:solidFill>
                  <a:srgbClr val="898989"/>
                </a:solidFill>
              </a:rPr>
            </a:fld>
            <a:endParaRPr lang="en-US" altLang="zh-CN" sz="900" dirty="0">
              <a:solidFill>
                <a:srgbClr val="898989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3845" y="835025"/>
            <a:ext cx="1988820" cy="304800"/>
          </a:xfrm>
          <a:prstGeom prst="rect">
            <a:avLst/>
          </a:prstGeom>
          <a:noFill/>
        </p:spPr>
        <p:txBody>
          <a:bodyPr lIns="27000" rIns="2700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系统功能分析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3" name="组合 6"/>
          <p:cNvGrpSpPr/>
          <p:nvPr/>
        </p:nvGrpSpPr>
        <p:grpSpPr>
          <a:xfrm>
            <a:off x="1491298" y="1093788"/>
            <a:ext cx="1138237" cy="593725"/>
            <a:chOff x="1726132" y="1094478"/>
            <a:chExt cx="1138715" cy="593540"/>
          </a:xfrm>
        </p:grpSpPr>
        <p:sp>
          <p:nvSpPr>
            <p:cNvPr id="37" name="Chevron 36"/>
            <p:cNvSpPr/>
            <p:nvPr/>
          </p:nvSpPr>
          <p:spPr>
            <a:xfrm>
              <a:off x="1726132" y="1094478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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972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7401" y="1220182"/>
              <a:ext cx="442310" cy="35101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5" name="组合 8"/>
          <p:cNvGrpSpPr/>
          <p:nvPr/>
        </p:nvGrpSpPr>
        <p:grpSpPr>
          <a:xfrm>
            <a:off x="1491298" y="2784475"/>
            <a:ext cx="1138237" cy="593725"/>
            <a:chOff x="1726132" y="2785177"/>
            <a:chExt cx="1138715" cy="593540"/>
          </a:xfrm>
        </p:grpSpPr>
        <p:sp>
          <p:nvSpPr>
            <p:cNvPr id="39" name="Chevron 38"/>
            <p:cNvSpPr/>
            <p:nvPr/>
          </p:nvSpPr>
          <p:spPr>
            <a:xfrm>
              <a:off x="1726132" y="2785177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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9720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1" y="2908577"/>
              <a:ext cx="549575" cy="34674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" name="组合 7"/>
          <p:cNvGrpSpPr/>
          <p:nvPr/>
        </p:nvGrpSpPr>
        <p:grpSpPr>
          <a:xfrm>
            <a:off x="1491298" y="1936750"/>
            <a:ext cx="1138237" cy="593725"/>
            <a:chOff x="1726132" y="1936732"/>
            <a:chExt cx="1138715" cy="593540"/>
          </a:xfrm>
        </p:grpSpPr>
        <p:sp>
          <p:nvSpPr>
            <p:cNvPr id="38" name="Chevron 37"/>
            <p:cNvSpPr/>
            <p:nvPr/>
          </p:nvSpPr>
          <p:spPr>
            <a:xfrm>
              <a:off x="1726132" y="1936732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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9718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861" y="2032176"/>
              <a:ext cx="379256" cy="40265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7" name="组合 9"/>
          <p:cNvGrpSpPr/>
          <p:nvPr/>
        </p:nvGrpSpPr>
        <p:grpSpPr>
          <a:xfrm>
            <a:off x="1491298" y="3622675"/>
            <a:ext cx="1138237" cy="593725"/>
            <a:chOff x="1726132" y="3623065"/>
            <a:chExt cx="1138715" cy="593540"/>
          </a:xfrm>
        </p:grpSpPr>
        <p:sp>
          <p:nvSpPr>
            <p:cNvPr id="40" name="Chevron 39"/>
            <p:cNvSpPr/>
            <p:nvPr/>
          </p:nvSpPr>
          <p:spPr>
            <a:xfrm>
              <a:off x="1726132" y="3623065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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971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7401" y="3661291"/>
              <a:ext cx="409363" cy="531149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9707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411163" y="384175"/>
            <a:ext cx="17605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康少女文字W5(P)" pitchFamily="82" charset="-122"/>
                <a:ea typeface="华康少女文字W5(P)" pitchFamily="82" charset="-122"/>
                <a:cs typeface="+mn-cs"/>
              </a:rPr>
              <a:t>选题背景及意义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华康少女文字W5(P)" pitchFamily="82" charset="-122"/>
              <a:ea typeface="华康少女文字W5(P)" pitchFamily="82" charset="-122"/>
              <a:cs typeface="+mn-cs"/>
            </a:endParaRPr>
          </a:p>
        </p:txBody>
      </p:sp>
      <p:pic>
        <p:nvPicPr>
          <p:cNvPr id="48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3845" y="1139825"/>
            <a:ext cx="5835015" cy="3076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6873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目录页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8"/>
          <p:cNvGrpSpPr/>
          <p:nvPr/>
        </p:nvGrpSpPr>
        <p:grpSpPr>
          <a:xfrm>
            <a:off x="3059430" y="2019300"/>
            <a:ext cx="3646170" cy="902970"/>
            <a:chOff x="3059171" y="2019402"/>
            <a:chExt cx="3646339" cy="902795"/>
          </a:xfrm>
        </p:grpSpPr>
        <p:sp>
          <p:nvSpPr>
            <p:cNvPr id="20" name="文本框 19"/>
            <p:cNvSpPr txBox="1"/>
            <p:nvPr/>
          </p:nvSpPr>
          <p:spPr>
            <a:xfrm>
              <a:off x="3059171" y="2221293"/>
              <a:ext cx="3646339" cy="7009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系统设计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147123" y="2019402"/>
              <a:ext cx="1659014" cy="3047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system design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6" name="组合 21"/>
          <p:cNvGrpSpPr/>
          <p:nvPr/>
        </p:nvGrpSpPr>
        <p:grpSpPr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Nexa Light"/>
        <a:ea typeface="华康少女文字W5(P)"/>
        <a:cs typeface=""/>
      </a:majorFont>
      <a:minorFont>
        <a:latin typeface="Nexa Light"/>
        <a:ea typeface="华康少女文字W5(P)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2738</Words>
  <Application>WPS 演示</Application>
  <PresentationFormat>全屏显示(16:9)</PresentationFormat>
  <Paragraphs>284</Paragraphs>
  <Slides>19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Nexa Light</vt:lpstr>
      <vt:lpstr>华康少女文字W5(P)</vt:lpstr>
      <vt:lpstr>Nexa Light</vt:lpstr>
      <vt:lpstr>华康少女文字W5(P)</vt:lpstr>
      <vt:lpstr>微软雅黑</vt:lpstr>
      <vt:lpstr>方正正黑简体</vt:lpstr>
      <vt:lpstr>Calibri</vt:lpstr>
      <vt:lpstr>Open Sans Light</vt:lpstr>
      <vt:lpstr>Segoe Print</vt:lpstr>
      <vt:lpstr>Segoe UI Semilight</vt:lpstr>
      <vt:lpstr>FontAwesome</vt:lpstr>
      <vt:lpstr>黑体</vt:lpstr>
      <vt:lpstr>华康少女文字W5(P)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lastModifiedBy>zx</cp:lastModifiedBy>
  <cp:revision>83</cp:revision>
  <dcterms:created xsi:type="dcterms:W3CDTF">2015-03-31T05:49:00Z</dcterms:created>
  <dcterms:modified xsi:type="dcterms:W3CDTF">2017-03-29T08:22:55Z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