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74" autoAdjust="0"/>
    <p:restoredTop sz="99843" autoAdjust="0"/>
  </p:normalViewPr>
  <p:slideViewPr>
    <p:cSldViewPr>
      <p:cViewPr varScale="1">
        <p:scale>
          <a:sx n="34" d="100"/>
          <a:sy n="34" d="100"/>
        </p:scale>
        <p:origin x="-2136" y="-12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6" name="Rectangle 15"/>
          <p:cNvSpPr/>
          <p:nvPr userDrawn="1"/>
        </p:nvSpPr>
        <p:spPr>
          <a:xfrm>
            <a:off x="-4"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5" y="21717003"/>
            <a:ext cx="1970212" cy="1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058" tIns="122058" rIns="122058" bIns="12205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Poster Print Size:</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Placeholders</a:t>
            </a:r>
            <a:r>
              <a:rPr sz="4800" dirty="0" smtClean="0">
                <a:solidFill>
                  <a:srgbClr val="7F7F7F"/>
                </a:solidFill>
                <a:latin typeface="Calibri" pitchFamily="34" charset="0"/>
                <a:cs typeface="Calibri" panose="020F0502020204030204" pitchFamily="34" charset="0"/>
              </a:rPr>
              <a:t>:</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sz="3400" dirty="0">
                <a:solidFill>
                  <a:srgbClr val="7F7F7F"/>
                </a:solidFill>
                <a:latin typeface="Calibri" pitchFamily="34" charset="0"/>
                <a:cs typeface="Calibri" panose="020F0502020204030204" pitchFamily="34" charset="0"/>
              </a:rPr>
              <a:t>The </a:t>
            </a:r>
            <a:r>
              <a:rPr lang="en-US" sz="3400" dirty="0" smtClean="0">
                <a:solidFill>
                  <a:srgbClr val="7F7F7F"/>
                </a:solidFill>
                <a:latin typeface="Calibri" pitchFamily="34" charset="0"/>
                <a:cs typeface="Calibri" panose="020F0502020204030204" pitchFamily="34" charset="0"/>
              </a:rPr>
              <a:t>various elements included</a:t>
            </a:r>
            <a:r>
              <a:rPr sz="3400" dirty="0" smtClean="0">
                <a:solidFill>
                  <a:srgbClr val="7F7F7F"/>
                </a:solidFill>
                <a:latin typeface="Calibri" pitchFamily="34" charset="0"/>
                <a:cs typeface="Calibri" panose="020F0502020204030204" pitchFamily="34" charset="0"/>
              </a:rPr>
              <a:t> </a:t>
            </a:r>
            <a:r>
              <a:rPr sz="3400" dirty="0">
                <a:solidFill>
                  <a:srgbClr val="7F7F7F"/>
                </a:solidFill>
                <a:latin typeface="Calibri" pitchFamily="34" charset="0"/>
                <a:cs typeface="Calibri" panose="020F0502020204030204" pitchFamily="34" charset="0"/>
              </a:rPr>
              <a:t>in this </a:t>
            </a:r>
            <a:r>
              <a:rPr lang="en-US" sz="3400" dirty="0" smtClean="0">
                <a:solidFill>
                  <a:srgbClr val="7F7F7F"/>
                </a:solidFill>
                <a:latin typeface="Calibri" pitchFamily="34" charset="0"/>
                <a:cs typeface="Calibri" panose="020F0502020204030204" pitchFamily="34" charset="0"/>
              </a:rPr>
              <a:t>poster are ones</a:t>
            </a:r>
            <a:r>
              <a:rPr lang="en-US" sz="3400" baseline="0" dirty="0" smtClean="0">
                <a:solidFill>
                  <a:srgbClr val="7F7F7F"/>
                </a:solidFill>
                <a:latin typeface="Calibri" pitchFamily="34" charset="0"/>
                <a:cs typeface="Calibri" panose="020F0502020204030204" pitchFamily="34" charset="0"/>
              </a:rPr>
              <a:t> we often see in medical, research, and scientific posters.</a:t>
            </a:r>
            <a:r>
              <a:rPr sz="3400" dirty="0" smtClean="0">
                <a:solidFill>
                  <a:srgbClr val="7F7F7F"/>
                </a:solidFill>
                <a:latin typeface="Calibri" pitchFamily="34" charset="0"/>
                <a:cs typeface="Calibri" panose="020F0502020204030204" pitchFamily="34" charset="0"/>
              </a:rPr>
              <a:t> </a:t>
            </a:r>
            <a:r>
              <a:rPr lang="en-US" sz="3400" dirty="0" smtClean="0">
                <a:solidFill>
                  <a:srgbClr val="7F7F7F"/>
                </a:solidFill>
                <a:latin typeface="Calibri" pitchFamily="34" charset="0"/>
                <a:cs typeface="Calibri" panose="020F0502020204030204" pitchFamily="34" charset="0"/>
              </a:rPr>
              <a:t>Feel</a:t>
            </a:r>
            <a:r>
              <a:rPr lang="en-US" sz="34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Image</a:t>
            </a:r>
            <a:r>
              <a:rPr lang="en-US" sz="4800" baseline="0" dirty="0" smtClean="0">
                <a:solidFill>
                  <a:srgbClr val="7F7F7F"/>
                </a:solidFill>
                <a:latin typeface="Calibri" pitchFamily="34" charset="0"/>
                <a:cs typeface="Calibri" panose="020F0502020204030204" pitchFamily="34" charset="0"/>
              </a:rPr>
              <a:t> Quality</a:t>
            </a:r>
            <a:r>
              <a:rPr lang="en-US" sz="48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400" b="1" dirty="0" smtClean="0">
                <a:solidFill>
                  <a:srgbClr val="7F7F7F"/>
                </a:solidFill>
                <a:latin typeface="Calibri" pitchFamily="34" charset="0"/>
                <a:cs typeface="Calibri" panose="020F0502020204030204" pitchFamily="34" charset="0"/>
              </a:rPr>
              <a:t>Insert, Picture</a:t>
            </a:r>
            <a:r>
              <a:rPr lang="en-US" sz="34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400" b="1" dirty="0" smtClean="0">
                <a:solidFill>
                  <a:srgbClr val="7F7F7F"/>
                </a:solidFill>
                <a:latin typeface="Calibri" pitchFamily="34" charset="0"/>
                <a:cs typeface="Calibri" panose="020F0502020204030204" pitchFamily="34" charset="0"/>
              </a:rPr>
              <a:t>150-200 pixels per inch in their final printed size</a:t>
            </a:r>
            <a:r>
              <a:rPr lang="en-US" sz="3400" dirty="0" smtClean="0">
                <a:solidFill>
                  <a:srgbClr val="7F7F7F"/>
                </a:solidFill>
                <a:latin typeface="Calibri" pitchFamily="34" charset="0"/>
                <a:cs typeface="Calibri" panose="020F0502020204030204" pitchFamily="34" charset="0"/>
              </a:rPr>
              <a:t>. For instance, a 1600 x 1200 pixel</a:t>
            </a:r>
            <a:r>
              <a:rPr lang="en-US" sz="3400" baseline="0" dirty="0" smtClean="0">
                <a:solidFill>
                  <a:srgbClr val="7F7F7F"/>
                </a:solidFill>
                <a:latin typeface="Calibri" pitchFamily="34" charset="0"/>
                <a:cs typeface="Calibri" panose="020F0502020204030204" pitchFamily="34" charset="0"/>
              </a:rPr>
              <a:t> photo will usually look fine up to </a:t>
            </a:r>
            <a:r>
              <a:rPr lang="en-US" sz="34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Change</a:t>
              </a:r>
              <a:r>
                <a:rPr lang="en-US" sz="4800" baseline="0" dirty="0" smtClean="0">
                  <a:solidFill>
                    <a:schemeClr val="bg1">
                      <a:lumMod val="50000"/>
                    </a:schemeClr>
                  </a:solidFill>
                  <a:latin typeface="Calibri" pitchFamily="34" charset="0"/>
                  <a:cs typeface="Calibri" panose="020F0502020204030204" pitchFamily="34" charset="0"/>
                </a:rPr>
                <a:t> Color Theme</a:t>
              </a:r>
              <a:r>
                <a:rPr lang="en-US" sz="4800" dirty="0" smtClean="0">
                  <a:solidFill>
                    <a:schemeClr val="bg1">
                      <a:lumMod val="50000"/>
                    </a:schemeClr>
                  </a:solidFill>
                  <a:latin typeface="Calibri" pitchFamily="34" charset="0"/>
                  <a:cs typeface="Calibri" panose="020F0502020204030204" pitchFamily="34" charset="0"/>
                </a:rPr>
                <a:t>:</a:t>
              </a:r>
              <a:endParaRPr sz="48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400" b="1" baseline="0" dirty="0" smtClean="0">
                  <a:solidFill>
                    <a:schemeClr val="bg1">
                      <a:lumMod val="50000"/>
                    </a:schemeClr>
                  </a:solidFill>
                  <a:latin typeface="Calibri" pitchFamily="34" charset="0"/>
                  <a:cs typeface="Calibri" panose="020F0502020204030204" pitchFamily="34" charset="0"/>
                </a:rPr>
                <a:t>Design</a:t>
              </a:r>
              <a:r>
                <a:rPr lang="en-US" sz="3400" baseline="0" dirty="0" smtClean="0">
                  <a:solidFill>
                    <a:schemeClr val="bg1">
                      <a:lumMod val="50000"/>
                    </a:schemeClr>
                  </a:solidFill>
                  <a:latin typeface="Calibri" pitchFamily="34" charset="0"/>
                  <a:cs typeface="Calibri" panose="020F0502020204030204" pitchFamily="34" charset="0"/>
                </a:rPr>
                <a:t> tab, then select the </a:t>
              </a:r>
              <a:r>
                <a:rPr lang="en-US" sz="3400" b="1" baseline="0" dirty="0" smtClean="0">
                  <a:solidFill>
                    <a:schemeClr val="bg1">
                      <a:lumMod val="50000"/>
                    </a:schemeClr>
                  </a:solidFill>
                  <a:latin typeface="Calibri" pitchFamily="34" charset="0"/>
                  <a:cs typeface="Calibri" panose="020F0502020204030204" pitchFamily="34" charset="0"/>
                </a:rPr>
                <a:t>Colors</a:t>
              </a:r>
              <a:r>
                <a:rPr lang="en-US" sz="3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Once your poster file is ready, visit</a:t>
              </a:r>
              <a:r>
                <a:rPr lang="en-US" sz="3400" baseline="0" dirty="0" smtClean="0">
                  <a:solidFill>
                    <a:schemeClr val="bg1">
                      <a:lumMod val="50000"/>
                    </a:schemeClr>
                  </a:solidFill>
                  <a:latin typeface="Calibri" pitchFamily="34" charset="0"/>
                  <a:cs typeface="Calibri" panose="020F0502020204030204" pitchFamily="34" charset="0"/>
                </a:rPr>
                <a:t> </a:t>
              </a:r>
              <a:r>
                <a:rPr lang="en-US" sz="3400" b="1" baseline="0" dirty="0" smtClean="0">
                  <a:solidFill>
                    <a:schemeClr val="bg1">
                      <a:lumMod val="50000"/>
                    </a:schemeClr>
                  </a:solidFill>
                  <a:latin typeface="Calibri" pitchFamily="34" charset="0"/>
                  <a:cs typeface="Calibri" panose="020F0502020204030204" pitchFamily="34" charset="0"/>
                </a:rPr>
                <a:t>www.genigraphics.com</a:t>
              </a:r>
              <a:r>
                <a:rPr lang="en-US" sz="3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400" baseline="0" dirty="0" smtClean="0">
                  <a:solidFill>
                    <a:schemeClr val="bg1">
                      <a:lumMod val="50000"/>
                    </a:schemeClr>
                  </a:solidFill>
                  <a:latin typeface="Calibri" pitchFamily="34" charset="0"/>
                  <a:cs typeface="Calibri" panose="020F0502020204030204" pitchFamily="34" charset="0"/>
                </a:rPr>
                <a:t>US and Canada:  1-800-790-4001</a:t>
              </a:r>
              <a:br>
                <a:rPr lang="en-US" sz="3400" baseline="0" dirty="0" smtClean="0">
                  <a:solidFill>
                    <a:schemeClr val="bg1">
                      <a:lumMod val="50000"/>
                    </a:schemeClr>
                  </a:solidFill>
                  <a:latin typeface="Calibri" pitchFamily="34" charset="0"/>
                  <a:cs typeface="Calibri" panose="020F0502020204030204" pitchFamily="34" charset="0"/>
                </a:rPr>
              </a:br>
              <a:r>
                <a:rPr lang="en-US" sz="3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4362" tIns="117172" rIns="234362" bIns="11717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54"/>
            <a:ext cx="29626560" cy="14483082"/>
          </a:xfrm>
          <a:prstGeom prst="rect">
            <a:avLst/>
          </a:prstGeom>
        </p:spPr>
        <p:txBody>
          <a:bodyPr vert="horz" lIns="234362" tIns="117172" rIns="234362" bIns="11717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31"/>
            <a:ext cx="7680960" cy="1168400"/>
          </a:xfrm>
          <a:prstGeom prst="rect">
            <a:avLst/>
          </a:prstGeom>
        </p:spPr>
        <p:txBody>
          <a:bodyPr vert="horz" lIns="234362" tIns="117172" rIns="234362" bIns="117172" rtlCol="0" anchor="ctr"/>
          <a:lstStyle>
            <a:lvl1pPr algn="l">
              <a:defRPr sz="3100">
                <a:solidFill>
                  <a:schemeClr val="tx1">
                    <a:tint val="75000"/>
                  </a:schemeClr>
                </a:solidFill>
              </a:defRPr>
            </a:lvl1pPr>
          </a:lstStyle>
          <a:p>
            <a:fld id="{985D6BDF-9D0E-4E2B-85B8-D8F4790360C9}" type="datetimeFigureOut">
              <a:rPr lang="en-US" smtClean="0"/>
              <a:t>3/22/15</a:t>
            </a:fld>
            <a:endParaRPr lang="en-US" dirty="0"/>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234362" tIns="117172" rIns="234362" bIns="117172"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234362" tIns="117172" rIns="234362" bIns="117172"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43582" rtl="0" eaLnBrk="1" latinLnBrk="0" hangingPunct="1">
        <a:spcBef>
          <a:spcPct val="0"/>
        </a:spcBef>
        <a:buNone/>
        <a:defRPr sz="4100" kern="1200">
          <a:solidFill>
            <a:schemeClr val="tx1"/>
          </a:solidFill>
          <a:latin typeface="+mj-lt"/>
          <a:ea typeface="+mj-ea"/>
          <a:cs typeface="+mj-cs"/>
        </a:defRPr>
      </a:lvl1pPr>
    </p:titleStyle>
    <p:bodyStyle>
      <a:lvl1pPr marL="24411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88260"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73237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976499"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1220615"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6444850"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16646"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88432"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60218"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185409"/>
            <a:ext cx="24688800" cy="160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244116" rIns="97654" bIns="24411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Swarm Robotics</a:t>
            </a:r>
          </a:p>
        </p:txBody>
      </p:sp>
      <p:sp>
        <p:nvSpPr>
          <p:cNvPr id="5" name="Text Box 123"/>
          <p:cNvSpPr txBox="1">
            <a:spLocks noChangeArrowheads="1"/>
          </p:cNvSpPr>
          <p:nvPr/>
        </p:nvSpPr>
        <p:spPr bwMode="auto">
          <a:xfrm>
            <a:off x="4114800" y="1600201"/>
            <a:ext cx="24688800"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97654" rIns="97654" bIns="9765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700" dirty="0" err="1">
                <a:solidFill>
                  <a:schemeClr val="accent3">
                    <a:lumMod val="20000"/>
                    <a:lumOff val="80000"/>
                  </a:schemeClr>
                </a:solidFill>
                <a:latin typeface="+mn-lt"/>
              </a:rPr>
              <a:t>Zhi</a:t>
            </a:r>
            <a:r>
              <a:rPr lang="en-US" sz="2700" dirty="0">
                <a:solidFill>
                  <a:schemeClr val="accent3">
                    <a:lumMod val="20000"/>
                    <a:lumOff val="80000"/>
                  </a:schemeClr>
                </a:solidFill>
                <a:latin typeface="+mn-lt"/>
              </a:rPr>
              <a:t> Xing, </a:t>
            </a:r>
            <a:r>
              <a:rPr lang="en-US" sz="2700" dirty="0" err="1">
                <a:solidFill>
                  <a:schemeClr val="accent3">
                    <a:lumMod val="20000"/>
                    <a:lumOff val="80000"/>
                  </a:schemeClr>
                </a:solidFill>
                <a:latin typeface="+mn-lt"/>
              </a:rPr>
              <a:t>Gajendranath</a:t>
            </a:r>
            <a:r>
              <a:rPr lang="en-US" sz="2700" dirty="0">
                <a:solidFill>
                  <a:schemeClr val="accent3">
                    <a:lumMod val="20000"/>
                    <a:lumOff val="80000"/>
                  </a:schemeClr>
                </a:solidFill>
                <a:latin typeface="+mn-lt"/>
              </a:rPr>
              <a:t> </a:t>
            </a:r>
            <a:r>
              <a:rPr lang="en-US" sz="2700" dirty="0" err="1">
                <a:solidFill>
                  <a:schemeClr val="accent3">
                    <a:lumMod val="20000"/>
                    <a:lumOff val="80000"/>
                  </a:schemeClr>
                </a:solidFill>
                <a:latin typeface="+mn-lt"/>
              </a:rPr>
              <a:t>Gaurav</a:t>
            </a:r>
            <a:r>
              <a:rPr lang="en-US" sz="2700" dirty="0">
                <a:solidFill>
                  <a:schemeClr val="accent3">
                    <a:lumMod val="20000"/>
                    <a:lumOff val="80000"/>
                  </a:schemeClr>
                </a:solidFill>
                <a:latin typeface="+mn-lt"/>
              </a:rPr>
              <a:t> Roy </a:t>
            </a:r>
            <a:r>
              <a:rPr lang="en-US" sz="2700" dirty="0" err="1" smtClean="0">
                <a:solidFill>
                  <a:schemeClr val="accent3">
                    <a:lumMod val="20000"/>
                    <a:lumOff val="80000"/>
                  </a:schemeClr>
                </a:solidFill>
                <a:latin typeface="+mn-lt"/>
              </a:rPr>
              <a:t>Puli</a:t>
            </a:r>
            <a:r>
              <a:rPr lang="en-US" sz="2700" dirty="0" smtClean="0">
                <a:solidFill>
                  <a:schemeClr val="accent3">
                    <a:lumMod val="20000"/>
                    <a:lumOff val="80000"/>
                  </a:schemeClr>
                </a:solidFill>
                <a:latin typeface="+mn-lt"/>
              </a:rPr>
              <a:t>, Jae C. Oh</a:t>
            </a:r>
            <a:endParaRPr lang="en-US" sz="2700" baseline="30000" dirty="0">
              <a:solidFill>
                <a:schemeClr val="accent3">
                  <a:lumMod val="20000"/>
                  <a:lumOff val="80000"/>
                </a:schemeClr>
              </a:solidFill>
              <a:latin typeface="+mn-lt"/>
            </a:endParaRPr>
          </a:p>
          <a:p>
            <a:pPr algn="ctr" eaLnBrk="1" hangingPunct="1"/>
            <a:r>
              <a:rPr lang="en-US" sz="2700" dirty="0">
                <a:solidFill>
                  <a:schemeClr val="accent3">
                    <a:lumMod val="20000"/>
                    <a:lumOff val="80000"/>
                  </a:schemeClr>
                </a:solidFill>
                <a:latin typeface="+mn-lt"/>
              </a:rPr>
              <a:t>Syracuse University</a:t>
            </a:r>
          </a:p>
        </p:txBody>
      </p:sp>
      <p:sp>
        <p:nvSpPr>
          <p:cNvPr id="25" name="TextBox 24"/>
          <p:cNvSpPr txBox="1"/>
          <p:nvPr/>
        </p:nvSpPr>
        <p:spPr>
          <a:xfrm>
            <a:off x="1280162" y="19431034"/>
            <a:ext cx="1532909" cy="526338"/>
          </a:xfrm>
          <a:prstGeom prst="rect">
            <a:avLst/>
          </a:prstGeom>
          <a:noFill/>
        </p:spPr>
        <p:txBody>
          <a:bodyPr wrap="none" lIns="48825" tIns="24404" rIns="48825" bIns="24404" rtlCol="0">
            <a:spAutoFit/>
          </a:bodyPr>
          <a:lstStyle/>
          <a:p>
            <a:r>
              <a:rPr lang="en-US" sz="3100" b="1" dirty="0"/>
              <a:t>Contacts</a:t>
            </a:r>
          </a:p>
        </p:txBody>
      </p:sp>
      <p:sp>
        <p:nvSpPr>
          <p:cNvPr id="10" name="Text Box 189"/>
          <p:cNvSpPr txBox="1">
            <a:spLocks noChangeArrowheads="1"/>
          </p:cNvSpPr>
          <p:nvPr/>
        </p:nvSpPr>
        <p:spPr bwMode="auto">
          <a:xfrm>
            <a:off x="109728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We’re working on robot swarm foraging, where a swarm of robots find and transport “food” using local communication and coordination without any kind of centralized control. The algorithm we’re using dynamically assigns one of two roles to a robot: an explorer or a guider. The guiders, called beacons, broadcasts signals and the explorers, or walkers, explore and world and follow the signals. We have successfully simulated the algorithm in Gazebo robotics simulator, designed and manufactured a robot prototype, named </a:t>
            </a:r>
            <a:r>
              <a:rPr lang="en-US" sz="2100" dirty="0" err="1">
                <a:latin typeface="+mn-lt"/>
              </a:rPr>
              <a:t>Antz</a:t>
            </a:r>
            <a:r>
              <a:rPr lang="en-US" sz="2100" dirty="0">
                <a:latin typeface="+mn-lt"/>
              </a:rPr>
              <a:t>, for swarm robotics applications such as foraging, and developed software packages for </a:t>
            </a:r>
            <a:r>
              <a:rPr lang="en-US" sz="2100" dirty="0" err="1">
                <a:latin typeface="+mn-lt"/>
              </a:rPr>
              <a:t>Antz</a:t>
            </a:r>
            <a:r>
              <a:rPr lang="en-US" sz="2100" dirty="0">
                <a:latin typeface="+mn-lt"/>
              </a:rPr>
              <a:t>. </a:t>
            </a:r>
          </a:p>
        </p:txBody>
      </p:sp>
      <p:sp>
        <p:nvSpPr>
          <p:cNvPr id="32" name="Rectangle 31"/>
          <p:cNvSpPr/>
          <p:nvPr/>
        </p:nvSpPr>
        <p:spPr>
          <a:xfrm>
            <a:off x="109728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Abstract</a:t>
            </a:r>
          </a:p>
        </p:txBody>
      </p:sp>
      <p:sp>
        <p:nvSpPr>
          <p:cNvPr id="15" name="Text Box 194"/>
          <p:cNvSpPr txBox="1">
            <a:spLocks noChangeArrowheads="1"/>
          </p:cNvSpPr>
          <p:nvPr/>
        </p:nvSpPr>
        <p:spPr bwMode="auto">
          <a:xfrm>
            <a:off x="22021800" y="3657597"/>
            <a:ext cx="9875520" cy="148987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The hardware for the robot is kept as simple as possible so as to make it robust and for the most cost effective solution</a:t>
            </a:r>
            <a:r>
              <a:rPr lang="en-US" sz="2100" dirty="0" smtClean="0">
                <a:latin typeface="Calibri" pitchFamily="34" charset="0"/>
              </a:rPr>
              <a:t>. Figure 3 shows the specification of the </a:t>
            </a:r>
            <a:r>
              <a:rPr lang="en-US" sz="2100" dirty="0" err="1" smtClean="0">
                <a:latin typeface="Calibri" pitchFamily="34" charset="0"/>
              </a:rPr>
              <a:t>Antz</a:t>
            </a:r>
            <a:r>
              <a:rPr lang="en-US" sz="2100" dirty="0" smtClean="0">
                <a:latin typeface="Calibri" pitchFamily="34" charset="0"/>
              </a:rPr>
              <a:t> robot we designed. Figure 4 is a high-level overview of how the hardware components </a:t>
            </a:r>
            <a:r>
              <a:rPr lang="en-US" sz="2100" smtClean="0">
                <a:latin typeface="Calibri" pitchFamily="34" charset="0"/>
              </a:rPr>
              <a:t>work together.</a:t>
            </a:r>
            <a:endParaRPr lang="en-US" sz="2100" dirty="0">
              <a:latin typeface="Calibri" pitchFamily="34" charset="0"/>
            </a:endParaRPr>
          </a:p>
        </p:txBody>
      </p:sp>
      <p:sp>
        <p:nvSpPr>
          <p:cNvPr id="33" name="Rectangle 32"/>
          <p:cNvSpPr/>
          <p:nvPr/>
        </p:nvSpPr>
        <p:spPr>
          <a:xfrm>
            <a:off x="1097280" y="691870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Introduction</a:t>
            </a:r>
          </a:p>
        </p:txBody>
      </p:sp>
      <p:sp>
        <p:nvSpPr>
          <p:cNvPr id="13" name="Text Box 192"/>
          <p:cNvSpPr txBox="1">
            <a:spLocks noChangeArrowheads="1"/>
          </p:cNvSpPr>
          <p:nvPr/>
        </p:nvSpPr>
        <p:spPr bwMode="auto">
          <a:xfrm>
            <a:off x="1152144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smtClean="0">
                <a:latin typeface="+mn-lt"/>
              </a:rPr>
              <a:t>The goal of foraging is for the robots to find the food source(s) in the world and bring foods back to the nest. In the algorithm we’re implementing, each robots can take up one of two roles: walker or beacon. </a:t>
            </a:r>
          </a:p>
          <a:p>
            <a:pPr eaLnBrk="1" hangingPunct="1"/>
            <a:endParaRPr lang="en-US" sz="2100" dirty="0">
              <a:latin typeface="+mn-lt"/>
            </a:endParaRPr>
          </a:p>
          <a:p>
            <a:pPr eaLnBrk="1" hangingPunct="1"/>
            <a:r>
              <a:rPr lang="en-US" sz="2100" dirty="0" smtClean="0">
                <a:latin typeface="+mn-lt"/>
              </a:rPr>
              <a:t>Beacons store and broadcast two values as indicators of distances, one for nest and one for food. These values are propagated from one beacon to another. Figure 1 shows part of a network formed by beacon with the nodes labeled by the two values. Figure </a:t>
            </a:r>
            <a:r>
              <a:rPr lang="en-US" sz="2100" dirty="0">
                <a:latin typeface="+mn-lt"/>
              </a:rPr>
              <a:t>2</a:t>
            </a:r>
            <a:r>
              <a:rPr lang="en-US" sz="2100" dirty="0" smtClean="0">
                <a:latin typeface="+mn-lt"/>
              </a:rPr>
              <a:t> shows our simulation of the algorithm in Gazebo robotics simulator. </a:t>
            </a:r>
            <a:endParaRPr lang="en-US" sz="2100" dirty="0">
              <a:latin typeface="+mn-lt"/>
            </a:endParaRPr>
          </a:p>
        </p:txBody>
      </p:sp>
      <p:sp>
        <p:nvSpPr>
          <p:cNvPr id="34" name="Rectangle 33"/>
          <p:cNvSpPr/>
          <p:nvPr/>
        </p:nvSpPr>
        <p:spPr>
          <a:xfrm>
            <a:off x="1152144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Foraging Algorithm</a:t>
            </a:r>
          </a:p>
        </p:txBody>
      </p:sp>
      <p:sp>
        <p:nvSpPr>
          <p:cNvPr id="11" name="Text Box 190"/>
          <p:cNvSpPr txBox="1">
            <a:spLocks noChangeArrowheads="1"/>
          </p:cNvSpPr>
          <p:nvPr/>
        </p:nvSpPr>
        <p:spPr bwMode="auto">
          <a:xfrm>
            <a:off x="1097280" y="7375903"/>
            <a:ext cx="9875520" cy="504469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In swarm robotics, a large number--perhaps thousands--of robots must cooperate to achieve common goals. The key challenges are scalability and robustness in the absence of centralized controls. </a:t>
            </a:r>
            <a:r>
              <a:rPr lang="en-US" sz="2100" dirty="0" smtClean="0">
                <a:latin typeface="+mn-lt"/>
              </a:rPr>
              <a:t>Our foraging algorithm uses </a:t>
            </a:r>
            <a:r>
              <a:rPr lang="en-US" sz="2100" dirty="0">
                <a:latin typeface="+mn-lt"/>
              </a:rPr>
              <a:t>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p>
          <a:p>
            <a:pPr eaLnBrk="1" hangingPunct="1"/>
            <a:endParaRPr lang="en-US" sz="2100" dirty="0">
              <a:latin typeface="+mn-lt"/>
            </a:endParaRPr>
          </a:p>
          <a:p>
            <a:pPr eaLnBrk="1" hangingPunct="1"/>
            <a:r>
              <a:rPr lang="en-US" sz="2100" dirty="0">
                <a:latin typeface="+mn-lt"/>
              </a:rPr>
              <a:t>We also developed a robot hardware prototype that can be used for general swarm robot </a:t>
            </a:r>
            <a:r>
              <a:rPr lang="en-US" sz="2100" dirty="0" smtClean="0">
                <a:latin typeface="+mn-lt"/>
              </a:rPr>
              <a:t>research. Many </a:t>
            </a:r>
            <a:r>
              <a:rPr lang="en-US" sz="2100" dirty="0">
                <a:latin typeface="+mn-lt"/>
              </a:rPr>
              <a:t>robotics research efforts stop at simulation work; however, we believe that robotics algorithms must be developed to work in the physical world. The challenge is to design algorithms that work in the physical world not only in a simulated world. The lessons learned in this research will help us to design cyber-physical systems that require the seamless integration of computational algorithms and physical components.</a:t>
            </a:r>
          </a:p>
        </p:txBody>
      </p:sp>
      <p:sp>
        <p:nvSpPr>
          <p:cNvPr id="45" name="Rectangle 44"/>
          <p:cNvSpPr/>
          <p:nvPr/>
        </p:nvSpPr>
        <p:spPr>
          <a:xfrm>
            <a:off x="220218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Hardware</a:t>
            </a:r>
          </a:p>
        </p:txBody>
      </p:sp>
      <p:sp>
        <p:nvSpPr>
          <p:cNvPr id="51" name="Text Box 180"/>
          <p:cNvSpPr txBox="1">
            <a:spLocks noChangeArrowheads="1"/>
          </p:cNvSpPr>
          <p:nvPr/>
        </p:nvSpPr>
        <p:spPr bwMode="auto">
          <a:xfrm>
            <a:off x="1676400" y="17754600"/>
            <a:ext cx="8728671"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1.</a:t>
            </a:r>
            <a:r>
              <a:rPr lang="en-US" sz="1700" dirty="0">
                <a:latin typeface="Calibri" pitchFamily="34" charset="0"/>
              </a:rPr>
              <a:t> A beacon </a:t>
            </a:r>
            <a:r>
              <a:rPr lang="en-US" sz="1700" dirty="0" smtClean="0">
                <a:latin typeface="Calibri" pitchFamily="34" charset="0"/>
              </a:rPr>
              <a:t>network. The two values on each node are (distance to nest, distance to nest).</a:t>
            </a:r>
            <a:endParaRPr lang="en-US" sz="1700" dirty="0">
              <a:latin typeface="Calibri" pitchFamily="34" charset="0"/>
            </a:endParaRPr>
          </a:p>
          <a:p>
            <a:pPr eaLnBrk="1" hangingPunct="1"/>
            <a:r>
              <a:rPr lang="en-US" sz="1700" dirty="0" smtClean="0">
                <a:latin typeface="Calibri" pitchFamily="34" charset="0"/>
              </a:rPr>
              <a:t>Beacon </a:t>
            </a:r>
            <a:r>
              <a:rPr lang="en-US" sz="1700" i="1" dirty="0" err="1" smtClean="0">
                <a:latin typeface="Calibri" pitchFamily="34" charset="0"/>
              </a:rPr>
              <a:t>i</a:t>
            </a:r>
            <a:r>
              <a:rPr lang="en-US" sz="1700" dirty="0">
                <a:latin typeface="Calibri" pitchFamily="34" charset="0"/>
              </a:rPr>
              <a:t> </a:t>
            </a:r>
            <a:r>
              <a:rPr lang="en-US" sz="1700" dirty="0" smtClean="0">
                <a:latin typeface="Calibri" pitchFamily="34" charset="0"/>
              </a:rPr>
              <a:t>has value (3, 4) because </a:t>
            </a:r>
            <a:r>
              <a:rPr lang="en-US" sz="1700" i="1" dirty="0" smtClean="0">
                <a:latin typeface="Calibri" pitchFamily="34" charset="0"/>
              </a:rPr>
              <a:t>j</a:t>
            </a:r>
            <a:r>
              <a:rPr lang="en-US" sz="1700" baseline="-25000" dirty="0" smtClean="0">
                <a:latin typeface="Calibri" pitchFamily="34" charset="0"/>
              </a:rPr>
              <a:t>3</a:t>
            </a:r>
            <a:r>
              <a:rPr lang="en-US" sz="1700" dirty="0" smtClean="0">
                <a:latin typeface="Calibri" pitchFamily="34" charset="0"/>
              </a:rPr>
              <a:t> has (2, </a:t>
            </a:r>
            <a:r>
              <a:rPr lang="en-US" sz="1700" i="1" dirty="0" smtClean="0">
                <a:latin typeface="Calibri" pitchFamily="34" charset="0"/>
              </a:rPr>
              <a:t>x</a:t>
            </a:r>
            <a:r>
              <a:rPr lang="en-US" sz="1700" dirty="0" smtClean="0">
                <a:latin typeface="Calibri" pitchFamily="34" charset="0"/>
              </a:rPr>
              <a:t>) and </a:t>
            </a:r>
            <a:r>
              <a:rPr lang="en-US" sz="1700" i="1" dirty="0" smtClean="0">
                <a:latin typeface="Calibri" pitchFamily="34" charset="0"/>
              </a:rPr>
              <a:t>j</a:t>
            </a:r>
            <a:r>
              <a:rPr lang="en-US" sz="1700" baseline="-25000" dirty="0" smtClean="0">
                <a:latin typeface="Calibri" pitchFamily="34" charset="0"/>
              </a:rPr>
              <a:t>2</a:t>
            </a:r>
            <a:r>
              <a:rPr lang="en-US" sz="1700" dirty="0" smtClean="0">
                <a:latin typeface="Calibri" pitchFamily="34" charset="0"/>
              </a:rPr>
              <a:t> has (</a:t>
            </a:r>
            <a:r>
              <a:rPr lang="en-US" sz="1700" i="1" dirty="0" smtClean="0">
                <a:latin typeface="Calibri" pitchFamily="34" charset="0"/>
              </a:rPr>
              <a:t>y</a:t>
            </a:r>
            <a:r>
              <a:rPr lang="en-US" sz="1700" dirty="0" smtClean="0">
                <a:latin typeface="Calibri" pitchFamily="34" charset="0"/>
              </a:rPr>
              <a:t>, 3).</a:t>
            </a:r>
            <a:endParaRPr lang="en-US" sz="1700" dirty="0">
              <a:latin typeface="Calibri" pitchFamily="34" charset="0"/>
            </a:endParaRPr>
          </a:p>
        </p:txBody>
      </p:sp>
      <p:sp>
        <p:nvSpPr>
          <p:cNvPr id="38" name="TextBox 37"/>
          <p:cNvSpPr txBox="1"/>
          <p:nvPr/>
        </p:nvSpPr>
        <p:spPr>
          <a:xfrm>
            <a:off x="3886200" y="19964400"/>
            <a:ext cx="3385880"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Gajendranath</a:t>
            </a:r>
            <a:r>
              <a:rPr lang="en-US" sz="2100" dirty="0"/>
              <a:t> </a:t>
            </a:r>
            <a:r>
              <a:rPr lang="en-US" sz="2100" dirty="0" err="1"/>
              <a:t>Gaurav</a:t>
            </a:r>
            <a:r>
              <a:rPr lang="en-US" sz="2100" dirty="0"/>
              <a:t> Roy </a:t>
            </a:r>
            <a:r>
              <a:rPr lang="en-US" sz="2100" dirty="0" err="1"/>
              <a:t>Puli</a:t>
            </a:r>
            <a:endParaRPr lang="en-US" sz="2100" dirty="0"/>
          </a:p>
          <a:p>
            <a:r>
              <a:rPr lang="en-US" sz="2100" dirty="0" err="1" smtClean="0"/>
              <a:t>gpuli@syr.edu</a:t>
            </a:r>
            <a:endParaRPr lang="en-US" sz="2100" dirty="0"/>
          </a:p>
        </p:txBody>
      </p:sp>
      <p:pic>
        <p:nvPicPr>
          <p:cNvPr id="7" name="Picture 6" descr="beaco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2553953"/>
            <a:ext cx="6934200" cy="5200647"/>
          </a:xfrm>
          <a:prstGeom prst="rect">
            <a:avLst/>
          </a:prstGeom>
        </p:spPr>
      </p:pic>
      <p:sp>
        <p:nvSpPr>
          <p:cNvPr id="41" name="Text Box 180"/>
          <p:cNvSpPr txBox="1">
            <a:spLocks noChangeArrowheads="1"/>
          </p:cNvSpPr>
          <p:nvPr/>
        </p:nvSpPr>
        <p:spPr bwMode="auto">
          <a:xfrm>
            <a:off x="12420600" y="17754600"/>
            <a:ext cx="8288890" cy="10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2.</a:t>
            </a:r>
            <a:r>
              <a:rPr lang="en-US" sz="1700" dirty="0">
                <a:latin typeface="Calibri" pitchFamily="34" charset="0"/>
              </a:rPr>
              <a:t> Gazebo </a:t>
            </a:r>
            <a:r>
              <a:rPr lang="en-US" sz="1700" dirty="0" smtClean="0">
                <a:latin typeface="Calibri" pitchFamily="34" charset="0"/>
              </a:rPr>
              <a:t>simulation of foraging algorithm. Color codes: </a:t>
            </a:r>
          </a:p>
          <a:p>
            <a:pPr eaLnBrk="1" hangingPunct="1"/>
            <a:r>
              <a:rPr lang="en-US" sz="1700" dirty="0" smtClean="0">
                <a:solidFill>
                  <a:srgbClr val="0000FF"/>
                </a:solidFill>
                <a:latin typeface="Calibri" pitchFamily="34" charset="0"/>
              </a:rPr>
              <a:t>Blue square – nest</a:t>
            </a:r>
            <a:r>
              <a:rPr lang="en-US" sz="1700" dirty="0" smtClean="0">
                <a:latin typeface="Calibri" pitchFamily="34" charset="0"/>
              </a:rPr>
              <a:t>	</a:t>
            </a:r>
            <a:r>
              <a:rPr lang="en-US" sz="1700" dirty="0" smtClean="0">
                <a:solidFill>
                  <a:srgbClr val="00FF00"/>
                </a:solidFill>
                <a:latin typeface="Calibri" pitchFamily="34" charset="0"/>
              </a:rPr>
              <a:t>Green square – food source</a:t>
            </a:r>
          </a:p>
          <a:p>
            <a:pPr eaLnBrk="1" hangingPunct="1"/>
            <a:r>
              <a:rPr lang="en-US" sz="1700" dirty="0" smtClean="0">
                <a:solidFill>
                  <a:srgbClr val="0000FF"/>
                </a:solidFill>
                <a:latin typeface="Calibri" pitchFamily="34" charset="0"/>
              </a:rPr>
              <a:t>Blue circle – beacon close to nest</a:t>
            </a:r>
            <a:r>
              <a:rPr lang="en-US" sz="1700" dirty="0" smtClean="0">
                <a:latin typeface="Calibri" pitchFamily="34" charset="0"/>
              </a:rPr>
              <a:t>	</a:t>
            </a:r>
            <a:r>
              <a:rPr lang="en-US" sz="1700" dirty="0" smtClean="0">
                <a:solidFill>
                  <a:srgbClr val="00FF00"/>
                </a:solidFill>
                <a:latin typeface="Calibri" pitchFamily="34" charset="0"/>
              </a:rPr>
              <a:t>Green circle – beacon close to food source</a:t>
            </a:r>
          </a:p>
          <a:p>
            <a:pPr eaLnBrk="1" hangingPunct="1"/>
            <a:r>
              <a:rPr lang="en-US" sz="1700" dirty="0" smtClean="0">
                <a:solidFill>
                  <a:srgbClr val="FF0000"/>
                </a:solidFill>
                <a:latin typeface="Calibri" pitchFamily="34" charset="0"/>
              </a:rPr>
              <a:t>Red circle – walker without food</a:t>
            </a:r>
            <a:r>
              <a:rPr lang="en-US" sz="1700" dirty="0" smtClean="0">
                <a:latin typeface="Calibri" pitchFamily="34" charset="0"/>
              </a:rPr>
              <a:t>	</a:t>
            </a:r>
            <a:r>
              <a:rPr lang="en-US" sz="1700" dirty="0" smtClean="0">
                <a:solidFill>
                  <a:srgbClr val="FFFF00"/>
                </a:solidFill>
                <a:latin typeface="Calibri" pitchFamily="34" charset="0"/>
              </a:rPr>
              <a:t>Yellow circle – walker with food</a:t>
            </a:r>
          </a:p>
        </p:txBody>
      </p:sp>
      <p:pic>
        <p:nvPicPr>
          <p:cNvPr id="2" name="Picture 1" descr="ecs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9600" y="19507200"/>
            <a:ext cx="4495799" cy="2087558"/>
          </a:xfrm>
          <a:prstGeom prst="rect">
            <a:avLst/>
          </a:prstGeom>
        </p:spPr>
      </p:pic>
      <p:pic>
        <p:nvPicPr>
          <p:cNvPr id="3" name="Picture 2" descr="HWdataflo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1800" y="11271505"/>
            <a:ext cx="9809018" cy="4495800"/>
          </a:xfrm>
          <a:prstGeom prst="rect">
            <a:avLst/>
          </a:prstGeom>
        </p:spPr>
      </p:pic>
      <p:sp>
        <p:nvSpPr>
          <p:cNvPr id="23" name="Text Box 180"/>
          <p:cNvSpPr txBox="1">
            <a:spLocks noChangeArrowheads="1"/>
          </p:cNvSpPr>
          <p:nvPr/>
        </p:nvSpPr>
        <p:spPr bwMode="auto">
          <a:xfrm>
            <a:off x="25374600" y="15919705"/>
            <a:ext cx="3806662"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4.</a:t>
            </a:r>
            <a:r>
              <a:rPr lang="en-US" sz="1700" dirty="0" smtClean="0">
                <a:latin typeface="Calibri" pitchFamily="34" charset="0"/>
              </a:rPr>
              <a:t> High-level overview of hardware</a:t>
            </a:r>
            <a:endParaRPr lang="en-US" sz="1700" dirty="0">
              <a:latin typeface="Calibri" pitchFamily="34" charset="0"/>
            </a:endParaRPr>
          </a:p>
        </p:txBody>
      </p:sp>
      <p:sp>
        <p:nvSpPr>
          <p:cNvPr id="27" name="Text Box 180"/>
          <p:cNvSpPr txBox="1">
            <a:spLocks noChangeArrowheads="1"/>
          </p:cNvSpPr>
          <p:nvPr/>
        </p:nvSpPr>
        <p:spPr bwMode="auto">
          <a:xfrm>
            <a:off x="24688800" y="8382000"/>
            <a:ext cx="3740626"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3.</a:t>
            </a:r>
            <a:r>
              <a:rPr lang="en-US" sz="1700" dirty="0" smtClean="0">
                <a:latin typeface="Calibri" pitchFamily="34" charset="0"/>
              </a:rPr>
              <a:t> Top and side view of </a:t>
            </a:r>
            <a:r>
              <a:rPr lang="en-US" sz="1700" dirty="0" err="1" smtClean="0">
                <a:latin typeface="Calibri" pitchFamily="34" charset="0"/>
              </a:rPr>
              <a:t>Antz</a:t>
            </a:r>
            <a:r>
              <a:rPr lang="en-US" sz="1700" dirty="0">
                <a:latin typeface="Calibri" pitchFamily="34" charset="0"/>
              </a:rPr>
              <a:t> </a:t>
            </a:r>
            <a:r>
              <a:rPr lang="en-US" sz="1700" dirty="0" smtClean="0">
                <a:latin typeface="Calibri" pitchFamily="34" charset="0"/>
              </a:rPr>
              <a:t>robot</a:t>
            </a:r>
            <a:endParaRPr lang="en-US" sz="1700" dirty="0">
              <a:latin typeface="Calibri" pitchFamily="34" charset="0"/>
            </a:endParaRPr>
          </a:p>
        </p:txBody>
      </p:sp>
      <p:pic>
        <p:nvPicPr>
          <p:cNvPr id="6" name="Picture 5" descr="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6200" y="6934200"/>
            <a:ext cx="4880609" cy="2743200"/>
          </a:xfrm>
          <a:prstGeom prst="rect">
            <a:avLst/>
          </a:prstGeom>
        </p:spPr>
      </p:pic>
      <p:pic>
        <p:nvPicPr>
          <p:cNvPr id="14" name="Picture 13" descr="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52227" y="6934200"/>
            <a:ext cx="4880611" cy="2743200"/>
          </a:xfrm>
          <a:prstGeom prst="rect">
            <a:avLst/>
          </a:prstGeom>
        </p:spPr>
      </p:pic>
      <p:pic>
        <p:nvPicPr>
          <p:cNvPr id="16" name="Picture 15" descr="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06200" y="10515600"/>
            <a:ext cx="4859972" cy="2731601"/>
          </a:xfrm>
          <a:prstGeom prst="rect">
            <a:avLst/>
          </a:prstGeom>
        </p:spPr>
      </p:pic>
      <p:pic>
        <p:nvPicPr>
          <p:cNvPr id="17" name="Picture 16" descr="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52227" y="10515600"/>
            <a:ext cx="4880611" cy="2743200"/>
          </a:xfrm>
          <a:prstGeom prst="rect">
            <a:avLst/>
          </a:prstGeom>
        </p:spPr>
      </p:pic>
      <p:pic>
        <p:nvPicPr>
          <p:cNvPr id="18" name="Picture 17" descr="5.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06199" y="14097000"/>
            <a:ext cx="4880611" cy="2743200"/>
          </a:xfrm>
          <a:prstGeom prst="rect">
            <a:avLst/>
          </a:prstGeom>
        </p:spPr>
      </p:pic>
      <p:pic>
        <p:nvPicPr>
          <p:cNvPr id="19" name="Picture 18" descr="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52227" y="14097000"/>
            <a:ext cx="4880611" cy="2743200"/>
          </a:xfrm>
          <a:prstGeom prst="rect">
            <a:avLst/>
          </a:prstGeom>
        </p:spPr>
      </p:pic>
      <p:sp>
        <p:nvSpPr>
          <p:cNvPr id="35" name="Text Box 180"/>
          <p:cNvSpPr txBox="1">
            <a:spLocks noChangeArrowheads="1"/>
          </p:cNvSpPr>
          <p:nvPr/>
        </p:nvSpPr>
        <p:spPr bwMode="auto">
          <a:xfrm>
            <a:off x="11506200" y="9677400"/>
            <a:ext cx="2891091"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(A) </a:t>
            </a:r>
            <a:r>
              <a:rPr lang="en-US" sz="1700" dirty="0" smtClean="0">
                <a:latin typeface="Calibri" pitchFamily="34" charset="0"/>
              </a:rPr>
              <a:t>Swarm starts out from nest.</a:t>
            </a:r>
            <a:endParaRPr lang="en-US" sz="1700" dirty="0">
              <a:latin typeface="Calibri" pitchFamily="34" charset="0"/>
            </a:endParaRPr>
          </a:p>
        </p:txBody>
      </p:sp>
      <p:sp>
        <p:nvSpPr>
          <p:cNvPr id="37" name="Text Box 180"/>
          <p:cNvSpPr txBox="1">
            <a:spLocks noChangeArrowheads="1"/>
          </p:cNvSpPr>
          <p:nvPr/>
        </p:nvSpPr>
        <p:spPr bwMode="auto">
          <a:xfrm>
            <a:off x="16588055" y="9677400"/>
            <a:ext cx="4007213"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(B) </a:t>
            </a:r>
            <a:r>
              <a:rPr lang="en-US" sz="1700" dirty="0" smtClean="0">
                <a:latin typeface="Calibri" pitchFamily="34" charset="0"/>
              </a:rPr>
              <a:t>The swarm gradually explores the world.</a:t>
            </a:r>
            <a:endParaRPr lang="en-US" sz="1700" dirty="0">
              <a:latin typeface="Calibri" pitchFamily="34" charset="0"/>
            </a:endParaRPr>
          </a:p>
        </p:txBody>
      </p:sp>
      <p:sp>
        <p:nvSpPr>
          <p:cNvPr id="42" name="Text Box 180"/>
          <p:cNvSpPr txBox="1">
            <a:spLocks noChangeArrowheads="1"/>
          </p:cNvSpPr>
          <p:nvPr/>
        </p:nvSpPr>
        <p:spPr bwMode="auto">
          <a:xfrm>
            <a:off x="11506200" y="13258800"/>
            <a:ext cx="4809522"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(C) </a:t>
            </a:r>
            <a:r>
              <a:rPr lang="en-US" sz="1700" dirty="0" smtClean="0">
                <a:latin typeface="Calibri" pitchFamily="34" charset="0"/>
              </a:rPr>
              <a:t>A walker has located the food source and became</a:t>
            </a:r>
          </a:p>
          <a:p>
            <a:pPr eaLnBrk="1" hangingPunct="1"/>
            <a:r>
              <a:rPr lang="en-US" sz="1700" dirty="0">
                <a:latin typeface="Calibri" pitchFamily="34" charset="0"/>
              </a:rPr>
              <a:t>a</a:t>
            </a:r>
            <a:r>
              <a:rPr lang="en-US" sz="1700" dirty="0" smtClean="0">
                <a:latin typeface="Calibri" pitchFamily="34" charset="0"/>
              </a:rPr>
              <a:t> beacon.</a:t>
            </a:r>
            <a:endParaRPr lang="en-US" sz="1700" dirty="0">
              <a:latin typeface="Calibri" pitchFamily="34" charset="0"/>
            </a:endParaRPr>
          </a:p>
        </p:txBody>
      </p:sp>
      <p:sp>
        <p:nvSpPr>
          <p:cNvPr id="43" name="Text Box 180"/>
          <p:cNvSpPr txBox="1">
            <a:spLocks noChangeArrowheads="1"/>
          </p:cNvSpPr>
          <p:nvPr/>
        </p:nvSpPr>
        <p:spPr bwMode="auto">
          <a:xfrm>
            <a:off x="16611600" y="13258800"/>
            <a:ext cx="4790894"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(D) </a:t>
            </a:r>
            <a:r>
              <a:rPr lang="en-US" sz="1700" dirty="0" smtClean="0">
                <a:latin typeface="Calibri" pitchFamily="34" charset="0"/>
              </a:rPr>
              <a:t>Other walkers are going towards the food source.</a:t>
            </a:r>
            <a:endParaRPr lang="en-US" sz="1700" dirty="0">
              <a:latin typeface="Calibri" pitchFamily="34" charset="0"/>
            </a:endParaRPr>
          </a:p>
        </p:txBody>
      </p:sp>
      <p:sp>
        <p:nvSpPr>
          <p:cNvPr id="44" name="Text Box 180"/>
          <p:cNvSpPr txBox="1">
            <a:spLocks noChangeArrowheads="1"/>
          </p:cNvSpPr>
          <p:nvPr/>
        </p:nvSpPr>
        <p:spPr bwMode="auto">
          <a:xfrm>
            <a:off x="11506200" y="16840200"/>
            <a:ext cx="5105984"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(E) </a:t>
            </a:r>
            <a:r>
              <a:rPr lang="en-US" sz="1700" dirty="0" smtClean="0">
                <a:latin typeface="Calibri" pitchFamily="34" charset="0"/>
              </a:rPr>
              <a:t>Walkers transport food back and to the nest. Remote</a:t>
            </a:r>
          </a:p>
          <a:p>
            <a:pPr eaLnBrk="1" hangingPunct="1"/>
            <a:r>
              <a:rPr lang="en-US" sz="1700" dirty="0" smtClean="0">
                <a:latin typeface="Calibri" pitchFamily="34" charset="0"/>
              </a:rPr>
              <a:t>beacons turn back to walkers. </a:t>
            </a:r>
            <a:endParaRPr lang="en-US" sz="1700" dirty="0">
              <a:latin typeface="Calibri" pitchFamily="34" charset="0"/>
            </a:endParaRPr>
          </a:p>
        </p:txBody>
      </p:sp>
      <p:sp>
        <p:nvSpPr>
          <p:cNvPr id="46" name="Text Box 180"/>
          <p:cNvSpPr txBox="1">
            <a:spLocks noChangeArrowheads="1"/>
          </p:cNvSpPr>
          <p:nvPr/>
        </p:nvSpPr>
        <p:spPr bwMode="auto">
          <a:xfrm>
            <a:off x="16611016" y="16840200"/>
            <a:ext cx="3747370"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(F) </a:t>
            </a:r>
            <a:r>
              <a:rPr lang="en-US" sz="1700" dirty="0" smtClean="0">
                <a:latin typeface="Calibri" pitchFamily="34" charset="0"/>
              </a:rPr>
              <a:t>A stable transportation line is formed. </a:t>
            </a:r>
            <a:endParaRPr lang="en-US" sz="1700" dirty="0">
              <a:latin typeface="Calibri" pitchFamily="34" charset="0"/>
            </a:endParaRP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593800" y="5410200"/>
            <a:ext cx="5043813" cy="2852156"/>
          </a:xfrm>
          <a:prstGeom prst="rect">
            <a:avLst/>
          </a:prstGeom>
        </p:spPr>
      </p:pic>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021800" y="5486400"/>
            <a:ext cx="4167954" cy="2748789"/>
          </a:xfrm>
          <a:prstGeom prst="rect">
            <a:avLst/>
          </a:prstGeom>
        </p:spPr>
      </p:pic>
      <p:sp>
        <p:nvSpPr>
          <p:cNvPr id="21" name="TextBox 20"/>
          <p:cNvSpPr txBox="1"/>
          <p:nvPr/>
        </p:nvSpPr>
        <p:spPr>
          <a:xfrm>
            <a:off x="21917982" y="8645366"/>
            <a:ext cx="10497874" cy="2708434"/>
          </a:xfrm>
          <a:prstGeom prst="rect">
            <a:avLst/>
          </a:prstGeom>
          <a:noFill/>
        </p:spPr>
        <p:txBody>
          <a:bodyPr wrap="none" rtlCol="0">
            <a:spAutoFit/>
          </a:bodyPr>
          <a:lstStyle/>
          <a:p>
            <a:r>
              <a:rPr lang="en-US" sz="1700" dirty="0" smtClean="0"/>
              <a:t>Legend : </a:t>
            </a:r>
          </a:p>
          <a:p>
            <a:r>
              <a:rPr lang="en-US" sz="1700" dirty="0" smtClean="0"/>
              <a:t>1. Infrared Receiver : This TSOP 34156 Receiver, receives infrared waves at 56 KHz and outputs a active</a:t>
            </a:r>
          </a:p>
          <a:p>
            <a:r>
              <a:rPr lang="en-US" sz="1700" dirty="0" smtClean="0"/>
              <a:t>low digital signal.</a:t>
            </a:r>
          </a:p>
          <a:p>
            <a:r>
              <a:rPr lang="en-US" sz="1700" dirty="0" smtClean="0"/>
              <a:t>2. Infrared Transmitter(IR LED) : With the help of the PWM output the IR LED outputs IR waves at 56 KHz.</a:t>
            </a:r>
          </a:p>
          <a:p>
            <a:r>
              <a:rPr lang="en-US" sz="1700" dirty="0" smtClean="0"/>
              <a:t>3. IR obstacle sensor : This sensor allows the robot to avoid objects in front of it and also obstacles on the side with </a:t>
            </a:r>
          </a:p>
          <a:p>
            <a:r>
              <a:rPr lang="en-US" sz="1700" dirty="0"/>
              <a:t>t</a:t>
            </a:r>
            <a:r>
              <a:rPr lang="en-US" sz="1700" dirty="0" smtClean="0"/>
              <a:t>he help of rotation provided by the servo motor. This can read ranges in between 4-30 </a:t>
            </a:r>
            <a:r>
              <a:rPr lang="en-US" sz="1700" dirty="0" err="1" smtClean="0"/>
              <a:t>cms</a:t>
            </a:r>
            <a:r>
              <a:rPr lang="en-US" sz="1700" dirty="0" smtClean="0"/>
              <a:t>.</a:t>
            </a:r>
          </a:p>
          <a:p>
            <a:r>
              <a:rPr lang="en-US" sz="1700" dirty="0" smtClean="0"/>
              <a:t>4. Servo motor : It allows for the rotation of the obstacle sensor and rotates to a range of 180</a:t>
            </a:r>
            <a:r>
              <a:rPr lang="en-US" sz="1700" dirty="0" smtClean="0">
                <a:latin typeface="Calibri" panose="020F0502020204030204" pitchFamily="34" charset="0"/>
                <a:cs typeface="Calibri" panose="020F0502020204030204" pitchFamily="34" charset="0"/>
              </a:rPr>
              <a:t>ᵒ</a:t>
            </a:r>
          </a:p>
          <a:p>
            <a:r>
              <a:rPr lang="en-US" sz="1700" dirty="0" smtClean="0">
                <a:latin typeface="Calibri" panose="020F0502020204030204" pitchFamily="34" charset="0"/>
                <a:cs typeface="Calibri" panose="020F0502020204030204" pitchFamily="34" charset="0"/>
              </a:rPr>
              <a:t>5. Arduino + motor driver : The program is burnt onto the Arduino and a motor driver shield for the Arduino provides</a:t>
            </a:r>
          </a:p>
          <a:p>
            <a:r>
              <a:rPr lang="en-US" sz="1700" dirty="0" smtClean="0">
                <a:latin typeface="Calibri" panose="020F0502020204030204" pitchFamily="34" charset="0"/>
                <a:cs typeface="Calibri" panose="020F0502020204030204" pitchFamily="34" charset="0"/>
              </a:rPr>
              <a:t>The required voltage and current for the two motors connected to it. The Arduino used is Mega which houses the </a:t>
            </a:r>
          </a:p>
          <a:p>
            <a:r>
              <a:rPr lang="en-US" sz="1700" dirty="0" err="1" smtClean="0">
                <a:latin typeface="Calibri" panose="020F0502020204030204" pitchFamily="34" charset="0"/>
                <a:cs typeface="Calibri" panose="020F0502020204030204" pitchFamily="34" charset="0"/>
              </a:rPr>
              <a:t>ATMega</a:t>
            </a:r>
            <a:r>
              <a:rPr lang="en-US" sz="1700" dirty="0" smtClean="0">
                <a:latin typeface="Calibri" panose="020F0502020204030204" pitchFamily="34" charset="0"/>
                <a:cs typeface="Calibri" panose="020F0502020204030204" pitchFamily="34" charset="0"/>
              </a:rPr>
              <a:t> 2560 microcontroller by AVR. This was chosen because of its multiple timers and large number of pins. </a:t>
            </a:r>
            <a:endParaRPr lang="en-US" sz="1700" dirty="0"/>
          </a:p>
        </p:txBody>
      </p:sp>
      <p:sp>
        <p:nvSpPr>
          <p:cNvPr id="39" name="Text Box 194"/>
          <p:cNvSpPr txBox="1">
            <a:spLocks noChangeArrowheads="1"/>
          </p:cNvSpPr>
          <p:nvPr/>
        </p:nvSpPr>
        <p:spPr bwMode="auto">
          <a:xfrm>
            <a:off x="22021800" y="17144997"/>
            <a:ext cx="9875520" cy="148987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smtClean="0">
                <a:latin typeface="Calibri" pitchFamily="34" charset="0"/>
              </a:rPr>
              <a:t>Swarm foraging algorithms such as ours can be applied in many </a:t>
            </a:r>
            <a:r>
              <a:rPr lang="en-US" sz="2100" smtClean="0">
                <a:latin typeface="Calibri" pitchFamily="34" charset="0"/>
              </a:rPr>
              <a:t>scenarios include:</a:t>
            </a:r>
            <a:endParaRPr lang="en-US" sz="2100" dirty="0" smtClean="0">
              <a:latin typeface="Calibri" pitchFamily="34" charset="0"/>
            </a:endParaRPr>
          </a:p>
          <a:p>
            <a:pPr marL="342900" indent="-342900" eaLnBrk="1" hangingPunct="1">
              <a:buFont typeface="Arial"/>
              <a:buChar char="•"/>
            </a:pPr>
            <a:r>
              <a:rPr lang="en-US" sz="2100" dirty="0" smtClean="0">
                <a:latin typeface="Calibri" pitchFamily="34" charset="0"/>
              </a:rPr>
              <a:t>Search and rescue</a:t>
            </a:r>
          </a:p>
          <a:p>
            <a:pPr marL="342900" indent="-342900" eaLnBrk="1" hangingPunct="1">
              <a:buFont typeface="Arial"/>
              <a:buChar char="•"/>
            </a:pPr>
            <a:r>
              <a:rPr lang="en-US" sz="2100" dirty="0" smtClean="0">
                <a:latin typeface="Calibri" pitchFamily="34" charset="0"/>
              </a:rPr>
              <a:t>Surveillance</a:t>
            </a:r>
          </a:p>
          <a:p>
            <a:pPr marL="342900" indent="-342900" eaLnBrk="1" hangingPunct="1">
              <a:buFont typeface="Arial"/>
              <a:buChar char="•"/>
            </a:pPr>
            <a:r>
              <a:rPr lang="en-US" sz="2100" dirty="0" smtClean="0">
                <a:latin typeface="Calibri" pitchFamily="34" charset="0"/>
              </a:rPr>
              <a:t>Discovery of minerals in scientific missions</a:t>
            </a:r>
            <a:endParaRPr lang="en-US" sz="2100" dirty="0">
              <a:latin typeface="Calibri" pitchFamily="34" charset="0"/>
            </a:endParaRPr>
          </a:p>
        </p:txBody>
      </p:sp>
      <p:sp>
        <p:nvSpPr>
          <p:cNvPr id="40" name="Rectangle 39"/>
          <p:cNvSpPr/>
          <p:nvPr/>
        </p:nvSpPr>
        <p:spPr>
          <a:xfrm>
            <a:off x="22021800" y="166878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smtClean="0">
                <a:solidFill>
                  <a:schemeClr val="accent3">
                    <a:lumMod val="20000"/>
                    <a:lumOff val="80000"/>
                  </a:schemeClr>
                </a:solidFill>
              </a:rPr>
              <a:t>Application Areas</a:t>
            </a:r>
            <a:endParaRPr lang="en-US" sz="3100" b="1" dirty="0">
              <a:solidFill>
                <a:schemeClr val="accent3">
                  <a:lumMod val="20000"/>
                  <a:lumOff val="80000"/>
                </a:schemeClr>
              </a:solidFill>
            </a:endParaRPr>
          </a:p>
        </p:txBody>
      </p:sp>
      <p:sp>
        <p:nvSpPr>
          <p:cNvPr id="47" name="TextBox 46"/>
          <p:cNvSpPr txBox="1"/>
          <p:nvPr/>
        </p:nvSpPr>
        <p:spPr>
          <a:xfrm>
            <a:off x="7841539" y="19964400"/>
            <a:ext cx="1607261"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smtClean="0"/>
              <a:t>Jae C. Oh</a:t>
            </a:r>
            <a:endParaRPr lang="en-US" sz="2100" dirty="0"/>
          </a:p>
          <a:p>
            <a:r>
              <a:rPr lang="en-US" sz="2100" dirty="0" err="1" smtClean="0"/>
              <a:t>jcoh@</a:t>
            </a:r>
            <a:r>
              <a:rPr lang="en-US" sz="2100" dirty="0" err="1"/>
              <a:t>syr.edu</a:t>
            </a:r>
            <a:endParaRPr lang="en-US" sz="2100" dirty="0"/>
          </a:p>
        </p:txBody>
      </p:sp>
      <p:sp>
        <p:nvSpPr>
          <p:cNvPr id="48" name="TextBox 47"/>
          <p:cNvSpPr txBox="1"/>
          <p:nvPr/>
        </p:nvSpPr>
        <p:spPr>
          <a:xfrm>
            <a:off x="1371600" y="19964400"/>
            <a:ext cx="1971506"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err="1" smtClean="0"/>
              <a:t>Zhi</a:t>
            </a:r>
            <a:r>
              <a:rPr lang="en-US" sz="2100" dirty="0" smtClean="0"/>
              <a:t> Xing</a:t>
            </a:r>
            <a:endParaRPr lang="en-US" sz="2100" dirty="0"/>
          </a:p>
          <a:p>
            <a:r>
              <a:rPr lang="en-US" sz="2100" dirty="0" smtClean="0"/>
              <a:t>zxing01@</a:t>
            </a:r>
            <a:r>
              <a:rPr lang="en-US" sz="2100" dirty="0"/>
              <a:t>syr.edu</a:t>
            </a:r>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3103</TotalTime>
  <Words>860</Words>
  <Application>Microsoft Macintosh PowerPoint</Application>
  <PresentationFormat>Custom</PresentationFormat>
  <Paragraphs>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136</cp:revision>
  <cp:lastPrinted>2013-02-12T02:21:55Z</cp:lastPrinted>
  <dcterms:created xsi:type="dcterms:W3CDTF">2013-02-10T21:14:48Z</dcterms:created>
  <dcterms:modified xsi:type="dcterms:W3CDTF">2015-03-23T03:34:00Z</dcterms:modified>
</cp:coreProperties>
</file>