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47089" rtl="0" eaLnBrk="1" latinLnBrk="0" hangingPunct="1">
      <a:defRPr sz="4500" kern="1200">
        <a:solidFill>
          <a:schemeClr val="tx1"/>
        </a:solidFill>
        <a:latin typeface="+mn-lt"/>
        <a:ea typeface="+mn-ea"/>
        <a:cs typeface="+mn-cs"/>
      </a:defRPr>
    </a:lvl1pPr>
    <a:lvl2pPr marL="1173545" algn="l" defTabSz="2347089" rtl="0" eaLnBrk="1" latinLnBrk="0" hangingPunct="1">
      <a:defRPr sz="4500" kern="1200">
        <a:solidFill>
          <a:schemeClr val="tx1"/>
        </a:solidFill>
        <a:latin typeface="+mn-lt"/>
        <a:ea typeface="+mn-ea"/>
        <a:cs typeface="+mn-cs"/>
      </a:defRPr>
    </a:lvl2pPr>
    <a:lvl3pPr marL="2347089" algn="l" defTabSz="2347089" rtl="0" eaLnBrk="1" latinLnBrk="0" hangingPunct="1">
      <a:defRPr sz="4500" kern="1200">
        <a:solidFill>
          <a:schemeClr val="tx1"/>
        </a:solidFill>
        <a:latin typeface="+mn-lt"/>
        <a:ea typeface="+mn-ea"/>
        <a:cs typeface="+mn-cs"/>
      </a:defRPr>
    </a:lvl3pPr>
    <a:lvl4pPr marL="3520644" algn="l" defTabSz="2347089" rtl="0" eaLnBrk="1" latinLnBrk="0" hangingPunct="1">
      <a:defRPr sz="4500" kern="1200">
        <a:solidFill>
          <a:schemeClr val="tx1"/>
        </a:solidFill>
        <a:latin typeface="+mn-lt"/>
        <a:ea typeface="+mn-ea"/>
        <a:cs typeface="+mn-cs"/>
      </a:defRPr>
    </a:lvl4pPr>
    <a:lvl5pPr marL="4694179" algn="l" defTabSz="2347089" rtl="0" eaLnBrk="1" latinLnBrk="0" hangingPunct="1">
      <a:defRPr sz="4500" kern="1200">
        <a:solidFill>
          <a:schemeClr val="tx1"/>
        </a:solidFill>
        <a:latin typeface="+mn-lt"/>
        <a:ea typeface="+mn-ea"/>
        <a:cs typeface="+mn-cs"/>
      </a:defRPr>
    </a:lvl5pPr>
    <a:lvl6pPr marL="5867730" algn="l" defTabSz="2347089" rtl="0" eaLnBrk="1" latinLnBrk="0" hangingPunct="1">
      <a:defRPr sz="4500" kern="1200">
        <a:solidFill>
          <a:schemeClr val="tx1"/>
        </a:solidFill>
        <a:latin typeface="+mn-lt"/>
        <a:ea typeface="+mn-ea"/>
        <a:cs typeface="+mn-cs"/>
      </a:defRPr>
    </a:lvl6pPr>
    <a:lvl7pPr marL="7041268" algn="l" defTabSz="2347089" rtl="0" eaLnBrk="1" latinLnBrk="0" hangingPunct="1">
      <a:defRPr sz="4500" kern="1200">
        <a:solidFill>
          <a:schemeClr val="tx1"/>
        </a:solidFill>
        <a:latin typeface="+mn-lt"/>
        <a:ea typeface="+mn-ea"/>
        <a:cs typeface="+mn-cs"/>
      </a:defRPr>
    </a:lvl7pPr>
    <a:lvl8pPr marL="8214820" algn="l" defTabSz="2347089" rtl="0" eaLnBrk="1" latinLnBrk="0" hangingPunct="1">
      <a:defRPr sz="4500" kern="1200">
        <a:solidFill>
          <a:schemeClr val="tx1"/>
        </a:solidFill>
        <a:latin typeface="+mn-lt"/>
        <a:ea typeface="+mn-ea"/>
        <a:cs typeface="+mn-cs"/>
      </a:defRPr>
    </a:lvl8pPr>
    <a:lvl9pPr marL="9388368" algn="l" defTabSz="2347089" rtl="0" eaLnBrk="1" latinLnBrk="0" hangingPunct="1">
      <a:defRPr sz="4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8748" autoAdjust="0"/>
  </p:normalViewPr>
  <p:slideViewPr>
    <p:cSldViewPr>
      <p:cViewPr varScale="1">
        <p:scale>
          <a:sx n="34" d="100"/>
          <a:sy n="34" d="100"/>
        </p:scale>
        <p:origin x="-2136" y="-16"/>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endParaRPr lang="en-US" dirty="0"/>
          </a:p>
        </p:txBody>
      </p:sp>
      <p:sp>
        <p:nvSpPr>
          <p:cNvPr id="16" name="Rectangle 15"/>
          <p:cNvSpPr/>
          <p:nvPr userDrawn="1"/>
        </p:nvSpPr>
        <p:spPr>
          <a:xfrm>
            <a:off x="-4"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5" y="21717003"/>
            <a:ext cx="1970212" cy="1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243" tIns="122243" rIns="122243" bIns="12224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Poster Print Size:</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Placeholders</a:t>
            </a:r>
            <a:r>
              <a:rPr sz="4800" dirty="0" smtClean="0">
                <a:solidFill>
                  <a:srgbClr val="7F7F7F"/>
                </a:solidFill>
                <a:latin typeface="Calibri" pitchFamily="34" charset="0"/>
                <a:cs typeface="Calibri" panose="020F0502020204030204" pitchFamily="34" charset="0"/>
              </a:rPr>
              <a:t>:</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sz="3400" dirty="0">
                <a:solidFill>
                  <a:srgbClr val="7F7F7F"/>
                </a:solidFill>
                <a:latin typeface="Calibri" pitchFamily="34" charset="0"/>
                <a:cs typeface="Calibri" panose="020F0502020204030204" pitchFamily="34" charset="0"/>
              </a:rPr>
              <a:t>The </a:t>
            </a:r>
            <a:r>
              <a:rPr lang="en-US" sz="3400" dirty="0" smtClean="0">
                <a:solidFill>
                  <a:srgbClr val="7F7F7F"/>
                </a:solidFill>
                <a:latin typeface="Calibri" pitchFamily="34" charset="0"/>
                <a:cs typeface="Calibri" panose="020F0502020204030204" pitchFamily="34" charset="0"/>
              </a:rPr>
              <a:t>various elements included</a:t>
            </a:r>
            <a:r>
              <a:rPr sz="3400" dirty="0" smtClean="0">
                <a:solidFill>
                  <a:srgbClr val="7F7F7F"/>
                </a:solidFill>
                <a:latin typeface="Calibri" pitchFamily="34" charset="0"/>
                <a:cs typeface="Calibri" panose="020F0502020204030204" pitchFamily="34" charset="0"/>
              </a:rPr>
              <a:t> </a:t>
            </a:r>
            <a:r>
              <a:rPr sz="3400" dirty="0">
                <a:solidFill>
                  <a:srgbClr val="7F7F7F"/>
                </a:solidFill>
                <a:latin typeface="Calibri" pitchFamily="34" charset="0"/>
                <a:cs typeface="Calibri" panose="020F0502020204030204" pitchFamily="34" charset="0"/>
              </a:rPr>
              <a:t>in this </a:t>
            </a:r>
            <a:r>
              <a:rPr lang="en-US" sz="3400" dirty="0" smtClean="0">
                <a:solidFill>
                  <a:srgbClr val="7F7F7F"/>
                </a:solidFill>
                <a:latin typeface="Calibri" pitchFamily="34" charset="0"/>
                <a:cs typeface="Calibri" panose="020F0502020204030204" pitchFamily="34" charset="0"/>
              </a:rPr>
              <a:t>poster are ones</a:t>
            </a:r>
            <a:r>
              <a:rPr lang="en-US" sz="3400" baseline="0" dirty="0" smtClean="0">
                <a:solidFill>
                  <a:srgbClr val="7F7F7F"/>
                </a:solidFill>
                <a:latin typeface="Calibri" pitchFamily="34" charset="0"/>
                <a:cs typeface="Calibri" panose="020F0502020204030204" pitchFamily="34" charset="0"/>
              </a:rPr>
              <a:t> we often see in medical, research, and scientific posters.</a:t>
            </a:r>
            <a:r>
              <a:rPr sz="3400" dirty="0" smtClean="0">
                <a:solidFill>
                  <a:srgbClr val="7F7F7F"/>
                </a:solidFill>
                <a:latin typeface="Calibri" pitchFamily="34" charset="0"/>
                <a:cs typeface="Calibri" panose="020F0502020204030204" pitchFamily="34" charset="0"/>
              </a:rPr>
              <a:t> </a:t>
            </a:r>
            <a:r>
              <a:rPr lang="en-US" sz="3400" dirty="0" smtClean="0">
                <a:solidFill>
                  <a:srgbClr val="7F7F7F"/>
                </a:solidFill>
                <a:latin typeface="Calibri" pitchFamily="34" charset="0"/>
                <a:cs typeface="Calibri" panose="020F0502020204030204" pitchFamily="34" charset="0"/>
              </a:rPr>
              <a:t>Feel</a:t>
            </a:r>
            <a:r>
              <a:rPr lang="en-US" sz="34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Image</a:t>
            </a:r>
            <a:r>
              <a:rPr lang="en-US" sz="4800" baseline="0" dirty="0" smtClean="0">
                <a:solidFill>
                  <a:srgbClr val="7F7F7F"/>
                </a:solidFill>
                <a:latin typeface="Calibri" pitchFamily="34" charset="0"/>
                <a:cs typeface="Calibri" panose="020F0502020204030204" pitchFamily="34" charset="0"/>
              </a:rPr>
              <a:t> Quality</a:t>
            </a:r>
            <a:r>
              <a:rPr lang="en-US" sz="48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400" b="1" dirty="0" smtClean="0">
                <a:solidFill>
                  <a:srgbClr val="7F7F7F"/>
                </a:solidFill>
                <a:latin typeface="Calibri" pitchFamily="34" charset="0"/>
                <a:cs typeface="Calibri" panose="020F0502020204030204" pitchFamily="34" charset="0"/>
              </a:rPr>
              <a:t>Insert, Picture</a:t>
            </a:r>
            <a:r>
              <a:rPr lang="en-US" sz="34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400" b="1" dirty="0" smtClean="0">
                <a:solidFill>
                  <a:srgbClr val="7F7F7F"/>
                </a:solidFill>
                <a:latin typeface="Calibri" pitchFamily="34" charset="0"/>
                <a:cs typeface="Calibri" panose="020F0502020204030204" pitchFamily="34" charset="0"/>
              </a:rPr>
              <a:t>150-200 pixels per inch in their final printed size</a:t>
            </a:r>
            <a:r>
              <a:rPr lang="en-US" sz="3400" dirty="0" smtClean="0">
                <a:solidFill>
                  <a:srgbClr val="7F7F7F"/>
                </a:solidFill>
                <a:latin typeface="Calibri" pitchFamily="34" charset="0"/>
                <a:cs typeface="Calibri" panose="020F0502020204030204" pitchFamily="34" charset="0"/>
              </a:rPr>
              <a:t>. For instance, a 1600 x 1200 pixel</a:t>
            </a:r>
            <a:r>
              <a:rPr lang="en-US" sz="3400" baseline="0" dirty="0" smtClean="0">
                <a:solidFill>
                  <a:srgbClr val="7F7F7F"/>
                </a:solidFill>
                <a:latin typeface="Calibri" pitchFamily="34" charset="0"/>
                <a:cs typeface="Calibri" panose="020F0502020204030204" pitchFamily="34" charset="0"/>
              </a:rPr>
              <a:t> photo will usually look fine up to </a:t>
            </a:r>
            <a:r>
              <a:rPr lang="en-US" sz="34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Change</a:t>
              </a:r>
              <a:r>
                <a:rPr lang="en-US" sz="4800" baseline="0" dirty="0" smtClean="0">
                  <a:solidFill>
                    <a:schemeClr val="bg1">
                      <a:lumMod val="50000"/>
                    </a:schemeClr>
                  </a:solidFill>
                  <a:latin typeface="Calibri" pitchFamily="34" charset="0"/>
                  <a:cs typeface="Calibri" panose="020F0502020204030204" pitchFamily="34" charset="0"/>
                </a:rPr>
                <a:t> Color Theme</a:t>
              </a:r>
              <a:r>
                <a:rPr lang="en-US" sz="4800" dirty="0" smtClean="0">
                  <a:solidFill>
                    <a:schemeClr val="bg1">
                      <a:lumMod val="50000"/>
                    </a:schemeClr>
                  </a:solidFill>
                  <a:latin typeface="Calibri" pitchFamily="34" charset="0"/>
                  <a:cs typeface="Calibri" panose="020F0502020204030204" pitchFamily="34" charset="0"/>
                </a:rPr>
                <a:t>:</a:t>
              </a:r>
              <a:endParaRPr sz="48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4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400" b="1" baseline="0" dirty="0" smtClean="0">
                  <a:solidFill>
                    <a:schemeClr val="bg1">
                      <a:lumMod val="50000"/>
                    </a:schemeClr>
                  </a:solidFill>
                  <a:latin typeface="Calibri" pitchFamily="34" charset="0"/>
                  <a:cs typeface="Calibri" panose="020F0502020204030204" pitchFamily="34" charset="0"/>
                </a:rPr>
                <a:t>Design</a:t>
              </a:r>
              <a:r>
                <a:rPr lang="en-US" sz="3400" baseline="0" dirty="0" smtClean="0">
                  <a:solidFill>
                    <a:schemeClr val="bg1">
                      <a:lumMod val="50000"/>
                    </a:schemeClr>
                  </a:solidFill>
                  <a:latin typeface="Calibri" pitchFamily="34" charset="0"/>
                  <a:cs typeface="Calibri" panose="020F0502020204030204" pitchFamily="34" charset="0"/>
                </a:rPr>
                <a:t> tab, then select the </a:t>
              </a:r>
              <a:r>
                <a:rPr lang="en-US" sz="3400" b="1" baseline="0" dirty="0" smtClean="0">
                  <a:solidFill>
                    <a:schemeClr val="bg1">
                      <a:lumMod val="50000"/>
                    </a:schemeClr>
                  </a:solidFill>
                  <a:latin typeface="Calibri" pitchFamily="34" charset="0"/>
                  <a:cs typeface="Calibri" panose="020F0502020204030204" pitchFamily="34" charset="0"/>
                </a:rPr>
                <a:t>Colors</a:t>
              </a:r>
              <a:r>
                <a:rPr lang="en-US" sz="34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Once your poster file is ready, visit</a:t>
              </a:r>
              <a:r>
                <a:rPr lang="en-US" sz="3400" baseline="0" dirty="0" smtClean="0">
                  <a:solidFill>
                    <a:schemeClr val="bg1">
                      <a:lumMod val="50000"/>
                    </a:schemeClr>
                  </a:solidFill>
                  <a:latin typeface="Calibri" pitchFamily="34" charset="0"/>
                  <a:cs typeface="Calibri" panose="020F0502020204030204" pitchFamily="34" charset="0"/>
                </a:rPr>
                <a:t> </a:t>
              </a:r>
              <a:r>
                <a:rPr lang="en-US" sz="3400" b="1" baseline="0" dirty="0" smtClean="0">
                  <a:solidFill>
                    <a:schemeClr val="bg1">
                      <a:lumMod val="50000"/>
                    </a:schemeClr>
                  </a:solidFill>
                  <a:latin typeface="Calibri" pitchFamily="34" charset="0"/>
                  <a:cs typeface="Calibri" panose="020F0502020204030204" pitchFamily="34" charset="0"/>
                </a:rPr>
                <a:t>www.genigraphics.com</a:t>
              </a:r>
              <a:r>
                <a:rPr lang="en-US" sz="34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400" baseline="0" dirty="0" smtClean="0">
                  <a:solidFill>
                    <a:schemeClr val="bg1">
                      <a:lumMod val="50000"/>
                    </a:schemeClr>
                  </a:solidFill>
                  <a:latin typeface="Calibri" pitchFamily="34" charset="0"/>
                  <a:cs typeface="Calibri" panose="020F0502020204030204" pitchFamily="34" charset="0"/>
                </a:rPr>
                <a:t>US and Canada:  1-800-790-4001</a:t>
              </a:r>
              <a:br>
                <a:rPr lang="en-US" sz="3400" baseline="0" dirty="0" smtClean="0">
                  <a:solidFill>
                    <a:schemeClr val="bg1">
                      <a:lumMod val="50000"/>
                    </a:schemeClr>
                  </a:solidFill>
                  <a:latin typeface="Calibri" pitchFamily="34" charset="0"/>
                  <a:cs typeface="Calibri" panose="020F0502020204030204" pitchFamily="34" charset="0"/>
                </a:rPr>
              </a:br>
              <a:r>
                <a:rPr lang="en-US" sz="34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4712" tIns="117354" rIns="234712" bIns="11735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54"/>
            <a:ext cx="29626560" cy="14483082"/>
          </a:xfrm>
          <a:prstGeom prst="rect">
            <a:avLst/>
          </a:prstGeom>
        </p:spPr>
        <p:txBody>
          <a:bodyPr vert="horz" lIns="234712" tIns="117354" rIns="234712" bIns="11735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31"/>
            <a:ext cx="7680960" cy="1168400"/>
          </a:xfrm>
          <a:prstGeom prst="rect">
            <a:avLst/>
          </a:prstGeom>
        </p:spPr>
        <p:txBody>
          <a:bodyPr vert="horz" lIns="234712" tIns="117354" rIns="234712" bIns="117354" rtlCol="0" anchor="ctr"/>
          <a:lstStyle>
            <a:lvl1pPr algn="l">
              <a:defRPr sz="3100">
                <a:solidFill>
                  <a:schemeClr val="tx1">
                    <a:tint val="75000"/>
                  </a:schemeClr>
                </a:solidFill>
              </a:defRPr>
            </a:lvl1pPr>
          </a:lstStyle>
          <a:p>
            <a:fld id="{985D6BDF-9D0E-4E2B-85B8-D8F4790360C9}" type="datetimeFigureOut">
              <a:rPr lang="en-US" smtClean="0"/>
              <a:t>3/19/15</a:t>
            </a:fld>
            <a:endParaRPr lang="en-US" dirty="0"/>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234712" tIns="117354" rIns="234712" bIns="117354"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234712" tIns="117354" rIns="234712" bIns="117354"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47089" rtl="0" eaLnBrk="1" latinLnBrk="0" hangingPunct="1">
        <a:spcBef>
          <a:spcPct val="0"/>
        </a:spcBef>
        <a:buNone/>
        <a:defRPr sz="4100" kern="1200">
          <a:solidFill>
            <a:schemeClr val="tx1"/>
          </a:solidFill>
          <a:latin typeface="+mj-lt"/>
          <a:ea typeface="+mj-ea"/>
          <a:cs typeface="+mj-cs"/>
        </a:defRPr>
      </a:lvl1pPr>
    </p:titleStyle>
    <p:bodyStyle>
      <a:lvl1pPr marL="244486" indent="-244486" algn="l" defTabSz="2347089"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88980" indent="-244486" algn="l" defTabSz="2347089"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733466" indent="-244486" algn="l" defTabSz="2347089"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977959" indent="-244486" algn="l" defTabSz="2347089"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1222445" indent="-244486" algn="l" defTabSz="2347089"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6454501" indent="-586767" algn="l" defTabSz="2347089"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28053" indent="-586767" algn="l" defTabSz="2347089"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801594" indent="-586767" algn="l" defTabSz="2347089"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75138" indent="-586767" algn="l" defTabSz="2347089"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7089" rtl="0" eaLnBrk="1" latinLnBrk="0" hangingPunct="1">
        <a:defRPr sz="4500" kern="1200">
          <a:solidFill>
            <a:schemeClr val="tx1"/>
          </a:solidFill>
          <a:latin typeface="+mn-lt"/>
          <a:ea typeface="+mn-ea"/>
          <a:cs typeface="+mn-cs"/>
        </a:defRPr>
      </a:lvl1pPr>
      <a:lvl2pPr marL="1173545" algn="l" defTabSz="2347089" rtl="0" eaLnBrk="1" latinLnBrk="0" hangingPunct="1">
        <a:defRPr sz="4500" kern="1200">
          <a:solidFill>
            <a:schemeClr val="tx1"/>
          </a:solidFill>
          <a:latin typeface="+mn-lt"/>
          <a:ea typeface="+mn-ea"/>
          <a:cs typeface="+mn-cs"/>
        </a:defRPr>
      </a:lvl2pPr>
      <a:lvl3pPr marL="2347089" algn="l" defTabSz="2347089" rtl="0" eaLnBrk="1" latinLnBrk="0" hangingPunct="1">
        <a:defRPr sz="4500" kern="1200">
          <a:solidFill>
            <a:schemeClr val="tx1"/>
          </a:solidFill>
          <a:latin typeface="+mn-lt"/>
          <a:ea typeface="+mn-ea"/>
          <a:cs typeface="+mn-cs"/>
        </a:defRPr>
      </a:lvl3pPr>
      <a:lvl4pPr marL="3520644" algn="l" defTabSz="2347089" rtl="0" eaLnBrk="1" latinLnBrk="0" hangingPunct="1">
        <a:defRPr sz="4500" kern="1200">
          <a:solidFill>
            <a:schemeClr val="tx1"/>
          </a:solidFill>
          <a:latin typeface="+mn-lt"/>
          <a:ea typeface="+mn-ea"/>
          <a:cs typeface="+mn-cs"/>
        </a:defRPr>
      </a:lvl4pPr>
      <a:lvl5pPr marL="4694179" algn="l" defTabSz="2347089" rtl="0" eaLnBrk="1" latinLnBrk="0" hangingPunct="1">
        <a:defRPr sz="4500" kern="1200">
          <a:solidFill>
            <a:schemeClr val="tx1"/>
          </a:solidFill>
          <a:latin typeface="+mn-lt"/>
          <a:ea typeface="+mn-ea"/>
          <a:cs typeface="+mn-cs"/>
        </a:defRPr>
      </a:lvl5pPr>
      <a:lvl6pPr marL="5867730" algn="l" defTabSz="2347089" rtl="0" eaLnBrk="1" latinLnBrk="0" hangingPunct="1">
        <a:defRPr sz="4500" kern="1200">
          <a:solidFill>
            <a:schemeClr val="tx1"/>
          </a:solidFill>
          <a:latin typeface="+mn-lt"/>
          <a:ea typeface="+mn-ea"/>
          <a:cs typeface="+mn-cs"/>
        </a:defRPr>
      </a:lvl6pPr>
      <a:lvl7pPr marL="7041268" algn="l" defTabSz="2347089" rtl="0" eaLnBrk="1" latinLnBrk="0" hangingPunct="1">
        <a:defRPr sz="4500" kern="1200">
          <a:solidFill>
            <a:schemeClr val="tx1"/>
          </a:solidFill>
          <a:latin typeface="+mn-lt"/>
          <a:ea typeface="+mn-ea"/>
          <a:cs typeface="+mn-cs"/>
        </a:defRPr>
      </a:lvl7pPr>
      <a:lvl8pPr marL="8214820" algn="l" defTabSz="2347089" rtl="0" eaLnBrk="1" latinLnBrk="0" hangingPunct="1">
        <a:defRPr sz="4500" kern="1200">
          <a:solidFill>
            <a:schemeClr val="tx1"/>
          </a:solidFill>
          <a:latin typeface="+mn-lt"/>
          <a:ea typeface="+mn-ea"/>
          <a:cs typeface="+mn-cs"/>
        </a:defRPr>
      </a:lvl8pPr>
      <a:lvl9pPr marL="9388368" algn="l" defTabSz="2347089"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185041"/>
            <a:ext cx="24688800" cy="160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798" tIns="244486" rIns="97798" bIns="24448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Swarm Robotics</a:t>
            </a:r>
            <a:endParaRPr lang="en-US" sz="72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798" tIns="97798" rIns="97798" bIns="9779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700" dirty="0" err="1">
                <a:solidFill>
                  <a:schemeClr val="accent3">
                    <a:lumMod val="20000"/>
                    <a:lumOff val="80000"/>
                  </a:schemeClr>
                </a:solidFill>
                <a:latin typeface="+mn-lt"/>
              </a:rPr>
              <a:t>Zhi</a:t>
            </a:r>
            <a:r>
              <a:rPr lang="en-US" sz="2700" dirty="0">
                <a:solidFill>
                  <a:schemeClr val="accent3">
                    <a:lumMod val="20000"/>
                    <a:lumOff val="80000"/>
                  </a:schemeClr>
                </a:solidFill>
                <a:latin typeface="+mn-lt"/>
              </a:rPr>
              <a:t> </a:t>
            </a:r>
            <a:r>
              <a:rPr lang="en-US" sz="2700" dirty="0">
                <a:solidFill>
                  <a:schemeClr val="accent3">
                    <a:lumMod val="20000"/>
                    <a:lumOff val="80000"/>
                  </a:schemeClr>
                </a:solidFill>
                <a:latin typeface="+mn-lt"/>
              </a:rPr>
              <a:t>Xing, </a:t>
            </a:r>
            <a:r>
              <a:rPr lang="en-US" sz="2700" dirty="0" err="1">
                <a:solidFill>
                  <a:schemeClr val="accent3">
                    <a:lumMod val="20000"/>
                    <a:lumOff val="80000"/>
                  </a:schemeClr>
                </a:solidFill>
                <a:latin typeface="+mn-lt"/>
              </a:rPr>
              <a:t>Gajendranath</a:t>
            </a:r>
            <a:r>
              <a:rPr lang="en-US" sz="2700" dirty="0">
                <a:solidFill>
                  <a:schemeClr val="accent3">
                    <a:lumMod val="20000"/>
                    <a:lumOff val="80000"/>
                  </a:schemeClr>
                </a:solidFill>
                <a:latin typeface="+mn-lt"/>
              </a:rPr>
              <a:t> </a:t>
            </a:r>
            <a:r>
              <a:rPr lang="en-US" sz="2700" dirty="0" err="1">
                <a:solidFill>
                  <a:schemeClr val="accent3">
                    <a:lumMod val="20000"/>
                    <a:lumOff val="80000"/>
                  </a:schemeClr>
                </a:solidFill>
                <a:latin typeface="+mn-lt"/>
              </a:rPr>
              <a:t>Gaurav</a:t>
            </a:r>
            <a:r>
              <a:rPr lang="en-US" sz="2700" dirty="0">
                <a:solidFill>
                  <a:schemeClr val="accent3">
                    <a:lumMod val="20000"/>
                    <a:lumOff val="80000"/>
                  </a:schemeClr>
                </a:solidFill>
                <a:latin typeface="+mn-lt"/>
              </a:rPr>
              <a:t> Roy </a:t>
            </a:r>
            <a:r>
              <a:rPr lang="en-US" sz="2700">
                <a:solidFill>
                  <a:schemeClr val="accent3">
                    <a:lumMod val="20000"/>
                    <a:lumOff val="80000"/>
                  </a:schemeClr>
                </a:solidFill>
                <a:latin typeface="+mn-lt"/>
              </a:rPr>
              <a:t>Puli </a:t>
            </a:r>
            <a:endParaRPr lang="en-US" sz="2700" baseline="30000" dirty="0">
              <a:solidFill>
                <a:schemeClr val="accent3">
                  <a:lumMod val="20000"/>
                  <a:lumOff val="80000"/>
                </a:schemeClr>
              </a:solidFill>
              <a:latin typeface="+mn-lt"/>
            </a:endParaRPr>
          </a:p>
          <a:p>
            <a:pPr algn="ctr" eaLnBrk="1" hangingPunct="1"/>
            <a:r>
              <a:rPr lang="en-US" sz="2700" dirty="0">
                <a:solidFill>
                  <a:schemeClr val="accent3">
                    <a:lumMod val="20000"/>
                    <a:lumOff val="80000"/>
                  </a:schemeClr>
                </a:solidFill>
                <a:latin typeface="+mn-lt"/>
              </a:rPr>
              <a:t>Syracuse University</a:t>
            </a:r>
            <a:endParaRPr lang="en-US" sz="2700" dirty="0">
              <a:solidFill>
                <a:schemeClr val="accent3">
                  <a:lumMod val="20000"/>
                  <a:lumOff val="80000"/>
                </a:schemeClr>
              </a:solidFill>
              <a:latin typeface="+mn-lt"/>
            </a:endParaRPr>
          </a:p>
        </p:txBody>
      </p:sp>
      <p:sp>
        <p:nvSpPr>
          <p:cNvPr id="24" name="TextBox 23"/>
          <p:cNvSpPr txBox="1"/>
          <p:nvPr/>
        </p:nvSpPr>
        <p:spPr>
          <a:xfrm>
            <a:off x="1280164" y="20025375"/>
            <a:ext cx="1971651" cy="1342029"/>
          </a:xfrm>
          <a:prstGeom prst="rect">
            <a:avLst/>
          </a:prstGeom>
          <a:solidFill>
            <a:schemeClr val="accent1">
              <a:lumMod val="40000"/>
              <a:lumOff val="60000"/>
            </a:schemeClr>
          </a:solidFill>
        </p:spPr>
        <p:txBody>
          <a:bodyPr wrap="none" lIns="48897" tIns="24445" rIns="48897" bIns="24445" rtlCol="0">
            <a:spAutoFit/>
          </a:bodyPr>
          <a:lstStyle/>
          <a:p>
            <a:r>
              <a:rPr lang="en-US" sz="2100" dirty="0" err="1"/>
              <a:t>Zhi</a:t>
            </a:r>
            <a:r>
              <a:rPr lang="en-US" sz="2100" dirty="0"/>
              <a:t> Xing</a:t>
            </a:r>
            <a:endParaRPr lang="en-US" sz="2100" dirty="0"/>
          </a:p>
          <a:p>
            <a:r>
              <a:rPr lang="en-US" sz="2100" dirty="0"/>
              <a:t>zxing01@syr.edu</a:t>
            </a:r>
          </a:p>
          <a:p>
            <a:endParaRPr lang="en-US" sz="2100" dirty="0"/>
          </a:p>
          <a:p>
            <a:endParaRPr lang="en-US" sz="2100" dirty="0"/>
          </a:p>
        </p:txBody>
      </p:sp>
      <p:sp>
        <p:nvSpPr>
          <p:cNvPr id="25" name="TextBox 24"/>
          <p:cNvSpPr txBox="1"/>
          <p:nvPr/>
        </p:nvSpPr>
        <p:spPr>
          <a:xfrm>
            <a:off x="1280160" y="19431019"/>
            <a:ext cx="1533055" cy="526421"/>
          </a:xfrm>
          <a:prstGeom prst="rect">
            <a:avLst/>
          </a:prstGeom>
          <a:noFill/>
        </p:spPr>
        <p:txBody>
          <a:bodyPr wrap="none" lIns="48897" tIns="24445" rIns="48897" bIns="24445" rtlCol="0">
            <a:spAutoFit/>
          </a:bodyPr>
          <a:lstStyle/>
          <a:p>
            <a:r>
              <a:rPr lang="en-US" sz="3100" b="1" dirty="0"/>
              <a:t>Contacts</a:t>
            </a:r>
            <a:endParaRPr lang="en-US" sz="3100" b="1" dirty="0"/>
          </a:p>
        </p:txBody>
      </p:sp>
      <p:sp>
        <p:nvSpPr>
          <p:cNvPr id="10" name="Text Box 189"/>
          <p:cNvSpPr txBox="1">
            <a:spLocks noChangeArrowheads="1"/>
          </p:cNvSpPr>
          <p:nvPr/>
        </p:nvSpPr>
        <p:spPr bwMode="auto">
          <a:xfrm>
            <a:off x="1097280" y="3657615"/>
            <a:ext cx="9875520" cy="2782829"/>
          </a:xfrm>
          <a:prstGeom prst="rect">
            <a:avLst/>
          </a:prstGeom>
          <a:solidFill>
            <a:schemeClr val="bg1"/>
          </a:solidFill>
          <a:ln w="12700">
            <a:solidFill>
              <a:schemeClr val="accent1">
                <a:lumMod val="75000"/>
              </a:schemeClr>
            </a:solidFill>
          </a:ln>
          <a:effectLst/>
        </p:spPr>
        <p:txBody>
          <a:bodyPr lIns="97798" tIns="97798" rIns="97798" bIns="977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We’re working on robot swarm foraging, where a swarm of robots find and transport “food” using local communication and coordination without any kind of centralized control. The algorithm we’re using dynamically assigns one of two roles to a robot: an explorer or a guider. The guiders, called beacons, broadcasts signals and the explorers, or walkers, explore and world and follow the signals. We have successfully simulated the algorithm in Gazebo robotics simulator, designed and manufactured a robot prototype, named </a:t>
            </a:r>
            <a:r>
              <a:rPr lang="en-US" sz="2100" dirty="0" err="1">
                <a:latin typeface="+mn-lt"/>
              </a:rPr>
              <a:t>Antz</a:t>
            </a:r>
            <a:r>
              <a:rPr lang="en-US" sz="2100" dirty="0">
                <a:latin typeface="+mn-lt"/>
              </a:rPr>
              <a:t>, for swarm robotics applications such as foraging, and developed software packages for </a:t>
            </a:r>
            <a:r>
              <a:rPr lang="en-US" sz="2100" dirty="0" err="1">
                <a:latin typeface="+mn-lt"/>
              </a:rPr>
              <a:t>Antz</a:t>
            </a:r>
            <a:r>
              <a:rPr lang="en-US" sz="2100" dirty="0">
                <a:latin typeface="+mn-lt"/>
              </a:rPr>
              <a:t>. </a:t>
            </a:r>
            <a:endParaRPr lang="en-US" sz="2100" dirty="0">
              <a:latin typeface="+mn-lt"/>
            </a:endParaRPr>
          </a:p>
        </p:txBody>
      </p:sp>
      <p:sp>
        <p:nvSpPr>
          <p:cNvPr id="32" name="Rectangle 31"/>
          <p:cNvSpPr/>
          <p:nvPr/>
        </p:nvSpPr>
        <p:spPr>
          <a:xfrm>
            <a:off x="109728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r>
              <a:rPr lang="en-US" sz="3100" b="1" dirty="0">
                <a:solidFill>
                  <a:schemeClr val="accent3">
                    <a:lumMod val="20000"/>
                    <a:lumOff val="80000"/>
                  </a:schemeClr>
                </a:solidFill>
                <a:latin typeface="+mj-lt"/>
              </a:rPr>
              <a:t>Abstract</a:t>
            </a:r>
          </a:p>
        </p:txBody>
      </p:sp>
      <p:sp>
        <p:nvSpPr>
          <p:cNvPr id="15" name="Text Box 194"/>
          <p:cNvSpPr txBox="1">
            <a:spLocks noChangeArrowheads="1"/>
          </p:cNvSpPr>
          <p:nvPr/>
        </p:nvSpPr>
        <p:spPr bwMode="auto">
          <a:xfrm>
            <a:off x="22021800" y="6781794"/>
            <a:ext cx="9875520" cy="5691318"/>
          </a:xfrm>
          <a:prstGeom prst="rect">
            <a:avLst/>
          </a:prstGeom>
          <a:solidFill>
            <a:schemeClr val="bg1"/>
          </a:solidFill>
          <a:ln w="12700">
            <a:solidFill>
              <a:schemeClr val="accent1">
                <a:lumMod val="75000"/>
              </a:schemeClr>
            </a:solidFill>
          </a:ln>
          <a:effectLst/>
        </p:spPr>
        <p:txBody>
          <a:bodyPr lIns="97798" tIns="97798" rIns="97798" bIns="977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Calibri" pitchFamily="34" charset="0"/>
              </a:rPr>
              <a:t>Click here to insert your Results text. Type it in or copy and paste from your Word document or other source.</a:t>
            </a:r>
          </a:p>
          <a:p>
            <a:pPr eaLnBrk="1" hangingPunct="1"/>
            <a:endParaRPr lang="en-US" sz="2100" dirty="0">
              <a:latin typeface="Calibri" pitchFamily="34" charset="0"/>
            </a:endParaRPr>
          </a:p>
          <a:p>
            <a:pPr eaLnBrk="1" hangingPunct="1"/>
            <a:r>
              <a:rPr lang="en-US" sz="2100" dirty="0">
                <a:latin typeface="Calibri" pitchFamily="34" charset="0"/>
              </a:rPr>
              <a:t>This text box will automatically re-size to your text. To turn off that feature, right click inside this box and go to </a:t>
            </a:r>
            <a:r>
              <a:rPr lang="en-US" sz="2100" b="1" dirty="0">
                <a:latin typeface="Calibri" pitchFamily="34" charset="0"/>
              </a:rPr>
              <a:t>Format Shape, Text Box, Autofit</a:t>
            </a:r>
            <a:r>
              <a:rPr lang="en-US" sz="2100" dirty="0">
                <a:latin typeface="Calibri" pitchFamily="34" charset="0"/>
              </a:rPr>
              <a:t>, and select the “Do Not Autofit” radio button.</a:t>
            </a:r>
          </a:p>
          <a:p>
            <a:pPr eaLnBrk="1" hangingPunct="1"/>
            <a:endParaRPr lang="en-US" sz="2100" dirty="0">
              <a:latin typeface="Calibri" pitchFamily="34" charset="0"/>
            </a:endParaRPr>
          </a:p>
          <a:p>
            <a:pPr eaLnBrk="1" hangingPunct="1"/>
            <a:r>
              <a:rPr lang="en-US" sz="2100" dirty="0">
                <a:latin typeface="Calibri" pitchFamily="34" charset="0"/>
              </a:rPr>
              <a:t>To change the font style of this text box: Click on the border once to highlight the entire text box, then select a different font or font size that suits you. This text is Calibri 20pt and is easily </a:t>
            </a:r>
            <a:r>
              <a:rPr lang="en-US" sz="2100" dirty="0">
                <a:latin typeface="Calibri" pitchFamily="34" charset="0"/>
              </a:rPr>
              <a:t>read </a:t>
            </a:r>
            <a:r>
              <a:rPr lang="en-US" sz="2100" dirty="0">
                <a:latin typeface="Calibri" pitchFamily="34" charset="0"/>
              </a:rPr>
              <a:t>up to 3 feet away on a 24x36 poster, and up to 6 feet away on a 48x72 poster.</a:t>
            </a:r>
          </a:p>
          <a:p>
            <a:pPr eaLnBrk="1" hangingPunct="1"/>
            <a:endParaRPr lang="en-US" sz="2100" dirty="0">
              <a:latin typeface="Calibri" pitchFamily="34" charset="0"/>
            </a:endParaRPr>
          </a:p>
          <a:p>
            <a:pPr eaLnBrk="1" hangingPunct="1"/>
            <a:r>
              <a:rPr lang="en-US" sz="2100" dirty="0">
                <a:latin typeface="Calibri" pitchFamily="34" charset="0"/>
              </a:rPr>
              <a:t>Zoom out to 100% (for 24x36) or 200% (for 48x72) to preview what this will look like on your printed poster.</a:t>
            </a:r>
          </a:p>
          <a:p>
            <a:pPr eaLnBrk="1" hangingPunct="1"/>
            <a:endParaRPr lang="en-US" sz="2100" dirty="0">
              <a:latin typeface="Calibri" pitchFamily="34" charset="0"/>
            </a:endParaRPr>
          </a:p>
          <a:p>
            <a:pPr eaLnBrk="1" hangingPunct="1"/>
            <a:r>
              <a:rPr lang="en-US" sz="2100" dirty="0">
                <a:latin typeface="Calibri" pitchFamily="34" charset="0"/>
              </a:rPr>
              <a:t>Speaking of Results, yours will look better if you remember to run a spell-check on your poster! After you’ve added your content click on </a:t>
            </a:r>
            <a:r>
              <a:rPr lang="en-US" sz="2100" b="1" dirty="0">
                <a:latin typeface="Calibri" pitchFamily="34" charset="0"/>
              </a:rPr>
              <a:t>Review</a:t>
            </a:r>
            <a:r>
              <a:rPr lang="en-US" sz="2100" dirty="0">
                <a:latin typeface="Calibri" pitchFamily="34" charset="0"/>
              </a:rPr>
              <a:t>, </a:t>
            </a:r>
            <a:r>
              <a:rPr lang="en-US" sz="2100" b="1" dirty="0">
                <a:latin typeface="Calibri" pitchFamily="34" charset="0"/>
              </a:rPr>
              <a:t>Spelling</a:t>
            </a:r>
            <a:r>
              <a:rPr lang="en-US" sz="2100" dirty="0">
                <a:latin typeface="Calibri" pitchFamily="34" charset="0"/>
              </a:rPr>
              <a:t>, or press F7.</a:t>
            </a:r>
          </a:p>
        </p:txBody>
      </p:sp>
      <p:sp>
        <p:nvSpPr>
          <p:cNvPr id="33" name="Rectangle 32"/>
          <p:cNvSpPr/>
          <p:nvPr/>
        </p:nvSpPr>
        <p:spPr>
          <a:xfrm>
            <a:off x="1097280" y="6616353"/>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r>
              <a:rPr lang="en-US" sz="3100" b="1" dirty="0">
                <a:solidFill>
                  <a:schemeClr val="accent3">
                    <a:lumMod val="20000"/>
                    <a:lumOff val="80000"/>
                  </a:schemeClr>
                </a:solidFill>
                <a:latin typeface="+mj-lt"/>
              </a:rPr>
              <a:t>Introduction</a:t>
            </a:r>
          </a:p>
        </p:txBody>
      </p:sp>
      <p:sp>
        <p:nvSpPr>
          <p:cNvPr id="13" name="Text Box 192"/>
          <p:cNvSpPr txBox="1">
            <a:spLocks noChangeArrowheads="1"/>
          </p:cNvSpPr>
          <p:nvPr/>
        </p:nvSpPr>
        <p:spPr bwMode="auto">
          <a:xfrm>
            <a:off x="11521440" y="3657611"/>
            <a:ext cx="9875520" cy="7630311"/>
          </a:xfrm>
          <a:prstGeom prst="rect">
            <a:avLst/>
          </a:prstGeom>
          <a:solidFill>
            <a:schemeClr val="bg1"/>
          </a:solidFill>
          <a:ln w="12700">
            <a:solidFill>
              <a:schemeClr val="accent1">
                <a:lumMod val="75000"/>
              </a:schemeClr>
            </a:solidFill>
          </a:ln>
          <a:effectLst/>
        </p:spPr>
        <p:txBody>
          <a:bodyPr lIns="97798" tIns="97798" rIns="97798" bIns="977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The goal of foraging is for the robots to find the food source(s) in the world and bring foods back to the nest. In the algorithm we’re implementing, each robots can take up one of two roles: walker or beacon. </a:t>
            </a:r>
          </a:p>
          <a:p>
            <a:pPr eaLnBrk="1" hangingPunct="1"/>
            <a:endParaRPr lang="en-US" sz="2100" dirty="0">
              <a:latin typeface="+mn-lt"/>
            </a:endParaRPr>
          </a:p>
          <a:p>
            <a:pPr eaLnBrk="1" hangingPunct="1"/>
            <a:r>
              <a:rPr lang="en-US" sz="2100" dirty="0">
                <a:latin typeface="+mn-lt"/>
              </a:rPr>
              <a:t>A beacon is stationary. It stores a nest cardinality and a food cardinality, and broadcasts these two values. It also receives broadcastings from neighboring beacons, and sets its own cardinalities to the received minimum cardinality value plus one. The beacon next to the nest has nest cardinality 0 and the beacon next to the food source has food cardinality 0. Effectively, beacons and targets (nest and food source) form a network, and the cardinalities of a beacon are gradient values indicating the distance of the beacon to the targets.</a:t>
            </a:r>
          </a:p>
          <a:p>
            <a:pPr eaLnBrk="1" hangingPunct="1"/>
            <a:endParaRPr lang="en-US" sz="2100" dirty="0">
              <a:latin typeface="+mn-lt"/>
            </a:endParaRPr>
          </a:p>
          <a:p>
            <a:pPr eaLnBrk="1" hangingPunct="1"/>
            <a:r>
              <a:rPr lang="en-US" sz="2100" dirty="0">
                <a:latin typeface="+mn-lt"/>
              </a:rPr>
              <a:t>An example of such a beacon network is shown in Figure 1. In this network,</a:t>
            </a:r>
          </a:p>
          <a:p>
            <a:pPr eaLnBrk="1" hangingPunct="1"/>
            <a:r>
              <a:rPr lang="en-US" sz="2100" dirty="0">
                <a:latin typeface="+mn-lt"/>
              </a:rPr>
              <a:t>nodes are beacons and an edge between two beacons indicates they’re within communication radius of each other. The values in a node are (nest cardinality, food cardinality) of the beacon. The cardinalities of beacon </a:t>
            </a:r>
            <a:r>
              <a:rPr lang="en-US" sz="2100" i="1" dirty="0" err="1">
                <a:latin typeface="+mn-lt"/>
              </a:rPr>
              <a:t>i</a:t>
            </a:r>
            <a:r>
              <a:rPr lang="en-US" sz="2100" dirty="0">
                <a:latin typeface="+mn-lt"/>
              </a:rPr>
              <a:t> are (3,4) because the minimum nest cardinality it receives is 2, which is from beacon </a:t>
            </a:r>
            <a:r>
              <a:rPr lang="en-US" sz="2100" i="1" dirty="0">
                <a:latin typeface="+mn-lt"/>
              </a:rPr>
              <a:t>j</a:t>
            </a:r>
            <a:r>
              <a:rPr lang="en-US" sz="2100" baseline="-25000" dirty="0">
                <a:latin typeface="+mn-lt"/>
              </a:rPr>
              <a:t>3</a:t>
            </a:r>
            <a:r>
              <a:rPr lang="en-US" sz="2100" dirty="0">
                <a:latin typeface="+mn-lt"/>
              </a:rPr>
              <a:t>, and the minimum food cardinality it receives is 3, which is from beacon </a:t>
            </a:r>
            <a:r>
              <a:rPr lang="en-US" sz="2100" i="1" dirty="0">
                <a:latin typeface="+mn-lt"/>
              </a:rPr>
              <a:t>j</a:t>
            </a:r>
            <a:r>
              <a:rPr lang="en-US" sz="2100" baseline="-25000" dirty="0">
                <a:latin typeface="+mn-lt"/>
              </a:rPr>
              <a:t>2</a:t>
            </a:r>
            <a:r>
              <a:rPr lang="en-US" sz="2100" dirty="0">
                <a:latin typeface="+mn-lt"/>
              </a:rPr>
              <a:t>.</a:t>
            </a:r>
          </a:p>
          <a:p>
            <a:pPr eaLnBrk="1" hangingPunct="1"/>
            <a:endParaRPr lang="en-US" sz="2100" dirty="0">
              <a:latin typeface="+mn-lt"/>
            </a:endParaRPr>
          </a:p>
          <a:p>
            <a:pPr eaLnBrk="1" hangingPunct="1"/>
            <a:r>
              <a:rPr lang="en-US" sz="2100" dirty="0">
                <a:latin typeface="+mn-lt"/>
              </a:rPr>
              <a:t>A walker is mobile. It doesn’t send out any data, but receives the broadcastings from beacons and follows the minimum values to reach a target. For example, if a walker is going towards the food, it will compare all the food cardinalities it receives from the beacons in its vicinity and go towards the one sending the minimum value.</a:t>
            </a:r>
          </a:p>
        </p:txBody>
      </p:sp>
      <p:sp>
        <p:nvSpPr>
          <p:cNvPr id="34" name="Rectangle 33"/>
          <p:cNvSpPr/>
          <p:nvPr/>
        </p:nvSpPr>
        <p:spPr>
          <a:xfrm>
            <a:off x="1152144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r>
              <a:rPr lang="en-US" sz="3100" b="1" dirty="0">
                <a:solidFill>
                  <a:schemeClr val="accent3">
                    <a:lumMod val="20000"/>
                    <a:lumOff val="80000"/>
                  </a:schemeClr>
                </a:solidFill>
              </a:rPr>
              <a:t>Foraging Algorithm</a:t>
            </a:r>
            <a:endParaRPr lang="en-US" sz="3100" b="1" dirty="0">
              <a:solidFill>
                <a:schemeClr val="accent3">
                  <a:lumMod val="20000"/>
                  <a:lumOff val="80000"/>
                </a:schemeClr>
              </a:solidFill>
            </a:endParaRPr>
          </a:p>
        </p:txBody>
      </p:sp>
      <p:sp>
        <p:nvSpPr>
          <p:cNvPr id="11" name="Text Box 190"/>
          <p:cNvSpPr txBox="1">
            <a:spLocks noChangeArrowheads="1"/>
          </p:cNvSpPr>
          <p:nvPr/>
        </p:nvSpPr>
        <p:spPr bwMode="auto">
          <a:xfrm>
            <a:off x="1097280" y="7073550"/>
            <a:ext cx="9875520" cy="6337650"/>
          </a:xfrm>
          <a:prstGeom prst="rect">
            <a:avLst/>
          </a:prstGeom>
          <a:solidFill>
            <a:schemeClr val="bg1"/>
          </a:solidFill>
          <a:ln w="12700">
            <a:solidFill>
              <a:schemeClr val="accent1">
                <a:lumMod val="75000"/>
              </a:schemeClr>
            </a:solidFill>
          </a:ln>
          <a:effectLst/>
        </p:spPr>
        <p:txBody>
          <a:bodyPr lIns="97798" tIns="97798" rIns="97798" bIns="977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In swarm robotics, a large number--perhaps thousands--of robots must cooperate to achieve common goals. The key challenges are scalability and robustness in the absence of centralized controls. </a:t>
            </a:r>
            <a:endParaRPr lang="en-US" sz="2100" dirty="0">
              <a:latin typeface="+mn-lt"/>
            </a:endParaRPr>
          </a:p>
          <a:p>
            <a:pPr eaLnBrk="1" hangingPunct="1"/>
            <a:endParaRPr lang="en-US" sz="2100" dirty="0">
              <a:latin typeface="+mn-lt"/>
            </a:endParaRPr>
          </a:p>
          <a:p>
            <a:pPr eaLnBrk="1" hangingPunct="1"/>
            <a:r>
              <a:rPr lang="en-US" sz="2100" dirty="0">
                <a:latin typeface="+mn-lt"/>
              </a:rPr>
              <a:t>Many </a:t>
            </a:r>
            <a:r>
              <a:rPr lang="en-US" sz="2100" dirty="0">
                <a:latin typeface="+mn-lt"/>
              </a:rPr>
              <a:t>swarm robotics researchers use the foraging problem as a test bed for new algorithms. Foraging problems can represent a variety of problems including search and rescue. In this problem, robots must find locations of </a:t>
            </a:r>
            <a:r>
              <a:rPr lang="en-US" sz="2100" dirty="0">
                <a:latin typeface="+mn-lt"/>
              </a:rPr>
              <a:t>“food” </a:t>
            </a:r>
            <a:r>
              <a:rPr lang="en-US" sz="2100" dirty="0">
                <a:latin typeface="+mn-lt"/>
              </a:rPr>
              <a:t>without any previous knowledge or a centralized control. </a:t>
            </a:r>
            <a:endParaRPr lang="en-US" sz="2100" dirty="0">
              <a:latin typeface="+mn-lt"/>
            </a:endParaRPr>
          </a:p>
          <a:p>
            <a:pPr eaLnBrk="1" hangingPunct="1"/>
            <a:endParaRPr lang="en-US" sz="2100" dirty="0">
              <a:latin typeface="+mn-lt"/>
            </a:endParaRPr>
          </a:p>
          <a:p>
            <a:pPr eaLnBrk="1" hangingPunct="1"/>
            <a:r>
              <a:rPr lang="en-US" sz="2100" dirty="0">
                <a:latin typeface="+mn-lt"/>
              </a:rPr>
              <a:t>Our </a:t>
            </a:r>
            <a:r>
              <a:rPr lang="en-US" sz="2100" dirty="0">
                <a:latin typeface="+mn-lt"/>
              </a:rPr>
              <a:t>approach uses completely distributed and autonomous robots that can dynamically assume useful roles, either being explorers or guiders, by utilizing their local information only. Because our solution is completely distributed and localized, it is expected to scale out very well even with an extremely large number of robots. </a:t>
            </a:r>
            <a:endParaRPr lang="en-US" sz="2100" dirty="0">
              <a:latin typeface="+mn-lt"/>
            </a:endParaRPr>
          </a:p>
          <a:p>
            <a:pPr eaLnBrk="1" hangingPunct="1"/>
            <a:endParaRPr lang="en-US" sz="2100" dirty="0">
              <a:latin typeface="+mn-lt"/>
            </a:endParaRPr>
          </a:p>
          <a:p>
            <a:pPr eaLnBrk="1" hangingPunct="1"/>
            <a:r>
              <a:rPr lang="en-US" sz="2100" dirty="0">
                <a:latin typeface="+mn-lt"/>
              </a:rPr>
              <a:t>We </a:t>
            </a:r>
            <a:r>
              <a:rPr lang="en-US" sz="2100" dirty="0">
                <a:latin typeface="+mn-lt"/>
              </a:rPr>
              <a:t>also developed a robot hardware prototype that can be used for general swarm robot research. The hardware utilizes the </a:t>
            </a:r>
            <a:r>
              <a:rPr lang="en-US" sz="2100" dirty="0" err="1">
                <a:latin typeface="+mn-lt"/>
              </a:rPr>
              <a:t>Arduino</a:t>
            </a:r>
            <a:r>
              <a:rPr lang="en-US" sz="2100" dirty="0">
                <a:latin typeface="+mn-lt"/>
              </a:rPr>
              <a:t> Mega 2560 board and infrared emitters and receivers for communication and obstacle detection. </a:t>
            </a:r>
            <a:r>
              <a:rPr lang="en-US" sz="2100" dirty="0">
                <a:latin typeface="+mn-lt"/>
              </a:rPr>
              <a:t>The </a:t>
            </a:r>
            <a:r>
              <a:rPr lang="en-US" sz="2100" dirty="0">
                <a:latin typeface="+mn-lt"/>
              </a:rPr>
              <a:t>key difficulty of designing the robot is the communication protocol, which currently is implemented as a state machine running as Interrupt Service Routines.</a:t>
            </a:r>
          </a:p>
        </p:txBody>
      </p:sp>
      <p:sp>
        <p:nvSpPr>
          <p:cNvPr id="45" name="Rectangle 44"/>
          <p:cNvSpPr/>
          <p:nvPr/>
        </p:nvSpPr>
        <p:spPr>
          <a:xfrm>
            <a:off x="22021800" y="63246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r>
              <a:rPr lang="en-US" sz="3100" b="1" dirty="0">
                <a:solidFill>
                  <a:schemeClr val="accent3">
                    <a:lumMod val="20000"/>
                    <a:lumOff val="80000"/>
                  </a:schemeClr>
                </a:solidFill>
              </a:rPr>
              <a:t>Hardware</a:t>
            </a:r>
            <a:endParaRPr lang="en-US" sz="3100" b="1" dirty="0">
              <a:solidFill>
                <a:schemeClr val="accent3">
                  <a:lumMod val="20000"/>
                  <a:lumOff val="80000"/>
                </a:schemeClr>
              </a:solidFill>
            </a:endParaRPr>
          </a:p>
        </p:txBody>
      </p:sp>
      <p:sp>
        <p:nvSpPr>
          <p:cNvPr id="51" name="Text Box 180"/>
          <p:cNvSpPr txBox="1">
            <a:spLocks noChangeArrowheads="1"/>
          </p:cNvSpPr>
          <p:nvPr/>
        </p:nvSpPr>
        <p:spPr bwMode="auto">
          <a:xfrm>
            <a:off x="4800600" y="18364200"/>
            <a:ext cx="2543040" cy="31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97" tIns="24445" rIns="48897" bIns="2444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1.</a:t>
            </a:r>
            <a:r>
              <a:rPr lang="en-US" sz="1700" dirty="0">
                <a:latin typeface="Calibri" pitchFamily="34" charset="0"/>
              </a:rPr>
              <a:t> </a:t>
            </a:r>
            <a:r>
              <a:rPr lang="en-US" sz="1700" dirty="0">
                <a:latin typeface="Calibri" pitchFamily="34" charset="0"/>
              </a:rPr>
              <a:t>A beacon network</a:t>
            </a:r>
            <a:endParaRPr lang="en-US" sz="1700" dirty="0">
              <a:latin typeface="Calibri" pitchFamily="34" charset="0"/>
            </a:endParaRPr>
          </a:p>
        </p:txBody>
      </p:sp>
      <p:sp>
        <p:nvSpPr>
          <p:cNvPr id="30" name="Rectangle 265"/>
          <p:cNvSpPr>
            <a:spLocks noChangeAspect="1" noChangeArrowheads="1"/>
          </p:cNvSpPr>
          <p:nvPr/>
        </p:nvSpPr>
        <p:spPr bwMode="auto">
          <a:xfrm>
            <a:off x="1097289" y="731531"/>
            <a:ext cx="1827356" cy="1371600"/>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690" tIns="41845" rIns="83690" bIns="41845" anchor="ctr"/>
          <a:lstStyle/>
          <a:p>
            <a:pPr algn="ctr" defTabSz="4016711"/>
            <a:r>
              <a:rPr lang="en-US" sz="1000" b="1" dirty="0">
                <a:latin typeface="Calibri" pitchFamily="34" charset="0"/>
              </a:rPr>
              <a:t>REPLACE THIS BOX WITH YOUR ORGANIZATION’S</a:t>
            </a:r>
          </a:p>
          <a:p>
            <a:pPr algn="ctr" defTabSz="4016711"/>
            <a:r>
              <a:rPr lang="en-US" sz="1000" b="1" dirty="0">
                <a:latin typeface="Calibri" pitchFamily="34" charset="0"/>
              </a:rPr>
              <a:t>HIGH RESOLUTION LOGO</a:t>
            </a:r>
          </a:p>
        </p:txBody>
      </p:sp>
      <p:sp>
        <p:nvSpPr>
          <p:cNvPr id="31" name="Rectangle 265"/>
          <p:cNvSpPr>
            <a:spLocks noChangeAspect="1" noChangeArrowheads="1"/>
          </p:cNvSpPr>
          <p:nvPr/>
        </p:nvSpPr>
        <p:spPr bwMode="auto">
          <a:xfrm>
            <a:off x="29992329" y="731531"/>
            <a:ext cx="1827356" cy="1371600"/>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690" tIns="41845" rIns="83690" bIns="41845" anchor="ctr"/>
          <a:lstStyle/>
          <a:p>
            <a:pPr algn="ctr" defTabSz="4016711"/>
            <a:r>
              <a:rPr lang="en-US" sz="1000" b="1" dirty="0">
                <a:latin typeface="Calibri" pitchFamily="34" charset="0"/>
              </a:rPr>
              <a:t>REPLACE THIS BOX WITH YOUR ORGANIZATION’S</a:t>
            </a:r>
          </a:p>
          <a:p>
            <a:pPr algn="ctr" defTabSz="4016711"/>
            <a:r>
              <a:rPr lang="en-US" sz="1000" b="1" dirty="0">
                <a:latin typeface="Calibri" pitchFamily="34" charset="0"/>
              </a:rPr>
              <a:t>HIGH RESOLUTION LOGO</a:t>
            </a:r>
          </a:p>
        </p:txBody>
      </p:sp>
      <p:sp>
        <p:nvSpPr>
          <p:cNvPr id="38" name="TextBox 37"/>
          <p:cNvSpPr txBox="1"/>
          <p:nvPr/>
        </p:nvSpPr>
        <p:spPr>
          <a:xfrm>
            <a:off x="3505210" y="19964414"/>
            <a:ext cx="3386026" cy="695698"/>
          </a:xfrm>
          <a:prstGeom prst="rect">
            <a:avLst/>
          </a:prstGeom>
          <a:solidFill>
            <a:schemeClr val="accent1">
              <a:lumMod val="40000"/>
              <a:lumOff val="60000"/>
            </a:schemeClr>
          </a:solidFill>
        </p:spPr>
        <p:txBody>
          <a:bodyPr wrap="none" lIns="48897" tIns="24445" rIns="48897" bIns="24445" rtlCol="0">
            <a:spAutoFit/>
          </a:bodyPr>
          <a:lstStyle/>
          <a:p>
            <a:r>
              <a:rPr lang="en-US" sz="2100" dirty="0" err="1"/>
              <a:t>Gajendranath</a:t>
            </a:r>
            <a:r>
              <a:rPr lang="en-US" sz="2100" dirty="0"/>
              <a:t> </a:t>
            </a:r>
            <a:r>
              <a:rPr lang="en-US" sz="2100" dirty="0" err="1"/>
              <a:t>Gaurav</a:t>
            </a:r>
            <a:r>
              <a:rPr lang="en-US" sz="2100" dirty="0"/>
              <a:t> Roy </a:t>
            </a:r>
            <a:r>
              <a:rPr lang="en-US" sz="2100" dirty="0" err="1"/>
              <a:t>Puli</a:t>
            </a:r>
            <a:endParaRPr lang="en-US" sz="2100" dirty="0"/>
          </a:p>
          <a:p>
            <a:r>
              <a:rPr lang="en-US" sz="2100" dirty="0" err="1"/>
              <a:t>gpuli@syr.edu</a:t>
            </a:r>
            <a:endParaRPr lang="en-US" sz="2100" dirty="0"/>
          </a:p>
        </p:txBody>
      </p:sp>
      <p:sp>
        <p:nvSpPr>
          <p:cNvPr id="39" name="Text Box 192"/>
          <p:cNvSpPr txBox="1">
            <a:spLocks noChangeArrowheads="1"/>
          </p:cNvSpPr>
          <p:nvPr/>
        </p:nvSpPr>
        <p:spPr bwMode="auto">
          <a:xfrm>
            <a:off x="22021800" y="3657600"/>
            <a:ext cx="9875520" cy="2459664"/>
          </a:xfrm>
          <a:prstGeom prst="rect">
            <a:avLst/>
          </a:prstGeom>
          <a:solidFill>
            <a:schemeClr val="bg1"/>
          </a:solidFill>
          <a:ln w="12700">
            <a:solidFill>
              <a:schemeClr val="accent1">
                <a:lumMod val="75000"/>
              </a:schemeClr>
            </a:solidFill>
          </a:ln>
          <a:effectLst/>
        </p:spPr>
        <p:txBody>
          <a:bodyPr lIns="97798" tIns="97798" rIns="97798" bIns="977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Calibri" pitchFamily="34" charset="0"/>
              </a:rPr>
              <a:t>We implemented the algorithm in Gazebo, a open-source robotic simulator with Open Dynamic Engine (ODE). </a:t>
            </a:r>
            <a:r>
              <a:rPr lang="en-US" sz="2100" dirty="0">
                <a:latin typeface="Calibri" pitchFamily="34" charset="0"/>
              </a:rPr>
              <a:t>We chose Gazebo because it can better reflect problems such as collision and congestion. </a:t>
            </a:r>
            <a:r>
              <a:rPr lang="en-US" sz="2100" dirty="0" smtClean="0">
                <a:latin typeface="Calibri" pitchFamily="34" charset="0"/>
              </a:rPr>
              <a:t>Figure </a:t>
            </a:r>
            <a:r>
              <a:rPr lang="en-US" sz="2100" dirty="0">
                <a:latin typeface="Calibri" pitchFamily="34" charset="0"/>
              </a:rPr>
              <a:t>2 is a picture </a:t>
            </a:r>
            <a:r>
              <a:rPr lang="en-US" sz="2100" dirty="0" smtClean="0">
                <a:latin typeface="Calibri" pitchFamily="34" charset="0"/>
              </a:rPr>
              <a:t>the simulation after the food source has been located. </a:t>
            </a:r>
            <a:r>
              <a:rPr lang="en-US" sz="2100" dirty="0">
                <a:latin typeface="Calibri" pitchFamily="34" charset="0"/>
              </a:rPr>
              <a:t>The blue square is the nest, the green square is the food source, red circles are walkers going towards food, yellow circles are walkers going towards nest, and blue/green circles are beacons. </a:t>
            </a:r>
            <a:r>
              <a:rPr lang="en-US" sz="2100" dirty="0">
                <a:latin typeface="Calibri" pitchFamily="34" charset="0"/>
              </a:rPr>
              <a:t>The blueness and greenness indicate a </a:t>
            </a:r>
            <a:r>
              <a:rPr lang="en-US" sz="2100" dirty="0" smtClean="0">
                <a:latin typeface="Calibri" pitchFamily="34" charset="0"/>
              </a:rPr>
              <a:t>beacon’s </a:t>
            </a:r>
            <a:r>
              <a:rPr lang="en-US" sz="2100" dirty="0">
                <a:latin typeface="Calibri" pitchFamily="34" charset="0"/>
              </a:rPr>
              <a:t>distance to nest and food source. </a:t>
            </a:r>
          </a:p>
        </p:txBody>
      </p:sp>
      <p:sp>
        <p:nvSpPr>
          <p:cNvPr id="40" name="Rectangle 39"/>
          <p:cNvSpPr/>
          <p:nvPr/>
        </p:nvSpPr>
        <p:spPr>
          <a:xfrm>
            <a:off x="22021800" y="320041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97" tIns="24445" rIns="48897" bIns="24445" rtlCol="0" anchor="ctr"/>
          <a:lstStyle/>
          <a:p>
            <a:pPr algn="ctr"/>
            <a:r>
              <a:rPr lang="en-US" sz="3100" b="1" dirty="0">
                <a:solidFill>
                  <a:schemeClr val="accent3">
                    <a:lumMod val="20000"/>
                    <a:lumOff val="80000"/>
                  </a:schemeClr>
                </a:solidFill>
              </a:rPr>
              <a:t>Simulation</a:t>
            </a:r>
            <a:endParaRPr lang="en-US" sz="3100" b="1" dirty="0">
              <a:solidFill>
                <a:schemeClr val="accent3">
                  <a:lumMod val="20000"/>
                  <a:lumOff val="80000"/>
                </a:schemeClr>
              </a:solidFill>
            </a:endParaRPr>
          </a:p>
        </p:txBody>
      </p:sp>
      <p:pic>
        <p:nvPicPr>
          <p:cNvPr id="7" name="Picture 6" descr="beacon-networ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3487400"/>
            <a:ext cx="6553228" cy="4914919"/>
          </a:xfrm>
          <a:prstGeom prst="rect">
            <a:avLst/>
          </a:prstGeom>
        </p:spPr>
      </p:pic>
      <p:pic>
        <p:nvPicPr>
          <p:cNvPr id="8" name="Picture 7" descr="simulation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9200" y="11506200"/>
            <a:ext cx="7620000" cy="6611227"/>
          </a:xfrm>
          <a:prstGeom prst="rect">
            <a:avLst/>
          </a:prstGeom>
        </p:spPr>
      </p:pic>
      <p:sp>
        <p:nvSpPr>
          <p:cNvPr id="41" name="Text Box 180"/>
          <p:cNvSpPr txBox="1">
            <a:spLocks noChangeArrowheads="1"/>
          </p:cNvSpPr>
          <p:nvPr/>
        </p:nvSpPr>
        <p:spPr bwMode="auto">
          <a:xfrm>
            <a:off x="15239999" y="18364203"/>
            <a:ext cx="2571995" cy="31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97" tIns="24445" rIns="48897" bIns="2444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a:latin typeface="Calibri" pitchFamily="34" charset="0"/>
              </a:rPr>
              <a:t>2.</a:t>
            </a:r>
            <a:r>
              <a:rPr lang="en-US" sz="1700" dirty="0">
                <a:latin typeface="Calibri" pitchFamily="34" charset="0"/>
              </a:rPr>
              <a:t> Gazebo simulation</a:t>
            </a:r>
            <a:endParaRPr lang="en-US" sz="1700"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2956</TotalTime>
  <Words>975</Words>
  <Application>Microsoft Macintosh PowerPoint</Application>
  <PresentationFormat>Custom</PresentationFormat>
  <Paragraphs>45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110</cp:revision>
  <cp:lastPrinted>2013-02-12T02:21:55Z</cp:lastPrinted>
  <dcterms:created xsi:type="dcterms:W3CDTF">2013-02-10T21:14:48Z</dcterms:created>
  <dcterms:modified xsi:type="dcterms:W3CDTF">2015-03-20T01:20:02Z</dcterms:modified>
</cp:coreProperties>
</file>