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21945600"/>
  <p:notesSz cx="7004050" cy="9290050"/>
  <p:defaultText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74" autoAdjust="0"/>
    <p:restoredTop sz="94629" autoAdjust="0"/>
  </p:normalViewPr>
  <p:slideViewPr>
    <p:cSldViewPr>
      <p:cViewPr varScale="1">
        <p:scale>
          <a:sx n="34" d="100"/>
          <a:sy n="34" d="100"/>
        </p:scale>
        <p:origin x="-1648" y="-144"/>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3.4</c:v>
                </c:pt>
              </c:numCache>
            </c:numRef>
          </c:val>
        </c:ser>
        <c:dLbls>
          <c:showLegendKey val="0"/>
          <c:showVal val="0"/>
          <c:showCatName val="0"/>
          <c:showSerName val="0"/>
          <c:showPercent val="0"/>
          <c:showBubbleSize val="0"/>
        </c:dLbls>
        <c:gapWidth val="150"/>
        <c:axId val="-2095787800"/>
        <c:axId val="-2095610216"/>
      </c:barChart>
      <c:catAx>
        <c:axId val="-2095787800"/>
        <c:scaling>
          <c:orientation val="minMax"/>
        </c:scaling>
        <c:delete val="0"/>
        <c:axPos val="b"/>
        <c:majorTickMark val="out"/>
        <c:minorTickMark val="none"/>
        <c:tickLblPos val="nextTo"/>
        <c:crossAx val="-2095610216"/>
        <c:crosses val="autoZero"/>
        <c:auto val="1"/>
        <c:lblAlgn val="ctr"/>
        <c:lblOffset val="100"/>
        <c:noMultiLvlLbl val="0"/>
      </c:catAx>
      <c:valAx>
        <c:axId val="-2095610216"/>
        <c:scaling>
          <c:orientation val="minMax"/>
        </c:scaling>
        <c:delete val="0"/>
        <c:axPos val="l"/>
        <c:majorGridlines/>
        <c:numFmt formatCode="General" sourceLinked="1"/>
        <c:majorTickMark val="out"/>
        <c:minorTickMark val="none"/>
        <c:tickLblPos val="nextTo"/>
        <c:crossAx val="-2095787800"/>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pic>
        <p:nvPicPr>
          <p:cNvPr id="6" name="Picture 16" descr="PosterTemplateCopyright"/>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371603" y="21717002"/>
            <a:ext cx="1970212" cy="146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Placeholders</a:t>
            </a:r>
            <a:r>
              <a:rPr sz="4700" dirty="0" smtClean="0">
                <a:solidFill>
                  <a:srgbClr val="7F7F7F"/>
                </a:solidFill>
                <a:latin typeface="Calibri" pitchFamily="34" charset="0"/>
                <a:cs typeface="Calibri" panose="020F0502020204030204" pitchFamily="34" charset="0"/>
              </a:rPr>
              <a:t>:</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smtClean="0">
                <a:solidFill>
                  <a:srgbClr val="7F7F7F"/>
                </a:solidFill>
                <a:latin typeface="Calibri" pitchFamily="34" charset="0"/>
                <a:cs typeface="Calibri" panose="020F0502020204030204" pitchFamily="34" charset="0"/>
              </a:rPr>
              <a:t>various elements included</a:t>
            </a:r>
            <a:r>
              <a:rPr sz="3300" dirty="0" smtClean="0">
                <a:solidFill>
                  <a:srgbClr val="7F7F7F"/>
                </a:solidFill>
                <a:latin typeface="Calibri" pitchFamily="34" charset="0"/>
                <a:cs typeface="Calibri" panose="020F0502020204030204" pitchFamily="34" charset="0"/>
              </a:rPr>
              <a:t> </a:t>
            </a:r>
            <a:r>
              <a:rPr sz="3300" dirty="0">
                <a:solidFill>
                  <a:srgbClr val="7F7F7F"/>
                </a:solidFill>
                <a:latin typeface="Calibri" pitchFamily="34" charset="0"/>
                <a:cs typeface="Calibri" panose="020F0502020204030204" pitchFamily="34" charset="0"/>
              </a:rPr>
              <a:t>in this </a:t>
            </a:r>
            <a:r>
              <a:rPr lang="en-US" sz="3300" dirty="0" smtClean="0">
                <a:solidFill>
                  <a:srgbClr val="7F7F7F"/>
                </a:solidFill>
                <a:latin typeface="Calibri" pitchFamily="34" charset="0"/>
                <a:cs typeface="Calibri" panose="020F0502020204030204" pitchFamily="34" charset="0"/>
              </a:rPr>
              <a:t>poster are ones</a:t>
            </a:r>
            <a:r>
              <a:rPr lang="en-US" sz="3300" baseline="0" dirty="0" smtClean="0">
                <a:solidFill>
                  <a:srgbClr val="7F7F7F"/>
                </a:solidFill>
                <a:latin typeface="Calibri" pitchFamily="34" charset="0"/>
                <a:cs typeface="Calibri" panose="020F0502020204030204" pitchFamily="34" charset="0"/>
              </a:rPr>
              <a:t> we often see in medical, research, and scientific posters.</a:t>
            </a:r>
            <a:r>
              <a:rPr sz="3300" dirty="0" smtClean="0">
                <a:solidFill>
                  <a:srgbClr val="7F7F7F"/>
                </a:solidFill>
                <a:latin typeface="Calibri" pitchFamily="34" charset="0"/>
                <a:cs typeface="Calibri" panose="020F0502020204030204" pitchFamily="34" charset="0"/>
              </a:rPr>
              <a:t> </a:t>
            </a:r>
            <a:r>
              <a:rPr lang="en-US" sz="3300" dirty="0" smtClean="0">
                <a:solidFill>
                  <a:srgbClr val="7F7F7F"/>
                </a:solidFill>
                <a:latin typeface="Calibri" pitchFamily="34" charset="0"/>
                <a:cs typeface="Calibri" panose="020F0502020204030204" pitchFamily="34" charset="0"/>
              </a:rPr>
              <a:t>Feel</a:t>
            </a:r>
            <a:r>
              <a:rPr lang="en-US" sz="33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Image</a:t>
            </a:r>
            <a:r>
              <a:rPr lang="en-US" sz="4700" baseline="0" dirty="0" smtClean="0">
                <a:solidFill>
                  <a:srgbClr val="7F7F7F"/>
                </a:solidFill>
                <a:latin typeface="Calibri" pitchFamily="34" charset="0"/>
                <a:cs typeface="Calibri" panose="020F0502020204030204" pitchFamily="34" charset="0"/>
              </a:rPr>
              <a:t> Quality</a:t>
            </a:r>
            <a:r>
              <a:rPr lang="en-US" sz="4700" dirty="0" smtClean="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smtClean="0">
                <a:solidFill>
                  <a:srgbClr val="7F7F7F"/>
                </a:solidFill>
                <a:latin typeface="Calibri" pitchFamily="34" charset="0"/>
                <a:cs typeface="Calibri" panose="020F0502020204030204" pitchFamily="34" charset="0"/>
              </a:rPr>
              <a:t>Insert, Picture</a:t>
            </a:r>
            <a:r>
              <a:rPr lang="en-US" sz="33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smtClean="0">
                <a:solidFill>
                  <a:srgbClr val="7F7F7F"/>
                </a:solidFill>
                <a:latin typeface="Calibri" pitchFamily="34" charset="0"/>
                <a:cs typeface="Calibri" panose="020F0502020204030204" pitchFamily="34" charset="0"/>
              </a:rPr>
              <a:t>150-200 pixels per inch in their final printed size</a:t>
            </a:r>
            <a:r>
              <a:rPr lang="en-US" sz="3300" dirty="0" smtClean="0">
                <a:solidFill>
                  <a:srgbClr val="7F7F7F"/>
                </a:solidFill>
                <a:latin typeface="Calibri" pitchFamily="34" charset="0"/>
                <a:cs typeface="Calibri" panose="020F0502020204030204" pitchFamily="34" charset="0"/>
              </a:rPr>
              <a:t>. For instance, a 1600 x 1200 pixel</a:t>
            </a:r>
            <a:r>
              <a:rPr lang="en-US" sz="3300" baseline="0" dirty="0" smtClean="0">
                <a:solidFill>
                  <a:srgbClr val="7F7F7F"/>
                </a:solidFill>
                <a:latin typeface="Calibri" pitchFamily="34" charset="0"/>
                <a:cs typeface="Calibri" panose="020F0502020204030204" pitchFamily="34" charset="0"/>
              </a:rPr>
              <a:t> photo will usually look fine up to </a:t>
            </a:r>
            <a:r>
              <a:rPr lang="en-US" sz="33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r>
              <a:rPr lang="en-US" sz="2400" dirty="0" smtClean="0">
                <a:solidFill>
                  <a:srgbClr val="7F7F7F"/>
                </a:solidFill>
                <a:latin typeface="Calibri" pitchFamily="34" charset="0"/>
                <a:cs typeface="Calibri" panose="020F0502020204030204" pitchFamily="34" charset="0"/>
              </a:rPr>
              <a:t/>
            </a:r>
            <a:br>
              <a:rPr lang="en-US" sz="2400" dirty="0" smtClean="0">
                <a:solidFill>
                  <a:srgbClr val="7F7F7F"/>
                </a:solidFill>
                <a:latin typeface="Calibri" pitchFamily="34" charset="0"/>
                <a:cs typeface="Calibri" panose="020F0502020204030204" pitchFamily="34" charset="0"/>
              </a:rPr>
            </a:br>
            <a:r>
              <a:rPr lang="en-US" sz="2400" dirty="0" smtClean="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smtClean="0">
                  <a:solidFill>
                    <a:schemeClr val="bg1">
                      <a:lumMod val="50000"/>
                    </a:schemeClr>
                  </a:solidFill>
                  <a:latin typeface="Calibri" pitchFamily="34" charset="0"/>
                  <a:cs typeface="Calibri" panose="020F0502020204030204" pitchFamily="34" charset="0"/>
                </a:rPr>
                <a:t>Change</a:t>
              </a:r>
              <a:r>
                <a:rPr lang="en-US" sz="4700" baseline="0" dirty="0" smtClean="0">
                  <a:solidFill>
                    <a:schemeClr val="bg1">
                      <a:lumMod val="50000"/>
                    </a:schemeClr>
                  </a:solidFill>
                  <a:latin typeface="Calibri" pitchFamily="34" charset="0"/>
                  <a:cs typeface="Calibri" panose="020F0502020204030204" pitchFamily="34" charset="0"/>
                </a:rPr>
                <a:t> Color Theme</a:t>
              </a:r>
              <a:r>
                <a:rPr lang="en-US" sz="4700" dirty="0" smtClean="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smtClean="0">
                  <a:solidFill>
                    <a:schemeClr val="bg1">
                      <a:lumMod val="50000"/>
                    </a:schemeClr>
                  </a:solidFill>
                  <a:latin typeface="Calibri" pitchFamily="34" charset="0"/>
                  <a:cs typeface="Calibri" panose="020F0502020204030204" pitchFamily="34" charset="0"/>
                </a:rPr>
                <a:t>Design</a:t>
              </a:r>
              <a:r>
                <a:rPr lang="en-US" sz="3300" baseline="0" dirty="0" smtClean="0">
                  <a:solidFill>
                    <a:schemeClr val="bg1">
                      <a:lumMod val="50000"/>
                    </a:schemeClr>
                  </a:solidFill>
                  <a:latin typeface="Calibri" pitchFamily="34" charset="0"/>
                  <a:cs typeface="Calibri" panose="020F0502020204030204" pitchFamily="34" charset="0"/>
                </a:rPr>
                <a:t> tab, then select the </a:t>
              </a:r>
              <a:r>
                <a:rPr lang="en-US" sz="3300" b="1" baseline="0" dirty="0" smtClean="0">
                  <a:solidFill>
                    <a:schemeClr val="bg1">
                      <a:lumMod val="50000"/>
                    </a:schemeClr>
                  </a:solidFill>
                  <a:latin typeface="Calibri" pitchFamily="34" charset="0"/>
                  <a:cs typeface="Calibri" panose="020F0502020204030204" pitchFamily="34" charset="0"/>
                </a:rPr>
                <a:t>Colors</a:t>
              </a:r>
              <a:r>
                <a:rPr lang="en-US" sz="33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smtClean="0">
                  <a:solidFill>
                    <a:schemeClr val="bg1">
                      <a:lumMod val="50000"/>
                    </a:schemeClr>
                  </a:solidFill>
                  <a:latin typeface="Calibri" pitchFamily="34" charset="0"/>
                  <a:cs typeface="Calibri" panose="020F0502020204030204" pitchFamily="34" charset="0"/>
                </a:rPr>
                <a:t>Once your poster file is ready, visit</a:t>
              </a:r>
              <a:r>
                <a:rPr lang="en-US" sz="3300" baseline="0" dirty="0" smtClean="0">
                  <a:solidFill>
                    <a:schemeClr val="bg1">
                      <a:lumMod val="50000"/>
                    </a:schemeClr>
                  </a:solidFill>
                  <a:latin typeface="Calibri" pitchFamily="34" charset="0"/>
                  <a:cs typeface="Calibri" panose="020F0502020204030204" pitchFamily="34" charset="0"/>
                </a:rPr>
                <a:t> </a:t>
              </a:r>
              <a:r>
                <a:rPr lang="en-US" sz="3300" b="1" baseline="0" dirty="0" smtClean="0">
                  <a:solidFill>
                    <a:schemeClr val="bg1">
                      <a:lumMod val="50000"/>
                    </a:schemeClr>
                  </a:solidFill>
                  <a:latin typeface="Calibri" pitchFamily="34" charset="0"/>
                  <a:cs typeface="Calibri" panose="020F0502020204030204" pitchFamily="34" charset="0"/>
                </a:rPr>
                <a:t>www.genigraphics.com</a:t>
              </a:r>
              <a:r>
                <a:rPr lang="en-US" sz="33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smtClean="0">
                  <a:solidFill>
                    <a:schemeClr val="bg1">
                      <a:lumMod val="50000"/>
                    </a:schemeClr>
                  </a:solidFill>
                  <a:latin typeface="Calibri" pitchFamily="34" charset="0"/>
                  <a:cs typeface="Calibri" panose="020F0502020204030204" pitchFamily="34" charset="0"/>
                </a:rPr>
                <a:t>US and Canada:  1-800-790-4001</a:t>
              </a:r>
              <a:br>
                <a:rPr lang="en-US" sz="3300" baseline="0" dirty="0" smtClean="0">
                  <a:solidFill>
                    <a:schemeClr val="bg1">
                      <a:lumMod val="50000"/>
                    </a:schemeClr>
                  </a:solidFill>
                  <a:latin typeface="Calibri" pitchFamily="34" charset="0"/>
                  <a:cs typeface="Calibri" panose="020F0502020204030204" pitchFamily="34" charset="0"/>
                </a:rPr>
              </a:br>
              <a:r>
                <a:rPr lang="en-US" sz="33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400" dirty="0" smtClean="0">
                  <a:solidFill>
                    <a:schemeClr val="bg1">
                      <a:lumMod val="50000"/>
                    </a:schemeClr>
                  </a:solidFill>
                  <a:latin typeface="Calibri" pitchFamily="34" charset="0"/>
                  <a:cs typeface="Calibri" panose="020F0502020204030204" pitchFamily="34" charset="0"/>
                </a:rPr>
                <a:t/>
              </a:r>
              <a:br>
                <a:rPr lang="en-US" sz="2400" dirty="0" smtClean="0">
                  <a:solidFill>
                    <a:schemeClr val="bg1">
                      <a:lumMod val="50000"/>
                    </a:schemeClr>
                  </a:solidFill>
                  <a:latin typeface="Calibri" pitchFamily="34" charset="0"/>
                  <a:cs typeface="Calibri" panose="020F0502020204030204" pitchFamily="34" charset="0"/>
                </a:rPr>
              </a:br>
              <a:r>
                <a:rPr lang="en-US" sz="24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spTree>
    <p:extLst>
      <p:ext uri="{BB962C8B-B14F-4D97-AF65-F5344CB8AC3E}">
        <p14:creationId xmlns:p14="http://schemas.microsoft.com/office/powerpoint/2010/main" val="3812944807"/>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3/18/15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1"/>
            <a:ext cx="29626560" cy="3657600"/>
          </a:xfrm>
          <a:prstGeom prst="rect">
            <a:avLst/>
          </a:prstGeom>
        </p:spPr>
        <p:txBody>
          <a:bodyPr vert="horz" lIns="235061" tIns="117531" rIns="235061" bIns="117531"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645920" y="5120643"/>
            <a:ext cx="29626560" cy="14483082"/>
          </a:xfrm>
          <a:prstGeom prst="rect">
            <a:avLst/>
          </a:prstGeom>
        </p:spPr>
        <p:txBody>
          <a:bodyPr vert="horz" lIns="235061" tIns="117531" rIns="235061" bIns="1175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645920" y="20340322"/>
            <a:ext cx="7680960" cy="1168400"/>
          </a:xfrm>
          <a:prstGeom prst="rect">
            <a:avLst/>
          </a:prstGeom>
        </p:spPr>
        <p:txBody>
          <a:bodyPr vert="horz" lIns="235061" tIns="117531" rIns="235061" bIns="117531" rtlCol="0" anchor="ctr"/>
          <a:lstStyle>
            <a:lvl1pPr algn="l">
              <a:defRPr sz="3200">
                <a:solidFill>
                  <a:schemeClr val="tx1">
                    <a:tint val="75000"/>
                  </a:schemeClr>
                </a:solidFill>
              </a:defRPr>
            </a:lvl1pPr>
          </a:lstStyle>
          <a:p>
            <a:fld id="{985D6BDF-9D0E-4E2B-85B8-D8F4790360C9}" type="datetimeFigureOut">
              <a:rPr lang="en-US" smtClean="0"/>
              <a:t>3/18/15</a:t>
            </a:fld>
            <a:endParaRPr lang="en-US" dirty="0"/>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235061" tIns="117531" rIns="235061" bIns="117531" rtlCol="0" anchor="ctr"/>
          <a:lstStyle>
            <a:lvl1pPr algn="ctr">
              <a:defRPr sz="3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235061" tIns="117531" rIns="235061" bIns="117531" rtlCol="0" anchor="ctr"/>
          <a:lstStyle>
            <a:lvl1pPr algn="r">
              <a:defRPr sz="32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xmlns:p14="http://schemas.microsoft.com/office/powerpoint/2010/main" id="1" dur="indefinite" restart="never" nodeType="tmRoot"/>
      </p:par>
    </p:tnLst>
  </p:timing>
  <p:txStyles>
    <p:titleStyle>
      <a:lvl1pPr algn="ctr" defTabSz="2350606" rtl="0" eaLnBrk="1" latinLnBrk="0" hangingPunct="1">
        <a:spcBef>
          <a:spcPct val="0"/>
        </a:spcBef>
        <a:buNone/>
        <a:defRPr sz="4200" kern="1200">
          <a:solidFill>
            <a:schemeClr val="tx1"/>
          </a:solidFill>
          <a:latin typeface="+mj-lt"/>
          <a:ea typeface="+mj-ea"/>
          <a:cs typeface="+mj-cs"/>
        </a:defRPr>
      </a:lvl1pPr>
    </p:titleStyle>
    <p:bodyStyle>
      <a:lvl1pPr marL="24485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1pPr>
      <a:lvl2pPr marL="48970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3456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3pPr>
      <a:lvl4pPr marL="97941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122427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6464169"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39472"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4776"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0078"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9pPr>
    </p:bodyStyle>
    <p:other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chart" Target="../charts/chart1.xml"/><Relationship Id="rId6" Type="http://schemas.openxmlformats.org/officeDocument/2006/relationships/image" Target="../media/image5.jpeg"/><Relationship Id="rId1" Type="http://schemas.openxmlformats.org/officeDocument/2006/relationships/slideLayout" Target="../slideLayouts/slideLayout1.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114800" y="369332"/>
            <a:ext cx="24688800" cy="123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smtClean="0">
                <a:solidFill>
                  <a:schemeClr val="accent3">
                    <a:lumMod val="20000"/>
                    <a:lumOff val="80000"/>
                  </a:schemeClr>
                </a:solidFill>
                <a:latin typeface="+mn-lt"/>
              </a:rPr>
              <a:t>Swarm Robotics</a:t>
            </a:r>
            <a:endParaRPr lang="en-US" sz="48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4114800" y="1600201"/>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err="1" smtClean="0">
                <a:solidFill>
                  <a:schemeClr val="accent3">
                    <a:lumMod val="20000"/>
                    <a:lumOff val="80000"/>
                  </a:schemeClr>
                </a:solidFill>
                <a:latin typeface="+mn-lt"/>
              </a:rPr>
              <a:t>Zhi</a:t>
            </a:r>
            <a:r>
              <a:rPr lang="en-US" sz="2800" dirty="0">
                <a:solidFill>
                  <a:schemeClr val="accent3">
                    <a:lumMod val="20000"/>
                    <a:lumOff val="80000"/>
                  </a:schemeClr>
                </a:solidFill>
                <a:latin typeface="+mn-lt"/>
              </a:rPr>
              <a:t> </a:t>
            </a:r>
            <a:r>
              <a:rPr lang="en-US" sz="2800" dirty="0" smtClean="0">
                <a:solidFill>
                  <a:schemeClr val="accent3">
                    <a:lumMod val="20000"/>
                    <a:lumOff val="80000"/>
                  </a:schemeClr>
                </a:solidFill>
                <a:latin typeface="+mn-lt"/>
              </a:rPr>
              <a:t>Xing, </a:t>
            </a:r>
            <a:r>
              <a:rPr lang="en-US" sz="2800" dirty="0" err="1" smtClean="0">
                <a:solidFill>
                  <a:schemeClr val="accent3">
                    <a:lumMod val="20000"/>
                    <a:lumOff val="80000"/>
                  </a:schemeClr>
                </a:solidFill>
                <a:latin typeface="+mn-lt"/>
              </a:rPr>
              <a:t>Gajendranath</a:t>
            </a:r>
            <a:r>
              <a:rPr lang="en-US" sz="2800" dirty="0" smtClean="0">
                <a:solidFill>
                  <a:schemeClr val="accent3">
                    <a:lumMod val="20000"/>
                    <a:lumOff val="80000"/>
                  </a:schemeClr>
                </a:solidFill>
                <a:latin typeface="+mn-lt"/>
              </a:rPr>
              <a:t> </a:t>
            </a:r>
            <a:r>
              <a:rPr lang="en-US" sz="2800" dirty="0" err="1">
                <a:solidFill>
                  <a:schemeClr val="accent3">
                    <a:lumMod val="20000"/>
                    <a:lumOff val="80000"/>
                  </a:schemeClr>
                </a:solidFill>
                <a:latin typeface="+mn-lt"/>
              </a:rPr>
              <a:t>Gaurav</a:t>
            </a:r>
            <a:r>
              <a:rPr lang="en-US" sz="2800" dirty="0">
                <a:solidFill>
                  <a:schemeClr val="accent3">
                    <a:lumMod val="20000"/>
                    <a:lumOff val="80000"/>
                  </a:schemeClr>
                </a:solidFill>
                <a:latin typeface="+mn-lt"/>
              </a:rPr>
              <a:t> Roy </a:t>
            </a:r>
            <a:r>
              <a:rPr lang="en-US" sz="2800" smtClean="0">
                <a:solidFill>
                  <a:schemeClr val="accent3">
                    <a:lumMod val="20000"/>
                    <a:lumOff val="80000"/>
                  </a:schemeClr>
                </a:solidFill>
                <a:latin typeface="+mn-lt"/>
              </a:rPr>
              <a:t>Puli </a:t>
            </a:r>
            <a:endParaRPr lang="en-US" sz="2800" baseline="30000" dirty="0" smtClean="0">
              <a:solidFill>
                <a:schemeClr val="accent3">
                  <a:lumMod val="20000"/>
                  <a:lumOff val="80000"/>
                </a:schemeClr>
              </a:solidFill>
              <a:latin typeface="+mn-lt"/>
            </a:endParaRPr>
          </a:p>
          <a:p>
            <a:pPr algn="ctr" eaLnBrk="1" hangingPunct="1"/>
            <a:r>
              <a:rPr lang="en-US" sz="2800" dirty="0" smtClean="0">
                <a:solidFill>
                  <a:schemeClr val="accent3">
                    <a:lumMod val="20000"/>
                    <a:lumOff val="80000"/>
                  </a:schemeClr>
                </a:solidFill>
                <a:latin typeface="+mn-lt"/>
              </a:rPr>
              <a:t>Syracuse University</a:t>
            </a:r>
            <a:endParaRPr lang="en-US" sz="2800" dirty="0">
              <a:solidFill>
                <a:schemeClr val="accent3">
                  <a:lumMod val="20000"/>
                  <a:lumOff val="80000"/>
                </a:schemeClr>
              </a:solidFill>
              <a:latin typeface="+mn-lt"/>
            </a:endParaRPr>
          </a:p>
        </p:txBody>
      </p:sp>
      <p:sp>
        <p:nvSpPr>
          <p:cNvPr id="24" name="TextBox 23"/>
          <p:cNvSpPr txBox="1"/>
          <p:nvPr/>
        </p:nvSpPr>
        <p:spPr>
          <a:xfrm>
            <a:off x="1280162" y="20025361"/>
            <a:ext cx="2171325" cy="1588333"/>
          </a:xfrm>
          <a:prstGeom prst="rect">
            <a:avLst/>
          </a:prstGeom>
          <a:solidFill>
            <a:schemeClr val="accent1">
              <a:lumMod val="40000"/>
              <a:lumOff val="60000"/>
            </a:schemeClr>
          </a:solidFill>
        </p:spPr>
        <p:txBody>
          <a:bodyPr wrap="none" lIns="48971" tIns="24486" rIns="48971" bIns="24486" rtlCol="0">
            <a:spAutoFit/>
          </a:bodyPr>
          <a:lstStyle/>
          <a:p>
            <a:r>
              <a:rPr lang="en-US" sz="2000" dirty="0"/>
              <a:t>&lt;your name&gt;</a:t>
            </a:r>
          </a:p>
          <a:p>
            <a:r>
              <a:rPr lang="en-US" sz="2000" dirty="0"/>
              <a:t>&lt;your organization&gt;</a:t>
            </a:r>
          </a:p>
          <a:p>
            <a:r>
              <a:rPr lang="en-US" sz="2000" dirty="0"/>
              <a:t>Email:</a:t>
            </a:r>
          </a:p>
          <a:p>
            <a:r>
              <a:rPr lang="en-US" sz="2000" dirty="0"/>
              <a:t>Website:</a:t>
            </a:r>
          </a:p>
          <a:p>
            <a:r>
              <a:rPr lang="en-US" sz="2000" dirty="0"/>
              <a:t>Phone:</a:t>
            </a:r>
          </a:p>
        </p:txBody>
      </p:sp>
      <p:sp>
        <p:nvSpPr>
          <p:cNvPr id="25" name="TextBox 24"/>
          <p:cNvSpPr txBox="1"/>
          <p:nvPr/>
        </p:nvSpPr>
        <p:spPr>
          <a:xfrm>
            <a:off x="1280161" y="19431001"/>
            <a:ext cx="1450230" cy="557282"/>
          </a:xfrm>
          <a:prstGeom prst="rect">
            <a:avLst/>
          </a:prstGeom>
          <a:noFill/>
        </p:spPr>
        <p:txBody>
          <a:bodyPr wrap="none" lIns="48971" tIns="24486" rIns="48971" bIns="24486" rtlCol="0">
            <a:spAutoFit/>
          </a:bodyPr>
          <a:lstStyle/>
          <a:p>
            <a:r>
              <a:rPr lang="en-US" sz="3200" b="1" dirty="0"/>
              <a:t>Contact</a:t>
            </a:r>
          </a:p>
        </p:txBody>
      </p:sp>
      <p:sp>
        <p:nvSpPr>
          <p:cNvPr id="26" name="TextBox 25"/>
          <p:cNvSpPr txBox="1"/>
          <p:nvPr/>
        </p:nvSpPr>
        <p:spPr>
          <a:xfrm>
            <a:off x="16459200" y="20025359"/>
            <a:ext cx="14630400" cy="1463040"/>
          </a:xfrm>
          <a:prstGeom prst="rect">
            <a:avLst/>
          </a:prstGeom>
          <a:noFill/>
        </p:spPr>
        <p:txBody>
          <a:bodyPr wrap="square" lIns="48971" tIns="48971" rIns="48971" bIns="48971" numCol="1" spcCol="244855" rtlCol="0">
            <a:noAutofit/>
          </a:bodyPr>
          <a:lstStyle/>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endParaRPr lang="en-US" sz="900" dirty="0"/>
          </a:p>
        </p:txBody>
      </p:sp>
      <p:sp>
        <p:nvSpPr>
          <p:cNvPr id="27" name="TextBox 26"/>
          <p:cNvSpPr txBox="1"/>
          <p:nvPr/>
        </p:nvSpPr>
        <p:spPr>
          <a:xfrm>
            <a:off x="16459202" y="19431001"/>
            <a:ext cx="2026670" cy="557282"/>
          </a:xfrm>
          <a:prstGeom prst="rect">
            <a:avLst/>
          </a:prstGeom>
          <a:noFill/>
        </p:spPr>
        <p:txBody>
          <a:bodyPr wrap="none" lIns="48971" tIns="24486" rIns="48971" bIns="24486" rtlCol="0">
            <a:spAutoFit/>
          </a:bodyPr>
          <a:lstStyle/>
          <a:p>
            <a:r>
              <a:rPr lang="en-US" sz="3200" b="1" dirty="0"/>
              <a:t>References</a:t>
            </a:r>
          </a:p>
        </p:txBody>
      </p:sp>
      <p:sp>
        <p:nvSpPr>
          <p:cNvPr id="10" name="Text Box 189"/>
          <p:cNvSpPr txBox="1">
            <a:spLocks noChangeArrowheads="1"/>
          </p:cNvSpPr>
          <p:nvPr/>
        </p:nvSpPr>
        <p:spPr bwMode="auto">
          <a:xfrm>
            <a:off x="1097280" y="3657600"/>
            <a:ext cx="9875520" cy="419889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Click here to insert your Abstract text. Type it in or copy and paste from your Word document or other source.</a:t>
            </a:r>
          </a:p>
          <a:p>
            <a:pPr eaLnBrk="1" hangingPunct="1"/>
            <a:endParaRPr lang="en-US" sz="2000" dirty="0">
              <a:latin typeface="Calibri" pitchFamily="34" charset="0"/>
            </a:endParaRPr>
          </a:p>
          <a:p>
            <a:pPr eaLnBrk="1" hangingPunct="1"/>
            <a:r>
              <a:rPr lang="en-US" sz="2000" dirty="0">
                <a:latin typeface="Calibri" pitchFamily="34" charset="0"/>
              </a:rPr>
              <a:t>This text box will automatically re-size to your text. To turn off that feature, right click inside this box and go to </a:t>
            </a:r>
            <a:r>
              <a:rPr lang="en-US" sz="2000" b="1" dirty="0">
                <a:latin typeface="Calibri" pitchFamily="34" charset="0"/>
              </a:rPr>
              <a:t>Format Shape, Text Box, Autofit</a:t>
            </a:r>
            <a:r>
              <a:rPr lang="en-US" sz="2000" dirty="0">
                <a:latin typeface="Calibri" pitchFamily="34" charset="0"/>
              </a:rPr>
              <a:t>, and select the “Do Not Autofit” radio button.</a:t>
            </a:r>
          </a:p>
          <a:p>
            <a:pPr eaLnBrk="1" hangingPunct="1"/>
            <a:endParaRPr lang="en-US" sz="2000" dirty="0">
              <a:latin typeface="Calibri" pitchFamily="34" charset="0"/>
            </a:endParaRPr>
          </a:p>
          <a:p>
            <a:pPr eaLnBrk="1" hangingPunct="1"/>
            <a:r>
              <a:rPr lang="en-US" sz="2000" dirty="0">
                <a:latin typeface="Calibri" pitchFamily="34" charset="0"/>
              </a:rPr>
              <a:t>To change the font style of this text box: Click on the border once to highlight the entire text box, then select a different font or font size that suits you. This text is Calibri </a:t>
            </a:r>
            <a:r>
              <a:rPr lang="en-US" sz="2000" dirty="0" smtClean="0">
                <a:latin typeface="Calibri" pitchFamily="34" charset="0"/>
              </a:rPr>
              <a:t>20pt and </a:t>
            </a:r>
            <a:r>
              <a:rPr lang="en-US" sz="2000" dirty="0">
                <a:latin typeface="Calibri" pitchFamily="34" charset="0"/>
              </a:rPr>
              <a:t>is easily </a:t>
            </a:r>
            <a:r>
              <a:rPr lang="en-US" sz="2000" dirty="0" smtClean="0">
                <a:latin typeface="Calibri" pitchFamily="34" charset="0"/>
              </a:rPr>
              <a:t>read </a:t>
            </a:r>
            <a:r>
              <a:rPr lang="en-US" sz="2000" dirty="0">
                <a:latin typeface="Calibri" pitchFamily="34" charset="0"/>
              </a:rPr>
              <a:t>up to </a:t>
            </a:r>
            <a:r>
              <a:rPr lang="en-US" sz="2000" dirty="0" smtClean="0">
                <a:latin typeface="Calibri" pitchFamily="34" charset="0"/>
              </a:rPr>
              <a:t>3 </a:t>
            </a:r>
            <a:r>
              <a:rPr lang="en-US" sz="2000" dirty="0">
                <a:latin typeface="Calibri" pitchFamily="34" charset="0"/>
              </a:rPr>
              <a:t>feet away on a </a:t>
            </a:r>
            <a:r>
              <a:rPr lang="en-US" sz="2000" dirty="0" smtClean="0">
                <a:latin typeface="Calibri" pitchFamily="34" charset="0"/>
              </a:rPr>
              <a:t>24x36 poster, and up to 6 feet away on a 48x72 </a:t>
            </a:r>
            <a:r>
              <a:rPr lang="en-US" sz="2000" dirty="0">
                <a:latin typeface="Calibri" pitchFamily="34" charset="0"/>
              </a:rPr>
              <a:t>poster.</a:t>
            </a:r>
          </a:p>
          <a:p>
            <a:pPr eaLnBrk="1" hangingPunct="1"/>
            <a:endParaRPr lang="en-US" sz="2000" dirty="0">
              <a:latin typeface="Calibri" pitchFamily="34" charset="0"/>
            </a:endParaRPr>
          </a:p>
          <a:p>
            <a:pPr eaLnBrk="1" hangingPunct="1"/>
            <a:r>
              <a:rPr lang="en-US" sz="2000" dirty="0">
                <a:latin typeface="Calibri" pitchFamily="34" charset="0"/>
              </a:rPr>
              <a:t>Zoom out to </a:t>
            </a:r>
            <a:r>
              <a:rPr lang="en-US" sz="2000" dirty="0" smtClean="0">
                <a:latin typeface="Calibri" pitchFamily="34" charset="0"/>
              </a:rPr>
              <a:t>100% (for 24x36) or 200</a:t>
            </a:r>
            <a:r>
              <a:rPr lang="en-US" sz="2000" dirty="0">
                <a:latin typeface="Calibri" pitchFamily="34" charset="0"/>
              </a:rPr>
              <a:t>% </a:t>
            </a:r>
            <a:r>
              <a:rPr lang="en-US" sz="2000" dirty="0" smtClean="0">
                <a:latin typeface="Calibri" pitchFamily="34" charset="0"/>
              </a:rPr>
              <a:t>(for 48x72) to </a:t>
            </a:r>
            <a:r>
              <a:rPr lang="en-US" sz="2000" dirty="0">
                <a:latin typeface="Calibri" pitchFamily="34" charset="0"/>
              </a:rPr>
              <a:t>preview what this will look like on your printed poster.</a:t>
            </a:r>
          </a:p>
        </p:txBody>
      </p:sp>
      <p:sp>
        <p:nvSpPr>
          <p:cNvPr id="32" name="Rectangle 31"/>
          <p:cNvSpPr/>
          <p:nvPr/>
        </p:nvSpPr>
        <p:spPr>
          <a:xfrm>
            <a:off x="109728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Abstract</a:t>
            </a:r>
          </a:p>
        </p:txBody>
      </p:sp>
      <p:sp>
        <p:nvSpPr>
          <p:cNvPr id="15" name="Text Box 194"/>
          <p:cNvSpPr txBox="1">
            <a:spLocks noChangeArrowheads="1"/>
          </p:cNvSpPr>
          <p:nvPr/>
        </p:nvSpPr>
        <p:spPr bwMode="auto">
          <a:xfrm>
            <a:off x="11521440" y="8737601"/>
            <a:ext cx="9875520" cy="512222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Click here to insert your Results text. Type it in or copy and paste from your Word document or other source.</a:t>
            </a:r>
          </a:p>
          <a:p>
            <a:pPr eaLnBrk="1" hangingPunct="1"/>
            <a:endParaRPr lang="en-US" sz="2000" dirty="0">
              <a:latin typeface="Calibri" pitchFamily="34" charset="0"/>
            </a:endParaRPr>
          </a:p>
          <a:p>
            <a:pPr eaLnBrk="1" hangingPunct="1"/>
            <a:r>
              <a:rPr lang="en-US" sz="2000" dirty="0">
                <a:latin typeface="Calibri" pitchFamily="34" charset="0"/>
              </a:rPr>
              <a:t>This text box will automatically re-size to your text. To turn off that feature, right click inside this box and go to </a:t>
            </a:r>
            <a:r>
              <a:rPr lang="en-US" sz="2000" b="1" dirty="0">
                <a:latin typeface="Calibri" pitchFamily="34" charset="0"/>
              </a:rPr>
              <a:t>Format Shape, Text Box, Autofit</a:t>
            </a:r>
            <a:r>
              <a:rPr lang="en-US" sz="2000" dirty="0">
                <a:latin typeface="Calibri" pitchFamily="34" charset="0"/>
              </a:rPr>
              <a:t>, and select the “Do Not Autofit” radio button.</a:t>
            </a:r>
          </a:p>
          <a:p>
            <a:pPr eaLnBrk="1" hangingPunct="1"/>
            <a:endParaRPr lang="en-US" sz="2000" dirty="0">
              <a:latin typeface="Calibri" pitchFamily="34" charset="0"/>
            </a:endParaRPr>
          </a:p>
          <a:p>
            <a:pPr eaLnBrk="1" hangingPunct="1"/>
            <a:r>
              <a:rPr lang="en-US" sz="2000" dirty="0">
                <a:latin typeface="Calibri" pitchFamily="34" charset="0"/>
              </a:rPr>
              <a:t>To change the font style of this text box: Click on the border once to highlight the entire text box, then select a different font or font size that suits you. This text is Calibri 20pt and is easily </a:t>
            </a:r>
            <a:r>
              <a:rPr lang="en-US" sz="2000" dirty="0" smtClean="0">
                <a:latin typeface="Calibri" pitchFamily="34" charset="0"/>
              </a:rPr>
              <a:t>read </a:t>
            </a:r>
            <a:r>
              <a:rPr lang="en-US" sz="2000" dirty="0">
                <a:latin typeface="Calibri" pitchFamily="34" charset="0"/>
              </a:rPr>
              <a:t>up to 3 feet away on a 24x36 poster, and up to 6 feet away on a 48x72 poster.</a:t>
            </a:r>
          </a:p>
          <a:p>
            <a:pPr eaLnBrk="1" hangingPunct="1"/>
            <a:endParaRPr lang="en-US" sz="2000" dirty="0">
              <a:latin typeface="Calibri" pitchFamily="34" charset="0"/>
            </a:endParaRPr>
          </a:p>
          <a:p>
            <a:pPr eaLnBrk="1" hangingPunct="1"/>
            <a:r>
              <a:rPr lang="en-US" sz="2000" dirty="0">
                <a:latin typeface="Calibri" pitchFamily="34" charset="0"/>
              </a:rPr>
              <a:t>Zoom out to 100% (for 24x36) or 200% (for 48x72) to preview what this will look like on your printed poster.</a:t>
            </a:r>
          </a:p>
          <a:p>
            <a:pPr eaLnBrk="1" hangingPunct="1"/>
            <a:endParaRPr lang="en-US" sz="2000" dirty="0">
              <a:latin typeface="Calibri" pitchFamily="34" charset="0"/>
            </a:endParaRPr>
          </a:p>
          <a:p>
            <a:pPr eaLnBrk="1" hangingPunct="1"/>
            <a:r>
              <a:rPr lang="en-US" sz="2000" dirty="0">
                <a:latin typeface="Calibri" pitchFamily="34" charset="0"/>
              </a:rPr>
              <a:t>Speaking of Results, yours will look better if you remember to run a spell-check on your poster! After you’ve added your content click on </a:t>
            </a:r>
            <a:r>
              <a:rPr lang="en-US" sz="2000" b="1" dirty="0">
                <a:latin typeface="Calibri" pitchFamily="34" charset="0"/>
              </a:rPr>
              <a:t>Review</a:t>
            </a:r>
            <a:r>
              <a:rPr lang="en-US" sz="2000" dirty="0">
                <a:latin typeface="Calibri" pitchFamily="34" charset="0"/>
              </a:rPr>
              <a:t>, </a:t>
            </a:r>
            <a:r>
              <a:rPr lang="en-US" sz="2000" b="1" dirty="0">
                <a:latin typeface="Calibri" pitchFamily="34" charset="0"/>
              </a:rPr>
              <a:t>Spelling</a:t>
            </a:r>
            <a:r>
              <a:rPr lang="en-US" sz="2000" dirty="0">
                <a:latin typeface="Calibri" pitchFamily="34" charset="0"/>
              </a:rPr>
              <a:t>, or press F7.</a:t>
            </a:r>
          </a:p>
        </p:txBody>
      </p:sp>
      <p:sp>
        <p:nvSpPr>
          <p:cNvPr id="33" name="Rectangle 32"/>
          <p:cNvSpPr/>
          <p:nvPr/>
        </p:nvSpPr>
        <p:spPr>
          <a:xfrm>
            <a:off x="1097280" y="828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Introduction</a:t>
            </a:r>
          </a:p>
        </p:txBody>
      </p:sp>
      <p:sp>
        <p:nvSpPr>
          <p:cNvPr id="13" name="Text Box 192"/>
          <p:cNvSpPr txBox="1">
            <a:spLocks noChangeArrowheads="1"/>
          </p:cNvSpPr>
          <p:nvPr/>
        </p:nvSpPr>
        <p:spPr bwMode="auto">
          <a:xfrm>
            <a:off x="11521440" y="3657600"/>
            <a:ext cx="9875520" cy="419889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Click here to insert your Methods and Materials text. Type it in or copy and paste from your Word document or other source.</a:t>
            </a:r>
          </a:p>
          <a:p>
            <a:pPr eaLnBrk="1" hangingPunct="1"/>
            <a:endParaRPr lang="en-US" sz="2000" dirty="0">
              <a:latin typeface="Calibri" pitchFamily="34" charset="0"/>
            </a:endParaRPr>
          </a:p>
          <a:p>
            <a:pPr eaLnBrk="1" hangingPunct="1"/>
            <a:r>
              <a:rPr lang="en-US" sz="2000" dirty="0">
                <a:latin typeface="Calibri" pitchFamily="34" charset="0"/>
              </a:rPr>
              <a:t>This text box will automatically re-size to your text. To turn off that feature, right click inside this box and go to </a:t>
            </a:r>
            <a:r>
              <a:rPr lang="en-US" sz="2000" b="1" dirty="0">
                <a:latin typeface="Calibri" pitchFamily="34" charset="0"/>
              </a:rPr>
              <a:t>Format Shape, Text Box, Autofit</a:t>
            </a:r>
            <a:r>
              <a:rPr lang="en-US" sz="2000" dirty="0">
                <a:latin typeface="Calibri" pitchFamily="34" charset="0"/>
              </a:rPr>
              <a:t>, and select the “Do Not Autofit” radio button.</a:t>
            </a:r>
          </a:p>
          <a:p>
            <a:pPr eaLnBrk="1" hangingPunct="1"/>
            <a:endParaRPr lang="en-US" sz="2000" dirty="0">
              <a:latin typeface="Calibri" pitchFamily="34" charset="0"/>
            </a:endParaRPr>
          </a:p>
          <a:p>
            <a:pPr eaLnBrk="1" hangingPunct="1"/>
            <a:r>
              <a:rPr lang="en-US" sz="2000" dirty="0">
                <a:latin typeface="Calibri" pitchFamily="34" charset="0"/>
              </a:rPr>
              <a:t>To change the font style of this text box: Click on the border once to highlight the entire text box, then select a different font or font size that suits you. This text is Calibri 20pt and is easily </a:t>
            </a:r>
            <a:r>
              <a:rPr lang="en-US" sz="2000" dirty="0" smtClean="0">
                <a:latin typeface="Calibri" pitchFamily="34" charset="0"/>
              </a:rPr>
              <a:t>read </a:t>
            </a:r>
            <a:r>
              <a:rPr lang="en-US" sz="2000" dirty="0">
                <a:latin typeface="Calibri" pitchFamily="34" charset="0"/>
              </a:rPr>
              <a:t>up to 3 feet away on a 24x36 poster, and up to 6 feet away on a 48x72 poster.</a:t>
            </a:r>
          </a:p>
          <a:p>
            <a:pPr eaLnBrk="1" hangingPunct="1"/>
            <a:endParaRPr lang="en-US" sz="2000" dirty="0">
              <a:latin typeface="Calibri" pitchFamily="34" charset="0"/>
            </a:endParaRPr>
          </a:p>
          <a:p>
            <a:pPr eaLnBrk="1" hangingPunct="1"/>
            <a:r>
              <a:rPr lang="en-US" sz="2000" dirty="0">
                <a:latin typeface="Calibri" pitchFamily="34" charset="0"/>
              </a:rPr>
              <a:t>Zoom out to 100% (for 24x36) or 200% (for 48x72) to preview what this will look like on your printed poster.</a:t>
            </a:r>
          </a:p>
        </p:txBody>
      </p:sp>
      <p:sp>
        <p:nvSpPr>
          <p:cNvPr id="34" name="Rectangle 33"/>
          <p:cNvSpPr/>
          <p:nvPr/>
        </p:nvSpPr>
        <p:spPr>
          <a:xfrm>
            <a:off x="1152144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Methods and Materials</a:t>
            </a:r>
          </a:p>
        </p:txBody>
      </p:sp>
      <p:sp>
        <p:nvSpPr>
          <p:cNvPr id="12" name="Text Box 191"/>
          <p:cNvSpPr txBox="1">
            <a:spLocks noChangeArrowheads="1"/>
          </p:cNvSpPr>
          <p:nvPr/>
        </p:nvSpPr>
        <p:spPr bwMode="auto">
          <a:xfrm>
            <a:off x="21945600" y="8737600"/>
            <a:ext cx="9875520" cy="419889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Click here to insert your Discussion text. Type it in or copy and paste from your Word document or other source.</a:t>
            </a:r>
          </a:p>
          <a:p>
            <a:pPr eaLnBrk="1" hangingPunct="1"/>
            <a:endParaRPr lang="en-US" sz="2000" dirty="0">
              <a:latin typeface="Calibri" pitchFamily="34" charset="0"/>
            </a:endParaRPr>
          </a:p>
          <a:p>
            <a:pPr eaLnBrk="1" hangingPunct="1"/>
            <a:r>
              <a:rPr lang="en-US" sz="2000" dirty="0">
                <a:latin typeface="Calibri" pitchFamily="34" charset="0"/>
              </a:rPr>
              <a:t>This text box will automatically re-size to your text. To turn off that feature, right click inside this box and go to </a:t>
            </a:r>
            <a:r>
              <a:rPr lang="en-US" sz="2000" b="1" dirty="0">
                <a:latin typeface="Calibri" pitchFamily="34" charset="0"/>
              </a:rPr>
              <a:t>Format Shape, Text Box, Autofit</a:t>
            </a:r>
            <a:r>
              <a:rPr lang="en-US" sz="2000" dirty="0">
                <a:latin typeface="Calibri" pitchFamily="34" charset="0"/>
              </a:rPr>
              <a:t>, and select the “Do Not Autofit” radio button.</a:t>
            </a:r>
          </a:p>
          <a:p>
            <a:pPr eaLnBrk="1" hangingPunct="1"/>
            <a:endParaRPr lang="en-US" sz="2000" dirty="0">
              <a:latin typeface="Calibri" pitchFamily="34" charset="0"/>
            </a:endParaRPr>
          </a:p>
          <a:p>
            <a:pPr eaLnBrk="1" hangingPunct="1"/>
            <a:r>
              <a:rPr lang="en-US" sz="2000" dirty="0">
                <a:latin typeface="Calibri" pitchFamily="34" charset="0"/>
              </a:rPr>
              <a:t>To change the font style of this text box: Click on the border once to highlight the entire text box, then select a different font or font size that suits you. This text is Calibri 20pt and is easily </a:t>
            </a:r>
            <a:r>
              <a:rPr lang="en-US" sz="2000" dirty="0" smtClean="0">
                <a:latin typeface="Calibri" pitchFamily="34" charset="0"/>
              </a:rPr>
              <a:t>read </a:t>
            </a:r>
            <a:r>
              <a:rPr lang="en-US" sz="2000" dirty="0">
                <a:latin typeface="Calibri" pitchFamily="34" charset="0"/>
              </a:rPr>
              <a:t>up to 3 feet away on a 24x36 poster, and up to 6 feet away on a 48x72 poster.</a:t>
            </a:r>
          </a:p>
          <a:p>
            <a:pPr eaLnBrk="1" hangingPunct="1"/>
            <a:endParaRPr lang="en-US" sz="2000" dirty="0">
              <a:latin typeface="Calibri" pitchFamily="34" charset="0"/>
            </a:endParaRPr>
          </a:p>
          <a:p>
            <a:pPr eaLnBrk="1" hangingPunct="1"/>
            <a:r>
              <a:rPr lang="en-US" sz="2000" dirty="0">
                <a:latin typeface="Calibri" pitchFamily="34" charset="0"/>
              </a:rPr>
              <a:t>Zoom out to 100% (for 24x36) or 200% (for 48x72) to preview what this will look like on your printed poster.</a:t>
            </a:r>
          </a:p>
        </p:txBody>
      </p:sp>
      <p:sp>
        <p:nvSpPr>
          <p:cNvPr id="35" name="Rectangle 34"/>
          <p:cNvSpPr/>
          <p:nvPr/>
        </p:nvSpPr>
        <p:spPr>
          <a:xfrm>
            <a:off x="21945600" y="828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Discussion</a:t>
            </a:r>
          </a:p>
        </p:txBody>
      </p:sp>
      <p:sp>
        <p:nvSpPr>
          <p:cNvPr id="14" name="Text Box 193"/>
          <p:cNvSpPr txBox="1">
            <a:spLocks noChangeArrowheads="1"/>
          </p:cNvSpPr>
          <p:nvPr/>
        </p:nvSpPr>
        <p:spPr bwMode="auto">
          <a:xfrm>
            <a:off x="21945600" y="14173201"/>
            <a:ext cx="9875520" cy="419889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Click here to insert your Conclusions text. Type it in or copy and paste from your Word document or other source.</a:t>
            </a:r>
          </a:p>
          <a:p>
            <a:pPr eaLnBrk="1" hangingPunct="1"/>
            <a:endParaRPr lang="en-US" sz="2000" dirty="0">
              <a:latin typeface="Calibri" pitchFamily="34" charset="0"/>
            </a:endParaRPr>
          </a:p>
          <a:p>
            <a:pPr eaLnBrk="1" hangingPunct="1"/>
            <a:r>
              <a:rPr lang="en-US" sz="2000" dirty="0">
                <a:latin typeface="Calibri" pitchFamily="34" charset="0"/>
              </a:rPr>
              <a:t>This text box will automatically re-size to your text. To turn off that feature, right click inside this box and go to </a:t>
            </a:r>
            <a:r>
              <a:rPr lang="en-US" sz="2000" b="1" dirty="0">
                <a:latin typeface="Calibri" pitchFamily="34" charset="0"/>
              </a:rPr>
              <a:t>Format Shape, Text Box, Autofit</a:t>
            </a:r>
            <a:r>
              <a:rPr lang="en-US" sz="2000" dirty="0">
                <a:latin typeface="Calibri" pitchFamily="34" charset="0"/>
              </a:rPr>
              <a:t>, and select the “Do Not Autofit” radio button.</a:t>
            </a:r>
          </a:p>
          <a:p>
            <a:pPr eaLnBrk="1" hangingPunct="1"/>
            <a:endParaRPr lang="en-US" sz="2000" dirty="0">
              <a:latin typeface="Calibri" pitchFamily="34" charset="0"/>
            </a:endParaRPr>
          </a:p>
          <a:p>
            <a:pPr eaLnBrk="1" hangingPunct="1"/>
            <a:r>
              <a:rPr lang="en-US" sz="2000" dirty="0">
                <a:latin typeface="Calibri" pitchFamily="34" charset="0"/>
              </a:rPr>
              <a:t>To change the font style of this text box: Click on the border once to highlight the entire text box, then select a different font or font size that suits you. This text is Calibri 20pt and is easily </a:t>
            </a:r>
            <a:r>
              <a:rPr lang="en-US" sz="2000" dirty="0" smtClean="0">
                <a:latin typeface="Calibri" pitchFamily="34" charset="0"/>
              </a:rPr>
              <a:t>read </a:t>
            </a:r>
            <a:r>
              <a:rPr lang="en-US" sz="2000" dirty="0">
                <a:latin typeface="Calibri" pitchFamily="34" charset="0"/>
              </a:rPr>
              <a:t>up to 3 feet away on a 24x36 poster, and up to 6 feet away on a 48x72 poster.</a:t>
            </a:r>
          </a:p>
          <a:p>
            <a:pPr eaLnBrk="1" hangingPunct="1"/>
            <a:endParaRPr lang="en-US" sz="2000" dirty="0">
              <a:latin typeface="Calibri" pitchFamily="34" charset="0"/>
            </a:endParaRPr>
          </a:p>
          <a:p>
            <a:pPr eaLnBrk="1" hangingPunct="1"/>
            <a:r>
              <a:rPr lang="en-US" sz="2000" dirty="0">
                <a:latin typeface="Calibri" pitchFamily="34" charset="0"/>
              </a:rPr>
              <a:t>Zoom out to 100% (for 24x36) or 200% (for 48x72) to preview what this will look like on your printed poster.</a:t>
            </a:r>
          </a:p>
        </p:txBody>
      </p:sp>
      <p:sp>
        <p:nvSpPr>
          <p:cNvPr id="36" name="Rectangle 35"/>
          <p:cNvSpPr/>
          <p:nvPr/>
        </p:nvSpPr>
        <p:spPr>
          <a:xfrm>
            <a:off x="21945600" y="137160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Conclusions</a:t>
            </a:r>
          </a:p>
        </p:txBody>
      </p:sp>
      <p:graphicFrame>
        <p:nvGraphicFramePr>
          <p:cNvPr id="44" name="Content Placeholder 114" descr="Sample table with 4 columns, 7 rows." title="Sample Table"/>
          <p:cNvGraphicFramePr>
            <a:graphicFrameLocks/>
          </p:cNvGraphicFramePr>
          <p:nvPr>
            <p:extLst>
              <p:ext uri="{D42A27DB-BD31-4B8C-83A1-F6EECF244321}">
                <p14:modId xmlns:p14="http://schemas.microsoft.com/office/powerpoint/2010/main" val="1050678600"/>
              </p:ext>
            </p:extLst>
          </p:nvPr>
        </p:nvGraphicFramePr>
        <p:xfrm>
          <a:off x="11722914" y="15080517"/>
          <a:ext cx="9599228" cy="3626581"/>
        </p:xfrm>
        <a:graphic>
          <a:graphicData uri="http://schemas.openxmlformats.org/drawingml/2006/table">
            <a:tbl>
              <a:tblPr firstRow="1" bandRow="1">
                <a:tableStyleId>{F5AB1C69-6EDB-4FF4-983F-18BD219EF322}</a:tableStyleId>
              </a:tblPr>
              <a:tblGrid>
                <a:gridCol w="2399807"/>
                <a:gridCol w="2399807"/>
                <a:gridCol w="2399807"/>
                <a:gridCol w="2399807"/>
              </a:tblGrid>
              <a:tr h="518083">
                <a:tc>
                  <a:txBody>
                    <a:bodyPr/>
                    <a:lstStyle/>
                    <a:p>
                      <a:endParaRPr lang="en-US" sz="2400" dirty="0"/>
                    </a:p>
                  </a:txBody>
                  <a:tcPr marT="22861" marB="22861" anchor="ctr">
                    <a:solidFill>
                      <a:schemeClr val="accent1">
                        <a:lumMod val="75000"/>
                      </a:schemeClr>
                    </a:solidFill>
                  </a:tcPr>
                </a:tc>
                <a:tc>
                  <a:txBody>
                    <a:bodyPr/>
                    <a:lstStyle/>
                    <a:p>
                      <a:pPr algn="ctr"/>
                      <a:r>
                        <a:rPr lang="en-US" sz="2400" dirty="0" smtClean="0"/>
                        <a:t>Heading</a:t>
                      </a:r>
                      <a:endParaRPr lang="en-US" sz="2400" dirty="0"/>
                    </a:p>
                  </a:txBody>
                  <a:tcPr marT="22861" marB="22861" anchor="ctr">
                    <a:solidFill>
                      <a:schemeClr val="accent1">
                        <a:lumMod val="75000"/>
                      </a:schemeClr>
                    </a:solidFill>
                  </a:tcPr>
                </a:tc>
                <a:tc>
                  <a:txBody>
                    <a:bodyPr/>
                    <a:lstStyle/>
                    <a:p>
                      <a:pPr algn="ctr"/>
                      <a:r>
                        <a:rPr lang="en-US" sz="2400" dirty="0" smtClean="0"/>
                        <a:t>Heading</a:t>
                      </a:r>
                      <a:endParaRPr lang="en-US" sz="2400" dirty="0"/>
                    </a:p>
                  </a:txBody>
                  <a:tcPr marT="22861" marB="22861" anchor="ctr">
                    <a:solidFill>
                      <a:schemeClr val="accent1">
                        <a:lumMod val="75000"/>
                      </a:schemeClr>
                    </a:solidFill>
                  </a:tcPr>
                </a:tc>
                <a:tc>
                  <a:txBody>
                    <a:bodyPr/>
                    <a:lstStyle/>
                    <a:p>
                      <a:pPr algn="ctr"/>
                      <a:r>
                        <a:rPr lang="en-US" sz="2400" dirty="0" smtClean="0"/>
                        <a:t>Heading</a:t>
                      </a:r>
                      <a:endParaRPr lang="en-US" sz="2400" dirty="0"/>
                    </a:p>
                  </a:txBody>
                  <a:tcPr marT="22861" marB="22861" anchor="ctr">
                    <a:solidFill>
                      <a:schemeClr val="accent1">
                        <a:lumMod val="75000"/>
                      </a:schemeClr>
                    </a:solidFill>
                  </a:tcPr>
                </a:tc>
              </a:tr>
              <a:tr h="518083">
                <a:tc>
                  <a:txBody>
                    <a:bodyPr/>
                    <a:lstStyle/>
                    <a:p>
                      <a:r>
                        <a:rPr lang="en-US" sz="2400" dirty="0" smtClean="0"/>
                        <a:t>Item</a:t>
                      </a:r>
                      <a:endParaRPr lang="en-US" sz="2400" dirty="0"/>
                    </a:p>
                  </a:txBody>
                  <a:tcPr marT="22861" marB="22861" anchor="ctr"/>
                </a:tc>
                <a:tc>
                  <a:txBody>
                    <a:bodyPr/>
                    <a:lstStyle/>
                    <a:p>
                      <a:pPr algn="ctr"/>
                      <a:r>
                        <a:rPr lang="en-US" sz="2400" dirty="0" smtClean="0"/>
                        <a:t>800</a:t>
                      </a:r>
                      <a:endParaRPr lang="en-US" sz="2400" dirty="0"/>
                    </a:p>
                  </a:txBody>
                  <a:tcPr marT="22861" marB="22861" anchor="ctr"/>
                </a:tc>
                <a:tc>
                  <a:txBody>
                    <a:bodyPr/>
                    <a:lstStyle/>
                    <a:p>
                      <a:pPr algn="ctr"/>
                      <a:r>
                        <a:rPr lang="en-US" sz="2400" dirty="0" smtClean="0"/>
                        <a:t>790</a:t>
                      </a:r>
                      <a:endParaRPr lang="en-US" sz="2400" dirty="0"/>
                    </a:p>
                  </a:txBody>
                  <a:tcPr marT="22861" marB="22861" anchor="ctr"/>
                </a:tc>
                <a:tc>
                  <a:txBody>
                    <a:bodyPr/>
                    <a:lstStyle/>
                    <a:p>
                      <a:pPr algn="ctr"/>
                      <a:r>
                        <a:rPr lang="en-US" sz="2400" dirty="0" smtClean="0"/>
                        <a:t>4001</a:t>
                      </a:r>
                      <a:endParaRPr lang="en-US" sz="2400" dirty="0"/>
                    </a:p>
                  </a:txBody>
                  <a:tcPr marT="22861" marB="22861" anchor="ctr"/>
                </a:tc>
              </a:tr>
              <a:tr h="518083">
                <a:tc>
                  <a:txBody>
                    <a:bodyPr/>
                    <a:lstStyle/>
                    <a:p>
                      <a:r>
                        <a:rPr lang="en-US" sz="2400" dirty="0" smtClean="0"/>
                        <a:t>Item</a:t>
                      </a:r>
                      <a:endParaRPr lang="en-US" sz="2400" dirty="0"/>
                    </a:p>
                  </a:txBody>
                  <a:tcPr marT="22861" marB="22861" anchor="ctr"/>
                </a:tc>
                <a:tc>
                  <a:txBody>
                    <a:bodyPr/>
                    <a:lstStyle/>
                    <a:p>
                      <a:pPr algn="ctr"/>
                      <a:r>
                        <a:rPr lang="en-US" sz="2400" dirty="0" smtClean="0"/>
                        <a:t>356</a:t>
                      </a:r>
                    </a:p>
                  </a:txBody>
                  <a:tcPr marT="22861" marB="22861" anchor="ctr"/>
                </a:tc>
                <a:tc>
                  <a:txBody>
                    <a:bodyPr/>
                    <a:lstStyle/>
                    <a:p>
                      <a:pPr algn="ctr"/>
                      <a:r>
                        <a:rPr lang="en-US" sz="2400" dirty="0" smtClean="0"/>
                        <a:t>856</a:t>
                      </a:r>
                      <a:endParaRPr lang="en-US" sz="2400" dirty="0"/>
                    </a:p>
                  </a:txBody>
                  <a:tcPr marT="22861" marB="22861" anchor="ctr"/>
                </a:tc>
                <a:tc>
                  <a:txBody>
                    <a:bodyPr/>
                    <a:lstStyle/>
                    <a:p>
                      <a:pPr algn="ctr"/>
                      <a:r>
                        <a:rPr lang="en-US" sz="2400" dirty="0" smtClean="0"/>
                        <a:t>290</a:t>
                      </a:r>
                      <a:endParaRPr lang="en-US" sz="2400" dirty="0"/>
                    </a:p>
                  </a:txBody>
                  <a:tcPr marT="22861" marB="22861" anchor="ctr"/>
                </a:tc>
              </a:tr>
              <a:tr h="518083">
                <a:tc>
                  <a:txBody>
                    <a:bodyPr/>
                    <a:lstStyle/>
                    <a:p>
                      <a:r>
                        <a:rPr lang="en-US" sz="2400" dirty="0" smtClean="0"/>
                        <a:t>Item</a:t>
                      </a:r>
                      <a:endParaRPr lang="en-US" sz="2400" dirty="0"/>
                    </a:p>
                  </a:txBody>
                  <a:tcPr marT="22861" marB="22861" anchor="ctr"/>
                </a:tc>
                <a:tc>
                  <a:txBody>
                    <a:bodyPr/>
                    <a:lstStyle/>
                    <a:p>
                      <a:pPr algn="ctr"/>
                      <a:r>
                        <a:rPr lang="en-US" sz="2400" dirty="0" smtClean="0"/>
                        <a:t>228</a:t>
                      </a:r>
                      <a:endParaRPr lang="en-US" sz="2400" dirty="0"/>
                    </a:p>
                  </a:txBody>
                  <a:tcPr marT="22861" marB="22861" anchor="ctr"/>
                </a:tc>
                <a:tc>
                  <a:txBody>
                    <a:bodyPr/>
                    <a:lstStyle/>
                    <a:p>
                      <a:pPr algn="ctr"/>
                      <a:r>
                        <a:rPr lang="en-US" sz="2400" dirty="0" smtClean="0"/>
                        <a:t>134</a:t>
                      </a:r>
                      <a:endParaRPr lang="en-US" sz="2400" dirty="0"/>
                    </a:p>
                  </a:txBody>
                  <a:tcPr marT="22861" marB="22861" anchor="ctr"/>
                </a:tc>
                <a:tc>
                  <a:txBody>
                    <a:bodyPr/>
                    <a:lstStyle/>
                    <a:p>
                      <a:pPr algn="ctr"/>
                      <a:r>
                        <a:rPr lang="en-US" sz="2400" dirty="0" smtClean="0"/>
                        <a:t>238</a:t>
                      </a:r>
                      <a:endParaRPr lang="en-US" sz="2400" dirty="0"/>
                    </a:p>
                  </a:txBody>
                  <a:tcPr marT="22861" marB="22861" anchor="ctr"/>
                </a:tc>
              </a:tr>
              <a:tr h="518083">
                <a:tc>
                  <a:txBody>
                    <a:bodyPr/>
                    <a:lstStyle/>
                    <a:p>
                      <a:r>
                        <a:rPr lang="en-US" sz="2400" dirty="0" smtClean="0"/>
                        <a:t>Item</a:t>
                      </a:r>
                      <a:endParaRPr lang="en-US" sz="2400" dirty="0"/>
                    </a:p>
                  </a:txBody>
                  <a:tcPr marT="22861" marB="22861" anchor="ctr"/>
                </a:tc>
                <a:tc>
                  <a:txBody>
                    <a:bodyPr/>
                    <a:lstStyle/>
                    <a:p>
                      <a:pPr algn="ctr"/>
                      <a:r>
                        <a:rPr lang="en-US" sz="2400" dirty="0" smtClean="0"/>
                        <a:t>954</a:t>
                      </a:r>
                      <a:endParaRPr lang="en-US" sz="2400" dirty="0"/>
                    </a:p>
                  </a:txBody>
                  <a:tcPr marT="22861" marB="22861" anchor="ctr"/>
                </a:tc>
                <a:tc>
                  <a:txBody>
                    <a:bodyPr/>
                    <a:lstStyle/>
                    <a:p>
                      <a:pPr algn="ctr"/>
                      <a:r>
                        <a:rPr lang="en-US" sz="2400" dirty="0" smtClean="0"/>
                        <a:t>875</a:t>
                      </a:r>
                      <a:endParaRPr lang="en-US" sz="2400" dirty="0"/>
                    </a:p>
                  </a:txBody>
                  <a:tcPr marT="22861" marB="22861" anchor="ctr"/>
                </a:tc>
                <a:tc>
                  <a:txBody>
                    <a:bodyPr/>
                    <a:lstStyle/>
                    <a:p>
                      <a:pPr algn="ctr"/>
                      <a:r>
                        <a:rPr lang="en-US" sz="2400" dirty="0" smtClean="0"/>
                        <a:t>976</a:t>
                      </a:r>
                      <a:endParaRPr lang="en-US" sz="2400" dirty="0"/>
                    </a:p>
                  </a:txBody>
                  <a:tcPr marT="22861" marB="22861" anchor="ctr"/>
                </a:tc>
              </a:tr>
              <a:tr h="518083">
                <a:tc>
                  <a:txBody>
                    <a:bodyPr/>
                    <a:lstStyle/>
                    <a:p>
                      <a:r>
                        <a:rPr lang="en-US" sz="2400" dirty="0" smtClean="0"/>
                        <a:t>Item</a:t>
                      </a:r>
                      <a:endParaRPr lang="en-US" sz="2400" dirty="0"/>
                    </a:p>
                  </a:txBody>
                  <a:tcPr marT="22861" marB="22861" anchor="ctr"/>
                </a:tc>
                <a:tc>
                  <a:txBody>
                    <a:bodyPr/>
                    <a:lstStyle/>
                    <a:p>
                      <a:pPr algn="ctr"/>
                      <a:r>
                        <a:rPr lang="en-US" sz="2400" dirty="0" smtClean="0"/>
                        <a:t>324</a:t>
                      </a:r>
                      <a:endParaRPr lang="en-US" sz="2400" dirty="0"/>
                    </a:p>
                  </a:txBody>
                  <a:tcPr marT="22861" marB="22861" anchor="ctr"/>
                </a:tc>
                <a:tc>
                  <a:txBody>
                    <a:bodyPr/>
                    <a:lstStyle/>
                    <a:p>
                      <a:pPr algn="ctr"/>
                      <a:r>
                        <a:rPr lang="en-US" sz="2400" dirty="0" smtClean="0"/>
                        <a:t>325</a:t>
                      </a:r>
                      <a:endParaRPr lang="en-US" sz="2400" dirty="0"/>
                    </a:p>
                  </a:txBody>
                  <a:tcPr marT="22861" marB="22861" anchor="ctr"/>
                </a:tc>
                <a:tc>
                  <a:txBody>
                    <a:bodyPr/>
                    <a:lstStyle/>
                    <a:p>
                      <a:pPr algn="ctr"/>
                      <a:r>
                        <a:rPr lang="en-US" sz="2400" dirty="0" smtClean="0"/>
                        <a:t>301</a:t>
                      </a:r>
                      <a:endParaRPr lang="en-US" sz="2400" dirty="0"/>
                    </a:p>
                  </a:txBody>
                  <a:tcPr marT="22861" marB="22861" anchor="ctr"/>
                </a:tc>
              </a:tr>
              <a:tr h="518083">
                <a:tc>
                  <a:txBody>
                    <a:bodyPr/>
                    <a:lstStyle/>
                    <a:p>
                      <a:r>
                        <a:rPr lang="en-US" sz="2400" dirty="0" smtClean="0"/>
                        <a:t>Item</a:t>
                      </a:r>
                      <a:endParaRPr lang="en-US" sz="2400" dirty="0"/>
                    </a:p>
                  </a:txBody>
                  <a:tcPr marT="22861" marB="22861" anchor="ctr"/>
                </a:tc>
                <a:tc>
                  <a:txBody>
                    <a:bodyPr/>
                    <a:lstStyle/>
                    <a:p>
                      <a:pPr algn="ctr"/>
                      <a:r>
                        <a:rPr lang="en-US" sz="2400" dirty="0" smtClean="0"/>
                        <a:t>199</a:t>
                      </a:r>
                      <a:endParaRPr lang="en-US" sz="2400" dirty="0"/>
                    </a:p>
                  </a:txBody>
                  <a:tcPr marT="22861" marB="22861" anchor="ctr"/>
                </a:tc>
                <a:tc>
                  <a:txBody>
                    <a:bodyPr/>
                    <a:lstStyle/>
                    <a:p>
                      <a:pPr algn="ctr"/>
                      <a:r>
                        <a:rPr lang="en-US" sz="2400" dirty="0" smtClean="0"/>
                        <a:t>137</a:t>
                      </a:r>
                      <a:endParaRPr lang="en-US" sz="2400" dirty="0"/>
                    </a:p>
                  </a:txBody>
                  <a:tcPr marT="22861" marB="22861" anchor="ctr"/>
                </a:tc>
                <a:tc>
                  <a:txBody>
                    <a:bodyPr/>
                    <a:lstStyle/>
                    <a:p>
                      <a:pPr algn="ctr"/>
                      <a:r>
                        <a:rPr lang="en-US" sz="2400" dirty="0" smtClean="0"/>
                        <a:t>186</a:t>
                      </a:r>
                      <a:endParaRPr lang="en-US" sz="2400" dirty="0"/>
                    </a:p>
                  </a:txBody>
                  <a:tcPr marT="22861" marB="22861" anchor="ctr"/>
                </a:tc>
              </a:tr>
            </a:tbl>
          </a:graphicData>
        </a:graphic>
      </p:graphicFrame>
      <mc:AlternateContent xmlns:mc="http://schemas.openxmlformats.org/markup-compatibility/2006" xmlns:a14="http://schemas.microsoft.com/office/drawing/2010/main">
        <mc:Choice Requires="a14">
          <p:sp>
            <p:nvSpPr>
              <p:cNvPr id="11" name="Text Box 190"/>
              <p:cNvSpPr txBox="1">
                <a:spLocks noChangeArrowheads="1"/>
              </p:cNvSpPr>
              <p:nvPr/>
            </p:nvSpPr>
            <p:spPr bwMode="auto">
              <a:xfrm>
                <a:off x="1097280" y="8737602"/>
                <a:ext cx="9875520" cy="6374231"/>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b="1" dirty="0">
                    <a:latin typeface="+mn-lt"/>
                  </a:rPr>
                  <a:t>Genigraphics®</a:t>
                </a:r>
                <a:r>
                  <a:rPr lang="en-US" sz="2000" dirty="0">
                    <a:latin typeface="+mn-lt"/>
                  </a:rPr>
                  <a:t> has provided this template to assist in preparation of a medical or scientific research poster. The dimensions are set to </a:t>
                </a:r>
                <a:r>
                  <a:rPr lang="en-US" sz="2000" dirty="0" smtClean="0">
                    <a:latin typeface="+mn-lt"/>
                  </a:rPr>
                  <a:t>24” </a:t>
                </a:r>
                <a:r>
                  <a:rPr lang="en-US" sz="2000" dirty="0">
                    <a:latin typeface="+mn-lt"/>
                  </a:rPr>
                  <a:t>high by </a:t>
                </a:r>
                <a:r>
                  <a:rPr lang="en-US" sz="2000" dirty="0" smtClean="0">
                    <a:latin typeface="+mn-lt"/>
                  </a:rPr>
                  <a:t>36” </a:t>
                </a:r>
                <a:r>
                  <a:rPr lang="en-US" sz="2000" dirty="0">
                    <a:latin typeface="+mn-lt"/>
                  </a:rPr>
                  <a:t>wide </a:t>
                </a:r>
                <a:r>
                  <a:rPr lang="en-US" sz="2000" dirty="0" smtClean="0">
                    <a:latin typeface="+mn-lt"/>
                  </a:rPr>
                  <a:t>but prints </a:t>
                </a:r>
                <a:r>
                  <a:rPr lang="en-US" sz="2000" dirty="0">
                    <a:latin typeface="+mn-lt"/>
                  </a:rPr>
                  <a:t>can be scaled up or down in size to any dimension with a </a:t>
                </a:r>
                <a:r>
                  <a:rPr lang="en-US" sz="2000" dirty="0" smtClean="0">
                    <a:latin typeface="+mn-lt"/>
                  </a:rPr>
                  <a:t>2:3 </a:t>
                </a:r>
                <a:r>
                  <a:rPr lang="en-US" sz="2000" dirty="0">
                    <a:latin typeface="+mn-lt"/>
                  </a:rPr>
                  <a:t>aspect ratio. For example, if you order a </a:t>
                </a:r>
                <a:r>
                  <a:rPr lang="en-US" sz="2000" dirty="0" smtClean="0">
                    <a:latin typeface="+mn-lt"/>
                  </a:rPr>
                  <a:t>36” </a:t>
                </a:r>
                <a:r>
                  <a:rPr lang="en-US" sz="2000" dirty="0">
                    <a:latin typeface="+mn-lt"/>
                  </a:rPr>
                  <a:t>x </a:t>
                </a:r>
                <a:r>
                  <a:rPr lang="en-US" sz="2000" dirty="0" smtClean="0">
                    <a:latin typeface="+mn-lt"/>
                  </a:rPr>
                  <a:t>54” </a:t>
                </a:r>
                <a:r>
                  <a:rPr lang="en-US" sz="2000" dirty="0">
                    <a:latin typeface="+mn-lt"/>
                  </a:rPr>
                  <a:t>poster using this template, we will print the file at </a:t>
                </a:r>
                <a:r>
                  <a:rPr lang="en-US" sz="2000" dirty="0" smtClean="0">
                    <a:latin typeface="+mn-lt"/>
                  </a:rPr>
                  <a:t>150% </a:t>
                </a:r>
                <a:r>
                  <a:rPr lang="en-US" sz="2000" dirty="0">
                    <a:latin typeface="+mn-lt"/>
                  </a:rPr>
                  <a:t>of its original size</a:t>
                </a:r>
                <a:r>
                  <a:rPr lang="en-US" sz="2000" dirty="0" smtClean="0">
                    <a:latin typeface="+mn-lt"/>
                  </a:rPr>
                  <a:t>. If you order a 48” x 72” poster, we will print at 200%. </a:t>
                </a:r>
                <a:r>
                  <a:rPr lang="en-US" sz="2000" b="1" dirty="0" smtClean="0">
                    <a:latin typeface="+mn-lt"/>
                  </a:rPr>
                  <a:t>The </a:t>
                </a:r>
                <a:r>
                  <a:rPr lang="en-US" sz="2000" b="1" dirty="0">
                    <a:latin typeface="+mn-lt"/>
                  </a:rPr>
                  <a:t>most critical factor is that your template and poster dimensions must be proportional:</a:t>
                </a:r>
              </a:p>
              <a:p>
                <a:pPr eaLnBrk="1" hangingPunct="1"/>
                <a:endParaRPr lang="en-US" sz="2000" b="1" dirty="0">
                  <a:latin typeface="+mn-lt"/>
                </a:endParaRPr>
              </a:p>
              <a:p>
                <a:pPr eaLnBrk="1" hangingPunct="1"/>
                <a14:m>
                  <m:oMathPara xmlns:m="http://schemas.openxmlformats.org/officeDocument/2006/math" xmlns="">
                    <m:oMathParaPr>
                      <m:jc m:val="centerGroup"/>
                    </m:oMathParaPr>
                    <m:oMath xmlns:m="http://schemas.openxmlformats.org/officeDocument/2006/math">
                      <m:box>
                        <m:boxPr>
                          <m:ctrlPr>
                            <a:rPr lang="en-US" sz="2000" b="1" i="1">
                              <a:latin typeface="Cambria Math"/>
                            </a:rPr>
                          </m:ctrlPr>
                        </m:boxPr>
                        <m:e>
                          <m:f>
                            <m:fPr>
                              <m:ctrlPr>
                                <a:rPr lang="en-US" sz="2000" b="1" i="1">
                                  <a:latin typeface="Cambria Math"/>
                                </a:rPr>
                              </m:ctrlPr>
                            </m:fPr>
                            <m:num>
                              <m:r>
                                <a:rPr lang="en-US" sz="2000" b="1" i="1">
                                  <a:latin typeface="Cambria Math"/>
                                </a:rPr>
                                <m:t>𝒕𝒆𝒎𝒑𝒍𝒂𝒕𝒆</m:t>
                              </m:r>
                              <m:r>
                                <a:rPr lang="en-US" sz="2000" b="1" i="1">
                                  <a:latin typeface="Cambria Math"/>
                                </a:rPr>
                                <m:t> </m:t>
                              </m:r>
                              <m:r>
                                <a:rPr lang="en-US" sz="2000" b="1" i="1">
                                  <a:latin typeface="Cambria Math"/>
                                </a:rPr>
                                <m:t>𝒉𝒆𝒊𝒈𝒉𝒕</m:t>
                              </m:r>
                            </m:num>
                            <m:den>
                              <m:r>
                                <a:rPr lang="en-US" sz="2000" b="1" i="1">
                                  <a:latin typeface="Cambria Math"/>
                                </a:rPr>
                                <m:t>𝒕𝒆𝒎𝒑𝒍𝒂𝒕𝒆</m:t>
                              </m:r>
                              <m:r>
                                <a:rPr lang="en-US" sz="2000" b="1" i="1">
                                  <a:latin typeface="Cambria Math"/>
                                </a:rPr>
                                <m:t> </m:t>
                              </m:r>
                              <m:r>
                                <a:rPr lang="en-US" sz="2000" b="1" i="1">
                                  <a:latin typeface="Cambria Math"/>
                                </a:rPr>
                                <m:t>𝒘𝒊𝒅𝒕𝒉</m:t>
                              </m:r>
                            </m:den>
                          </m:f>
                        </m:e>
                      </m:box>
                      <m:r>
                        <a:rPr lang="en-US" sz="2000" b="1" i="1">
                          <a:latin typeface="Cambria Math"/>
                        </a:rPr>
                        <m:t> = </m:t>
                      </m:r>
                      <m:box>
                        <m:boxPr>
                          <m:ctrlPr>
                            <a:rPr lang="en-US" sz="2000" b="1" i="1">
                              <a:latin typeface="Cambria Math"/>
                            </a:rPr>
                          </m:ctrlPr>
                        </m:boxPr>
                        <m:e>
                          <m:f>
                            <m:fPr>
                              <m:ctrlPr>
                                <a:rPr lang="en-US" sz="2000" b="1" i="1">
                                  <a:latin typeface="Cambria Math"/>
                                </a:rPr>
                              </m:ctrlPr>
                            </m:fPr>
                            <m:num>
                              <m:r>
                                <a:rPr lang="en-US" sz="2000" b="1" i="1">
                                  <a:latin typeface="Cambria Math"/>
                                </a:rPr>
                                <m:t>𝒅𝒆𝒔𝒊𝒓𝒆𝒅</m:t>
                              </m:r>
                              <m:r>
                                <a:rPr lang="en-US" sz="2000" b="1" i="1">
                                  <a:latin typeface="Cambria Math"/>
                                </a:rPr>
                                <m:t> </m:t>
                              </m:r>
                              <m:r>
                                <a:rPr lang="en-US" sz="2000" b="1" i="1">
                                  <a:latin typeface="Cambria Math"/>
                                </a:rPr>
                                <m:t>𝒑𝒓𝒊𝒏𝒕</m:t>
                              </m:r>
                              <m:r>
                                <a:rPr lang="en-US" sz="2000" b="1" i="1">
                                  <a:latin typeface="Cambria Math"/>
                                </a:rPr>
                                <m:t> </m:t>
                              </m:r>
                              <m:r>
                                <a:rPr lang="en-US" sz="2000" b="1" i="1">
                                  <a:latin typeface="Cambria Math"/>
                                </a:rPr>
                                <m:t>𝒉𝒆𝒊𝒈𝒉𝒕</m:t>
                              </m:r>
                            </m:num>
                            <m:den>
                              <m:r>
                                <a:rPr lang="en-US" sz="2000" b="1" i="1">
                                  <a:latin typeface="Cambria Math"/>
                                </a:rPr>
                                <m:t>𝒅𝒆𝒔𝒊𝒓𝒆𝒅</m:t>
                              </m:r>
                              <m:r>
                                <a:rPr lang="en-US" sz="2000" b="1" i="1">
                                  <a:latin typeface="Cambria Math"/>
                                </a:rPr>
                                <m:t> </m:t>
                              </m:r>
                              <m:r>
                                <a:rPr lang="en-US" sz="2000" b="1" i="1">
                                  <a:latin typeface="Cambria Math"/>
                                </a:rPr>
                                <m:t>𝒑𝒓𝒊𝒏𝒕</m:t>
                              </m:r>
                              <m:r>
                                <a:rPr lang="en-US" sz="2000" b="1" i="1">
                                  <a:latin typeface="Cambria Math"/>
                                </a:rPr>
                                <m:t> </m:t>
                              </m:r>
                              <m:r>
                                <a:rPr lang="en-US" sz="2000" b="1" i="1">
                                  <a:latin typeface="Cambria Math"/>
                                </a:rPr>
                                <m:t>𝒘𝒊𝒅𝒕𝒉</m:t>
                              </m:r>
                            </m:den>
                          </m:f>
                        </m:e>
                      </m:box>
                    </m:oMath>
                  </m:oMathPara>
                </a14:m>
                <a:endParaRPr lang="en-US" sz="2000" b="1" dirty="0">
                  <a:latin typeface="+mn-lt"/>
                </a:endParaRPr>
              </a:p>
              <a:p>
                <a:pPr eaLnBrk="1" hangingPunct="1"/>
                <a:endParaRPr lang="en-US" sz="2000" dirty="0">
                  <a:latin typeface="+mn-lt"/>
                </a:endParaRPr>
              </a:p>
              <a:p>
                <a:pPr eaLnBrk="1" hangingPunct="1"/>
                <a:r>
                  <a:rPr lang="en-US" sz="2000" dirty="0">
                    <a:latin typeface="+mn-lt"/>
                  </a:rPr>
                  <a:t>Order your poster from Genigraphics and we will perform a free design review and advise you if we see anything that may be a concern for printing. We’ll even help tidy things up.</a:t>
                </a:r>
              </a:p>
              <a:p>
                <a:pPr eaLnBrk="1" hangingPunct="1"/>
                <a:endParaRPr lang="en-US" sz="2000" dirty="0">
                  <a:latin typeface="+mn-lt"/>
                </a:endParaRPr>
              </a:p>
              <a:p>
                <a:pPr eaLnBrk="1" hangingPunct="1"/>
                <a:r>
                  <a:rPr lang="en-US" sz="2000" dirty="0">
                    <a:latin typeface="+mn-lt"/>
                  </a:rPr>
                  <a:t>We have more history with PowerPoint® than any other printing company. In fact, we helped Microsoft® design the software and we created all of the original color themes, templates, and clip art galleries. We know how to make your printed poster look just like it does on screen. Other printing companies and copy centers will blindly convert your file to another format prior to printing. This can result in text shifting, symbols changing, and altered colors. We know the secrets to avoid those issues. So choose Genigraphics for the most accurate reproduction available.</a:t>
                </a:r>
              </a:p>
            </p:txBody>
          </p:sp>
        </mc:Choice>
        <mc:Fallback xmlns="">
          <p:sp>
            <p:nvSpPr>
              <p:cNvPr id="11" name="Text Box 190"/>
              <p:cNvSpPr txBox="1">
                <a:spLocks noRot="1" noChangeAspect="1" noMove="1" noResize="1" noEditPoints="1" noAdjustHandles="1" noChangeArrowheads="1" noChangeShapeType="1" noTextEdit="1"/>
              </p:cNvSpPr>
              <p:nvPr/>
            </p:nvSpPr>
            <p:spPr bwMode="auto">
              <a:xfrm>
                <a:off x="1097280" y="8737602"/>
                <a:ext cx="9875520" cy="6374231"/>
              </a:xfrm>
              <a:prstGeom prst="rect">
                <a:avLst/>
              </a:prstGeom>
              <a:blipFill rotWithShape="1">
                <a:blip r:embed="rId2"/>
                <a:stretch>
                  <a:fillRect l="-493" r="-1048"/>
                </a:stretch>
              </a:blipFill>
              <a:ln w="12700">
                <a:solidFill>
                  <a:schemeClr val="accent1">
                    <a:lumMod val="75000"/>
                  </a:schemeClr>
                </a:solidFill>
              </a:ln>
              <a:effectLst/>
            </p:spPr>
            <p:txBody>
              <a:bodyPr/>
              <a:lstStyle/>
              <a:p>
                <a:r>
                  <a:rPr lang="en-US">
                    <a:noFill/>
                  </a:rPr>
                  <a:t> </a:t>
                </a:r>
              </a:p>
            </p:txBody>
          </p:sp>
        </mc:Fallback>
      </mc:AlternateContent>
      <p:sp>
        <p:nvSpPr>
          <p:cNvPr id="45" name="Rectangle 44"/>
          <p:cNvSpPr/>
          <p:nvPr/>
        </p:nvSpPr>
        <p:spPr>
          <a:xfrm>
            <a:off x="11521440" y="828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Results</a:t>
            </a:r>
          </a:p>
        </p:txBody>
      </p:sp>
      <p:pic>
        <p:nvPicPr>
          <p:cNvPr id="49" name="Picture 178" descr="Picture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71700" y="16568583"/>
            <a:ext cx="3086100" cy="1899138"/>
          </a:xfrm>
          <a:prstGeom prst="rect">
            <a:avLst/>
          </a:prstGeom>
          <a:noFill/>
          <a:ln w="9525">
            <a:solidFill>
              <a:schemeClr val="tx2">
                <a:lumMod val="5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50" name="Picture 179" descr="Picture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800850" y="16568625"/>
            <a:ext cx="3086100" cy="1899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 Box 180"/>
          <p:cNvSpPr txBox="1">
            <a:spLocks noChangeArrowheads="1"/>
          </p:cNvSpPr>
          <p:nvPr/>
        </p:nvSpPr>
        <p:spPr bwMode="auto">
          <a:xfrm>
            <a:off x="2139047" y="18605220"/>
            <a:ext cx="2572332"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600" b="1" dirty="0">
                <a:latin typeface="Calibri" pitchFamily="34" charset="0"/>
              </a:rPr>
              <a:t>Figure 1.</a:t>
            </a:r>
            <a:r>
              <a:rPr lang="en-US" sz="1600" dirty="0">
                <a:latin typeface="Calibri" pitchFamily="34" charset="0"/>
              </a:rPr>
              <a:t> Label in </a:t>
            </a:r>
            <a:r>
              <a:rPr lang="en-US" sz="1600" dirty="0" smtClean="0">
                <a:latin typeface="Calibri" pitchFamily="34" charset="0"/>
              </a:rPr>
              <a:t>16pt </a:t>
            </a:r>
            <a:r>
              <a:rPr lang="en-US" sz="1600" dirty="0">
                <a:latin typeface="Calibri" pitchFamily="34" charset="0"/>
              </a:rPr>
              <a:t>Calibri.</a:t>
            </a:r>
          </a:p>
        </p:txBody>
      </p:sp>
      <p:sp>
        <p:nvSpPr>
          <p:cNvPr id="52" name="Text Box 181"/>
          <p:cNvSpPr txBox="1">
            <a:spLocks noChangeArrowheads="1"/>
          </p:cNvSpPr>
          <p:nvPr/>
        </p:nvSpPr>
        <p:spPr bwMode="auto">
          <a:xfrm>
            <a:off x="6768196" y="18605220"/>
            <a:ext cx="2572332"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600" b="1" dirty="0">
                <a:latin typeface="Calibri" pitchFamily="34" charset="0"/>
              </a:rPr>
              <a:t>Figure 2.</a:t>
            </a:r>
            <a:r>
              <a:rPr lang="en-US" sz="1600" dirty="0">
                <a:latin typeface="Calibri" pitchFamily="34" charset="0"/>
              </a:rPr>
              <a:t> Label in </a:t>
            </a:r>
            <a:r>
              <a:rPr lang="en-US" sz="1600" dirty="0" smtClean="0">
                <a:latin typeface="Calibri" pitchFamily="34" charset="0"/>
              </a:rPr>
              <a:t>16pt </a:t>
            </a:r>
            <a:r>
              <a:rPr lang="en-US" sz="1600" dirty="0">
                <a:latin typeface="Calibri" pitchFamily="34" charset="0"/>
              </a:rPr>
              <a:t>Calibri.</a:t>
            </a:r>
          </a:p>
        </p:txBody>
      </p:sp>
      <p:sp>
        <p:nvSpPr>
          <p:cNvPr id="53" name="Text Box 180"/>
          <p:cNvSpPr txBox="1">
            <a:spLocks noChangeArrowheads="1"/>
          </p:cNvSpPr>
          <p:nvPr/>
        </p:nvSpPr>
        <p:spPr bwMode="auto">
          <a:xfrm>
            <a:off x="11983787" y="14711691"/>
            <a:ext cx="2495004"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Table 1.</a:t>
            </a:r>
            <a:r>
              <a:rPr lang="en-US" sz="1600" dirty="0">
                <a:latin typeface="Calibri" pitchFamily="34" charset="0"/>
              </a:rPr>
              <a:t> Label in </a:t>
            </a:r>
            <a:r>
              <a:rPr lang="en-US" sz="1600" dirty="0" smtClean="0">
                <a:latin typeface="Calibri" pitchFamily="34" charset="0"/>
              </a:rPr>
              <a:t>16pt </a:t>
            </a:r>
            <a:r>
              <a:rPr lang="en-US" sz="1600" dirty="0">
                <a:latin typeface="Calibri" pitchFamily="34" charset="0"/>
              </a:rPr>
              <a:t>Calibri.</a:t>
            </a:r>
          </a:p>
        </p:txBody>
      </p:sp>
      <p:graphicFrame>
        <p:nvGraphicFramePr>
          <p:cNvPr id="3" name="Chart 2"/>
          <p:cNvGraphicFramePr/>
          <p:nvPr>
            <p:extLst>
              <p:ext uri="{D42A27DB-BD31-4B8C-83A1-F6EECF244321}">
                <p14:modId xmlns:p14="http://schemas.microsoft.com/office/powerpoint/2010/main" val="292270342"/>
              </p:ext>
            </p:extLst>
          </p:nvPr>
        </p:nvGraphicFramePr>
        <p:xfrm>
          <a:off x="22074882" y="3316357"/>
          <a:ext cx="9563359" cy="4141705"/>
        </p:xfrm>
        <a:graphic>
          <a:graphicData uri="http://schemas.openxmlformats.org/drawingml/2006/chart">
            <c:chart xmlns:c="http://schemas.openxmlformats.org/drawingml/2006/chart" xmlns:r="http://schemas.openxmlformats.org/officeDocument/2006/relationships" r:id="rId5"/>
          </a:graphicData>
        </a:graphic>
      </p:graphicFrame>
      <p:sp>
        <p:nvSpPr>
          <p:cNvPr id="37" name="Text Box 180"/>
          <p:cNvSpPr txBox="1">
            <a:spLocks noChangeArrowheads="1"/>
          </p:cNvSpPr>
          <p:nvPr/>
        </p:nvSpPr>
        <p:spPr bwMode="auto">
          <a:xfrm>
            <a:off x="22568550" y="7620000"/>
            <a:ext cx="2510521"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Chart 1.</a:t>
            </a:r>
            <a:r>
              <a:rPr lang="en-US" sz="1600" dirty="0">
                <a:latin typeface="Calibri" pitchFamily="34" charset="0"/>
              </a:rPr>
              <a:t> Label in </a:t>
            </a:r>
            <a:r>
              <a:rPr lang="en-US" sz="1600" dirty="0" smtClean="0">
                <a:latin typeface="Calibri" pitchFamily="34" charset="0"/>
              </a:rPr>
              <a:t>16pt </a:t>
            </a:r>
            <a:r>
              <a:rPr lang="en-US" sz="1600" dirty="0">
                <a:latin typeface="Calibri" pitchFamily="34" charset="0"/>
              </a:rPr>
              <a:t>Calibri.</a:t>
            </a:r>
          </a:p>
        </p:txBody>
      </p:sp>
      <p:sp>
        <p:nvSpPr>
          <p:cNvPr id="30" name="Rectangle 265"/>
          <p:cNvSpPr>
            <a:spLocks noChangeAspect="1" noChangeArrowheads="1"/>
          </p:cNvSpPr>
          <p:nvPr/>
        </p:nvSpPr>
        <p:spPr bwMode="auto">
          <a:xfrm>
            <a:off x="1097280" y="731520"/>
            <a:ext cx="1827358" cy="1371600"/>
          </a:xfrm>
          <a:prstGeom prst="rect">
            <a:avLst/>
          </a:prstGeom>
          <a:blipFill dpi="0" rotWithShape="1">
            <a:blip r:embed="rId6">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1200" b="1" dirty="0">
                <a:latin typeface="Calibri" pitchFamily="34" charset="0"/>
              </a:rPr>
              <a:t>REPLACE THIS BOX WITH YOUR ORGANIZATION’S</a:t>
            </a:r>
          </a:p>
          <a:p>
            <a:pPr algn="ctr" defTabSz="4022725"/>
            <a:r>
              <a:rPr lang="en-US" sz="1200" b="1" dirty="0">
                <a:latin typeface="Calibri" pitchFamily="34" charset="0"/>
              </a:rPr>
              <a:t>HIGH RESOLUTION LOGO</a:t>
            </a:r>
          </a:p>
        </p:txBody>
      </p:sp>
      <p:sp>
        <p:nvSpPr>
          <p:cNvPr id="31" name="Rectangle 265"/>
          <p:cNvSpPr>
            <a:spLocks noChangeAspect="1" noChangeArrowheads="1"/>
          </p:cNvSpPr>
          <p:nvPr/>
        </p:nvSpPr>
        <p:spPr bwMode="auto">
          <a:xfrm>
            <a:off x="29992320" y="731520"/>
            <a:ext cx="1827358" cy="1371600"/>
          </a:xfrm>
          <a:prstGeom prst="rect">
            <a:avLst/>
          </a:prstGeom>
          <a:blipFill dpi="0" rotWithShape="1">
            <a:blip r:embed="rId6">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1200" b="1" dirty="0">
                <a:latin typeface="Calibri" pitchFamily="34" charset="0"/>
              </a:rPr>
              <a:t>REPLACE THIS BOX WITH YOUR ORGANIZATION’S</a:t>
            </a:r>
          </a:p>
          <a:p>
            <a:pPr algn="ctr" defTabSz="4022725"/>
            <a:r>
              <a:rPr lang="en-US" sz="1200" b="1" dirty="0">
                <a:latin typeface="Calibri" pitchFamily="34" charset="0"/>
              </a:rPr>
              <a:t>HIGH RESOLUTION LOGO</a:t>
            </a:r>
          </a:p>
        </p:txBody>
      </p:sp>
    </p:spTree>
    <p:extLst>
      <p:ext uri="{BB962C8B-B14F-4D97-AF65-F5344CB8AC3E}">
        <p14:creationId xmlns:p14="http://schemas.microsoft.com/office/powerpoint/2010/main" val="225125186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2715</TotalTime>
  <Words>1237</Words>
  <Application>Microsoft Macintosh PowerPoint</Application>
  <PresentationFormat>Custom</PresentationFormat>
  <Paragraphs>105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Genigraphics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Zhi Xing</cp:lastModifiedBy>
  <cp:revision>93</cp:revision>
  <cp:lastPrinted>2013-02-12T02:21:55Z</cp:lastPrinted>
  <dcterms:created xsi:type="dcterms:W3CDTF">2013-02-10T21:14:48Z</dcterms:created>
  <dcterms:modified xsi:type="dcterms:W3CDTF">2015-03-18T19:18:57Z</dcterms:modified>
</cp:coreProperties>
</file>