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74" autoAdjust="0"/>
    <p:restoredTop sz="98748" autoAdjust="0"/>
  </p:normalViewPr>
  <p:slideViewPr>
    <p:cSldViewPr>
      <p:cViewPr varScale="1">
        <p:scale>
          <a:sx n="34" d="100"/>
          <a:sy n="34" d="100"/>
        </p:scale>
        <p:origin x="-2136" y="-136"/>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3.4</c:v>
                </c:pt>
              </c:numCache>
            </c:numRef>
          </c:val>
        </c:ser>
        <c:dLbls>
          <c:showLegendKey val="0"/>
          <c:showVal val="0"/>
          <c:showCatName val="0"/>
          <c:showSerName val="0"/>
          <c:showPercent val="0"/>
          <c:showBubbleSize val="0"/>
        </c:dLbls>
        <c:gapWidth val="150"/>
        <c:axId val="-2136884088"/>
        <c:axId val="-2135551272"/>
      </c:barChart>
      <c:catAx>
        <c:axId val="-2136884088"/>
        <c:scaling>
          <c:orientation val="minMax"/>
        </c:scaling>
        <c:delete val="0"/>
        <c:axPos val="b"/>
        <c:majorTickMark val="out"/>
        <c:minorTickMark val="none"/>
        <c:tickLblPos val="nextTo"/>
        <c:crossAx val="-2135551272"/>
        <c:crosses val="autoZero"/>
        <c:auto val="1"/>
        <c:lblAlgn val="ctr"/>
        <c:lblOffset val="100"/>
        <c:noMultiLvlLbl val="0"/>
      </c:catAx>
      <c:valAx>
        <c:axId val="-2135551272"/>
        <c:scaling>
          <c:orientation val="minMax"/>
        </c:scaling>
        <c:delete val="0"/>
        <c:axPos val="l"/>
        <c:majorGridlines/>
        <c:numFmt formatCode="General" sourceLinked="1"/>
        <c:majorTickMark val="out"/>
        <c:minorTickMark val="none"/>
        <c:tickLblPos val="nextTo"/>
        <c:crossAx val="-213688408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pic>
        <p:nvPicPr>
          <p:cNvPr id="6" name="Picture 16" descr="PosterTemplateCopyright"/>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371603" y="21717002"/>
            <a:ext cx="1970212" cy="14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812944807"/>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3/19/15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3/19/15</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xmlns:p14="http://schemas.microsoft.com/office/powerpoint/2010/main" id="1" dur="indefinite" restart="never" nodeType="tmRoot"/>
      </p:par>
    </p:tnLst>
  </p:timing>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chart" Target="../charts/chart1.xml"/><Relationship Id="rId5"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Swarm Robotics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err="1" smtClean="0">
                <a:solidFill>
                  <a:schemeClr val="accent3">
                    <a:lumMod val="20000"/>
                    <a:lumOff val="80000"/>
                  </a:schemeClr>
                </a:solidFill>
                <a:latin typeface="+mn-lt"/>
              </a:rPr>
              <a:t>Zhi</a:t>
            </a:r>
            <a:r>
              <a:rPr lang="en-US" sz="2800" dirty="0">
                <a:solidFill>
                  <a:schemeClr val="accent3">
                    <a:lumMod val="20000"/>
                    <a:lumOff val="80000"/>
                  </a:schemeClr>
                </a:solidFill>
                <a:latin typeface="+mn-lt"/>
              </a:rPr>
              <a:t> </a:t>
            </a:r>
            <a:r>
              <a:rPr lang="en-US" sz="2800" dirty="0" smtClean="0">
                <a:solidFill>
                  <a:schemeClr val="accent3">
                    <a:lumMod val="20000"/>
                    <a:lumOff val="80000"/>
                  </a:schemeClr>
                </a:solidFill>
                <a:latin typeface="+mn-lt"/>
              </a:rPr>
              <a:t>Xing, </a:t>
            </a:r>
            <a:r>
              <a:rPr lang="en-US" sz="2800" dirty="0" err="1" smtClean="0">
                <a:solidFill>
                  <a:schemeClr val="accent3">
                    <a:lumMod val="20000"/>
                    <a:lumOff val="80000"/>
                  </a:schemeClr>
                </a:solidFill>
                <a:latin typeface="+mn-lt"/>
              </a:rPr>
              <a:t>Gajendranath</a:t>
            </a:r>
            <a:r>
              <a:rPr lang="en-US" sz="2800" dirty="0" smtClean="0">
                <a:solidFill>
                  <a:schemeClr val="accent3">
                    <a:lumMod val="20000"/>
                    <a:lumOff val="80000"/>
                  </a:schemeClr>
                </a:solidFill>
                <a:latin typeface="+mn-lt"/>
              </a:rPr>
              <a:t> </a:t>
            </a:r>
            <a:r>
              <a:rPr lang="en-US" sz="2800" dirty="0" err="1">
                <a:solidFill>
                  <a:schemeClr val="accent3">
                    <a:lumMod val="20000"/>
                    <a:lumOff val="80000"/>
                  </a:schemeClr>
                </a:solidFill>
                <a:latin typeface="+mn-lt"/>
              </a:rPr>
              <a:t>Gaurav</a:t>
            </a:r>
            <a:r>
              <a:rPr lang="en-US" sz="2800" dirty="0">
                <a:solidFill>
                  <a:schemeClr val="accent3">
                    <a:lumMod val="20000"/>
                    <a:lumOff val="80000"/>
                  </a:schemeClr>
                </a:solidFill>
                <a:latin typeface="+mn-lt"/>
              </a:rPr>
              <a:t> Roy </a:t>
            </a:r>
            <a:r>
              <a:rPr lang="en-US" sz="2800" smtClean="0">
                <a:solidFill>
                  <a:schemeClr val="accent3">
                    <a:lumMod val="20000"/>
                    <a:lumOff val="80000"/>
                  </a:schemeClr>
                </a:solidFill>
                <a:latin typeface="+mn-lt"/>
              </a:rPr>
              <a:t>Puli </a:t>
            </a:r>
            <a:endParaRPr lang="en-US" sz="2800" baseline="30000" dirty="0" smtClean="0">
              <a:solidFill>
                <a:schemeClr val="accent3">
                  <a:lumMod val="20000"/>
                  <a:lumOff val="80000"/>
                </a:schemeClr>
              </a:solidFill>
              <a:latin typeface="+mn-lt"/>
            </a:endParaRPr>
          </a:p>
          <a:p>
            <a:pPr algn="ctr" eaLnBrk="1" hangingPunct="1"/>
            <a:r>
              <a:rPr lang="en-US" sz="2800" dirty="0" smtClean="0">
                <a:solidFill>
                  <a:schemeClr val="accent3">
                    <a:lumMod val="20000"/>
                    <a:lumOff val="80000"/>
                  </a:schemeClr>
                </a:solidFill>
                <a:latin typeface="+mn-lt"/>
              </a:rPr>
              <a:t>Syracuse University</a:t>
            </a:r>
            <a:endParaRPr lang="en-US" sz="2800" dirty="0">
              <a:solidFill>
                <a:schemeClr val="accent3">
                  <a:lumMod val="20000"/>
                  <a:lumOff val="80000"/>
                </a:schemeClr>
              </a:solidFill>
              <a:latin typeface="+mn-lt"/>
            </a:endParaRPr>
          </a:p>
        </p:txBody>
      </p:sp>
      <p:sp>
        <p:nvSpPr>
          <p:cNvPr id="24" name="TextBox 23"/>
          <p:cNvSpPr txBox="1"/>
          <p:nvPr/>
        </p:nvSpPr>
        <p:spPr>
          <a:xfrm>
            <a:off x="1280162" y="20025361"/>
            <a:ext cx="1882615" cy="1280556"/>
          </a:xfrm>
          <a:prstGeom prst="rect">
            <a:avLst/>
          </a:prstGeom>
          <a:solidFill>
            <a:schemeClr val="accent1">
              <a:lumMod val="40000"/>
              <a:lumOff val="60000"/>
            </a:schemeClr>
          </a:solidFill>
        </p:spPr>
        <p:txBody>
          <a:bodyPr wrap="none" lIns="48971" tIns="24486" rIns="48971" bIns="24486" rtlCol="0">
            <a:spAutoFit/>
          </a:bodyPr>
          <a:lstStyle/>
          <a:p>
            <a:r>
              <a:rPr lang="en-US" sz="2000" dirty="0" err="1" smtClean="0"/>
              <a:t>Zhi</a:t>
            </a:r>
            <a:r>
              <a:rPr lang="en-US" sz="2000" dirty="0" smtClean="0"/>
              <a:t> Xing</a:t>
            </a:r>
            <a:endParaRPr lang="en-US" sz="2000" dirty="0"/>
          </a:p>
          <a:p>
            <a:r>
              <a:rPr lang="en-US" sz="2000" dirty="0" smtClean="0"/>
              <a:t>zxing01@syr.edu</a:t>
            </a:r>
          </a:p>
          <a:p>
            <a:endParaRPr lang="en-US" sz="2000" dirty="0" smtClean="0"/>
          </a:p>
          <a:p>
            <a:endParaRPr lang="en-US" sz="2000" dirty="0"/>
          </a:p>
        </p:txBody>
      </p:sp>
      <p:sp>
        <p:nvSpPr>
          <p:cNvPr id="25" name="TextBox 24"/>
          <p:cNvSpPr txBox="1"/>
          <p:nvPr/>
        </p:nvSpPr>
        <p:spPr>
          <a:xfrm>
            <a:off x="1280161" y="19431001"/>
            <a:ext cx="1579472" cy="541893"/>
          </a:xfrm>
          <a:prstGeom prst="rect">
            <a:avLst/>
          </a:prstGeom>
          <a:noFill/>
        </p:spPr>
        <p:txBody>
          <a:bodyPr wrap="none" lIns="48971" tIns="24486" rIns="48971" bIns="24486" rtlCol="0">
            <a:spAutoFit/>
          </a:bodyPr>
          <a:lstStyle/>
          <a:p>
            <a:r>
              <a:rPr lang="en-US" sz="3200" b="1" dirty="0" smtClean="0"/>
              <a:t>Contacts</a:t>
            </a:r>
            <a:endParaRPr lang="en-US" sz="3200" b="1" dirty="0"/>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endParaRPr lang="en-US" sz="900" dirty="0"/>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Abstract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a:t>
            </a:r>
            <a:r>
              <a:rPr lang="en-US" sz="2000" dirty="0" smtClean="0">
                <a:latin typeface="Calibri" pitchFamily="34" charset="0"/>
              </a:rPr>
              <a:t>20pt and </a:t>
            </a:r>
            <a:r>
              <a:rPr lang="en-US" sz="2000" dirty="0">
                <a:latin typeface="Calibri" pitchFamily="34" charset="0"/>
              </a:rPr>
              <a:t>is easily </a:t>
            </a:r>
            <a:r>
              <a:rPr lang="en-US" sz="2000" dirty="0" smtClean="0">
                <a:latin typeface="Calibri" pitchFamily="34" charset="0"/>
              </a:rPr>
              <a:t>read </a:t>
            </a:r>
            <a:r>
              <a:rPr lang="en-US" sz="2000" dirty="0">
                <a:latin typeface="Calibri" pitchFamily="34" charset="0"/>
              </a:rPr>
              <a:t>up to </a:t>
            </a:r>
            <a:r>
              <a:rPr lang="en-US" sz="2000" dirty="0" smtClean="0">
                <a:latin typeface="Calibri" pitchFamily="34" charset="0"/>
              </a:rPr>
              <a:t>3 </a:t>
            </a:r>
            <a:r>
              <a:rPr lang="en-US" sz="2000" dirty="0">
                <a:latin typeface="Calibri" pitchFamily="34" charset="0"/>
              </a:rPr>
              <a:t>feet away on a </a:t>
            </a:r>
            <a:r>
              <a:rPr lang="en-US" sz="2000" dirty="0" smtClean="0">
                <a:latin typeface="Calibri" pitchFamily="34" charset="0"/>
              </a:rPr>
              <a:t>24x36 poster, and up to 6 feet away on a 48x72 </a:t>
            </a:r>
            <a:r>
              <a:rPr lang="en-US" sz="2000" dirty="0">
                <a:latin typeface="Calibri" pitchFamily="34" charset="0"/>
              </a:rPr>
              <a:t>poster.</a:t>
            </a:r>
          </a:p>
          <a:p>
            <a:pPr eaLnBrk="1" hangingPunct="1"/>
            <a:endParaRPr lang="en-US" sz="2000" dirty="0">
              <a:latin typeface="Calibri" pitchFamily="34" charset="0"/>
            </a:endParaRPr>
          </a:p>
          <a:p>
            <a:pPr eaLnBrk="1" hangingPunct="1"/>
            <a:r>
              <a:rPr lang="en-US" sz="2000" dirty="0">
                <a:latin typeface="Calibri" pitchFamily="34" charset="0"/>
              </a:rPr>
              <a:t>Zoom out to </a:t>
            </a:r>
            <a:r>
              <a:rPr lang="en-US" sz="2000" dirty="0" smtClean="0">
                <a:latin typeface="Calibri" pitchFamily="34" charset="0"/>
              </a:rPr>
              <a:t>100% (for 24x36) or 200</a:t>
            </a:r>
            <a:r>
              <a:rPr lang="en-US" sz="2000" dirty="0">
                <a:latin typeface="Calibri" pitchFamily="34" charset="0"/>
              </a:rPr>
              <a:t>% </a:t>
            </a:r>
            <a:r>
              <a:rPr lang="en-US" sz="2000" dirty="0" smtClean="0">
                <a:latin typeface="Calibri" pitchFamily="34" charset="0"/>
              </a:rPr>
              <a:t>(for 48x72) to </a:t>
            </a:r>
            <a:r>
              <a:rPr lang="en-US" sz="2000" dirty="0">
                <a:latin typeface="Calibri" pitchFamily="34" charset="0"/>
              </a:rPr>
              <a:t>preview what this will look like on your printed poster.</a:t>
            </a: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8737601"/>
            <a:ext cx="9875520" cy="512222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Results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a:t>
            </a:r>
            <a:r>
              <a:rPr lang="en-US" sz="2000" dirty="0" smtClean="0">
                <a:latin typeface="Calibri" pitchFamily="34" charset="0"/>
              </a:rPr>
              <a:t>read </a:t>
            </a:r>
            <a:r>
              <a:rPr lang="en-US" sz="2000" dirty="0">
                <a:latin typeface="Calibri" pitchFamily="34" charset="0"/>
              </a:rPr>
              <a:t>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a:p>
            <a:pPr eaLnBrk="1" hangingPunct="1"/>
            <a:endParaRPr lang="en-US" sz="2000" dirty="0">
              <a:latin typeface="Calibri" pitchFamily="34" charset="0"/>
            </a:endParaRPr>
          </a:p>
          <a:p>
            <a:pPr eaLnBrk="1" hangingPunct="1"/>
            <a:r>
              <a:rPr lang="en-US" sz="2000" dirty="0">
                <a:latin typeface="Calibri" pitchFamily="34" charset="0"/>
              </a:rPr>
              <a:t>Speaking of Results, yours will look better if you remember to run a spell-check on your poster! After you’ve added your content click on </a:t>
            </a:r>
            <a:r>
              <a:rPr lang="en-US" sz="2000" b="1" dirty="0">
                <a:latin typeface="Calibri" pitchFamily="34" charset="0"/>
              </a:rPr>
              <a:t>Review</a:t>
            </a:r>
            <a:r>
              <a:rPr lang="en-US" sz="2000" dirty="0">
                <a:latin typeface="Calibri" pitchFamily="34" charset="0"/>
              </a:rPr>
              <a:t>, </a:t>
            </a:r>
            <a:r>
              <a:rPr lang="en-US" sz="2000" b="1" dirty="0">
                <a:latin typeface="Calibri" pitchFamily="34" charset="0"/>
              </a:rPr>
              <a:t>Spelling</a:t>
            </a:r>
            <a:r>
              <a:rPr lang="en-US" sz="2000" dirty="0">
                <a:latin typeface="Calibri" pitchFamily="34" charset="0"/>
              </a:rPr>
              <a:t>, or press F7.</a:t>
            </a:r>
          </a:p>
        </p:txBody>
      </p:sp>
      <p:sp>
        <p:nvSpPr>
          <p:cNvPr id="33" name="Rectangle 32"/>
          <p:cNvSpPr/>
          <p:nvPr/>
        </p:nvSpPr>
        <p:spPr>
          <a:xfrm>
            <a:off x="109728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365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Methods and Materials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a:t>
            </a:r>
            <a:r>
              <a:rPr lang="en-US" sz="2000" dirty="0" smtClean="0">
                <a:latin typeface="Calibri" pitchFamily="34" charset="0"/>
              </a:rPr>
              <a:t>read </a:t>
            </a:r>
            <a:r>
              <a:rPr lang="en-US" sz="2000" dirty="0">
                <a:latin typeface="Calibri" pitchFamily="34" charset="0"/>
              </a:rPr>
              <a:t>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Foraging Algorithm</a:t>
            </a:r>
            <a:endParaRPr lang="en-US" sz="3200" b="1" dirty="0">
              <a:solidFill>
                <a:schemeClr val="accent3">
                  <a:lumMod val="20000"/>
                  <a:lumOff val="80000"/>
                </a:schemeClr>
              </a:solidFill>
            </a:endParaRPr>
          </a:p>
        </p:txBody>
      </p:sp>
      <p:sp>
        <p:nvSpPr>
          <p:cNvPr id="12" name="Text Box 191"/>
          <p:cNvSpPr txBox="1">
            <a:spLocks noChangeArrowheads="1"/>
          </p:cNvSpPr>
          <p:nvPr/>
        </p:nvSpPr>
        <p:spPr bwMode="auto">
          <a:xfrm>
            <a:off x="21945600" y="873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Discussion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a:t>
            </a:r>
            <a:r>
              <a:rPr lang="en-US" sz="2000" dirty="0" smtClean="0">
                <a:latin typeface="Calibri" pitchFamily="34" charset="0"/>
              </a:rPr>
              <a:t>read </a:t>
            </a:r>
            <a:r>
              <a:rPr lang="en-US" sz="2000" dirty="0">
                <a:latin typeface="Calibri" pitchFamily="34" charset="0"/>
              </a:rPr>
              <a:t>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5" name="Rectangle 34"/>
          <p:cNvSpPr/>
          <p:nvPr/>
        </p:nvSpPr>
        <p:spPr>
          <a:xfrm>
            <a:off x="2194560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Software</a:t>
            </a:r>
            <a:endParaRPr lang="en-US" sz="3200" b="1" dirty="0">
              <a:solidFill>
                <a:schemeClr val="accent3">
                  <a:lumMod val="20000"/>
                  <a:lumOff val="80000"/>
                </a:schemeClr>
              </a:solidFill>
            </a:endParaRPr>
          </a:p>
        </p:txBody>
      </p:sp>
      <p:sp>
        <p:nvSpPr>
          <p:cNvPr id="14" name="Text Box 193"/>
          <p:cNvSpPr txBox="1">
            <a:spLocks noChangeArrowheads="1"/>
          </p:cNvSpPr>
          <p:nvPr/>
        </p:nvSpPr>
        <p:spPr bwMode="auto">
          <a:xfrm>
            <a:off x="21945600" y="14173201"/>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Conclusions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a:t>
            </a:r>
            <a:r>
              <a:rPr lang="en-US" sz="2000" dirty="0" smtClean="0">
                <a:latin typeface="Calibri" pitchFamily="34" charset="0"/>
              </a:rPr>
              <a:t>read </a:t>
            </a:r>
            <a:r>
              <a:rPr lang="en-US" sz="2000" dirty="0">
                <a:latin typeface="Calibri" pitchFamily="34" charset="0"/>
              </a:rPr>
              <a:t>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6" name="Rectangle 35"/>
          <p:cNvSpPr/>
          <p:nvPr/>
        </p:nvSpPr>
        <p:spPr>
          <a:xfrm>
            <a:off x="21945600" y="137160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Conclusions</a:t>
            </a:r>
            <a:endParaRPr lang="en-US" sz="3200" b="1" dirty="0">
              <a:solidFill>
                <a:schemeClr val="accent3">
                  <a:lumMod val="20000"/>
                  <a:lumOff val="80000"/>
                </a:schemeClr>
              </a:solidFill>
            </a:endParaRP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1050678600"/>
              </p:ext>
            </p:extLst>
          </p:nvPr>
        </p:nvGraphicFramePr>
        <p:xfrm>
          <a:off x="11722914" y="15080517"/>
          <a:ext cx="9599228" cy="3626581"/>
        </p:xfrm>
        <a:graphic>
          <a:graphicData uri="http://schemas.openxmlformats.org/drawingml/2006/table">
            <a:tbl>
              <a:tblPr firstRow="1" bandRow="1">
                <a:tableStyleId>{F5AB1C69-6EDB-4FF4-983F-18BD219EF322}</a:tableStyleId>
              </a:tblPr>
              <a:tblGrid>
                <a:gridCol w="2399807"/>
                <a:gridCol w="2399807"/>
                <a:gridCol w="2399807"/>
                <a:gridCol w="2399807"/>
              </a:tblGrid>
              <a:tr h="518083">
                <a:tc>
                  <a:txBody>
                    <a:bodyPr/>
                    <a:lstStyle/>
                    <a:p>
                      <a:endParaRPr lang="en-US" sz="2400" dirty="0"/>
                    </a:p>
                  </a:txBody>
                  <a:tcPr marT="22861" marB="22861" anchor="ctr">
                    <a:solidFill>
                      <a:schemeClr val="accent1">
                        <a:lumMod val="75000"/>
                      </a:schemeClr>
                    </a:solidFill>
                  </a:tcPr>
                </a:tc>
                <a:tc>
                  <a:txBody>
                    <a:bodyPr/>
                    <a:lstStyle/>
                    <a:p>
                      <a:pPr algn="ctr"/>
                      <a:r>
                        <a:rPr lang="en-US" sz="2400" dirty="0" smtClean="0"/>
                        <a:t>Heading</a:t>
                      </a:r>
                      <a:endParaRPr lang="en-US" sz="2400" dirty="0"/>
                    </a:p>
                  </a:txBody>
                  <a:tcPr marT="22861" marB="22861" anchor="ctr">
                    <a:solidFill>
                      <a:schemeClr val="accent1">
                        <a:lumMod val="75000"/>
                      </a:schemeClr>
                    </a:solidFill>
                  </a:tcPr>
                </a:tc>
                <a:tc>
                  <a:txBody>
                    <a:bodyPr/>
                    <a:lstStyle/>
                    <a:p>
                      <a:pPr algn="ctr"/>
                      <a:r>
                        <a:rPr lang="en-US" sz="2400" dirty="0" smtClean="0"/>
                        <a:t>Heading</a:t>
                      </a:r>
                      <a:endParaRPr lang="en-US" sz="2400" dirty="0"/>
                    </a:p>
                  </a:txBody>
                  <a:tcPr marT="22861" marB="22861" anchor="ctr">
                    <a:solidFill>
                      <a:schemeClr val="accent1">
                        <a:lumMod val="75000"/>
                      </a:schemeClr>
                    </a:solidFill>
                  </a:tcPr>
                </a:tc>
                <a:tc>
                  <a:txBody>
                    <a:bodyPr/>
                    <a:lstStyle/>
                    <a:p>
                      <a:pPr algn="ctr"/>
                      <a:r>
                        <a:rPr lang="en-US" sz="2400" dirty="0" smtClean="0"/>
                        <a:t>Heading</a:t>
                      </a:r>
                      <a:endParaRPr lang="en-US" sz="2400" dirty="0"/>
                    </a:p>
                  </a:txBody>
                  <a:tcPr marT="22861" marB="22861" anchor="ctr">
                    <a:solidFill>
                      <a:schemeClr val="accent1">
                        <a:lumMod val="75000"/>
                      </a:schemeClr>
                    </a:solidFill>
                  </a:tcP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800</a:t>
                      </a:r>
                      <a:endParaRPr lang="en-US" sz="2400" dirty="0"/>
                    </a:p>
                  </a:txBody>
                  <a:tcPr marT="22861" marB="22861" anchor="ctr"/>
                </a:tc>
                <a:tc>
                  <a:txBody>
                    <a:bodyPr/>
                    <a:lstStyle/>
                    <a:p>
                      <a:pPr algn="ctr"/>
                      <a:r>
                        <a:rPr lang="en-US" sz="2400" dirty="0" smtClean="0"/>
                        <a:t>790</a:t>
                      </a:r>
                      <a:endParaRPr lang="en-US" sz="2400" dirty="0"/>
                    </a:p>
                  </a:txBody>
                  <a:tcPr marT="22861" marB="22861" anchor="ctr"/>
                </a:tc>
                <a:tc>
                  <a:txBody>
                    <a:bodyPr/>
                    <a:lstStyle/>
                    <a:p>
                      <a:pPr algn="ctr"/>
                      <a:r>
                        <a:rPr lang="en-US" sz="2400" dirty="0" smtClean="0"/>
                        <a:t>4001</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356</a:t>
                      </a:r>
                    </a:p>
                  </a:txBody>
                  <a:tcPr marT="22861" marB="22861" anchor="ctr"/>
                </a:tc>
                <a:tc>
                  <a:txBody>
                    <a:bodyPr/>
                    <a:lstStyle/>
                    <a:p>
                      <a:pPr algn="ctr"/>
                      <a:r>
                        <a:rPr lang="en-US" sz="2400" dirty="0" smtClean="0"/>
                        <a:t>856</a:t>
                      </a:r>
                      <a:endParaRPr lang="en-US" sz="2400" dirty="0"/>
                    </a:p>
                  </a:txBody>
                  <a:tcPr marT="22861" marB="22861" anchor="ctr"/>
                </a:tc>
                <a:tc>
                  <a:txBody>
                    <a:bodyPr/>
                    <a:lstStyle/>
                    <a:p>
                      <a:pPr algn="ctr"/>
                      <a:r>
                        <a:rPr lang="en-US" sz="2400" dirty="0" smtClean="0"/>
                        <a:t>290</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228</a:t>
                      </a:r>
                      <a:endParaRPr lang="en-US" sz="2400" dirty="0"/>
                    </a:p>
                  </a:txBody>
                  <a:tcPr marT="22861" marB="22861" anchor="ctr"/>
                </a:tc>
                <a:tc>
                  <a:txBody>
                    <a:bodyPr/>
                    <a:lstStyle/>
                    <a:p>
                      <a:pPr algn="ctr"/>
                      <a:r>
                        <a:rPr lang="en-US" sz="2400" dirty="0" smtClean="0"/>
                        <a:t>134</a:t>
                      </a:r>
                      <a:endParaRPr lang="en-US" sz="2400" dirty="0"/>
                    </a:p>
                  </a:txBody>
                  <a:tcPr marT="22861" marB="22861" anchor="ctr"/>
                </a:tc>
                <a:tc>
                  <a:txBody>
                    <a:bodyPr/>
                    <a:lstStyle/>
                    <a:p>
                      <a:pPr algn="ctr"/>
                      <a:r>
                        <a:rPr lang="en-US" sz="2400" dirty="0" smtClean="0"/>
                        <a:t>238</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954</a:t>
                      </a:r>
                      <a:endParaRPr lang="en-US" sz="2400" dirty="0"/>
                    </a:p>
                  </a:txBody>
                  <a:tcPr marT="22861" marB="22861" anchor="ctr"/>
                </a:tc>
                <a:tc>
                  <a:txBody>
                    <a:bodyPr/>
                    <a:lstStyle/>
                    <a:p>
                      <a:pPr algn="ctr"/>
                      <a:r>
                        <a:rPr lang="en-US" sz="2400" dirty="0" smtClean="0"/>
                        <a:t>875</a:t>
                      </a:r>
                      <a:endParaRPr lang="en-US" sz="2400" dirty="0"/>
                    </a:p>
                  </a:txBody>
                  <a:tcPr marT="22861" marB="22861" anchor="ctr"/>
                </a:tc>
                <a:tc>
                  <a:txBody>
                    <a:bodyPr/>
                    <a:lstStyle/>
                    <a:p>
                      <a:pPr algn="ctr"/>
                      <a:r>
                        <a:rPr lang="en-US" sz="2400" dirty="0" smtClean="0"/>
                        <a:t>976</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324</a:t>
                      </a:r>
                      <a:endParaRPr lang="en-US" sz="2400" dirty="0"/>
                    </a:p>
                  </a:txBody>
                  <a:tcPr marT="22861" marB="22861" anchor="ctr"/>
                </a:tc>
                <a:tc>
                  <a:txBody>
                    <a:bodyPr/>
                    <a:lstStyle/>
                    <a:p>
                      <a:pPr algn="ctr"/>
                      <a:r>
                        <a:rPr lang="en-US" sz="2400" dirty="0" smtClean="0"/>
                        <a:t>325</a:t>
                      </a:r>
                      <a:endParaRPr lang="en-US" sz="2400" dirty="0"/>
                    </a:p>
                  </a:txBody>
                  <a:tcPr marT="22861" marB="22861" anchor="ctr"/>
                </a:tc>
                <a:tc>
                  <a:txBody>
                    <a:bodyPr/>
                    <a:lstStyle/>
                    <a:p>
                      <a:pPr algn="ctr"/>
                      <a:r>
                        <a:rPr lang="en-US" sz="2400" dirty="0" smtClean="0"/>
                        <a:t>301</a:t>
                      </a:r>
                      <a:endParaRPr lang="en-US" sz="2400" dirty="0"/>
                    </a:p>
                  </a:txBody>
                  <a:tcPr marT="22861" marB="22861" anchor="ctr"/>
                </a:tc>
              </a:tr>
              <a:tr h="518083">
                <a:tc>
                  <a:txBody>
                    <a:bodyPr/>
                    <a:lstStyle/>
                    <a:p>
                      <a:r>
                        <a:rPr lang="en-US" sz="2400" dirty="0" smtClean="0"/>
                        <a:t>Item</a:t>
                      </a:r>
                      <a:endParaRPr lang="en-US" sz="2400" dirty="0"/>
                    </a:p>
                  </a:txBody>
                  <a:tcPr marT="22861" marB="22861" anchor="ctr"/>
                </a:tc>
                <a:tc>
                  <a:txBody>
                    <a:bodyPr/>
                    <a:lstStyle/>
                    <a:p>
                      <a:pPr algn="ctr"/>
                      <a:r>
                        <a:rPr lang="en-US" sz="2400" dirty="0" smtClean="0"/>
                        <a:t>199</a:t>
                      </a:r>
                      <a:endParaRPr lang="en-US" sz="2400" dirty="0"/>
                    </a:p>
                  </a:txBody>
                  <a:tcPr marT="22861" marB="22861" anchor="ctr"/>
                </a:tc>
                <a:tc>
                  <a:txBody>
                    <a:bodyPr/>
                    <a:lstStyle/>
                    <a:p>
                      <a:pPr algn="ctr"/>
                      <a:r>
                        <a:rPr lang="en-US" sz="2400" dirty="0" smtClean="0"/>
                        <a:t>137</a:t>
                      </a:r>
                      <a:endParaRPr lang="en-US" sz="2400" dirty="0"/>
                    </a:p>
                  </a:txBody>
                  <a:tcPr marT="22861" marB="22861" anchor="ctr"/>
                </a:tc>
                <a:tc>
                  <a:txBody>
                    <a:bodyPr/>
                    <a:lstStyle/>
                    <a:p>
                      <a:pPr algn="ctr"/>
                      <a:r>
                        <a:rPr lang="en-US" sz="2400" dirty="0" smtClean="0"/>
                        <a:t>186</a:t>
                      </a:r>
                      <a:endParaRPr lang="en-US" sz="2400" dirty="0"/>
                    </a:p>
                  </a:txBody>
                  <a:tcPr marT="22861" marB="22861" anchor="ctr"/>
                </a:tc>
              </a:tr>
            </a:tbl>
          </a:graphicData>
        </a:graphic>
      </p:graphicFrame>
      <p:sp>
        <p:nvSpPr>
          <p:cNvPr id="11" name="Text Box 190"/>
          <p:cNvSpPr txBox="1">
            <a:spLocks noChangeArrowheads="1"/>
          </p:cNvSpPr>
          <p:nvPr/>
        </p:nvSpPr>
        <p:spPr bwMode="auto">
          <a:xfrm>
            <a:off x="1097280" y="8737602"/>
            <a:ext cx="9875520" cy="604555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t>In swarm robotics, a large number--perhaps thousands--of robots must cooperate to achieve common goals. The key challenges are scalability and robustness in the absence of centralized controls. </a:t>
            </a:r>
            <a:endParaRPr lang="en-US" sz="2000" dirty="0" smtClean="0"/>
          </a:p>
          <a:p>
            <a:pPr eaLnBrk="1" hangingPunct="1"/>
            <a:endParaRPr lang="en-US" sz="2000" dirty="0"/>
          </a:p>
          <a:p>
            <a:pPr eaLnBrk="1" hangingPunct="1"/>
            <a:r>
              <a:rPr lang="en-US" sz="2000" dirty="0" smtClean="0"/>
              <a:t>Many </a:t>
            </a:r>
            <a:r>
              <a:rPr lang="en-US" sz="2000" dirty="0"/>
              <a:t>swarm robotics researchers use the foraging problem as a test bed for new algorithms. Foraging problems can represent a variety of problems including search and rescue. In this problem, robots must find locations of "food" without any previous knowledge or a centralized control. </a:t>
            </a:r>
            <a:endParaRPr lang="en-US" sz="2000" dirty="0" smtClean="0"/>
          </a:p>
          <a:p>
            <a:pPr eaLnBrk="1" hangingPunct="1"/>
            <a:endParaRPr lang="en-US" sz="2000" dirty="0"/>
          </a:p>
          <a:p>
            <a:pPr eaLnBrk="1" hangingPunct="1"/>
            <a:r>
              <a:rPr lang="en-US" sz="2000" dirty="0" smtClean="0"/>
              <a:t>Our </a:t>
            </a:r>
            <a:r>
              <a:rPr lang="en-US" sz="2000" dirty="0"/>
              <a:t>approach uses completely distributed and autonomous robots that can dynamically assume useful roles, either being explorers or guiders, by utilizing their local information only. Because our solution is completely distributed and localized, it is expected to scale out very well even with an extremely large number of robots. </a:t>
            </a:r>
            <a:endParaRPr lang="en-US" sz="2000" dirty="0" smtClean="0"/>
          </a:p>
          <a:p>
            <a:pPr eaLnBrk="1" hangingPunct="1"/>
            <a:endParaRPr lang="en-US" sz="2000" dirty="0"/>
          </a:p>
          <a:p>
            <a:pPr eaLnBrk="1" hangingPunct="1"/>
            <a:r>
              <a:rPr lang="en-US" sz="2000" dirty="0" smtClean="0"/>
              <a:t>We </a:t>
            </a:r>
            <a:r>
              <a:rPr lang="en-US" sz="2000" dirty="0"/>
              <a:t>also developed a robot hardware prototype that can be used for general swarm robot research. The hardware utilizes the </a:t>
            </a:r>
            <a:r>
              <a:rPr lang="en-US" sz="2000" dirty="0" err="1"/>
              <a:t>Arduino</a:t>
            </a:r>
            <a:r>
              <a:rPr lang="en-US" sz="2000" dirty="0"/>
              <a:t> Mega 2560 board and infrared emitters and receivers for communication and obstacle detection. </a:t>
            </a:r>
            <a:r>
              <a:rPr lang="en-US" sz="2000" dirty="0" smtClean="0"/>
              <a:t>The </a:t>
            </a:r>
            <a:r>
              <a:rPr lang="en-US" sz="2000" dirty="0"/>
              <a:t>key difficulty of designing the robot is the communication protocol, which currently is implemented as a state machine running as Interrupt Service Routines.</a:t>
            </a:r>
            <a:endParaRPr lang="en-US" sz="2000" dirty="0">
              <a:latin typeface="+mn-lt"/>
            </a:endParaRPr>
          </a:p>
        </p:txBody>
      </p:sp>
      <p:sp>
        <p:nvSpPr>
          <p:cNvPr id="45" name="Rectangle 44"/>
          <p:cNvSpPr/>
          <p:nvPr/>
        </p:nvSpPr>
        <p:spPr>
          <a:xfrm>
            <a:off x="1152144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Hardware</a:t>
            </a:r>
            <a:endParaRPr lang="en-US" sz="3200" b="1" dirty="0">
              <a:solidFill>
                <a:schemeClr val="accent3">
                  <a:lumMod val="20000"/>
                  <a:lumOff val="80000"/>
                </a:schemeClr>
              </a:solidFill>
            </a:endParaRPr>
          </a:p>
        </p:txBody>
      </p:sp>
      <p:pic>
        <p:nvPicPr>
          <p:cNvPr id="49" name="Picture 178" descr="Picture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71700" y="16568583"/>
            <a:ext cx="3086100" cy="1899138"/>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00850" y="16568625"/>
            <a:ext cx="3086100" cy="189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2139047" y="18605220"/>
            <a:ext cx="257233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1.</a:t>
            </a:r>
            <a:r>
              <a:rPr lang="en-US" sz="1600" dirty="0">
                <a:latin typeface="Calibri" pitchFamily="34" charset="0"/>
              </a:rPr>
              <a:t> Label in </a:t>
            </a:r>
            <a:r>
              <a:rPr lang="en-US" sz="1600" dirty="0" smtClean="0">
                <a:latin typeface="Calibri" pitchFamily="34" charset="0"/>
              </a:rPr>
              <a:t>16pt </a:t>
            </a:r>
            <a:r>
              <a:rPr lang="en-US" sz="1600" dirty="0">
                <a:latin typeface="Calibri" pitchFamily="34" charset="0"/>
              </a:rPr>
              <a:t>Calibri.</a:t>
            </a:r>
          </a:p>
        </p:txBody>
      </p:sp>
      <p:sp>
        <p:nvSpPr>
          <p:cNvPr id="52" name="Text Box 181"/>
          <p:cNvSpPr txBox="1">
            <a:spLocks noChangeArrowheads="1"/>
          </p:cNvSpPr>
          <p:nvPr/>
        </p:nvSpPr>
        <p:spPr bwMode="auto">
          <a:xfrm>
            <a:off x="6768196" y="18605220"/>
            <a:ext cx="257233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2.</a:t>
            </a:r>
            <a:r>
              <a:rPr lang="en-US" sz="1600" dirty="0">
                <a:latin typeface="Calibri" pitchFamily="34" charset="0"/>
              </a:rPr>
              <a:t> Label in </a:t>
            </a:r>
            <a:r>
              <a:rPr lang="en-US" sz="1600" dirty="0" smtClean="0">
                <a:latin typeface="Calibri" pitchFamily="34" charset="0"/>
              </a:rPr>
              <a:t>16pt </a:t>
            </a:r>
            <a:r>
              <a:rPr lang="en-US" sz="1600" dirty="0">
                <a:latin typeface="Calibri" pitchFamily="34" charset="0"/>
              </a:rPr>
              <a:t>Calibri.</a:t>
            </a:r>
          </a:p>
        </p:txBody>
      </p:sp>
      <p:sp>
        <p:nvSpPr>
          <p:cNvPr id="53" name="Text Box 180"/>
          <p:cNvSpPr txBox="1">
            <a:spLocks noChangeArrowheads="1"/>
          </p:cNvSpPr>
          <p:nvPr/>
        </p:nvSpPr>
        <p:spPr bwMode="auto">
          <a:xfrm>
            <a:off x="11983787" y="14711691"/>
            <a:ext cx="2495004"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Label in </a:t>
            </a:r>
            <a:r>
              <a:rPr lang="en-US" sz="1600" dirty="0" smtClean="0">
                <a:latin typeface="Calibri" pitchFamily="34" charset="0"/>
              </a:rPr>
              <a:t>16pt </a:t>
            </a:r>
            <a:r>
              <a:rPr lang="en-US" sz="1600" dirty="0">
                <a:latin typeface="Calibri" pitchFamily="34" charset="0"/>
              </a:rPr>
              <a:t>Calibri.</a:t>
            </a:r>
          </a:p>
        </p:txBody>
      </p:sp>
      <p:graphicFrame>
        <p:nvGraphicFramePr>
          <p:cNvPr id="3" name="Chart 2"/>
          <p:cNvGraphicFramePr/>
          <p:nvPr>
            <p:extLst>
              <p:ext uri="{D42A27DB-BD31-4B8C-83A1-F6EECF244321}">
                <p14:modId xmlns:p14="http://schemas.microsoft.com/office/powerpoint/2010/main" val="292270342"/>
              </p:ext>
            </p:extLst>
          </p:nvPr>
        </p:nvGraphicFramePr>
        <p:xfrm>
          <a:off x="22074882" y="3316357"/>
          <a:ext cx="9563359" cy="4141705"/>
        </p:xfrm>
        <a:graphic>
          <a:graphicData uri="http://schemas.openxmlformats.org/drawingml/2006/chart">
            <c:chart xmlns:c="http://schemas.openxmlformats.org/drawingml/2006/chart" xmlns:r="http://schemas.openxmlformats.org/officeDocument/2006/relationships" r:id="rId4"/>
          </a:graphicData>
        </a:graphic>
      </p:graphicFrame>
      <p:sp>
        <p:nvSpPr>
          <p:cNvPr id="37" name="Text Box 180"/>
          <p:cNvSpPr txBox="1">
            <a:spLocks noChangeArrowheads="1"/>
          </p:cNvSpPr>
          <p:nvPr/>
        </p:nvSpPr>
        <p:spPr bwMode="auto">
          <a:xfrm>
            <a:off x="22568550" y="7620000"/>
            <a:ext cx="2510521"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1.</a:t>
            </a:r>
            <a:r>
              <a:rPr lang="en-US" sz="1600" dirty="0">
                <a:latin typeface="Calibri" pitchFamily="34" charset="0"/>
              </a:rPr>
              <a:t> Label in </a:t>
            </a:r>
            <a:r>
              <a:rPr lang="en-US" sz="1600" dirty="0" smtClean="0">
                <a:latin typeface="Calibri" pitchFamily="34" charset="0"/>
              </a:rPr>
              <a:t>16pt </a:t>
            </a:r>
            <a:r>
              <a:rPr lang="en-US" sz="1600" dirty="0">
                <a:latin typeface="Calibri" pitchFamily="34" charset="0"/>
              </a:rPr>
              <a:t>Calibri.</a:t>
            </a:r>
          </a:p>
        </p:txBody>
      </p:sp>
      <p:sp>
        <p:nvSpPr>
          <p:cNvPr id="30" name="Rectangle 265"/>
          <p:cNvSpPr>
            <a:spLocks noChangeAspect="1" noChangeArrowheads="1"/>
          </p:cNvSpPr>
          <p:nvPr/>
        </p:nvSpPr>
        <p:spPr bwMode="auto">
          <a:xfrm>
            <a:off x="1097280" y="731520"/>
            <a:ext cx="1827358" cy="137160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sp>
        <p:nvSpPr>
          <p:cNvPr id="31" name="Rectangle 265"/>
          <p:cNvSpPr>
            <a:spLocks noChangeAspect="1" noChangeArrowheads="1"/>
          </p:cNvSpPr>
          <p:nvPr/>
        </p:nvSpPr>
        <p:spPr bwMode="auto">
          <a:xfrm>
            <a:off x="29992320" y="731520"/>
            <a:ext cx="1827358" cy="137160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sp>
        <p:nvSpPr>
          <p:cNvPr id="38" name="TextBox 37"/>
          <p:cNvSpPr txBox="1"/>
          <p:nvPr/>
        </p:nvSpPr>
        <p:spPr>
          <a:xfrm>
            <a:off x="3505200" y="19964400"/>
            <a:ext cx="3229638" cy="665003"/>
          </a:xfrm>
          <a:prstGeom prst="rect">
            <a:avLst/>
          </a:prstGeom>
          <a:solidFill>
            <a:schemeClr val="accent1">
              <a:lumMod val="40000"/>
              <a:lumOff val="60000"/>
            </a:schemeClr>
          </a:solidFill>
        </p:spPr>
        <p:txBody>
          <a:bodyPr wrap="none" lIns="48971" tIns="24486" rIns="48971" bIns="24486" rtlCol="0">
            <a:spAutoFit/>
          </a:bodyPr>
          <a:lstStyle/>
          <a:p>
            <a:r>
              <a:rPr lang="en-US" sz="2000" dirty="0" err="1"/>
              <a:t>Gajendranath</a:t>
            </a:r>
            <a:r>
              <a:rPr lang="en-US" sz="2000" dirty="0"/>
              <a:t> </a:t>
            </a:r>
            <a:r>
              <a:rPr lang="en-US" sz="2000" dirty="0" err="1"/>
              <a:t>Gaurav</a:t>
            </a:r>
            <a:r>
              <a:rPr lang="en-US" sz="2000" dirty="0"/>
              <a:t> Roy </a:t>
            </a:r>
            <a:r>
              <a:rPr lang="en-US" sz="2000" dirty="0" err="1" smtClean="0"/>
              <a:t>Puli</a:t>
            </a:r>
            <a:endParaRPr lang="en-US" sz="2000" dirty="0" smtClean="0"/>
          </a:p>
          <a:p>
            <a:r>
              <a:rPr lang="en-US" sz="2000" dirty="0" err="1" smtClean="0"/>
              <a:t>gpuli@syr.edu</a:t>
            </a:r>
            <a:endParaRPr lang="en-US" sz="2000" dirty="0"/>
          </a:p>
        </p:txBody>
      </p:sp>
    </p:spTree>
    <p:extLst>
      <p:ext uri="{BB962C8B-B14F-4D97-AF65-F5344CB8AC3E}">
        <p14:creationId xmlns:p14="http://schemas.microsoft.com/office/powerpoint/2010/main" val="22512518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2906</TotalTime>
  <Words>1159</Words>
  <Application>Microsoft Macintosh PowerPoint</Application>
  <PresentationFormat>Custom</PresentationFormat>
  <Paragraphs>104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Zhi Xing</cp:lastModifiedBy>
  <cp:revision>98</cp:revision>
  <cp:lastPrinted>2013-02-12T02:21:55Z</cp:lastPrinted>
  <dcterms:created xsi:type="dcterms:W3CDTF">2013-02-10T21:14:48Z</dcterms:created>
  <dcterms:modified xsi:type="dcterms:W3CDTF">2015-03-19T21:21:51Z</dcterms:modified>
</cp:coreProperties>
</file>