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7004050" cy="9290050"/>
  <p:defaultTextStyle>
    <a:defPPr>
      <a:defRPr lang="en-US"/>
    </a:defPPr>
    <a:lvl1pPr marL="0" algn="l" defTabSz="2343582" rtl="0" eaLnBrk="1" latinLnBrk="0" hangingPunct="1">
      <a:defRPr sz="4500" kern="1200">
        <a:solidFill>
          <a:schemeClr val="tx1"/>
        </a:solidFill>
        <a:latin typeface="+mn-lt"/>
        <a:ea typeface="+mn-ea"/>
        <a:cs typeface="+mn-cs"/>
      </a:defRPr>
    </a:lvl1pPr>
    <a:lvl2pPr marL="1171796" algn="l" defTabSz="2343582" rtl="0" eaLnBrk="1" latinLnBrk="0" hangingPunct="1">
      <a:defRPr sz="4500" kern="1200">
        <a:solidFill>
          <a:schemeClr val="tx1"/>
        </a:solidFill>
        <a:latin typeface="+mn-lt"/>
        <a:ea typeface="+mn-ea"/>
        <a:cs typeface="+mn-cs"/>
      </a:defRPr>
    </a:lvl2pPr>
    <a:lvl3pPr marL="2343582" algn="l" defTabSz="2343582" rtl="0" eaLnBrk="1" latinLnBrk="0" hangingPunct="1">
      <a:defRPr sz="4500" kern="1200">
        <a:solidFill>
          <a:schemeClr val="tx1"/>
        </a:solidFill>
        <a:latin typeface="+mn-lt"/>
        <a:ea typeface="+mn-ea"/>
        <a:cs typeface="+mn-cs"/>
      </a:defRPr>
    </a:lvl3pPr>
    <a:lvl4pPr marL="3515378" algn="l" defTabSz="2343582" rtl="0" eaLnBrk="1" latinLnBrk="0" hangingPunct="1">
      <a:defRPr sz="4500" kern="1200">
        <a:solidFill>
          <a:schemeClr val="tx1"/>
        </a:solidFill>
        <a:latin typeface="+mn-lt"/>
        <a:ea typeface="+mn-ea"/>
        <a:cs typeface="+mn-cs"/>
      </a:defRPr>
    </a:lvl4pPr>
    <a:lvl5pPr marL="4687164" algn="l" defTabSz="2343582" rtl="0" eaLnBrk="1" latinLnBrk="0" hangingPunct="1">
      <a:defRPr sz="4500" kern="1200">
        <a:solidFill>
          <a:schemeClr val="tx1"/>
        </a:solidFill>
        <a:latin typeface="+mn-lt"/>
        <a:ea typeface="+mn-ea"/>
        <a:cs typeface="+mn-cs"/>
      </a:defRPr>
    </a:lvl5pPr>
    <a:lvl6pPr marL="5858950" algn="l" defTabSz="2343582" rtl="0" eaLnBrk="1" latinLnBrk="0" hangingPunct="1">
      <a:defRPr sz="4500" kern="1200">
        <a:solidFill>
          <a:schemeClr val="tx1"/>
        </a:solidFill>
        <a:latin typeface="+mn-lt"/>
        <a:ea typeface="+mn-ea"/>
        <a:cs typeface="+mn-cs"/>
      </a:defRPr>
    </a:lvl6pPr>
    <a:lvl7pPr marL="7030736" algn="l" defTabSz="2343582" rtl="0" eaLnBrk="1" latinLnBrk="0" hangingPunct="1">
      <a:defRPr sz="4500" kern="1200">
        <a:solidFill>
          <a:schemeClr val="tx1"/>
        </a:solidFill>
        <a:latin typeface="+mn-lt"/>
        <a:ea typeface="+mn-ea"/>
        <a:cs typeface="+mn-cs"/>
      </a:defRPr>
    </a:lvl7pPr>
    <a:lvl8pPr marL="8202539" algn="l" defTabSz="2343582" rtl="0" eaLnBrk="1" latinLnBrk="0" hangingPunct="1">
      <a:defRPr sz="4500" kern="1200">
        <a:solidFill>
          <a:schemeClr val="tx1"/>
        </a:solidFill>
        <a:latin typeface="+mn-lt"/>
        <a:ea typeface="+mn-ea"/>
        <a:cs typeface="+mn-cs"/>
      </a:defRPr>
    </a:lvl8pPr>
    <a:lvl9pPr marL="9374328" algn="l" defTabSz="2343582" rtl="0" eaLnBrk="1" latinLnBrk="0" hangingPunct="1">
      <a:defRPr sz="4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8748" autoAdjust="0"/>
  </p:normalViewPr>
  <p:slideViewPr>
    <p:cSldViewPr>
      <p:cViewPr varScale="1">
        <p:scale>
          <a:sx n="34" d="100"/>
          <a:sy n="34" d="100"/>
        </p:scale>
        <p:origin x="-2096" y="-152"/>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6" name="Rectangle 15"/>
          <p:cNvSpPr/>
          <p:nvPr userDrawn="1"/>
        </p:nvSpPr>
        <p:spPr>
          <a:xfrm>
            <a:off x="-4"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endParaRPr lang="en-US" dirty="0"/>
          </a:p>
        </p:txBody>
      </p:sp>
      <p:pic>
        <p:nvPicPr>
          <p:cNvPr id="6" name="Picture 16" descr="PosterTemplateCopyright"/>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371605" y="21717003"/>
            <a:ext cx="1970212" cy="14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058" tIns="122058" rIns="122058" bIns="12205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Poster Print Size:</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Placeholders</a:t>
            </a:r>
            <a:r>
              <a:rPr sz="4800" dirty="0" smtClean="0">
                <a:solidFill>
                  <a:srgbClr val="7F7F7F"/>
                </a:solidFill>
                <a:latin typeface="Calibri" pitchFamily="34" charset="0"/>
                <a:cs typeface="Calibri" panose="020F0502020204030204" pitchFamily="34" charset="0"/>
              </a:rPr>
              <a:t>:</a:t>
            </a:r>
            <a:endParaRPr sz="4800" dirty="0">
              <a:solidFill>
                <a:srgbClr val="7F7F7F"/>
              </a:solidFill>
              <a:latin typeface="Calibri" pitchFamily="34" charset="0"/>
              <a:cs typeface="Calibri" panose="020F0502020204030204" pitchFamily="34" charset="0"/>
            </a:endParaRPr>
          </a:p>
          <a:p>
            <a:pPr lvl="0">
              <a:spcBef>
                <a:spcPts val="0"/>
              </a:spcBef>
              <a:spcAft>
                <a:spcPts val="1286"/>
              </a:spcAft>
            </a:pPr>
            <a:r>
              <a:rPr sz="3400" dirty="0">
                <a:solidFill>
                  <a:srgbClr val="7F7F7F"/>
                </a:solidFill>
                <a:latin typeface="Calibri" pitchFamily="34" charset="0"/>
                <a:cs typeface="Calibri" panose="020F0502020204030204" pitchFamily="34" charset="0"/>
              </a:rPr>
              <a:t>The </a:t>
            </a:r>
            <a:r>
              <a:rPr lang="en-US" sz="3400" dirty="0" smtClean="0">
                <a:solidFill>
                  <a:srgbClr val="7F7F7F"/>
                </a:solidFill>
                <a:latin typeface="Calibri" pitchFamily="34" charset="0"/>
                <a:cs typeface="Calibri" panose="020F0502020204030204" pitchFamily="34" charset="0"/>
              </a:rPr>
              <a:t>various elements included</a:t>
            </a:r>
            <a:r>
              <a:rPr sz="3400" dirty="0" smtClean="0">
                <a:solidFill>
                  <a:srgbClr val="7F7F7F"/>
                </a:solidFill>
                <a:latin typeface="Calibri" pitchFamily="34" charset="0"/>
                <a:cs typeface="Calibri" panose="020F0502020204030204" pitchFamily="34" charset="0"/>
              </a:rPr>
              <a:t> </a:t>
            </a:r>
            <a:r>
              <a:rPr sz="3400" dirty="0">
                <a:solidFill>
                  <a:srgbClr val="7F7F7F"/>
                </a:solidFill>
                <a:latin typeface="Calibri" pitchFamily="34" charset="0"/>
                <a:cs typeface="Calibri" panose="020F0502020204030204" pitchFamily="34" charset="0"/>
              </a:rPr>
              <a:t>in this </a:t>
            </a:r>
            <a:r>
              <a:rPr lang="en-US" sz="3400" dirty="0" smtClean="0">
                <a:solidFill>
                  <a:srgbClr val="7F7F7F"/>
                </a:solidFill>
                <a:latin typeface="Calibri" pitchFamily="34" charset="0"/>
                <a:cs typeface="Calibri" panose="020F0502020204030204" pitchFamily="34" charset="0"/>
              </a:rPr>
              <a:t>poster are ones</a:t>
            </a:r>
            <a:r>
              <a:rPr lang="en-US" sz="3400" baseline="0" dirty="0" smtClean="0">
                <a:solidFill>
                  <a:srgbClr val="7F7F7F"/>
                </a:solidFill>
                <a:latin typeface="Calibri" pitchFamily="34" charset="0"/>
                <a:cs typeface="Calibri" panose="020F0502020204030204" pitchFamily="34" charset="0"/>
              </a:rPr>
              <a:t> we often see in medical, research, and scientific posters.</a:t>
            </a:r>
            <a:r>
              <a:rPr sz="3400" dirty="0" smtClean="0">
                <a:solidFill>
                  <a:srgbClr val="7F7F7F"/>
                </a:solidFill>
                <a:latin typeface="Calibri" pitchFamily="34" charset="0"/>
                <a:cs typeface="Calibri" panose="020F0502020204030204" pitchFamily="34" charset="0"/>
              </a:rPr>
              <a:t> </a:t>
            </a:r>
            <a:r>
              <a:rPr lang="en-US" sz="3400" dirty="0" smtClean="0">
                <a:solidFill>
                  <a:srgbClr val="7F7F7F"/>
                </a:solidFill>
                <a:latin typeface="Calibri" pitchFamily="34" charset="0"/>
                <a:cs typeface="Calibri" panose="020F0502020204030204" pitchFamily="34" charset="0"/>
              </a:rPr>
              <a:t>Feel</a:t>
            </a:r>
            <a:r>
              <a:rPr lang="en-US" sz="34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800" dirty="0" smtClean="0">
                <a:solidFill>
                  <a:srgbClr val="7F7F7F"/>
                </a:solidFill>
                <a:latin typeface="Calibri" pitchFamily="34" charset="0"/>
                <a:cs typeface="Calibri" panose="020F0502020204030204" pitchFamily="34" charset="0"/>
              </a:rPr>
              <a:t>Image</a:t>
            </a:r>
            <a:r>
              <a:rPr lang="en-US" sz="4800" baseline="0" dirty="0" smtClean="0">
                <a:solidFill>
                  <a:srgbClr val="7F7F7F"/>
                </a:solidFill>
                <a:latin typeface="Calibri" pitchFamily="34" charset="0"/>
                <a:cs typeface="Calibri" panose="020F0502020204030204" pitchFamily="34" charset="0"/>
              </a:rPr>
              <a:t> Quality</a:t>
            </a:r>
            <a:r>
              <a:rPr lang="en-US" sz="48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400" b="1" dirty="0" smtClean="0">
                <a:solidFill>
                  <a:srgbClr val="7F7F7F"/>
                </a:solidFill>
                <a:latin typeface="Calibri" pitchFamily="34" charset="0"/>
                <a:cs typeface="Calibri" panose="020F0502020204030204" pitchFamily="34" charset="0"/>
              </a:rPr>
              <a:t>Insert, Picture</a:t>
            </a:r>
            <a:r>
              <a:rPr lang="en-US" sz="34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400" b="1" dirty="0" smtClean="0">
                <a:solidFill>
                  <a:srgbClr val="7F7F7F"/>
                </a:solidFill>
                <a:latin typeface="Calibri" pitchFamily="34" charset="0"/>
                <a:cs typeface="Calibri" panose="020F0502020204030204" pitchFamily="34" charset="0"/>
              </a:rPr>
              <a:t>150-200 pixels per inch in their final printed size</a:t>
            </a:r>
            <a:r>
              <a:rPr lang="en-US" sz="3400" dirty="0" smtClean="0">
                <a:solidFill>
                  <a:srgbClr val="7F7F7F"/>
                </a:solidFill>
                <a:latin typeface="Calibri" pitchFamily="34" charset="0"/>
                <a:cs typeface="Calibri" panose="020F0502020204030204" pitchFamily="34" charset="0"/>
              </a:rPr>
              <a:t>. For instance, a 1600 x 1200 pixel</a:t>
            </a:r>
            <a:r>
              <a:rPr lang="en-US" sz="3400" baseline="0" dirty="0" smtClean="0">
                <a:solidFill>
                  <a:srgbClr val="7F7F7F"/>
                </a:solidFill>
                <a:latin typeface="Calibri" pitchFamily="34" charset="0"/>
                <a:cs typeface="Calibri" panose="020F0502020204030204" pitchFamily="34" charset="0"/>
              </a:rPr>
              <a:t> photo will usually look fine up to </a:t>
            </a:r>
            <a:r>
              <a:rPr lang="en-US" sz="34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4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Change</a:t>
              </a:r>
              <a:r>
                <a:rPr lang="en-US" sz="4800" baseline="0" dirty="0" smtClean="0">
                  <a:solidFill>
                    <a:schemeClr val="bg1">
                      <a:lumMod val="50000"/>
                    </a:schemeClr>
                  </a:solidFill>
                  <a:latin typeface="Calibri" pitchFamily="34" charset="0"/>
                  <a:cs typeface="Calibri" panose="020F0502020204030204" pitchFamily="34" charset="0"/>
                </a:rPr>
                <a:t> Color Theme</a:t>
              </a:r>
              <a:r>
                <a:rPr lang="en-US" sz="4800" dirty="0" smtClean="0">
                  <a:solidFill>
                    <a:schemeClr val="bg1">
                      <a:lumMod val="50000"/>
                    </a:schemeClr>
                  </a:solidFill>
                  <a:latin typeface="Calibri" pitchFamily="34" charset="0"/>
                  <a:cs typeface="Calibri" panose="020F0502020204030204" pitchFamily="34" charset="0"/>
                </a:rPr>
                <a:t>:</a:t>
              </a:r>
              <a:endParaRPr sz="48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4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400" b="1" baseline="0" dirty="0" smtClean="0">
                  <a:solidFill>
                    <a:schemeClr val="bg1">
                      <a:lumMod val="50000"/>
                    </a:schemeClr>
                  </a:solidFill>
                  <a:latin typeface="Calibri" pitchFamily="34" charset="0"/>
                  <a:cs typeface="Calibri" panose="020F0502020204030204" pitchFamily="34" charset="0"/>
                </a:rPr>
                <a:t>Design</a:t>
              </a:r>
              <a:r>
                <a:rPr lang="en-US" sz="3400" baseline="0" dirty="0" smtClean="0">
                  <a:solidFill>
                    <a:schemeClr val="bg1">
                      <a:lumMod val="50000"/>
                    </a:schemeClr>
                  </a:solidFill>
                  <a:latin typeface="Calibri" pitchFamily="34" charset="0"/>
                  <a:cs typeface="Calibri" panose="020F0502020204030204" pitchFamily="34" charset="0"/>
                </a:rPr>
                <a:t> tab, then select the </a:t>
              </a:r>
              <a:r>
                <a:rPr lang="en-US" sz="3400" b="1" baseline="0" dirty="0" smtClean="0">
                  <a:solidFill>
                    <a:schemeClr val="bg1">
                      <a:lumMod val="50000"/>
                    </a:schemeClr>
                  </a:solidFill>
                  <a:latin typeface="Calibri" pitchFamily="34" charset="0"/>
                  <a:cs typeface="Calibri" panose="020F0502020204030204" pitchFamily="34" charset="0"/>
                </a:rPr>
                <a:t>Colors</a:t>
              </a:r>
              <a:r>
                <a:rPr lang="en-US" sz="34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8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400" dirty="0" smtClean="0">
                  <a:solidFill>
                    <a:schemeClr val="bg1">
                      <a:lumMod val="50000"/>
                    </a:schemeClr>
                  </a:solidFill>
                  <a:latin typeface="Calibri" pitchFamily="34" charset="0"/>
                  <a:cs typeface="Calibri" panose="020F0502020204030204" pitchFamily="34" charset="0"/>
                </a:rPr>
                <a:t>Once your poster file is ready, visit</a:t>
              </a:r>
              <a:r>
                <a:rPr lang="en-US" sz="3400" baseline="0" dirty="0" smtClean="0">
                  <a:solidFill>
                    <a:schemeClr val="bg1">
                      <a:lumMod val="50000"/>
                    </a:schemeClr>
                  </a:solidFill>
                  <a:latin typeface="Calibri" pitchFamily="34" charset="0"/>
                  <a:cs typeface="Calibri" panose="020F0502020204030204" pitchFamily="34" charset="0"/>
                </a:rPr>
                <a:t> </a:t>
              </a:r>
              <a:r>
                <a:rPr lang="en-US" sz="3400" b="1" baseline="0" dirty="0" smtClean="0">
                  <a:solidFill>
                    <a:schemeClr val="bg1">
                      <a:lumMod val="50000"/>
                    </a:schemeClr>
                  </a:solidFill>
                  <a:latin typeface="Calibri" pitchFamily="34" charset="0"/>
                  <a:cs typeface="Calibri" panose="020F0502020204030204" pitchFamily="34" charset="0"/>
                </a:rPr>
                <a:t>www.genigraphics.com</a:t>
              </a:r>
              <a:r>
                <a:rPr lang="en-US" sz="34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4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4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400" baseline="0" dirty="0" smtClean="0">
                  <a:solidFill>
                    <a:schemeClr val="bg1">
                      <a:lumMod val="50000"/>
                    </a:schemeClr>
                  </a:solidFill>
                  <a:latin typeface="Calibri" pitchFamily="34" charset="0"/>
                  <a:cs typeface="Calibri" panose="020F0502020204030204" pitchFamily="34" charset="0"/>
                </a:rPr>
                <a:t>US and Canada:  1-800-790-4001</a:t>
              </a:r>
              <a:br>
                <a:rPr lang="en-US" sz="3400" baseline="0" dirty="0" smtClean="0">
                  <a:solidFill>
                    <a:schemeClr val="bg1">
                      <a:lumMod val="50000"/>
                    </a:schemeClr>
                  </a:solidFill>
                  <a:latin typeface="Calibri" pitchFamily="34" charset="0"/>
                  <a:cs typeface="Calibri" panose="020F0502020204030204" pitchFamily="34" charset="0"/>
                </a:rPr>
              </a:br>
              <a:r>
                <a:rPr lang="en-US" sz="34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3/19/15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34362" tIns="117172" rIns="234362" bIns="11717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54"/>
            <a:ext cx="29626560" cy="14483082"/>
          </a:xfrm>
          <a:prstGeom prst="rect">
            <a:avLst/>
          </a:prstGeom>
        </p:spPr>
        <p:txBody>
          <a:bodyPr vert="horz" lIns="234362" tIns="117172" rIns="234362" bIns="11717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31"/>
            <a:ext cx="7680960" cy="1168400"/>
          </a:xfrm>
          <a:prstGeom prst="rect">
            <a:avLst/>
          </a:prstGeom>
        </p:spPr>
        <p:txBody>
          <a:bodyPr vert="horz" lIns="234362" tIns="117172" rIns="234362" bIns="117172" rtlCol="0" anchor="ctr"/>
          <a:lstStyle>
            <a:lvl1pPr algn="l">
              <a:defRPr sz="3100">
                <a:solidFill>
                  <a:schemeClr val="tx1">
                    <a:tint val="75000"/>
                  </a:schemeClr>
                </a:solidFill>
              </a:defRPr>
            </a:lvl1pPr>
          </a:lstStyle>
          <a:p>
            <a:fld id="{985D6BDF-9D0E-4E2B-85B8-D8F4790360C9}" type="datetimeFigureOut">
              <a:rPr lang="en-US" smtClean="0"/>
              <a:t>3/19/15</a:t>
            </a:fld>
            <a:endParaRPr lang="en-US" dirty="0"/>
          </a:p>
        </p:txBody>
      </p:sp>
      <p:sp>
        <p:nvSpPr>
          <p:cNvPr id="5" name="Footer Placeholder 4"/>
          <p:cNvSpPr>
            <a:spLocks noGrp="1"/>
          </p:cNvSpPr>
          <p:nvPr>
            <p:ph type="ftr" sz="quarter" idx="3"/>
          </p:nvPr>
        </p:nvSpPr>
        <p:spPr>
          <a:xfrm>
            <a:off x="11247120" y="20340331"/>
            <a:ext cx="10424160" cy="1168400"/>
          </a:xfrm>
          <a:prstGeom prst="rect">
            <a:avLst/>
          </a:prstGeom>
        </p:spPr>
        <p:txBody>
          <a:bodyPr vert="horz" lIns="234362" tIns="117172" rIns="234362" bIns="117172" rtlCol="0" anchor="ctr"/>
          <a:lstStyle>
            <a:lvl1pPr algn="ctr">
              <a:defRPr sz="3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31"/>
            <a:ext cx="7680960" cy="1168400"/>
          </a:xfrm>
          <a:prstGeom prst="rect">
            <a:avLst/>
          </a:prstGeom>
        </p:spPr>
        <p:txBody>
          <a:bodyPr vert="horz" lIns="234362" tIns="117172" rIns="234362" bIns="117172" rtlCol="0" anchor="ctr"/>
          <a:lstStyle>
            <a:lvl1pPr algn="r">
              <a:defRPr sz="31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xmlns:p14="http://schemas.microsoft.com/office/powerpoint/2010/main" id="1" dur="indefinite" restart="never" nodeType="tmRoot"/>
      </p:par>
    </p:tnLst>
  </p:timing>
  <p:txStyles>
    <p:titleStyle>
      <a:lvl1pPr algn="ctr" defTabSz="2343582" rtl="0" eaLnBrk="1" latinLnBrk="0" hangingPunct="1">
        <a:spcBef>
          <a:spcPct val="0"/>
        </a:spcBef>
        <a:buNone/>
        <a:defRPr sz="4100" kern="1200">
          <a:solidFill>
            <a:schemeClr val="tx1"/>
          </a:solidFill>
          <a:latin typeface="+mj-lt"/>
          <a:ea typeface="+mj-ea"/>
          <a:cs typeface="+mj-cs"/>
        </a:defRPr>
      </a:lvl1pPr>
    </p:titleStyle>
    <p:bodyStyle>
      <a:lvl1pPr marL="244116"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88260"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732376"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976499"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1220615" indent="-244116" algn="l" defTabSz="2343582"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6444850"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16646"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88432"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60218" indent="-585890" algn="l" defTabSz="2343582"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3582" rtl="0" eaLnBrk="1" latinLnBrk="0" hangingPunct="1">
        <a:defRPr sz="4500" kern="1200">
          <a:solidFill>
            <a:schemeClr val="tx1"/>
          </a:solidFill>
          <a:latin typeface="+mn-lt"/>
          <a:ea typeface="+mn-ea"/>
          <a:cs typeface="+mn-cs"/>
        </a:defRPr>
      </a:lvl1pPr>
      <a:lvl2pPr marL="1171796" algn="l" defTabSz="2343582" rtl="0" eaLnBrk="1" latinLnBrk="0" hangingPunct="1">
        <a:defRPr sz="4500" kern="1200">
          <a:solidFill>
            <a:schemeClr val="tx1"/>
          </a:solidFill>
          <a:latin typeface="+mn-lt"/>
          <a:ea typeface="+mn-ea"/>
          <a:cs typeface="+mn-cs"/>
        </a:defRPr>
      </a:lvl2pPr>
      <a:lvl3pPr marL="2343582" algn="l" defTabSz="2343582" rtl="0" eaLnBrk="1" latinLnBrk="0" hangingPunct="1">
        <a:defRPr sz="4500" kern="1200">
          <a:solidFill>
            <a:schemeClr val="tx1"/>
          </a:solidFill>
          <a:latin typeface="+mn-lt"/>
          <a:ea typeface="+mn-ea"/>
          <a:cs typeface="+mn-cs"/>
        </a:defRPr>
      </a:lvl3pPr>
      <a:lvl4pPr marL="3515378" algn="l" defTabSz="2343582" rtl="0" eaLnBrk="1" latinLnBrk="0" hangingPunct="1">
        <a:defRPr sz="4500" kern="1200">
          <a:solidFill>
            <a:schemeClr val="tx1"/>
          </a:solidFill>
          <a:latin typeface="+mn-lt"/>
          <a:ea typeface="+mn-ea"/>
          <a:cs typeface="+mn-cs"/>
        </a:defRPr>
      </a:lvl4pPr>
      <a:lvl5pPr marL="4687164" algn="l" defTabSz="2343582" rtl="0" eaLnBrk="1" latinLnBrk="0" hangingPunct="1">
        <a:defRPr sz="4500" kern="1200">
          <a:solidFill>
            <a:schemeClr val="tx1"/>
          </a:solidFill>
          <a:latin typeface="+mn-lt"/>
          <a:ea typeface="+mn-ea"/>
          <a:cs typeface="+mn-cs"/>
        </a:defRPr>
      </a:lvl5pPr>
      <a:lvl6pPr marL="5858950" algn="l" defTabSz="2343582" rtl="0" eaLnBrk="1" latinLnBrk="0" hangingPunct="1">
        <a:defRPr sz="4500" kern="1200">
          <a:solidFill>
            <a:schemeClr val="tx1"/>
          </a:solidFill>
          <a:latin typeface="+mn-lt"/>
          <a:ea typeface="+mn-ea"/>
          <a:cs typeface="+mn-cs"/>
        </a:defRPr>
      </a:lvl6pPr>
      <a:lvl7pPr marL="7030736" algn="l" defTabSz="2343582" rtl="0" eaLnBrk="1" latinLnBrk="0" hangingPunct="1">
        <a:defRPr sz="4500" kern="1200">
          <a:solidFill>
            <a:schemeClr val="tx1"/>
          </a:solidFill>
          <a:latin typeface="+mn-lt"/>
          <a:ea typeface="+mn-ea"/>
          <a:cs typeface="+mn-cs"/>
        </a:defRPr>
      </a:lvl7pPr>
      <a:lvl8pPr marL="8202539" algn="l" defTabSz="2343582" rtl="0" eaLnBrk="1" latinLnBrk="0" hangingPunct="1">
        <a:defRPr sz="4500" kern="1200">
          <a:solidFill>
            <a:schemeClr val="tx1"/>
          </a:solidFill>
          <a:latin typeface="+mn-lt"/>
          <a:ea typeface="+mn-ea"/>
          <a:cs typeface="+mn-cs"/>
        </a:defRPr>
      </a:lvl8pPr>
      <a:lvl9pPr marL="9374328" algn="l" defTabSz="2343582"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185409"/>
            <a:ext cx="24688800" cy="160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654" tIns="244116" rIns="97654" bIns="24411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Swarm Robotics</a:t>
            </a:r>
          </a:p>
        </p:txBody>
      </p:sp>
      <p:sp>
        <p:nvSpPr>
          <p:cNvPr id="5" name="Text Box 123"/>
          <p:cNvSpPr txBox="1">
            <a:spLocks noChangeArrowheads="1"/>
          </p:cNvSpPr>
          <p:nvPr/>
        </p:nvSpPr>
        <p:spPr bwMode="auto">
          <a:xfrm>
            <a:off x="4114800" y="1600201"/>
            <a:ext cx="24688800" cy="114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654" tIns="97654" rIns="97654" bIns="97654"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700" dirty="0" err="1">
                <a:solidFill>
                  <a:schemeClr val="accent3">
                    <a:lumMod val="20000"/>
                    <a:lumOff val="80000"/>
                  </a:schemeClr>
                </a:solidFill>
                <a:latin typeface="+mn-lt"/>
              </a:rPr>
              <a:t>Zhi</a:t>
            </a:r>
            <a:r>
              <a:rPr lang="en-US" sz="2700" dirty="0">
                <a:solidFill>
                  <a:schemeClr val="accent3">
                    <a:lumMod val="20000"/>
                    <a:lumOff val="80000"/>
                  </a:schemeClr>
                </a:solidFill>
                <a:latin typeface="+mn-lt"/>
              </a:rPr>
              <a:t> Xing, </a:t>
            </a:r>
            <a:r>
              <a:rPr lang="en-US" sz="2700" dirty="0" err="1">
                <a:solidFill>
                  <a:schemeClr val="accent3">
                    <a:lumMod val="20000"/>
                    <a:lumOff val="80000"/>
                  </a:schemeClr>
                </a:solidFill>
                <a:latin typeface="+mn-lt"/>
              </a:rPr>
              <a:t>Gajendranath</a:t>
            </a:r>
            <a:r>
              <a:rPr lang="en-US" sz="2700" dirty="0">
                <a:solidFill>
                  <a:schemeClr val="accent3">
                    <a:lumMod val="20000"/>
                    <a:lumOff val="80000"/>
                  </a:schemeClr>
                </a:solidFill>
                <a:latin typeface="+mn-lt"/>
              </a:rPr>
              <a:t> </a:t>
            </a:r>
            <a:r>
              <a:rPr lang="en-US" sz="2700" dirty="0" err="1">
                <a:solidFill>
                  <a:schemeClr val="accent3">
                    <a:lumMod val="20000"/>
                    <a:lumOff val="80000"/>
                  </a:schemeClr>
                </a:solidFill>
                <a:latin typeface="+mn-lt"/>
              </a:rPr>
              <a:t>Gaurav</a:t>
            </a:r>
            <a:r>
              <a:rPr lang="en-US" sz="2700" dirty="0">
                <a:solidFill>
                  <a:schemeClr val="accent3">
                    <a:lumMod val="20000"/>
                    <a:lumOff val="80000"/>
                  </a:schemeClr>
                </a:solidFill>
                <a:latin typeface="+mn-lt"/>
              </a:rPr>
              <a:t> Roy </a:t>
            </a:r>
            <a:r>
              <a:rPr lang="en-US" sz="2700">
                <a:solidFill>
                  <a:schemeClr val="accent3">
                    <a:lumMod val="20000"/>
                    <a:lumOff val="80000"/>
                  </a:schemeClr>
                </a:solidFill>
                <a:latin typeface="+mn-lt"/>
              </a:rPr>
              <a:t>Puli </a:t>
            </a:r>
            <a:endParaRPr lang="en-US" sz="2700" baseline="30000" dirty="0">
              <a:solidFill>
                <a:schemeClr val="accent3">
                  <a:lumMod val="20000"/>
                  <a:lumOff val="80000"/>
                </a:schemeClr>
              </a:solidFill>
              <a:latin typeface="+mn-lt"/>
            </a:endParaRPr>
          </a:p>
          <a:p>
            <a:pPr algn="ctr" eaLnBrk="1" hangingPunct="1"/>
            <a:r>
              <a:rPr lang="en-US" sz="2700" dirty="0">
                <a:solidFill>
                  <a:schemeClr val="accent3">
                    <a:lumMod val="20000"/>
                    <a:lumOff val="80000"/>
                  </a:schemeClr>
                </a:solidFill>
                <a:latin typeface="+mn-lt"/>
              </a:rPr>
              <a:t>Syracuse University</a:t>
            </a:r>
          </a:p>
        </p:txBody>
      </p:sp>
      <p:sp>
        <p:nvSpPr>
          <p:cNvPr id="24" name="TextBox 23"/>
          <p:cNvSpPr txBox="1"/>
          <p:nvPr/>
        </p:nvSpPr>
        <p:spPr>
          <a:xfrm>
            <a:off x="1280176" y="20025384"/>
            <a:ext cx="1971506" cy="1341946"/>
          </a:xfrm>
          <a:prstGeom prst="rect">
            <a:avLst/>
          </a:prstGeom>
          <a:solidFill>
            <a:schemeClr val="accent1">
              <a:lumMod val="40000"/>
              <a:lumOff val="60000"/>
            </a:schemeClr>
          </a:solidFill>
        </p:spPr>
        <p:txBody>
          <a:bodyPr wrap="none" lIns="48825" tIns="24404" rIns="48825" bIns="24404" rtlCol="0">
            <a:spAutoFit/>
          </a:bodyPr>
          <a:lstStyle/>
          <a:p>
            <a:r>
              <a:rPr lang="en-US" sz="2100" dirty="0" err="1"/>
              <a:t>Zhi</a:t>
            </a:r>
            <a:r>
              <a:rPr lang="en-US" sz="2100" dirty="0"/>
              <a:t> Xing</a:t>
            </a:r>
          </a:p>
          <a:p>
            <a:r>
              <a:rPr lang="en-US" sz="2100" dirty="0"/>
              <a:t>zxing01@syr.edu</a:t>
            </a:r>
          </a:p>
          <a:p>
            <a:endParaRPr lang="en-US" sz="2100" dirty="0"/>
          </a:p>
          <a:p>
            <a:endParaRPr lang="en-US" sz="2100" dirty="0"/>
          </a:p>
        </p:txBody>
      </p:sp>
      <p:sp>
        <p:nvSpPr>
          <p:cNvPr id="25" name="TextBox 24"/>
          <p:cNvSpPr txBox="1"/>
          <p:nvPr/>
        </p:nvSpPr>
        <p:spPr>
          <a:xfrm>
            <a:off x="1280162" y="19431034"/>
            <a:ext cx="1532909" cy="526338"/>
          </a:xfrm>
          <a:prstGeom prst="rect">
            <a:avLst/>
          </a:prstGeom>
          <a:noFill/>
        </p:spPr>
        <p:txBody>
          <a:bodyPr wrap="none" lIns="48825" tIns="24404" rIns="48825" bIns="24404" rtlCol="0">
            <a:spAutoFit/>
          </a:bodyPr>
          <a:lstStyle/>
          <a:p>
            <a:r>
              <a:rPr lang="en-US" sz="3100" b="1" dirty="0"/>
              <a:t>Contacts</a:t>
            </a:r>
          </a:p>
        </p:txBody>
      </p:sp>
      <p:sp>
        <p:nvSpPr>
          <p:cNvPr id="10" name="Text Box 189"/>
          <p:cNvSpPr txBox="1">
            <a:spLocks noChangeArrowheads="1"/>
          </p:cNvSpPr>
          <p:nvPr/>
        </p:nvSpPr>
        <p:spPr bwMode="auto">
          <a:xfrm>
            <a:off x="1097280" y="3657619"/>
            <a:ext cx="9875520" cy="2782538"/>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We’re working on robot swarm foraging, where a swarm of robots find and transport “food” using local communication and coordination without any kind of centralized control. The algorithm we’re using dynamically assigns one of two roles to a robot: an explorer or a guider. The guiders, called beacons, broadcasts signals and the explorers, or walkers, explore and world and follow the signals. We have successfully simulated the algorithm in Gazebo robotics simulator, designed and manufactured a robot prototype, named </a:t>
            </a:r>
            <a:r>
              <a:rPr lang="en-US" sz="2100" dirty="0" err="1">
                <a:latin typeface="+mn-lt"/>
              </a:rPr>
              <a:t>Antz</a:t>
            </a:r>
            <a:r>
              <a:rPr lang="en-US" sz="2100" dirty="0">
                <a:latin typeface="+mn-lt"/>
              </a:rPr>
              <a:t>, for swarm robotics applications such as foraging, and developed software packages for </a:t>
            </a:r>
            <a:r>
              <a:rPr lang="en-US" sz="2100" dirty="0" err="1">
                <a:latin typeface="+mn-lt"/>
              </a:rPr>
              <a:t>Antz</a:t>
            </a:r>
            <a:r>
              <a:rPr lang="en-US" sz="2100" dirty="0">
                <a:latin typeface="+mn-lt"/>
              </a:rPr>
              <a:t>. </a:t>
            </a:r>
          </a:p>
        </p:txBody>
      </p:sp>
      <p:sp>
        <p:nvSpPr>
          <p:cNvPr id="32" name="Rectangle 31"/>
          <p:cNvSpPr/>
          <p:nvPr/>
        </p:nvSpPr>
        <p:spPr>
          <a:xfrm>
            <a:off x="109728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latin typeface="+mj-lt"/>
              </a:rPr>
              <a:t>Abstract</a:t>
            </a:r>
          </a:p>
        </p:txBody>
      </p:sp>
      <p:sp>
        <p:nvSpPr>
          <p:cNvPr id="15" name="Text Box 194"/>
          <p:cNvSpPr txBox="1">
            <a:spLocks noChangeArrowheads="1"/>
          </p:cNvSpPr>
          <p:nvPr/>
        </p:nvSpPr>
        <p:spPr bwMode="auto">
          <a:xfrm>
            <a:off x="22021801" y="6781800"/>
            <a:ext cx="9875520" cy="7630020"/>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Calibri" pitchFamily="34" charset="0"/>
              </a:rPr>
              <a:t>The hardware for the robot is kept as simple as possible so as to make it robust and for the most cost effective solution. </a:t>
            </a:r>
          </a:p>
          <a:p>
            <a:pPr eaLnBrk="1" hangingPunct="1"/>
            <a:endParaRPr lang="en-US" sz="2100" dirty="0">
              <a:latin typeface="Calibri" pitchFamily="34" charset="0"/>
            </a:endParaRPr>
          </a:p>
          <a:p>
            <a:pPr eaLnBrk="1" hangingPunct="1"/>
            <a:r>
              <a:rPr lang="en-US" sz="2100" dirty="0">
                <a:latin typeface="Calibri" pitchFamily="34" charset="0"/>
              </a:rPr>
              <a:t>It consists of the following parts</a:t>
            </a:r>
            <a:r>
              <a:rPr lang="en-US" sz="2100" dirty="0">
                <a:latin typeface="Calibri" pitchFamily="34" charset="0"/>
              </a:rPr>
              <a:t>:</a:t>
            </a:r>
          </a:p>
          <a:p>
            <a:pPr marL="456522" indent="-456522" eaLnBrk="1" hangingPunct="1">
              <a:buAutoNum type="arabicParenBoth"/>
            </a:pPr>
            <a:r>
              <a:rPr lang="en-US" sz="2100" dirty="0" err="1">
                <a:latin typeface="Calibri" pitchFamily="34" charset="0"/>
              </a:rPr>
              <a:t>Arduino</a:t>
            </a:r>
            <a:r>
              <a:rPr lang="en-US" sz="2100" dirty="0">
                <a:latin typeface="Calibri" pitchFamily="34" charset="0"/>
              </a:rPr>
              <a:t> Mega (</a:t>
            </a:r>
            <a:r>
              <a:rPr lang="en-US" sz="2100" dirty="0">
                <a:latin typeface="Calibri" pitchFamily="34" charset="0"/>
              </a:rPr>
              <a:t>Running the AtMega2560 </a:t>
            </a:r>
            <a:r>
              <a:rPr lang="en-US" sz="2100" dirty="0" err="1">
                <a:latin typeface="Calibri" pitchFamily="34" charset="0"/>
              </a:rPr>
              <a:t>uC</a:t>
            </a:r>
            <a:r>
              <a:rPr lang="en-US" sz="2100" dirty="0">
                <a:latin typeface="Calibri" pitchFamily="34" charset="0"/>
              </a:rPr>
              <a:t>)</a:t>
            </a:r>
          </a:p>
          <a:p>
            <a:pPr marL="456522" indent="-456522" eaLnBrk="1" hangingPunct="1">
              <a:buAutoNum type="arabicParenBoth"/>
            </a:pPr>
            <a:r>
              <a:rPr lang="en-US" sz="2100" dirty="0" err="1">
                <a:latin typeface="Calibri" pitchFamily="34" charset="0"/>
              </a:rPr>
              <a:t>Pololu</a:t>
            </a:r>
            <a:r>
              <a:rPr lang="en-US" sz="2100" dirty="0">
                <a:latin typeface="Calibri" pitchFamily="34" charset="0"/>
              </a:rPr>
              <a:t> </a:t>
            </a:r>
            <a:r>
              <a:rPr lang="en-US" sz="2100" dirty="0">
                <a:latin typeface="Calibri" pitchFamily="34" charset="0"/>
              </a:rPr>
              <a:t>Motor driver(</a:t>
            </a:r>
            <a:r>
              <a:rPr lang="en-US" sz="2100" dirty="0">
                <a:latin typeface="Calibri" pitchFamily="34" charset="0"/>
              </a:rPr>
              <a:t>)</a:t>
            </a:r>
          </a:p>
          <a:p>
            <a:pPr marL="456522" indent="-456522" eaLnBrk="1" hangingPunct="1">
              <a:buAutoNum type="arabicParenBoth"/>
            </a:pPr>
            <a:r>
              <a:rPr lang="en-US" sz="2100" dirty="0">
                <a:latin typeface="Calibri" pitchFamily="34" charset="0"/>
              </a:rPr>
              <a:t>Two </a:t>
            </a:r>
            <a:r>
              <a:rPr lang="en-US" sz="2100" dirty="0">
                <a:latin typeface="Calibri" pitchFamily="34" charset="0"/>
              </a:rPr>
              <a:t>individually controlled wheels and a freewheel in the </a:t>
            </a:r>
            <a:r>
              <a:rPr lang="en-US" sz="2100" dirty="0">
                <a:latin typeface="Calibri" pitchFamily="34" charset="0"/>
              </a:rPr>
              <a:t>front.</a:t>
            </a:r>
          </a:p>
          <a:p>
            <a:pPr marL="456522" indent="-456522" eaLnBrk="1" hangingPunct="1">
              <a:buAutoNum type="arabicParenBoth"/>
            </a:pPr>
            <a:r>
              <a:rPr lang="en-US" sz="2100" dirty="0">
                <a:latin typeface="Calibri" pitchFamily="34" charset="0"/>
              </a:rPr>
              <a:t>A </a:t>
            </a:r>
            <a:r>
              <a:rPr lang="en-US" sz="2100" dirty="0">
                <a:latin typeface="Calibri" pitchFamily="34" charset="0"/>
              </a:rPr>
              <a:t>PCB in the shape of an annular ring that houses all the emitters and </a:t>
            </a:r>
            <a:r>
              <a:rPr lang="en-US" sz="2100" dirty="0">
                <a:latin typeface="Calibri" pitchFamily="34" charset="0"/>
              </a:rPr>
              <a:t>receiver and </a:t>
            </a:r>
            <a:r>
              <a:rPr lang="en-US" sz="2100" dirty="0">
                <a:latin typeface="Calibri" pitchFamily="34" charset="0"/>
              </a:rPr>
              <a:t>all other </a:t>
            </a:r>
            <a:r>
              <a:rPr lang="en-US" sz="2100" dirty="0">
                <a:latin typeface="Calibri" pitchFamily="34" charset="0"/>
              </a:rPr>
              <a:t>circuitry.</a:t>
            </a:r>
          </a:p>
          <a:p>
            <a:pPr marL="456522" indent="-456522" eaLnBrk="1" hangingPunct="1">
              <a:buAutoNum type="arabicParenBoth"/>
            </a:pPr>
            <a:r>
              <a:rPr lang="en-US" sz="2100" dirty="0">
                <a:latin typeface="Calibri" pitchFamily="34" charset="0"/>
              </a:rPr>
              <a:t>A </a:t>
            </a:r>
            <a:r>
              <a:rPr lang="en-US" sz="2100" dirty="0">
                <a:latin typeface="Calibri" pitchFamily="34" charset="0"/>
              </a:rPr>
              <a:t>7-segemnt display and four LED's that displays the value of the signal it </a:t>
            </a:r>
            <a:r>
              <a:rPr lang="en-US" sz="2100" dirty="0">
                <a:latin typeface="Calibri" pitchFamily="34" charset="0"/>
              </a:rPr>
              <a:t>is receiving or </a:t>
            </a:r>
            <a:r>
              <a:rPr lang="en-US" sz="2100" dirty="0">
                <a:latin typeface="Calibri" pitchFamily="34" charset="0"/>
              </a:rPr>
              <a:t>the value it is sending which makes it easier to debug during </a:t>
            </a:r>
            <a:r>
              <a:rPr lang="en-US" sz="2100" dirty="0">
                <a:latin typeface="Calibri" pitchFamily="34" charset="0"/>
              </a:rPr>
              <a:t>experiments.</a:t>
            </a:r>
          </a:p>
          <a:p>
            <a:pPr marL="456522" indent="-456522" eaLnBrk="1" hangingPunct="1">
              <a:buAutoNum type="arabicParenBoth"/>
            </a:pPr>
            <a:r>
              <a:rPr lang="en-US" sz="2100" dirty="0">
                <a:latin typeface="Calibri" pitchFamily="34" charset="0"/>
              </a:rPr>
              <a:t>The </a:t>
            </a:r>
            <a:r>
              <a:rPr lang="en-US" sz="2100" dirty="0">
                <a:latin typeface="Calibri" pitchFamily="34" charset="0"/>
              </a:rPr>
              <a:t>receivers(TSOP34156) are the ones normally found in TV receiver's and </a:t>
            </a:r>
            <a:r>
              <a:rPr lang="en-US" sz="2100" dirty="0">
                <a:latin typeface="Calibri" pitchFamily="34" charset="0"/>
              </a:rPr>
              <a:t>operate at </a:t>
            </a:r>
            <a:r>
              <a:rPr lang="en-US" sz="2100" dirty="0">
                <a:latin typeface="Calibri" pitchFamily="34" charset="0"/>
              </a:rPr>
              <a:t>56 KHz frequency. The inbuilt circuit used in the receiver eliminates all other </a:t>
            </a:r>
            <a:r>
              <a:rPr lang="en-US" sz="2100" dirty="0">
                <a:latin typeface="Calibri" pitchFamily="34" charset="0"/>
              </a:rPr>
              <a:t>IR frequencies </a:t>
            </a:r>
            <a:r>
              <a:rPr lang="en-US" sz="2100" dirty="0">
                <a:latin typeface="Calibri" pitchFamily="34" charset="0"/>
              </a:rPr>
              <a:t>and accepts only 56KHz and converts the signal into a </a:t>
            </a:r>
            <a:r>
              <a:rPr lang="en-US" sz="2100" dirty="0">
                <a:latin typeface="Calibri" pitchFamily="34" charset="0"/>
              </a:rPr>
              <a:t>digital signal </a:t>
            </a:r>
            <a:r>
              <a:rPr lang="en-US" sz="2100" dirty="0">
                <a:latin typeface="Calibri" pitchFamily="34" charset="0"/>
              </a:rPr>
              <a:t>of 0 and 1, the component being passive high and active </a:t>
            </a:r>
            <a:r>
              <a:rPr lang="en-US" sz="2100" dirty="0">
                <a:latin typeface="Calibri" pitchFamily="34" charset="0"/>
              </a:rPr>
              <a:t>low.</a:t>
            </a:r>
          </a:p>
          <a:p>
            <a:pPr marL="456522" indent="-456522" eaLnBrk="1" hangingPunct="1">
              <a:buAutoNum type="arabicParenBoth"/>
            </a:pPr>
            <a:r>
              <a:rPr lang="en-US" sz="2100" dirty="0">
                <a:latin typeface="Calibri" pitchFamily="34" charset="0"/>
              </a:rPr>
              <a:t>For </a:t>
            </a:r>
            <a:r>
              <a:rPr lang="en-US" sz="2100" dirty="0">
                <a:latin typeface="Calibri" pitchFamily="34" charset="0"/>
              </a:rPr>
              <a:t>transmission of the IR signals, high power IR LEDs are used whose angle </a:t>
            </a:r>
            <a:r>
              <a:rPr lang="en-US" sz="2100" dirty="0">
                <a:latin typeface="Calibri" pitchFamily="34" charset="0"/>
              </a:rPr>
              <a:t>of incidence </a:t>
            </a:r>
            <a:r>
              <a:rPr lang="en-US" sz="2100" dirty="0">
                <a:latin typeface="Calibri" pitchFamily="34" charset="0"/>
              </a:rPr>
              <a:t>is 50 degrees and forward current of </a:t>
            </a:r>
            <a:r>
              <a:rPr lang="en-US" sz="2100" dirty="0">
                <a:latin typeface="Calibri" pitchFamily="34" charset="0"/>
              </a:rPr>
              <a:t>100mA.</a:t>
            </a:r>
          </a:p>
          <a:p>
            <a:pPr marL="456522" indent="-456522" eaLnBrk="1" hangingPunct="1">
              <a:buAutoNum type="arabicParenBoth"/>
            </a:pPr>
            <a:r>
              <a:rPr lang="en-US" sz="2100" dirty="0">
                <a:latin typeface="Calibri" pitchFamily="34" charset="0"/>
              </a:rPr>
              <a:t>IR </a:t>
            </a:r>
            <a:r>
              <a:rPr lang="en-US" sz="2100" dirty="0">
                <a:latin typeface="Calibri" pitchFamily="34" charset="0"/>
              </a:rPr>
              <a:t>obstacle sensor in the front of the robot is placed on a servo which </a:t>
            </a:r>
            <a:r>
              <a:rPr lang="en-US" sz="2100" dirty="0">
                <a:latin typeface="Calibri" pitchFamily="34" charset="0"/>
              </a:rPr>
              <a:t>enables it to rotate </a:t>
            </a:r>
            <a:r>
              <a:rPr lang="en-US" sz="2100" dirty="0">
                <a:latin typeface="Calibri" pitchFamily="34" charset="0"/>
              </a:rPr>
              <a:t>180 degrees and scan the environment around the robot for </a:t>
            </a:r>
            <a:r>
              <a:rPr lang="en-US" sz="2100" dirty="0">
                <a:latin typeface="Calibri" pitchFamily="34" charset="0"/>
              </a:rPr>
              <a:t>any oncoming obstacles</a:t>
            </a:r>
            <a:r>
              <a:rPr lang="en-US" sz="2100" dirty="0">
                <a:latin typeface="Calibri" pitchFamily="34" charset="0"/>
              </a:rPr>
              <a:t>. This sensor can detect an obstacle anywhere in between 4-</a:t>
            </a:r>
            <a:r>
              <a:rPr lang="en-US" sz="2100" dirty="0">
                <a:latin typeface="Calibri" pitchFamily="34" charset="0"/>
              </a:rPr>
              <a:t>30 cm. </a:t>
            </a:r>
            <a:endParaRPr lang="en-US" sz="2100" dirty="0">
              <a:latin typeface="Calibri" pitchFamily="34" charset="0"/>
            </a:endParaRPr>
          </a:p>
          <a:p>
            <a:pPr eaLnBrk="1" hangingPunct="1"/>
            <a:endParaRPr lang="en-US" sz="2100" dirty="0">
              <a:latin typeface="Calibri" pitchFamily="34" charset="0"/>
            </a:endParaRPr>
          </a:p>
          <a:p>
            <a:pPr eaLnBrk="1" hangingPunct="1"/>
            <a:r>
              <a:rPr lang="en-US" sz="2100" dirty="0">
                <a:latin typeface="Calibri" pitchFamily="34" charset="0"/>
              </a:rPr>
              <a:t>Given below is a high level datasheet representing all the components and how they are connected in the robot</a:t>
            </a:r>
            <a:r>
              <a:rPr lang="en-US" sz="2100" dirty="0">
                <a:latin typeface="Calibri" pitchFamily="34" charset="0"/>
              </a:rPr>
              <a:t>.</a:t>
            </a:r>
            <a:endParaRPr lang="en-US" sz="2100" dirty="0">
              <a:latin typeface="Calibri" pitchFamily="34" charset="0"/>
            </a:endParaRPr>
          </a:p>
        </p:txBody>
      </p:sp>
      <p:sp>
        <p:nvSpPr>
          <p:cNvPr id="33" name="Rectangle 32"/>
          <p:cNvSpPr/>
          <p:nvPr/>
        </p:nvSpPr>
        <p:spPr>
          <a:xfrm>
            <a:off x="1097280" y="6616363"/>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latin typeface="+mj-lt"/>
              </a:rPr>
              <a:t>Introduction</a:t>
            </a:r>
          </a:p>
        </p:txBody>
      </p:sp>
      <p:sp>
        <p:nvSpPr>
          <p:cNvPr id="13" name="Text Box 192"/>
          <p:cNvSpPr txBox="1">
            <a:spLocks noChangeArrowheads="1"/>
          </p:cNvSpPr>
          <p:nvPr/>
        </p:nvSpPr>
        <p:spPr bwMode="auto">
          <a:xfrm>
            <a:off x="11521440" y="3657619"/>
            <a:ext cx="9875520" cy="7630020"/>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The goal of foraging is for the robots to find the food source(s) in the world and bring foods back to the nest. In the algorithm we’re implementing, each robots can take up one of two roles: walker or beacon. </a:t>
            </a:r>
          </a:p>
          <a:p>
            <a:pPr eaLnBrk="1" hangingPunct="1"/>
            <a:endParaRPr lang="en-US" sz="2100" dirty="0">
              <a:latin typeface="+mn-lt"/>
            </a:endParaRPr>
          </a:p>
          <a:p>
            <a:pPr eaLnBrk="1" hangingPunct="1"/>
            <a:r>
              <a:rPr lang="en-US" sz="2100" dirty="0">
                <a:latin typeface="+mn-lt"/>
              </a:rPr>
              <a:t>A beacon is stationary. It stores a nest cardinality and a food cardinality, and broadcasts these two values. It also receives broadcastings from neighboring beacons, and sets its own cardinalities to the received minimum cardinality value plus one. The beacon next to the nest has nest cardinality 0 and the beacon next to the food source has food cardinality 0. Effectively, beacons and targets (nest and food source) form a network, and the cardinalities of a beacon are gradient values indicating the distance of the beacon to the targets.</a:t>
            </a:r>
          </a:p>
          <a:p>
            <a:pPr eaLnBrk="1" hangingPunct="1"/>
            <a:endParaRPr lang="en-US" sz="2100" dirty="0">
              <a:latin typeface="+mn-lt"/>
            </a:endParaRPr>
          </a:p>
          <a:p>
            <a:pPr eaLnBrk="1" hangingPunct="1"/>
            <a:r>
              <a:rPr lang="en-US" sz="2100" dirty="0">
                <a:latin typeface="+mn-lt"/>
              </a:rPr>
              <a:t>An example of such a beacon network is shown in Figure 1. In this network,</a:t>
            </a:r>
          </a:p>
          <a:p>
            <a:pPr eaLnBrk="1" hangingPunct="1"/>
            <a:r>
              <a:rPr lang="en-US" sz="2100" dirty="0">
                <a:latin typeface="+mn-lt"/>
              </a:rPr>
              <a:t>nodes are beacons and an edge between two beacons indicates they’re within communication radius of each other. The values in a node are (nest cardinality, food cardinality) of the beacon. The cardinalities of beacon </a:t>
            </a:r>
            <a:r>
              <a:rPr lang="en-US" sz="2100" i="1" dirty="0" err="1">
                <a:latin typeface="+mn-lt"/>
              </a:rPr>
              <a:t>i</a:t>
            </a:r>
            <a:r>
              <a:rPr lang="en-US" sz="2100" dirty="0">
                <a:latin typeface="+mn-lt"/>
              </a:rPr>
              <a:t> are (3,4) because the minimum nest cardinality it receives is 2, which is from beacon </a:t>
            </a:r>
            <a:r>
              <a:rPr lang="en-US" sz="2100" i="1" dirty="0">
                <a:latin typeface="+mn-lt"/>
              </a:rPr>
              <a:t>j</a:t>
            </a:r>
            <a:r>
              <a:rPr lang="en-US" sz="2100" baseline="-25000" dirty="0">
                <a:latin typeface="+mn-lt"/>
              </a:rPr>
              <a:t>3</a:t>
            </a:r>
            <a:r>
              <a:rPr lang="en-US" sz="2100" dirty="0">
                <a:latin typeface="+mn-lt"/>
              </a:rPr>
              <a:t>, and the minimum food cardinality it receives is 3, which is from beacon </a:t>
            </a:r>
            <a:r>
              <a:rPr lang="en-US" sz="2100" i="1" dirty="0">
                <a:latin typeface="+mn-lt"/>
              </a:rPr>
              <a:t>j</a:t>
            </a:r>
            <a:r>
              <a:rPr lang="en-US" sz="2100" baseline="-25000" dirty="0">
                <a:latin typeface="+mn-lt"/>
              </a:rPr>
              <a:t>2</a:t>
            </a:r>
            <a:r>
              <a:rPr lang="en-US" sz="2100" dirty="0">
                <a:latin typeface="+mn-lt"/>
              </a:rPr>
              <a:t>.</a:t>
            </a:r>
          </a:p>
          <a:p>
            <a:pPr eaLnBrk="1" hangingPunct="1"/>
            <a:endParaRPr lang="en-US" sz="2100" dirty="0">
              <a:latin typeface="+mn-lt"/>
            </a:endParaRPr>
          </a:p>
          <a:p>
            <a:pPr eaLnBrk="1" hangingPunct="1"/>
            <a:r>
              <a:rPr lang="en-US" sz="2100" dirty="0">
                <a:latin typeface="+mn-lt"/>
              </a:rPr>
              <a:t>A walker is mobile. It doesn’t send out any data, but receives the broadcastings from beacons and follows the minimum values to reach a target. For example, if a walker is going towards the food, it will compare all the food cardinalities it receives from the beacons in its vicinity and go towards the one sending the minimum value.</a:t>
            </a:r>
          </a:p>
        </p:txBody>
      </p:sp>
      <p:sp>
        <p:nvSpPr>
          <p:cNvPr id="34" name="Rectangle 33"/>
          <p:cNvSpPr/>
          <p:nvPr/>
        </p:nvSpPr>
        <p:spPr>
          <a:xfrm>
            <a:off x="11521440"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rPr>
              <a:t>Foraging Algorithm</a:t>
            </a:r>
          </a:p>
        </p:txBody>
      </p:sp>
      <p:sp>
        <p:nvSpPr>
          <p:cNvPr id="11" name="Text Box 190"/>
          <p:cNvSpPr txBox="1">
            <a:spLocks noChangeArrowheads="1"/>
          </p:cNvSpPr>
          <p:nvPr/>
        </p:nvSpPr>
        <p:spPr bwMode="auto">
          <a:xfrm>
            <a:off x="1097280" y="7073561"/>
            <a:ext cx="9875520" cy="6337359"/>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mn-lt"/>
              </a:rPr>
              <a:t>In swarm robotics, a large number--perhaps thousands--of robots must cooperate to achieve common goals. The key challenges are scalability and robustness in the absence of centralized controls. </a:t>
            </a:r>
          </a:p>
          <a:p>
            <a:pPr eaLnBrk="1" hangingPunct="1"/>
            <a:endParaRPr lang="en-US" sz="2100" dirty="0">
              <a:latin typeface="+mn-lt"/>
            </a:endParaRPr>
          </a:p>
          <a:p>
            <a:pPr eaLnBrk="1" hangingPunct="1"/>
            <a:r>
              <a:rPr lang="en-US" sz="2100" dirty="0">
                <a:latin typeface="+mn-lt"/>
              </a:rPr>
              <a:t>Many swarm robotics researchers use the foraging problem as a test bed for new algorithms. Foraging problems can represent a variety of problems including search and rescue. In this problem, robots must find locations of “food” without any previous knowledge or a centralized control. </a:t>
            </a:r>
          </a:p>
          <a:p>
            <a:pPr eaLnBrk="1" hangingPunct="1"/>
            <a:endParaRPr lang="en-US" sz="2100" dirty="0">
              <a:latin typeface="+mn-lt"/>
            </a:endParaRPr>
          </a:p>
          <a:p>
            <a:pPr eaLnBrk="1" hangingPunct="1"/>
            <a:r>
              <a:rPr lang="en-US" sz="2100" dirty="0">
                <a:latin typeface="+mn-lt"/>
              </a:rPr>
              <a:t>Our approach uses completely distributed and autonomous robots that can dynamically assume useful roles, either being explorers or guiders, by utilizing their local information only. Because our solution is completely distributed and localized, it is expected to scale out very well even with an extremely large number of robots. </a:t>
            </a:r>
          </a:p>
          <a:p>
            <a:pPr eaLnBrk="1" hangingPunct="1"/>
            <a:endParaRPr lang="en-US" sz="2100" dirty="0">
              <a:latin typeface="+mn-lt"/>
            </a:endParaRPr>
          </a:p>
          <a:p>
            <a:pPr eaLnBrk="1" hangingPunct="1"/>
            <a:r>
              <a:rPr lang="en-US" sz="2100" dirty="0">
                <a:latin typeface="+mn-lt"/>
              </a:rPr>
              <a:t>We also developed a robot hardware prototype that can be used for general swarm robot research. The hardware utilizes the </a:t>
            </a:r>
            <a:r>
              <a:rPr lang="en-US" sz="2100" dirty="0" err="1">
                <a:latin typeface="+mn-lt"/>
              </a:rPr>
              <a:t>Arduino</a:t>
            </a:r>
            <a:r>
              <a:rPr lang="en-US" sz="2100" dirty="0">
                <a:latin typeface="+mn-lt"/>
              </a:rPr>
              <a:t> Mega 2560 board and infrared emitters and receivers for communication and obstacle detection. The key difficulty of designing the robot is the communication protocol, which currently is implemented as a state machine running as Interrupt Service Routines.</a:t>
            </a:r>
          </a:p>
        </p:txBody>
      </p:sp>
      <p:sp>
        <p:nvSpPr>
          <p:cNvPr id="45" name="Rectangle 44"/>
          <p:cNvSpPr/>
          <p:nvPr/>
        </p:nvSpPr>
        <p:spPr>
          <a:xfrm>
            <a:off x="22021801" y="6324603"/>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rPr>
              <a:t>Hardware</a:t>
            </a:r>
          </a:p>
        </p:txBody>
      </p:sp>
      <p:sp>
        <p:nvSpPr>
          <p:cNvPr id="51" name="Text Box 180"/>
          <p:cNvSpPr txBox="1">
            <a:spLocks noChangeArrowheads="1"/>
          </p:cNvSpPr>
          <p:nvPr/>
        </p:nvSpPr>
        <p:spPr bwMode="auto">
          <a:xfrm>
            <a:off x="4800602" y="18364213"/>
            <a:ext cx="2542895"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1.</a:t>
            </a:r>
            <a:r>
              <a:rPr lang="en-US" sz="1700" dirty="0">
                <a:latin typeface="Calibri" pitchFamily="34" charset="0"/>
              </a:rPr>
              <a:t> A beacon network</a:t>
            </a:r>
          </a:p>
        </p:txBody>
      </p:sp>
      <p:sp>
        <p:nvSpPr>
          <p:cNvPr id="38" name="TextBox 37"/>
          <p:cNvSpPr txBox="1"/>
          <p:nvPr/>
        </p:nvSpPr>
        <p:spPr>
          <a:xfrm>
            <a:off x="3505209" y="19964427"/>
            <a:ext cx="3385880" cy="695615"/>
          </a:xfrm>
          <a:prstGeom prst="rect">
            <a:avLst/>
          </a:prstGeom>
          <a:solidFill>
            <a:schemeClr val="accent1">
              <a:lumMod val="40000"/>
              <a:lumOff val="60000"/>
            </a:schemeClr>
          </a:solidFill>
        </p:spPr>
        <p:txBody>
          <a:bodyPr wrap="none" lIns="48825" tIns="24404" rIns="48825" bIns="24404" rtlCol="0">
            <a:spAutoFit/>
          </a:bodyPr>
          <a:lstStyle/>
          <a:p>
            <a:r>
              <a:rPr lang="en-US" sz="2100" dirty="0" err="1"/>
              <a:t>Gajendranath</a:t>
            </a:r>
            <a:r>
              <a:rPr lang="en-US" sz="2100" dirty="0"/>
              <a:t> </a:t>
            </a:r>
            <a:r>
              <a:rPr lang="en-US" sz="2100" dirty="0" err="1"/>
              <a:t>Gaurav</a:t>
            </a:r>
            <a:r>
              <a:rPr lang="en-US" sz="2100" dirty="0"/>
              <a:t> Roy </a:t>
            </a:r>
            <a:r>
              <a:rPr lang="en-US" sz="2100" dirty="0" err="1"/>
              <a:t>Puli</a:t>
            </a:r>
            <a:endParaRPr lang="en-US" sz="2100" dirty="0"/>
          </a:p>
          <a:p>
            <a:r>
              <a:rPr lang="en-US" sz="2100" dirty="0" err="1"/>
              <a:t>gpuli@syr.edu</a:t>
            </a:r>
            <a:endParaRPr lang="en-US" sz="2100" dirty="0"/>
          </a:p>
        </p:txBody>
      </p:sp>
      <p:sp>
        <p:nvSpPr>
          <p:cNvPr id="39" name="Text Box 192"/>
          <p:cNvSpPr txBox="1">
            <a:spLocks noChangeArrowheads="1"/>
          </p:cNvSpPr>
          <p:nvPr/>
        </p:nvSpPr>
        <p:spPr bwMode="auto">
          <a:xfrm>
            <a:off x="22021801" y="3657608"/>
            <a:ext cx="9875520" cy="2459373"/>
          </a:xfrm>
          <a:prstGeom prst="rect">
            <a:avLst/>
          </a:prstGeom>
          <a:solidFill>
            <a:schemeClr val="bg1"/>
          </a:solidFill>
          <a:ln w="12700">
            <a:solidFill>
              <a:schemeClr val="accent1">
                <a:lumMod val="75000"/>
              </a:schemeClr>
            </a:solidFill>
          </a:ln>
          <a:effectLst/>
        </p:spPr>
        <p:txBody>
          <a:bodyPr lIns="97654" tIns="97654" rIns="97654" bIns="97654">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100" dirty="0">
                <a:latin typeface="Calibri" pitchFamily="34" charset="0"/>
              </a:rPr>
              <a:t>We implemented the algorithm in Gazebo, a open-source robotic simulator with Open Dynamic Engine (ODE). We chose Gazebo because it can better reflect problems such as collision and congestion. </a:t>
            </a:r>
            <a:r>
              <a:rPr lang="en-US" sz="2100" dirty="0">
                <a:latin typeface="Calibri" pitchFamily="34" charset="0"/>
              </a:rPr>
              <a:t>Figure </a:t>
            </a:r>
            <a:r>
              <a:rPr lang="en-US" sz="2100" dirty="0">
                <a:latin typeface="Calibri" pitchFamily="34" charset="0"/>
              </a:rPr>
              <a:t>2 is a picture </a:t>
            </a:r>
            <a:r>
              <a:rPr lang="en-US" sz="2100" dirty="0">
                <a:latin typeface="Calibri" pitchFamily="34" charset="0"/>
              </a:rPr>
              <a:t>the simulation after the food source has been located. </a:t>
            </a:r>
            <a:r>
              <a:rPr lang="en-US" sz="2100" dirty="0">
                <a:latin typeface="Calibri" pitchFamily="34" charset="0"/>
              </a:rPr>
              <a:t>The blue square is the nest, the green square is the food source, red circles are walkers going towards food, yellow circles are walkers going towards nest, and blue/green circles are beacons. The blueness and greenness indicate a </a:t>
            </a:r>
            <a:r>
              <a:rPr lang="en-US" sz="2100" dirty="0">
                <a:latin typeface="Calibri" pitchFamily="34" charset="0"/>
              </a:rPr>
              <a:t>beacon’s </a:t>
            </a:r>
            <a:r>
              <a:rPr lang="en-US" sz="2100" dirty="0">
                <a:latin typeface="Calibri" pitchFamily="34" charset="0"/>
              </a:rPr>
              <a:t>distance to nest and food source. </a:t>
            </a:r>
          </a:p>
        </p:txBody>
      </p:sp>
      <p:sp>
        <p:nvSpPr>
          <p:cNvPr id="40" name="Rectangle 39"/>
          <p:cNvSpPr/>
          <p:nvPr/>
        </p:nvSpPr>
        <p:spPr>
          <a:xfrm>
            <a:off x="22021801" y="3200411"/>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825" tIns="24404" rIns="48825" bIns="24404" rtlCol="0" anchor="ctr"/>
          <a:lstStyle/>
          <a:p>
            <a:pPr algn="ctr"/>
            <a:r>
              <a:rPr lang="en-US" sz="3100" b="1" dirty="0">
                <a:solidFill>
                  <a:schemeClr val="accent3">
                    <a:lumMod val="20000"/>
                    <a:lumOff val="80000"/>
                  </a:schemeClr>
                </a:solidFill>
              </a:rPr>
              <a:t>Simulation</a:t>
            </a:r>
          </a:p>
        </p:txBody>
      </p:sp>
      <p:pic>
        <p:nvPicPr>
          <p:cNvPr id="7" name="Picture 6" descr="beacon-networ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5" y="13487402"/>
            <a:ext cx="6553228" cy="4914918"/>
          </a:xfrm>
          <a:prstGeom prst="rect">
            <a:avLst/>
          </a:prstGeom>
        </p:spPr>
      </p:pic>
      <p:pic>
        <p:nvPicPr>
          <p:cNvPr id="8" name="Picture 7" descr="simulation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9221" y="11506201"/>
            <a:ext cx="7620001" cy="6611226"/>
          </a:xfrm>
          <a:prstGeom prst="rect">
            <a:avLst/>
          </a:prstGeom>
        </p:spPr>
      </p:pic>
      <p:sp>
        <p:nvSpPr>
          <p:cNvPr id="41" name="Text Box 180"/>
          <p:cNvSpPr txBox="1">
            <a:spLocks noChangeArrowheads="1"/>
          </p:cNvSpPr>
          <p:nvPr/>
        </p:nvSpPr>
        <p:spPr bwMode="auto">
          <a:xfrm>
            <a:off x="15240001" y="18364216"/>
            <a:ext cx="2571849" cy="31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25" tIns="24404" rIns="48825" bIns="2440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700" b="1" dirty="0">
                <a:latin typeface="Calibri" pitchFamily="34" charset="0"/>
              </a:rPr>
              <a:t>Figure 2.</a:t>
            </a:r>
            <a:r>
              <a:rPr lang="en-US" sz="1700" dirty="0">
                <a:latin typeface="Calibri" pitchFamily="34" charset="0"/>
              </a:rPr>
              <a:t> Gazebo simulation</a:t>
            </a:r>
          </a:p>
        </p:txBody>
      </p:sp>
      <p:pic>
        <p:nvPicPr>
          <p:cNvPr id="2" name="Picture 1" descr="ecs_log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279600" y="19507200"/>
            <a:ext cx="4495799" cy="2087558"/>
          </a:xfrm>
          <a:prstGeom prst="rect">
            <a:avLst/>
          </a:prstGeom>
        </p:spPr>
      </p:pic>
    </p:spTree>
    <p:extLst>
      <p:ext uri="{BB962C8B-B14F-4D97-AF65-F5344CB8AC3E}">
        <p14:creationId xmlns:p14="http://schemas.microsoft.com/office/powerpoint/2010/main" val="225125186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2967</TotalTime>
  <Words>1022</Words>
  <Application>Microsoft Macintosh PowerPoint</Application>
  <PresentationFormat>Custom</PresentationFormat>
  <Paragraphs>45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Zhi Xing</cp:lastModifiedBy>
  <cp:revision>115</cp:revision>
  <cp:lastPrinted>2013-02-12T02:21:55Z</cp:lastPrinted>
  <dcterms:created xsi:type="dcterms:W3CDTF">2013-02-10T21:14:48Z</dcterms:created>
  <dcterms:modified xsi:type="dcterms:W3CDTF">2015-03-20T01:42:29Z</dcterms:modified>
</cp:coreProperties>
</file>