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73" r:id="rId5"/>
    <p:sldId id="272" r:id="rId6"/>
    <p:sldId id="274" r:id="rId7"/>
    <p:sldId id="275" r:id="rId8"/>
    <p:sldId id="278" r:id="rId9"/>
    <p:sldId id="271" r:id="rId10"/>
    <p:sldId id="27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908720"/>
            <a:ext cx="7344816" cy="1569660"/>
          </a:xfrm>
          <a:prstGeom prst="rect">
            <a:avLst/>
          </a:prstGeom>
          <a:noFill/>
        </p:spPr>
        <p:txBody>
          <a:bodyPr wrap="square" rtlCol="0">
            <a:spAutoFit/>
          </a:bodyPr>
          <a:lstStyle/>
          <a:p>
            <a:pPr algn="ctr"/>
            <a:r>
              <a:rPr lang="en-CA" sz="4800" b="1" dirty="0" smtClean="0">
                <a:latin typeface="AngsanaUPC" pitchFamily="18" charset="-34"/>
                <a:ea typeface="Arial Unicode MS" pitchFamily="34" charset="-128"/>
                <a:cs typeface="AngsanaUPC" pitchFamily="18" charset="-34"/>
              </a:rPr>
              <a:t>Model </a:t>
            </a:r>
            <a:r>
              <a:rPr lang="en-CA" sz="4800" b="1" dirty="0" smtClean="0">
                <a:latin typeface="AngsanaUPC" pitchFamily="18" charset="-34"/>
                <a:ea typeface="Arial Unicode MS" pitchFamily="34" charset="-128"/>
                <a:cs typeface="AngsanaUPC" pitchFamily="18" charset="-34"/>
              </a:rPr>
              <a:t>Driven Approach to Risk Aware Recommender System</a:t>
            </a:r>
            <a:endParaRPr lang="en-CA" sz="4800" b="1" dirty="0">
              <a:latin typeface="AngsanaUPC" pitchFamily="18" charset="-34"/>
              <a:ea typeface="Arial Unicode MS" pitchFamily="34" charset="-128"/>
              <a:cs typeface="AngsanaUPC" pitchFamily="18" charset="-34"/>
            </a:endParaRPr>
          </a:p>
        </p:txBody>
      </p:sp>
      <p:sp>
        <p:nvSpPr>
          <p:cNvPr id="2" name="TextBox 1"/>
          <p:cNvSpPr txBox="1"/>
          <p:nvPr/>
        </p:nvSpPr>
        <p:spPr>
          <a:xfrm>
            <a:off x="0" y="2286000"/>
            <a:ext cx="9144000" cy="923330"/>
          </a:xfrm>
          <a:prstGeom prst="rect">
            <a:avLst/>
          </a:prstGeom>
          <a:noFill/>
        </p:spPr>
        <p:txBody>
          <a:bodyPr wrap="square" rtlCol="0">
            <a:spAutoFit/>
          </a:bodyPr>
          <a:lstStyle/>
          <a:p>
            <a:pPr algn="ctr"/>
            <a:endParaRPr lang="en-CA" dirty="0" smtClean="0"/>
          </a:p>
          <a:p>
            <a:pPr algn="ctr"/>
            <a:endParaRPr lang="en-CA" dirty="0" smtClean="0"/>
          </a:p>
          <a:p>
            <a:pPr algn="ctr"/>
            <a:r>
              <a:rPr lang="en-CA" dirty="0" smtClean="0"/>
              <a:t>Vishnu </a:t>
            </a:r>
            <a:r>
              <a:rPr lang="en-CA" dirty="0" err="1" smtClean="0"/>
              <a:t>Srivastava</a:t>
            </a:r>
            <a:endParaRPr lang="en-CA" dirty="0"/>
          </a:p>
        </p:txBody>
      </p:sp>
    </p:spTree>
    <p:extLst>
      <p:ext uri="{BB962C8B-B14F-4D97-AF65-F5344CB8AC3E}">
        <p14:creationId xmlns:p14="http://schemas.microsoft.com/office/powerpoint/2010/main" val="2920253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362200"/>
            <a:ext cx="9144000" cy="461665"/>
          </a:xfrm>
          <a:prstGeom prst="rect">
            <a:avLst/>
          </a:prstGeom>
          <a:noFill/>
        </p:spPr>
        <p:txBody>
          <a:bodyPr wrap="square" rtlCol="0">
            <a:spAutoFit/>
          </a:bodyPr>
          <a:lstStyle/>
          <a:p>
            <a:pPr algn="ctr"/>
            <a:r>
              <a:rPr lang="en-CA" sz="2400" b="1" dirty="0" smtClean="0"/>
              <a:t>Questions ?</a:t>
            </a:r>
            <a:endParaRPr lang="en-CA" sz="2400" b="1" dirty="0"/>
          </a:p>
        </p:txBody>
      </p:sp>
    </p:spTree>
    <p:extLst>
      <p:ext uri="{BB962C8B-B14F-4D97-AF65-F5344CB8AC3E}">
        <p14:creationId xmlns:p14="http://schemas.microsoft.com/office/powerpoint/2010/main" val="992361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580415"/>
            <a:ext cx="2376264" cy="400110"/>
          </a:xfrm>
          <a:prstGeom prst="rect">
            <a:avLst/>
          </a:prstGeom>
          <a:noFill/>
        </p:spPr>
        <p:txBody>
          <a:bodyPr wrap="square" rtlCol="0">
            <a:spAutoFit/>
          </a:bodyPr>
          <a:lstStyle/>
          <a:p>
            <a:r>
              <a:rPr lang="en-CA" sz="2000" b="1" dirty="0" smtClean="0"/>
              <a:t>Contents:</a:t>
            </a:r>
            <a:endParaRPr lang="en-CA" sz="2000" b="1" dirty="0"/>
          </a:p>
        </p:txBody>
      </p:sp>
      <p:sp>
        <p:nvSpPr>
          <p:cNvPr id="2" name="TextBox 1"/>
          <p:cNvSpPr txBox="1"/>
          <p:nvPr/>
        </p:nvSpPr>
        <p:spPr>
          <a:xfrm>
            <a:off x="1371600" y="899279"/>
            <a:ext cx="7772400" cy="2308324"/>
          </a:xfrm>
          <a:prstGeom prst="rect">
            <a:avLst/>
          </a:prstGeom>
          <a:noFill/>
        </p:spPr>
        <p:txBody>
          <a:bodyPr wrap="square" rtlCol="0">
            <a:spAutoFit/>
          </a:bodyPr>
          <a:lstStyle/>
          <a:p>
            <a:pPr marL="285750" indent="-285750">
              <a:buFont typeface="Arial" pitchFamily="34" charset="0"/>
              <a:buChar char="•"/>
            </a:pPr>
            <a:endParaRPr lang="en-CA" dirty="0" smtClean="0"/>
          </a:p>
          <a:p>
            <a:pPr marL="285750" indent="-285750">
              <a:buFont typeface="Arial" pitchFamily="34" charset="0"/>
              <a:buChar char="•"/>
            </a:pPr>
            <a:r>
              <a:rPr lang="en-CA" dirty="0" smtClean="0"/>
              <a:t>Introduction</a:t>
            </a:r>
          </a:p>
          <a:p>
            <a:pPr marL="285750" indent="-285750">
              <a:buFont typeface="Arial" pitchFamily="34" charset="0"/>
              <a:buChar char="•"/>
            </a:pPr>
            <a:endParaRPr lang="en-CA" dirty="0" smtClean="0"/>
          </a:p>
          <a:p>
            <a:pPr marL="285750" indent="-285750">
              <a:buFont typeface="Arial" pitchFamily="34" charset="0"/>
              <a:buChar char="•"/>
            </a:pPr>
            <a:r>
              <a:rPr lang="en-CA" dirty="0"/>
              <a:t>Research Problem </a:t>
            </a:r>
            <a:endParaRPr lang="en-CA" dirty="0" smtClean="0"/>
          </a:p>
          <a:p>
            <a:pPr marL="285750" indent="-285750">
              <a:buFont typeface="Arial" pitchFamily="34" charset="0"/>
              <a:buChar char="•"/>
            </a:pPr>
            <a:endParaRPr lang="en-CA" dirty="0"/>
          </a:p>
          <a:p>
            <a:pPr marL="285750" indent="-285750">
              <a:buFont typeface="Arial" pitchFamily="34" charset="0"/>
              <a:buChar char="•"/>
            </a:pPr>
            <a:r>
              <a:rPr lang="en-CA" dirty="0" smtClean="0"/>
              <a:t>Solution and Contribution</a:t>
            </a:r>
            <a:endParaRPr lang="en-CA" dirty="0" smtClean="0"/>
          </a:p>
          <a:p>
            <a:pPr marL="285750" indent="-285750">
              <a:buFont typeface="Arial" pitchFamily="34" charset="0"/>
              <a:buChar char="•"/>
            </a:pPr>
            <a:endParaRPr lang="en-CA" dirty="0" smtClean="0"/>
          </a:p>
          <a:p>
            <a:pPr marL="285750" indent="-285750">
              <a:buFont typeface="Arial" pitchFamily="34" charset="0"/>
              <a:buChar char="•"/>
            </a:pPr>
            <a:r>
              <a:rPr lang="en-CA" dirty="0" smtClean="0"/>
              <a:t>Approach &amp; Research Progress</a:t>
            </a:r>
            <a:endParaRPr lang="en-CA" dirty="0"/>
          </a:p>
        </p:txBody>
      </p:sp>
    </p:spTree>
    <p:extLst>
      <p:ext uri="{BB962C8B-B14F-4D97-AF65-F5344CB8AC3E}">
        <p14:creationId xmlns:p14="http://schemas.microsoft.com/office/powerpoint/2010/main" val="7455576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6506" y="609600"/>
            <a:ext cx="7739870" cy="461665"/>
          </a:xfrm>
          <a:prstGeom prst="rect">
            <a:avLst/>
          </a:prstGeom>
          <a:noFill/>
        </p:spPr>
        <p:txBody>
          <a:bodyPr wrap="square" rtlCol="0">
            <a:spAutoFit/>
          </a:bodyPr>
          <a:lstStyle/>
          <a:p>
            <a:r>
              <a:rPr lang="en-CA" sz="2400" b="1" dirty="0" smtClean="0"/>
              <a:t>Introduction</a:t>
            </a:r>
            <a:endParaRPr lang="en-CA" sz="2400" b="1" dirty="0"/>
          </a:p>
        </p:txBody>
      </p:sp>
      <p:sp>
        <p:nvSpPr>
          <p:cNvPr id="4" name="TextBox 3"/>
          <p:cNvSpPr txBox="1"/>
          <p:nvPr/>
        </p:nvSpPr>
        <p:spPr>
          <a:xfrm>
            <a:off x="2743200" y="1071265"/>
            <a:ext cx="3276600" cy="338554"/>
          </a:xfrm>
          <a:prstGeom prst="rect">
            <a:avLst/>
          </a:prstGeom>
          <a:noFill/>
        </p:spPr>
        <p:txBody>
          <a:bodyPr wrap="square" rtlCol="0">
            <a:spAutoFit/>
          </a:bodyPr>
          <a:lstStyle/>
          <a:p>
            <a:r>
              <a:rPr lang="en-CA" sz="1600" dirty="0" smtClean="0"/>
              <a:t>Big-Data (Volume, Velocity, Variety…)</a:t>
            </a:r>
            <a:endParaRPr lang="en-CA" sz="1600" dirty="0"/>
          </a:p>
        </p:txBody>
      </p:sp>
      <p:cxnSp>
        <p:nvCxnSpPr>
          <p:cNvPr id="6" name="Straight Arrow Connector 5"/>
          <p:cNvCxnSpPr>
            <a:stCxn id="4" idx="2"/>
          </p:cNvCxnSpPr>
          <p:nvPr/>
        </p:nvCxnSpPr>
        <p:spPr>
          <a:xfrm>
            <a:off x="4381500" y="1409819"/>
            <a:ext cx="0" cy="64758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4495800" y="1524000"/>
            <a:ext cx="3581400" cy="307777"/>
          </a:xfrm>
          <a:prstGeom prst="rect">
            <a:avLst/>
          </a:prstGeom>
          <a:noFill/>
        </p:spPr>
        <p:txBody>
          <a:bodyPr wrap="square" rtlCol="0">
            <a:spAutoFit/>
          </a:bodyPr>
          <a:lstStyle/>
          <a:p>
            <a:r>
              <a:rPr lang="en-CA" sz="1400" dirty="0" smtClean="0"/>
              <a:t>To support </a:t>
            </a:r>
            <a:r>
              <a:rPr lang="en-CA" sz="1400" dirty="0"/>
              <a:t>Effective Decision Making </a:t>
            </a:r>
          </a:p>
        </p:txBody>
      </p:sp>
      <p:sp>
        <p:nvSpPr>
          <p:cNvPr id="10" name="TextBox 9"/>
          <p:cNvSpPr txBox="1"/>
          <p:nvPr/>
        </p:nvSpPr>
        <p:spPr>
          <a:xfrm>
            <a:off x="2895600" y="2099846"/>
            <a:ext cx="3276600" cy="338554"/>
          </a:xfrm>
          <a:prstGeom prst="rect">
            <a:avLst/>
          </a:prstGeom>
          <a:noFill/>
        </p:spPr>
        <p:txBody>
          <a:bodyPr wrap="square" rtlCol="0">
            <a:spAutoFit/>
          </a:bodyPr>
          <a:lstStyle/>
          <a:p>
            <a:pPr algn="ctr"/>
            <a:r>
              <a:rPr lang="en-CA" sz="1600" dirty="0" smtClean="0"/>
              <a:t>Recommender Systems</a:t>
            </a:r>
            <a:endParaRPr lang="en-CA" sz="1600" dirty="0"/>
          </a:p>
        </p:txBody>
      </p:sp>
      <p:cxnSp>
        <p:nvCxnSpPr>
          <p:cNvPr id="11" name="Straight Arrow Connector 10"/>
          <p:cNvCxnSpPr>
            <a:stCxn id="10" idx="2"/>
            <a:endCxn id="21" idx="0"/>
          </p:cNvCxnSpPr>
          <p:nvPr/>
        </p:nvCxnSpPr>
        <p:spPr>
          <a:xfrm flipH="1">
            <a:off x="1905000" y="2438400"/>
            <a:ext cx="2628900" cy="609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10" idx="2"/>
            <a:endCxn id="23" idx="0"/>
          </p:cNvCxnSpPr>
          <p:nvPr/>
        </p:nvCxnSpPr>
        <p:spPr>
          <a:xfrm>
            <a:off x="4533900" y="2438400"/>
            <a:ext cx="0" cy="61412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0" idx="2"/>
            <a:endCxn id="22" idx="0"/>
          </p:cNvCxnSpPr>
          <p:nvPr/>
        </p:nvCxnSpPr>
        <p:spPr>
          <a:xfrm>
            <a:off x="4533900" y="2438400"/>
            <a:ext cx="2628900" cy="61412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914400" y="3048000"/>
            <a:ext cx="1981200" cy="769441"/>
          </a:xfrm>
          <a:prstGeom prst="rect">
            <a:avLst/>
          </a:prstGeom>
          <a:noFill/>
        </p:spPr>
        <p:txBody>
          <a:bodyPr wrap="square" rtlCol="0">
            <a:spAutoFit/>
          </a:bodyPr>
          <a:lstStyle/>
          <a:p>
            <a:r>
              <a:rPr lang="en-CA" sz="1600" dirty="0"/>
              <a:t>Collaborative </a:t>
            </a:r>
            <a:r>
              <a:rPr lang="en-CA" sz="1600" dirty="0" smtClean="0"/>
              <a:t>filtering</a:t>
            </a:r>
          </a:p>
          <a:p>
            <a:r>
              <a:rPr lang="en-CA" sz="1400" dirty="0" smtClean="0"/>
              <a:t>(grouping users based </a:t>
            </a:r>
            <a:r>
              <a:rPr lang="en-CA" sz="1400" dirty="0"/>
              <a:t>on similarity)</a:t>
            </a:r>
            <a:endParaRPr lang="en-CA" sz="1400" dirty="0"/>
          </a:p>
        </p:txBody>
      </p:sp>
      <p:sp>
        <p:nvSpPr>
          <p:cNvPr id="22" name="TextBox 21"/>
          <p:cNvSpPr txBox="1"/>
          <p:nvPr/>
        </p:nvSpPr>
        <p:spPr>
          <a:xfrm>
            <a:off x="5791200" y="3052527"/>
            <a:ext cx="2743200" cy="338554"/>
          </a:xfrm>
          <a:prstGeom prst="rect">
            <a:avLst/>
          </a:prstGeom>
          <a:noFill/>
        </p:spPr>
        <p:txBody>
          <a:bodyPr wrap="square" rtlCol="0">
            <a:spAutoFit/>
          </a:bodyPr>
          <a:lstStyle/>
          <a:p>
            <a:r>
              <a:rPr lang="en-CA" sz="1600" dirty="0"/>
              <a:t>Hybrid Recommender Systems</a:t>
            </a:r>
          </a:p>
        </p:txBody>
      </p:sp>
      <p:sp>
        <p:nvSpPr>
          <p:cNvPr id="23" name="TextBox 22"/>
          <p:cNvSpPr txBox="1"/>
          <p:nvPr/>
        </p:nvSpPr>
        <p:spPr>
          <a:xfrm>
            <a:off x="3376565" y="3052527"/>
            <a:ext cx="2314669" cy="338554"/>
          </a:xfrm>
          <a:prstGeom prst="rect">
            <a:avLst/>
          </a:prstGeom>
          <a:noFill/>
        </p:spPr>
        <p:txBody>
          <a:bodyPr wrap="square" rtlCol="0">
            <a:spAutoFit/>
          </a:bodyPr>
          <a:lstStyle/>
          <a:p>
            <a:r>
              <a:rPr lang="en-CA" sz="1600" dirty="0"/>
              <a:t>Content-based filtering</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486" y="4191000"/>
            <a:ext cx="5047714" cy="1727440"/>
          </a:xfrm>
          <a:prstGeom prst="rect">
            <a:avLst/>
          </a:prstGeom>
        </p:spPr>
      </p:pic>
    </p:spTree>
    <p:extLst>
      <p:ext uri="{BB962C8B-B14F-4D97-AF65-F5344CB8AC3E}">
        <p14:creationId xmlns:p14="http://schemas.microsoft.com/office/powerpoint/2010/main" val="447014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6506" y="609600"/>
            <a:ext cx="7739870" cy="461665"/>
          </a:xfrm>
          <a:prstGeom prst="rect">
            <a:avLst/>
          </a:prstGeom>
          <a:noFill/>
        </p:spPr>
        <p:txBody>
          <a:bodyPr wrap="square" rtlCol="0">
            <a:spAutoFit/>
          </a:bodyPr>
          <a:lstStyle/>
          <a:p>
            <a:r>
              <a:rPr lang="en-CA" sz="2400" b="1" dirty="0" smtClean="0"/>
              <a:t>Context Aware Recommender System</a:t>
            </a:r>
            <a:endParaRPr lang="en-CA" sz="2400" b="1" dirty="0"/>
          </a:p>
        </p:txBody>
      </p:sp>
      <p:pic>
        <p:nvPicPr>
          <p:cNvPr id="5" name="Picture 4"/>
          <p:cNvPicPr>
            <a:picLocks noChangeAspect="1"/>
          </p:cNvPicPr>
          <p:nvPr/>
        </p:nvPicPr>
        <p:blipFill>
          <a:blip r:embed="rId2"/>
          <a:stretch>
            <a:fillRect/>
          </a:stretch>
        </p:blipFill>
        <p:spPr>
          <a:xfrm>
            <a:off x="4086441" y="1447800"/>
            <a:ext cx="4953000" cy="2990850"/>
          </a:xfrm>
          <a:prstGeom prst="rect">
            <a:avLst/>
          </a:prstGeom>
        </p:spPr>
      </p:pic>
      <p:sp>
        <p:nvSpPr>
          <p:cNvPr id="7" name="TextBox 6"/>
          <p:cNvSpPr txBox="1"/>
          <p:nvPr/>
        </p:nvSpPr>
        <p:spPr>
          <a:xfrm>
            <a:off x="609600" y="1524000"/>
            <a:ext cx="2743200" cy="2308324"/>
          </a:xfrm>
          <a:prstGeom prst="rect">
            <a:avLst/>
          </a:prstGeom>
          <a:noFill/>
        </p:spPr>
        <p:txBody>
          <a:bodyPr wrap="square" rtlCol="0">
            <a:spAutoFit/>
          </a:bodyPr>
          <a:lstStyle/>
          <a:p>
            <a:r>
              <a:rPr lang="en-CA" dirty="0"/>
              <a:t>Context-aware recommender systems</a:t>
            </a:r>
          </a:p>
          <a:p>
            <a:r>
              <a:rPr lang="en-CA" dirty="0"/>
              <a:t>(CARS) generate more relevant recommendations</a:t>
            </a:r>
          </a:p>
          <a:p>
            <a:r>
              <a:rPr lang="en-CA" dirty="0"/>
              <a:t>by adapting them to the specific contextual</a:t>
            </a:r>
          </a:p>
          <a:p>
            <a:r>
              <a:rPr lang="en-CA" dirty="0"/>
              <a:t>situation of the </a:t>
            </a:r>
            <a:r>
              <a:rPr lang="en-CA" dirty="0" smtClean="0"/>
              <a:t>user(Location, time </a:t>
            </a:r>
            <a:r>
              <a:rPr lang="en-CA" dirty="0" err="1" smtClean="0"/>
              <a:t>etc</a:t>
            </a:r>
            <a:r>
              <a:rPr lang="en-CA" dirty="0" smtClean="0"/>
              <a:t>). </a:t>
            </a:r>
            <a:endParaRPr lang="en-CA"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3949336"/>
            <a:ext cx="2133600" cy="2880361"/>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759" y="4575128"/>
            <a:ext cx="2271200" cy="1628775"/>
          </a:xfrm>
          <a:prstGeom prst="rect">
            <a:avLst/>
          </a:prstGeom>
        </p:spPr>
      </p:pic>
    </p:spTree>
    <p:extLst>
      <p:ext uri="{BB962C8B-B14F-4D97-AF65-F5344CB8AC3E}">
        <p14:creationId xmlns:p14="http://schemas.microsoft.com/office/powerpoint/2010/main" val="2385011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6506" y="609600"/>
            <a:ext cx="7739870" cy="461665"/>
          </a:xfrm>
          <a:prstGeom prst="rect">
            <a:avLst/>
          </a:prstGeom>
          <a:noFill/>
        </p:spPr>
        <p:txBody>
          <a:bodyPr wrap="square" rtlCol="0">
            <a:spAutoFit/>
          </a:bodyPr>
          <a:lstStyle/>
          <a:p>
            <a:r>
              <a:rPr lang="en-CA" sz="2400" b="1" dirty="0"/>
              <a:t>Multi-armed </a:t>
            </a:r>
            <a:r>
              <a:rPr lang="en-CA" sz="2400" b="1" dirty="0" smtClean="0"/>
              <a:t>bandit Problem (MBP)</a:t>
            </a:r>
            <a:endParaRPr lang="en-CA" sz="2400" b="1" dirty="0"/>
          </a:p>
        </p:txBody>
      </p:sp>
      <p:sp>
        <p:nvSpPr>
          <p:cNvPr id="2" name="TextBox 1"/>
          <p:cNvSpPr txBox="1"/>
          <p:nvPr/>
        </p:nvSpPr>
        <p:spPr>
          <a:xfrm>
            <a:off x="533400" y="1295400"/>
            <a:ext cx="6858000" cy="1323439"/>
          </a:xfrm>
          <a:prstGeom prst="rect">
            <a:avLst/>
          </a:prstGeom>
          <a:noFill/>
        </p:spPr>
        <p:txBody>
          <a:bodyPr wrap="square" rtlCol="0">
            <a:spAutoFit/>
          </a:bodyPr>
          <a:lstStyle/>
          <a:p>
            <a:r>
              <a:rPr lang="en-CA" sz="1600" dirty="0"/>
              <a:t>The name "multi-armed bandits" comes from a </a:t>
            </a:r>
            <a:r>
              <a:rPr lang="en-CA" sz="1600" dirty="0" smtClean="0"/>
              <a:t>scenario </a:t>
            </a:r>
            <a:r>
              <a:rPr lang="en-CA" sz="1600" dirty="0"/>
              <a:t>in which a gambler faces several slot machines, a.k.a. "one-armed bandits", that look identical at first but produce different expected winnings. The crucial issue here is the trade-off between acquiring new information (exploration) and capitalizing on the information available so far (exploitation).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2175" y="2819400"/>
            <a:ext cx="2838450" cy="2352675"/>
          </a:xfrm>
          <a:prstGeom prst="rect">
            <a:avLst/>
          </a:prstGeom>
        </p:spPr>
      </p:pic>
      <p:pic>
        <p:nvPicPr>
          <p:cNvPr id="5" name="Picture 4"/>
          <p:cNvPicPr>
            <a:picLocks noChangeAspect="1"/>
          </p:cNvPicPr>
          <p:nvPr/>
        </p:nvPicPr>
        <p:blipFill>
          <a:blip r:embed="rId3"/>
          <a:stretch>
            <a:fillRect/>
          </a:stretch>
        </p:blipFill>
        <p:spPr>
          <a:xfrm>
            <a:off x="216506" y="3048000"/>
            <a:ext cx="5638800" cy="3495207"/>
          </a:xfrm>
          <a:prstGeom prst="rect">
            <a:avLst/>
          </a:prstGeom>
        </p:spPr>
      </p:pic>
    </p:spTree>
    <p:extLst>
      <p:ext uri="{BB962C8B-B14F-4D97-AF65-F5344CB8AC3E}">
        <p14:creationId xmlns:p14="http://schemas.microsoft.com/office/powerpoint/2010/main" val="3991561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6506" y="609600"/>
            <a:ext cx="7739870" cy="461665"/>
          </a:xfrm>
          <a:prstGeom prst="rect">
            <a:avLst/>
          </a:prstGeom>
          <a:noFill/>
        </p:spPr>
        <p:txBody>
          <a:bodyPr wrap="square" rtlCol="0">
            <a:spAutoFit/>
          </a:bodyPr>
          <a:lstStyle/>
          <a:p>
            <a:r>
              <a:rPr lang="en-CA" sz="2400" b="1" dirty="0" smtClean="0"/>
              <a:t>Research Problem</a:t>
            </a:r>
            <a:endParaRPr lang="en-CA" sz="2400" b="1" dirty="0"/>
          </a:p>
        </p:txBody>
      </p:sp>
      <p:sp>
        <p:nvSpPr>
          <p:cNvPr id="2" name="TextBox 1"/>
          <p:cNvSpPr txBox="1"/>
          <p:nvPr/>
        </p:nvSpPr>
        <p:spPr>
          <a:xfrm>
            <a:off x="0" y="1295401"/>
            <a:ext cx="9144000" cy="5016758"/>
          </a:xfrm>
          <a:prstGeom prst="rect">
            <a:avLst/>
          </a:prstGeom>
          <a:noFill/>
        </p:spPr>
        <p:txBody>
          <a:bodyPr wrap="square" rtlCol="0">
            <a:spAutoFit/>
          </a:bodyPr>
          <a:lstStyle/>
          <a:p>
            <a:pPr marL="285750" indent="-285750">
              <a:buFont typeface="Arial" panose="020B0604020202020204" pitchFamily="34" charset="0"/>
              <a:buChar char="•"/>
            </a:pPr>
            <a:r>
              <a:rPr lang="en-CA" sz="1600" dirty="0" smtClean="0"/>
              <a:t>Traditional algorithms used for </a:t>
            </a:r>
            <a:r>
              <a:rPr lang="en-CA" sz="1600" dirty="0"/>
              <a:t>context aware recommender system </a:t>
            </a:r>
            <a:r>
              <a:rPr lang="en-CA" sz="1600" dirty="0" smtClean="0"/>
              <a:t>are not efficient enough to accommodate the increase in the number of sources(sensors and usage data) available (Re-calculation and re-programing to accommodate a new data source).</a:t>
            </a:r>
          </a:p>
          <a:p>
            <a:pPr marL="285750" indent="-285750">
              <a:buFont typeface="Arial" panose="020B0604020202020204" pitchFamily="34" charset="0"/>
              <a:buChar char="•"/>
            </a:pPr>
            <a:endParaRPr lang="en-CA" sz="1600" dirty="0" smtClean="0"/>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endParaRPr lang="en-CA" sz="1600" dirty="0" smtClean="0"/>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endParaRPr lang="en-CA" sz="1600" dirty="0" smtClean="0"/>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endParaRPr lang="en-CA" sz="1600" dirty="0" smtClean="0"/>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endParaRPr lang="en-CA" sz="1600" dirty="0" smtClean="0"/>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r>
              <a:rPr lang="en-CA" sz="1600" dirty="0" smtClean="0"/>
              <a:t>We have algorithms that generate good recommendations but no criteria to decide when to deliver those recommendations to the user. </a:t>
            </a:r>
            <a:r>
              <a:rPr lang="en-CA" sz="1600" dirty="0"/>
              <a:t>In many applications, such as recommending personalized content, it is also important to consider the risk of upsetting the user so as not to push recommendations in certain circumstances, for instance, during a professional meeting, early morning, late-night. Therefore, the performance of the recommender system depends in part on the degree to which it has incorporated the risk into the recommendation process.</a:t>
            </a:r>
          </a:p>
          <a:p>
            <a:pPr marL="285750" indent="-285750">
              <a:buFont typeface="Arial" panose="020B0604020202020204" pitchFamily="34" charset="0"/>
              <a:buChar char="•"/>
            </a:pPr>
            <a:endParaRPr lang="en-CA" sz="1600" dirty="0" smtClean="0"/>
          </a:p>
        </p:txBody>
      </p:sp>
      <p:pic>
        <p:nvPicPr>
          <p:cNvPr id="6" name="Picture 5"/>
          <p:cNvPicPr>
            <a:picLocks noChangeAspect="1"/>
          </p:cNvPicPr>
          <p:nvPr/>
        </p:nvPicPr>
        <p:blipFill>
          <a:blip r:embed="rId2"/>
          <a:stretch>
            <a:fillRect/>
          </a:stretch>
        </p:blipFill>
        <p:spPr>
          <a:xfrm>
            <a:off x="5638800" y="2126398"/>
            <a:ext cx="3457359" cy="2087713"/>
          </a:xfrm>
          <a:prstGeom prst="rect">
            <a:avLst/>
          </a:prstGeom>
        </p:spPr>
      </p:pic>
    </p:spTree>
    <p:extLst>
      <p:ext uri="{BB962C8B-B14F-4D97-AF65-F5344CB8AC3E}">
        <p14:creationId xmlns:p14="http://schemas.microsoft.com/office/powerpoint/2010/main" val="469316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4294967295"/>
          </p:nvPr>
        </p:nvSpPr>
        <p:spPr>
          <a:xfrm>
            <a:off x="304800" y="1008128"/>
            <a:ext cx="8506891" cy="5545072"/>
          </a:xfrm>
          <a:prstGeom prst="rect">
            <a:avLst/>
          </a:prstGeom>
        </p:spPr>
        <p:txBody>
          <a:bodyPr>
            <a:normAutofit/>
          </a:bodyPr>
          <a:lstStyle/>
          <a:p>
            <a:r>
              <a:rPr lang="en-CA" sz="1600" b="1" dirty="0" smtClean="0"/>
              <a:t>Model-driven Approach</a:t>
            </a:r>
            <a:r>
              <a:rPr lang="en-CA" sz="1600" dirty="0" smtClean="0"/>
              <a:t>: The </a:t>
            </a:r>
            <a:r>
              <a:rPr lang="en-CA" sz="1600" dirty="0"/>
              <a:t>model-driven approach separates the analytics logic from the technical big data platform. This allows you to change platform components later, without rewriting your analytics</a:t>
            </a:r>
            <a:r>
              <a:rPr lang="en-CA" sz="1600" dirty="0" smtClean="0"/>
              <a:t>.</a:t>
            </a:r>
            <a:endParaRPr lang="en-CA" sz="1600" dirty="0" smtClean="0"/>
          </a:p>
          <a:p>
            <a:r>
              <a:rPr lang="en-CA" sz="1600" dirty="0" smtClean="0"/>
              <a:t>A </a:t>
            </a:r>
            <a:r>
              <a:rPr lang="en-CA" sz="1600" dirty="0"/>
              <a:t>dynamic risk sensitive recommendation system called </a:t>
            </a:r>
            <a:r>
              <a:rPr lang="en-CA" sz="1600" b="1" dirty="0"/>
              <a:t>DRARS</a:t>
            </a:r>
            <a:r>
              <a:rPr lang="en-CA" sz="1600" dirty="0"/>
              <a:t> </a:t>
            </a:r>
            <a:r>
              <a:rPr lang="en-CA" sz="1600" b="1" dirty="0"/>
              <a:t>(Dynamic Risk-Aware Recommender System</a:t>
            </a:r>
            <a:r>
              <a:rPr lang="en-CA" sz="1600" dirty="0"/>
              <a:t>), which models the context-aware </a:t>
            </a:r>
            <a:r>
              <a:rPr lang="en-CA" sz="1600" dirty="0" smtClean="0"/>
              <a:t>recommendation </a:t>
            </a:r>
            <a:r>
              <a:rPr lang="en-CA" sz="1600" dirty="0"/>
              <a:t>as a bandit problem</a:t>
            </a:r>
            <a:r>
              <a:rPr lang="en-CA" sz="1600" dirty="0" smtClean="0"/>
              <a:t>.</a:t>
            </a:r>
          </a:p>
        </p:txBody>
      </p:sp>
      <p:sp>
        <p:nvSpPr>
          <p:cNvPr id="3" name="TextBox 2"/>
          <p:cNvSpPr txBox="1"/>
          <p:nvPr/>
        </p:nvSpPr>
        <p:spPr>
          <a:xfrm>
            <a:off x="152400" y="533400"/>
            <a:ext cx="7739870" cy="461665"/>
          </a:xfrm>
          <a:prstGeom prst="rect">
            <a:avLst/>
          </a:prstGeom>
          <a:noFill/>
        </p:spPr>
        <p:txBody>
          <a:bodyPr wrap="square" rtlCol="0">
            <a:spAutoFit/>
          </a:bodyPr>
          <a:lstStyle/>
          <a:p>
            <a:r>
              <a:rPr lang="en-CA" sz="2400" b="1" dirty="0" smtClean="0"/>
              <a:t>Possible Solution</a:t>
            </a:r>
            <a:endParaRPr lang="en-CA" sz="2400" b="1" dirty="0"/>
          </a:p>
        </p:txBody>
      </p:sp>
      <p:sp>
        <p:nvSpPr>
          <p:cNvPr id="4" name="TextBox 3"/>
          <p:cNvSpPr txBox="1"/>
          <p:nvPr/>
        </p:nvSpPr>
        <p:spPr>
          <a:xfrm>
            <a:off x="4189617" y="2485239"/>
            <a:ext cx="4876800" cy="523220"/>
          </a:xfrm>
          <a:prstGeom prst="rect">
            <a:avLst/>
          </a:prstGeom>
          <a:noFill/>
        </p:spPr>
        <p:txBody>
          <a:bodyPr wrap="square" rtlCol="0">
            <a:spAutoFit/>
          </a:bodyPr>
          <a:lstStyle/>
          <a:p>
            <a:r>
              <a:rPr lang="en-CA" sz="1400" dirty="0" err="1"/>
              <a:t>Djallel</a:t>
            </a:r>
            <a:r>
              <a:rPr lang="en-CA" sz="1400" dirty="0"/>
              <a:t> </a:t>
            </a:r>
            <a:r>
              <a:rPr lang="en-CA" sz="1400" dirty="0" err="1"/>
              <a:t>Bouneffouf</a:t>
            </a:r>
            <a:r>
              <a:rPr lang="en-CA" sz="1400" dirty="0"/>
              <a:t>. DRARS, A Dynamic Risk-Aware Recommender System. Computation and Language [cs.CL</a:t>
            </a:r>
            <a:r>
              <a:rPr lang="en-CA" sz="1400" dirty="0" smtClean="0"/>
              <a:t>], 2014</a:t>
            </a:r>
            <a:endParaRPr lang="en-CA" sz="1400" dirty="0"/>
          </a:p>
        </p:txBody>
      </p:sp>
      <p:pic>
        <p:nvPicPr>
          <p:cNvPr id="5" name="Picture 4"/>
          <p:cNvPicPr>
            <a:picLocks noChangeAspect="1"/>
          </p:cNvPicPr>
          <p:nvPr/>
        </p:nvPicPr>
        <p:blipFill>
          <a:blip r:embed="rId2"/>
          <a:stretch>
            <a:fillRect/>
          </a:stretch>
        </p:blipFill>
        <p:spPr>
          <a:xfrm>
            <a:off x="67491" y="3008459"/>
            <a:ext cx="4961314" cy="3965193"/>
          </a:xfrm>
          <a:prstGeom prst="rect">
            <a:avLst/>
          </a:prstGeom>
        </p:spPr>
      </p:pic>
    </p:spTree>
    <p:extLst>
      <p:ext uri="{BB962C8B-B14F-4D97-AF65-F5344CB8AC3E}">
        <p14:creationId xmlns:p14="http://schemas.microsoft.com/office/powerpoint/2010/main" val="1401040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4294967295"/>
          </p:nvPr>
        </p:nvSpPr>
        <p:spPr>
          <a:xfrm>
            <a:off x="304800" y="1008128"/>
            <a:ext cx="8506891" cy="5545072"/>
          </a:xfrm>
          <a:prstGeom prst="rect">
            <a:avLst/>
          </a:prstGeom>
        </p:spPr>
        <p:txBody>
          <a:bodyPr>
            <a:normAutofit/>
          </a:bodyPr>
          <a:lstStyle/>
          <a:p>
            <a:pPr marL="0" indent="0">
              <a:buNone/>
            </a:pPr>
            <a:r>
              <a:rPr lang="en-CA" sz="1600" b="1" dirty="0" smtClean="0"/>
              <a:t>1. Models and Abstraction(Almost Complete)</a:t>
            </a:r>
          </a:p>
          <a:p>
            <a:pPr marL="0" indent="0">
              <a:buNone/>
            </a:pPr>
            <a:r>
              <a:rPr lang="en-CA" sz="1600" dirty="0" smtClean="0"/>
              <a:t>To model the recommender system using user data such as location, browsing history, dwell time and click through rate(CTR). This will be followed by integrating risk factor into model by </a:t>
            </a:r>
            <a:r>
              <a:rPr lang="en-CA" sz="1600" dirty="0"/>
              <a:t>using </a:t>
            </a:r>
            <a:r>
              <a:rPr lang="en-CA" sz="1600" dirty="0" smtClean="0"/>
              <a:t>Bayesian optimization for MBP.</a:t>
            </a:r>
            <a:endParaRPr lang="en-CA" sz="1600" dirty="0"/>
          </a:p>
          <a:p>
            <a:pPr marL="0" indent="0">
              <a:buNone/>
            </a:pPr>
            <a:endParaRPr lang="en-CA" sz="1600" dirty="0" smtClean="0"/>
          </a:p>
          <a:p>
            <a:pPr marL="0" indent="0">
              <a:buNone/>
            </a:pPr>
            <a:endParaRPr lang="en-CA" sz="1600" dirty="0"/>
          </a:p>
          <a:p>
            <a:pPr marL="0" indent="0">
              <a:buNone/>
            </a:pPr>
            <a:endParaRPr lang="en-CA" sz="1600" dirty="0" smtClean="0"/>
          </a:p>
          <a:p>
            <a:pPr marL="0" indent="0">
              <a:buNone/>
            </a:pPr>
            <a:endParaRPr lang="en-CA" sz="1600" dirty="0"/>
          </a:p>
          <a:p>
            <a:pPr marL="0" indent="0">
              <a:buNone/>
            </a:pPr>
            <a:endParaRPr lang="en-CA" sz="1600" dirty="0" smtClean="0"/>
          </a:p>
          <a:p>
            <a:pPr marL="0" indent="0">
              <a:buNone/>
            </a:pPr>
            <a:endParaRPr lang="en-CA" sz="1600" dirty="0" smtClean="0"/>
          </a:p>
          <a:p>
            <a:pPr marL="0" indent="0">
              <a:buNone/>
            </a:pPr>
            <a:endParaRPr lang="en-CA" sz="1600" b="1" dirty="0" smtClean="0"/>
          </a:p>
          <a:p>
            <a:pPr marL="0" indent="0">
              <a:buNone/>
            </a:pPr>
            <a:r>
              <a:rPr lang="en-CA" sz="1600" b="1" dirty="0" smtClean="0"/>
              <a:t>2. Verification </a:t>
            </a:r>
            <a:r>
              <a:rPr lang="en-CA" sz="1600" b="1" dirty="0"/>
              <a:t>and </a:t>
            </a:r>
            <a:r>
              <a:rPr lang="en-CA" sz="1600" b="1" dirty="0" smtClean="0"/>
              <a:t>Validation (In-progress)</a:t>
            </a:r>
            <a:endParaRPr lang="en-CA" sz="1600" b="1" dirty="0"/>
          </a:p>
          <a:p>
            <a:pPr marL="0" indent="0">
              <a:buNone/>
            </a:pPr>
            <a:r>
              <a:rPr lang="en-CA" sz="1600" dirty="0"/>
              <a:t>In order to test the validity of the system, </a:t>
            </a:r>
            <a:r>
              <a:rPr lang="en-CA" sz="1600" dirty="0" smtClean="0"/>
              <a:t>the </a:t>
            </a:r>
            <a:r>
              <a:rPr lang="en-CA" sz="1600" dirty="0"/>
              <a:t>model </a:t>
            </a:r>
            <a:r>
              <a:rPr lang="en-CA" sz="1600" dirty="0" smtClean="0"/>
              <a:t>will be studied in </a:t>
            </a:r>
            <a:r>
              <a:rPr lang="en-CA" sz="1600" dirty="0"/>
              <a:t>terms of its scope of implementation in </a:t>
            </a:r>
            <a:r>
              <a:rPr lang="en-CA" sz="1600" dirty="0" smtClean="0"/>
              <a:t>Equity Portfolio </a:t>
            </a:r>
            <a:r>
              <a:rPr lang="en-CA" sz="1600" dirty="0"/>
              <a:t>management</a:t>
            </a:r>
            <a:r>
              <a:rPr lang="en-CA" sz="1600" dirty="0" smtClean="0"/>
              <a:t>.</a:t>
            </a:r>
          </a:p>
          <a:p>
            <a:pPr marL="0" indent="0">
              <a:buNone/>
            </a:pPr>
            <a:endParaRPr lang="en-CA" sz="1600" dirty="0"/>
          </a:p>
          <a:p>
            <a:pPr marL="0" indent="0">
              <a:buNone/>
            </a:pPr>
            <a:r>
              <a:rPr lang="en-CA" sz="1600" b="1" dirty="0" smtClean="0"/>
              <a:t>3. Domain </a:t>
            </a:r>
            <a:r>
              <a:rPr lang="en-CA" sz="1600" b="1" dirty="0"/>
              <a:t>Specific Language (DSL</a:t>
            </a:r>
            <a:r>
              <a:rPr lang="en-CA" sz="1600" b="1" dirty="0" smtClean="0"/>
              <a:t>)</a:t>
            </a:r>
            <a:r>
              <a:rPr lang="en-CA" sz="1600" b="1" dirty="0"/>
              <a:t> (In-progress</a:t>
            </a:r>
            <a:r>
              <a:rPr lang="en-CA" sz="1600" b="1" dirty="0" smtClean="0"/>
              <a:t>)</a:t>
            </a:r>
            <a:endParaRPr lang="en-CA" sz="1600" b="1" dirty="0"/>
          </a:p>
          <a:p>
            <a:pPr marL="0" indent="0">
              <a:buNone/>
            </a:pPr>
            <a:r>
              <a:rPr lang="en-CA" sz="1600" dirty="0" smtClean="0"/>
              <a:t>The </a:t>
            </a:r>
            <a:r>
              <a:rPr lang="en-CA" sz="1600" dirty="0"/>
              <a:t>purpose of the domain specific language for our system is to allow its users to implement a risk aware recommendation system with reduced complexity of achieving. Domain specific languages aim at raising the abstraction level, thereby lowering the complexity of achieving a specific task. </a:t>
            </a:r>
          </a:p>
          <a:p>
            <a:pPr marL="0" indent="0">
              <a:buNone/>
            </a:pPr>
            <a:endParaRPr lang="en-CA" sz="1600" dirty="0" smtClean="0"/>
          </a:p>
        </p:txBody>
      </p:sp>
      <p:sp>
        <p:nvSpPr>
          <p:cNvPr id="3" name="TextBox 2"/>
          <p:cNvSpPr txBox="1"/>
          <p:nvPr/>
        </p:nvSpPr>
        <p:spPr>
          <a:xfrm>
            <a:off x="152400" y="533400"/>
            <a:ext cx="7739870" cy="461665"/>
          </a:xfrm>
          <a:prstGeom prst="rect">
            <a:avLst/>
          </a:prstGeom>
          <a:noFill/>
        </p:spPr>
        <p:txBody>
          <a:bodyPr wrap="square" rtlCol="0">
            <a:spAutoFit/>
          </a:bodyPr>
          <a:lstStyle/>
          <a:p>
            <a:r>
              <a:rPr lang="en-CA" sz="2400" b="1" dirty="0" smtClean="0"/>
              <a:t>Approach &amp; Research Progress</a:t>
            </a:r>
            <a:endParaRPr lang="en-CA" sz="2400" b="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1000" y="2057401"/>
            <a:ext cx="4191000" cy="1969582"/>
          </a:xfrm>
          <a:prstGeom prst="rect">
            <a:avLst/>
          </a:prstGeom>
        </p:spPr>
      </p:pic>
    </p:spTree>
    <p:extLst>
      <p:ext uri="{BB962C8B-B14F-4D97-AF65-F5344CB8AC3E}">
        <p14:creationId xmlns:p14="http://schemas.microsoft.com/office/powerpoint/2010/main" val="2845832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4294967295"/>
          </p:nvPr>
        </p:nvSpPr>
        <p:spPr>
          <a:xfrm>
            <a:off x="467544" y="1071265"/>
            <a:ext cx="8506891" cy="5077307"/>
          </a:xfrm>
          <a:prstGeom prst="rect">
            <a:avLst/>
          </a:prstGeom>
        </p:spPr>
        <p:txBody>
          <a:bodyPr>
            <a:noAutofit/>
          </a:bodyPr>
          <a:lstStyle/>
          <a:p>
            <a:r>
              <a:rPr lang="en-CA" sz="1400" dirty="0" err="1"/>
              <a:t>Abowd</a:t>
            </a:r>
            <a:r>
              <a:rPr lang="en-CA" sz="1400" dirty="0"/>
              <a:t>, G. D., </a:t>
            </a:r>
            <a:r>
              <a:rPr lang="en-CA" sz="1400" dirty="0" err="1"/>
              <a:t>Dey</a:t>
            </a:r>
            <a:r>
              <a:rPr lang="en-CA" sz="1400" dirty="0"/>
              <a:t>, A. K., Brown, P. </a:t>
            </a:r>
            <a:r>
              <a:rPr lang="en-CA" sz="1400" dirty="0" smtClean="0"/>
              <a:t>J., </a:t>
            </a:r>
            <a:r>
              <a:rPr lang="en-CA" sz="1400" dirty="0"/>
              <a:t>“Towards a better understanding of context and </a:t>
            </a:r>
            <a:r>
              <a:rPr lang="en-CA" sz="1400" dirty="0" smtClean="0"/>
              <a:t>context-awareness</a:t>
            </a:r>
            <a:r>
              <a:rPr lang="en-CA" sz="1400" dirty="0"/>
              <a:t>,” in Proceedings of the 1st international symposium on Handheld </a:t>
            </a:r>
            <a:r>
              <a:rPr lang="en-CA" sz="1400" dirty="0" smtClean="0"/>
              <a:t>and Ubiquitous </a:t>
            </a:r>
            <a:r>
              <a:rPr lang="en-CA" sz="1400" dirty="0"/>
              <a:t>Computing, HUC ’99, (London, UK), pp. 304–307, </a:t>
            </a:r>
            <a:r>
              <a:rPr lang="en-CA" sz="1400" dirty="0" smtClean="0"/>
              <a:t>Springer-Verlag,1999</a:t>
            </a:r>
            <a:r>
              <a:rPr lang="en-CA" sz="1400" dirty="0"/>
              <a:t>.</a:t>
            </a:r>
          </a:p>
          <a:p>
            <a:r>
              <a:rPr lang="en-CA" sz="1400" dirty="0" err="1" smtClean="0"/>
              <a:t>Adomavicius</a:t>
            </a:r>
            <a:r>
              <a:rPr lang="en-CA" sz="1400" dirty="0"/>
              <a:t>, G. and </a:t>
            </a:r>
            <a:r>
              <a:rPr lang="en-CA" sz="1400" dirty="0" err="1"/>
              <a:t>Tuzhilin</a:t>
            </a:r>
            <a:r>
              <a:rPr lang="en-CA" sz="1400" dirty="0"/>
              <a:t>, A., “Toward the next generation of </a:t>
            </a:r>
            <a:r>
              <a:rPr lang="en-CA" sz="1400" dirty="0" smtClean="0"/>
              <a:t>recommender </a:t>
            </a:r>
            <a:r>
              <a:rPr lang="en-CA" sz="1400" dirty="0"/>
              <a:t>systems: A survey of the state-of-the-art and possible </a:t>
            </a:r>
            <a:r>
              <a:rPr lang="en-CA" sz="1400" dirty="0" err="1"/>
              <a:t>extensions</a:t>
            </a:r>
            <a:r>
              <a:rPr lang="en-CA" sz="1400" dirty="0" err="1" smtClean="0"/>
              <a:t>,”IEEE</a:t>
            </a:r>
            <a:r>
              <a:rPr lang="en-CA" sz="1400" dirty="0" smtClean="0"/>
              <a:t> </a:t>
            </a:r>
            <a:r>
              <a:rPr lang="en-CA" sz="1400" dirty="0"/>
              <a:t>Transactions on Knowledge and Data Engineering, vol. 17, pp. </a:t>
            </a:r>
            <a:r>
              <a:rPr lang="en-CA" sz="1400" dirty="0" smtClean="0"/>
              <a:t>734–749,June </a:t>
            </a:r>
            <a:r>
              <a:rPr lang="en-CA" sz="1400" dirty="0"/>
              <a:t>2005.</a:t>
            </a:r>
          </a:p>
          <a:p>
            <a:r>
              <a:rPr lang="en-CA" sz="1400" dirty="0" smtClean="0"/>
              <a:t>Anderson</a:t>
            </a:r>
            <a:r>
              <a:rPr lang="en-CA" sz="1400" dirty="0"/>
              <a:t>, C. R., A machine learning approach to web personalization. </a:t>
            </a:r>
            <a:r>
              <a:rPr lang="en-CA" sz="1400" dirty="0" smtClean="0"/>
              <a:t>PhD thesis</a:t>
            </a:r>
            <a:r>
              <a:rPr lang="en-CA" sz="1400" dirty="0"/>
              <a:t>, 2002.</a:t>
            </a:r>
          </a:p>
          <a:p>
            <a:r>
              <a:rPr lang="en-CA" sz="1400" dirty="0" err="1" smtClean="0"/>
              <a:t>Atefeh</a:t>
            </a:r>
            <a:r>
              <a:rPr lang="en-CA" sz="1400" dirty="0" smtClean="0"/>
              <a:t> </a:t>
            </a:r>
            <a:r>
              <a:rPr lang="en-CA" sz="1400" dirty="0" err="1"/>
              <a:t>Jajvand</a:t>
            </a:r>
            <a:r>
              <a:rPr lang="en-CA" sz="1400" dirty="0"/>
              <a:t>, Mir Ali </a:t>
            </a:r>
            <a:r>
              <a:rPr lang="en-CA" sz="1400" dirty="0" err="1"/>
              <a:t>Seyyedi</a:t>
            </a:r>
            <a:r>
              <a:rPr lang="en-CA" sz="1400" dirty="0"/>
              <a:t>, A. S., “A Hybrid Recommender </a:t>
            </a:r>
            <a:r>
              <a:rPr lang="en-CA" sz="1400" dirty="0" smtClean="0"/>
              <a:t>System </a:t>
            </a:r>
            <a:r>
              <a:rPr lang="en-CA" sz="1400" dirty="0"/>
              <a:t>for Service Discovery,” International Journal of Innovative Research </a:t>
            </a:r>
            <a:r>
              <a:rPr lang="en-CA" sz="1400" dirty="0" smtClean="0"/>
              <a:t>in Computer </a:t>
            </a:r>
            <a:r>
              <a:rPr lang="en-CA" sz="1400" dirty="0"/>
              <a:t>and Communication Engineering, vol. 4, no. 2, pp. 1344–1347, 2013.</a:t>
            </a:r>
          </a:p>
          <a:p>
            <a:r>
              <a:rPr lang="it-IT" sz="1400" dirty="0" smtClean="0"/>
              <a:t>Auer</a:t>
            </a:r>
            <a:r>
              <a:rPr lang="it-IT" sz="1400" dirty="0"/>
              <a:t>, P., Cesa-Bianchi, N., Freund, Y., and Schapire, R. E., “</a:t>
            </a:r>
            <a:r>
              <a:rPr lang="it-IT" sz="1400" dirty="0" smtClean="0"/>
              <a:t>Gam</a:t>
            </a:r>
            <a:r>
              <a:rPr lang="en-CA" sz="1400" dirty="0" smtClean="0"/>
              <a:t>bling </a:t>
            </a:r>
            <a:r>
              <a:rPr lang="en-CA" sz="1400" dirty="0"/>
              <a:t>in a rigged casino: The adversarial multi-armed bandit problem,” in </a:t>
            </a:r>
            <a:r>
              <a:rPr lang="en-CA" sz="1400" dirty="0" smtClean="0"/>
              <a:t>Proceedings </a:t>
            </a:r>
            <a:r>
              <a:rPr lang="en-CA" sz="1400" dirty="0"/>
              <a:t>of the 36th Annual Symposium on Foundations of Computer </a:t>
            </a:r>
            <a:r>
              <a:rPr lang="en-CA" sz="1400" dirty="0" smtClean="0"/>
              <a:t>Science, FOCS </a:t>
            </a:r>
            <a:r>
              <a:rPr lang="en-CA" sz="1400" dirty="0"/>
              <a:t>’95, (Washington, DC, USA), pp. 322–, IEEE Computer Society, 1995.</a:t>
            </a:r>
          </a:p>
          <a:p>
            <a:r>
              <a:rPr lang="en-CA" sz="1400" dirty="0" smtClean="0"/>
              <a:t>Auer</a:t>
            </a:r>
            <a:r>
              <a:rPr lang="en-CA" sz="1400" dirty="0"/>
              <a:t>, P., </a:t>
            </a:r>
            <a:r>
              <a:rPr lang="en-CA" sz="1400" dirty="0" err="1"/>
              <a:t>Cesa</a:t>
            </a:r>
            <a:r>
              <a:rPr lang="en-CA" sz="1400" dirty="0"/>
              <a:t>-Bianchi, N., and Fischer, P., “Finite-time analysis of </a:t>
            </a:r>
            <a:r>
              <a:rPr lang="en-CA" sz="1400" dirty="0" smtClean="0"/>
              <a:t>the multi-armed </a:t>
            </a:r>
            <a:r>
              <a:rPr lang="en-CA" sz="1400" dirty="0"/>
              <a:t>bandit problem,” Machine Learning, vol. 47, pp. 235–256, </a:t>
            </a:r>
            <a:r>
              <a:rPr lang="en-CA" sz="1400" dirty="0" smtClean="0"/>
              <a:t>May 2002</a:t>
            </a:r>
            <a:r>
              <a:rPr lang="en-CA" sz="1400" dirty="0"/>
              <a:t>.</a:t>
            </a:r>
          </a:p>
          <a:p>
            <a:r>
              <a:rPr lang="pt-BR" sz="1400" dirty="0" smtClean="0"/>
              <a:t>Baeza-Yates</a:t>
            </a:r>
            <a:r>
              <a:rPr lang="pt-BR" sz="1400" dirty="0"/>
              <a:t>, R. A. and Ribeiro-Neto, B., Modern Information </a:t>
            </a:r>
            <a:r>
              <a:rPr lang="pt-BR" sz="1400" dirty="0" smtClean="0"/>
              <a:t>Retrieval. </a:t>
            </a:r>
            <a:r>
              <a:rPr lang="en-CA" sz="1400" dirty="0" smtClean="0"/>
              <a:t>Boston</a:t>
            </a:r>
            <a:r>
              <a:rPr lang="en-CA" sz="1400" dirty="0"/>
              <a:t>, MA, USA: Addison-Wesley Longman Publishing, 1999</a:t>
            </a:r>
            <a:r>
              <a:rPr lang="en-CA" sz="1400" dirty="0" smtClean="0"/>
              <a:t>.</a:t>
            </a:r>
          </a:p>
          <a:p>
            <a:r>
              <a:rPr lang="en-CA" sz="1400" dirty="0" err="1" smtClean="0"/>
              <a:t>Balabanovic</a:t>
            </a:r>
            <a:r>
              <a:rPr lang="en-CA" sz="1400" dirty="0"/>
              <a:t>, M. and </a:t>
            </a:r>
            <a:r>
              <a:rPr lang="en-CA" sz="1400" dirty="0" err="1"/>
              <a:t>Shoham</a:t>
            </a:r>
            <a:r>
              <a:rPr lang="en-CA" sz="1400" dirty="0"/>
              <a:t>, Y., “Content-based, collaborative </a:t>
            </a:r>
            <a:r>
              <a:rPr lang="en-CA" sz="1400" dirty="0" smtClean="0"/>
              <a:t>recommendation</a:t>
            </a:r>
            <a:r>
              <a:rPr lang="en-CA" sz="1400" dirty="0"/>
              <a:t>,” Communications of the ACM, vol. 40, pp. 66–72, 1997.</a:t>
            </a:r>
          </a:p>
          <a:p>
            <a:r>
              <a:rPr lang="en-CA" sz="1400" dirty="0" err="1" smtClean="0"/>
              <a:t>Bettini</a:t>
            </a:r>
            <a:r>
              <a:rPr lang="en-CA" sz="1400" dirty="0"/>
              <a:t>, C., </a:t>
            </a:r>
            <a:r>
              <a:rPr lang="en-CA" sz="1400" dirty="0" err="1"/>
              <a:t>Brdiczka</a:t>
            </a:r>
            <a:r>
              <a:rPr lang="en-CA" sz="1400" dirty="0"/>
              <a:t>, O., </a:t>
            </a:r>
            <a:r>
              <a:rPr lang="en-CA" sz="1400" dirty="0" err="1"/>
              <a:t>Henricksen</a:t>
            </a:r>
            <a:r>
              <a:rPr lang="en-CA" sz="1400" dirty="0"/>
              <a:t>, K., </a:t>
            </a:r>
            <a:r>
              <a:rPr lang="en-CA" sz="1400" dirty="0" err="1"/>
              <a:t>Indulska</a:t>
            </a:r>
            <a:r>
              <a:rPr lang="en-CA" sz="1400" dirty="0"/>
              <a:t>, J., </a:t>
            </a:r>
            <a:r>
              <a:rPr lang="en-CA" sz="1400" dirty="0" err="1" smtClean="0"/>
              <a:t>Nicklas,D</a:t>
            </a:r>
            <a:r>
              <a:rPr lang="en-CA" sz="1400" dirty="0"/>
              <a:t>., </a:t>
            </a:r>
            <a:r>
              <a:rPr lang="en-CA" sz="1400" dirty="0" err="1"/>
              <a:t>Ranganathan</a:t>
            </a:r>
            <a:r>
              <a:rPr lang="en-CA" sz="1400" dirty="0"/>
              <a:t>, A., and </a:t>
            </a:r>
            <a:r>
              <a:rPr lang="en-CA" sz="1400" dirty="0" err="1"/>
              <a:t>Riboni</a:t>
            </a:r>
            <a:r>
              <a:rPr lang="en-CA" sz="1400" dirty="0"/>
              <a:t>, D., “A survey of context modelling </a:t>
            </a:r>
            <a:r>
              <a:rPr lang="en-CA" sz="1400" dirty="0" smtClean="0"/>
              <a:t>and reasoning </a:t>
            </a:r>
            <a:r>
              <a:rPr lang="en-CA" sz="1400" dirty="0"/>
              <a:t>techniques,” Pervasive and Mobile Computing, vol. 6, no. 2, pp. 161 </a:t>
            </a:r>
            <a:r>
              <a:rPr lang="en-CA" sz="1400" dirty="0" smtClean="0"/>
              <a:t>–180</a:t>
            </a:r>
            <a:r>
              <a:rPr lang="en-CA" sz="1400" dirty="0"/>
              <a:t>, 2010. </a:t>
            </a:r>
            <a:r>
              <a:rPr lang="en-CA" sz="1400" dirty="0" smtClean="0"/>
              <a:t>Context </a:t>
            </a:r>
            <a:r>
              <a:rPr lang="en-CA" sz="1400" dirty="0"/>
              <a:t>Modelling, Reasoning and </a:t>
            </a:r>
            <a:r>
              <a:rPr lang="en-CA" sz="1400" dirty="0" smtClean="0"/>
              <a:t>Management</a:t>
            </a:r>
            <a:endParaRPr lang="en-AU" sz="1400" dirty="0"/>
          </a:p>
        </p:txBody>
      </p:sp>
      <p:sp>
        <p:nvSpPr>
          <p:cNvPr id="3" name="TextBox 2"/>
          <p:cNvSpPr txBox="1"/>
          <p:nvPr/>
        </p:nvSpPr>
        <p:spPr>
          <a:xfrm>
            <a:off x="216506" y="609600"/>
            <a:ext cx="7739870" cy="461665"/>
          </a:xfrm>
          <a:prstGeom prst="rect">
            <a:avLst/>
          </a:prstGeom>
          <a:noFill/>
        </p:spPr>
        <p:txBody>
          <a:bodyPr wrap="square" rtlCol="0">
            <a:spAutoFit/>
          </a:bodyPr>
          <a:lstStyle/>
          <a:p>
            <a:r>
              <a:rPr lang="en-CA" sz="2400" b="1" dirty="0"/>
              <a:t>References</a:t>
            </a:r>
          </a:p>
        </p:txBody>
      </p:sp>
    </p:spTree>
    <p:extLst>
      <p:ext uri="{BB962C8B-B14F-4D97-AF65-F5344CB8AC3E}">
        <p14:creationId xmlns:p14="http://schemas.microsoft.com/office/powerpoint/2010/main" val="1967162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853</TotalTime>
  <Words>887</Words>
  <Application>Microsoft Office PowerPoint</Application>
  <PresentationFormat>On-screen Show (4:3)</PresentationFormat>
  <Paragraphs>71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 Unicode MS</vt:lpstr>
      <vt:lpstr>AngsanaUPC</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vishnu srivastava</dc:creator>
  <cp:lastModifiedBy>v2srivas</cp:lastModifiedBy>
  <cp:revision>37</cp:revision>
  <dcterms:created xsi:type="dcterms:W3CDTF">2006-08-16T00:00:00Z</dcterms:created>
  <dcterms:modified xsi:type="dcterms:W3CDTF">2015-11-26T18:58:45Z</dcterms:modified>
</cp:coreProperties>
</file>