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sldIdLst>
    <p:sldId id="256" r:id="rId2"/>
    <p:sldId id="257" r:id="rId3"/>
    <p:sldId id="258" r:id="rId4"/>
    <p:sldId id="263" r:id="rId5"/>
    <p:sldId id="264" r:id="rId6"/>
    <p:sldId id="265" r:id="rId7"/>
    <p:sldId id="266" r:id="rId8"/>
    <p:sldId id="267" r:id="rId9"/>
    <p:sldId id="272" r:id="rId10"/>
    <p:sldId id="268" r:id="rId11"/>
    <p:sldId id="269" r:id="rId12"/>
    <p:sldId id="270" r:id="rId13"/>
    <p:sldId id="271"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16"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679C684B-FA62-419B-88D3-7976F9A1D8D8}" type="datetimeFigureOut">
              <a:rPr lang="en-CA" smtClean="0"/>
              <a:t>2015-09-11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005F12-0EC2-415A-A4DC-D3C149FD161E}" type="slidenum">
              <a:rPr lang="en-CA" smtClean="0"/>
              <a:t>‹#›</a:t>
            </a:fld>
            <a:endParaRPr lang="en-CA"/>
          </a:p>
        </p:txBody>
      </p:sp>
    </p:spTree>
    <p:extLst>
      <p:ext uri="{BB962C8B-B14F-4D97-AF65-F5344CB8AC3E}">
        <p14:creationId xmlns:p14="http://schemas.microsoft.com/office/powerpoint/2010/main" val="1737300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679C684B-FA62-419B-88D3-7976F9A1D8D8}" type="datetimeFigureOut">
              <a:rPr lang="en-CA" smtClean="0"/>
              <a:t>2015-09-11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005F12-0EC2-415A-A4DC-D3C149FD161E}" type="slidenum">
              <a:rPr lang="en-CA" smtClean="0"/>
              <a:t>‹#›</a:t>
            </a:fld>
            <a:endParaRPr lang="en-CA"/>
          </a:p>
        </p:txBody>
      </p:sp>
    </p:spTree>
    <p:extLst>
      <p:ext uri="{BB962C8B-B14F-4D97-AF65-F5344CB8AC3E}">
        <p14:creationId xmlns:p14="http://schemas.microsoft.com/office/powerpoint/2010/main" val="741393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679C684B-FA62-419B-88D3-7976F9A1D8D8}" type="datetimeFigureOut">
              <a:rPr lang="en-CA" smtClean="0"/>
              <a:t>2015-09-11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005F12-0EC2-415A-A4DC-D3C149FD161E}" type="slidenum">
              <a:rPr lang="en-CA" smtClean="0"/>
              <a:t>‹#›</a:t>
            </a:fld>
            <a:endParaRPr lang="en-CA"/>
          </a:p>
        </p:txBody>
      </p:sp>
    </p:spTree>
    <p:extLst>
      <p:ext uri="{BB962C8B-B14F-4D97-AF65-F5344CB8AC3E}">
        <p14:creationId xmlns:p14="http://schemas.microsoft.com/office/powerpoint/2010/main" val="1577883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679C684B-FA62-419B-88D3-7976F9A1D8D8}" type="datetimeFigureOut">
              <a:rPr lang="en-CA" smtClean="0"/>
              <a:t>2015-09-11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005F12-0EC2-415A-A4DC-D3C149FD161E}" type="slidenum">
              <a:rPr lang="en-CA" smtClean="0"/>
              <a:t>‹#›</a:t>
            </a:fld>
            <a:endParaRPr lang="en-CA"/>
          </a:p>
        </p:txBody>
      </p:sp>
    </p:spTree>
    <p:extLst>
      <p:ext uri="{BB962C8B-B14F-4D97-AF65-F5344CB8AC3E}">
        <p14:creationId xmlns:p14="http://schemas.microsoft.com/office/powerpoint/2010/main" val="2466857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9C684B-FA62-419B-88D3-7976F9A1D8D8}" type="datetimeFigureOut">
              <a:rPr lang="en-CA" smtClean="0"/>
              <a:t>2015-09-11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005F12-0EC2-415A-A4DC-D3C149FD161E}" type="slidenum">
              <a:rPr lang="en-CA" smtClean="0"/>
              <a:t>‹#›</a:t>
            </a:fld>
            <a:endParaRPr lang="en-CA"/>
          </a:p>
        </p:txBody>
      </p:sp>
    </p:spTree>
    <p:extLst>
      <p:ext uri="{BB962C8B-B14F-4D97-AF65-F5344CB8AC3E}">
        <p14:creationId xmlns:p14="http://schemas.microsoft.com/office/powerpoint/2010/main" val="926919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679C684B-FA62-419B-88D3-7976F9A1D8D8}" type="datetimeFigureOut">
              <a:rPr lang="en-CA" smtClean="0"/>
              <a:t>2015-09-11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8005F12-0EC2-415A-A4DC-D3C149FD161E}" type="slidenum">
              <a:rPr lang="en-CA" smtClean="0"/>
              <a:t>‹#›</a:t>
            </a:fld>
            <a:endParaRPr lang="en-CA"/>
          </a:p>
        </p:txBody>
      </p:sp>
    </p:spTree>
    <p:extLst>
      <p:ext uri="{BB962C8B-B14F-4D97-AF65-F5344CB8AC3E}">
        <p14:creationId xmlns:p14="http://schemas.microsoft.com/office/powerpoint/2010/main" val="2942948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679C684B-FA62-419B-88D3-7976F9A1D8D8}" type="datetimeFigureOut">
              <a:rPr lang="en-CA" smtClean="0"/>
              <a:t>2015-09-11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B8005F12-0EC2-415A-A4DC-D3C149FD161E}" type="slidenum">
              <a:rPr lang="en-CA" smtClean="0"/>
              <a:t>‹#›</a:t>
            </a:fld>
            <a:endParaRPr lang="en-CA"/>
          </a:p>
        </p:txBody>
      </p:sp>
    </p:spTree>
    <p:extLst>
      <p:ext uri="{BB962C8B-B14F-4D97-AF65-F5344CB8AC3E}">
        <p14:creationId xmlns:p14="http://schemas.microsoft.com/office/powerpoint/2010/main" val="2930463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679C684B-FA62-419B-88D3-7976F9A1D8D8}" type="datetimeFigureOut">
              <a:rPr lang="en-CA" smtClean="0"/>
              <a:t>2015-09-11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B8005F12-0EC2-415A-A4DC-D3C149FD161E}" type="slidenum">
              <a:rPr lang="en-CA" smtClean="0"/>
              <a:t>‹#›</a:t>
            </a:fld>
            <a:endParaRPr lang="en-CA"/>
          </a:p>
        </p:txBody>
      </p:sp>
    </p:spTree>
    <p:extLst>
      <p:ext uri="{BB962C8B-B14F-4D97-AF65-F5344CB8AC3E}">
        <p14:creationId xmlns:p14="http://schemas.microsoft.com/office/powerpoint/2010/main" val="4287821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9C684B-FA62-419B-88D3-7976F9A1D8D8}" type="datetimeFigureOut">
              <a:rPr lang="en-CA" smtClean="0"/>
              <a:t>2015-09-11</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B8005F12-0EC2-415A-A4DC-D3C149FD161E}" type="slidenum">
              <a:rPr lang="en-CA" smtClean="0"/>
              <a:t>‹#›</a:t>
            </a:fld>
            <a:endParaRPr lang="en-CA"/>
          </a:p>
        </p:txBody>
      </p:sp>
    </p:spTree>
    <p:extLst>
      <p:ext uri="{BB962C8B-B14F-4D97-AF65-F5344CB8AC3E}">
        <p14:creationId xmlns:p14="http://schemas.microsoft.com/office/powerpoint/2010/main" val="2277091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9C684B-FA62-419B-88D3-7976F9A1D8D8}" type="datetimeFigureOut">
              <a:rPr lang="en-CA" smtClean="0"/>
              <a:t>2015-09-11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8005F12-0EC2-415A-A4DC-D3C149FD161E}" type="slidenum">
              <a:rPr lang="en-CA" smtClean="0"/>
              <a:t>‹#›</a:t>
            </a:fld>
            <a:endParaRPr lang="en-CA"/>
          </a:p>
        </p:txBody>
      </p:sp>
    </p:spTree>
    <p:extLst>
      <p:ext uri="{BB962C8B-B14F-4D97-AF65-F5344CB8AC3E}">
        <p14:creationId xmlns:p14="http://schemas.microsoft.com/office/powerpoint/2010/main" val="3887634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9C684B-FA62-419B-88D3-7976F9A1D8D8}" type="datetimeFigureOut">
              <a:rPr lang="en-CA" smtClean="0"/>
              <a:t>2015-09-11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8005F12-0EC2-415A-A4DC-D3C149FD161E}" type="slidenum">
              <a:rPr lang="en-CA" smtClean="0"/>
              <a:t>‹#›</a:t>
            </a:fld>
            <a:endParaRPr lang="en-CA"/>
          </a:p>
        </p:txBody>
      </p:sp>
    </p:spTree>
    <p:extLst>
      <p:ext uri="{BB962C8B-B14F-4D97-AF65-F5344CB8AC3E}">
        <p14:creationId xmlns:p14="http://schemas.microsoft.com/office/powerpoint/2010/main" val="1120081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9C684B-FA62-419B-88D3-7976F9A1D8D8}" type="datetimeFigureOut">
              <a:rPr lang="en-CA" smtClean="0"/>
              <a:t>2015-09-11</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005F12-0EC2-415A-A4DC-D3C149FD161E}" type="slidenum">
              <a:rPr lang="en-CA" smtClean="0"/>
              <a:t>‹#›</a:t>
            </a:fld>
            <a:endParaRPr lang="en-CA"/>
          </a:p>
        </p:txBody>
      </p:sp>
    </p:spTree>
    <p:extLst>
      <p:ext uri="{BB962C8B-B14F-4D97-AF65-F5344CB8AC3E}">
        <p14:creationId xmlns:p14="http://schemas.microsoft.com/office/powerpoint/2010/main" val="400665077"/>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3568" y="908720"/>
            <a:ext cx="7344816" cy="1569660"/>
          </a:xfrm>
          <a:prstGeom prst="rect">
            <a:avLst/>
          </a:prstGeom>
          <a:noFill/>
        </p:spPr>
        <p:txBody>
          <a:bodyPr wrap="square" rtlCol="0">
            <a:spAutoFit/>
          </a:bodyPr>
          <a:lstStyle/>
          <a:p>
            <a:pPr algn="ctr"/>
            <a:r>
              <a:rPr lang="en-CA" sz="4800" b="1" dirty="0" smtClean="0">
                <a:latin typeface="AngsanaUPC" pitchFamily="18" charset="-34"/>
                <a:ea typeface="Arial Unicode MS" pitchFamily="34" charset="-128"/>
                <a:cs typeface="AngsanaUPC" pitchFamily="18" charset="-34"/>
              </a:rPr>
              <a:t>Model Driven Approach to Risk Aware Web Recommender System</a:t>
            </a:r>
            <a:endParaRPr lang="en-CA" sz="4800" b="1" dirty="0">
              <a:latin typeface="AngsanaUPC" pitchFamily="18" charset="-34"/>
              <a:ea typeface="Arial Unicode MS" pitchFamily="34" charset="-128"/>
              <a:cs typeface="AngsanaUPC" pitchFamily="18" charset="-34"/>
            </a:endParaRPr>
          </a:p>
        </p:txBody>
      </p:sp>
    </p:spTree>
    <p:extLst>
      <p:ext uri="{BB962C8B-B14F-4D97-AF65-F5344CB8AC3E}">
        <p14:creationId xmlns:p14="http://schemas.microsoft.com/office/powerpoint/2010/main" val="40812732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ph idx="4294967295"/>
          </p:nvPr>
        </p:nvSpPr>
        <p:spPr>
          <a:xfrm>
            <a:off x="467544" y="1658417"/>
            <a:ext cx="8506891" cy="5077307"/>
          </a:xfrm>
          <a:prstGeom prst="rect">
            <a:avLst/>
          </a:prstGeom>
        </p:spPr>
        <p:txBody>
          <a:bodyPr>
            <a:normAutofit/>
          </a:bodyPr>
          <a:lstStyle/>
          <a:p>
            <a:pPr marL="0" indent="0">
              <a:buNone/>
            </a:pPr>
            <a:r>
              <a:rPr lang="en-CA" sz="1600" dirty="0"/>
              <a:t> </a:t>
            </a:r>
            <a:r>
              <a:rPr lang="en-CA" sz="1600" dirty="0" smtClean="0"/>
              <a:t>In </a:t>
            </a:r>
            <a:r>
              <a:rPr lang="en-CA" sz="1600" dirty="0"/>
              <a:t>many applications, such as recommending personalized content, it is also important to consider the risk of upsetting the user so as not to push recommendations in certain circumstances, for instance, during a professional meeting, early morning, late-night. Therefore, the performance of the recommender system depends in part on the degree to which it has incorporated the risk into the recommendation process</a:t>
            </a:r>
            <a:r>
              <a:rPr lang="en-CA" sz="1600" dirty="0" smtClean="0"/>
              <a:t>.</a:t>
            </a:r>
          </a:p>
          <a:p>
            <a:pPr marL="0" indent="0">
              <a:buNone/>
            </a:pPr>
            <a:endParaRPr lang="en-CA" sz="1600" dirty="0" smtClean="0"/>
          </a:p>
          <a:p>
            <a:pPr marL="0" indent="0">
              <a:buNone/>
            </a:pPr>
            <a:r>
              <a:rPr lang="en-CA" sz="1600" b="1" dirty="0" smtClean="0"/>
              <a:t>Method</a:t>
            </a:r>
          </a:p>
          <a:p>
            <a:pPr marL="0" indent="0">
              <a:buNone/>
            </a:pPr>
            <a:r>
              <a:rPr lang="en-CA" sz="1600" dirty="0" smtClean="0"/>
              <a:t>In </a:t>
            </a:r>
            <a:r>
              <a:rPr lang="en-CA" sz="1600" dirty="0"/>
              <a:t>response to these challenges, </a:t>
            </a:r>
            <a:r>
              <a:rPr lang="en-CA" sz="1600" dirty="0" smtClean="0"/>
              <a:t>a </a:t>
            </a:r>
            <a:r>
              <a:rPr lang="en-CA" sz="1600" dirty="0"/>
              <a:t>dynamic risk sensitive recommendation system called </a:t>
            </a:r>
            <a:r>
              <a:rPr lang="en-CA" sz="1600" b="1" dirty="0"/>
              <a:t>DRARS</a:t>
            </a:r>
            <a:r>
              <a:rPr lang="en-CA" sz="1600" dirty="0"/>
              <a:t> </a:t>
            </a:r>
            <a:r>
              <a:rPr lang="en-CA" sz="1600" b="1" dirty="0"/>
              <a:t>(Dynamic Risk-Aware Recommender System</a:t>
            </a:r>
            <a:r>
              <a:rPr lang="en-CA" sz="1600" dirty="0"/>
              <a:t>), which models the context-aware </a:t>
            </a:r>
            <a:r>
              <a:rPr lang="en-CA" sz="1600" dirty="0" smtClean="0"/>
              <a:t>recommendation </a:t>
            </a:r>
            <a:r>
              <a:rPr lang="en-CA" sz="1600" dirty="0"/>
              <a:t>as a bandit problem. This system combines a content-based technique and a contextual bandit algorithm. They have shown that DRARS improves the Upper </a:t>
            </a:r>
            <a:r>
              <a:rPr lang="en-CA" sz="1600" dirty="0" smtClean="0"/>
              <a:t>Confidence </a:t>
            </a:r>
            <a:r>
              <a:rPr lang="en-CA" sz="1600" dirty="0"/>
              <a:t>Bound (UCB) policy, the currently available best algorithm, by calculating the most optimal exploration value to maintain a trade-off between exploration and exploitation based on the risk level of the current user's situation. The authors conducted experiments in an industrial context with real data and real users and have shown that taking into account the risk level of users' situations significantly increased the performance of the recommender systems.</a:t>
            </a:r>
          </a:p>
        </p:txBody>
      </p:sp>
      <p:sp>
        <p:nvSpPr>
          <p:cNvPr id="3" name="TextBox 2"/>
          <p:cNvSpPr txBox="1"/>
          <p:nvPr/>
        </p:nvSpPr>
        <p:spPr>
          <a:xfrm>
            <a:off x="216506" y="1196752"/>
            <a:ext cx="7739870" cy="461665"/>
          </a:xfrm>
          <a:prstGeom prst="rect">
            <a:avLst/>
          </a:prstGeom>
          <a:noFill/>
        </p:spPr>
        <p:txBody>
          <a:bodyPr wrap="square" rtlCol="0">
            <a:spAutoFit/>
          </a:bodyPr>
          <a:lstStyle/>
          <a:p>
            <a:r>
              <a:rPr lang="en-CA" sz="2400" b="1" dirty="0" smtClean="0"/>
              <a:t>Risk Aware Recommendation System</a:t>
            </a:r>
            <a:endParaRPr lang="en-CA" sz="2400" b="1" dirty="0"/>
          </a:p>
        </p:txBody>
      </p:sp>
    </p:spTree>
    <p:extLst>
      <p:ext uri="{BB962C8B-B14F-4D97-AF65-F5344CB8AC3E}">
        <p14:creationId xmlns:p14="http://schemas.microsoft.com/office/powerpoint/2010/main" val="2353715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ph idx="4294967295"/>
          </p:nvPr>
        </p:nvSpPr>
        <p:spPr>
          <a:xfrm>
            <a:off x="467544" y="1658417"/>
            <a:ext cx="8506891" cy="5077307"/>
          </a:xfrm>
          <a:prstGeom prst="rect">
            <a:avLst/>
          </a:prstGeom>
        </p:spPr>
        <p:txBody>
          <a:bodyPr>
            <a:normAutofit/>
          </a:bodyPr>
          <a:lstStyle/>
          <a:p>
            <a:pPr marL="0" indent="0">
              <a:buNone/>
            </a:pPr>
            <a:endParaRPr lang="en-CA" sz="1600" dirty="0" smtClean="0"/>
          </a:p>
          <a:p>
            <a:pPr marL="0" indent="0">
              <a:buNone/>
            </a:pPr>
            <a:r>
              <a:rPr lang="en-CA" sz="1600" dirty="0" smtClean="0"/>
              <a:t>The </a:t>
            </a:r>
            <a:r>
              <a:rPr lang="en-CA" sz="1600" dirty="0"/>
              <a:t>system should provide more relevant information to users in risky and dynamic environments.</a:t>
            </a:r>
          </a:p>
          <a:p>
            <a:pPr marL="0" indent="0">
              <a:buNone/>
            </a:pPr>
            <a:r>
              <a:rPr lang="en-CA" sz="1600" dirty="0" smtClean="0"/>
              <a:t>There is a need to consider various </a:t>
            </a:r>
            <a:r>
              <a:rPr lang="en-CA" sz="1600" dirty="0"/>
              <a:t>requirements for an accurate risk aware web recommender system, </a:t>
            </a:r>
            <a:r>
              <a:rPr lang="en-CA" sz="1600" dirty="0" smtClean="0"/>
              <a:t>considering the </a:t>
            </a:r>
            <a:r>
              <a:rPr lang="en-CA" sz="1600" dirty="0"/>
              <a:t>dynamicity of the content and the situation risk level. </a:t>
            </a:r>
            <a:r>
              <a:rPr lang="en-CA" sz="1600" dirty="0" smtClean="0"/>
              <a:t>This </a:t>
            </a:r>
            <a:r>
              <a:rPr lang="en-CA" sz="1600" dirty="0"/>
              <a:t>model of a </a:t>
            </a:r>
            <a:r>
              <a:rPr lang="en-CA" sz="1600" dirty="0" smtClean="0"/>
              <a:t>recommender system aims </a:t>
            </a:r>
            <a:r>
              <a:rPr lang="en-CA" sz="1600" dirty="0"/>
              <a:t>at proposing more relevant information to the </a:t>
            </a:r>
            <a:r>
              <a:rPr lang="en-CA" sz="1600" dirty="0" smtClean="0"/>
              <a:t>user with </a:t>
            </a:r>
            <a:r>
              <a:rPr lang="en-CA" sz="1600" dirty="0"/>
              <a:t>the help of user specific data such as web logs, user data, dwell time, search requests and </a:t>
            </a:r>
            <a:r>
              <a:rPr lang="en-CA" sz="1600" dirty="0" smtClean="0"/>
              <a:t>click through </a:t>
            </a:r>
            <a:r>
              <a:rPr lang="en-CA" sz="1600" dirty="0"/>
              <a:t>rate (CTR). By establishing the relationship between the user specific data and the </a:t>
            </a:r>
            <a:r>
              <a:rPr lang="en-CA" sz="1600" dirty="0" smtClean="0"/>
              <a:t>content of </a:t>
            </a:r>
            <a:r>
              <a:rPr lang="en-CA" sz="1600" dirty="0"/>
              <a:t>the website, this system evaluates the risk associated with the recommendation results. It </a:t>
            </a:r>
            <a:r>
              <a:rPr lang="en-CA" sz="1600" dirty="0" smtClean="0"/>
              <a:t>further establishes </a:t>
            </a:r>
            <a:r>
              <a:rPr lang="en-CA" sz="1600" dirty="0"/>
              <a:t>that tuning the recommendation results with the corresponding risk factor </a:t>
            </a:r>
            <a:r>
              <a:rPr lang="en-CA" sz="1600" dirty="0" smtClean="0"/>
              <a:t>enhances the </a:t>
            </a:r>
            <a:r>
              <a:rPr lang="en-CA" sz="1600" dirty="0"/>
              <a:t>user experience. </a:t>
            </a:r>
          </a:p>
        </p:txBody>
      </p:sp>
      <p:sp>
        <p:nvSpPr>
          <p:cNvPr id="3" name="TextBox 2"/>
          <p:cNvSpPr txBox="1"/>
          <p:nvPr/>
        </p:nvSpPr>
        <p:spPr>
          <a:xfrm>
            <a:off x="216506" y="1196752"/>
            <a:ext cx="7739870" cy="461665"/>
          </a:xfrm>
          <a:prstGeom prst="rect">
            <a:avLst/>
          </a:prstGeom>
          <a:noFill/>
        </p:spPr>
        <p:txBody>
          <a:bodyPr wrap="square" rtlCol="0">
            <a:spAutoFit/>
          </a:bodyPr>
          <a:lstStyle/>
          <a:p>
            <a:r>
              <a:rPr lang="en-CA" sz="2400" b="1" dirty="0" smtClean="0"/>
              <a:t>Risk Aware Web Recommendation System (RAWRS)</a:t>
            </a:r>
            <a:endParaRPr lang="en-CA" sz="2400" b="1" dirty="0"/>
          </a:p>
        </p:txBody>
      </p:sp>
    </p:spTree>
    <p:extLst>
      <p:ext uri="{BB962C8B-B14F-4D97-AF65-F5344CB8AC3E}">
        <p14:creationId xmlns:p14="http://schemas.microsoft.com/office/powerpoint/2010/main" val="86799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ph idx="4294967295"/>
          </p:nvPr>
        </p:nvSpPr>
        <p:spPr>
          <a:xfrm>
            <a:off x="467544" y="1658417"/>
            <a:ext cx="8506891" cy="5077307"/>
          </a:xfrm>
          <a:prstGeom prst="rect">
            <a:avLst/>
          </a:prstGeom>
        </p:spPr>
        <p:txBody>
          <a:bodyPr>
            <a:normAutofit/>
          </a:bodyPr>
          <a:lstStyle/>
          <a:p>
            <a:pPr marL="0" indent="0">
              <a:buNone/>
            </a:pPr>
            <a:endParaRPr lang="en-CA" sz="1600" dirty="0" smtClean="0"/>
          </a:p>
          <a:p>
            <a:r>
              <a:rPr lang="en-CA" sz="1600" b="1" dirty="0" smtClean="0"/>
              <a:t>Health Product Recommendation</a:t>
            </a:r>
          </a:p>
          <a:p>
            <a:pPr marL="0" indent="0">
              <a:buNone/>
            </a:pPr>
            <a:r>
              <a:rPr lang="en-CA" sz="1600" dirty="0" smtClean="0"/>
              <a:t>Recommending products by keeping in mind the risk associated.</a:t>
            </a:r>
          </a:p>
          <a:p>
            <a:pPr marL="0" indent="0">
              <a:buNone/>
            </a:pPr>
            <a:endParaRPr lang="en-CA" sz="1600" b="1" dirty="0" smtClean="0"/>
          </a:p>
          <a:p>
            <a:r>
              <a:rPr lang="en-CA" sz="1600" b="1" dirty="0" smtClean="0"/>
              <a:t>Portfolio Recommendation</a:t>
            </a:r>
          </a:p>
          <a:p>
            <a:pPr marL="0" indent="0">
              <a:buNone/>
            </a:pPr>
            <a:r>
              <a:rPr lang="en-CA" sz="1600" dirty="0" smtClean="0"/>
              <a:t>Such recommendations includes </a:t>
            </a:r>
            <a:r>
              <a:rPr lang="en-CA" sz="1600" dirty="0"/>
              <a:t>specific index funds and ETFs in which to invest, portfolio risk/return statistics, a summary of your risk profile, and other helpful tools and tips.</a:t>
            </a:r>
            <a:endParaRPr lang="en-CA" sz="1600" b="1" dirty="0"/>
          </a:p>
        </p:txBody>
      </p:sp>
      <p:sp>
        <p:nvSpPr>
          <p:cNvPr id="3" name="TextBox 2"/>
          <p:cNvSpPr txBox="1"/>
          <p:nvPr/>
        </p:nvSpPr>
        <p:spPr>
          <a:xfrm>
            <a:off x="216506" y="1196752"/>
            <a:ext cx="7739870" cy="461665"/>
          </a:xfrm>
          <a:prstGeom prst="rect">
            <a:avLst/>
          </a:prstGeom>
          <a:noFill/>
        </p:spPr>
        <p:txBody>
          <a:bodyPr wrap="square" rtlCol="0">
            <a:spAutoFit/>
          </a:bodyPr>
          <a:lstStyle/>
          <a:p>
            <a:r>
              <a:rPr lang="en-CA" sz="2400" b="1" dirty="0" smtClean="0"/>
              <a:t>Applications of RAWRS</a:t>
            </a:r>
            <a:endParaRPr lang="en-CA" sz="2400" b="1" dirty="0"/>
          </a:p>
        </p:txBody>
      </p:sp>
    </p:spTree>
    <p:extLst>
      <p:ext uri="{BB962C8B-B14F-4D97-AF65-F5344CB8AC3E}">
        <p14:creationId xmlns:p14="http://schemas.microsoft.com/office/powerpoint/2010/main" val="3072329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ph idx="4294967295"/>
          </p:nvPr>
        </p:nvSpPr>
        <p:spPr>
          <a:xfrm>
            <a:off x="467544" y="1658417"/>
            <a:ext cx="8506891" cy="5077307"/>
          </a:xfrm>
          <a:prstGeom prst="rect">
            <a:avLst/>
          </a:prstGeom>
        </p:spPr>
        <p:txBody>
          <a:bodyPr>
            <a:normAutofit/>
          </a:bodyPr>
          <a:lstStyle/>
          <a:p>
            <a:pPr marL="0" indent="0">
              <a:buNone/>
            </a:pPr>
            <a:r>
              <a:rPr lang="en-CA" sz="1600" dirty="0" smtClean="0"/>
              <a:t>In order to model RAWRS we need to understand its process.</a:t>
            </a:r>
          </a:p>
          <a:p>
            <a:pPr marL="0" indent="0">
              <a:buNone/>
            </a:pPr>
            <a:endParaRPr lang="en-CA" sz="1600" dirty="0"/>
          </a:p>
          <a:p>
            <a:pPr marL="0" indent="0">
              <a:buNone/>
            </a:pPr>
            <a:r>
              <a:rPr lang="en-CA" sz="1600" b="1" dirty="0" smtClean="0"/>
              <a:t>Inputs</a:t>
            </a:r>
            <a:r>
              <a:rPr lang="en-CA" sz="1600" dirty="0" smtClean="0"/>
              <a:t>:</a:t>
            </a:r>
            <a:endParaRPr lang="en-CA" sz="1600" dirty="0"/>
          </a:p>
          <a:p>
            <a:pPr marL="0" indent="0">
              <a:buNone/>
            </a:pPr>
            <a:r>
              <a:rPr lang="en-CA" sz="1600" dirty="0"/>
              <a:t>User model </a:t>
            </a:r>
            <a:r>
              <a:rPr lang="en-CA" sz="1600" dirty="0" smtClean="0"/>
              <a:t>(ratings</a:t>
            </a:r>
            <a:r>
              <a:rPr lang="en-CA" sz="1600" dirty="0"/>
              <a:t>, preferences, demographics, situational context</a:t>
            </a:r>
            <a:r>
              <a:rPr lang="en-CA" sz="1600" dirty="0" smtClean="0"/>
              <a:t>)</a:t>
            </a:r>
          </a:p>
          <a:p>
            <a:pPr marL="0" indent="0">
              <a:buNone/>
            </a:pPr>
            <a:r>
              <a:rPr lang="en-CA" sz="1600" dirty="0"/>
              <a:t>L</a:t>
            </a:r>
            <a:r>
              <a:rPr lang="en-CA" sz="1600" dirty="0" smtClean="0"/>
              <a:t>ogs (website navigation data, dwell </a:t>
            </a:r>
            <a:r>
              <a:rPr lang="en-CA" sz="1600" dirty="0"/>
              <a:t>time, search requests and </a:t>
            </a:r>
            <a:r>
              <a:rPr lang="en-CA" sz="1600" dirty="0" smtClean="0"/>
              <a:t>click through </a:t>
            </a:r>
            <a:r>
              <a:rPr lang="en-CA" sz="1600" dirty="0"/>
              <a:t>rate (CTR)</a:t>
            </a:r>
            <a:r>
              <a:rPr lang="en-CA" sz="1600" dirty="0" smtClean="0"/>
              <a:t>)</a:t>
            </a:r>
            <a:endParaRPr lang="en-CA" sz="1600" dirty="0"/>
          </a:p>
          <a:p>
            <a:pPr marL="0" indent="0">
              <a:buNone/>
            </a:pPr>
            <a:r>
              <a:rPr lang="en-CA" sz="1600" dirty="0"/>
              <a:t>Items (with or without description of item characteristics)</a:t>
            </a:r>
          </a:p>
          <a:p>
            <a:pPr marL="0" indent="0">
              <a:buNone/>
            </a:pPr>
            <a:r>
              <a:rPr lang="en-CA" sz="1600" b="1" dirty="0" smtClean="0"/>
              <a:t>Outputs</a:t>
            </a:r>
            <a:r>
              <a:rPr lang="en-CA" sz="1600" dirty="0" smtClean="0"/>
              <a:t>:</a:t>
            </a:r>
            <a:endParaRPr lang="en-CA" sz="1600" dirty="0"/>
          </a:p>
          <a:p>
            <a:pPr marL="0" indent="0">
              <a:buNone/>
            </a:pPr>
            <a:r>
              <a:rPr lang="en-CA" sz="1600" dirty="0"/>
              <a:t>Relevance score. Used for ranking</a:t>
            </a:r>
            <a:r>
              <a:rPr lang="en-CA" sz="1600" dirty="0" smtClean="0"/>
              <a:t>.</a:t>
            </a:r>
          </a:p>
          <a:p>
            <a:pPr marL="0" indent="0">
              <a:buNone/>
            </a:pPr>
            <a:r>
              <a:rPr lang="en-CA" sz="1600" dirty="0" smtClean="0"/>
              <a:t>Risk Score</a:t>
            </a:r>
            <a:endParaRPr lang="en-CA" sz="1600" dirty="0"/>
          </a:p>
          <a:p>
            <a:pPr marL="0" indent="0">
              <a:buNone/>
            </a:pPr>
            <a:r>
              <a:rPr lang="en-CA" sz="1600" b="1" dirty="0" smtClean="0"/>
              <a:t>Outcome</a:t>
            </a:r>
            <a:r>
              <a:rPr lang="en-CA" sz="1600" dirty="0" smtClean="0"/>
              <a:t>:</a:t>
            </a:r>
            <a:endParaRPr lang="en-CA" sz="1600" dirty="0"/>
          </a:p>
          <a:p>
            <a:pPr marL="0" indent="0">
              <a:buNone/>
            </a:pPr>
            <a:r>
              <a:rPr lang="en-CA" sz="1600" dirty="0"/>
              <a:t>Recommend items that are assumed to be </a:t>
            </a:r>
            <a:r>
              <a:rPr lang="en-CA" sz="1600" dirty="0" smtClean="0"/>
              <a:t>relevant</a:t>
            </a:r>
            <a:endParaRPr lang="en-CA" sz="1600" b="1" dirty="0"/>
          </a:p>
          <a:p>
            <a:pPr marL="0" indent="0">
              <a:buNone/>
            </a:pPr>
            <a:r>
              <a:rPr lang="en-CA" sz="1600" b="1" dirty="0" smtClean="0"/>
              <a:t>Constraints</a:t>
            </a:r>
            <a:r>
              <a:rPr lang="en-CA" sz="1600" dirty="0" smtClean="0"/>
              <a:t>:</a:t>
            </a:r>
            <a:endParaRPr lang="en-CA" sz="1600" dirty="0"/>
          </a:p>
          <a:p>
            <a:pPr marL="0" indent="0">
              <a:buNone/>
            </a:pPr>
            <a:r>
              <a:rPr lang="en-CA" sz="1600" dirty="0"/>
              <a:t>Remember that relevance might be context-dependent</a:t>
            </a:r>
          </a:p>
          <a:p>
            <a:pPr marL="0" indent="0">
              <a:buNone/>
            </a:pPr>
            <a:r>
              <a:rPr lang="en-CA" sz="1600" dirty="0"/>
              <a:t>Characteristics of the list itself might be important (diversity)</a:t>
            </a:r>
          </a:p>
          <a:p>
            <a:pPr marL="0" indent="0">
              <a:buNone/>
            </a:pPr>
            <a:endParaRPr lang="en-CA" sz="1600" dirty="0"/>
          </a:p>
        </p:txBody>
      </p:sp>
      <p:sp>
        <p:nvSpPr>
          <p:cNvPr id="3" name="TextBox 2"/>
          <p:cNvSpPr txBox="1"/>
          <p:nvPr/>
        </p:nvSpPr>
        <p:spPr>
          <a:xfrm>
            <a:off x="216506" y="1196752"/>
            <a:ext cx="7739870" cy="461665"/>
          </a:xfrm>
          <a:prstGeom prst="rect">
            <a:avLst/>
          </a:prstGeom>
          <a:noFill/>
        </p:spPr>
        <p:txBody>
          <a:bodyPr wrap="square" rtlCol="0">
            <a:spAutoFit/>
          </a:bodyPr>
          <a:lstStyle/>
          <a:p>
            <a:r>
              <a:rPr lang="en-CA" sz="2400" b="1" dirty="0" smtClean="0"/>
              <a:t>Model Driven Approach to RAWRS</a:t>
            </a:r>
            <a:endParaRPr lang="en-CA" sz="2400" b="1" dirty="0"/>
          </a:p>
        </p:txBody>
      </p:sp>
    </p:spTree>
    <p:extLst>
      <p:ext uri="{BB962C8B-B14F-4D97-AF65-F5344CB8AC3E}">
        <p14:creationId xmlns:p14="http://schemas.microsoft.com/office/powerpoint/2010/main" val="1170495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1052736"/>
            <a:ext cx="2376264" cy="400110"/>
          </a:xfrm>
          <a:prstGeom prst="rect">
            <a:avLst/>
          </a:prstGeom>
          <a:noFill/>
        </p:spPr>
        <p:txBody>
          <a:bodyPr wrap="square" rtlCol="0">
            <a:spAutoFit/>
          </a:bodyPr>
          <a:lstStyle/>
          <a:p>
            <a:r>
              <a:rPr lang="en-CA" sz="2000" b="1" dirty="0" smtClean="0"/>
              <a:t>Contents:</a:t>
            </a:r>
            <a:endParaRPr lang="en-CA" sz="2000" b="1" dirty="0"/>
          </a:p>
        </p:txBody>
      </p:sp>
      <p:sp>
        <p:nvSpPr>
          <p:cNvPr id="6" name="TextBox 5"/>
          <p:cNvSpPr txBox="1"/>
          <p:nvPr/>
        </p:nvSpPr>
        <p:spPr>
          <a:xfrm>
            <a:off x="1439652" y="1452846"/>
            <a:ext cx="7380820" cy="3046988"/>
          </a:xfrm>
          <a:prstGeom prst="rect">
            <a:avLst/>
          </a:prstGeom>
          <a:noFill/>
        </p:spPr>
        <p:txBody>
          <a:bodyPr wrap="square" rtlCol="0">
            <a:spAutoFit/>
          </a:bodyPr>
          <a:lstStyle/>
          <a:p>
            <a:pPr marL="342900" indent="-342900">
              <a:buAutoNum type="arabicPeriod"/>
            </a:pPr>
            <a:r>
              <a:rPr lang="en-CA" sz="1600" dirty="0" smtClean="0"/>
              <a:t>What is Big Data ?</a:t>
            </a:r>
          </a:p>
          <a:p>
            <a:pPr marL="342900" indent="-342900">
              <a:buAutoNum type="arabicPeriod"/>
            </a:pPr>
            <a:r>
              <a:rPr lang="en-CA" sz="1600" dirty="0" smtClean="0"/>
              <a:t>Operations on Big Data</a:t>
            </a:r>
          </a:p>
          <a:p>
            <a:pPr marL="342900" indent="-342900">
              <a:buAutoNum type="arabicPeriod"/>
            </a:pPr>
            <a:r>
              <a:rPr lang="en-CA" sz="1600" dirty="0" smtClean="0"/>
              <a:t>Big Data for Effective Decision</a:t>
            </a:r>
          </a:p>
          <a:p>
            <a:pPr marL="342900" indent="-342900">
              <a:buAutoNum type="arabicPeriod"/>
            </a:pPr>
            <a:r>
              <a:rPr lang="en-CA" sz="1600" dirty="0" smtClean="0"/>
              <a:t>Model Driven Engineering</a:t>
            </a:r>
          </a:p>
          <a:p>
            <a:pPr marL="342900" indent="-342900">
              <a:buAutoNum type="arabicPeriod"/>
            </a:pPr>
            <a:r>
              <a:rPr lang="en-CA" sz="1600" dirty="0" smtClean="0"/>
              <a:t>Model Driven Big Data Analytics</a:t>
            </a:r>
          </a:p>
          <a:p>
            <a:pPr marL="342900" indent="-342900">
              <a:buAutoNum type="arabicPeriod"/>
            </a:pPr>
            <a:r>
              <a:rPr lang="en-CA" sz="1600" dirty="0" smtClean="0"/>
              <a:t>Recommender Systems</a:t>
            </a:r>
          </a:p>
          <a:p>
            <a:pPr marL="342900" indent="-342900">
              <a:buAutoNum type="arabicPeriod"/>
            </a:pPr>
            <a:r>
              <a:rPr lang="en-CA" sz="1600" dirty="0" smtClean="0"/>
              <a:t>Model Driven Approach to Recommender Systems</a:t>
            </a:r>
          </a:p>
          <a:p>
            <a:pPr marL="342900" indent="-342900">
              <a:buAutoNum type="arabicPeriod"/>
            </a:pPr>
            <a:r>
              <a:rPr lang="en-CA" sz="1600" dirty="0" smtClean="0"/>
              <a:t>Risk Aware Recommender Systems</a:t>
            </a:r>
          </a:p>
          <a:p>
            <a:pPr marL="342900" indent="-342900">
              <a:buAutoNum type="arabicPeriod"/>
            </a:pPr>
            <a:r>
              <a:rPr lang="en-CA" sz="1600" dirty="0" smtClean="0"/>
              <a:t>Risk Aware Web Recommendation Systems (RAWRS)</a:t>
            </a:r>
          </a:p>
          <a:p>
            <a:pPr marL="342900" indent="-342900">
              <a:buAutoNum type="arabicPeriod"/>
            </a:pPr>
            <a:r>
              <a:rPr lang="en-CA" sz="1600" dirty="0" smtClean="0"/>
              <a:t>Applications of RAWRS</a:t>
            </a:r>
          </a:p>
          <a:p>
            <a:pPr marL="342900" indent="-342900">
              <a:buAutoNum type="arabicPeriod"/>
            </a:pPr>
            <a:r>
              <a:rPr lang="en-CA" sz="1600" dirty="0" smtClean="0"/>
              <a:t>Model Driven Approach to RAWRS</a:t>
            </a:r>
          </a:p>
          <a:p>
            <a:pPr marL="342900" indent="-342900">
              <a:buAutoNum type="arabicPeriod"/>
            </a:pPr>
            <a:endParaRPr lang="en-CA" sz="1600" dirty="0"/>
          </a:p>
        </p:txBody>
      </p:sp>
    </p:spTree>
    <p:extLst>
      <p:ext uri="{BB962C8B-B14F-4D97-AF65-F5344CB8AC3E}">
        <p14:creationId xmlns:p14="http://schemas.microsoft.com/office/powerpoint/2010/main" val="37181428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ph idx="4294967295"/>
          </p:nvPr>
        </p:nvSpPr>
        <p:spPr>
          <a:xfrm>
            <a:off x="467544" y="1658417"/>
            <a:ext cx="8506891" cy="5077307"/>
          </a:xfrm>
          <a:prstGeom prst="rect">
            <a:avLst/>
          </a:prstGeom>
        </p:spPr>
        <p:txBody>
          <a:bodyPr>
            <a:normAutofit/>
          </a:bodyPr>
          <a:lstStyle/>
          <a:p>
            <a:pPr marL="0" indent="0">
              <a:buNone/>
            </a:pPr>
            <a:r>
              <a:rPr lang="en-CA" sz="1600" dirty="0" smtClean="0"/>
              <a:t>Big data usually includes data sets with sizes beyond the ability of commonly used software tools to capture, curate, manage, and process data within a tolerable elapsed time. Big data "size" is a constantly moving target, as of 2012 ranging from a few dozen terabytes to many petabytes of data. </a:t>
            </a:r>
          </a:p>
          <a:p>
            <a:pPr marL="0" indent="0">
              <a:buNone/>
            </a:pPr>
            <a:endParaRPr lang="en-AU" sz="1600" dirty="0"/>
          </a:p>
          <a:p>
            <a:pPr marL="0" indent="0">
              <a:buNone/>
            </a:pPr>
            <a:r>
              <a:rPr lang="en-AU" sz="1600" dirty="0" smtClean="0"/>
              <a:t>Big Data Analytics involves a </a:t>
            </a:r>
            <a:r>
              <a:rPr lang="en-AU" sz="1600" b="1" dirty="0" smtClean="0"/>
              <a:t>new </a:t>
            </a:r>
            <a:r>
              <a:rPr lang="en-AU" sz="1600" b="1" dirty="0"/>
              <a:t>set of approaches</a:t>
            </a:r>
            <a:r>
              <a:rPr lang="en-AU" sz="1600" dirty="0"/>
              <a:t> for analysing data sets that were </a:t>
            </a:r>
            <a:r>
              <a:rPr lang="en-AU" sz="1600" dirty="0" smtClean="0"/>
              <a:t>not previously </a:t>
            </a:r>
            <a:r>
              <a:rPr lang="en-AU" sz="1600" dirty="0"/>
              <a:t>accessible because they posed challenges across one </a:t>
            </a:r>
            <a:r>
              <a:rPr lang="en-AU" sz="1600" dirty="0" smtClean="0"/>
              <a:t>or more </a:t>
            </a:r>
            <a:r>
              <a:rPr lang="en-AU" sz="1600" dirty="0"/>
              <a:t>of the “3 V’s” of Big </a:t>
            </a:r>
            <a:r>
              <a:rPr lang="en-AU" sz="1600" dirty="0" smtClean="0"/>
              <a:t>Data:</a:t>
            </a:r>
            <a:endParaRPr lang="en-AU" sz="1600" dirty="0"/>
          </a:p>
          <a:p>
            <a:pPr marL="0" indent="0">
              <a:buNone/>
            </a:pPr>
            <a:endParaRPr lang="en-AU" sz="1600" dirty="0"/>
          </a:p>
          <a:p>
            <a:r>
              <a:rPr lang="en-AU" sz="1600" b="1" dirty="0" smtClean="0"/>
              <a:t>Volume</a:t>
            </a:r>
            <a:r>
              <a:rPr lang="en-AU" sz="1600" dirty="0" smtClean="0"/>
              <a:t> - too </a:t>
            </a:r>
            <a:r>
              <a:rPr lang="en-AU" sz="1600" dirty="0"/>
              <a:t>Big – Terabytes and more of Credit Card Transactions, Web Usage data, System logs</a:t>
            </a:r>
          </a:p>
          <a:p>
            <a:endParaRPr lang="en-AU" sz="1600" dirty="0"/>
          </a:p>
          <a:p>
            <a:r>
              <a:rPr lang="en-AU" sz="1600" b="1" dirty="0" smtClean="0"/>
              <a:t>Variety</a:t>
            </a:r>
            <a:r>
              <a:rPr lang="en-AU" sz="1600" dirty="0" smtClean="0"/>
              <a:t> </a:t>
            </a:r>
            <a:r>
              <a:rPr lang="en-AU" sz="1600" dirty="0"/>
              <a:t>- too Complex – truly unstructured data such as Social Media, Customer Reviews, Call </a:t>
            </a:r>
            <a:r>
              <a:rPr lang="en-AU" sz="1600" dirty="0" smtClean="0"/>
              <a:t>Centre </a:t>
            </a:r>
            <a:r>
              <a:rPr lang="en-AU" sz="1600" dirty="0"/>
              <a:t>Records</a:t>
            </a:r>
          </a:p>
          <a:p>
            <a:endParaRPr lang="en-AU" sz="1600" dirty="0"/>
          </a:p>
          <a:p>
            <a:r>
              <a:rPr lang="en-AU" sz="1600" b="1" dirty="0" smtClean="0"/>
              <a:t>Velocity</a:t>
            </a:r>
            <a:r>
              <a:rPr lang="en-AU" sz="1600" dirty="0" smtClean="0"/>
              <a:t> </a:t>
            </a:r>
            <a:r>
              <a:rPr lang="en-AU" sz="1600" dirty="0"/>
              <a:t>- too Fast - Sensor data, live web traffic, Mobile Phone usage, GPS Data</a:t>
            </a:r>
          </a:p>
        </p:txBody>
      </p:sp>
      <p:sp>
        <p:nvSpPr>
          <p:cNvPr id="3" name="TextBox 2"/>
          <p:cNvSpPr txBox="1"/>
          <p:nvPr/>
        </p:nvSpPr>
        <p:spPr>
          <a:xfrm>
            <a:off x="216506" y="1196752"/>
            <a:ext cx="7739870" cy="461665"/>
          </a:xfrm>
          <a:prstGeom prst="rect">
            <a:avLst/>
          </a:prstGeom>
          <a:noFill/>
        </p:spPr>
        <p:txBody>
          <a:bodyPr wrap="square" rtlCol="0">
            <a:spAutoFit/>
          </a:bodyPr>
          <a:lstStyle/>
          <a:p>
            <a:r>
              <a:rPr lang="en-CA" sz="2400" b="1" dirty="0" smtClean="0"/>
              <a:t>What is Big Data  and Big Data Analytics?</a:t>
            </a:r>
            <a:endParaRPr lang="en-CA" sz="2400" b="1" dirty="0"/>
          </a:p>
        </p:txBody>
      </p:sp>
    </p:spTree>
    <p:extLst>
      <p:ext uri="{BB962C8B-B14F-4D97-AF65-F5344CB8AC3E}">
        <p14:creationId xmlns:p14="http://schemas.microsoft.com/office/powerpoint/2010/main" val="28097261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ph idx="4294967295"/>
          </p:nvPr>
        </p:nvSpPr>
        <p:spPr>
          <a:xfrm>
            <a:off x="467544" y="1658417"/>
            <a:ext cx="8506891" cy="5077307"/>
          </a:xfrm>
          <a:prstGeom prst="rect">
            <a:avLst/>
          </a:prstGeom>
        </p:spPr>
        <p:txBody>
          <a:bodyPr>
            <a:normAutofit/>
          </a:bodyPr>
          <a:lstStyle/>
          <a:p>
            <a:endParaRPr lang="en-US" sz="1600" dirty="0" smtClean="0"/>
          </a:p>
          <a:p>
            <a:r>
              <a:rPr lang="en-US" sz="1600" dirty="0" smtClean="0"/>
              <a:t>Aggregation and Statistics </a:t>
            </a:r>
          </a:p>
          <a:p>
            <a:pPr lvl="1"/>
            <a:r>
              <a:rPr lang="en-US" sz="1600" dirty="0" smtClean="0"/>
              <a:t>Data warehouse and OLAP</a:t>
            </a:r>
          </a:p>
          <a:p>
            <a:r>
              <a:rPr lang="en-US" sz="1600" dirty="0" smtClean="0"/>
              <a:t>Indexing, Searching, and Querying</a:t>
            </a:r>
          </a:p>
          <a:p>
            <a:pPr lvl="1"/>
            <a:r>
              <a:rPr lang="en-US" sz="1600" dirty="0" smtClean="0"/>
              <a:t>Keyword based search </a:t>
            </a:r>
          </a:p>
          <a:p>
            <a:pPr lvl="1"/>
            <a:r>
              <a:rPr lang="en-US" sz="1600" dirty="0" smtClean="0"/>
              <a:t>Pattern matching (XML/RDF)</a:t>
            </a:r>
          </a:p>
          <a:p>
            <a:r>
              <a:rPr lang="en-US" sz="1600" dirty="0" smtClean="0"/>
              <a:t>Knowledge discovery</a:t>
            </a:r>
          </a:p>
          <a:p>
            <a:pPr lvl="1"/>
            <a:r>
              <a:rPr lang="en-US" sz="1600" dirty="0" smtClean="0"/>
              <a:t>Data Mining</a:t>
            </a:r>
          </a:p>
          <a:p>
            <a:pPr lvl="1"/>
            <a:r>
              <a:rPr lang="en-US" sz="1600" dirty="0" smtClean="0"/>
              <a:t>Statistical Modeling</a:t>
            </a:r>
          </a:p>
        </p:txBody>
      </p:sp>
      <p:sp>
        <p:nvSpPr>
          <p:cNvPr id="3" name="TextBox 2"/>
          <p:cNvSpPr txBox="1"/>
          <p:nvPr/>
        </p:nvSpPr>
        <p:spPr>
          <a:xfrm>
            <a:off x="216506" y="1196752"/>
            <a:ext cx="7739870" cy="461665"/>
          </a:xfrm>
          <a:prstGeom prst="rect">
            <a:avLst/>
          </a:prstGeom>
          <a:noFill/>
        </p:spPr>
        <p:txBody>
          <a:bodyPr wrap="square" rtlCol="0">
            <a:spAutoFit/>
          </a:bodyPr>
          <a:lstStyle/>
          <a:p>
            <a:r>
              <a:rPr lang="en-CA" sz="2400" b="1" dirty="0" smtClean="0"/>
              <a:t>Operations on Big Data:</a:t>
            </a:r>
            <a:endParaRPr lang="en-CA" sz="2400" b="1" dirty="0"/>
          </a:p>
        </p:txBody>
      </p:sp>
    </p:spTree>
    <p:extLst>
      <p:ext uri="{BB962C8B-B14F-4D97-AF65-F5344CB8AC3E}">
        <p14:creationId xmlns:p14="http://schemas.microsoft.com/office/powerpoint/2010/main" val="26037280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ph idx="4294967295"/>
          </p:nvPr>
        </p:nvSpPr>
        <p:spPr>
          <a:xfrm>
            <a:off x="467544" y="1658417"/>
            <a:ext cx="8506891" cy="5077307"/>
          </a:xfrm>
          <a:prstGeom prst="rect">
            <a:avLst/>
          </a:prstGeom>
        </p:spPr>
        <p:txBody>
          <a:bodyPr>
            <a:normAutofit lnSpcReduction="10000"/>
          </a:bodyPr>
          <a:lstStyle/>
          <a:p>
            <a:pPr marL="0" indent="0">
              <a:buNone/>
            </a:pPr>
            <a:r>
              <a:rPr lang="en-CA" sz="1600" dirty="0" smtClean="0"/>
              <a:t>Effective Decision making helps to utilise the available resources (information) for achieving the objectives. Big Data has created three distinct types of data driven products for effective decision making:</a:t>
            </a:r>
          </a:p>
          <a:p>
            <a:pPr marL="0" indent="0">
              <a:buNone/>
            </a:pPr>
            <a:endParaRPr lang="en-CA" sz="1600" dirty="0"/>
          </a:p>
          <a:p>
            <a:pPr marL="0" indent="0">
              <a:buNone/>
            </a:pPr>
            <a:r>
              <a:rPr lang="en-CA" sz="1600" b="1" dirty="0" smtClean="0"/>
              <a:t>Benchmarking</a:t>
            </a:r>
          </a:p>
          <a:p>
            <a:pPr marL="0" indent="0">
              <a:buNone/>
            </a:pPr>
            <a:r>
              <a:rPr lang="en-CA" sz="1600" dirty="0" smtClean="0"/>
              <a:t>Benchmarking is often the first quick win when embarking into the world of big data. It helps us to find solutions to the problems like:  Why is A performing better then B? Why did the curve drop? </a:t>
            </a:r>
          </a:p>
          <a:p>
            <a:pPr marL="0" indent="0">
              <a:buNone/>
            </a:pPr>
            <a:endParaRPr lang="en-CA" sz="1600" dirty="0" smtClean="0"/>
          </a:p>
          <a:p>
            <a:pPr marL="0" indent="0">
              <a:buNone/>
            </a:pPr>
            <a:r>
              <a:rPr lang="en-CA" sz="1600" b="1" dirty="0" smtClean="0"/>
              <a:t>Predictions</a:t>
            </a:r>
          </a:p>
          <a:p>
            <a:pPr marL="0" indent="0">
              <a:buNone/>
            </a:pPr>
            <a:r>
              <a:rPr lang="en-CA" sz="1600" dirty="0" smtClean="0"/>
              <a:t>Predictions provides solution to the problems by evaluating patterns from the past. Who will perform better in the future, A or B ?</a:t>
            </a:r>
            <a:endParaRPr lang="en-AU" sz="1600" dirty="0" smtClean="0"/>
          </a:p>
          <a:p>
            <a:pPr marL="0" indent="0">
              <a:buNone/>
            </a:pPr>
            <a:endParaRPr lang="en-CA" sz="1600" dirty="0" smtClean="0"/>
          </a:p>
          <a:p>
            <a:pPr marL="0" indent="0">
              <a:buNone/>
            </a:pPr>
            <a:r>
              <a:rPr lang="en-CA" sz="1600" b="1" dirty="0" smtClean="0"/>
              <a:t>Recommendation and Filter systems</a:t>
            </a:r>
          </a:p>
          <a:p>
            <a:pPr marL="0" indent="0">
              <a:buNone/>
            </a:pPr>
            <a:r>
              <a:rPr lang="en-CA" sz="1600" dirty="0" smtClean="0"/>
              <a:t>The fame of data products is driven by something else: Recommendation Engines. Recommendations narrow what could become a complex decision to just a few recommendations. Big Data allowed us to do recommendations on a new scale that we did not see before. The most well-known example is how the Google search algorithm trumped </a:t>
            </a:r>
            <a:r>
              <a:rPr lang="en-CA" sz="1600" dirty="0" err="1" smtClean="0"/>
              <a:t>Altavista</a:t>
            </a:r>
            <a:r>
              <a:rPr lang="en-CA" sz="1600" dirty="0" smtClean="0"/>
              <a:t> by recommending the best websites to view. Another well-known example is the recommendation from Amazon based on the reading behaviour from other readers. Both of those systems are based on algorithms that “learn” from past data.</a:t>
            </a:r>
          </a:p>
        </p:txBody>
      </p:sp>
      <p:sp>
        <p:nvSpPr>
          <p:cNvPr id="3" name="TextBox 2"/>
          <p:cNvSpPr txBox="1"/>
          <p:nvPr/>
        </p:nvSpPr>
        <p:spPr>
          <a:xfrm>
            <a:off x="216506" y="1196752"/>
            <a:ext cx="7739870" cy="461665"/>
          </a:xfrm>
          <a:prstGeom prst="rect">
            <a:avLst/>
          </a:prstGeom>
          <a:noFill/>
        </p:spPr>
        <p:txBody>
          <a:bodyPr wrap="square" rtlCol="0">
            <a:spAutoFit/>
          </a:bodyPr>
          <a:lstStyle/>
          <a:p>
            <a:r>
              <a:rPr lang="en-CA" sz="2400" b="1" dirty="0" smtClean="0"/>
              <a:t>Big Data for Effective Decision Making :</a:t>
            </a:r>
            <a:endParaRPr lang="en-CA" sz="2400" b="1" dirty="0"/>
          </a:p>
        </p:txBody>
      </p:sp>
    </p:spTree>
    <p:extLst>
      <p:ext uri="{BB962C8B-B14F-4D97-AF65-F5344CB8AC3E}">
        <p14:creationId xmlns:p14="http://schemas.microsoft.com/office/powerpoint/2010/main" val="34024978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ph idx="4294967295"/>
          </p:nvPr>
        </p:nvSpPr>
        <p:spPr>
          <a:xfrm>
            <a:off x="467544" y="1658417"/>
            <a:ext cx="8506891" cy="5077307"/>
          </a:xfrm>
          <a:prstGeom prst="rect">
            <a:avLst/>
          </a:prstGeom>
        </p:spPr>
        <p:txBody>
          <a:bodyPr>
            <a:normAutofit/>
          </a:bodyPr>
          <a:lstStyle/>
          <a:p>
            <a:pPr marL="0" indent="0">
              <a:buNone/>
            </a:pPr>
            <a:r>
              <a:rPr lang="en-CA" sz="1600" dirty="0" smtClean="0"/>
              <a:t>Model-driven engineering (MDE) is a software development methodology which focuses on creating and exploiting domain models, which are conceptual models of all the topics related to a specific problem. Hence it highlights and aims at abstract representations of the knowledge and activities that govern a particular application domain, rather than the computing (</a:t>
            </a:r>
            <a:r>
              <a:rPr lang="en-CA" sz="1600" dirty="0" err="1" smtClean="0"/>
              <a:t>f.e</a:t>
            </a:r>
            <a:r>
              <a:rPr lang="en-CA" sz="1600" dirty="0" smtClean="0"/>
              <a:t>. algorithmic) concepts.</a:t>
            </a:r>
          </a:p>
          <a:p>
            <a:pPr marL="0" indent="0">
              <a:buNone/>
            </a:pPr>
            <a:endParaRPr lang="en-CA" sz="1600" dirty="0"/>
          </a:p>
          <a:p>
            <a:pPr marL="0" indent="0">
              <a:buNone/>
            </a:pPr>
            <a:r>
              <a:rPr lang="en-CA" sz="1600" b="1" dirty="0" smtClean="0"/>
              <a:t>Domain Specific Modelling and Domain </a:t>
            </a:r>
            <a:r>
              <a:rPr lang="en-CA" sz="1600" b="1" smtClean="0"/>
              <a:t>Specific Language</a:t>
            </a:r>
          </a:p>
          <a:p>
            <a:pPr marL="0" indent="0">
              <a:buNone/>
            </a:pPr>
            <a:endParaRPr lang="en-CA" sz="1600" b="1" dirty="0" smtClean="0"/>
          </a:p>
          <a:p>
            <a:pPr marL="0" indent="0">
              <a:buNone/>
            </a:pPr>
            <a:r>
              <a:rPr lang="en-CA" sz="1600" dirty="0" smtClean="0"/>
              <a:t>Domain-specific modeling is a software engineering methodology for designing and developing systems, such as computer software. It involves systematic use of a domain-specific language to represent the various facets of a system.</a:t>
            </a:r>
          </a:p>
          <a:p>
            <a:pPr marL="0" indent="0">
              <a:buNone/>
            </a:pPr>
            <a:endParaRPr lang="en-CA" sz="1600" dirty="0" smtClean="0"/>
          </a:p>
          <a:p>
            <a:pPr marL="0" indent="0">
              <a:buNone/>
            </a:pPr>
            <a:r>
              <a:rPr lang="en-CA" sz="1600" dirty="0" smtClean="0"/>
              <a:t>Domain-specific modeling languages tend to support higher-level abstractions than general-purpose modeling languages, so they require less effort and fewer low-level details to specify a given system.</a:t>
            </a:r>
            <a:endParaRPr lang="en-AU" sz="1600" dirty="0"/>
          </a:p>
        </p:txBody>
      </p:sp>
      <p:sp>
        <p:nvSpPr>
          <p:cNvPr id="3" name="TextBox 2"/>
          <p:cNvSpPr txBox="1"/>
          <p:nvPr/>
        </p:nvSpPr>
        <p:spPr>
          <a:xfrm>
            <a:off x="216506" y="1196752"/>
            <a:ext cx="7739870" cy="461665"/>
          </a:xfrm>
          <a:prstGeom prst="rect">
            <a:avLst/>
          </a:prstGeom>
          <a:noFill/>
        </p:spPr>
        <p:txBody>
          <a:bodyPr wrap="square" rtlCol="0">
            <a:spAutoFit/>
          </a:bodyPr>
          <a:lstStyle/>
          <a:p>
            <a:r>
              <a:rPr lang="en-CA" sz="2400" b="1" dirty="0" smtClean="0"/>
              <a:t>Model-driven Engineering</a:t>
            </a:r>
            <a:endParaRPr lang="en-CA" sz="2400" b="1" dirty="0"/>
          </a:p>
        </p:txBody>
      </p:sp>
    </p:spTree>
    <p:extLst>
      <p:ext uri="{BB962C8B-B14F-4D97-AF65-F5344CB8AC3E}">
        <p14:creationId xmlns:p14="http://schemas.microsoft.com/office/powerpoint/2010/main" val="29196480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ph idx="4294967295"/>
          </p:nvPr>
        </p:nvSpPr>
        <p:spPr>
          <a:xfrm>
            <a:off x="467544" y="1658417"/>
            <a:ext cx="8506891" cy="5077307"/>
          </a:xfrm>
          <a:prstGeom prst="rect">
            <a:avLst/>
          </a:prstGeom>
        </p:spPr>
        <p:txBody>
          <a:bodyPr>
            <a:normAutofit/>
          </a:bodyPr>
          <a:lstStyle/>
          <a:p>
            <a:pPr marL="0" indent="0">
              <a:buNone/>
            </a:pPr>
            <a:r>
              <a:rPr lang="en-CA" sz="1600" dirty="0"/>
              <a:t>Data analytics is getting more and more important in all businesses. If you want to have brilliant results of high quality, then you need data analyst experts. Such an analyst must be an expert at the data domain and at the technical domain at the same time. And this is hard to find. The MDBDA Tool Suite will help you to close the gap</a:t>
            </a:r>
            <a:r>
              <a:rPr lang="en-CA" sz="1600" dirty="0" smtClean="0"/>
              <a:t>.</a:t>
            </a:r>
          </a:p>
          <a:p>
            <a:pPr marL="0" indent="0">
              <a:buNone/>
            </a:pPr>
            <a:endParaRPr lang="en-CA" sz="1600" dirty="0"/>
          </a:p>
          <a:p>
            <a:r>
              <a:rPr lang="en-CA" sz="1600" b="1" dirty="0"/>
              <a:t>Graphical</a:t>
            </a:r>
            <a:r>
              <a:rPr lang="en-CA" sz="1600" dirty="0"/>
              <a:t/>
            </a:r>
            <a:br>
              <a:rPr lang="en-CA" sz="1600" dirty="0"/>
            </a:br>
            <a:r>
              <a:rPr lang="en-CA" sz="1600" dirty="0"/>
              <a:t>The Tool Suite allows you to draw your data analytics instead of writing them programmatically. As the proverb says, a picture is worth a thousand words, MDBDA increases the learning curve dramatically and improves the documentation</a:t>
            </a:r>
            <a:r>
              <a:rPr lang="en-CA" sz="1600" dirty="0" smtClean="0"/>
              <a:t>.</a:t>
            </a:r>
          </a:p>
          <a:p>
            <a:endParaRPr lang="en-CA" sz="1600" dirty="0"/>
          </a:p>
          <a:p>
            <a:r>
              <a:rPr lang="en-CA" sz="1600" b="1" dirty="0"/>
              <a:t>Model-driven</a:t>
            </a:r>
            <a:r>
              <a:rPr lang="en-CA" sz="1600" dirty="0"/>
              <a:t/>
            </a:r>
            <a:br>
              <a:rPr lang="en-CA" sz="1600" dirty="0"/>
            </a:br>
            <a:r>
              <a:rPr lang="en-CA" sz="1600" dirty="0"/>
              <a:t>The model-driven approach separates the analytics logic from the technical big data platform. This allows you to change platform components later, without rewriting your analytics.</a:t>
            </a:r>
          </a:p>
        </p:txBody>
      </p:sp>
      <p:sp>
        <p:nvSpPr>
          <p:cNvPr id="3" name="TextBox 2"/>
          <p:cNvSpPr txBox="1"/>
          <p:nvPr/>
        </p:nvSpPr>
        <p:spPr>
          <a:xfrm>
            <a:off x="216506" y="1196752"/>
            <a:ext cx="7739870" cy="461665"/>
          </a:xfrm>
          <a:prstGeom prst="rect">
            <a:avLst/>
          </a:prstGeom>
          <a:noFill/>
        </p:spPr>
        <p:txBody>
          <a:bodyPr wrap="square" rtlCol="0">
            <a:spAutoFit/>
          </a:bodyPr>
          <a:lstStyle/>
          <a:p>
            <a:r>
              <a:rPr lang="en-CA" sz="2400" b="1" dirty="0" smtClean="0"/>
              <a:t>Model-driven Big Data Analytics</a:t>
            </a:r>
            <a:endParaRPr lang="en-CA" sz="2400" b="1" dirty="0"/>
          </a:p>
        </p:txBody>
      </p:sp>
    </p:spTree>
    <p:extLst>
      <p:ext uri="{BB962C8B-B14F-4D97-AF65-F5344CB8AC3E}">
        <p14:creationId xmlns:p14="http://schemas.microsoft.com/office/powerpoint/2010/main" val="28372709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ph idx="4294967295"/>
          </p:nvPr>
        </p:nvSpPr>
        <p:spPr>
          <a:xfrm>
            <a:off x="467544" y="1658417"/>
            <a:ext cx="8506891" cy="5077307"/>
          </a:xfrm>
          <a:prstGeom prst="rect">
            <a:avLst/>
          </a:prstGeom>
        </p:spPr>
        <p:txBody>
          <a:bodyPr>
            <a:noAutofit/>
          </a:bodyPr>
          <a:lstStyle/>
          <a:p>
            <a:pPr marL="0" indent="0">
              <a:buNone/>
            </a:pPr>
            <a:r>
              <a:rPr lang="en-US" sz="1400" dirty="0"/>
              <a:t>Recommendation systems (RS) help to match users </a:t>
            </a:r>
            <a:r>
              <a:rPr lang="en-US" sz="1400" dirty="0" smtClean="0"/>
              <a:t>with the items of possible interest to the user.</a:t>
            </a:r>
          </a:p>
          <a:p>
            <a:pPr marL="0" indent="0">
              <a:buNone/>
            </a:pPr>
            <a:endParaRPr lang="en-US" sz="1400" dirty="0"/>
          </a:p>
          <a:p>
            <a:r>
              <a:rPr lang="en-CA" sz="1400" b="1" dirty="0"/>
              <a:t>Collaborative </a:t>
            </a:r>
            <a:r>
              <a:rPr lang="en-CA" sz="1400" b="1" dirty="0" smtClean="0"/>
              <a:t>filtering</a:t>
            </a:r>
          </a:p>
          <a:p>
            <a:pPr marL="0" indent="0">
              <a:buNone/>
            </a:pPr>
            <a:r>
              <a:rPr lang="en-CA" sz="1400" dirty="0"/>
              <a:t>Collaborative filtering methods are based on collecting and analyzing a large amount of information on users’ </a:t>
            </a:r>
            <a:r>
              <a:rPr lang="en-CA" sz="1400" dirty="0" smtClean="0"/>
              <a:t>behaviours, </a:t>
            </a:r>
            <a:r>
              <a:rPr lang="en-CA" sz="1400" dirty="0"/>
              <a:t>activities or preferences and predicting what users will like based on their similarity to other users</a:t>
            </a:r>
            <a:r>
              <a:rPr lang="en-CA" sz="1400" dirty="0" smtClean="0"/>
              <a:t>. Algorithms such as </a:t>
            </a:r>
            <a:r>
              <a:rPr lang="en-CA" sz="1400" dirty="0"/>
              <a:t>the k-nearest </a:t>
            </a:r>
            <a:r>
              <a:rPr lang="en-CA" sz="1400" dirty="0" smtClean="0"/>
              <a:t>neighbour </a:t>
            </a:r>
            <a:r>
              <a:rPr lang="en-CA" sz="1400" dirty="0"/>
              <a:t>(k-NN) </a:t>
            </a:r>
            <a:r>
              <a:rPr lang="en-CA" sz="1400" dirty="0" smtClean="0"/>
              <a:t>approach </a:t>
            </a:r>
            <a:r>
              <a:rPr lang="en-CA" sz="1400" dirty="0"/>
              <a:t>and the Pearson Correlation </a:t>
            </a:r>
            <a:r>
              <a:rPr lang="en-CA" sz="1400" dirty="0" smtClean="0"/>
              <a:t>are used.</a:t>
            </a:r>
            <a:endParaRPr lang="en-CA" sz="1400" dirty="0"/>
          </a:p>
          <a:p>
            <a:pPr marL="0" indent="0">
              <a:buNone/>
            </a:pPr>
            <a:endParaRPr lang="en-CA" sz="1400" b="1" dirty="0"/>
          </a:p>
          <a:p>
            <a:r>
              <a:rPr lang="en-CA" sz="1400" b="1" dirty="0"/>
              <a:t>Content-based </a:t>
            </a:r>
            <a:r>
              <a:rPr lang="en-CA" sz="1400" b="1" dirty="0" smtClean="0"/>
              <a:t>filtering</a:t>
            </a:r>
          </a:p>
          <a:p>
            <a:pPr marL="0" indent="0">
              <a:buNone/>
            </a:pPr>
            <a:r>
              <a:rPr lang="en-CA" sz="1400" dirty="0"/>
              <a:t>Recommendations are based on information on the content of items rather than on other users’ </a:t>
            </a:r>
            <a:r>
              <a:rPr lang="en-CA" sz="1400" dirty="0" smtClean="0"/>
              <a:t>opinion. Uses </a:t>
            </a:r>
            <a:r>
              <a:rPr lang="en-CA" sz="1400" dirty="0"/>
              <a:t>a machine learning algorithm to induce a profile of the users preferences from examples based on a </a:t>
            </a:r>
            <a:r>
              <a:rPr lang="en-CA" sz="1400" dirty="0" smtClean="0"/>
              <a:t>feature </a:t>
            </a:r>
            <a:r>
              <a:rPr lang="en-CA" sz="1400" dirty="0"/>
              <a:t>description of content.</a:t>
            </a:r>
          </a:p>
          <a:p>
            <a:endParaRPr lang="en-CA" sz="1400" b="1" dirty="0" smtClean="0"/>
          </a:p>
          <a:p>
            <a:r>
              <a:rPr lang="en-CA" sz="1400" b="1" dirty="0" smtClean="0"/>
              <a:t>Hybrid </a:t>
            </a:r>
            <a:r>
              <a:rPr lang="en-CA" sz="1400" b="1" dirty="0"/>
              <a:t>Recommender Systems</a:t>
            </a:r>
          </a:p>
          <a:p>
            <a:pPr marL="0" indent="0">
              <a:buNone/>
            </a:pPr>
            <a:r>
              <a:rPr lang="en-CA" sz="1400" dirty="0" smtClean="0"/>
              <a:t>It combines </a:t>
            </a:r>
            <a:r>
              <a:rPr lang="en-CA" sz="1400" dirty="0"/>
              <a:t>collaborative filtering and content-based </a:t>
            </a:r>
            <a:r>
              <a:rPr lang="en-CA" sz="1400" dirty="0" smtClean="0"/>
              <a:t>filtering.</a:t>
            </a:r>
          </a:p>
          <a:p>
            <a:pPr marL="0" indent="0">
              <a:buNone/>
            </a:pPr>
            <a:r>
              <a:rPr lang="en-CA" sz="1400" dirty="0"/>
              <a:t>H</a:t>
            </a:r>
            <a:r>
              <a:rPr lang="en-CA" sz="1400" dirty="0" smtClean="0"/>
              <a:t>ybridization </a:t>
            </a:r>
            <a:r>
              <a:rPr lang="en-CA" sz="1400" dirty="0"/>
              <a:t>techniques:</a:t>
            </a:r>
          </a:p>
          <a:p>
            <a:r>
              <a:rPr lang="en-CA" sz="1400" dirty="0"/>
              <a:t>Weighted: The score of different recommendation components are combined numerically.</a:t>
            </a:r>
          </a:p>
          <a:p>
            <a:r>
              <a:rPr lang="en-CA" sz="1400" dirty="0"/>
              <a:t>Switching: The system chooses among recommendation components and applies the selected one.</a:t>
            </a:r>
          </a:p>
          <a:p>
            <a:r>
              <a:rPr lang="en-CA" sz="1400" dirty="0"/>
              <a:t>Mixed: Recommendations from different recommenders are presented together.</a:t>
            </a:r>
          </a:p>
          <a:p>
            <a:r>
              <a:rPr lang="en-CA" sz="1400" dirty="0"/>
              <a:t>Feature Combination: Features derived from different knowledge sources are combined together and given to a single recommendation algorithm.</a:t>
            </a:r>
          </a:p>
          <a:p>
            <a:pPr marL="0" indent="0">
              <a:buNone/>
            </a:pPr>
            <a:endParaRPr lang="en-US" sz="1400" dirty="0" smtClean="0"/>
          </a:p>
          <a:p>
            <a:endParaRPr lang="en-US" sz="1400" dirty="0"/>
          </a:p>
        </p:txBody>
      </p:sp>
      <p:sp>
        <p:nvSpPr>
          <p:cNvPr id="3" name="TextBox 2"/>
          <p:cNvSpPr txBox="1"/>
          <p:nvPr/>
        </p:nvSpPr>
        <p:spPr>
          <a:xfrm>
            <a:off x="216506" y="1196752"/>
            <a:ext cx="7739870" cy="461665"/>
          </a:xfrm>
          <a:prstGeom prst="rect">
            <a:avLst/>
          </a:prstGeom>
          <a:noFill/>
        </p:spPr>
        <p:txBody>
          <a:bodyPr wrap="square" rtlCol="0">
            <a:spAutoFit/>
          </a:bodyPr>
          <a:lstStyle/>
          <a:p>
            <a:r>
              <a:rPr lang="en-CA" sz="2400" b="1" dirty="0" smtClean="0"/>
              <a:t>Recommender Systems</a:t>
            </a:r>
            <a:endParaRPr lang="en-CA" sz="2400" b="1" dirty="0"/>
          </a:p>
        </p:txBody>
      </p:sp>
    </p:spTree>
    <p:extLst>
      <p:ext uri="{BB962C8B-B14F-4D97-AF65-F5344CB8AC3E}">
        <p14:creationId xmlns:p14="http://schemas.microsoft.com/office/powerpoint/2010/main" val="2448793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ph idx="4294967295"/>
          </p:nvPr>
        </p:nvSpPr>
        <p:spPr>
          <a:xfrm>
            <a:off x="467544" y="1658417"/>
            <a:ext cx="8506891" cy="5077307"/>
          </a:xfrm>
          <a:prstGeom prst="rect">
            <a:avLst/>
          </a:prstGeom>
        </p:spPr>
        <p:txBody>
          <a:bodyPr>
            <a:noAutofit/>
          </a:bodyPr>
          <a:lstStyle/>
          <a:p>
            <a:pPr marL="0" indent="0">
              <a:buNone/>
            </a:pPr>
            <a:r>
              <a:rPr lang="en-CA" sz="1400" dirty="0"/>
              <a:t>Recommendation techniques have been increasingly </a:t>
            </a:r>
            <a:r>
              <a:rPr lang="en-CA" sz="1400" dirty="0" smtClean="0"/>
              <a:t>incorporated in </a:t>
            </a:r>
            <a:r>
              <a:rPr lang="en-CA" sz="1400" dirty="0"/>
              <a:t>e-commerce applications, supporting clients in identifying </a:t>
            </a:r>
            <a:r>
              <a:rPr lang="en-CA" sz="1400" dirty="0" smtClean="0"/>
              <a:t>those items </a:t>
            </a:r>
            <a:r>
              <a:rPr lang="en-CA" sz="1400" dirty="0"/>
              <a:t>that best fit their needs. Unfortunately, little effort has been made</a:t>
            </a:r>
          </a:p>
          <a:p>
            <a:pPr marL="0" indent="0">
              <a:buNone/>
            </a:pPr>
            <a:r>
              <a:rPr lang="en-CA" sz="1400" dirty="0"/>
              <a:t>to integrate these techniques into methodological proposals </a:t>
            </a:r>
            <a:r>
              <a:rPr lang="en-CA" sz="1400" dirty="0" smtClean="0"/>
              <a:t>of Web development, discouraging </a:t>
            </a:r>
            <a:r>
              <a:rPr lang="en-CA" sz="1400" dirty="0"/>
              <a:t>the adoption of engineering approaches to face </a:t>
            </a:r>
            <a:r>
              <a:rPr lang="en-CA" sz="1400" dirty="0" smtClean="0"/>
              <a:t>the complexity </a:t>
            </a:r>
            <a:r>
              <a:rPr lang="en-CA" sz="1400" dirty="0"/>
              <a:t>of recommender systems. </a:t>
            </a:r>
            <a:endParaRPr lang="en-CA" sz="1400" dirty="0" smtClean="0"/>
          </a:p>
          <a:p>
            <a:pPr marL="0" indent="0">
              <a:buNone/>
            </a:pPr>
            <a:endParaRPr lang="en-CA" sz="1400" dirty="0"/>
          </a:p>
          <a:p>
            <a:pPr marL="0" indent="0">
              <a:buNone/>
            </a:pPr>
            <a:endParaRPr lang="en-US" sz="1400" dirty="0"/>
          </a:p>
        </p:txBody>
      </p:sp>
      <p:sp>
        <p:nvSpPr>
          <p:cNvPr id="3" name="TextBox 2"/>
          <p:cNvSpPr txBox="1"/>
          <p:nvPr/>
        </p:nvSpPr>
        <p:spPr>
          <a:xfrm>
            <a:off x="216506" y="1196752"/>
            <a:ext cx="7739870" cy="461665"/>
          </a:xfrm>
          <a:prstGeom prst="rect">
            <a:avLst/>
          </a:prstGeom>
          <a:noFill/>
        </p:spPr>
        <p:txBody>
          <a:bodyPr wrap="square" rtlCol="0">
            <a:spAutoFit/>
          </a:bodyPr>
          <a:lstStyle/>
          <a:p>
            <a:r>
              <a:rPr lang="en-CA" sz="2400" b="1" dirty="0" smtClean="0"/>
              <a:t>Model-Driven Approach to Web Recommender systems</a:t>
            </a:r>
            <a:endParaRPr lang="en-CA" sz="2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2852936"/>
            <a:ext cx="8274049" cy="3888432"/>
          </a:xfrm>
          <a:prstGeom prst="rect">
            <a:avLst/>
          </a:prstGeom>
        </p:spPr>
      </p:pic>
    </p:spTree>
    <p:extLst>
      <p:ext uri="{BB962C8B-B14F-4D97-AF65-F5344CB8AC3E}">
        <p14:creationId xmlns:p14="http://schemas.microsoft.com/office/powerpoint/2010/main" val="4738809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304</TotalTime>
  <Words>1187</Words>
  <Application>Microsoft Office PowerPoint</Application>
  <PresentationFormat>On-screen Show (4:3)</PresentationFormat>
  <Paragraphs>108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Vishnu</dc:creator>
  <cp:lastModifiedBy>Vishnu</cp:lastModifiedBy>
  <cp:revision>33</cp:revision>
  <dcterms:created xsi:type="dcterms:W3CDTF">2015-09-10T04:53:04Z</dcterms:created>
  <dcterms:modified xsi:type="dcterms:W3CDTF">2015-09-11T18:48:03Z</dcterms:modified>
</cp:coreProperties>
</file>