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9"/>
  </p:notesMasterIdLst>
  <p:sldIdLst>
    <p:sldId id="256" r:id="rId2"/>
    <p:sldId id="302" r:id="rId3"/>
    <p:sldId id="303" r:id="rId4"/>
    <p:sldId id="304" r:id="rId5"/>
    <p:sldId id="305" r:id="rId6"/>
    <p:sldId id="306" r:id="rId7"/>
    <p:sldId id="30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4B429"/>
    <a:srgbClr val="FFD54F"/>
    <a:srgbClr val="FFEA3D"/>
    <a:srgbClr val="FFFFAA"/>
    <a:srgbClr val="E0249A"/>
    <a:srgbClr val="0073CF"/>
    <a:srgbClr val="57068C"/>
    <a:srgbClr val="FFDB43"/>
    <a:srgbClr val="FDD5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8E97C-1779-4CEE-80D0-5BBB1AC4023D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EF7D1-689C-4BC1-B59B-4A4CE078E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43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046" y="5403333"/>
            <a:ext cx="5158224" cy="1573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2740" y="1028940"/>
            <a:ext cx="8692199" cy="1474115"/>
          </a:xfrm>
        </p:spPr>
        <p:txBody>
          <a:bodyPr lIns="0" anchor="b">
            <a:noAutofit/>
          </a:bodyPr>
          <a:lstStyle>
            <a:lvl1pPr algn="l">
              <a:defRPr sz="5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740" y="4266821"/>
            <a:ext cx="5486243" cy="666549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2740" y="2642329"/>
            <a:ext cx="1182916" cy="377962"/>
          </a:xfrm>
          <a:solidFill>
            <a:schemeClr val="accent1"/>
          </a:solidFill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318C6E2-4AA5-436E-9815-715E9B2235FA}" type="datetime1">
              <a:rPr lang="en-US" smtClean="0"/>
              <a:t>4/12/2017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623674" y="6377231"/>
            <a:ext cx="4293708" cy="25033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148416" y="6377231"/>
            <a:ext cx="553900" cy="250337"/>
          </a:xfrm>
        </p:spPr>
        <p:txBody>
          <a:bodyPr/>
          <a:lstStyle>
            <a:lvl1pPr algn="ctr">
              <a:defRPr/>
            </a:lvl1pPr>
          </a:lstStyle>
          <a:p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559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81" y="1396192"/>
            <a:ext cx="5542713" cy="670270"/>
          </a:xfrm>
        </p:spPr>
        <p:txBody>
          <a:bodyPr anchor="b">
            <a:noAutofit/>
          </a:bodyPr>
          <a:lstStyle>
            <a:lvl1pPr marL="0" indent="0">
              <a:buNone/>
              <a:defRPr sz="2800" b="1" baseline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881" y="2184400"/>
            <a:ext cx="5542713" cy="3846945"/>
          </a:xfrm>
        </p:spPr>
        <p:txBody>
          <a:bodyPr>
            <a:normAutofit/>
          </a:bodyPr>
          <a:lstStyle>
            <a:lvl1pPr marL="288925" indent="-288925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2000"/>
            </a:lvl1pPr>
            <a:lvl2pPr marL="6858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800"/>
            </a:lvl2pPr>
            <a:lvl3pPr marL="11430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600"/>
            </a:lvl3pPr>
            <a:lvl4pPr marL="16002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400"/>
            </a:lvl4pPr>
            <a:lvl5pPr marL="20574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6154" y="1396192"/>
            <a:ext cx="5593458" cy="670270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6154" y="2184400"/>
            <a:ext cx="5593458" cy="3846945"/>
          </a:xfrm>
        </p:spPr>
        <p:txBody>
          <a:bodyPr>
            <a:normAutofit/>
          </a:bodyPr>
          <a:lstStyle>
            <a:lvl1pPr marL="288925" indent="-288925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2000"/>
            </a:lvl1pPr>
            <a:lvl2pPr marL="6858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800"/>
            </a:lvl2pPr>
            <a:lvl3pPr marL="11430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600"/>
            </a:lvl3pPr>
            <a:lvl4pPr marL="16002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400"/>
            </a:lvl4pPr>
            <a:lvl5pPr marL="20574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59883" y="434108"/>
            <a:ext cx="11569729" cy="89592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432B-3FBE-4889-963D-BF97BFBB7D3F}" type="datetime1">
              <a:rPr lang="en-US" smtClean="0"/>
              <a:t>4/12/2017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59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CC04-1E76-41EE-A8AC-75AD85313D09}" type="datetime1">
              <a:rPr lang="en-US" smtClean="0"/>
              <a:t>4/12/2017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48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74A9E-84AC-4661-9381-CC35B09E47F7}" type="datetime1">
              <a:rPr lang="en-US" smtClean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16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_NoBkg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829F-8847-4C2A-8DD0-690EAD78E53F}" type="datetime1">
              <a:rPr lang="en-US" smtClean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67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xt or 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0071" y="1237675"/>
            <a:ext cx="4331855" cy="910202"/>
          </a:xfrm>
        </p:spPr>
        <p:txBody>
          <a:bodyPr anchor="b">
            <a:normAutofit/>
          </a:bodyPr>
          <a:lstStyle>
            <a:lvl1pPr algn="ctr">
              <a:defRPr sz="2800" cap="all" baseline="0"/>
            </a:lvl1pPr>
          </a:lstStyle>
          <a:p>
            <a:r>
              <a:rPr lang="en-US" dirty="0"/>
              <a:t>CONTEXT or THEME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687614" y="6335309"/>
            <a:ext cx="1181114" cy="250337"/>
          </a:xfrm>
        </p:spPr>
        <p:txBody>
          <a:bodyPr/>
          <a:lstStyle/>
          <a:p>
            <a:fld id="{5FDFC970-B950-4395-A833-47227D4A68CA}" type="datetime1">
              <a:rPr lang="en-US" smtClean="0"/>
              <a:t>4/12/2017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3930073" y="2244437"/>
            <a:ext cx="4331855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3930073" y="4668983"/>
            <a:ext cx="4331855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60400" y="2420360"/>
            <a:ext cx="10871200" cy="211455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3930072" y="4784725"/>
            <a:ext cx="4331855" cy="276225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lvl="0" algn="ctr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419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xt or Quote with Phot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350285" y="495661"/>
            <a:ext cx="5440648" cy="575736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54362" y="1237675"/>
            <a:ext cx="4331855" cy="910202"/>
          </a:xfrm>
        </p:spPr>
        <p:txBody>
          <a:bodyPr anchor="b">
            <a:normAutofit/>
          </a:bodyPr>
          <a:lstStyle>
            <a:lvl1pPr algn="ctr">
              <a:defRPr sz="2800" cap="all" baseline="0"/>
            </a:lvl1pPr>
          </a:lstStyle>
          <a:p>
            <a:r>
              <a:rPr lang="en-US" dirty="0"/>
              <a:t>CONTEXT or THEME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692947" y="6335309"/>
            <a:ext cx="1181114" cy="250337"/>
          </a:xfrm>
        </p:spPr>
        <p:txBody>
          <a:bodyPr/>
          <a:lstStyle/>
          <a:p>
            <a:fld id="{5FDFC970-B950-4395-A833-47227D4A68CA}" type="datetime1">
              <a:rPr lang="en-US" smtClean="0"/>
              <a:t>4/12/2017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882" y="6335309"/>
            <a:ext cx="3887245" cy="250337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479637" y="6335309"/>
            <a:ext cx="1016000" cy="250337"/>
          </a:xfrm>
        </p:spPr>
        <p:txBody>
          <a:bodyPr/>
          <a:lstStyle/>
          <a:p>
            <a:r>
              <a:rPr lang="en-US" dirty="0" smtClean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544943" y="2409026"/>
            <a:ext cx="4950694" cy="211455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2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854362" y="4784725"/>
            <a:ext cx="4331855" cy="276225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lvl="0" algn="ctr"/>
            <a:r>
              <a:rPr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54363" y="2244437"/>
            <a:ext cx="4331855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854363" y="4668983"/>
            <a:ext cx="4331855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1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550988" y="3461559"/>
            <a:ext cx="9070975" cy="598488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591" y="2382981"/>
            <a:ext cx="11569729" cy="1046019"/>
          </a:xfrm>
        </p:spPr>
        <p:txBody>
          <a:bodyPr anchor="b">
            <a:normAutofit/>
          </a:bodyPr>
          <a:lstStyle>
            <a:lvl1pPr algn="ctr">
              <a:defRPr sz="6000" cap="all" baseline="0"/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676206" y="6335309"/>
            <a:ext cx="1181114" cy="250337"/>
          </a:xfrm>
        </p:spPr>
        <p:txBody>
          <a:bodyPr/>
          <a:lstStyle/>
          <a:p>
            <a:fld id="{5FDFC970-B950-4395-A833-47227D4A68CA}" type="datetime1">
              <a:rPr lang="en-US" smtClean="0"/>
              <a:t>4/12/2017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72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550988" y="3461559"/>
            <a:ext cx="9070975" cy="598488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591" y="2382981"/>
            <a:ext cx="11569729" cy="1046019"/>
          </a:xfrm>
        </p:spPr>
        <p:txBody>
          <a:bodyPr anchor="b">
            <a:normAutofit/>
          </a:bodyPr>
          <a:lstStyle>
            <a:lvl1pPr algn="ctr">
              <a:defRPr sz="6000" cap="all" baseline="0"/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676206" y="6335309"/>
            <a:ext cx="1181114" cy="250337"/>
          </a:xfrm>
        </p:spPr>
        <p:txBody>
          <a:bodyPr/>
          <a:lstStyle/>
          <a:p>
            <a:fld id="{5FDFC970-B950-4395-A833-47227D4A68CA}" type="datetime1">
              <a:rPr lang="en-US" smtClean="0"/>
              <a:t>4/12/2017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2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550988" y="3461559"/>
            <a:ext cx="9070975" cy="598488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591" y="2382981"/>
            <a:ext cx="11569729" cy="1046019"/>
          </a:xfrm>
        </p:spPr>
        <p:txBody>
          <a:bodyPr anchor="b">
            <a:normAutofit/>
          </a:bodyPr>
          <a:lstStyle>
            <a:lvl1pPr algn="ctr">
              <a:defRPr sz="60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676206" y="6335309"/>
            <a:ext cx="1181114" cy="2503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DFC970-B950-4395-A833-47227D4A68CA}" type="datetime1">
              <a:rPr lang="en-US" smtClean="0"/>
              <a:pPr/>
              <a:t>4/12/2017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02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7225" y="4581236"/>
            <a:ext cx="10877550" cy="1597891"/>
          </a:xfrm>
          <a:noFill/>
        </p:spPr>
        <p:txBody>
          <a:bodyPr wrap="square" rtlCol="0" anchor="ctr" anchorCtr="1">
            <a:noAutofit/>
          </a:bodyPr>
          <a:lstStyle>
            <a:lvl1pPr algn="ctr">
              <a:defRPr lang="en-US" sz="1800" b="0" i="0" cap="all" baseline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marL="0" lvl="0" algn="ctr">
              <a:lnSpc>
                <a:spcPct val="75000"/>
              </a:lnSpc>
            </a:pPr>
            <a:r>
              <a:rPr lang="en-US" dirty="0"/>
              <a:t>click to edit master closing slide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60D7-90CE-4513-A3CE-C070B9421917}" type="datetime1">
              <a:rPr lang="en-US" smtClean="0"/>
              <a:t>4/12/2017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57225" y="6335309"/>
            <a:ext cx="4829174" cy="250337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683" y="2728800"/>
            <a:ext cx="7409079" cy="124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67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094124" y="397164"/>
            <a:ext cx="6097876" cy="6460836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2740" y="1028940"/>
            <a:ext cx="5486243" cy="1474115"/>
          </a:xfrm>
        </p:spPr>
        <p:txBody>
          <a:bodyPr lIns="0" anchor="b">
            <a:noAutofit/>
          </a:bodyPr>
          <a:lstStyle>
            <a:lvl1pPr algn="l">
              <a:defRPr sz="5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740" y="4266821"/>
            <a:ext cx="5486243" cy="666549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2740" y="2642329"/>
            <a:ext cx="1182916" cy="377962"/>
          </a:xfrm>
          <a:solidFill>
            <a:schemeClr val="accent1"/>
          </a:solidFill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318C6E2-4AA5-436E-9815-715E9B2235FA}" type="datetime1">
              <a:rPr lang="en-US" smtClean="0"/>
              <a:t>4/12/2017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623674" y="6377231"/>
            <a:ext cx="4293708" cy="25033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148416" y="6377231"/>
            <a:ext cx="553900" cy="250337"/>
          </a:xfrm>
        </p:spPr>
        <p:txBody>
          <a:bodyPr/>
          <a:lstStyle>
            <a:lvl1pPr algn="ctr">
              <a:defRPr/>
            </a:lvl1pPr>
          </a:lstStyle>
          <a:p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046" y="5403333"/>
            <a:ext cx="5158224" cy="1573200"/>
          </a:xfrm>
          <a:prstGeom prst="rect">
            <a:avLst/>
          </a:prstGeom>
        </p:spPr>
      </p:pic>
      <p:grpSp>
        <p:nvGrpSpPr>
          <p:cNvPr id="30" name="Group 29"/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31" name="Rectangle 30"/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183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_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9"/>
          <a:stretch/>
        </p:blipFill>
        <p:spPr>
          <a:xfrm>
            <a:off x="0" y="384561"/>
            <a:ext cx="12192000" cy="64734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3425" y="4682836"/>
            <a:ext cx="10725150" cy="1559782"/>
          </a:xfrm>
          <a:noFill/>
        </p:spPr>
        <p:txBody>
          <a:bodyPr wrap="square" rtlCol="0" anchor="ctr" anchorCtr="1">
            <a:noAutofit/>
          </a:bodyPr>
          <a:lstStyle>
            <a:lvl1pPr algn="ctr">
              <a:defRPr lang="en-US" sz="1800" b="0" i="0">
                <a:solidFill>
                  <a:schemeClr val="bg1">
                    <a:alpha val="81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marL="0" lvl="0" algn="ctr">
              <a:lnSpc>
                <a:spcPct val="75000"/>
              </a:lnSpc>
            </a:pPr>
            <a:r>
              <a:rPr lang="en-US" dirty="0"/>
              <a:t>CLICK TO EDIT MASTER CLOSING SLIDE OPTION 2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8D4B-3D0A-49AB-8EA2-2DC8CB4594DB}" type="datetime1">
              <a:rPr lang="en-US" smtClean="0"/>
              <a:t>4/12/2017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733425" y="6335309"/>
            <a:ext cx="4752974" cy="250337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652" y="2748600"/>
            <a:ext cx="7418732" cy="12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08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689" y="5252878"/>
            <a:ext cx="5158225" cy="1573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2740" y="1028940"/>
            <a:ext cx="8692199" cy="1474115"/>
          </a:xfrm>
        </p:spPr>
        <p:txBody>
          <a:bodyPr lIns="0" anchor="b">
            <a:noAutofit/>
          </a:bodyPr>
          <a:lstStyle>
            <a:lvl1pPr algn="l"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740" y="4266821"/>
            <a:ext cx="5486243" cy="666549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2000" b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2740" y="2642329"/>
            <a:ext cx="1182916" cy="377962"/>
          </a:xfrm>
          <a:solidFill>
            <a:schemeClr val="accent1"/>
          </a:solidFill>
          <a:ln>
            <a:noFill/>
          </a:ln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318C6E2-4AA5-436E-9815-715E9B2235FA}" type="datetime1">
              <a:rPr lang="en-US" smtClean="0"/>
              <a:t>4/12/2017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623674" y="6377231"/>
            <a:ext cx="4293708" cy="250337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148416" y="6377231"/>
            <a:ext cx="553900" cy="250337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24" name="Rectangle 23"/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895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ack with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094124" y="397164"/>
            <a:ext cx="6097876" cy="6460836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2740" y="1028940"/>
            <a:ext cx="5486243" cy="1474115"/>
          </a:xfrm>
        </p:spPr>
        <p:txBody>
          <a:bodyPr lIns="0" anchor="b">
            <a:noAutofit/>
          </a:bodyPr>
          <a:lstStyle>
            <a:lvl1pPr algn="l"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740" y="4266821"/>
            <a:ext cx="5486243" cy="666549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2000" b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2740" y="2642329"/>
            <a:ext cx="1182916" cy="377962"/>
          </a:xfrm>
          <a:solidFill>
            <a:schemeClr val="accent1"/>
          </a:solidFill>
          <a:ln>
            <a:noFill/>
          </a:ln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318C6E2-4AA5-436E-9815-715E9B2235FA}" type="datetime1">
              <a:rPr lang="en-US" smtClean="0"/>
              <a:t>4/12/2017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623674" y="6377231"/>
            <a:ext cx="4293708" cy="250337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148416" y="6377231"/>
            <a:ext cx="553900" cy="250337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31" name="Rectangle 30"/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6" name="Picture 3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689" y="5252878"/>
            <a:ext cx="5158225" cy="15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0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4B0C9-B47E-4B33-A656-C78D1805DA95}" type="datetime1">
              <a:rPr lang="en-US" smtClean="0"/>
              <a:t>4/12/2017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32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407696" y="685060"/>
            <a:ext cx="1420859" cy="286052"/>
          </a:xfrm>
        </p:spPr>
        <p:txBody>
          <a:bodyPr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MENU ITEM 1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908224" y="685060"/>
            <a:ext cx="1420859" cy="286052"/>
          </a:xfrm>
        </p:spPr>
        <p:txBody>
          <a:bodyPr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MENU ITEM 2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10408752" y="685060"/>
            <a:ext cx="1420859" cy="286052"/>
          </a:xfrm>
        </p:spPr>
        <p:txBody>
          <a:bodyPr anchor="ctr">
            <a:noAutofit/>
          </a:bodyPr>
          <a:lstStyle>
            <a:lvl1pPr marL="0" indent="0" algn="ctr">
              <a:buNone/>
              <a:defRPr sz="1100" b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MENU ITEM 3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48C228CE-C572-4AF5-9728-AA6E475873DD}" type="datetime1">
              <a:rPr lang="en-US" smtClean="0"/>
              <a:t>4/12/2017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9883" y="434108"/>
            <a:ext cx="7046081" cy="895927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03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882" y="1709738"/>
            <a:ext cx="9399507" cy="2852737"/>
          </a:xfrm>
        </p:spPr>
        <p:txBody>
          <a:bodyPr anchor="b">
            <a:normAutofit/>
          </a:bodyPr>
          <a:lstStyle>
            <a:lvl1pPr algn="l">
              <a:defRPr sz="40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SECTION TITLE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82" y="4589463"/>
            <a:ext cx="9399507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D43AC-4B94-471D-A170-0D88FCD1FB54}" type="datetime1">
              <a:rPr lang="en-US" smtClean="0"/>
              <a:t>4/12/2017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02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_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85" y="1783162"/>
            <a:ext cx="7409079" cy="1240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60521" y="3727927"/>
            <a:ext cx="8770620" cy="1212056"/>
          </a:xfrm>
        </p:spPr>
        <p:txBody>
          <a:bodyPr anchor="b">
            <a:noAutofit/>
          </a:bodyPr>
          <a:lstStyle>
            <a:lvl1pPr algn="l">
              <a:defRPr sz="40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SECTION TITLE SLIDE OPTION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60521" y="4947813"/>
            <a:ext cx="8770620" cy="666549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F9E2-52BD-4C8D-9C57-79F661DB94A1}" type="datetime1">
              <a:rPr lang="en-US" smtClean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0521" y="6335309"/>
            <a:ext cx="4525878" cy="250337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28" name="Rectangle 27"/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274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883" y="434108"/>
            <a:ext cx="11569729" cy="89592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9882" y="1413164"/>
            <a:ext cx="5586855" cy="4590472"/>
          </a:xfrm>
        </p:spPr>
        <p:txBody>
          <a:bodyPr/>
          <a:lstStyle>
            <a:lvl1pPr marL="288925" indent="-288925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1pPr>
            <a:lvl2pPr marL="6858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2pPr>
            <a:lvl3pPr marL="11430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3pPr>
            <a:lvl4pPr marL="16002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4pPr>
            <a:lvl5pPr marL="20574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992" y="1413164"/>
            <a:ext cx="5658620" cy="4590472"/>
          </a:xfrm>
        </p:spPr>
        <p:txBody>
          <a:bodyPr/>
          <a:lstStyle>
            <a:lvl1pPr marL="288925" indent="-288925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1pPr>
            <a:lvl2pPr marL="6858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2pPr>
            <a:lvl3pPr marL="11430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3pPr>
            <a:lvl4pPr marL="16002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4pPr>
            <a:lvl5pPr marL="20574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881F3-AB4F-4026-8B03-DBF7475676B1}" type="datetime1">
              <a:rPr lang="en-US" smtClean="0"/>
              <a:t>4/12/2017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51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831" y="5830838"/>
            <a:ext cx="3851487" cy="117466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883" y="434108"/>
            <a:ext cx="11569729" cy="895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82" y="1413163"/>
            <a:ext cx="11569729" cy="4595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38014" y="6335309"/>
            <a:ext cx="1181114" cy="250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5FDFC970-B950-4395-A833-47227D4A68CA}" type="datetime1">
              <a:rPr lang="en-US" smtClean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882" y="6335309"/>
            <a:ext cx="5226517" cy="250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8000" y="6335309"/>
            <a:ext cx="1016000" cy="250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27" name="Rectangle 26"/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370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714" r:id="rId2"/>
    <p:sldLayoutId id="2147483715" r:id="rId3"/>
    <p:sldLayoutId id="2147483716" r:id="rId4"/>
    <p:sldLayoutId id="2147483670" r:id="rId5"/>
    <p:sldLayoutId id="2147483693" r:id="rId6"/>
    <p:sldLayoutId id="2147483671" r:id="rId7"/>
    <p:sldLayoutId id="2147483690" r:id="rId8"/>
    <p:sldLayoutId id="2147483672" r:id="rId9"/>
    <p:sldLayoutId id="2147483673" r:id="rId10"/>
    <p:sldLayoutId id="2147483674" r:id="rId11"/>
    <p:sldLayoutId id="2147483675" r:id="rId12"/>
    <p:sldLayoutId id="2147483710" r:id="rId13"/>
    <p:sldLayoutId id="2147483717" r:id="rId14"/>
    <p:sldLayoutId id="2147483718" r:id="rId15"/>
    <p:sldLayoutId id="2147483719" r:id="rId16"/>
    <p:sldLayoutId id="2147483720" r:id="rId17"/>
    <p:sldLayoutId id="2147483721" r:id="rId18"/>
    <p:sldLayoutId id="2147483712" r:id="rId19"/>
    <p:sldLayoutId id="2147483713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b="0" kern="1200" spc="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925" indent="-288925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740" y="1928280"/>
            <a:ext cx="8692199" cy="1474115"/>
          </a:xfrm>
        </p:spPr>
        <p:txBody>
          <a:bodyPr/>
          <a:lstStyle/>
          <a:p>
            <a:r>
              <a:rPr lang="en-CA" dirty="0"/>
              <a:t>Multi-Agent Modeling of Risk-Aware and Privacy-Preserving Recommender </a:t>
            </a:r>
            <a:br>
              <a:rPr lang="en-CA" dirty="0"/>
            </a:br>
            <a:r>
              <a:rPr lang="en-CA" dirty="0"/>
              <a:t>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Presented by: </a:t>
            </a:r>
            <a:r>
              <a:rPr lang="en-US" dirty="0" smtClean="0"/>
              <a:t>Vishnu Srivastava</a:t>
            </a:r>
            <a:endParaRPr lang="en-US" dirty="0"/>
          </a:p>
          <a:p>
            <a:r>
              <a:rPr lang="en-CA" dirty="0"/>
              <a:t>David R. </a:t>
            </a:r>
            <a:r>
              <a:rPr lang="en-CA" dirty="0" err="1"/>
              <a:t>Cheriton</a:t>
            </a:r>
            <a:r>
              <a:rPr lang="en-CA" dirty="0"/>
              <a:t> School of Computer Science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452740" y="3634122"/>
            <a:ext cx="1182916" cy="377962"/>
          </a:xfrm>
        </p:spPr>
        <p:txBody>
          <a:bodyPr/>
          <a:lstStyle/>
          <a:p>
            <a:fld id="{4E14D485-9E4C-422A-874A-A7B0EA07F166}" type="datetime1">
              <a:rPr lang="en-US" smtClean="0"/>
              <a:t>4/12/2017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6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dirty="0" smtClean="0"/>
              <a:t>Recommender Systems</a:t>
            </a:r>
          </a:p>
          <a:p>
            <a:pPr lvl="1"/>
            <a:r>
              <a:rPr lang="en-US" sz="1200" dirty="0" smtClean="0"/>
              <a:t>Context Aware Recommender Systems</a:t>
            </a:r>
            <a:endParaRPr lang="en-US" sz="1200" dirty="0" smtClean="0"/>
          </a:p>
          <a:p>
            <a:r>
              <a:rPr lang="en-US" sz="1600" dirty="0" smtClean="0"/>
              <a:t>Problem Statement</a:t>
            </a:r>
          </a:p>
          <a:p>
            <a:pPr lvl="1"/>
            <a:r>
              <a:rPr lang="en-US" sz="1400" dirty="0" smtClean="0"/>
              <a:t>Privacy in Recommender Systems</a:t>
            </a:r>
          </a:p>
          <a:p>
            <a:pPr lvl="1"/>
            <a:r>
              <a:rPr lang="en-US" sz="1400" dirty="0" smtClean="0"/>
              <a:t>Risk in Recommender Systems</a:t>
            </a:r>
            <a:endParaRPr lang="en-US" sz="1400" dirty="0"/>
          </a:p>
          <a:p>
            <a:r>
              <a:rPr lang="en-US" sz="1600" dirty="0" smtClean="0"/>
              <a:t>Risk Aware Recommender Systems</a:t>
            </a:r>
          </a:p>
          <a:p>
            <a:r>
              <a:rPr lang="en-US" sz="1600" dirty="0" smtClean="0"/>
              <a:t>Multi-Agent Modeling Approach</a:t>
            </a:r>
          </a:p>
          <a:p>
            <a:r>
              <a:rPr lang="en-US" sz="1600" dirty="0" smtClean="0"/>
              <a:t>Proposed Solution</a:t>
            </a:r>
          </a:p>
          <a:p>
            <a:r>
              <a:rPr lang="en-US" sz="1600" dirty="0" smtClean="0"/>
              <a:t>Case Study: Job Recommender System</a:t>
            </a:r>
          </a:p>
          <a:p>
            <a:r>
              <a:rPr lang="en-US" sz="1600" dirty="0" smtClean="0"/>
              <a:t>Conclusion</a:t>
            </a:r>
          </a:p>
          <a:p>
            <a:r>
              <a:rPr lang="en-US" sz="1600" dirty="0" smtClean="0"/>
              <a:t>Limitations &amp; Future Work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93005692-73BE-493E-93AB-ECD6027A765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22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882" y="1413164"/>
            <a:ext cx="11569729" cy="12369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Recommender systems are software systems that produce a list of recommendations for its users by deploying in general two algorithms (i.e. collaborative filtering or content-based filtering) or a mix of these algorithms as a hybrid approach. The approach used in collaborative filtering utilizes the user’s historic data (i.e. items purchased by the user, browsing/navigation history on the website or the feedback provided for the purchased item). </a:t>
            </a:r>
            <a:endParaRPr lang="en-US" sz="16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93005692-73BE-493E-93AB-ECD6027A765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59880" y="3505132"/>
            <a:ext cx="11569729" cy="895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Context Aware Recommender Systems</a:t>
            </a:r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9881" y="4243341"/>
            <a:ext cx="11569729" cy="1236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8925" indent="-288925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1600" dirty="0"/>
              <a:t>Current research in the area of RSs has focussed on context-aware </a:t>
            </a:r>
            <a:r>
              <a:rPr lang="en-CA" sz="1600" dirty="0" smtClean="0"/>
              <a:t>RSs. </a:t>
            </a:r>
            <a:r>
              <a:rPr lang="en-CA" sz="1600" dirty="0"/>
              <a:t>A context-independent representation may lose predictive power because potentially useful information from multiple contexts is not taken into </a:t>
            </a:r>
            <a:r>
              <a:rPr lang="en-CA" sz="1600" dirty="0" smtClean="0"/>
              <a:t>account. </a:t>
            </a:r>
            <a:r>
              <a:rPr lang="en-CA" sz="1600" dirty="0"/>
              <a:t>The ideal context-aware RS would, therefore, be able to reliably associate each user action with an appropriate context and effectively modify the system output for the user in that given context. 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091580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Approach: Structure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93005692-73BE-493E-93AB-ECD6027A765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329268" y="3240004"/>
            <a:ext cx="1193800" cy="6942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Breakdown of the System into </a:t>
            </a:r>
            <a:r>
              <a:rPr lang="en-CA" sz="1200" dirty="0" smtClean="0"/>
              <a:t>Subsystems</a:t>
            </a:r>
            <a:endParaRPr lang="en-CA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887134" y="3240004"/>
            <a:ext cx="1193800" cy="6942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Description of the goal model for the Subsystems</a:t>
            </a:r>
            <a:endParaRPr lang="en-CA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4445000" y="3240004"/>
            <a:ext cx="1193800" cy="6942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Design Behavior: Activity Model</a:t>
            </a:r>
            <a:endParaRPr lang="en-CA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6002866" y="3240004"/>
            <a:ext cx="1193800" cy="6942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Design Behavior: Sequence Diagram</a:t>
            </a:r>
            <a:endParaRPr lang="en-CA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6002866" y="4281406"/>
            <a:ext cx="1193800" cy="6942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Combined Model of the System</a:t>
            </a:r>
            <a:endParaRPr lang="en-CA" sz="1200" dirty="0"/>
          </a:p>
        </p:txBody>
      </p:sp>
      <p:cxnSp>
        <p:nvCxnSpPr>
          <p:cNvPr id="15" name="Straight Arrow Connector 14"/>
          <p:cNvCxnSpPr>
            <a:stCxn id="10" idx="3"/>
            <a:endCxn id="11" idx="1"/>
          </p:cNvCxnSpPr>
          <p:nvPr/>
        </p:nvCxnSpPr>
        <p:spPr>
          <a:xfrm>
            <a:off x="2523068" y="3587138"/>
            <a:ext cx="3640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3"/>
            <a:endCxn id="12" idx="1"/>
          </p:cNvCxnSpPr>
          <p:nvPr/>
        </p:nvCxnSpPr>
        <p:spPr>
          <a:xfrm>
            <a:off x="4080934" y="3587138"/>
            <a:ext cx="3640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3"/>
            <a:endCxn id="13" idx="1"/>
          </p:cNvCxnSpPr>
          <p:nvPr/>
        </p:nvCxnSpPr>
        <p:spPr>
          <a:xfrm>
            <a:off x="5638800" y="3587138"/>
            <a:ext cx="3640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  <a:endCxn id="14" idx="0"/>
          </p:cNvCxnSpPr>
          <p:nvPr/>
        </p:nvCxnSpPr>
        <p:spPr>
          <a:xfrm>
            <a:off x="6599766" y="3934271"/>
            <a:ext cx="0" cy="3471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4445000" y="1910737"/>
            <a:ext cx="1193800" cy="6942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Description of the Relationship Model</a:t>
            </a:r>
            <a:endParaRPr lang="en-CA" sz="1200" dirty="0"/>
          </a:p>
        </p:txBody>
      </p:sp>
      <p:sp>
        <p:nvSpPr>
          <p:cNvPr id="20" name="Right Arrow 19"/>
          <p:cNvSpPr/>
          <p:nvPr/>
        </p:nvSpPr>
        <p:spPr>
          <a:xfrm rot="18381773" flipH="1">
            <a:off x="3907367" y="2838255"/>
            <a:ext cx="711200" cy="14488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ight Arrow 20"/>
          <p:cNvSpPr/>
          <p:nvPr/>
        </p:nvSpPr>
        <p:spPr>
          <a:xfrm rot="16200000" flipH="1">
            <a:off x="4761973" y="2845776"/>
            <a:ext cx="550335" cy="13653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ight Arrow 21"/>
          <p:cNvSpPr/>
          <p:nvPr/>
        </p:nvSpPr>
        <p:spPr>
          <a:xfrm rot="14204642" flipH="1">
            <a:off x="5478821" y="2828209"/>
            <a:ext cx="711200" cy="14488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/>
          <p:cNvSpPr txBox="1"/>
          <p:nvPr/>
        </p:nvSpPr>
        <p:spPr>
          <a:xfrm rot="3395511">
            <a:off x="5673700" y="2739549"/>
            <a:ext cx="596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 smtClean="0"/>
              <a:t>Input</a:t>
            </a:r>
            <a:endParaRPr lang="en-CA" sz="1000" dirty="0"/>
          </a:p>
        </p:txBody>
      </p:sp>
      <p:sp>
        <p:nvSpPr>
          <p:cNvPr id="24" name="TextBox 23"/>
          <p:cNvSpPr txBox="1"/>
          <p:nvPr/>
        </p:nvSpPr>
        <p:spPr>
          <a:xfrm rot="18463514">
            <a:off x="3913181" y="2669467"/>
            <a:ext cx="596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 smtClean="0"/>
              <a:t>Input</a:t>
            </a:r>
            <a:endParaRPr lang="en-CA" sz="1000" dirty="0"/>
          </a:p>
        </p:txBody>
      </p:sp>
      <p:sp>
        <p:nvSpPr>
          <p:cNvPr id="25" name="TextBox 24"/>
          <p:cNvSpPr txBox="1"/>
          <p:nvPr/>
        </p:nvSpPr>
        <p:spPr>
          <a:xfrm rot="5400000">
            <a:off x="4852405" y="2839818"/>
            <a:ext cx="596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 smtClean="0"/>
              <a:t>Input</a:t>
            </a:r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265325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Approach: Relationship Model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93005692-73BE-493E-93AB-ECD6027A765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7" name="Picture 2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947" y="1614594"/>
            <a:ext cx="6497320" cy="412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67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Recommender System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93005692-73BE-493E-93AB-ECD6027A765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3" name="Picture 4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913" y="1591122"/>
            <a:ext cx="7255087" cy="4483100"/>
          </a:xfrm>
          <a:prstGeom prst="rect">
            <a:avLst/>
          </a:prstGeom>
        </p:spPr>
      </p:pic>
      <p:pic>
        <p:nvPicPr>
          <p:cNvPr id="44" name="Picture 4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0" y="2139631"/>
            <a:ext cx="3378624" cy="280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79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93005692-73BE-493E-93AB-ECD6027A765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185" y="430876"/>
            <a:ext cx="10351698" cy="5741217"/>
          </a:xfrm>
          <a:prstGeom prst="rect">
            <a:avLst/>
          </a:prstGeom>
        </p:spPr>
      </p:pic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156365" y="215904"/>
            <a:ext cx="11569729" cy="895927"/>
          </a:xfrm>
        </p:spPr>
        <p:txBody>
          <a:bodyPr/>
          <a:lstStyle/>
          <a:p>
            <a:r>
              <a:rPr lang="en-US" dirty="0" smtClean="0"/>
              <a:t>Combined Goal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91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ofWaterloo_WhiteBkgrd">
  <a:themeElements>
    <a:clrScheme name="Math">
      <a:dk1>
        <a:srgbClr val="000000"/>
      </a:dk1>
      <a:lt1>
        <a:srgbClr val="FFFFFF"/>
      </a:lt1>
      <a:dk2>
        <a:srgbClr val="757575"/>
      </a:dk2>
      <a:lt2>
        <a:srgbClr val="D6D6D6"/>
      </a:lt2>
      <a:accent1>
        <a:srgbClr val="DE2498"/>
      </a:accent1>
      <a:accent2>
        <a:srgbClr val="0C0C0C"/>
      </a:accent2>
      <a:accent3>
        <a:srgbClr val="FF62AA"/>
      </a:accent3>
      <a:accent4>
        <a:srgbClr val="FFBDEF"/>
      </a:accent4>
      <a:accent5>
        <a:srgbClr val="C50078"/>
      </a:accent5>
      <a:accent6>
        <a:srgbClr val="0073CE"/>
      </a:accent6>
      <a:hlink>
        <a:srgbClr val="C50078"/>
      </a:hlink>
      <a:folHlink>
        <a:srgbClr val="595959"/>
      </a:folHlink>
    </a:clrScheme>
    <a:fontScheme name="Impact + Georgia">
      <a:majorFont>
        <a:latin typeface="Impact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Waterloo_math_16x9" id="{C988BA2E-C59D-B94E-8955-CCD0203107AD}" vid="{E4081DF6-D21C-124E-99AA-08A19C30C3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uwaterloo_math_16x9</Template>
  <TotalTime>134</TotalTime>
  <Words>271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Georgia</vt:lpstr>
      <vt:lpstr>Impact</vt:lpstr>
      <vt:lpstr>Verdana</vt:lpstr>
      <vt:lpstr>Wingdings</vt:lpstr>
      <vt:lpstr>UofWaterloo_WhiteBkgrd</vt:lpstr>
      <vt:lpstr>Multi-Agent Modeling of Risk-Aware and Privacy-Preserving Recommender  Systems</vt:lpstr>
      <vt:lpstr>Contents</vt:lpstr>
      <vt:lpstr>Recommender Systems</vt:lpstr>
      <vt:lpstr>Proposed Approach: Structure</vt:lpstr>
      <vt:lpstr>Proposed Approach: Relationship Model</vt:lpstr>
      <vt:lpstr>Job Recommender System</vt:lpstr>
      <vt:lpstr>Combined Goal Model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IN THIS SPACE HERE</dc:title>
  <dc:creator>v2srivas</dc:creator>
  <cp:lastModifiedBy>v2srivas</cp:lastModifiedBy>
  <cp:revision>28</cp:revision>
  <dcterms:created xsi:type="dcterms:W3CDTF">2017-04-12T16:03:03Z</dcterms:created>
  <dcterms:modified xsi:type="dcterms:W3CDTF">2017-04-12T18:17:21Z</dcterms:modified>
</cp:coreProperties>
</file>