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42"/>
  </p:notesMasterIdLst>
  <p:handoutMasterIdLst>
    <p:handoutMasterId r:id="rId43"/>
  </p:handoutMasterIdLst>
  <p:sldIdLst>
    <p:sldId id="256" r:id="rId2"/>
    <p:sldId id="302" r:id="rId3"/>
    <p:sldId id="303" r:id="rId4"/>
    <p:sldId id="342" r:id="rId5"/>
    <p:sldId id="316" r:id="rId6"/>
    <p:sldId id="318" r:id="rId7"/>
    <p:sldId id="325" r:id="rId8"/>
    <p:sldId id="343" r:id="rId9"/>
    <p:sldId id="319" r:id="rId10"/>
    <p:sldId id="324" r:id="rId11"/>
    <p:sldId id="320" r:id="rId12"/>
    <p:sldId id="323" r:id="rId13"/>
    <p:sldId id="304" r:id="rId14"/>
    <p:sldId id="305" r:id="rId15"/>
    <p:sldId id="333" r:id="rId16"/>
    <p:sldId id="332" r:id="rId17"/>
    <p:sldId id="307" r:id="rId18"/>
    <p:sldId id="308" r:id="rId19"/>
    <p:sldId id="310" r:id="rId20"/>
    <p:sldId id="309" r:id="rId21"/>
    <p:sldId id="336" r:id="rId22"/>
    <p:sldId id="335" r:id="rId23"/>
    <p:sldId id="334" r:id="rId24"/>
    <p:sldId id="330" r:id="rId25"/>
    <p:sldId id="348" r:id="rId26"/>
    <p:sldId id="337" r:id="rId27"/>
    <p:sldId id="349" r:id="rId28"/>
    <p:sldId id="350" r:id="rId29"/>
    <p:sldId id="311" r:id="rId30"/>
    <p:sldId id="345" r:id="rId31"/>
    <p:sldId id="312" r:id="rId32"/>
    <p:sldId id="344" r:id="rId33"/>
    <p:sldId id="339" r:id="rId34"/>
    <p:sldId id="331" r:id="rId35"/>
    <p:sldId id="313" r:id="rId36"/>
    <p:sldId id="314" r:id="rId37"/>
    <p:sldId id="315" r:id="rId38"/>
    <p:sldId id="326" r:id="rId39"/>
    <p:sldId id="317" r:id="rId40"/>
    <p:sldId id="340" r:id="rId41"/>
  </p:sldIdLst>
  <p:sldSz cx="12192000" cy="6858000"/>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4B429"/>
    <a:srgbClr val="FFD54F"/>
    <a:srgbClr val="FFEA3D"/>
    <a:srgbClr val="FFFFAA"/>
    <a:srgbClr val="E0249A"/>
    <a:srgbClr val="0073CF"/>
    <a:srgbClr val="57068C"/>
    <a:srgbClr val="FFDB43"/>
    <a:srgbClr val="FDD541"/>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94" y="48"/>
      </p:cViewPr>
      <p:guideLst>
        <p:guide orient="horz" pos="2160"/>
        <p:guide pos="3840"/>
      </p:guideLst>
    </p:cSldViewPr>
  </p:slideViewPr>
  <p:notesTextViewPr>
    <p:cViewPr>
      <p:scale>
        <a:sx n="1" d="1"/>
        <a:sy n="1" d="1"/>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2937" cy="350463"/>
          </a:xfrm>
          <a:prstGeom prst="rect">
            <a:avLst/>
          </a:prstGeom>
        </p:spPr>
        <p:txBody>
          <a:bodyPr vert="horz" lIns="92958" tIns="46479" rIns="92958" bIns="46479" rtlCol="0"/>
          <a:lstStyle>
            <a:lvl1pPr algn="l">
              <a:defRPr sz="1200"/>
            </a:lvl1pPr>
          </a:lstStyle>
          <a:p>
            <a:endParaRPr lang="en-CA"/>
          </a:p>
        </p:txBody>
      </p:sp>
      <p:sp>
        <p:nvSpPr>
          <p:cNvPr id="3" name="Date Placeholder 2"/>
          <p:cNvSpPr>
            <a:spLocks noGrp="1"/>
          </p:cNvSpPr>
          <p:nvPr>
            <p:ph type="dt" sz="quarter" idx="1"/>
          </p:nvPr>
        </p:nvSpPr>
        <p:spPr>
          <a:xfrm>
            <a:off x="5258615" y="1"/>
            <a:ext cx="4022937" cy="350463"/>
          </a:xfrm>
          <a:prstGeom prst="rect">
            <a:avLst/>
          </a:prstGeom>
        </p:spPr>
        <p:txBody>
          <a:bodyPr vert="horz" lIns="92958" tIns="46479" rIns="92958" bIns="46479" rtlCol="0"/>
          <a:lstStyle>
            <a:lvl1pPr algn="r">
              <a:defRPr sz="1200"/>
            </a:lvl1pPr>
          </a:lstStyle>
          <a:p>
            <a:fld id="{238030B9-F9EF-491B-AEF6-366DDA9BF573}" type="datetimeFigureOut">
              <a:rPr lang="en-CA" smtClean="0"/>
              <a:t>2017-04-18</a:t>
            </a:fld>
            <a:endParaRPr lang="en-CA"/>
          </a:p>
        </p:txBody>
      </p:sp>
      <p:sp>
        <p:nvSpPr>
          <p:cNvPr id="4" name="Footer Placeholder 3"/>
          <p:cNvSpPr>
            <a:spLocks noGrp="1"/>
          </p:cNvSpPr>
          <p:nvPr>
            <p:ph type="ftr" sz="quarter" idx="2"/>
          </p:nvPr>
        </p:nvSpPr>
        <p:spPr>
          <a:xfrm>
            <a:off x="0" y="6634538"/>
            <a:ext cx="4022937" cy="350462"/>
          </a:xfrm>
          <a:prstGeom prst="rect">
            <a:avLst/>
          </a:prstGeom>
        </p:spPr>
        <p:txBody>
          <a:bodyPr vert="horz" lIns="92958" tIns="46479" rIns="92958" bIns="46479" rtlCol="0" anchor="b"/>
          <a:lstStyle>
            <a:lvl1pPr algn="l">
              <a:defRPr sz="1200"/>
            </a:lvl1pPr>
          </a:lstStyle>
          <a:p>
            <a:endParaRPr lang="en-CA"/>
          </a:p>
        </p:txBody>
      </p:sp>
      <p:sp>
        <p:nvSpPr>
          <p:cNvPr id="5" name="Slide Number Placeholder 4"/>
          <p:cNvSpPr>
            <a:spLocks noGrp="1"/>
          </p:cNvSpPr>
          <p:nvPr>
            <p:ph type="sldNum" sz="quarter" idx="3"/>
          </p:nvPr>
        </p:nvSpPr>
        <p:spPr>
          <a:xfrm>
            <a:off x="5258615" y="6634538"/>
            <a:ext cx="4022937" cy="350462"/>
          </a:xfrm>
          <a:prstGeom prst="rect">
            <a:avLst/>
          </a:prstGeom>
        </p:spPr>
        <p:txBody>
          <a:bodyPr vert="horz" lIns="92958" tIns="46479" rIns="92958" bIns="46479" rtlCol="0" anchor="b"/>
          <a:lstStyle>
            <a:lvl1pPr algn="r">
              <a:defRPr sz="1200"/>
            </a:lvl1pPr>
          </a:lstStyle>
          <a:p>
            <a:fld id="{3B6D9BE8-EC45-4972-BF7F-29CE2CCCF77F}" type="slidenum">
              <a:rPr lang="en-CA" smtClean="0"/>
              <a:t>‹#›</a:t>
            </a:fld>
            <a:endParaRPr lang="en-CA"/>
          </a:p>
        </p:txBody>
      </p:sp>
    </p:spTree>
    <p:extLst>
      <p:ext uri="{BB962C8B-B14F-4D97-AF65-F5344CB8AC3E}">
        <p14:creationId xmlns:p14="http://schemas.microsoft.com/office/powerpoint/2010/main" val="1963120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2937" cy="350463"/>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5258615" y="1"/>
            <a:ext cx="4022937" cy="350463"/>
          </a:xfrm>
          <a:prstGeom prst="rect">
            <a:avLst/>
          </a:prstGeom>
        </p:spPr>
        <p:txBody>
          <a:bodyPr vert="horz" lIns="92958" tIns="46479" rIns="92958" bIns="46479" rtlCol="0"/>
          <a:lstStyle>
            <a:lvl1pPr algn="r">
              <a:defRPr sz="1200"/>
            </a:lvl1pPr>
          </a:lstStyle>
          <a:p>
            <a:fld id="{4B78E97C-1779-4CEE-80D0-5BBB1AC4023D}" type="datetimeFigureOut">
              <a:rPr lang="en-US" smtClean="0"/>
              <a:t>4/18/2017</a:t>
            </a:fld>
            <a:endParaRPr lang="en-US"/>
          </a:p>
        </p:txBody>
      </p:sp>
      <p:sp>
        <p:nvSpPr>
          <p:cNvPr id="4" name="Slide Image Placeholder 3"/>
          <p:cNvSpPr>
            <a:spLocks noGrp="1" noRot="1" noChangeAspect="1"/>
          </p:cNvSpPr>
          <p:nvPr>
            <p:ph type="sldImg" idx="2"/>
          </p:nvPr>
        </p:nvSpPr>
        <p:spPr>
          <a:xfrm>
            <a:off x="2546350" y="873125"/>
            <a:ext cx="4191000" cy="2357438"/>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928370" y="3361531"/>
            <a:ext cx="7426960" cy="2750344"/>
          </a:xfrm>
          <a:prstGeom prst="rect">
            <a:avLst/>
          </a:prstGeom>
        </p:spPr>
        <p:txBody>
          <a:bodyPr vert="horz" lIns="92958" tIns="46479" rIns="92958" bIns="4647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538"/>
            <a:ext cx="4022937" cy="350462"/>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5258615" y="6634538"/>
            <a:ext cx="4022937" cy="350462"/>
          </a:xfrm>
          <a:prstGeom prst="rect">
            <a:avLst/>
          </a:prstGeom>
        </p:spPr>
        <p:txBody>
          <a:bodyPr vert="horz" lIns="92958" tIns="46479" rIns="92958" bIns="46479"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046" y="5403333"/>
            <a:ext cx="5158224" cy="1573200"/>
          </a:xfrm>
          <a:prstGeom prst="rect">
            <a:avLst/>
          </a:prstGeom>
        </p:spPr>
      </p:pic>
      <p:sp>
        <p:nvSpPr>
          <p:cNvPr id="2" name="Title 1"/>
          <p:cNvSpPr>
            <a:spLocks noGrp="1"/>
          </p:cNvSpPr>
          <p:nvPr>
            <p:ph type="ctrTitle" hasCustomPrompt="1"/>
          </p:nvPr>
        </p:nvSpPr>
        <p:spPr>
          <a:xfrm>
            <a:off x="452740" y="1028940"/>
            <a:ext cx="8692199"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4/18/2017</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93005692-73BE-493E-93AB-ECD6027A7652}" type="slidenum">
              <a:rPr lang="en-US" smtClean="0"/>
              <a:pPr/>
              <a:t>‹#›</a:t>
            </a:fld>
            <a:endParaRPr lang="en-US" dirty="0"/>
          </a:p>
        </p:txBody>
      </p:sp>
      <p:grpSp>
        <p:nvGrpSpPr>
          <p:cNvPr id="5" name="Group 4"/>
          <p:cNvGrpSpPr/>
          <p:nvPr userDrawn="1"/>
        </p:nvGrpSpPr>
        <p:grpSpPr>
          <a:xfrm>
            <a:off x="0" y="0"/>
            <a:ext cx="12192000" cy="397164"/>
            <a:chOff x="0" y="0"/>
            <a:chExt cx="12192000" cy="397164"/>
          </a:xfrm>
        </p:grpSpPr>
        <p:sp>
          <p:nvSpPr>
            <p:cNvPr id="18" name="Rectangle 17"/>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559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881" y="1396192"/>
            <a:ext cx="5542713" cy="670270"/>
          </a:xfrm>
        </p:spPr>
        <p:txBody>
          <a:bodyPr anchor="b">
            <a:noAutofit/>
          </a:bodyPr>
          <a:lstStyle>
            <a:lvl1pPr marL="0" indent="0">
              <a:buNone/>
              <a:defRPr sz="2800" b="1"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9881" y="2184400"/>
            <a:ext cx="5542713"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6154" y="1396192"/>
            <a:ext cx="5593458" cy="670270"/>
          </a:xfrm>
        </p:spPr>
        <p:txBody>
          <a:bodyPr anchor="b">
            <a:norm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6154" y="2184400"/>
            <a:ext cx="5593458"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4/18/2017</a:t>
            </a:fld>
            <a:endParaRPr lang="en-US" dirty="0"/>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4/18/2017</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4/18/2017</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E55829F-8847-4C2A-8DD0-690EAD78E53F}" type="datetime1">
              <a:rPr lang="en-US" smtClean="0"/>
              <a:t>4/18/2017</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8767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0071"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87614" y="6335309"/>
            <a:ext cx="1181114" cy="250337"/>
          </a:xfrm>
        </p:spPr>
        <p:txBody>
          <a:bodyPr/>
          <a:lstStyle/>
          <a:p>
            <a:fld id="{5FDFC970-B950-4395-A833-47227D4A68CA}" type="datetime1">
              <a:rPr lang="en-US" smtClean="0"/>
              <a:t>4/18/2017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393007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93007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660400" y="2420360"/>
            <a:ext cx="10871200" cy="2114550"/>
          </a:xfrm>
        </p:spPr>
        <p:txBody>
          <a:bodyPr anchor="ctr">
            <a:normAutofit/>
          </a:bodyPr>
          <a:lstStyle>
            <a:lvl1pPr marL="0" indent="0" algn="ctr">
              <a:lnSpc>
                <a:spcPct val="100000"/>
              </a:lnSpc>
              <a:buNone/>
              <a:defRPr sz="28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393007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spTree>
    <p:extLst>
      <p:ext uri="{BB962C8B-B14F-4D97-AF65-F5344CB8AC3E}">
        <p14:creationId xmlns:p14="http://schemas.microsoft.com/office/powerpoint/2010/main" val="10641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6350285" y="495661"/>
            <a:ext cx="5440648" cy="5757360"/>
          </a:xfrm>
        </p:spPr>
        <p:txBody>
          <a:bodyPr/>
          <a:lstStyle/>
          <a:p>
            <a:r>
              <a:rPr lang="en-US"/>
              <a:t>Click icon to add picture</a:t>
            </a:r>
          </a:p>
        </p:txBody>
      </p:sp>
      <p:sp>
        <p:nvSpPr>
          <p:cNvPr id="2" name="Title 1"/>
          <p:cNvSpPr>
            <a:spLocks noGrp="1"/>
          </p:cNvSpPr>
          <p:nvPr>
            <p:ph type="title" hasCustomPrompt="1"/>
          </p:nvPr>
        </p:nvSpPr>
        <p:spPr>
          <a:xfrm>
            <a:off x="854362"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92947" y="6335309"/>
            <a:ext cx="1181114" cy="250337"/>
          </a:xfrm>
        </p:spPr>
        <p:txBody>
          <a:bodyPr/>
          <a:lstStyle/>
          <a:p>
            <a:fld id="{5FDFC970-B950-4395-A833-47227D4A68CA}" type="datetime1">
              <a:rPr lang="en-US" smtClean="0"/>
              <a:t>4/18/2017</a:t>
            </a:fld>
            <a:endParaRPr lang="en-US" dirty="0"/>
          </a:p>
        </p:txBody>
      </p:sp>
      <p:sp>
        <p:nvSpPr>
          <p:cNvPr id="4" name="Footer Placeholder 3"/>
          <p:cNvSpPr>
            <a:spLocks noGrp="1"/>
          </p:cNvSpPr>
          <p:nvPr>
            <p:ph type="ftr" sz="quarter" idx="11"/>
          </p:nvPr>
        </p:nvSpPr>
        <p:spPr>
          <a:xfrm>
            <a:off x="259882" y="6335309"/>
            <a:ext cx="3887245"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4479637" y="6335309"/>
            <a:ext cx="1016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544943" y="2409026"/>
            <a:ext cx="4950694"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85436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userDrawn="1"/>
        </p:nvCxnSpPr>
        <p:spPr>
          <a:xfrm>
            <a:off x="85436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5436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p>
            <a:fld id="{5FDFC970-B950-4395-A833-47227D4A68CA}" type="datetime1">
              <a:rPr lang="en-US" smtClean="0"/>
              <a:t>4/18/2017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46772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p>
            <a:fld id="{5FDFC970-B950-4395-A833-47227D4A68CA}" type="datetime1">
              <a:rPr lang="en-US" smtClean="0"/>
              <a:t>4/18/2017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66682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lvl1pPr>
              <a:defRPr>
                <a:solidFill>
                  <a:schemeClr val="bg1"/>
                </a:solidFill>
              </a:defRPr>
            </a:lvl1pPr>
          </a:lstStyle>
          <a:p>
            <a:fld id="{5FDFC970-B950-4395-A833-47227D4A68CA}" type="datetime1">
              <a:rPr lang="en-US" smtClean="0"/>
              <a:pPr/>
              <a:t>4/18/2017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3502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5" y="4581236"/>
            <a:ext cx="10877550" cy="1597891"/>
          </a:xfrm>
          <a:noFill/>
        </p:spPr>
        <p:txBody>
          <a:bodyPr wrap="square" rtlCol="0" anchor="ctr" anchorCtr="1">
            <a:noAutofit/>
          </a:bodyPr>
          <a:lstStyle>
            <a:lvl1pPr algn="ctr">
              <a:defRPr lang="en-US" sz="1800" b="0" i="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p:txBody>
          <a:bodyPr/>
          <a:lstStyle/>
          <a:p>
            <a:fld id="{75D660D7-90CE-4513-A3CE-C070B9421917}" type="datetime1">
              <a:rPr lang="en-US" smtClean="0"/>
              <a:t>4/18/2017</a:t>
            </a:fld>
            <a:endParaRPr lang="en-US" dirty="0"/>
          </a:p>
        </p:txBody>
      </p:sp>
      <p:sp>
        <p:nvSpPr>
          <p:cNvPr id="10" name="Footer Placeholder 9"/>
          <p:cNvSpPr>
            <a:spLocks noGrp="1"/>
          </p:cNvSpPr>
          <p:nvPr>
            <p:ph type="ftr" sz="quarter" idx="11"/>
          </p:nvPr>
        </p:nvSpPr>
        <p:spPr>
          <a:xfrm>
            <a:off x="657225" y="6335309"/>
            <a:ext cx="4829174" cy="250337"/>
          </a:xfrm>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6" name="Group 15"/>
          <p:cNvGrpSpPr/>
          <p:nvPr userDrawn="1"/>
        </p:nvGrpSpPr>
        <p:grpSpPr>
          <a:xfrm>
            <a:off x="0" y="0"/>
            <a:ext cx="12192000" cy="397164"/>
            <a:chOff x="0" y="0"/>
            <a:chExt cx="12192000" cy="397164"/>
          </a:xfrm>
        </p:grpSpPr>
        <p:sp>
          <p:nvSpPr>
            <p:cNvPr id="17" name="Rectangle 16"/>
            <p:cNvSpPr/>
            <p:nvPr userDrawn="1"/>
          </p:nvSpPr>
          <p:spPr>
            <a:xfrm>
              <a:off x="1" y="198582"/>
              <a:ext cx="3082197"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3050818" y="198582"/>
              <a:ext cx="3047061"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683" y="2728800"/>
            <a:ext cx="7409079" cy="1240384"/>
          </a:xfrm>
          <a:prstGeom prst="rect">
            <a:avLst/>
          </a:prstGeom>
        </p:spPr>
      </p:pic>
    </p:spTree>
    <p:extLst>
      <p:ext uri="{BB962C8B-B14F-4D97-AF65-F5344CB8AC3E}">
        <p14:creationId xmlns:p14="http://schemas.microsoft.com/office/powerpoint/2010/main" val="326967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4/18/2017</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93005692-73BE-493E-93AB-ECD6027A7652}" type="slidenum">
              <a:rPr lang="en-US" smtClean="0"/>
              <a:pPr/>
              <a:t>‹#›</a:t>
            </a:fld>
            <a:endParaRPr lang="en-US" dirty="0"/>
          </a:p>
        </p:txBody>
      </p: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046" y="5403333"/>
            <a:ext cx="5158224" cy="1573200"/>
          </a:xfrm>
          <a:prstGeom prst="rect">
            <a:avLst/>
          </a:prstGeom>
        </p:spPr>
      </p:pic>
      <p:grpSp>
        <p:nvGrpSpPr>
          <p:cNvPr id="30" name="Group 29"/>
          <p:cNvGrpSpPr/>
          <p:nvPr userDrawn="1"/>
        </p:nvGrpSpPr>
        <p:grpSpPr>
          <a:xfrm>
            <a:off x="0" y="0"/>
            <a:ext cx="12192000" cy="397164"/>
            <a:chOff x="0" y="0"/>
            <a:chExt cx="12192000" cy="397164"/>
          </a:xfrm>
        </p:grpSpPr>
        <p:sp>
          <p:nvSpPr>
            <p:cNvPr id="31" name="Rectangle 30"/>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183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b="1059"/>
          <a:stretch/>
        </p:blipFill>
        <p:spPr>
          <a:xfrm>
            <a:off x="0" y="384561"/>
            <a:ext cx="12192000" cy="6473439"/>
          </a:xfrm>
          <a:prstGeom prst="rect">
            <a:avLst/>
          </a:prstGeom>
        </p:spPr>
      </p:pic>
      <p:sp>
        <p:nvSpPr>
          <p:cNvPr id="2" name="Title 1"/>
          <p:cNvSpPr>
            <a:spLocks noGrp="1"/>
          </p:cNvSpPr>
          <p:nvPr>
            <p:ph type="title" hasCustomPrompt="1"/>
          </p:nvPr>
        </p:nvSpPr>
        <p:spPr>
          <a:xfrm>
            <a:off x="733425" y="4682836"/>
            <a:ext cx="10725150" cy="1559782"/>
          </a:xfrm>
          <a:noFill/>
        </p:spPr>
        <p:txBody>
          <a:bodyPr wrap="square" rtlCol="0" anchor="ctr" anchorCtr="1">
            <a:noAutofit/>
          </a:bodyPr>
          <a:lstStyle>
            <a:lvl1pPr algn="ctr">
              <a:defRPr lang="en-US" sz="180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 OPTION 2</a:t>
            </a:r>
          </a:p>
        </p:txBody>
      </p:sp>
      <p:sp>
        <p:nvSpPr>
          <p:cNvPr id="6" name="Date Placeholder 5"/>
          <p:cNvSpPr>
            <a:spLocks noGrp="1"/>
          </p:cNvSpPr>
          <p:nvPr>
            <p:ph type="dt" sz="half" idx="10"/>
          </p:nvPr>
        </p:nvSpPr>
        <p:spPr/>
        <p:txBody>
          <a:bodyPr/>
          <a:lstStyle/>
          <a:p>
            <a:fld id="{0A368D4B-3D0A-49AB-8EA2-2DC8CB4594DB}" type="datetime1">
              <a:rPr lang="en-US" smtClean="0"/>
              <a:t>4/18/2017</a:t>
            </a:fld>
            <a:endParaRPr lang="en-US" dirty="0"/>
          </a:p>
        </p:txBody>
      </p:sp>
      <p:sp>
        <p:nvSpPr>
          <p:cNvPr id="7" name="Footer Placeholder 6"/>
          <p:cNvSpPr>
            <a:spLocks noGrp="1"/>
          </p:cNvSpPr>
          <p:nvPr>
            <p:ph type="ftr" sz="quarter" idx="11"/>
          </p:nvPr>
        </p:nvSpPr>
        <p:spPr>
          <a:xfrm>
            <a:off x="733425" y="6335309"/>
            <a:ext cx="4752974" cy="250337"/>
          </a:xfrm>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56652" y="2748600"/>
            <a:ext cx="7418732" cy="1242000"/>
          </a:xfrm>
          <a:prstGeom prst="rect">
            <a:avLst/>
          </a:prstGeom>
        </p:spPr>
      </p:pic>
    </p:spTree>
    <p:extLst>
      <p:ext uri="{BB962C8B-B14F-4D97-AF65-F5344CB8AC3E}">
        <p14:creationId xmlns:p14="http://schemas.microsoft.com/office/powerpoint/2010/main" val="372208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89" y="5252878"/>
            <a:ext cx="5158225" cy="1573200"/>
          </a:xfrm>
          <a:prstGeom prst="rect">
            <a:avLst/>
          </a:prstGeom>
        </p:spPr>
      </p:pic>
      <p:sp>
        <p:nvSpPr>
          <p:cNvPr id="2" name="Title 1"/>
          <p:cNvSpPr>
            <a:spLocks noGrp="1"/>
          </p:cNvSpPr>
          <p:nvPr>
            <p:ph type="ctrTitle" hasCustomPrompt="1"/>
          </p:nvPr>
        </p:nvSpPr>
        <p:spPr>
          <a:xfrm>
            <a:off x="452740" y="1028940"/>
            <a:ext cx="8692199"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a:ln>
            <a:noFill/>
          </a:ln>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4/18/2017</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23" name="Group 22"/>
          <p:cNvGrpSpPr/>
          <p:nvPr userDrawn="1"/>
        </p:nvGrpSpPr>
        <p:grpSpPr>
          <a:xfrm>
            <a:off x="0" y="0"/>
            <a:ext cx="12192000" cy="397164"/>
            <a:chOff x="0" y="0"/>
            <a:chExt cx="12192000" cy="397164"/>
          </a:xfrm>
        </p:grpSpPr>
        <p:sp>
          <p:nvSpPr>
            <p:cNvPr id="24" name="Rectangle 23"/>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89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a:ln>
            <a:noFill/>
          </a:ln>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4/18/2017</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30" name="Group 29"/>
          <p:cNvGrpSpPr/>
          <p:nvPr userDrawn="1"/>
        </p:nvGrpSpPr>
        <p:grpSpPr>
          <a:xfrm>
            <a:off x="0" y="0"/>
            <a:ext cx="12192000" cy="397164"/>
            <a:chOff x="0" y="0"/>
            <a:chExt cx="12192000" cy="397164"/>
          </a:xfrm>
        </p:grpSpPr>
        <p:sp>
          <p:nvSpPr>
            <p:cNvPr id="31" name="Rectangle 30"/>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89" y="5252878"/>
            <a:ext cx="5158225" cy="1573200"/>
          </a:xfrm>
          <a:prstGeom prst="rect">
            <a:avLst/>
          </a:prstGeom>
        </p:spPr>
      </p:pic>
    </p:spTree>
    <p:extLst>
      <p:ext uri="{BB962C8B-B14F-4D97-AF65-F5344CB8AC3E}">
        <p14:creationId xmlns:p14="http://schemas.microsoft.com/office/powerpoint/2010/main" val="35010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4/18/2017</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7407696"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8908224"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10408752" y="685060"/>
            <a:ext cx="1420859" cy="286052"/>
          </a:xfrm>
        </p:spPr>
        <p:txBody>
          <a:bodyPr anchor="ctr">
            <a:noAutofit/>
          </a:bodyPr>
          <a:lstStyle>
            <a:lvl1pPr marL="0" indent="0" algn="ctr">
              <a:buNone/>
              <a:defRPr sz="1100"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4/18/2017</a:t>
            </a:fld>
            <a:endParaRPr lang="en-US" dirty="0"/>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259883" y="434108"/>
            <a:ext cx="704608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2" y="1709738"/>
            <a:ext cx="9399507" cy="2852737"/>
          </a:xfrm>
        </p:spPr>
        <p:txBody>
          <a:bodyPr anchor="b">
            <a:normAutofit/>
          </a:bodyPr>
          <a:lstStyle>
            <a:lvl1pPr algn="l">
              <a:defRPr sz="4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259882" y="4589463"/>
            <a:ext cx="9399507"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4/18/2017</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085" y="1783162"/>
            <a:ext cx="7409079" cy="1240384"/>
          </a:xfrm>
          <a:prstGeom prst="rect">
            <a:avLst/>
          </a:prstGeom>
        </p:spPr>
      </p:pic>
      <p:sp>
        <p:nvSpPr>
          <p:cNvPr id="2" name="Title 1"/>
          <p:cNvSpPr>
            <a:spLocks noGrp="1"/>
          </p:cNvSpPr>
          <p:nvPr>
            <p:ph type="ctrTitle" hasCustomPrompt="1"/>
          </p:nvPr>
        </p:nvSpPr>
        <p:spPr>
          <a:xfrm>
            <a:off x="960521" y="3727927"/>
            <a:ext cx="8770620" cy="1212056"/>
          </a:xfrm>
        </p:spPr>
        <p:txBody>
          <a:bodyPr anchor="b">
            <a:noAutofit/>
          </a:bodyPr>
          <a:lstStyle>
            <a:lvl1pPr algn="l">
              <a:defRPr sz="4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960521" y="4947813"/>
            <a:ext cx="8770620" cy="666549"/>
          </a:xfrm>
        </p:spPr>
        <p:txBody>
          <a:bodyPr anchor="t">
            <a:normAutofit/>
          </a:bodyPr>
          <a:lstStyle>
            <a:lvl1pPr marL="0" indent="0" algn="l">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FF9E2-52BD-4C8D-9C57-79F661DB94A1}" type="datetime1">
              <a:rPr lang="en-US" smtClean="0"/>
              <a:t>4/18/2017</a:t>
            </a:fld>
            <a:endParaRPr lang="en-US" dirty="0"/>
          </a:p>
        </p:txBody>
      </p:sp>
      <p:sp>
        <p:nvSpPr>
          <p:cNvPr id="5" name="Footer Placeholder 4"/>
          <p:cNvSpPr>
            <a:spLocks noGrp="1"/>
          </p:cNvSpPr>
          <p:nvPr>
            <p:ph type="ftr" sz="quarter" idx="11"/>
          </p:nvPr>
        </p:nvSpPr>
        <p:spPr>
          <a:xfrm>
            <a:off x="960521" y="6335309"/>
            <a:ext cx="4525878" cy="250337"/>
          </a:xfrm>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27" name="Group 26"/>
          <p:cNvGrpSpPr/>
          <p:nvPr userDrawn="1"/>
        </p:nvGrpSpPr>
        <p:grpSpPr>
          <a:xfrm>
            <a:off x="0" y="0"/>
            <a:ext cx="12192000" cy="397164"/>
            <a:chOff x="0" y="0"/>
            <a:chExt cx="12192000" cy="397164"/>
          </a:xfrm>
        </p:grpSpPr>
        <p:sp>
          <p:nvSpPr>
            <p:cNvPr id="28" name="Rectangle 27"/>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274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3" name="Content Placeholder 2"/>
          <p:cNvSpPr>
            <a:spLocks noGrp="1"/>
          </p:cNvSpPr>
          <p:nvPr>
            <p:ph sz="half" idx="1"/>
          </p:nvPr>
        </p:nvSpPr>
        <p:spPr>
          <a:xfrm>
            <a:off x="259882" y="1413164"/>
            <a:ext cx="5586855"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992" y="1413164"/>
            <a:ext cx="5658620"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4/18/2017</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8382831" y="5830838"/>
            <a:ext cx="3851487" cy="1174660"/>
          </a:xfrm>
          <a:prstGeom prst="rect">
            <a:avLst/>
          </a:prstGeom>
        </p:spPr>
      </p:pic>
      <p:sp>
        <p:nvSpPr>
          <p:cNvPr id="2" name="Title Placeholder 1"/>
          <p:cNvSpPr>
            <a:spLocks noGrp="1"/>
          </p:cNvSpPr>
          <p:nvPr>
            <p:ph type="title"/>
          </p:nvPr>
        </p:nvSpPr>
        <p:spPr>
          <a:xfrm>
            <a:off x="259883" y="434108"/>
            <a:ext cx="11569729"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9882" y="1413163"/>
            <a:ext cx="11569729" cy="45951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8014" y="6335309"/>
            <a:ext cx="1181114"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4/18/2017</a:t>
            </a:fld>
            <a:endParaRPr lang="en-US" dirty="0"/>
          </a:p>
        </p:txBody>
      </p:sp>
      <p:sp>
        <p:nvSpPr>
          <p:cNvPr id="5" name="Footer Placeholder 4"/>
          <p:cNvSpPr>
            <a:spLocks noGrp="1"/>
          </p:cNvSpPr>
          <p:nvPr>
            <p:ph type="ftr" sz="quarter" idx="3"/>
          </p:nvPr>
        </p:nvSpPr>
        <p:spPr>
          <a:xfrm>
            <a:off x="259882" y="6335309"/>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5588000" y="6335309"/>
            <a:ext cx="1016000"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26" name="Group 25"/>
          <p:cNvGrpSpPr/>
          <p:nvPr userDrawn="1"/>
        </p:nvGrpSpPr>
        <p:grpSpPr>
          <a:xfrm>
            <a:off x="0" y="0"/>
            <a:ext cx="12192000" cy="397164"/>
            <a:chOff x="0" y="0"/>
            <a:chExt cx="12192000" cy="397164"/>
          </a:xfrm>
        </p:grpSpPr>
        <p:sp>
          <p:nvSpPr>
            <p:cNvPr id="27" name="Rectangle 26"/>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740" y="2356905"/>
            <a:ext cx="9739010" cy="1474115"/>
          </a:xfrm>
        </p:spPr>
        <p:txBody>
          <a:bodyPr/>
          <a:lstStyle/>
          <a:p>
            <a:r>
              <a:rPr lang="en-CA" dirty="0"/>
              <a:t>Multi-Agent Modeling of Risk-Aware and Privacy-Preserving</a:t>
            </a:r>
            <a:br>
              <a:rPr lang="en-CA" dirty="0"/>
            </a:br>
            <a:r>
              <a:rPr lang="en-CA" dirty="0"/>
              <a:t>Recommender Systems</a:t>
            </a:r>
            <a:br>
              <a:rPr lang="en-CA" dirty="0"/>
            </a:br>
            <a:endParaRPr lang="en-CA" dirty="0"/>
          </a:p>
        </p:txBody>
      </p:sp>
      <p:sp>
        <p:nvSpPr>
          <p:cNvPr id="3" name="Subtitle 2"/>
          <p:cNvSpPr>
            <a:spLocks noGrp="1"/>
          </p:cNvSpPr>
          <p:nvPr>
            <p:ph type="subTitle" idx="1"/>
          </p:nvPr>
        </p:nvSpPr>
        <p:spPr>
          <a:xfrm>
            <a:off x="452740" y="4152521"/>
            <a:ext cx="5486243" cy="666549"/>
          </a:xfrm>
        </p:spPr>
        <p:txBody>
          <a:bodyPr>
            <a:noAutofit/>
          </a:bodyPr>
          <a:lstStyle/>
          <a:p>
            <a:r>
              <a:rPr lang="en-US" dirty="0"/>
              <a:t>Presented by: Vishnu Srivastava</a:t>
            </a:r>
          </a:p>
          <a:p>
            <a:r>
              <a:rPr lang="en-CA" dirty="0"/>
              <a:t>David R. </a:t>
            </a:r>
            <a:r>
              <a:rPr lang="en-CA" dirty="0" err="1"/>
              <a:t>Cheriton</a:t>
            </a:r>
            <a:r>
              <a:rPr lang="en-CA" dirty="0"/>
              <a:t> School of Computer Science</a:t>
            </a:r>
            <a:endParaRPr lang="en-US" dirty="0"/>
          </a:p>
        </p:txBody>
      </p:sp>
    </p:spTree>
    <p:extLst>
      <p:ext uri="{BB962C8B-B14F-4D97-AF65-F5344CB8AC3E}">
        <p14:creationId xmlns:p14="http://schemas.microsoft.com/office/powerpoint/2010/main" val="11486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Multi-Agent Modeling</a:t>
            </a:r>
          </a:p>
        </p:txBody>
      </p:sp>
      <p:sp>
        <p:nvSpPr>
          <p:cNvPr id="3" name="Rectangle 2"/>
          <p:cNvSpPr/>
          <p:nvPr/>
        </p:nvSpPr>
        <p:spPr>
          <a:xfrm>
            <a:off x="259883" y="1796760"/>
            <a:ext cx="11848042" cy="4093428"/>
          </a:xfrm>
          <a:prstGeom prst="rect">
            <a:avLst/>
          </a:prstGeom>
        </p:spPr>
        <p:txBody>
          <a:bodyPr wrap="square">
            <a:spAutoFit/>
          </a:bodyPr>
          <a:lstStyle/>
          <a:p>
            <a:pPr marL="285750" indent="-285750">
              <a:buFont typeface="Wingdings" panose="05000000000000000000" pitchFamily="2" charset="2"/>
              <a:buChar char="§"/>
            </a:pPr>
            <a:r>
              <a:rPr lang="en-CA" sz="2000" dirty="0">
                <a:ea typeface="Batang" panose="02030600000101010101" pitchFamily="18" charset="-127"/>
                <a:cs typeface="Andalus" pitchFamily="18" charset="-78"/>
              </a:rPr>
              <a:t>MADEM (Multi-Agent Domain Engineering Methodology) is an approach for designing multi-agent systems based on reusable software artefacts (e.g., activity models, goal models).</a:t>
            </a:r>
          </a:p>
          <a:p>
            <a:pPr marL="285750" indent="-285750">
              <a:buFont typeface="Wingdings" panose="05000000000000000000" pitchFamily="2" charset="2"/>
              <a:buChar char="§"/>
            </a:pPr>
            <a:endParaRPr lang="en-CA" sz="2000" dirty="0">
              <a:ea typeface="Batang" panose="02030600000101010101" pitchFamily="18" charset="-127"/>
              <a:cs typeface="Andalus" pitchFamily="18" charset="-78"/>
            </a:endParaRPr>
          </a:p>
          <a:p>
            <a:pPr marL="285750" indent="-285750">
              <a:buFont typeface="Wingdings" panose="05000000000000000000" pitchFamily="2" charset="2"/>
              <a:buChar char="§"/>
            </a:pPr>
            <a:r>
              <a:rPr lang="en-CA" sz="2000" dirty="0">
                <a:ea typeface="Batang" panose="02030600000101010101" pitchFamily="18" charset="-127"/>
                <a:cs typeface="Andalus" pitchFamily="18" charset="-78"/>
              </a:rPr>
              <a:t>The approach involves breaking down a complex system into subsystem containing independent agents and designing the subsystem around the behaviour of those agents.</a:t>
            </a:r>
          </a:p>
          <a:p>
            <a:pPr marL="285750" indent="-285750">
              <a:buFont typeface="Wingdings" panose="05000000000000000000" pitchFamily="2" charset="2"/>
              <a:buChar char="§"/>
            </a:pPr>
            <a:endParaRPr lang="en-CA" sz="2000" dirty="0">
              <a:ea typeface="Batang" panose="02030600000101010101" pitchFamily="18" charset="-127"/>
              <a:cs typeface="Andalus" pitchFamily="18" charset="-78"/>
            </a:endParaRPr>
          </a:p>
          <a:p>
            <a:pPr marL="342900" indent="-342900">
              <a:buFont typeface="Wingdings" panose="05000000000000000000" pitchFamily="2" charset="2"/>
              <a:buChar char="§"/>
            </a:pPr>
            <a:r>
              <a:rPr lang="en-US" sz="2000" dirty="0"/>
              <a:t>Girardi and </a:t>
            </a:r>
            <a:r>
              <a:rPr lang="en-US" sz="2000" dirty="0" err="1"/>
              <a:t>Marinho</a:t>
            </a:r>
            <a:r>
              <a:rPr lang="en-US" sz="2000" dirty="0"/>
              <a:t> provide a </a:t>
            </a:r>
            <a:r>
              <a:rPr lang="en-CA" sz="2000" dirty="0"/>
              <a:t>description of a multi-agent model for web usage mining in the context of agent-based Recommender Systems by utilizing MADEM (Multi-Agent Domain Engineering Methodology). However, the authors did not take into consideration recommendation risks and privacy.</a:t>
            </a:r>
          </a:p>
          <a:p>
            <a:pPr marL="285750" indent="-285750">
              <a:buFont typeface="Wingdings" panose="05000000000000000000" pitchFamily="2" charset="2"/>
              <a:buChar char="§"/>
            </a:pPr>
            <a:endParaRPr lang="en-CA" sz="2000" dirty="0">
              <a:ea typeface="Batang" panose="02030600000101010101" pitchFamily="18" charset="-127"/>
              <a:cs typeface="Andalus" pitchFamily="18" charset="-78"/>
            </a:endParaRPr>
          </a:p>
          <a:p>
            <a:pPr marL="285750" indent="-285750">
              <a:buFont typeface="Wingdings" panose="05000000000000000000" pitchFamily="2" charset="2"/>
              <a:buChar char="§"/>
            </a:pPr>
            <a:endParaRPr lang="en-CA" sz="2000" dirty="0">
              <a:ea typeface="Batang" panose="02030600000101010101" pitchFamily="18" charset="-127"/>
              <a:cs typeface="Andalus" pitchFamily="18" charset="-78"/>
            </a:endParaRPr>
          </a:p>
          <a:p>
            <a:pPr marL="285750" indent="-285750">
              <a:buFont typeface="Wingdings" panose="05000000000000000000" pitchFamily="2" charset="2"/>
              <a:buChar char="§"/>
            </a:pPr>
            <a:endParaRPr lang="en-CA" sz="2000" dirty="0">
              <a:ea typeface="Batang" panose="02030600000101010101" pitchFamily="18" charset="-127"/>
              <a:cs typeface="Andalus" pitchFamily="18" charset="-78"/>
            </a:endParaRPr>
          </a:p>
        </p:txBody>
      </p:sp>
      <p:sp>
        <p:nvSpPr>
          <p:cNvPr id="4" name="Content Placeholder 2"/>
          <p:cNvSpPr txBox="1">
            <a:spLocks/>
          </p:cNvSpPr>
          <p:nvPr/>
        </p:nvSpPr>
        <p:spPr>
          <a:xfrm>
            <a:off x="311135" y="1310796"/>
            <a:ext cx="11569729" cy="508767"/>
          </a:xfrm>
          <a:prstGeom prst="rect">
            <a:avLst/>
          </a:prstGeom>
        </p:spPr>
        <p:txBody>
          <a:bodyPr vert="horz" lIns="91440" tIns="45720" rIns="91440" bIns="45720" rtlCol="0">
            <a:normAutofit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2800" dirty="0"/>
              <a:t>MADEM</a:t>
            </a:r>
          </a:p>
        </p:txBody>
      </p:sp>
      <p:sp>
        <p:nvSpPr>
          <p:cNvPr id="5" name="Slide Number Placeholder 6"/>
          <p:cNvSpPr>
            <a:spLocks noGrp="1"/>
          </p:cNvSpPr>
          <p:nvPr>
            <p:ph type="sldNum" sz="quarter" idx="12"/>
          </p:nvPr>
        </p:nvSpPr>
        <p:spPr>
          <a:xfrm>
            <a:off x="5588000" y="6335309"/>
            <a:ext cx="1016000" cy="250337"/>
          </a:xfrm>
        </p:spPr>
        <p:txBody>
          <a:bodyPr/>
          <a:lstStyle/>
          <a:p>
            <a:r>
              <a:rPr lang="en-US" dirty="0"/>
              <a:t>PAGE  10</a:t>
            </a:r>
          </a:p>
        </p:txBody>
      </p:sp>
    </p:spTree>
    <p:extLst>
      <p:ext uri="{BB962C8B-B14F-4D97-AF65-F5344CB8AC3E}">
        <p14:creationId xmlns:p14="http://schemas.microsoft.com/office/powerpoint/2010/main" val="323149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a:xfrm>
            <a:off x="259883" y="1981616"/>
            <a:ext cx="11569729" cy="3419060"/>
          </a:xfrm>
        </p:spPr>
        <p:txBody>
          <a:bodyPr>
            <a:normAutofit/>
          </a:bodyPr>
          <a:lstStyle/>
          <a:p>
            <a:r>
              <a:rPr lang="en-US" sz="2000" dirty="0"/>
              <a:t>There is a lack of a modelling approach for the RSs that takes into account both sufficient knowledge of the user’s context and the privacy of the users. </a:t>
            </a:r>
          </a:p>
          <a:p>
            <a:r>
              <a:rPr lang="en-US" sz="2000" dirty="0"/>
              <a:t>To the best of my knowledge, there is no research that focuses on modeling recommender systems based on agent based approaches in software engineering, and which takes into account both a user’s context and privacy.</a:t>
            </a:r>
            <a:endParaRPr lang="en-CA" sz="2000"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11</a:t>
            </a:fld>
            <a:endParaRPr lang="en-US" dirty="0"/>
          </a:p>
        </p:txBody>
      </p:sp>
    </p:spTree>
    <p:extLst>
      <p:ext uri="{BB962C8B-B14F-4D97-AF65-F5344CB8AC3E}">
        <p14:creationId xmlns:p14="http://schemas.microsoft.com/office/powerpoint/2010/main" val="53608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Contributions</a:t>
            </a:r>
          </a:p>
        </p:txBody>
      </p:sp>
      <p:sp>
        <p:nvSpPr>
          <p:cNvPr id="3" name="Content Placeholder 2"/>
          <p:cNvSpPr>
            <a:spLocks noGrp="1"/>
          </p:cNvSpPr>
          <p:nvPr>
            <p:ph idx="1"/>
          </p:nvPr>
        </p:nvSpPr>
        <p:spPr>
          <a:xfrm>
            <a:off x="259883" y="1888365"/>
            <a:ext cx="11569729" cy="4158962"/>
          </a:xfrm>
        </p:spPr>
        <p:txBody>
          <a:bodyPr>
            <a:normAutofit/>
          </a:bodyPr>
          <a:lstStyle/>
          <a:p>
            <a:r>
              <a:rPr lang="en-US" sz="2000" dirty="0"/>
              <a:t>The aim of this research is to provide a multi-agent based system model of RSs by introducing both privacy and risk-related abstractions into traditional recommender systems. </a:t>
            </a:r>
          </a:p>
          <a:p>
            <a:r>
              <a:rPr lang="en-US" sz="2000" dirty="0"/>
              <a:t>Such a recommender system can be referred as Risk-Aware and Privacy Preserving recommender system (RPRS).</a:t>
            </a:r>
          </a:p>
          <a:p>
            <a:r>
              <a:rPr lang="en-US" sz="2000" dirty="0"/>
              <a:t>Using this approach a recommender system is divided into subsystems. This breakdown into subsystems enables the designers of the RS to focus on each of the sub-objectives that must be accomplished by the individual units in order to fulfil the overall objective of the entire system.</a:t>
            </a:r>
          </a:p>
          <a:p>
            <a:r>
              <a:rPr lang="en-US" sz="2000" dirty="0"/>
              <a:t> The applicability of the approach is illustrated by a case study involving a job recommender system in which the general design model is applied to represent the required domain-specific abstractions. </a:t>
            </a:r>
            <a:endParaRPr lang="en-CA" sz="2000"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12</a:t>
            </a:fld>
            <a:endParaRPr lang="en-US" dirty="0"/>
          </a:p>
        </p:txBody>
      </p:sp>
    </p:spTree>
    <p:extLst>
      <p:ext uri="{BB962C8B-B14F-4D97-AF65-F5344CB8AC3E}">
        <p14:creationId xmlns:p14="http://schemas.microsoft.com/office/powerpoint/2010/main" val="178534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Proposed Approach</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13</a:t>
            </a:fld>
            <a:endParaRPr lang="en-US" dirty="0"/>
          </a:p>
        </p:txBody>
      </p:sp>
      <p:sp>
        <p:nvSpPr>
          <p:cNvPr id="10" name="Rounded Rectangle 9"/>
          <p:cNvSpPr/>
          <p:nvPr/>
        </p:nvSpPr>
        <p:spPr>
          <a:xfrm>
            <a:off x="6002867" y="3329915"/>
            <a:ext cx="1380071" cy="12503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a:t>Breakdown of the System into Subsystems</a:t>
            </a:r>
          </a:p>
        </p:txBody>
      </p:sp>
      <p:sp>
        <p:nvSpPr>
          <p:cNvPr id="11" name="Rounded Rectangle 10"/>
          <p:cNvSpPr/>
          <p:nvPr/>
        </p:nvSpPr>
        <p:spPr>
          <a:xfrm>
            <a:off x="7560733" y="3329915"/>
            <a:ext cx="1380071" cy="12503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a:t>Description of the goal model for the Subsystems</a:t>
            </a:r>
          </a:p>
        </p:txBody>
      </p:sp>
      <p:sp>
        <p:nvSpPr>
          <p:cNvPr id="12" name="Rounded Rectangle 11"/>
          <p:cNvSpPr/>
          <p:nvPr/>
        </p:nvSpPr>
        <p:spPr>
          <a:xfrm>
            <a:off x="9118599" y="3329915"/>
            <a:ext cx="1380071" cy="12503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a:t>Design Behavior: Activity Model</a:t>
            </a:r>
          </a:p>
        </p:txBody>
      </p:sp>
      <p:sp>
        <p:nvSpPr>
          <p:cNvPr id="13" name="Rounded Rectangle 12"/>
          <p:cNvSpPr/>
          <p:nvPr/>
        </p:nvSpPr>
        <p:spPr>
          <a:xfrm>
            <a:off x="10676465" y="3329915"/>
            <a:ext cx="1380071" cy="12503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a:t>Design Behavior: Sequence Diagram</a:t>
            </a:r>
          </a:p>
        </p:txBody>
      </p:sp>
      <p:sp>
        <p:nvSpPr>
          <p:cNvPr id="14" name="Rounded Rectangle 13"/>
          <p:cNvSpPr/>
          <p:nvPr/>
        </p:nvSpPr>
        <p:spPr>
          <a:xfrm>
            <a:off x="10676464" y="4853918"/>
            <a:ext cx="1380071" cy="12503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a:t>Combined Model of the System</a:t>
            </a:r>
          </a:p>
        </p:txBody>
      </p:sp>
      <p:cxnSp>
        <p:nvCxnSpPr>
          <p:cNvPr id="15" name="Straight Arrow Connector 14"/>
          <p:cNvCxnSpPr>
            <a:stCxn id="10" idx="3"/>
            <a:endCxn id="11" idx="1"/>
          </p:cNvCxnSpPr>
          <p:nvPr/>
        </p:nvCxnSpPr>
        <p:spPr>
          <a:xfrm>
            <a:off x="7382938" y="3955084"/>
            <a:ext cx="1777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1" idx="3"/>
            <a:endCxn id="12" idx="1"/>
          </p:cNvCxnSpPr>
          <p:nvPr/>
        </p:nvCxnSpPr>
        <p:spPr>
          <a:xfrm>
            <a:off x="8940804" y="3955084"/>
            <a:ext cx="1777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12" idx="3"/>
            <a:endCxn id="13" idx="1"/>
          </p:cNvCxnSpPr>
          <p:nvPr/>
        </p:nvCxnSpPr>
        <p:spPr>
          <a:xfrm>
            <a:off x="10498670" y="3955084"/>
            <a:ext cx="1777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3" idx="2"/>
            <a:endCxn id="14" idx="0"/>
          </p:cNvCxnSpPr>
          <p:nvPr/>
        </p:nvCxnSpPr>
        <p:spPr>
          <a:xfrm flipH="1">
            <a:off x="11366500" y="4580252"/>
            <a:ext cx="1" cy="273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ounded Rectangle 18"/>
          <p:cNvSpPr/>
          <p:nvPr/>
        </p:nvSpPr>
        <p:spPr>
          <a:xfrm>
            <a:off x="9192216" y="1191055"/>
            <a:ext cx="1380071" cy="12503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a:t>Description of the Relationship Model</a:t>
            </a:r>
          </a:p>
        </p:txBody>
      </p:sp>
      <p:sp>
        <p:nvSpPr>
          <p:cNvPr id="20" name="Right Arrow 19"/>
          <p:cNvSpPr/>
          <p:nvPr/>
        </p:nvSpPr>
        <p:spPr>
          <a:xfrm rot="18381773" flipH="1">
            <a:off x="8092274" y="2719460"/>
            <a:ext cx="1280832" cy="16748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1" name="Right Arrow 20"/>
          <p:cNvSpPr/>
          <p:nvPr/>
        </p:nvSpPr>
        <p:spPr>
          <a:xfrm rot="16200000" flipH="1">
            <a:off x="9440133" y="2811134"/>
            <a:ext cx="879110" cy="1584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2" name="Right Arrow 21"/>
          <p:cNvSpPr/>
          <p:nvPr/>
        </p:nvSpPr>
        <p:spPr>
          <a:xfrm rot="14204642" flipH="1">
            <a:off x="10352766" y="2705044"/>
            <a:ext cx="1238362" cy="1631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3" name="TextBox 22"/>
          <p:cNvSpPr txBox="1"/>
          <p:nvPr/>
        </p:nvSpPr>
        <p:spPr>
          <a:xfrm rot="3395511">
            <a:off x="10726040" y="2788323"/>
            <a:ext cx="964367" cy="246221"/>
          </a:xfrm>
          <a:prstGeom prst="rect">
            <a:avLst/>
          </a:prstGeom>
          <a:noFill/>
        </p:spPr>
        <p:txBody>
          <a:bodyPr wrap="square" rtlCol="0">
            <a:spAutoFit/>
          </a:bodyPr>
          <a:lstStyle/>
          <a:p>
            <a:r>
              <a:rPr lang="en-CA" sz="1000" dirty="0"/>
              <a:t>Input</a:t>
            </a:r>
          </a:p>
        </p:txBody>
      </p:sp>
      <p:sp>
        <p:nvSpPr>
          <p:cNvPr id="24" name="TextBox 23"/>
          <p:cNvSpPr txBox="1"/>
          <p:nvPr/>
        </p:nvSpPr>
        <p:spPr>
          <a:xfrm rot="18463514">
            <a:off x="8241252" y="2413088"/>
            <a:ext cx="1074984" cy="246221"/>
          </a:xfrm>
          <a:prstGeom prst="rect">
            <a:avLst/>
          </a:prstGeom>
          <a:noFill/>
        </p:spPr>
        <p:txBody>
          <a:bodyPr wrap="square" rtlCol="0">
            <a:spAutoFit/>
          </a:bodyPr>
          <a:lstStyle/>
          <a:p>
            <a:r>
              <a:rPr lang="en-CA" sz="1000" dirty="0"/>
              <a:t>Input</a:t>
            </a:r>
          </a:p>
        </p:txBody>
      </p:sp>
      <p:sp>
        <p:nvSpPr>
          <p:cNvPr id="25" name="TextBox 24"/>
          <p:cNvSpPr txBox="1"/>
          <p:nvPr/>
        </p:nvSpPr>
        <p:spPr>
          <a:xfrm rot="5400000">
            <a:off x="9560901" y="2882570"/>
            <a:ext cx="925353" cy="251787"/>
          </a:xfrm>
          <a:prstGeom prst="rect">
            <a:avLst/>
          </a:prstGeom>
          <a:noFill/>
        </p:spPr>
        <p:txBody>
          <a:bodyPr wrap="square" rtlCol="0">
            <a:spAutoFit/>
          </a:bodyPr>
          <a:lstStyle/>
          <a:p>
            <a:r>
              <a:rPr lang="en-CA" sz="1000" dirty="0"/>
              <a:t>Input</a:t>
            </a:r>
          </a:p>
        </p:txBody>
      </p:sp>
      <p:sp>
        <p:nvSpPr>
          <p:cNvPr id="26" name="Content Placeholder 2"/>
          <p:cNvSpPr>
            <a:spLocks noGrp="1"/>
          </p:cNvSpPr>
          <p:nvPr>
            <p:ph idx="1"/>
          </p:nvPr>
        </p:nvSpPr>
        <p:spPr>
          <a:xfrm>
            <a:off x="264780" y="2169220"/>
            <a:ext cx="5524332" cy="4309639"/>
          </a:xfrm>
        </p:spPr>
        <p:txBody>
          <a:bodyPr>
            <a:normAutofit/>
          </a:bodyPr>
          <a:lstStyle/>
          <a:p>
            <a:r>
              <a:rPr lang="en-US" sz="2000" dirty="0"/>
              <a:t>The system is conceptually broken down into three subsystems (i.e. the Data Subsystem, the Contextual Risk Subsystem and the Privacy Subsystem)  </a:t>
            </a:r>
            <a:endParaRPr lang="en-CA" sz="2000" dirty="0"/>
          </a:p>
        </p:txBody>
      </p:sp>
      <p:sp>
        <p:nvSpPr>
          <p:cNvPr id="27" name="Title 2"/>
          <p:cNvSpPr txBox="1">
            <a:spLocks/>
          </p:cNvSpPr>
          <p:nvPr/>
        </p:nvSpPr>
        <p:spPr>
          <a:xfrm>
            <a:off x="259883" y="1472192"/>
            <a:ext cx="5588000"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Steps of the Proposed Approach</a:t>
            </a:r>
          </a:p>
        </p:txBody>
      </p:sp>
    </p:spTree>
    <p:extLst>
      <p:ext uri="{BB962C8B-B14F-4D97-AF65-F5344CB8AC3E}">
        <p14:creationId xmlns:p14="http://schemas.microsoft.com/office/powerpoint/2010/main" val="265325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Proposed Approach</a:t>
            </a:r>
          </a:p>
        </p:txBody>
      </p:sp>
      <p:sp>
        <p:nvSpPr>
          <p:cNvPr id="7" name="Slide Number Placeholder 6"/>
          <p:cNvSpPr>
            <a:spLocks noGrp="1"/>
          </p:cNvSpPr>
          <p:nvPr>
            <p:ph type="sldNum" sz="quarter" idx="12"/>
          </p:nvPr>
        </p:nvSpPr>
        <p:spPr>
          <a:xfrm>
            <a:off x="5588000" y="6453844"/>
            <a:ext cx="1016000" cy="250337"/>
          </a:xfrm>
        </p:spPr>
        <p:txBody>
          <a:bodyPr/>
          <a:lstStyle/>
          <a:p>
            <a:r>
              <a:rPr lang="en-US" dirty="0"/>
              <a:t>PAGE  </a:t>
            </a:r>
            <a:fld id="{93005692-73BE-493E-93AB-ECD6027A7652}" type="slidenum">
              <a:rPr lang="en-US" smtClean="0"/>
              <a:pPr/>
              <a:t>14</a:t>
            </a:fld>
            <a:endParaRPr lang="en-US" dirty="0"/>
          </a:p>
        </p:txBody>
      </p:sp>
      <p:pic>
        <p:nvPicPr>
          <p:cNvPr id="27" name="Picture 26"/>
          <p:cNvPicPr/>
          <p:nvPr/>
        </p:nvPicPr>
        <p:blipFill>
          <a:blip r:embed="rId2">
            <a:extLst>
              <a:ext uri="{28A0092B-C50C-407E-A947-70E740481C1C}">
                <a14:useLocalDpi xmlns:a14="http://schemas.microsoft.com/office/drawing/2010/main" val="0"/>
              </a:ext>
            </a:extLst>
          </a:blip>
          <a:stretch>
            <a:fillRect/>
          </a:stretch>
        </p:blipFill>
        <p:spPr>
          <a:xfrm>
            <a:off x="6747932" y="1330034"/>
            <a:ext cx="5444068" cy="3800765"/>
          </a:xfrm>
          <a:prstGeom prst="rect">
            <a:avLst/>
          </a:prstGeom>
        </p:spPr>
      </p:pic>
      <p:sp>
        <p:nvSpPr>
          <p:cNvPr id="26" name="TextBox 25"/>
          <p:cNvSpPr txBox="1"/>
          <p:nvPr/>
        </p:nvSpPr>
        <p:spPr>
          <a:xfrm>
            <a:off x="39745" y="2139155"/>
            <a:ext cx="7224656" cy="3893374"/>
          </a:xfrm>
          <a:prstGeom prst="rect">
            <a:avLst/>
          </a:prstGeom>
          <a:noFill/>
        </p:spPr>
        <p:txBody>
          <a:bodyPr wrap="square" rtlCol="0">
            <a:spAutoFit/>
          </a:bodyPr>
          <a:lstStyle/>
          <a:p>
            <a:pPr marL="342900" indent="-342900">
              <a:buFont typeface="Wingdings" panose="05000000000000000000" pitchFamily="2" charset="2"/>
              <a:buChar char="§"/>
            </a:pPr>
            <a:r>
              <a:rPr lang="en-CA" sz="1900" dirty="0">
                <a:ea typeface="Batang" panose="02030600000101010101" pitchFamily="18" charset="-127"/>
                <a:cs typeface="Andalus" pitchFamily="18" charset="-78"/>
              </a:rPr>
              <a:t>Define the general goals to be achieved.</a:t>
            </a:r>
          </a:p>
          <a:p>
            <a:pPr marL="342900" indent="-342900">
              <a:buFont typeface="Wingdings" panose="05000000000000000000" pitchFamily="2" charset="2"/>
              <a:buChar char="§"/>
            </a:pPr>
            <a:endParaRPr lang="en-CA" sz="1900" dirty="0">
              <a:ea typeface="Batang" panose="02030600000101010101" pitchFamily="18" charset="-127"/>
              <a:cs typeface="Andalus" pitchFamily="18" charset="-78"/>
            </a:endParaRPr>
          </a:p>
          <a:p>
            <a:pPr marL="342900" indent="-342900">
              <a:buFont typeface="Wingdings" panose="05000000000000000000" pitchFamily="2" charset="2"/>
              <a:buChar char="§"/>
            </a:pPr>
            <a:r>
              <a:rPr lang="en-CA" sz="1900" dirty="0">
                <a:ea typeface="Batang" panose="02030600000101010101" pitchFamily="18" charset="-127"/>
                <a:cs typeface="Andalus" pitchFamily="18" charset="-78"/>
              </a:rPr>
              <a:t>Define the specific goals of the subsystems.</a:t>
            </a:r>
          </a:p>
          <a:p>
            <a:pPr marL="342900" indent="-342900">
              <a:buFont typeface="Wingdings" panose="05000000000000000000" pitchFamily="2" charset="2"/>
              <a:buChar char="§"/>
            </a:pPr>
            <a:endParaRPr lang="en-CA" sz="1900" dirty="0">
              <a:ea typeface="Batang" panose="02030600000101010101" pitchFamily="18" charset="-127"/>
              <a:cs typeface="Andalus" pitchFamily="18" charset="-78"/>
            </a:endParaRPr>
          </a:p>
          <a:p>
            <a:pPr marL="342900" indent="-342900">
              <a:buFont typeface="Wingdings" panose="05000000000000000000" pitchFamily="2" charset="2"/>
              <a:buChar char="§"/>
            </a:pPr>
            <a:r>
              <a:rPr lang="en-CA" sz="1900" dirty="0">
                <a:ea typeface="Batang" panose="02030600000101010101" pitchFamily="18" charset="-127"/>
                <a:cs typeface="Andalus" pitchFamily="18" charset="-78"/>
              </a:rPr>
              <a:t>Introduce independent agent(s) in  each subsystem.</a:t>
            </a:r>
          </a:p>
          <a:p>
            <a:pPr marL="342900" indent="-342900">
              <a:buFont typeface="Wingdings" panose="05000000000000000000" pitchFamily="2" charset="2"/>
              <a:buChar char="§"/>
            </a:pPr>
            <a:endParaRPr lang="en-CA" sz="1900" dirty="0">
              <a:ea typeface="Batang" panose="02030600000101010101" pitchFamily="18" charset="-127"/>
              <a:cs typeface="Andalus" pitchFamily="18" charset="-78"/>
            </a:endParaRPr>
          </a:p>
          <a:p>
            <a:pPr marL="342900" indent="-342900">
              <a:buFont typeface="Wingdings" panose="05000000000000000000" pitchFamily="2" charset="2"/>
              <a:buChar char="§"/>
            </a:pPr>
            <a:r>
              <a:rPr lang="en-CA" sz="1900" dirty="0">
                <a:ea typeface="Batang" panose="02030600000101010101" pitchFamily="18" charset="-127"/>
                <a:cs typeface="Andalus" pitchFamily="18" charset="-78"/>
              </a:rPr>
              <a:t>Describe the roles of the agents within each subsystem. </a:t>
            </a:r>
          </a:p>
          <a:p>
            <a:pPr marL="342900" indent="-342900">
              <a:buFont typeface="Wingdings" panose="05000000000000000000" pitchFamily="2" charset="2"/>
              <a:buChar char="§"/>
            </a:pPr>
            <a:endParaRPr lang="en-CA" sz="1900" dirty="0">
              <a:ea typeface="Batang" panose="02030600000101010101" pitchFamily="18" charset="-127"/>
              <a:cs typeface="Andalus" pitchFamily="18" charset="-78"/>
            </a:endParaRPr>
          </a:p>
          <a:p>
            <a:pPr marL="342900" indent="-342900">
              <a:buFont typeface="Wingdings" panose="05000000000000000000" pitchFamily="2" charset="2"/>
              <a:buChar char="§"/>
            </a:pPr>
            <a:r>
              <a:rPr lang="en-CA" sz="1900" dirty="0">
                <a:ea typeface="Batang" panose="02030600000101010101" pitchFamily="18" charset="-127"/>
                <a:cs typeface="Andalus" pitchFamily="18" charset="-78"/>
              </a:rPr>
              <a:t>Define the responsibilities that are fulfilled by the individual  agents based on the activities they perform within each subsystem. These responsibilities help in achieving the specific subsystem goals.</a:t>
            </a:r>
          </a:p>
          <a:p>
            <a:pPr marL="342900" indent="-342900">
              <a:buFont typeface="Wingdings" panose="05000000000000000000" pitchFamily="2" charset="2"/>
              <a:buChar char="§"/>
            </a:pPr>
            <a:endParaRPr lang="en-CA" sz="1900" dirty="0">
              <a:ea typeface="Batang" panose="02030600000101010101" pitchFamily="18" charset="-127"/>
              <a:cs typeface="Andalus" pitchFamily="18" charset="-78"/>
            </a:endParaRPr>
          </a:p>
        </p:txBody>
      </p:sp>
      <p:sp>
        <p:nvSpPr>
          <p:cNvPr id="6" name="Title 2"/>
          <p:cNvSpPr txBox="1">
            <a:spLocks/>
          </p:cNvSpPr>
          <p:nvPr/>
        </p:nvSpPr>
        <p:spPr>
          <a:xfrm>
            <a:off x="259883" y="1237179"/>
            <a:ext cx="3847845"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Relationship Model</a:t>
            </a:r>
          </a:p>
        </p:txBody>
      </p:sp>
    </p:spTree>
    <p:extLst>
      <p:ext uri="{BB962C8B-B14F-4D97-AF65-F5344CB8AC3E}">
        <p14:creationId xmlns:p14="http://schemas.microsoft.com/office/powerpoint/2010/main" val="244067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15</a:t>
            </a:fld>
            <a:endParaRPr lang="en-US" dirty="0"/>
          </a:p>
        </p:txBody>
      </p:sp>
      <p:sp>
        <p:nvSpPr>
          <p:cNvPr id="8" name="Title 2"/>
          <p:cNvSpPr txBox="1">
            <a:spLocks/>
          </p:cNvSpPr>
          <p:nvPr/>
        </p:nvSpPr>
        <p:spPr>
          <a:xfrm>
            <a:off x="259883" y="1152509"/>
            <a:ext cx="5793784"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Goal Model: Data Subsystem</a:t>
            </a:r>
          </a:p>
        </p:txBody>
      </p:sp>
      <p:sp>
        <p:nvSpPr>
          <p:cNvPr id="9" name="Title 1"/>
          <p:cNvSpPr txBox="1">
            <a:spLocks/>
          </p:cNvSpPr>
          <p:nvPr/>
        </p:nvSpPr>
        <p:spPr>
          <a:xfrm>
            <a:off x="259883" y="442215"/>
            <a:ext cx="11569729" cy="89592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5400" dirty="0"/>
              <a:t>Proposed Approach</a:t>
            </a:r>
          </a:p>
        </p:txBody>
      </p:sp>
      <p:sp>
        <p:nvSpPr>
          <p:cNvPr id="11" name="Content Placeholder 2"/>
          <p:cNvSpPr>
            <a:spLocks noGrp="1"/>
          </p:cNvSpPr>
          <p:nvPr>
            <p:ph idx="1"/>
          </p:nvPr>
        </p:nvSpPr>
        <p:spPr>
          <a:xfrm>
            <a:off x="259883" y="1634067"/>
            <a:ext cx="5624450" cy="4701242"/>
          </a:xfrm>
        </p:spPr>
        <p:txBody>
          <a:bodyPr>
            <a:normAutofit/>
          </a:bodyPr>
          <a:lstStyle/>
          <a:p>
            <a:pPr marL="0" indent="0">
              <a:buNone/>
            </a:pPr>
            <a:r>
              <a:rPr lang="en-US" sz="2000" i="1" u="sng" dirty="0"/>
              <a:t>Data Manager Agent:</a:t>
            </a:r>
            <a:endParaRPr lang="en-CA" sz="2000" i="1" u="sng" dirty="0"/>
          </a:p>
          <a:p>
            <a:pPr marL="396875" lvl="1" indent="0">
              <a:buNone/>
            </a:pPr>
            <a:r>
              <a:rPr lang="en-CA" sz="1600" b="1" dirty="0"/>
              <a:t>Specific Goal</a:t>
            </a:r>
            <a:r>
              <a:rPr lang="en-CA" sz="1600" dirty="0"/>
              <a:t>: Maintain the authenticity of the data.</a:t>
            </a:r>
          </a:p>
          <a:p>
            <a:pPr marL="396875" lvl="1" indent="0">
              <a:buNone/>
            </a:pPr>
            <a:r>
              <a:rPr lang="en-US" sz="1600" b="1" dirty="0"/>
              <a:t>Responsibilities</a:t>
            </a:r>
            <a:r>
              <a:rPr lang="en-US" sz="1600" dirty="0"/>
              <a:t>: Encrypt or decrypt data and check data authenticity.</a:t>
            </a:r>
            <a:endParaRPr lang="en-CA" sz="1400" dirty="0"/>
          </a:p>
          <a:p>
            <a:pPr marL="0" indent="0">
              <a:buNone/>
            </a:pPr>
            <a:r>
              <a:rPr lang="en-US" sz="2000" i="1" u="sng" dirty="0"/>
              <a:t>Aggregator Agent:</a:t>
            </a:r>
            <a:endParaRPr lang="en-CA" sz="2000" i="1" u="sng" dirty="0"/>
          </a:p>
          <a:p>
            <a:pPr marL="396875" lvl="1" indent="0">
              <a:buNone/>
            </a:pPr>
            <a:r>
              <a:rPr lang="en-CA" sz="1600" b="1" dirty="0"/>
              <a:t>Specific Goal</a:t>
            </a:r>
            <a:r>
              <a:rPr lang="en-CA" sz="1600" dirty="0"/>
              <a:t>: Channel data to appropriate locations.</a:t>
            </a:r>
          </a:p>
          <a:p>
            <a:pPr marL="396875" lvl="1" indent="0">
              <a:buNone/>
            </a:pPr>
            <a:r>
              <a:rPr lang="en-US" sz="1600" b="1" dirty="0"/>
              <a:t>Responsibilities</a:t>
            </a:r>
            <a:r>
              <a:rPr lang="en-US" sz="1600" dirty="0"/>
              <a:t>:  Distribute data within the subsystems or between servers.</a:t>
            </a:r>
          </a:p>
          <a:p>
            <a:pPr marL="0" indent="0">
              <a:buNone/>
            </a:pPr>
            <a:r>
              <a:rPr lang="en-CA" sz="1600" b="1" dirty="0"/>
              <a:t>Subsystem Objective </a:t>
            </a:r>
            <a:r>
              <a:rPr lang="en-CA" sz="1600" dirty="0"/>
              <a:t>: Maintain and manage data pipelines within the RPRS.</a:t>
            </a:r>
          </a:p>
        </p:txBody>
      </p:sp>
      <p:pic>
        <p:nvPicPr>
          <p:cNvPr id="10" name="Picture 9"/>
          <p:cNvPicPr>
            <a:picLocks noChangeAspect="1"/>
          </p:cNvPicPr>
          <p:nvPr/>
        </p:nvPicPr>
        <p:blipFill>
          <a:blip r:embed="rId2"/>
          <a:stretch>
            <a:fillRect/>
          </a:stretch>
        </p:blipFill>
        <p:spPr>
          <a:xfrm>
            <a:off x="5680389" y="1938866"/>
            <a:ext cx="6239089" cy="3528814"/>
          </a:xfrm>
          <a:prstGeom prst="rect">
            <a:avLst/>
          </a:prstGeom>
        </p:spPr>
      </p:pic>
    </p:spTree>
    <p:extLst>
      <p:ext uri="{BB962C8B-B14F-4D97-AF65-F5344CB8AC3E}">
        <p14:creationId xmlns:p14="http://schemas.microsoft.com/office/powerpoint/2010/main" val="351926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16</a:t>
            </a:fld>
            <a:endParaRPr lang="en-US" dirty="0"/>
          </a:p>
        </p:txBody>
      </p:sp>
      <p:sp>
        <p:nvSpPr>
          <p:cNvPr id="31" name="Title 1"/>
          <p:cNvSpPr>
            <a:spLocks noGrp="1"/>
          </p:cNvSpPr>
          <p:nvPr>
            <p:ph type="title"/>
          </p:nvPr>
        </p:nvSpPr>
        <p:spPr>
          <a:xfrm>
            <a:off x="259883" y="442215"/>
            <a:ext cx="11569729" cy="895927"/>
          </a:xfrm>
        </p:spPr>
        <p:txBody>
          <a:bodyPr>
            <a:normAutofit/>
          </a:bodyPr>
          <a:lstStyle/>
          <a:p>
            <a:r>
              <a:rPr lang="en-US" sz="5400" dirty="0"/>
              <a:t>Proposed Approach</a:t>
            </a:r>
          </a:p>
        </p:txBody>
      </p:sp>
      <p:sp>
        <p:nvSpPr>
          <p:cNvPr id="8" name="Content Placeholder 2"/>
          <p:cNvSpPr txBox="1">
            <a:spLocks/>
          </p:cNvSpPr>
          <p:nvPr/>
        </p:nvSpPr>
        <p:spPr>
          <a:xfrm>
            <a:off x="259883" y="1845736"/>
            <a:ext cx="5328117" cy="4701242"/>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2000" i="1" u="sng" dirty="0"/>
              <a:t>User Privacy Agent:</a:t>
            </a:r>
            <a:endParaRPr lang="en-CA" sz="2000" i="1" u="sng" dirty="0"/>
          </a:p>
          <a:p>
            <a:pPr marL="396875" lvl="1" indent="0">
              <a:buFont typeface="Wingdings" charset="2"/>
              <a:buNone/>
            </a:pPr>
            <a:r>
              <a:rPr lang="en-CA" sz="1600" b="1" dirty="0"/>
              <a:t>Specific Goal</a:t>
            </a:r>
            <a:r>
              <a:rPr lang="en-CA" sz="1600" dirty="0"/>
              <a:t>: Filter out the user’s contextual and historic data.</a:t>
            </a:r>
          </a:p>
          <a:p>
            <a:pPr marL="396875" lvl="1" indent="0">
              <a:buFont typeface="Wingdings" charset="2"/>
              <a:buNone/>
            </a:pPr>
            <a:r>
              <a:rPr lang="en-US" sz="1600" b="1" dirty="0"/>
              <a:t>Responsibilities</a:t>
            </a:r>
            <a:r>
              <a:rPr lang="en-US" sz="1600" dirty="0"/>
              <a:t>: Maintain the user’s privacy settings for the contextual and the historic data and filter out non-relevant data based on the privacy settings or system requirements.</a:t>
            </a:r>
            <a:endParaRPr lang="en-US" sz="1400" dirty="0"/>
          </a:p>
          <a:p>
            <a:pPr marL="0" indent="0">
              <a:buFont typeface="Wingdings" charset="2"/>
              <a:buNone/>
            </a:pPr>
            <a:r>
              <a:rPr lang="en-CA" sz="1600" b="1" dirty="0"/>
              <a:t>Subsystem Objective </a:t>
            </a:r>
            <a:r>
              <a:rPr lang="en-CA" sz="1600" dirty="0"/>
              <a:t>: The overall objective of the privacy subsystem is to provide filtered  user’s contextual and historic data to the RPRS.</a:t>
            </a:r>
          </a:p>
        </p:txBody>
      </p:sp>
      <p:sp>
        <p:nvSpPr>
          <p:cNvPr id="9" name="Title 2"/>
          <p:cNvSpPr txBox="1">
            <a:spLocks/>
          </p:cNvSpPr>
          <p:nvPr/>
        </p:nvSpPr>
        <p:spPr>
          <a:xfrm>
            <a:off x="259883" y="1152509"/>
            <a:ext cx="700451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Goal Model: Privacy Subsystem</a:t>
            </a:r>
          </a:p>
        </p:txBody>
      </p:sp>
      <p:pic>
        <p:nvPicPr>
          <p:cNvPr id="4" name="Picture 3"/>
          <p:cNvPicPr>
            <a:picLocks noChangeAspect="1"/>
          </p:cNvPicPr>
          <p:nvPr/>
        </p:nvPicPr>
        <p:blipFill>
          <a:blip r:embed="rId2"/>
          <a:stretch>
            <a:fillRect/>
          </a:stretch>
        </p:blipFill>
        <p:spPr>
          <a:xfrm>
            <a:off x="5494003" y="1438259"/>
            <a:ext cx="6422829" cy="4596870"/>
          </a:xfrm>
          <a:prstGeom prst="rect">
            <a:avLst/>
          </a:prstGeom>
        </p:spPr>
      </p:pic>
    </p:spTree>
    <p:extLst>
      <p:ext uri="{BB962C8B-B14F-4D97-AF65-F5344CB8AC3E}">
        <p14:creationId xmlns:p14="http://schemas.microsoft.com/office/powerpoint/2010/main" val="214818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17</a:t>
            </a:fld>
            <a:endParaRPr lang="en-US" dirty="0"/>
          </a:p>
        </p:txBody>
      </p:sp>
      <p:sp>
        <p:nvSpPr>
          <p:cNvPr id="31" name="Title 1"/>
          <p:cNvSpPr>
            <a:spLocks noGrp="1"/>
          </p:cNvSpPr>
          <p:nvPr>
            <p:ph type="title"/>
          </p:nvPr>
        </p:nvSpPr>
        <p:spPr>
          <a:xfrm>
            <a:off x="165890" y="415929"/>
            <a:ext cx="11569729" cy="895927"/>
          </a:xfrm>
        </p:spPr>
        <p:txBody>
          <a:bodyPr>
            <a:normAutofit/>
          </a:bodyPr>
          <a:lstStyle/>
          <a:p>
            <a:r>
              <a:rPr lang="en-US" sz="5400" dirty="0"/>
              <a:t>Proposed Approach</a:t>
            </a:r>
          </a:p>
        </p:txBody>
      </p:sp>
      <p:sp>
        <p:nvSpPr>
          <p:cNvPr id="7" name="Content Placeholder 2"/>
          <p:cNvSpPr>
            <a:spLocks noGrp="1"/>
          </p:cNvSpPr>
          <p:nvPr>
            <p:ph idx="1"/>
          </p:nvPr>
        </p:nvSpPr>
        <p:spPr>
          <a:xfrm>
            <a:off x="259883" y="1634067"/>
            <a:ext cx="5624450" cy="4701242"/>
          </a:xfrm>
        </p:spPr>
        <p:txBody>
          <a:bodyPr>
            <a:normAutofit lnSpcReduction="10000"/>
          </a:bodyPr>
          <a:lstStyle/>
          <a:p>
            <a:pPr marL="0" indent="0">
              <a:buNone/>
            </a:pPr>
            <a:r>
              <a:rPr lang="en-US" sz="2000" i="1" u="sng" dirty="0"/>
              <a:t>User Risk Agent:</a:t>
            </a:r>
            <a:endParaRPr lang="en-CA" sz="2000" i="1" u="sng" dirty="0"/>
          </a:p>
          <a:p>
            <a:pPr marL="396875" lvl="1" indent="0">
              <a:buNone/>
            </a:pPr>
            <a:r>
              <a:rPr lang="en-CA" sz="1600" b="1" dirty="0"/>
              <a:t>Specific Goal</a:t>
            </a:r>
            <a:r>
              <a:rPr lang="en-CA" sz="1600" dirty="0"/>
              <a:t>: Calculate the risk factor for the contextual data.</a:t>
            </a:r>
          </a:p>
          <a:p>
            <a:pPr marL="396875" lvl="1" indent="0">
              <a:buNone/>
            </a:pPr>
            <a:r>
              <a:rPr lang="en-US" sz="1600" b="1" dirty="0"/>
              <a:t>Responsibilities</a:t>
            </a:r>
            <a:r>
              <a:rPr lang="en-US" sz="1600" dirty="0"/>
              <a:t>: Select the best algorithm for calculating the risk and filtering out unwanted high risky or noisy recommendations from the system.</a:t>
            </a:r>
            <a:endParaRPr lang="en-CA" sz="1400" dirty="0"/>
          </a:p>
          <a:p>
            <a:pPr marL="0" indent="0">
              <a:buNone/>
            </a:pPr>
            <a:r>
              <a:rPr lang="en-US" sz="2000" i="1" u="sng" dirty="0"/>
              <a:t>Context Analyzer Agent:</a:t>
            </a:r>
            <a:endParaRPr lang="en-CA" sz="2000" i="1" u="sng" dirty="0"/>
          </a:p>
          <a:p>
            <a:pPr marL="396875" lvl="1" indent="0">
              <a:buNone/>
            </a:pPr>
            <a:r>
              <a:rPr lang="en-CA" sz="1600" b="1" dirty="0"/>
              <a:t>Specific Goal</a:t>
            </a:r>
            <a:r>
              <a:rPr lang="en-CA" sz="1600" dirty="0"/>
              <a:t>: Perform semantic analysis of the user data.</a:t>
            </a:r>
          </a:p>
          <a:p>
            <a:pPr marL="396875" lvl="1" indent="0">
              <a:buNone/>
            </a:pPr>
            <a:r>
              <a:rPr lang="en-US" sz="1600" b="1" dirty="0"/>
              <a:t>Responsibilities</a:t>
            </a:r>
            <a:r>
              <a:rPr lang="en-US" sz="1600" dirty="0"/>
              <a:t>:  Clean the contextual data and  selecting the best possible algorithm for the semantic analysis.</a:t>
            </a:r>
          </a:p>
          <a:p>
            <a:pPr marL="0" indent="0">
              <a:buNone/>
            </a:pPr>
            <a:r>
              <a:rPr lang="en-CA" sz="1600" b="1" dirty="0"/>
              <a:t>Subsystem Objective </a:t>
            </a:r>
            <a:r>
              <a:rPr lang="en-CA" sz="1600" dirty="0"/>
              <a:t>: The overall objective of the risk subsystem is to provide a risk evaluation to the RPRS.</a:t>
            </a:r>
          </a:p>
        </p:txBody>
      </p:sp>
      <p:sp>
        <p:nvSpPr>
          <p:cNvPr id="8" name="Title 2"/>
          <p:cNvSpPr txBox="1">
            <a:spLocks/>
          </p:cNvSpPr>
          <p:nvPr/>
        </p:nvSpPr>
        <p:spPr>
          <a:xfrm>
            <a:off x="259883" y="1152509"/>
            <a:ext cx="5751450"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Goal Model: Risk Subsystem</a:t>
            </a:r>
          </a:p>
        </p:txBody>
      </p:sp>
      <p:pic>
        <p:nvPicPr>
          <p:cNvPr id="3" name="Picture 2"/>
          <p:cNvPicPr>
            <a:picLocks noChangeAspect="1"/>
          </p:cNvPicPr>
          <p:nvPr/>
        </p:nvPicPr>
        <p:blipFill>
          <a:blip r:embed="rId2"/>
          <a:stretch>
            <a:fillRect/>
          </a:stretch>
        </p:blipFill>
        <p:spPr>
          <a:xfrm>
            <a:off x="6096000" y="2265716"/>
            <a:ext cx="5614811" cy="3115733"/>
          </a:xfrm>
          <a:prstGeom prst="rect">
            <a:avLst/>
          </a:prstGeom>
        </p:spPr>
      </p:pic>
    </p:spTree>
    <p:extLst>
      <p:ext uri="{BB962C8B-B14F-4D97-AF65-F5344CB8AC3E}">
        <p14:creationId xmlns:p14="http://schemas.microsoft.com/office/powerpoint/2010/main" val="263291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18</a:t>
            </a:fld>
            <a:endParaRPr lang="en-US" dirty="0"/>
          </a:p>
        </p:txBody>
      </p:sp>
      <p:sp>
        <p:nvSpPr>
          <p:cNvPr id="7" name="Content Placeholder 2"/>
          <p:cNvSpPr>
            <a:spLocks noGrp="1"/>
          </p:cNvSpPr>
          <p:nvPr>
            <p:ph idx="1"/>
          </p:nvPr>
        </p:nvSpPr>
        <p:spPr>
          <a:xfrm>
            <a:off x="259882" y="1682718"/>
            <a:ext cx="5432363" cy="4149436"/>
          </a:xfrm>
        </p:spPr>
        <p:txBody>
          <a:bodyPr>
            <a:noAutofit/>
          </a:bodyPr>
          <a:lstStyle/>
          <a:p>
            <a:r>
              <a:rPr lang="en-CA" sz="2000" dirty="0"/>
              <a:t>The Data Manager Agent ensures data authenticity (e.g., MD5 hashing, encryption, decryption). </a:t>
            </a:r>
          </a:p>
          <a:p>
            <a:r>
              <a:rPr lang="en-US" sz="2000" dirty="0"/>
              <a:t>The Aggregator Agent can assume the role of a message broker such as Apache </a:t>
            </a:r>
            <a:r>
              <a:rPr lang="en-US" sz="2000" dirty="0" err="1"/>
              <a:t>Kafa</a:t>
            </a:r>
            <a:r>
              <a:rPr lang="en-US" sz="2000" dirty="0"/>
              <a:t> and </a:t>
            </a:r>
            <a:r>
              <a:rPr lang="en-US" sz="2000" dirty="0" err="1"/>
              <a:t>RabbitMQ</a:t>
            </a:r>
            <a:r>
              <a:rPr lang="en-US" sz="2000" dirty="0"/>
              <a:t>.</a:t>
            </a:r>
          </a:p>
        </p:txBody>
      </p:sp>
      <p:sp>
        <p:nvSpPr>
          <p:cNvPr id="9" name="Title 2"/>
          <p:cNvSpPr txBox="1">
            <a:spLocks/>
          </p:cNvSpPr>
          <p:nvPr/>
        </p:nvSpPr>
        <p:spPr>
          <a:xfrm>
            <a:off x="259883" y="1152509"/>
            <a:ext cx="603931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Activity Model: Data Subsystem</a:t>
            </a:r>
          </a:p>
        </p:txBody>
      </p:sp>
      <p:sp>
        <p:nvSpPr>
          <p:cNvPr id="10" name="Title 1"/>
          <p:cNvSpPr txBox="1">
            <a:spLocks/>
          </p:cNvSpPr>
          <p:nvPr/>
        </p:nvSpPr>
        <p:spPr>
          <a:xfrm>
            <a:off x="259883" y="442215"/>
            <a:ext cx="11569729" cy="89592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5400" dirty="0"/>
              <a:t>Proposed Approach</a:t>
            </a:r>
          </a:p>
        </p:txBody>
      </p:sp>
      <p:pic>
        <p:nvPicPr>
          <p:cNvPr id="2" name="Picture 1"/>
          <p:cNvPicPr>
            <a:picLocks noChangeAspect="1"/>
          </p:cNvPicPr>
          <p:nvPr/>
        </p:nvPicPr>
        <p:blipFill>
          <a:blip r:embed="rId2"/>
          <a:stretch>
            <a:fillRect/>
          </a:stretch>
        </p:blipFill>
        <p:spPr>
          <a:xfrm>
            <a:off x="5588000" y="1676002"/>
            <a:ext cx="6146800" cy="4294041"/>
          </a:xfrm>
          <a:prstGeom prst="rect">
            <a:avLst/>
          </a:prstGeom>
        </p:spPr>
      </p:pic>
    </p:spTree>
    <p:extLst>
      <p:ext uri="{BB962C8B-B14F-4D97-AF65-F5344CB8AC3E}">
        <p14:creationId xmlns:p14="http://schemas.microsoft.com/office/powerpoint/2010/main" val="43609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19</a:t>
            </a:fld>
            <a:endParaRPr lang="en-US" dirty="0"/>
          </a:p>
        </p:txBody>
      </p:sp>
      <p:sp>
        <p:nvSpPr>
          <p:cNvPr id="8" name="Content Placeholder 2"/>
          <p:cNvSpPr>
            <a:spLocks noGrp="1"/>
          </p:cNvSpPr>
          <p:nvPr>
            <p:ph idx="1"/>
          </p:nvPr>
        </p:nvSpPr>
        <p:spPr>
          <a:xfrm>
            <a:off x="259883" y="1762007"/>
            <a:ext cx="5510149" cy="4149436"/>
          </a:xfrm>
        </p:spPr>
        <p:txBody>
          <a:bodyPr>
            <a:normAutofit/>
          </a:bodyPr>
          <a:lstStyle/>
          <a:p>
            <a:r>
              <a:rPr lang="en-CA" sz="2000" dirty="0"/>
              <a:t>Within this subsystem the contextual and personal information is extracted from the user and fed into the RPRS. </a:t>
            </a:r>
          </a:p>
          <a:p>
            <a:r>
              <a:rPr lang="en-CA" sz="2000" dirty="0"/>
              <a:t>An additional privacy server is used to support the privacy protecting mechanisms, i.e. randomization and anonymization. </a:t>
            </a:r>
          </a:p>
        </p:txBody>
      </p:sp>
      <p:sp>
        <p:nvSpPr>
          <p:cNvPr id="9" name="Title 2"/>
          <p:cNvSpPr txBox="1">
            <a:spLocks/>
          </p:cNvSpPr>
          <p:nvPr/>
        </p:nvSpPr>
        <p:spPr>
          <a:xfrm>
            <a:off x="259883" y="1152509"/>
            <a:ext cx="7139984" cy="571500"/>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Activity Model: Privacy Subsystem</a:t>
            </a:r>
          </a:p>
        </p:txBody>
      </p:sp>
      <p:sp>
        <p:nvSpPr>
          <p:cNvPr id="10" name="Title 1"/>
          <p:cNvSpPr txBox="1">
            <a:spLocks/>
          </p:cNvSpPr>
          <p:nvPr/>
        </p:nvSpPr>
        <p:spPr>
          <a:xfrm>
            <a:off x="259883" y="442215"/>
            <a:ext cx="11569729" cy="89592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5400" dirty="0"/>
              <a:t>Proposed Approach</a:t>
            </a:r>
          </a:p>
        </p:txBody>
      </p:sp>
      <p:pic>
        <p:nvPicPr>
          <p:cNvPr id="2" name="Picture 1"/>
          <p:cNvPicPr>
            <a:picLocks noChangeAspect="1"/>
          </p:cNvPicPr>
          <p:nvPr/>
        </p:nvPicPr>
        <p:blipFill>
          <a:blip r:embed="rId2"/>
          <a:stretch>
            <a:fillRect/>
          </a:stretch>
        </p:blipFill>
        <p:spPr>
          <a:xfrm>
            <a:off x="5851511" y="1966713"/>
            <a:ext cx="6240567" cy="2771109"/>
          </a:xfrm>
          <a:prstGeom prst="rect">
            <a:avLst/>
          </a:prstGeom>
        </p:spPr>
      </p:pic>
    </p:spTree>
    <p:extLst>
      <p:ext uri="{BB962C8B-B14F-4D97-AF65-F5344CB8AC3E}">
        <p14:creationId xmlns:p14="http://schemas.microsoft.com/office/powerpoint/2010/main" val="5025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Contents</a:t>
            </a:r>
          </a:p>
        </p:txBody>
      </p:sp>
      <p:sp>
        <p:nvSpPr>
          <p:cNvPr id="3" name="Content Placeholder 2"/>
          <p:cNvSpPr>
            <a:spLocks noGrp="1"/>
          </p:cNvSpPr>
          <p:nvPr>
            <p:ph idx="1"/>
          </p:nvPr>
        </p:nvSpPr>
        <p:spPr>
          <a:xfrm>
            <a:off x="259882" y="1372087"/>
            <a:ext cx="11569729" cy="4922146"/>
          </a:xfrm>
        </p:spPr>
        <p:txBody>
          <a:bodyPr>
            <a:noAutofit/>
          </a:bodyPr>
          <a:lstStyle/>
          <a:p>
            <a:r>
              <a:rPr lang="en-US" sz="2000" dirty="0"/>
              <a:t>Introduction</a:t>
            </a:r>
          </a:p>
          <a:p>
            <a:r>
              <a:rPr lang="en-US" sz="2000" dirty="0"/>
              <a:t>Privacy in Recommender Systems</a:t>
            </a:r>
          </a:p>
          <a:p>
            <a:r>
              <a:rPr lang="en-US" sz="2000" dirty="0"/>
              <a:t>Risk Factor</a:t>
            </a:r>
          </a:p>
          <a:p>
            <a:r>
              <a:rPr lang="en-US" sz="2000" dirty="0"/>
              <a:t>Multi-Agent Modeling</a:t>
            </a:r>
          </a:p>
          <a:p>
            <a:r>
              <a:rPr lang="en-US" sz="2000" dirty="0"/>
              <a:t>Problem Statement</a:t>
            </a:r>
          </a:p>
          <a:p>
            <a:r>
              <a:rPr lang="en-US" sz="2000" dirty="0"/>
              <a:t>Contributions</a:t>
            </a:r>
          </a:p>
          <a:p>
            <a:r>
              <a:rPr lang="en-US" sz="2000" dirty="0"/>
              <a:t>Proposed Approach</a:t>
            </a:r>
          </a:p>
          <a:p>
            <a:r>
              <a:rPr lang="en-US" sz="2000" dirty="0"/>
              <a:t>Case Study: A Job Recommender System</a:t>
            </a:r>
          </a:p>
          <a:p>
            <a:r>
              <a:rPr lang="en-US" sz="2000" dirty="0"/>
              <a:t>Conclusions and Future Work</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a:t>
            </a:fld>
            <a:endParaRPr lang="en-US" dirty="0"/>
          </a:p>
        </p:txBody>
      </p:sp>
    </p:spTree>
    <p:extLst>
      <p:ext uri="{BB962C8B-B14F-4D97-AF65-F5344CB8AC3E}">
        <p14:creationId xmlns:p14="http://schemas.microsoft.com/office/powerpoint/2010/main" val="15922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20</a:t>
            </a:fld>
            <a:endParaRPr lang="en-US" dirty="0"/>
          </a:p>
        </p:txBody>
      </p:sp>
      <p:sp>
        <p:nvSpPr>
          <p:cNvPr id="8" name="Content Placeholder 2"/>
          <p:cNvSpPr>
            <a:spLocks noGrp="1"/>
          </p:cNvSpPr>
          <p:nvPr>
            <p:ph idx="1"/>
          </p:nvPr>
        </p:nvSpPr>
        <p:spPr>
          <a:xfrm>
            <a:off x="259882" y="1724009"/>
            <a:ext cx="6894450" cy="4149436"/>
          </a:xfrm>
        </p:spPr>
        <p:txBody>
          <a:bodyPr>
            <a:normAutofit/>
          </a:bodyPr>
          <a:lstStyle/>
          <a:p>
            <a:r>
              <a:rPr lang="en-US" sz="2000" dirty="0"/>
              <a:t>The information processed in this subsystem is used by the RPRS to generate a more context-aware recommendations by not only providing more relevant information to its users but also keeping itself aware of the risks associated with disturbing or negatively affecting the user with inaccurate recommendations.</a:t>
            </a:r>
          </a:p>
          <a:p>
            <a:r>
              <a:rPr lang="en-US" sz="2000" dirty="0"/>
              <a:t> This tradeoff between providing relevant recommendations and the associated risks is captured by the risk factor.</a:t>
            </a:r>
            <a:endParaRPr lang="en-CA" sz="2000" dirty="0"/>
          </a:p>
        </p:txBody>
      </p:sp>
      <p:pic>
        <p:nvPicPr>
          <p:cNvPr id="2" name="Picture 1"/>
          <p:cNvPicPr>
            <a:picLocks noChangeAspect="1"/>
          </p:cNvPicPr>
          <p:nvPr/>
        </p:nvPicPr>
        <p:blipFill>
          <a:blip r:embed="rId2"/>
          <a:stretch>
            <a:fillRect/>
          </a:stretch>
        </p:blipFill>
        <p:spPr>
          <a:xfrm>
            <a:off x="7247467" y="1573302"/>
            <a:ext cx="4896768" cy="4040098"/>
          </a:xfrm>
          <a:prstGeom prst="rect">
            <a:avLst/>
          </a:prstGeom>
        </p:spPr>
      </p:pic>
      <p:sp>
        <p:nvSpPr>
          <p:cNvPr id="9" name="Title 2"/>
          <p:cNvSpPr txBox="1">
            <a:spLocks/>
          </p:cNvSpPr>
          <p:nvPr/>
        </p:nvSpPr>
        <p:spPr>
          <a:xfrm>
            <a:off x="259883" y="1152509"/>
            <a:ext cx="6462650"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Activity Model: Risk Subsystem</a:t>
            </a:r>
          </a:p>
        </p:txBody>
      </p:sp>
      <p:sp>
        <p:nvSpPr>
          <p:cNvPr id="10" name="Title 1"/>
          <p:cNvSpPr txBox="1">
            <a:spLocks/>
          </p:cNvSpPr>
          <p:nvPr/>
        </p:nvSpPr>
        <p:spPr>
          <a:xfrm>
            <a:off x="259883" y="442215"/>
            <a:ext cx="11569729" cy="89592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5400" dirty="0"/>
              <a:t>Proposed Approach</a:t>
            </a:r>
          </a:p>
        </p:txBody>
      </p:sp>
    </p:spTree>
    <p:extLst>
      <p:ext uri="{BB962C8B-B14F-4D97-AF65-F5344CB8AC3E}">
        <p14:creationId xmlns:p14="http://schemas.microsoft.com/office/powerpoint/2010/main" val="22298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21</a:t>
            </a:fld>
            <a:endParaRPr lang="en-US" dirty="0"/>
          </a:p>
        </p:txBody>
      </p:sp>
      <p:sp>
        <p:nvSpPr>
          <p:cNvPr id="9" name="Title 2"/>
          <p:cNvSpPr txBox="1">
            <a:spLocks/>
          </p:cNvSpPr>
          <p:nvPr/>
        </p:nvSpPr>
        <p:spPr>
          <a:xfrm>
            <a:off x="259883" y="1152509"/>
            <a:ext cx="6547317" cy="571500"/>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Sequence Diagram: Data Subsystem</a:t>
            </a:r>
          </a:p>
        </p:txBody>
      </p:sp>
      <p:sp>
        <p:nvSpPr>
          <p:cNvPr id="10" name="Title 1"/>
          <p:cNvSpPr txBox="1">
            <a:spLocks/>
          </p:cNvSpPr>
          <p:nvPr/>
        </p:nvSpPr>
        <p:spPr>
          <a:xfrm>
            <a:off x="259883" y="442215"/>
            <a:ext cx="11569729" cy="89592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5400" dirty="0"/>
              <a:t>Proposed Approach</a:t>
            </a:r>
          </a:p>
        </p:txBody>
      </p:sp>
      <p:sp>
        <p:nvSpPr>
          <p:cNvPr id="13" name="Content Placeholder 2"/>
          <p:cNvSpPr>
            <a:spLocks noGrp="1"/>
          </p:cNvSpPr>
          <p:nvPr>
            <p:ph idx="1"/>
          </p:nvPr>
        </p:nvSpPr>
        <p:spPr>
          <a:xfrm>
            <a:off x="77851" y="1712249"/>
            <a:ext cx="5510149" cy="4149436"/>
          </a:xfrm>
        </p:spPr>
        <p:txBody>
          <a:bodyPr>
            <a:noAutofit/>
          </a:bodyPr>
          <a:lstStyle/>
          <a:p>
            <a:r>
              <a:rPr lang="en-US" sz="2000" dirty="0"/>
              <a:t>First, a request for generating recommendations is placed by the user which results in pulling data from the database.</a:t>
            </a:r>
          </a:p>
          <a:p>
            <a:r>
              <a:rPr lang="en-US" sz="2000" dirty="0"/>
              <a:t>The data is decrypted and fetched to the computation server where the data is checked for authenticity. </a:t>
            </a:r>
          </a:p>
          <a:p>
            <a:r>
              <a:rPr lang="en-US" sz="2000" dirty="0"/>
              <a:t>The data received by the data server or the database is encrypted before storing.</a:t>
            </a:r>
            <a:endParaRPr lang="en-CA" sz="2000" dirty="0"/>
          </a:p>
        </p:txBody>
      </p:sp>
      <p:pic>
        <p:nvPicPr>
          <p:cNvPr id="12" name="Picture 11"/>
          <p:cNvPicPr>
            <a:picLocks noChangeAspect="1"/>
          </p:cNvPicPr>
          <p:nvPr/>
        </p:nvPicPr>
        <p:blipFill>
          <a:blip r:embed="rId2"/>
          <a:stretch>
            <a:fillRect/>
          </a:stretch>
        </p:blipFill>
        <p:spPr>
          <a:xfrm>
            <a:off x="5933359" y="1615073"/>
            <a:ext cx="5896253" cy="4463994"/>
          </a:xfrm>
          <a:prstGeom prst="rect">
            <a:avLst/>
          </a:prstGeom>
        </p:spPr>
      </p:pic>
    </p:spTree>
    <p:extLst>
      <p:ext uri="{BB962C8B-B14F-4D97-AF65-F5344CB8AC3E}">
        <p14:creationId xmlns:p14="http://schemas.microsoft.com/office/powerpoint/2010/main" val="61255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22</a:t>
            </a:fld>
            <a:endParaRPr lang="en-US" dirty="0"/>
          </a:p>
        </p:txBody>
      </p:sp>
      <p:sp>
        <p:nvSpPr>
          <p:cNvPr id="9" name="Title 2"/>
          <p:cNvSpPr txBox="1">
            <a:spLocks/>
          </p:cNvSpPr>
          <p:nvPr/>
        </p:nvSpPr>
        <p:spPr>
          <a:xfrm>
            <a:off x="259883" y="1152509"/>
            <a:ext cx="7377050" cy="571500"/>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Sequence Diagram: Privacy Subsystem</a:t>
            </a:r>
          </a:p>
        </p:txBody>
      </p:sp>
      <p:sp>
        <p:nvSpPr>
          <p:cNvPr id="10" name="Title 1"/>
          <p:cNvSpPr txBox="1">
            <a:spLocks/>
          </p:cNvSpPr>
          <p:nvPr/>
        </p:nvSpPr>
        <p:spPr>
          <a:xfrm>
            <a:off x="259883" y="442215"/>
            <a:ext cx="11569729" cy="89592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5400" dirty="0"/>
              <a:t>Proposed Approach</a:t>
            </a:r>
          </a:p>
        </p:txBody>
      </p:sp>
      <p:sp>
        <p:nvSpPr>
          <p:cNvPr id="11" name="Content Placeholder 2"/>
          <p:cNvSpPr>
            <a:spLocks noGrp="1"/>
          </p:cNvSpPr>
          <p:nvPr>
            <p:ph idx="1"/>
          </p:nvPr>
        </p:nvSpPr>
        <p:spPr>
          <a:xfrm>
            <a:off x="77851" y="1712248"/>
            <a:ext cx="5510149" cy="4967951"/>
          </a:xfrm>
        </p:spPr>
        <p:txBody>
          <a:bodyPr>
            <a:noAutofit/>
          </a:bodyPr>
          <a:lstStyle/>
          <a:p>
            <a:r>
              <a:rPr lang="en-US" sz="2000" dirty="0"/>
              <a:t>The contextual data from the user interface (</a:t>
            </a:r>
            <a:r>
              <a:rPr lang="en-CA" sz="2000" dirty="0"/>
              <a:t>e.g., a website or a mobile device)</a:t>
            </a:r>
            <a:r>
              <a:rPr lang="en-US" sz="2000" dirty="0"/>
              <a:t> is sent to the privacy filter and stored in the data server or the database.</a:t>
            </a:r>
          </a:p>
          <a:p>
            <a:r>
              <a:rPr lang="en-US" sz="2000" dirty="0"/>
              <a:t>This data is then pulled from the database along with the user’s historic data and sent to the privacy server for randomization and anonymization.</a:t>
            </a:r>
          </a:p>
          <a:p>
            <a:r>
              <a:rPr lang="en-US" sz="2000" dirty="0"/>
              <a:t>This processed data is then forwarded to the computation server for generating recommendations.</a:t>
            </a:r>
          </a:p>
          <a:p>
            <a:r>
              <a:rPr lang="en-US" sz="2000" dirty="0"/>
              <a:t>The recommendations are sent to the user interface.</a:t>
            </a:r>
          </a:p>
        </p:txBody>
      </p:sp>
      <p:pic>
        <p:nvPicPr>
          <p:cNvPr id="3" name="Picture 2"/>
          <p:cNvPicPr>
            <a:picLocks noChangeAspect="1"/>
          </p:cNvPicPr>
          <p:nvPr/>
        </p:nvPicPr>
        <p:blipFill>
          <a:blip r:embed="rId2"/>
          <a:stretch>
            <a:fillRect/>
          </a:stretch>
        </p:blipFill>
        <p:spPr>
          <a:xfrm>
            <a:off x="5446175" y="2000259"/>
            <a:ext cx="6662216" cy="3672932"/>
          </a:xfrm>
          <a:prstGeom prst="rect">
            <a:avLst/>
          </a:prstGeom>
        </p:spPr>
      </p:pic>
    </p:spTree>
    <p:extLst>
      <p:ext uri="{BB962C8B-B14F-4D97-AF65-F5344CB8AC3E}">
        <p14:creationId xmlns:p14="http://schemas.microsoft.com/office/powerpoint/2010/main" val="134895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23</a:t>
            </a:fld>
            <a:endParaRPr lang="en-US" dirty="0"/>
          </a:p>
        </p:txBody>
      </p:sp>
      <p:sp>
        <p:nvSpPr>
          <p:cNvPr id="7" name="Content Placeholder 2"/>
          <p:cNvSpPr>
            <a:spLocks noGrp="1"/>
          </p:cNvSpPr>
          <p:nvPr>
            <p:ph idx="1"/>
          </p:nvPr>
        </p:nvSpPr>
        <p:spPr>
          <a:xfrm>
            <a:off x="77851" y="1712249"/>
            <a:ext cx="5510149" cy="4149436"/>
          </a:xfrm>
        </p:spPr>
        <p:txBody>
          <a:bodyPr>
            <a:noAutofit/>
          </a:bodyPr>
          <a:lstStyle/>
          <a:p>
            <a:r>
              <a:rPr lang="en-US" sz="2000" dirty="0"/>
              <a:t>First, a connection is established with a sensing device at the user’s end through a specific interface. </a:t>
            </a:r>
          </a:p>
          <a:p>
            <a:r>
              <a:rPr lang="en-US" sz="2000" dirty="0"/>
              <a:t>A low-level abstraction of the user’s data is sent to the servers running the semantic analysis. </a:t>
            </a:r>
          </a:p>
          <a:p>
            <a:r>
              <a:rPr lang="en-US" sz="2000" dirty="0"/>
              <a:t>The data from the semantic analyzer is processed and forwarded to the computation server for risk factor calculation. The recommendations are forwarded to the user through the same interface.</a:t>
            </a:r>
            <a:endParaRPr lang="en-CA" sz="2000" dirty="0"/>
          </a:p>
        </p:txBody>
      </p:sp>
      <p:sp>
        <p:nvSpPr>
          <p:cNvPr id="9" name="Title 2"/>
          <p:cNvSpPr txBox="1">
            <a:spLocks/>
          </p:cNvSpPr>
          <p:nvPr/>
        </p:nvSpPr>
        <p:spPr>
          <a:xfrm>
            <a:off x="259883" y="1152509"/>
            <a:ext cx="6234050"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Sequence Diagram: Risk Subsystem</a:t>
            </a:r>
          </a:p>
        </p:txBody>
      </p:sp>
      <p:sp>
        <p:nvSpPr>
          <p:cNvPr id="10" name="Title 1"/>
          <p:cNvSpPr txBox="1">
            <a:spLocks/>
          </p:cNvSpPr>
          <p:nvPr/>
        </p:nvSpPr>
        <p:spPr>
          <a:xfrm>
            <a:off x="259883" y="442215"/>
            <a:ext cx="11569729" cy="89592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5400" dirty="0"/>
              <a:t>Proposed Approach</a:t>
            </a:r>
          </a:p>
        </p:txBody>
      </p:sp>
      <p:pic>
        <p:nvPicPr>
          <p:cNvPr id="3" name="Picture 2"/>
          <p:cNvPicPr>
            <a:picLocks noChangeAspect="1"/>
          </p:cNvPicPr>
          <p:nvPr/>
        </p:nvPicPr>
        <p:blipFill>
          <a:blip r:embed="rId2"/>
          <a:stretch>
            <a:fillRect/>
          </a:stretch>
        </p:blipFill>
        <p:spPr>
          <a:xfrm>
            <a:off x="5588000" y="1591203"/>
            <a:ext cx="6143625" cy="3743325"/>
          </a:xfrm>
          <a:prstGeom prst="rect">
            <a:avLst/>
          </a:prstGeom>
        </p:spPr>
      </p:pic>
    </p:spTree>
    <p:extLst>
      <p:ext uri="{BB962C8B-B14F-4D97-AF65-F5344CB8AC3E}">
        <p14:creationId xmlns:p14="http://schemas.microsoft.com/office/powerpoint/2010/main" val="333410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24</a:t>
            </a:fld>
            <a:endParaRPr lang="en-US" dirty="0"/>
          </a:p>
        </p:txBody>
      </p:sp>
      <p:sp>
        <p:nvSpPr>
          <p:cNvPr id="6" name="Content Placeholder 2"/>
          <p:cNvSpPr txBox="1">
            <a:spLocks/>
          </p:cNvSpPr>
          <p:nvPr/>
        </p:nvSpPr>
        <p:spPr>
          <a:xfrm>
            <a:off x="259883" y="1616679"/>
            <a:ext cx="11569729" cy="4715165"/>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objective of this case study is to show how the proposed approach can be used to model an enhanced job recommender system.</a:t>
            </a:r>
          </a:p>
          <a:p>
            <a:r>
              <a:rPr lang="en-US" sz="2000" dirty="0"/>
              <a:t>In order to provide a specific RPRS model to support job recommendations, information about how job recommendations work conceptually and from a processing viewpoint are needed so that goal diagrams, activity diagrams and sequence diagrams are produced as part of the specific RPRS design model. </a:t>
            </a:r>
          </a:p>
          <a:p>
            <a:r>
              <a:rPr lang="en-US" sz="2000" dirty="0"/>
              <a:t>After reviewing the literature on job recommendation systems, two studies were found that provide to some extent the required information [9, 10]. </a:t>
            </a:r>
          </a:p>
          <a:p>
            <a:r>
              <a:rPr lang="en-US" sz="2000" dirty="0"/>
              <a:t>The first paper provides the information needed for the generation of the RPRS goal models, and the second paper, provides the information required to produce the RPRS activity and sequence diagrams.</a:t>
            </a:r>
            <a:endParaRPr lang="en-CA" sz="2000" dirty="0"/>
          </a:p>
          <a:p>
            <a:endParaRPr lang="en-US" sz="1600" dirty="0"/>
          </a:p>
        </p:txBody>
      </p:sp>
      <p:sp>
        <p:nvSpPr>
          <p:cNvPr id="8"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268928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882" y="1724009"/>
            <a:ext cx="7885051" cy="4691303"/>
          </a:xfrm>
        </p:spPr>
        <p:txBody>
          <a:bodyPr>
            <a:normAutofit/>
          </a:bodyPr>
          <a:lstStyle/>
          <a:p>
            <a:pPr marL="0" indent="0">
              <a:buNone/>
            </a:pPr>
            <a:r>
              <a:rPr lang="en-US" sz="2000" dirty="0"/>
              <a:t>The two papers discuss the following data sources within a job recommender system:</a:t>
            </a:r>
            <a:endParaRPr lang="en-CA" sz="2000" dirty="0"/>
          </a:p>
          <a:p>
            <a:r>
              <a:rPr lang="en-CA" sz="2000" i="1" u="sng" dirty="0"/>
              <a:t>Contextual information</a:t>
            </a:r>
            <a:r>
              <a:rPr lang="en-CA" sz="2000" dirty="0"/>
              <a:t>: </a:t>
            </a:r>
          </a:p>
          <a:p>
            <a:pPr lvl="1"/>
            <a:r>
              <a:rPr lang="en-CA" dirty="0"/>
              <a:t>Candidate: LIKE, APPLY , VISIT and Social Interactions</a:t>
            </a:r>
          </a:p>
          <a:p>
            <a:pPr lvl="1"/>
            <a:r>
              <a:rPr lang="en-US" dirty="0"/>
              <a:t>Employer: POSTS and VIEWS</a:t>
            </a:r>
            <a:endParaRPr lang="en-CA" dirty="0"/>
          </a:p>
          <a:p>
            <a:r>
              <a:rPr lang="en-CA" sz="2000" i="1" u="sng" dirty="0"/>
              <a:t>Item metadata</a:t>
            </a:r>
            <a:r>
              <a:rPr lang="en-CA" sz="2000" i="1" dirty="0"/>
              <a:t>:</a:t>
            </a:r>
          </a:p>
          <a:p>
            <a:pPr lvl="1"/>
            <a:r>
              <a:rPr lang="en-US" dirty="0"/>
              <a:t>Candidate: Resume</a:t>
            </a:r>
          </a:p>
          <a:p>
            <a:pPr lvl="1"/>
            <a:r>
              <a:rPr lang="en-US" dirty="0"/>
              <a:t>Employer: Job Description</a:t>
            </a:r>
            <a:endParaRPr lang="en-CA"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25</a:t>
            </a:fld>
            <a:endParaRPr lang="en-US" dirty="0"/>
          </a:p>
        </p:txBody>
      </p:sp>
      <p:sp>
        <p:nvSpPr>
          <p:cNvPr id="6" name="Title 2"/>
          <p:cNvSpPr txBox="1">
            <a:spLocks/>
          </p:cNvSpPr>
          <p:nvPr/>
        </p:nvSpPr>
        <p:spPr>
          <a:xfrm>
            <a:off x="259883" y="1152509"/>
            <a:ext cx="526723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Data Sources</a:t>
            </a:r>
          </a:p>
        </p:txBody>
      </p:sp>
      <p:sp>
        <p:nvSpPr>
          <p:cNvPr id="10"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
        <p:nvSpPr>
          <p:cNvPr id="12" name="Content Placeholder 2"/>
          <p:cNvSpPr txBox="1">
            <a:spLocks/>
          </p:cNvSpPr>
          <p:nvPr/>
        </p:nvSpPr>
        <p:spPr>
          <a:xfrm>
            <a:off x="7521276" y="2552234"/>
            <a:ext cx="4670724" cy="4691303"/>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i="1" u="sng" dirty="0"/>
              <a:t>Historic Data</a:t>
            </a:r>
            <a:r>
              <a:rPr lang="en-CA" sz="2000" dirty="0"/>
              <a:t>:</a:t>
            </a:r>
          </a:p>
          <a:p>
            <a:pPr lvl="1"/>
            <a:r>
              <a:rPr lang="en-US" dirty="0"/>
              <a:t>Candidate: Job Applications</a:t>
            </a:r>
          </a:p>
          <a:p>
            <a:pPr lvl="1"/>
            <a:r>
              <a:rPr lang="en-US" dirty="0"/>
              <a:t>Employers: Previous Job Offers, Current Employee’s Skills</a:t>
            </a:r>
            <a:endParaRPr lang="en-CA" dirty="0"/>
          </a:p>
          <a:p>
            <a:r>
              <a:rPr lang="en-CA" sz="2000" i="1" u="sng" dirty="0"/>
              <a:t>Recommendation feedback</a:t>
            </a:r>
            <a:r>
              <a:rPr lang="en-CA" sz="2000" dirty="0"/>
              <a:t>: Not Interested</a:t>
            </a:r>
            <a:endParaRPr lang="en-US" sz="2000" b="1" dirty="0"/>
          </a:p>
        </p:txBody>
      </p:sp>
    </p:spTree>
    <p:extLst>
      <p:ext uri="{BB962C8B-B14F-4D97-AF65-F5344CB8AC3E}">
        <p14:creationId xmlns:p14="http://schemas.microsoft.com/office/powerpoint/2010/main" val="354524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26</a:t>
            </a:fld>
            <a:endParaRPr lang="en-US" dirty="0"/>
          </a:p>
        </p:txBody>
      </p:sp>
      <p:sp>
        <p:nvSpPr>
          <p:cNvPr id="6" name="Content Placeholder 2"/>
          <p:cNvSpPr txBox="1">
            <a:spLocks/>
          </p:cNvSpPr>
          <p:nvPr/>
        </p:nvSpPr>
        <p:spPr>
          <a:xfrm>
            <a:off x="-105345" y="1876409"/>
            <a:ext cx="11569729" cy="4715165"/>
          </a:xfrm>
          <a:prstGeom prst="rect">
            <a:avLst/>
          </a:prstGeom>
        </p:spPr>
        <p:txBody>
          <a:bodyPr vert="horz" lIns="91440" tIns="45720" rIns="91440" bIns="45720" rtlCol="0">
            <a:no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CA" sz="1800" i="1" u="sng" dirty="0"/>
              <a:t>Data Subsystem</a:t>
            </a:r>
            <a:r>
              <a:rPr lang="en-CA" sz="1800" dirty="0"/>
              <a:t>:</a:t>
            </a:r>
          </a:p>
          <a:p>
            <a:pPr lvl="1"/>
            <a:r>
              <a:rPr lang="en-CA" sz="1800" dirty="0"/>
              <a:t>Encrypt the data obtained from the employers and the candidates and store this data in a database and making it available for use by fetching and decrypting it.</a:t>
            </a:r>
          </a:p>
          <a:p>
            <a:pPr lvl="1"/>
            <a:r>
              <a:rPr lang="en-CA" sz="1800" dirty="0"/>
              <a:t>Maintain the pipelines of candidate’s data and the employer’s data within the system.</a:t>
            </a:r>
          </a:p>
          <a:p>
            <a:pPr marL="457200" lvl="1" indent="0">
              <a:buNone/>
            </a:pPr>
            <a:r>
              <a:rPr lang="en-CA" sz="1800" i="1" u="sng" dirty="0"/>
              <a:t>Privacy Subsystem</a:t>
            </a:r>
            <a:r>
              <a:rPr lang="en-CA" sz="1800" dirty="0"/>
              <a:t>:</a:t>
            </a:r>
          </a:p>
          <a:p>
            <a:pPr lvl="1"/>
            <a:r>
              <a:rPr lang="en-CA" sz="1800" dirty="0"/>
              <a:t>Anonymize and randomize the data. </a:t>
            </a:r>
          </a:p>
          <a:p>
            <a:pPr lvl="1"/>
            <a:r>
              <a:rPr lang="en-US" sz="1800" dirty="0"/>
              <a:t>Maintain the privacy settings of the employer’s and the candidate’s data in the system.</a:t>
            </a:r>
          </a:p>
          <a:p>
            <a:pPr lvl="1"/>
            <a:r>
              <a:rPr lang="en-US" sz="1800" dirty="0"/>
              <a:t>Filter out contextual data and historic data based on the privacy settings of the candidate and the employer. </a:t>
            </a:r>
          </a:p>
          <a:p>
            <a:pPr marL="457200" lvl="1" indent="0">
              <a:buNone/>
            </a:pPr>
            <a:endParaRPr lang="en-CA" sz="1800" dirty="0"/>
          </a:p>
          <a:p>
            <a:pPr marL="457200" lvl="1" indent="0">
              <a:buNone/>
            </a:pPr>
            <a:endParaRPr lang="en-CA" sz="1800" dirty="0"/>
          </a:p>
          <a:p>
            <a:endParaRPr lang="en-CA" sz="1800" dirty="0"/>
          </a:p>
        </p:txBody>
      </p:sp>
      <p:sp>
        <p:nvSpPr>
          <p:cNvPr id="8" name="Title 2"/>
          <p:cNvSpPr txBox="1">
            <a:spLocks/>
          </p:cNvSpPr>
          <p:nvPr/>
        </p:nvSpPr>
        <p:spPr>
          <a:xfrm>
            <a:off x="259883" y="1152509"/>
            <a:ext cx="526723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endParaRPr lang="en-US" sz="2800" dirty="0">
              <a:latin typeface="+mn-lt"/>
            </a:endParaRPr>
          </a:p>
        </p:txBody>
      </p:sp>
      <p:sp>
        <p:nvSpPr>
          <p:cNvPr id="10" name="Title 2"/>
          <p:cNvSpPr txBox="1">
            <a:spLocks/>
          </p:cNvSpPr>
          <p:nvPr/>
        </p:nvSpPr>
        <p:spPr>
          <a:xfrm>
            <a:off x="412283" y="1304909"/>
            <a:ext cx="526723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Goal Model: Responsibilities</a:t>
            </a:r>
          </a:p>
        </p:txBody>
      </p:sp>
      <p:sp>
        <p:nvSpPr>
          <p:cNvPr id="11"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339146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27</a:t>
            </a:fld>
            <a:endParaRPr lang="en-US" dirty="0"/>
          </a:p>
        </p:txBody>
      </p:sp>
      <p:sp>
        <p:nvSpPr>
          <p:cNvPr id="6" name="Content Placeholder 2"/>
          <p:cNvSpPr txBox="1">
            <a:spLocks/>
          </p:cNvSpPr>
          <p:nvPr/>
        </p:nvSpPr>
        <p:spPr>
          <a:xfrm>
            <a:off x="0" y="1911318"/>
            <a:ext cx="11569729" cy="4715165"/>
          </a:xfrm>
          <a:prstGeom prst="rect">
            <a:avLst/>
          </a:prstGeom>
        </p:spPr>
        <p:txBody>
          <a:bodyPr vert="horz" lIns="91440" tIns="45720" rIns="91440" bIns="45720" rtlCol="0">
            <a:no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CA" sz="1800" i="1" u="sng" dirty="0"/>
              <a:t>Risk Subsystem</a:t>
            </a:r>
            <a:r>
              <a:rPr lang="en-CA" sz="1800" dirty="0"/>
              <a:t>:</a:t>
            </a:r>
          </a:p>
          <a:p>
            <a:pPr lvl="1"/>
            <a:r>
              <a:rPr lang="en-CA" sz="1800" dirty="0"/>
              <a:t>Perform semantic analysis on the candidate’s data and the employer’s data.</a:t>
            </a:r>
            <a:endParaRPr lang="en-US" sz="1800" dirty="0"/>
          </a:p>
          <a:p>
            <a:pPr lvl="1"/>
            <a:r>
              <a:rPr lang="en-CA" sz="1800" dirty="0"/>
              <a:t>Calculate the risk using a candidate’s information and an employer’s information.</a:t>
            </a:r>
          </a:p>
          <a:p>
            <a:pPr marL="457200" lvl="1" indent="0">
              <a:buNone/>
            </a:pPr>
            <a:endParaRPr lang="en-CA" sz="1800" dirty="0"/>
          </a:p>
          <a:p>
            <a:endParaRPr lang="en-CA" sz="1800" dirty="0"/>
          </a:p>
        </p:txBody>
      </p:sp>
      <p:sp>
        <p:nvSpPr>
          <p:cNvPr id="8" name="Title 2"/>
          <p:cNvSpPr txBox="1">
            <a:spLocks/>
          </p:cNvSpPr>
          <p:nvPr/>
        </p:nvSpPr>
        <p:spPr>
          <a:xfrm>
            <a:off x="259883" y="1152509"/>
            <a:ext cx="526723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endParaRPr lang="en-US" sz="2800" dirty="0">
              <a:latin typeface="+mn-lt"/>
            </a:endParaRPr>
          </a:p>
        </p:txBody>
      </p:sp>
      <p:sp>
        <p:nvSpPr>
          <p:cNvPr id="10" name="Title 2"/>
          <p:cNvSpPr txBox="1">
            <a:spLocks/>
          </p:cNvSpPr>
          <p:nvPr/>
        </p:nvSpPr>
        <p:spPr>
          <a:xfrm>
            <a:off x="412283" y="1304909"/>
            <a:ext cx="526723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Responsibilities</a:t>
            </a:r>
          </a:p>
        </p:txBody>
      </p:sp>
      <p:sp>
        <p:nvSpPr>
          <p:cNvPr id="11"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51495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28</a:t>
            </a:fld>
            <a:endParaRPr lang="en-US" dirty="0"/>
          </a:p>
        </p:txBody>
      </p:sp>
      <p:sp>
        <p:nvSpPr>
          <p:cNvPr id="6" name="Content Placeholder 2"/>
          <p:cNvSpPr txBox="1">
            <a:spLocks/>
          </p:cNvSpPr>
          <p:nvPr/>
        </p:nvSpPr>
        <p:spPr>
          <a:xfrm>
            <a:off x="0" y="1958937"/>
            <a:ext cx="6140918" cy="4138266"/>
          </a:xfrm>
          <a:prstGeom prst="rect">
            <a:avLst/>
          </a:prstGeom>
        </p:spPr>
        <p:txBody>
          <a:bodyPr vert="horz" lIns="91440" tIns="45720" rIns="91440" bIns="45720" rtlCol="0">
            <a:no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CA" i="1" u="sng" dirty="0"/>
              <a:t>Data Subsystem</a:t>
            </a:r>
            <a:r>
              <a:rPr lang="en-CA" dirty="0"/>
              <a:t>:</a:t>
            </a:r>
          </a:p>
          <a:p>
            <a:pPr lvl="1"/>
            <a:r>
              <a:rPr lang="en-CA" dirty="0"/>
              <a:t>Maintain the authenticity of the data</a:t>
            </a:r>
          </a:p>
          <a:p>
            <a:pPr lvl="1"/>
            <a:r>
              <a:rPr lang="en-CA" dirty="0"/>
              <a:t>Channel the data through the system while protecting. </a:t>
            </a:r>
          </a:p>
          <a:p>
            <a:pPr marL="457200" lvl="1" indent="0">
              <a:buNone/>
            </a:pPr>
            <a:r>
              <a:rPr lang="en-CA" i="1" u="sng" dirty="0"/>
              <a:t>Privacy Subsystem</a:t>
            </a:r>
            <a:r>
              <a:rPr lang="en-CA" dirty="0"/>
              <a:t>:</a:t>
            </a:r>
          </a:p>
          <a:p>
            <a:pPr lvl="1"/>
            <a:r>
              <a:rPr lang="en-CA" dirty="0"/>
              <a:t>Perform contextual and historic data filtering and selection</a:t>
            </a:r>
          </a:p>
          <a:p>
            <a:pPr marL="457200" lvl="1" indent="0">
              <a:buNone/>
            </a:pPr>
            <a:r>
              <a:rPr lang="en-CA" i="1" u="sng" dirty="0"/>
              <a:t>Risk Subsystem</a:t>
            </a:r>
            <a:r>
              <a:rPr lang="en-CA" dirty="0"/>
              <a:t>:</a:t>
            </a:r>
          </a:p>
          <a:p>
            <a:pPr lvl="1"/>
            <a:r>
              <a:rPr lang="en-CA" dirty="0"/>
              <a:t>Perform semantic analysis of the user data. </a:t>
            </a:r>
          </a:p>
          <a:p>
            <a:pPr lvl="1"/>
            <a:r>
              <a:rPr lang="en-CA" dirty="0"/>
              <a:t>Calculate the risk factor for contextual data. </a:t>
            </a:r>
          </a:p>
          <a:p>
            <a:pPr lvl="1"/>
            <a:endParaRPr lang="en-CA" dirty="0"/>
          </a:p>
          <a:p>
            <a:pPr lvl="1"/>
            <a:endParaRPr lang="en-CA" dirty="0"/>
          </a:p>
          <a:p>
            <a:pPr marL="457200" lvl="1" indent="0">
              <a:buNone/>
            </a:pPr>
            <a:endParaRPr lang="en-CA" dirty="0"/>
          </a:p>
          <a:p>
            <a:endParaRPr lang="en-CA" sz="2000" dirty="0"/>
          </a:p>
        </p:txBody>
      </p:sp>
      <p:sp>
        <p:nvSpPr>
          <p:cNvPr id="8" name="TextBox 7"/>
          <p:cNvSpPr txBox="1"/>
          <p:nvPr/>
        </p:nvSpPr>
        <p:spPr>
          <a:xfrm>
            <a:off x="436862" y="1391709"/>
            <a:ext cx="6082471" cy="523220"/>
          </a:xfrm>
          <a:prstGeom prst="rect">
            <a:avLst/>
          </a:prstGeom>
          <a:noFill/>
        </p:spPr>
        <p:txBody>
          <a:bodyPr wrap="square" rtlCol="0">
            <a:spAutoFit/>
          </a:bodyPr>
          <a:lstStyle/>
          <a:p>
            <a:r>
              <a:rPr lang="en-CA" sz="2800" dirty="0"/>
              <a:t>Goal Model: Specific Goals</a:t>
            </a:r>
          </a:p>
        </p:txBody>
      </p:sp>
      <p:sp>
        <p:nvSpPr>
          <p:cNvPr id="9" name="TextBox 8"/>
          <p:cNvSpPr txBox="1"/>
          <p:nvPr/>
        </p:nvSpPr>
        <p:spPr>
          <a:xfrm>
            <a:off x="6519333" y="1323069"/>
            <a:ext cx="6082471" cy="523220"/>
          </a:xfrm>
          <a:prstGeom prst="rect">
            <a:avLst/>
          </a:prstGeom>
          <a:noFill/>
        </p:spPr>
        <p:txBody>
          <a:bodyPr wrap="square" rtlCol="0">
            <a:spAutoFit/>
          </a:bodyPr>
          <a:lstStyle/>
          <a:p>
            <a:r>
              <a:rPr lang="en-CA" sz="2800" dirty="0"/>
              <a:t>Goal Model: General Goals</a:t>
            </a:r>
          </a:p>
        </p:txBody>
      </p:sp>
      <p:sp>
        <p:nvSpPr>
          <p:cNvPr id="3" name="Rectangle 2"/>
          <p:cNvSpPr/>
          <p:nvPr/>
        </p:nvSpPr>
        <p:spPr>
          <a:xfrm>
            <a:off x="6604000" y="1958937"/>
            <a:ext cx="5401280" cy="4093428"/>
          </a:xfrm>
          <a:prstGeom prst="rect">
            <a:avLst/>
          </a:prstGeom>
        </p:spPr>
        <p:txBody>
          <a:bodyPr wrap="square">
            <a:spAutoFit/>
          </a:bodyPr>
          <a:lstStyle/>
          <a:p>
            <a:pPr lvl="1"/>
            <a:r>
              <a:rPr lang="en-CA" sz="2000" i="1" u="sng" dirty="0"/>
              <a:t>Data Subsystem</a:t>
            </a:r>
            <a:r>
              <a:rPr lang="en-CA" sz="2000" dirty="0"/>
              <a:t>:</a:t>
            </a:r>
          </a:p>
          <a:p>
            <a:pPr lvl="1"/>
            <a:endParaRPr lang="en-CA" sz="2000" dirty="0"/>
          </a:p>
          <a:p>
            <a:pPr marL="742950" lvl="1" indent="-285750">
              <a:buFont typeface="Wingdings" panose="05000000000000000000" pitchFamily="2" charset="2"/>
              <a:buChar char="§"/>
            </a:pPr>
            <a:r>
              <a:rPr lang="en-CA" sz="2000" dirty="0"/>
              <a:t>Manage and maintain data pipelines within RPRS.</a:t>
            </a:r>
          </a:p>
          <a:p>
            <a:pPr marL="742950" lvl="1" indent="-285750">
              <a:buFont typeface="Wingdings" panose="05000000000000000000" pitchFamily="2" charset="2"/>
              <a:buChar char="§"/>
            </a:pPr>
            <a:endParaRPr lang="en-CA" sz="2000" dirty="0"/>
          </a:p>
          <a:p>
            <a:pPr lvl="1"/>
            <a:r>
              <a:rPr lang="en-CA" sz="2000" i="1" u="sng" dirty="0"/>
              <a:t>Privacy Subsystem</a:t>
            </a:r>
            <a:r>
              <a:rPr lang="en-CA" sz="2000" dirty="0"/>
              <a:t>:</a:t>
            </a:r>
          </a:p>
          <a:p>
            <a:pPr lvl="1"/>
            <a:endParaRPr lang="en-CA" sz="2000" dirty="0"/>
          </a:p>
          <a:p>
            <a:pPr marL="742950" lvl="1" indent="-285750">
              <a:buFont typeface="Wingdings" panose="05000000000000000000" pitchFamily="2" charset="2"/>
              <a:buChar char="§"/>
            </a:pPr>
            <a:r>
              <a:rPr lang="en-CA" sz="2000" dirty="0"/>
              <a:t>Provide user contextual and historic data filtering to the RPRS. </a:t>
            </a:r>
          </a:p>
          <a:p>
            <a:pPr marL="742950" lvl="1" indent="-285750">
              <a:buFont typeface="Wingdings" panose="05000000000000000000" pitchFamily="2" charset="2"/>
              <a:buChar char="§"/>
            </a:pPr>
            <a:endParaRPr lang="en-CA" sz="2000" dirty="0"/>
          </a:p>
          <a:p>
            <a:pPr lvl="1"/>
            <a:r>
              <a:rPr lang="en-CA" sz="2000" i="1" u="sng" dirty="0"/>
              <a:t>Risk Subsystem</a:t>
            </a:r>
            <a:r>
              <a:rPr lang="en-CA" sz="2000" dirty="0"/>
              <a:t>:</a:t>
            </a:r>
          </a:p>
          <a:p>
            <a:pPr lvl="1"/>
            <a:endParaRPr lang="en-CA" sz="2000" dirty="0"/>
          </a:p>
          <a:p>
            <a:pPr marL="742950" lvl="1" indent="-285750">
              <a:buFont typeface="Wingdings" panose="05000000000000000000" pitchFamily="2" charset="2"/>
              <a:buChar char="§"/>
            </a:pPr>
            <a:r>
              <a:rPr lang="en-CA" sz="2000" dirty="0"/>
              <a:t>Provide risk evaluation to the RPRS. </a:t>
            </a:r>
          </a:p>
        </p:txBody>
      </p:sp>
      <p:sp>
        <p:nvSpPr>
          <p:cNvPr id="11"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425139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291502" y="2966669"/>
            <a:ext cx="4097080" cy="2999231"/>
          </a:xfrm>
          <a:prstGeom prst="rect">
            <a:avLst/>
          </a:prstGeom>
        </p:spPr>
      </p:pic>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29</a:t>
            </a:fld>
            <a:endParaRPr lang="en-US" dirty="0"/>
          </a:p>
        </p:txBody>
      </p:sp>
      <p:pic>
        <p:nvPicPr>
          <p:cNvPr id="8" name="Picture 7"/>
          <p:cNvPicPr>
            <a:picLocks noChangeAspect="1"/>
          </p:cNvPicPr>
          <p:nvPr/>
        </p:nvPicPr>
        <p:blipFill>
          <a:blip r:embed="rId3"/>
          <a:stretch>
            <a:fillRect/>
          </a:stretch>
        </p:blipFill>
        <p:spPr>
          <a:xfrm>
            <a:off x="1323851" y="4039153"/>
            <a:ext cx="3944501" cy="2647257"/>
          </a:xfrm>
          <a:prstGeom prst="rect">
            <a:avLst/>
          </a:prstGeom>
        </p:spPr>
      </p:pic>
      <p:pic>
        <p:nvPicPr>
          <p:cNvPr id="10" name="Picture 9"/>
          <p:cNvPicPr>
            <a:picLocks noChangeAspect="1"/>
          </p:cNvPicPr>
          <p:nvPr/>
        </p:nvPicPr>
        <p:blipFill>
          <a:blip r:embed="rId4"/>
          <a:stretch>
            <a:fillRect/>
          </a:stretch>
        </p:blipFill>
        <p:spPr>
          <a:xfrm>
            <a:off x="3901432" y="1633068"/>
            <a:ext cx="3378181" cy="2924673"/>
          </a:xfrm>
          <a:prstGeom prst="rect">
            <a:avLst/>
          </a:prstGeom>
        </p:spPr>
      </p:pic>
      <p:cxnSp>
        <p:nvCxnSpPr>
          <p:cNvPr id="11" name="Straight Connector 10"/>
          <p:cNvCxnSpPr/>
          <p:nvPr/>
        </p:nvCxnSpPr>
        <p:spPr>
          <a:xfrm flipH="1">
            <a:off x="1054857" y="1568747"/>
            <a:ext cx="96307" cy="5016899"/>
          </a:xfrm>
          <a:prstGeom prst="line">
            <a:avLst/>
          </a:prstGeom>
        </p:spPr>
        <p:style>
          <a:lnRef idx="3">
            <a:schemeClr val="dk1"/>
          </a:lnRef>
          <a:fillRef idx="0">
            <a:schemeClr val="dk1"/>
          </a:fillRef>
          <a:effectRef idx="2">
            <a:schemeClr val="dk1"/>
          </a:effectRef>
          <a:fontRef idx="minor">
            <a:schemeClr val="tx1"/>
          </a:fontRef>
        </p:style>
      </p:cxnSp>
      <p:sp>
        <p:nvSpPr>
          <p:cNvPr id="12" name="Isosceles Triangle 11"/>
          <p:cNvSpPr/>
          <p:nvPr/>
        </p:nvSpPr>
        <p:spPr>
          <a:xfrm>
            <a:off x="264202" y="2514850"/>
            <a:ext cx="490689" cy="46753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sz="800" dirty="0"/>
          </a:p>
        </p:txBody>
      </p:sp>
      <p:sp>
        <p:nvSpPr>
          <p:cNvPr id="13" name="Rectangle 12"/>
          <p:cNvSpPr/>
          <p:nvPr/>
        </p:nvSpPr>
        <p:spPr>
          <a:xfrm>
            <a:off x="287549" y="3622873"/>
            <a:ext cx="490689" cy="428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4" name="Flowchart: Decision 13"/>
          <p:cNvSpPr/>
          <p:nvPr/>
        </p:nvSpPr>
        <p:spPr>
          <a:xfrm>
            <a:off x="264202" y="4467123"/>
            <a:ext cx="490689" cy="45083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5" name="Regular Pentagon 14"/>
          <p:cNvSpPr/>
          <p:nvPr/>
        </p:nvSpPr>
        <p:spPr>
          <a:xfrm>
            <a:off x="204690" y="5635187"/>
            <a:ext cx="490689" cy="417439"/>
          </a:xfrm>
          <a:prstGeom prst="pent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6" name="TextBox 15"/>
          <p:cNvSpPr txBox="1"/>
          <p:nvPr/>
        </p:nvSpPr>
        <p:spPr>
          <a:xfrm>
            <a:off x="24486" y="3006198"/>
            <a:ext cx="1030371" cy="253916"/>
          </a:xfrm>
          <a:prstGeom prst="rect">
            <a:avLst/>
          </a:prstGeom>
          <a:noFill/>
          <a:ln>
            <a:solidFill>
              <a:schemeClr val="bg1"/>
            </a:solidFill>
          </a:ln>
        </p:spPr>
        <p:txBody>
          <a:bodyPr wrap="square" rtlCol="0">
            <a:spAutoFit/>
          </a:bodyPr>
          <a:lstStyle/>
          <a:p>
            <a:r>
              <a:rPr lang="en-CA" sz="1050" dirty="0"/>
              <a:t>Responsibility</a:t>
            </a:r>
          </a:p>
        </p:txBody>
      </p:sp>
      <p:sp>
        <p:nvSpPr>
          <p:cNvPr id="17" name="TextBox 16"/>
          <p:cNvSpPr txBox="1"/>
          <p:nvPr/>
        </p:nvSpPr>
        <p:spPr>
          <a:xfrm>
            <a:off x="3611" y="4070337"/>
            <a:ext cx="1058563" cy="261610"/>
          </a:xfrm>
          <a:prstGeom prst="rect">
            <a:avLst/>
          </a:prstGeom>
          <a:noFill/>
          <a:ln>
            <a:solidFill>
              <a:schemeClr val="bg1"/>
            </a:solidFill>
          </a:ln>
        </p:spPr>
        <p:txBody>
          <a:bodyPr wrap="square" rtlCol="0">
            <a:spAutoFit/>
          </a:bodyPr>
          <a:lstStyle/>
          <a:p>
            <a:pPr algn="ctr"/>
            <a:r>
              <a:rPr lang="en-CA" sz="1050" dirty="0"/>
              <a:t>Agent</a:t>
            </a:r>
          </a:p>
        </p:txBody>
      </p:sp>
      <p:sp>
        <p:nvSpPr>
          <p:cNvPr id="18" name="TextBox 17"/>
          <p:cNvSpPr txBox="1"/>
          <p:nvPr/>
        </p:nvSpPr>
        <p:spPr>
          <a:xfrm>
            <a:off x="54936" y="5023866"/>
            <a:ext cx="847911" cy="415498"/>
          </a:xfrm>
          <a:prstGeom prst="rect">
            <a:avLst/>
          </a:prstGeom>
          <a:noFill/>
          <a:ln>
            <a:solidFill>
              <a:schemeClr val="bg1"/>
            </a:solidFill>
          </a:ln>
        </p:spPr>
        <p:txBody>
          <a:bodyPr wrap="square" rtlCol="0">
            <a:spAutoFit/>
          </a:bodyPr>
          <a:lstStyle/>
          <a:p>
            <a:pPr algn="ctr"/>
            <a:r>
              <a:rPr lang="en-CA" sz="1050" dirty="0"/>
              <a:t>Specific Goals</a:t>
            </a:r>
          </a:p>
        </p:txBody>
      </p:sp>
      <p:sp>
        <p:nvSpPr>
          <p:cNvPr id="19" name="TextBox 18"/>
          <p:cNvSpPr txBox="1"/>
          <p:nvPr/>
        </p:nvSpPr>
        <p:spPr>
          <a:xfrm>
            <a:off x="-3239" y="6131283"/>
            <a:ext cx="964260" cy="261610"/>
          </a:xfrm>
          <a:prstGeom prst="rect">
            <a:avLst/>
          </a:prstGeom>
          <a:noFill/>
          <a:ln>
            <a:solidFill>
              <a:schemeClr val="bg1"/>
            </a:solidFill>
          </a:ln>
        </p:spPr>
        <p:txBody>
          <a:bodyPr wrap="square" rtlCol="0">
            <a:spAutoFit/>
          </a:bodyPr>
          <a:lstStyle/>
          <a:p>
            <a:r>
              <a:rPr lang="en-CA" sz="1050" dirty="0"/>
              <a:t>General Goal</a:t>
            </a:r>
          </a:p>
        </p:txBody>
      </p:sp>
      <p:sp>
        <p:nvSpPr>
          <p:cNvPr id="20" name="Oval 19"/>
          <p:cNvSpPr/>
          <p:nvPr/>
        </p:nvSpPr>
        <p:spPr>
          <a:xfrm>
            <a:off x="348154" y="1473781"/>
            <a:ext cx="471135" cy="3980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1" name="TextBox 20"/>
          <p:cNvSpPr txBox="1"/>
          <p:nvPr/>
        </p:nvSpPr>
        <p:spPr>
          <a:xfrm>
            <a:off x="56626" y="1891854"/>
            <a:ext cx="998231" cy="415498"/>
          </a:xfrm>
          <a:prstGeom prst="rect">
            <a:avLst/>
          </a:prstGeom>
          <a:noFill/>
          <a:ln>
            <a:solidFill>
              <a:schemeClr val="bg1"/>
            </a:solidFill>
          </a:ln>
        </p:spPr>
        <p:txBody>
          <a:bodyPr wrap="square" rtlCol="0">
            <a:spAutoFit/>
          </a:bodyPr>
          <a:lstStyle/>
          <a:p>
            <a:pPr algn="ctr"/>
            <a:r>
              <a:rPr lang="en-CA" sz="1050" dirty="0"/>
              <a:t>System Objective</a:t>
            </a:r>
          </a:p>
        </p:txBody>
      </p:sp>
      <p:sp>
        <p:nvSpPr>
          <p:cNvPr id="22" name="Oval 21"/>
          <p:cNvSpPr/>
          <p:nvPr/>
        </p:nvSpPr>
        <p:spPr>
          <a:xfrm>
            <a:off x="4546600" y="1092200"/>
            <a:ext cx="2057400" cy="4402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Recommendations</a:t>
            </a:r>
            <a:endParaRPr lang="en-CA" sz="1200" dirty="0"/>
          </a:p>
        </p:txBody>
      </p:sp>
      <p:cxnSp>
        <p:nvCxnSpPr>
          <p:cNvPr id="23" name="Elbow Connector 22"/>
          <p:cNvCxnSpPr>
            <a:endCxn id="22" idx="6"/>
          </p:cNvCxnSpPr>
          <p:nvPr/>
        </p:nvCxnSpPr>
        <p:spPr>
          <a:xfrm rot="10800000">
            <a:off x="6604001" y="1312342"/>
            <a:ext cx="2698773" cy="173682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V="1">
            <a:off x="5545665" y="1516106"/>
            <a:ext cx="1" cy="213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Elbow Connector 24"/>
          <p:cNvCxnSpPr>
            <a:endCxn id="22" idx="2"/>
          </p:cNvCxnSpPr>
          <p:nvPr/>
        </p:nvCxnSpPr>
        <p:spPr>
          <a:xfrm rot="5400000" flipH="1" flipV="1">
            <a:off x="2471810" y="2057864"/>
            <a:ext cx="2820312" cy="132926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5647267" y="-7615"/>
            <a:ext cx="2565400" cy="246221"/>
          </a:xfrm>
          <a:prstGeom prst="rect">
            <a:avLst/>
          </a:prstGeom>
          <a:noFill/>
        </p:spPr>
        <p:txBody>
          <a:bodyPr wrap="square" rtlCol="0">
            <a:spAutoFit/>
          </a:bodyPr>
          <a:lstStyle/>
          <a:p>
            <a:r>
              <a:rPr lang="en-CA" sz="1000" dirty="0"/>
              <a:t>Generate Recommendations</a:t>
            </a:r>
          </a:p>
        </p:txBody>
      </p:sp>
      <p:sp>
        <p:nvSpPr>
          <p:cNvPr id="27" name="Title 2"/>
          <p:cNvSpPr txBox="1">
            <a:spLocks/>
          </p:cNvSpPr>
          <p:nvPr/>
        </p:nvSpPr>
        <p:spPr>
          <a:xfrm>
            <a:off x="8212667" y="1282256"/>
            <a:ext cx="5267237"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800" dirty="0">
                <a:latin typeface="+mn-lt"/>
              </a:rPr>
              <a:t>Goal Model</a:t>
            </a:r>
          </a:p>
        </p:txBody>
      </p:sp>
      <p:sp>
        <p:nvSpPr>
          <p:cNvPr id="29" name="Title 1"/>
          <p:cNvSpPr>
            <a:spLocks noGrp="1"/>
          </p:cNvSpPr>
          <p:nvPr>
            <p:ph type="title"/>
          </p:nvPr>
        </p:nvSpPr>
        <p:spPr>
          <a:xfrm>
            <a:off x="259883" y="408230"/>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281657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a:t>
            </a:r>
          </a:p>
        </p:txBody>
      </p:sp>
      <p:sp>
        <p:nvSpPr>
          <p:cNvPr id="3" name="Content Placeholder 2"/>
          <p:cNvSpPr>
            <a:spLocks noGrp="1"/>
          </p:cNvSpPr>
          <p:nvPr>
            <p:ph idx="1"/>
          </p:nvPr>
        </p:nvSpPr>
        <p:spPr>
          <a:xfrm>
            <a:off x="259881" y="2597732"/>
            <a:ext cx="11569729" cy="1304637"/>
          </a:xfrm>
        </p:spPr>
        <p:txBody>
          <a:bodyPr>
            <a:normAutofit fontScale="25000" lnSpcReduction="20000"/>
          </a:bodyPr>
          <a:lstStyle/>
          <a:p>
            <a:pPr marL="0" indent="0">
              <a:buNone/>
            </a:pPr>
            <a:r>
              <a:rPr lang="en-US" sz="8000" dirty="0"/>
              <a:t>Recommender systems are software systems that produce a list of items which depends on a user’s preferences, interests or observed behavior related to the items. </a:t>
            </a:r>
          </a:p>
          <a:p>
            <a:pPr marL="0" indent="0">
              <a:buNone/>
            </a:pPr>
            <a:endParaRPr lang="en-US" sz="8000" dirty="0"/>
          </a:p>
          <a:p>
            <a:pPr marL="0" indent="0">
              <a:buNone/>
            </a:pPr>
            <a:r>
              <a:rPr lang="en-US" sz="8000" dirty="0"/>
              <a:t>Examples: </a:t>
            </a:r>
          </a:p>
          <a:p>
            <a:r>
              <a:rPr lang="en-US" sz="8000" dirty="0"/>
              <a:t>Movie recommendations;</a:t>
            </a:r>
          </a:p>
          <a:p>
            <a:r>
              <a:rPr lang="en-US" sz="8000" dirty="0"/>
              <a:t>Financial service recommendations;</a:t>
            </a:r>
          </a:p>
          <a:p>
            <a:r>
              <a:rPr lang="en-US" sz="8000" dirty="0"/>
              <a:t>Commercial product recommendations;</a:t>
            </a:r>
          </a:p>
          <a:p>
            <a:r>
              <a:rPr lang="en-US" sz="8000" dirty="0"/>
              <a:t>Social network recommendations. </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a:t>
            </a:fld>
            <a:endParaRPr lang="en-US" dirty="0"/>
          </a:p>
        </p:txBody>
      </p:sp>
      <p:sp>
        <p:nvSpPr>
          <p:cNvPr id="5" name="Content Placeholder 2"/>
          <p:cNvSpPr txBox="1">
            <a:spLocks/>
          </p:cNvSpPr>
          <p:nvPr/>
        </p:nvSpPr>
        <p:spPr>
          <a:xfrm>
            <a:off x="259881" y="1709500"/>
            <a:ext cx="11569729" cy="508767"/>
          </a:xfrm>
          <a:prstGeom prst="rect">
            <a:avLst/>
          </a:prstGeom>
        </p:spPr>
        <p:txBody>
          <a:bodyPr vert="horz" lIns="91440" tIns="45720" rIns="91440" bIns="45720" rtlCol="0">
            <a:normAutofit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2800" dirty="0"/>
              <a:t>Recommender Systems Overview</a:t>
            </a:r>
          </a:p>
        </p:txBody>
      </p:sp>
    </p:spTree>
    <p:extLst>
      <p:ext uri="{BB962C8B-B14F-4D97-AF65-F5344CB8AC3E}">
        <p14:creationId xmlns:p14="http://schemas.microsoft.com/office/powerpoint/2010/main" val="40915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30</a:t>
            </a:fld>
            <a:endParaRPr lang="en-US" dirty="0"/>
          </a:p>
        </p:txBody>
      </p:sp>
      <p:sp>
        <p:nvSpPr>
          <p:cNvPr id="8" name="Content Placeholder 2"/>
          <p:cNvSpPr>
            <a:spLocks noGrp="1"/>
          </p:cNvSpPr>
          <p:nvPr>
            <p:ph idx="1"/>
          </p:nvPr>
        </p:nvSpPr>
        <p:spPr>
          <a:xfrm>
            <a:off x="259880" y="5251671"/>
            <a:ext cx="11822051" cy="985324"/>
          </a:xfrm>
        </p:spPr>
        <p:txBody>
          <a:bodyPr>
            <a:normAutofit/>
          </a:bodyPr>
          <a:lstStyle/>
          <a:p>
            <a:r>
              <a:rPr lang="en-US" sz="2000" dirty="0"/>
              <a:t>A risk factor is calculated for each of the jobs to be recommended to a candidate and for each candidate profile to be recommended to an employer.</a:t>
            </a:r>
            <a:endParaRPr lang="en-CA" sz="2000" dirty="0"/>
          </a:p>
        </p:txBody>
      </p:sp>
      <p:sp>
        <p:nvSpPr>
          <p:cNvPr id="9" name="Title 2"/>
          <p:cNvSpPr txBox="1">
            <a:spLocks/>
          </p:cNvSpPr>
          <p:nvPr/>
        </p:nvSpPr>
        <p:spPr>
          <a:xfrm>
            <a:off x="259881" y="4680171"/>
            <a:ext cx="3847845"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000" i="1" u="sng" dirty="0">
                <a:latin typeface="+mn-lt"/>
              </a:rPr>
              <a:t>Risk Subsystem</a:t>
            </a:r>
          </a:p>
        </p:txBody>
      </p:sp>
      <p:sp>
        <p:nvSpPr>
          <p:cNvPr id="7" name="Content Placeholder 2"/>
          <p:cNvSpPr txBox="1">
            <a:spLocks/>
          </p:cNvSpPr>
          <p:nvPr/>
        </p:nvSpPr>
        <p:spPr>
          <a:xfrm>
            <a:off x="259881" y="3570822"/>
            <a:ext cx="11822051" cy="4149436"/>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dirty="0"/>
              <a:t>A candidate’s and an employer’s privacy settings are maintained by using privacy protection mechanisms (e.g., anonymization and randomization) to preserve the privacy of the users of the system.</a:t>
            </a:r>
          </a:p>
        </p:txBody>
      </p:sp>
      <p:sp>
        <p:nvSpPr>
          <p:cNvPr id="11" name="Title 2"/>
          <p:cNvSpPr txBox="1">
            <a:spLocks/>
          </p:cNvSpPr>
          <p:nvPr/>
        </p:nvSpPr>
        <p:spPr>
          <a:xfrm>
            <a:off x="259881" y="2999322"/>
            <a:ext cx="8255570"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000" i="1" u="sng" dirty="0">
                <a:latin typeface="+mn-lt"/>
              </a:rPr>
              <a:t>Privacy Subsystem</a:t>
            </a:r>
          </a:p>
        </p:txBody>
      </p:sp>
      <p:sp>
        <p:nvSpPr>
          <p:cNvPr id="12" name="Content Placeholder 2"/>
          <p:cNvSpPr txBox="1">
            <a:spLocks/>
          </p:cNvSpPr>
          <p:nvPr/>
        </p:nvSpPr>
        <p:spPr>
          <a:xfrm>
            <a:off x="259880" y="2181275"/>
            <a:ext cx="11822051" cy="4149436"/>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dirty="0"/>
              <a:t>Different processes and software tools manage the encryption/decryption of the candidate’s and employer’s data and the transfer of data within a server or between different servers.</a:t>
            </a:r>
          </a:p>
        </p:txBody>
      </p:sp>
      <p:sp>
        <p:nvSpPr>
          <p:cNvPr id="13" name="Title 2"/>
          <p:cNvSpPr txBox="1">
            <a:spLocks/>
          </p:cNvSpPr>
          <p:nvPr/>
        </p:nvSpPr>
        <p:spPr>
          <a:xfrm>
            <a:off x="259881" y="1611591"/>
            <a:ext cx="8255570" cy="571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a:lstStyle>
          <a:p>
            <a:r>
              <a:rPr lang="en-US" sz="2000" i="1" u="sng" dirty="0">
                <a:latin typeface="+mn-lt"/>
              </a:rPr>
              <a:t>Data Subsystem</a:t>
            </a:r>
          </a:p>
        </p:txBody>
      </p:sp>
      <p:sp>
        <p:nvSpPr>
          <p:cNvPr id="14" name="TextBox 13"/>
          <p:cNvSpPr txBox="1"/>
          <p:nvPr/>
        </p:nvSpPr>
        <p:spPr>
          <a:xfrm>
            <a:off x="259881" y="1096072"/>
            <a:ext cx="7385518" cy="523220"/>
          </a:xfrm>
          <a:prstGeom prst="rect">
            <a:avLst/>
          </a:prstGeom>
          <a:noFill/>
        </p:spPr>
        <p:txBody>
          <a:bodyPr wrap="square" rtlCol="0">
            <a:spAutoFit/>
          </a:bodyPr>
          <a:lstStyle/>
          <a:p>
            <a:r>
              <a:rPr lang="en-CA" sz="2800" dirty="0"/>
              <a:t>Activity Diagram</a:t>
            </a:r>
          </a:p>
        </p:txBody>
      </p:sp>
      <p:sp>
        <p:nvSpPr>
          <p:cNvPr id="15"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30824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31</a:t>
            </a:fld>
            <a:endParaRPr lang="en-US" dirty="0"/>
          </a:p>
        </p:txBody>
      </p:sp>
      <p:sp>
        <p:nvSpPr>
          <p:cNvPr id="7" name="TextBox 6"/>
          <p:cNvSpPr txBox="1"/>
          <p:nvPr/>
        </p:nvSpPr>
        <p:spPr>
          <a:xfrm>
            <a:off x="8074616" y="2001027"/>
            <a:ext cx="1574470" cy="954107"/>
          </a:xfrm>
          <a:prstGeom prst="rect">
            <a:avLst/>
          </a:prstGeom>
          <a:noFill/>
        </p:spPr>
        <p:txBody>
          <a:bodyPr wrap="none" rtlCol="0">
            <a:spAutoFit/>
          </a:bodyPr>
          <a:lstStyle/>
          <a:p>
            <a:r>
              <a:rPr lang="en-CA" sz="2800" dirty="0"/>
              <a:t>Activity</a:t>
            </a:r>
          </a:p>
          <a:p>
            <a:r>
              <a:rPr lang="en-CA" sz="2800" dirty="0"/>
              <a:t>Diagram</a:t>
            </a:r>
          </a:p>
        </p:txBody>
      </p:sp>
      <p:pic>
        <p:nvPicPr>
          <p:cNvPr id="2" name="Picture 1"/>
          <p:cNvPicPr>
            <a:picLocks noChangeAspect="1"/>
          </p:cNvPicPr>
          <p:nvPr/>
        </p:nvPicPr>
        <p:blipFill>
          <a:blip r:embed="rId2"/>
          <a:stretch>
            <a:fillRect/>
          </a:stretch>
        </p:blipFill>
        <p:spPr>
          <a:xfrm>
            <a:off x="241035" y="1185311"/>
            <a:ext cx="7455168" cy="5207343"/>
          </a:xfrm>
          <a:prstGeom prst="rect">
            <a:avLst/>
          </a:prstGeom>
        </p:spPr>
      </p:pic>
      <p:sp>
        <p:nvSpPr>
          <p:cNvPr id="8"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243142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32</a:t>
            </a:fld>
            <a:endParaRPr lang="en-US" dirty="0"/>
          </a:p>
        </p:txBody>
      </p:sp>
      <p:sp>
        <p:nvSpPr>
          <p:cNvPr id="6" name="Content Placeholder 2"/>
          <p:cNvSpPr txBox="1">
            <a:spLocks/>
          </p:cNvSpPr>
          <p:nvPr/>
        </p:nvSpPr>
        <p:spPr>
          <a:xfrm>
            <a:off x="115948" y="1692680"/>
            <a:ext cx="11569729" cy="4892966"/>
          </a:xfrm>
          <a:prstGeom prst="rect">
            <a:avLst/>
          </a:prstGeom>
        </p:spPr>
        <p:txBody>
          <a:bodyPr vert="horz" lIns="91440" tIns="45720" rIns="91440" bIns="45720" rtlCol="0">
            <a:no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CA" i="1" u="sng" dirty="0"/>
              <a:t>Data Subsystem:</a:t>
            </a:r>
          </a:p>
          <a:p>
            <a:pPr lvl="1"/>
            <a:r>
              <a:rPr lang="en-CA" dirty="0"/>
              <a:t>The process within the data subsystem is initiated when a candidate or an employer interacts with </a:t>
            </a:r>
            <a:r>
              <a:rPr lang="en-CA"/>
              <a:t>the system </a:t>
            </a:r>
            <a:r>
              <a:rPr lang="en-CA" dirty="0"/>
              <a:t>interface. </a:t>
            </a:r>
          </a:p>
          <a:p>
            <a:pPr lvl="1"/>
            <a:r>
              <a:rPr lang="en-CA" dirty="0"/>
              <a:t>The data from the interface is sent to the computation server from where the recommendations are generated. </a:t>
            </a:r>
          </a:p>
          <a:p>
            <a:pPr lvl="1"/>
            <a:r>
              <a:rPr lang="en-CA" dirty="0"/>
              <a:t>The recommendations are forwarded to the interface and the feedback is obtained in order to enhance the recommendations. This data is encrypted and then again stored in the database. </a:t>
            </a:r>
            <a:endParaRPr lang="en-CA" i="1" u="sng" dirty="0"/>
          </a:p>
        </p:txBody>
      </p:sp>
      <p:sp>
        <p:nvSpPr>
          <p:cNvPr id="5" name="TextBox 4"/>
          <p:cNvSpPr txBox="1"/>
          <p:nvPr/>
        </p:nvSpPr>
        <p:spPr>
          <a:xfrm>
            <a:off x="259882" y="1215626"/>
            <a:ext cx="9138117" cy="523220"/>
          </a:xfrm>
          <a:prstGeom prst="rect">
            <a:avLst/>
          </a:prstGeom>
          <a:noFill/>
        </p:spPr>
        <p:txBody>
          <a:bodyPr wrap="square" rtlCol="0">
            <a:spAutoFit/>
          </a:bodyPr>
          <a:lstStyle/>
          <a:p>
            <a:r>
              <a:rPr lang="en-CA" sz="2800" dirty="0"/>
              <a:t>Sequence Diagram</a:t>
            </a:r>
          </a:p>
        </p:txBody>
      </p:sp>
    </p:spTree>
    <p:extLst>
      <p:ext uri="{BB962C8B-B14F-4D97-AF65-F5344CB8AC3E}">
        <p14:creationId xmlns:p14="http://schemas.microsoft.com/office/powerpoint/2010/main" val="278133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33</a:t>
            </a:fld>
            <a:endParaRPr lang="en-US" dirty="0"/>
          </a:p>
        </p:txBody>
      </p:sp>
      <p:sp>
        <p:nvSpPr>
          <p:cNvPr id="6" name="Content Placeholder 2"/>
          <p:cNvSpPr txBox="1">
            <a:spLocks/>
          </p:cNvSpPr>
          <p:nvPr/>
        </p:nvSpPr>
        <p:spPr>
          <a:xfrm>
            <a:off x="0" y="2007368"/>
            <a:ext cx="11569729" cy="7090066"/>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000" dirty="0"/>
          </a:p>
        </p:txBody>
      </p:sp>
      <p:sp>
        <p:nvSpPr>
          <p:cNvPr id="5" name="TextBox 4"/>
          <p:cNvSpPr txBox="1"/>
          <p:nvPr/>
        </p:nvSpPr>
        <p:spPr>
          <a:xfrm>
            <a:off x="259883" y="1257960"/>
            <a:ext cx="9138117" cy="523220"/>
          </a:xfrm>
          <a:prstGeom prst="rect">
            <a:avLst/>
          </a:prstGeom>
          <a:noFill/>
        </p:spPr>
        <p:txBody>
          <a:bodyPr wrap="square" rtlCol="0">
            <a:spAutoFit/>
          </a:bodyPr>
          <a:lstStyle/>
          <a:p>
            <a:r>
              <a:rPr lang="en-CA" sz="2800" dirty="0"/>
              <a:t>Sequence Diagram</a:t>
            </a:r>
          </a:p>
        </p:txBody>
      </p:sp>
      <p:sp>
        <p:nvSpPr>
          <p:cNvPr id="8" name="Content Placeholder 2"/>
          <p:cNvSpPr txBox="1">
            <a:spLocks/>
          </p:cNvSpPr>
          <p:nvPr/>
        </p:nvSpPr>
        <p:spPr>
          <a:xfrm>
            <a:off x="115948" y="1692680"/>
            <a:ext cx="11569729" cy="4892966"/>
          </a:xfrm>
          <a:prstGeom prst="rect">
            <a:avLst/>
          </a:prstGeom>
        </p:spPr>
        <p:txBody>
          <a:bodyPr vert="horz" lIns="91440" tIns="45720" rIns="91440" bIns="45720" rtlCol="0">
            <a:no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CA" i="1" u="sng" dirty="0"/>
              <a:t>Privacy Subsystem:</a:t>
            </a:r>
          </a:p>
          <a:p>
            <a:pPr lvl="1"/>
            <a:r>
              <a:rPr lang="en-CA" dirty="0"/>
              <a:t>The candidate’s contextual data is first sent to a privacy filter before it is forwarded to the database or data server. The filtered data is recovered from the database for the purpose of generating the recommendations. </a:t>
            </a:r>
          </a:p>
          <a:p>
            <a:pPr lvl="1"/>
            <a:r>
              <a:rPr lang="en-CA" dirty="0"/>
              <a:t>The candidate’s data and the employer’s job description data are sent to a differential privacy server to enforce anonymization and randomization. Then, the data is processed by the recommendation server to generate recommendations for the candidates and the employers through a system interface. </a:t>
            </a:r>
            <a:endParaRPr lang="en-CA" i="1" u="sng" dirty="0"/>
          </a:p>
          <a:p>
            <a:pPr marL="457200" lvl="1" indent="0">
              <a:buNone/>
            </a:pPr>
            <a:r>
              <a:rPr lang="en-CA" i="1" u="sng" dirty="0"/>
              <a:t>Risk Subsystem:</a:t>
            </a:r>
          </a:p>
          <a:p>
            <a:pPr lvl="1"/>
            <a:r>
              <a:rPr lang="en-CA" dirty="0"/>
              <a:t>The candidate’s contextual information is fed into the computation server after being processed by the semantic analyzer. Based on the algorithms for risk factor calculations on the computation server, the recommendations are generated.</a:t>
            </a:r>
          </a:p>
          <a:p>
            <a:endParaRPr lang="en-CA" sz="2000" dirty="0"/>
          </a:p>
        </p:txBody>
      </p:sp>
      <p:sp>
        <p:nvSpPr>
          <p:cNvPr id="10"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40096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PAGE  </a:t>
            </a:r>
            <a:fld id="{93005692-73BE-493E-93AB-ECD6027A7652}" type="slidenum">
              <a:rPr lang="en-US" smtClean="0"/>
              <a:pPr/>
              <a:t>34</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328333" y="1357560"/>
            <a:ext cx="8356600" cy="4732020"/>
          </a:xfrm>
          <a:prstGeom prst="rect">
            <a:avLst/>
          </a:prstGeom>
        </p:spPr>
      </p:pic>
      <p:sp>
        <p:nvSpPr>
          <p:cNvPr id="2" name="TextBox 1"/>
          <p:cNvSpPr txBox="1"/>
          <p:nvPr/>
        </p:nvSpPr>
        <p:spPr>
          <a:xfrm>
            <a:off x="259882" y="1357560"/>
            <a:ext cx="1688283" cy="954107"/>
          </a:xfrm>
          <a:prstGeom prst="rect">
            <a:avLst/>
          </a:prstGeom>
          <a:noFill/>
        </p:spPr>
        <p:txBody>
          <a:bodyPr wrap="none" rtlCol="0">
            <a:spAutoFit/>
          </a:bodyPr>
          <a:lstStyle/>
          <a:p>
            <a:r>
              <a:rPr lang="en-CA" sz="2800" dirty="0"/>
              <a:t>Sequence</a:t>
            </a:r>
          </a:p>
          <a:p>
            <a:r>
              <a:rPr lang="en-CA" sz="2800" dirty="0"/>
              <a:t>Diagram</a:t>
            </a:r>
          </a:p>
        </p:txBody>
      </p:sp>
      <p:sp>
        <p:nvSpPr>
          <p:cNvPr id="9" name="Title 1"/>
          <p:cNvSpPr>
            <a:spLocks noGrp="1"/>
          </p:cNvSpPr>
          <p:nvPr>
            <p:ph type="title"/>
          </p:nvPr>
        </p:nvSpPr>
        <p:spPr>
          <a:xfrm>
            <a:off x="259883" y="434108"/>
            <a:ext cx="11932117" cy="895927"/>
          </a:xfrm>
        </p:spPr>
        <p:txBody>
          <a:bodyPr>
            <a:normAutofit/>
          </a:bodyPr>
          <a:lstStyle/>
          <a:p>
            <a:r>
              <a:rPr lang="en-US" sz="5400" dirty="0"/>
              <a:t>Case Study: A Job Recommender System</a:t>
            </a:r>
          </a:p>
        </p:txBody>
      </p:sp>
    </p:spTree>
    <p:extLst>
      <p:ext uri="{BB962C8B-B14F-4D97-AF65-F5344CB8AC3E}">
        <p14:creationId xmlns:p14="http://schemas.microsoft.com/office/powerpoint/2010/main" val="105404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Conclusions and Future Work</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35</a:t>
            </a:fld>
            <a:endParaRPr lang="en-US" dirty="0"/>
          </a:p>
        </p:txBody>
      </p:sp>
      <p:sp>
        <p:nvSpPr>
          <p:cNvPr id="6" name="Content Placeholder 2"/>
          <p:cNvSpPr txBox="1">
            <a:spLocks/>
          </p:cNvSpPr>
          <p:nvPr/>
        </p:nvSpPr>
        <p:spPr>
          <a:xfrm>
            <a:off x="259883" y="1931299"/>
            <a:ext cx="11569729" cy="4228206"/>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multi-agent based system model of RSs is proposed that introduces both privacy and risk-related abstractions into traditional recommender systems.</a:t>
            </a:r>
          </a:p>
          <a:p>
            <a:r>
              <a:rPr lang="en-CA" sz="2000" dirty="0"/>
              <a:t>The approach also enables the RS designers to be aware of the each of the small objectives that must be accomplished by the each individual system unit in order to fulfil the objective of the entire system. </a:t>
            </a:r>
          </a:p>
          <a:p>
            <a:r>
              <a:rPr lang="en-US" sz="2000" dirty="0"/>
              <a:t>This high level approach to model a RPRS system  is helpful for domain experts by supporting them to produce design models at a more abstract level, to focus on the concepts and processing aspects of the system, and to apply the general RPRS design models in order to produce solutions for specific applications domains. </a:t>
            </a:r>
            <a:endParaRPr lang="en-CA" sz="2000" dirty="0"/>
          </a:p>
          <a:p>
            <a:endParaRPr lang="en-US" sz="1600" dirty="0"/>
          </a:p>
        </p:txBody>
      </p:sp>
      <p:sp>
        <p:nvSpPr>
          <p:cNvPr id="5" name="TextBox 4"/>
          <p:cNvSpPr txBox="1"/>
          <p:nvPr/>
        </p:nvSpPr>
        <p:spPr>
          <a:xfrm>
            <a:off x="259883" y="1257960"/>
            <a:ext cx="9138117" cy="523220"/>
          </a:xfrm>
          <a:prstGeom prst="rect">
            <a:avLst/>
          </a:prstGeom>
          <a:noFill/>
        </p:spPr>
        <p:txBody>
          <a:bodyPr wrap="square" rtlCol="0">
            <a:spAutoFit/>
          </a:bodyPr>
          <a:lstStyle/>
          <a:p>
            <a:r>
              <a:rPr lang="en-CA" sz="2800" dirty="0"/>
              <a:t>Conclusions</a:t>
            </a:r>
          </a:p>
        </p:txBody>
      </p:sp>
    </p:spTree>
    <p:extLst>
      <p:ext uri="{BB962C8B-B14F-4D97-AF65-F5344CB8AC3E}">
        <p14:creationId xmlns:p14="http://schemas.microsoft.com/office/powerpoint/2010/main" val="25105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36</a:t>
            </a:fld>
            <a:endParaRPr lang="en-US" dirty="0"/>
          </a:p>
        </p:txBody>
      </p:sp>
      <p:sp>
        <p:nvSpPr>
          <p:cNvPr id="6" name="Content Placeholder 2"/>
          <p:cNvSpPr txBox="1">
            <a:spLocks/>
          </p:cNvSpPr>
          <p:nvPr/>
        </p:nvSpPr>
        <p:spPr>
          <a:xfrm>
            <a:off x="259883" y="2168234"/>
            <a:ext cx="11569729" cy="2984791"/>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dirty="0"/>
              <a:t>The proposed approach is limited to an agent-based design methodology. However, there are other design approaches described in the literature.</a:t>
            </a:r>
            <a:r>
              <a:rPr lang="en-US" sz="2000" dirty="0"/>
              <a:t> </a:t>
            </a:r>
          </a:p>
          <a:p>
            <a:r>
              <a:rPr lang="en-US" sz="2000" dirty="0"/>
              <a:t>It also relies on a limited set of design diagrams.</a:t>
            </a:r>
          </a:p>
          <a:p>
            <a:r>
              <a:rPr lang="en-US" sz="2000" dirty="0"/>
              <a:t>The approach can be applied to a specific application domain such as job recommender system based on the conceptual and processing-related information about the application domain. However, in many cases this information is not readily available.</a:t>
            </a:r>
            <a:endParaRPr lang="en-CA" sz="2000" dirty="0"/>
          </a:p>
          <a:p>
            <a:pPr marL="0" indent="0">
              <a:buNone/>
            </a:pPr>
            <a:endParaRPr lang="en-US" sz="1600" dirty="0"/>
          </a:p>
        </p:txBody>
      </p:sp>
      <p:sp>
        <p:nvSpPr>
          <p:cNvPr id="8" name="Title 1"/>
          <p:cNvSpPr>
            <a:spLocks noGrp="1"/>
          </p:cNvSpPr>
          <p:nvPr>
            <p:ph type="title"/>
          </p:nvPr>
        </p:nvSpPr>
        <p:spPr>
          <a:xfrm>
            <a:off x="259883" y="434108"/>
            <a:ext cx="11569729" cy="895927"/>
          </a:xfrm>
        </p:spPr>
        <p:txBody>
          <a:bodyPr>
            <a:normAutofit/>
          </a:bodyPr>
          <a:lstStyle/>
          <a:p>
            <a:r>
              <a:rPr lang="en-US" sz="5400" dirty="0"/>
              <a:t>Conclusions and Future Work</a:t>
            </a:r>
          </a:p>
        </p:txBody>
      </p:sp>
      <p:sp>
        <p:nvSpPr>
          <p:cNvPr id="9" name="TextBox 8"/>
          <p:cNvSpPr txBox="1"/>
          <p:nvPr/>
        </p:nvSpPr>
        <p:spPr>
          <a:xfrm>
            <a:off x="259883" y="1257960"/>
            <a:ext cx="9138117" cy="523220"/>
          </a:xfrm>
          <a:prstGeom prst="rect">
            <a:avLst/>
          </a:prstGeom>
          <a:noFill/>
        </p:spPr>
        <p:txBody>
          <a:bodyPr wrap="square" rtlCol="0">
            <a:spAutoFit/>
          </a:bodyPr>
          <a:lstStyle/>
          <a:p>
            <a:r>
              <a:rPr lang="en-CA" sz="2800" dirty="0"/>
              <a:t>Limitations</a:t>
            </a:r>
          </a:p>
        </p:txBody>
      </p:sp>
    </p:spTree>
    <p:extLst>
      <p:ext uri="{BB962C8B-B14F-4D97-AF65-F5344CB8AC3E}">
        <p14:creationId xmlns:p14="http://schemas.microsoft.com/office/powerpoint/2010/main" val="372875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37</a:t>
            </a:fld>
            <a:endParaRPr lang="en-US" dirty="0"/>
          </a:p>
        </p:txBody>
      </p:sp>
      <p:sp>
        <p:nvSpPr>
          <p:cNvPr id="6" name="Content Placeholder 2"/>
          <p:cNvSpPr txBox="1">
            <a:spLocks/>
          </p:cNvSpPr>
          <p:nvPr/>
        </p:nvSpPr>
        <p:spPr>
          <a:xfrm>
            <a:off x="259883" y="1971792"/>
            <a:ext cx="11569729" cy="3714634"/>
          </a:xfrm>
          <a:prstGeom prst="rect">
            <a:avLst/>
          </a:prstGeom>
        </p:spPr>
        <p:txBody>
          <a:bodyPr vert="horz" lIns="91440" tIns="45720" rIns="91440" bIns="45720" rtlCol="0">
            <a:normAutofit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RPRS multi-agent approach proposed in this thesis can be extended or improved in the future in many ways.</a:t>
            </a:r>
          </a:p>
          <a:p>
            <a:r>
              <a:rPr lang="en-US" sz="2000" dirty="0"/>
              <a:t>The approach can be applied in other application domains, e.g., the news or restaurant domains.</a:t>
            </a:r>
          </a:p>
          <a:p>
            <a:r>
              <a:rPr lang="en-US" sz="2000" dirty="0"/>
              <a:t>The approach can take advantage of other UML models, such as use case diagrams or state diagrams. </a:t>
            </a:r>
          </a:p>
          <a:p>
            <a:r>
              <a:rPr lang="en-US" sz="2000" dirty="0"/>
              <a:t>Frameworks can be implemented using domain-specific languages to generate automatically the code of the system. </a:t>
            </a:r>
          </a:p>
          <a:p>
            <a:r>
              <a:rPr lang="en-US" sz="2000" dirty="0"/>
              <a:t>Finally, model verification methods and experimental case studies can also be used to enhance the approach.</a:t>
            </a:r>
            <a:endParaRPr lang="en-CA" sz="2000" dirty="0"/>
          </a:p>
          <a:p>
            <a:endParaRPr lang="en-CA" sz="1600" dirty="0"/>
          </a:p>
          <a:p>
            <a:endParaRPr lang="en-US" sz="1600" dirty="0"/>
          </a:p>
        </p:txBody>
      </p:sp>
      <p:sp>
        <p:nvSpPr>
          <p:cNvPr id="8" name="Title 1"/>
          <p:cNvSpPr>
            <a:spLocks noGrp="1"/>
          </p:cNvSpPr>
          <p:nvPr>
            <p:ph type="title"/>
          </p:nvPr>
        </p:nvSpPr>
        <p:spPr>
          <a:xfrm>
            <a:off x="259883" y="434108"/>
            <a:ext cx="11569729" cy="895927"/>
          </a:xfrm>
        </p:spPr>
        <p:txBody>
          <a:bodyPr>
            <a:normAutofit/>
          </a:bodyPr>
          <a:lstStyle/>
          <a:p>
            <a:r>
              <a:rPr lang="en-US" sz="5400" dirty="0"/>
              <a:t>Conclusions and Future Work</a:t>
            </a:r>
          </a:p>
        </p:txBody>
      </p:sp>
      <p:sp>
        <p:nvSpPr>
          <p:cNvPr id="9" name="TextBox 8"/>
          <p:cNvSpPr txBox="1"/>
          <p:nvPr/>
        </p:nvSpPr>
        <p:spPr>
          <a:xfrm>
            <a:off x="259883" y="1257960"/>
            <a:ext cx="9138117" cy="523220"/>
          </a:xfrm>
          <a:prstGeom prst="rect">
            <a:avLst/>
          </a:prstGeom>
          <a:noFill/>
        </p:spPr>
        <p:txBody>
          <a:bodyPr wrap="square" rtlCol="0">
            <a:spAutoFit/>
          </a:bodyPr>
          <a:lstStyle/>
          <a:p>
            <a:r>
              <a:rPr lang="en-CA" sz="2800" dirty="0"/>
              <a:t>Future Work</a:t>
            </a:r>
          </a:p>
        </p:txBody>
      </p:sp>
    </p:spTree>
    <p:extLst>
      <p:ext uri="{BB962C8B-B14F-4D97-AF65-F5344CB8AC3E}">
        <p14:creationId xmlns:p14="http://schemas.microsoft.com/office/powerpoint/2010/main" val="7929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8308"/>
            <a:ext cx="11569729" cy="895927"/>
          </a:xfrm>
        </p:spPr>
        <p:txBody>
          <a:bodyPr/>
          <a:lstStyle/>
          <a:p>
            <a:pPr algn="ctr"/>
            <a:r>
              <a:rPr lang="en-US" dirty="0"/>
              <a:t>Thank You !</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38</a:t>
            </a:fld>
            <a:endParaRPr lang="en-US" dirty="0"/>
          </a:p>
        </p:txBody>
      </p:sp>
    </p:spTree>
    <p:extLst>
      <p:ext uri="{BB962C8B-B14F-4D97-AF65-F5344CB8AC3E}">
        <p14:creationId xmlns:p14="http://schemas.microsoft.com/office/powerpoint/2010/main" val="89031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References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39</a:t>
            </a:fld>
            <a:endParaRPr lang="en-US" dirty="0"/>
          </a:p>
        </p:txBody>
      </p:sp>
      <p:sp>
        <p:nvSpPr>
          <p:cNvPr id="6" name="Content Placeholder 2"/>
          <p:cNvSpPr txBox="1">
            <a:spLocks/>
          </p:cNvSpPr>
          <p:nvPr/>
        </p:nvSpPr>
        <p:spPr>
          <a:xfrm>
            <a:off x="259882" y="1330034"/>
            <a:ext cx="11569729" cy="4715165"/>
          </a:xfrm>
          <a:prstGeom prst="rect">
            <a:avLst/>
          </a:prstGeom>
        </p:spPr>
        <p:txBody>
          <a:bodyPr vert="horz" lIns="91440" tIns="45720" rIns="91440" bIns="45720" rtlCol="0">
            <a:normAutofit fontScale="25000" lnSpcReduction="2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200" dirty="0"/>
              <a:t>[1] Girardi R, </a:t>
            </a:r>
            <a:r>
              <a:rPr lang="en-US" sz="7200" dirty="0" err="1"/>
              <a:t>Marinho</a:t>
            </a:r>
            <a:r>
              <a:rPr lang="en-US" sz="7200" dirty="0"/>
              <a:t> LB. A domain model of Web recommender systems based on usage mining and collaborative filtering. Requirements Engineering. 2007 Jan 1;12(1):23-40.</a:t>
            </a:r>
            <a:endParaRPr lang="en-CA" sz="7200" dirty="0"/>
          </a:p>
          <a:p>
            <a:pPr marL="0" indent="0">
              <a:buNone/>
            </a:pPr>
            <a:r>
              <a:rPr lang="en-US" sz="7200" dirty="0"/>
              <a:t>[2] </a:t>
            </a:r>
            <a:r>
              <a:rPr lang="en-CA" sz="7200" dirty="0" err="1"/>
              <a:t>Bouneffouf</a:t>
            </a:r>
            <a:r>
              <a:rPr lang="en-CA" sz="7200" dirty="0"/>
              <a:t> D. </a:t>
            </a:r>
            <a:r>
              <a:rPr lang="en-CA" sz="7200" i="1" dirty="0"/>
              <a:t>DRARS, A Dynamic Risk-Aware Recommender System</a:t>
            </a:r>
            <a:r>
              <a:rPr lang="en-CA" sz="7200" dirty="0"/>
              <a:t> (Doctoral dissertation, </a:t>
            </a:r>
            <a:r>
              <a:rPr lang="en-CA" sz="7200" dirty="0" err="1"/>
              <a:t>Institut</a:t>
            </a:r>
            <a:r>
              <a:rPr lang="en-CA" sz="7200" dirty="0"/>
              <a:t> National des Telecommunications). </a:t>
            </a:r>
            <a:endParaRPr lang="en-US" sz="7200" dirty="0"/>
          </a:p>
          <a:p>
            <a:pPr marL="0" indent="0">
              <a:buNone/>
            </a:pPr>
            <a:r>
              <a:rPr lang="en-US" sz="7200" dirty="0"/>
              <a:t>[3] </a:t>
            </a:r>
            <a:r>
              <a:rPr lang="en-CA" sz="7200" dirty="0" err="1"/>
              <a:t>Sankar</a:t>
            </a:r>
            <a:r>
              <a:rPr lang="en-CA" sz="7200" dirty="0"/>
              <a:t> CP, </a:t>
            </a:r>
            <a:r>
              <a:rPr lang="en-CA" sz="7200" dirty="0" err="1"/>
              <a:t>Vidyaraj</a:t>
            </a:r>
            <a:r>
              <a:rPr lang="en-CA" sz="7200" dirty="0"/>
              <a:t> R, Kumar KS. Trust Based Stock Recommendation System–A Social Network Analysis Approach. Procedia Computer Science. 2015 Jan 1;46:299-305.</a:t>
            </a:r>
          </a:p>
          <a:p>
            <a:pPr marL="0" indent="0">
              <a:buNone/>
            </a:pPr>
            <a:r>
              <a:rPr lang="en-US" sz="7200" dirty="0"/>
              <a:t>[4] </a:t>
            </a:r>
            <a:r>
              <a:rPr lang="en-CA" sz="7200" dirty="0"/>
              <a:t>Zhao VN, </a:t>
            </a:r>
            <a:r>
              <a:rPr lang="en-CA" sz="7200" dirty="0" err="1"/>
              <a:t>Moh</a:t>
            </a:r>
            <a:r>
              <a:rPr lang="en-CA" sz="7200" dirty="0"/>
              <a:t> M, </a:t>
            </a:r>
            <a:r>
              <a:rPr lang="en-CA" sz="7200" dirty="0" err="1"/>
              <a:t>Moh</a:t>
            </a:r>
            <a:r>
              <a:rPr lang="en-CA" sz="7200" dirty="0"/>
              <a:t> TS. Contextual-Aware Hybrid Recommender System for Mixed Cold-Start Problems in Privacy Protection. In Big Data Security on Cloud (Big Data Security), IEEE International Conference on High Performance and Smart Computing (HPSC), and IEEE International Conference on Intelligent Data and Security (IDS), 2016 IEEE 2nd International Conference on 2016 Apr 9 (pp. 400-405). IEEE. </a:t>
            </a:r>
          </a:p>
          <a:p>
            <a:pPr marL="0" indent="0">
              <a:buNone/>
            </a:pPr>
            <a:r>
              <a:rPr lang="en-US" sz="7200" dirty="0"/>
              <a:t>[5] </a:t>
            </a:r>
            <a:r>
              <a:rPr lang="en-CA" sz="7200" dirty="0" err="1"/>
              <a:t>Elmisery</a:t>
            </a:r>
            <a:r>
              <a:rPr lang="en-CA" sz="7200" dirty="0"/>
              <a:t> AM, Rho S, </a:t>
            </a:r>
            <a:r>
              <a:rPr lang="en-CA" sz="7200" dirty="0" err="1"/>
              <a:t>Botvich</a:t>
            </a:r>
            <a:r>
              <a:rPr lang="en-CA" sz="7200" dirty="0"/>
              <a:t> D. Collaborative privacy framework for minimizing privacy risks in an IPTV social recommender service. Multimedia Tools and Applications. 2016 Nov 1;75(22):14927-57</a:t>
            </a:r>
            <a:r>
              <a:rPr lang="en-US" sz="7200" dirty="0"/>
              <a:t>.</a:t>
            </a:r>
            <a:endParaRPr lang="en-CA" sz="7200" dirty="0"/>
          </a:p>
          <a:p>
            <a:pPr marL="0" indent="0">
              <a:buNone/>
            </a:pPr>
            <a:r>
              <a:rPr lang="en-US" sz="7200" dirty="0"/>
              <a:t>[6] </a:t>
            </a:r>
            <a:r>
              <a:rPr lang="en-CA" sz="7200" dirty="0"/>
              <a:t>Ma X, Li H, Ma J, Jiang Q, Gao S, Xi N, Lu D. APPLET: a privacy-preserving framework for location-aware recommender system. Science China Information Sciences. 2017 Sep 1;60(9):092101.</a:t>
            </a:r>
            <a:r>
              <a:rPr lang="en-US" sz="7200" dirty="0"/>
              <a:t>1.</a:t>
            </a:r>
            <a:endParaRPr lang="en-CA" sz="7200" dirty="0"/>
          </a:p>
          <a:p>
            <a:pPr marL="0" indent="0">
              <a:buNone/>
            </a:pPr>
            <a:r>
              <a:rPr lang="en-US" sz="7200" dirty="0"/>
              <a:t>[7] </a:t>
            </a:r>
            <a:r>
              <a:rPr lang="en-CA" sz="7200" dirty="0"/>
              <a:t>Rasmussen C, Dara R. Recommender Systems for Privacy Management: A Framework. In High-Assurance Systems Engineering (HASE), 2014 IEEE 15th International Symposium on 2014 Jan 9 (pp. 243-244). IEEE.</a:t>
            </a:r>
          </a:p>
          <a:p>
            <a:pPr marL="0" indent="0">
              <a:buNone/>
            </a:pPr>
            <a:endParaRPr lang="en-US" sz="1600" dirty="0"/>
          </a:p>
        </p:txBody>
      </p:sp>
    </p:spTree>
    <p:extLst>
      <p:ext uri="{BB962C8B-B14F-4D97-AF65-F5344CB8AC3E}">
        <p14:creationId xmlns:p14="http://schemas.microsoft.com/office/powerpoint/2010/main" val="422322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a:t>
            </a:r>
          </a:p>
        </p:txBody>
      </p:sp>
      <p:sp>
        <p:nvSpPr>
          <p:cNvPr id="3" name="Content Placeholder 2"/>
          <p:cNvSpPr>
            <a:spLocks noGrp="1"/>
          </p:cNvSpPr>
          <p:nvPr>
            <p:ph idx="1"/>
          </p:nvPr>
        </p:nvSpPr>
        <p:spPr>
          <a:xfrm>
            <a:off x="259880" y="1871142"/>
            <a:ext cx="11569729" cy="4177843"/>
          </a:xfrm>
        </p:spPr>
        <p:txBody>
          <a:bodyPr>
            <a:normAutofit fontScale="25000" lnSpcReduction="20000"/>
          </a:bodyPr>
          <a:lstStyle/>
          <a:p>
            <a:r>
              <a:rPr lang="en-US" sz="8000" b="1" dirty="0"/>
              <a:t>Collaborative Filtering</a:t>
            </a:r>
          </a:p>
          <a:p>
            <a:pPr marL="0" indent="0">
              <a:buNone/>
            </a:pPr>
            <a:r>
              <a:rPr lang="en-CA" sz="8000" dirty="0"/>
              <a:t>Collaborative filtering methods are based on collecting and analyzing a large amount of information on </a:t>
            </a:r>
            <a:r>
              <a:rPr lang="en-CA" sz="8000" u="sng" dirty="0"/>
              <a:t>users’ preferences, activities and behaviours</a:t>
            </a:r>
            <a:r>
              <a:rPr lang="en-CA" sz="8000" dirty="0"/>
              <a:t> and predicting what users will like based on their similarity to other users.</a:t>
            </a:r>
          </a:p>
          <a:p>
            <a:r>
              <a:rPr lang="en-US" sz="8000" b="1" dirty="0"/>
              <a:t>Content Based Filtering</a:t>
            </a:r>
          </a:p>
          <a:p>
            <a:pPr marL="0" indent="0">
              <a:buNone/>
            </a:pPr>
            <a:r>
              <a:rPr lang="en-CA" sz="8000" dirty="0"/>
              <a:t>Recommendations are based on the information on the </a:t>
            </a:r>
            <a:r>
              <a:rPr lang="en-CA" sz="8000" u="sng" dirty="0"/>
              <a:t>content of the items </a:t>
            </a:r>
            <a:r>
              <a:rPr lang="en-CA" sz="8000" dirty="0"/>
              <a:t>rather than on other users’ opinion. </a:t>
            </a:r>
          </a:p>
          <a:p>
            <a:r>
              <a:rPr lang="en-US" sz="8000" b="1" dirty="0"/>
              <a:t>Hybrid Recommender Systems</a:t>
            </a:r>
          </a:p>
          <a:p>
            <a:pPr marL="0" indent="0">
              <a:buNone/>
            </a:pPr>
            <a:r>
              <a:rPr lang="en-CA" sz="8000" dirty="0"/>
              <a:t>It combines collaborative filtering and content-based filtering. Hybridization techniques can be:</a:t>
            </a:r>
          </a:p>
          <a:p>
            <a:r>
              <a:rPr lang="en-CA" sz="8000" dirty="0"/>
              <a:t>Weighted: The score of different recommendation approaches are combined numerically.</a:t>
            </a:r>
          </a:p>
          <a:p>
            <a:r>
              <a:rPr lang="en-CA" sz="8000" dirty="0"/>
              <a:t>Switching: The system chooses amongst recommendation approaches and applies the selected one.</a:t>
            </a:r>
          </a:p>
          <a:p>
            <a:pPr marL="0" indent="0">
              <a:buNone/>
            </a:pPr>
            <a:endParaRPr lang="en-CA" sz="8000" dirty="0"/>
          </a:p>
          <a:p>
            <a:pPr marL="0" indent="0">
              <a:buNone/>
            </a:pPr>
            <a:endParaRPr lang="en-US" sz="1600" b="1"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4</a:t>
            </a:fld>
            <a:endParaRPr lang="en-US" dirty="0"/>
          </a:p>
        </p:txBody>
      </p:sp>
      <p:sp>
        <p:nvSpPr>
          <p:cNvPr id="5" name="Content Placeholder 2"/>
          <p:cNvSpPr txBox="1">
            <a:spLocks/>
          </p:cNvSpPr>
          <p:nvPr/>
        </p:nvSpPr>
        <p:spPr>
          <a:xfrm>
            <a:off x="259880" y="1236898"/>
            <a:ext cx="11569729" cy="508767"/>
          </a:xfrm>
          <a:prstGeom prst="rect">
            <a:avLst/>
          </a:prstGeom>
        </p:spPr>
        <p:txBody>
          <a:bodyPr vert="horz" lIns="91440" tIns="45720" rIns="91440" bIns="45720" rtlCol="0">
            <a:normAutofit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2800" dirty="0"/>
              <a:t>Existing Approaches</a:t>
            </a:r>
          </a:p>
        </p:txBody>
      </p:sp>
    </p:spTree>
    <p:extLst>
      <p:ext uri="{BB962C8B-B14F-4D97-AF65-F5344CB8AC3E}">
        <p14:creationId xmlns:p14="http://schemas.microsoft.com/office/powerpoint/2010/main" val="376373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References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40</a:t>
            </a:fld>
            <a:endParaRPr lang="en-US" dirty="0"/>
          </a:p>
        </p:txBody>
      </p:sp>
      <p:sp>
        <p:nvSpPr>
          <p:cNvPr id="6" name="Content Placeholder 2"/>
          <p:cNvSpPr txBox="1">
            <a:spLocks/>
          </p:cNvSpPr>
          <p:nvPr/>
        </p:nvSpPr>
        <p:spPr>
          <a:xfrm>
            <a:off x="259882" y="1330034"/>
            <a:ext cx="11569729" cy="4715165"/>
          </a:xfrm>
          <a:prstGeom prst="rect">
            <a:avLst/>
          </a:prstGeom>
        </p:spPr>
        <p:txBody>
          <a:bodyPr vert="horz" lIns="91440" tIns="45720" rIns="91440" bIns="45720" rtlCol="0">
            <a:normAutofit fontScale="92500"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100" dirty="0"/>
          </a:p>
          <a:p>
            <a:pPr marL="0" indent="0">
              <a:buNone/>
            </a:pPr>
            <a:r>
              <a:rPr lang="en-US" sz="1900" dirty="0"/>
              <a:t>[8] </a:t>
            </a:r>
            <a:r>
              <a:rPr lang="en-CA" sz="1900" dirty="0"/>
              <a:t>Wang Z, Liao J, Cao Q, Qi H, Wang Z. </a:t>
            </a:r>
            <a:r>
              <a:rPr lang="en-CA" sz="1900" dirty="0" err="1"/>
              <a:t>Friendbook</a:t>
            </a:r>
            <a:r>
              <a:rPr lang="en-CA" sz="1900" dirty="0"/>
              <a:t>: a semantic-based friend recommendation system for social networks. IEEE Transactions on Mobile Computing. 2015 Mar 1;14(3):538-51</a:t>
            </a:r>
            <a:r>
              <a:rPr lang="en-US" sz="1900" dirty="0"/>
              <a:t>.</a:t>
            </a:r>
            <a:endParaRPr lang="en-CA" sz="1900" dirty="0"/>
          </a:p>
          <a:p>
            <a:pPr marL="0" indent="0">
              <a:buNone/>
            </a:pPr>
            <a:r>
              <a:rPr lang="en-US" sz="1900" dirty="0"/>
              <a:t>[9] </a:t>
            </a:r>
            <a:r>
              <a:rPr lang="en-CA" sz="1900" dirty="0" err="1"/>
              <a:t>Guo</a:t>
            </a:r>
            <a:r>
              <a:rPr lang="en-CA" sz="1900" dirty="0"/>
              <a:t> S, </a:t>
            </a:r>
            <a:r>
              <a:rPr lang="en-CA" sz="1900" dirty="0" err="1"/>
              <a:t>Alamudun</a:t>
            </a:r>
            <a:r>
              <a:rPr lang="en-CA" sz="1900" dirty="0"/>
              <a:t> F, Hammond T. </a:t>
            </a:r>
            <a:r>
              <a:rPr lang="en-CA" sz="1900" dirty="0" err="1"/>
              <a:t>RésuMatcher</a:t>
            </a:r>
            <a:r>
              <a:rPr lang="en-CA" sz="1900" dirty="0"/>
              <a:t>: A personalized résumé-job matching system. Expert Systems with Applications. 2016 Oct 30;60:169-82</a:t>
            </a:r>
            <a:r>
              <a:rPr lang="en-US" sz="1900" dirty="0"/>
              <a:t>.</a:t>
            </a:r>
            <a:endParaRPr lang="en-CA" sz="1900" dirty="0"/>
          </a:p>
          <a:p>
            <a:pPr marL="0" indent="0">
              <a:buNone/>
            </a:pPr>
            <a:r>
              <a:rPr lang="en-US" sz="1900" dirty="0"/>
              <a:t>[10] </a:t>
            </a:r>
            <a:r>
              <a:rPr lang="en-CA" sz="1900" dirty="0"/>
              <a:t>Lu Y, El </a:t>
            </a:r>
            <a:r>
              <a:rPr lang="en-CA" sz="1900" dirty="0" err="1"/>
              <a:t>Helou</a:t>
            </a:r>
            <a:r>
              <a:rPr lang="en-CA" sz="1900" dirty="0"/>
              <a:t> S, Gillet D. A recommender system for job seeking and recruiting website. </a:t>
            </a:r>
            <a:r>
              <a:rPr lang="en-CA" sz="1900"/>
              <a:t>In Proceedings </a:t>
            </a:r>
            <a:r>
              <a:rPr lang="en-CA" sz="1900" dirty="0"/>
              <a:t>of the 22nd International Conference on World Wide Web 2013 May 13 (pp. 963-966). ACM.</a:t>
            </a:r>
          </a:p>
          <a:p>
            <a:pPr marL="0" indent="0">
              <a:buNone/>
            </a:pPr>
            <a:r>
              <a:rPr lang="en-US" sz="1900" dirty="0"/>
              <a:t>[11] </a:t>
            </a:r>
            <a:r>
              <a:rPr lang="en-CA" sz="1900" dirty="0" err="1"/>
              <a:t>McSherry</a:t>
            </a:r>
            <a:r>
              <a:rPr lang="en-CA" sz="1900" dirty="0"/>
              <a:t> F, </a:t>
            </a:r>
            <a:r>
              <a:rPr lang="en-CA" sz="1900" dirty="0" err="1"/>
              <a:t>Mironov</a:t>
            </a:r>
            <a:r>
              <a:rPr lang="en-CA" sz="1900" dirty="0"/>
              <a:t> I. Differentially private recommender systems: building privacy into the net. In Proceedings of the 15th ACM SIGKDD international conference on Knowledge discovery and data mining 2009 Jun 28 (pp. 627-636). ACM.</a:t>
            </a:r>
          </a:p>
          <a:p>
            <a:pPr marL="0" indent="0">
              <a:buNone/>
            </a:pPr>
            <a:r>
              <a:rPr lang="en-US" sz="1900" dirty="0"/>
              <a:t>[12] </a:t>
            </a:r>
            <a:r>
              <a:rPr lang="en-CA" sz="1900" dirty="0" err="1"/>
              <a:t>Shokri</a:t>
            </a:r>
            <a:r>
              <a:rPr lang="en-CA" sz="1900" dirty="0"/>
              <a:t> R, </a:t>
            </a:r>
            <a:r>
              <a:rPr lang="en-CA" sz="1900" dirty="0" err="1"/>
              <a:t>Pedarsani</a:t>
            </a:r>
            <a:r>
              <a:rPr lang="en-CA" sz="1900" dirty="0"/>
              <a:t> P, </a:t>
            </a:r>
            <a:r>
              <a:rPr lang="en-CA" sz="1900" dirty="0" err="1"/>
              <a:t>Theodorakopoulos</a:t>
            </a:r>
            <a:r>
              <a:rPr lang="en-CA" sz="1900" dirty="0"/>
              <a:t> G, </a:t>
            </a:r>
            <a:r>
              <a:rPr lang="en-CA" sz="1900" dirty="0" err="1"/>
              <a:t>Hubaux</a:t>
            </a:r>
            <a:r>
              <a:rPr lang="en-CA" sz="1900" dirty="0"/>
              <a:t> JP. Preserving privacy in collaborative filtering through distributed aggregation of offline profiles. In Proceedings of the third ACM conference on Recommender systems 2009 Oct 23 (pp. 157-164). ACM.</a:t>
            </a:r>
          </a:p>
          <a:p>
            <a:pPr marL="0" indent="0">
              <a:buNone/>
            </a:pPr>
            <a:endParaRPr lang="en-CA" sz="2100" dirty="0"/>
          </a:p>
          <a:p>
            <a:pPr marL="0" indent="0">
              <a:buNone/>
            </a:pPr>
            <a:endParaRPr lang="en-CA" sz="3400" dirty="0"/>
          </a:p>
          <a:p>
            <a:pPr marL="0" indent="0">
              <a:buNone/>
            </a:pPr>
            <a:endParaRPr lang="en-US" sz="1600" dirty="0"/>
          </a:p>
        </p:txBody>
      </p:sp>
    </p:spTree>
    <p:extLst>
      <p:ext uri="{BB962C8B-B14F-4D97-AF65-F5344CB8AC3E}">
        <p14:creationId xmlns:p14="http://schemas.microsoft.com/office/powerpoint/2010/main" val="63032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a:t>
            </a:r>
          </a:p>
        </p:txBody>
      </p:sp>
      <p:sp>
        <p:nvSpPr>
          <p:cNvPr id="3" name="Content Placeholder 2"/>
          <p:cNvSpPr>
            <a:spLocks noGrp="1"/>
          </p:cNvSpPr>
          <p:nvPr>
            <p:ph idx="1"/>
          </p:nvPr>
        </p:nvSpPr>
        <p:spPr>
          <a:xfrm>
            <a:off x="259877" y="2098963"/>
            <a:ext cx="11569729" cy="4759037"/>
          </a:xfrm>
        </p:spPr>
        <p:txBody>
          <a:bodyPr>
            <a:normAutofit/>
          </a:bodyPr>
          <a:lstStyle/>
          <a:p>
            <a:r>
              <a:rPr lang="en-CA" sz="2000" b="1" dirty="0"/>
              <a:t>Context-Aware Recommender Systems</a:t>
            </a:r>
          </a:p>
          <a:p>
            <a:pPr marL="0" indent="0">
              <a:buNone/>
            </a:pPr>
            <a:r>
              <a:rPr lang="en-CA" sz="2000" dirty="0"/>
              <a:t>Context-aware recommender systems (CARSs) generate more relevant recommendations by adapting them to the specific contextual situation of the user (e.g., location, time, social connections). </a:t>
            </a:r>
          </a:p>
          <a:p>
            <a:pPr marL="0" indent="0">
              <a:buNone/>
            </a:pPr>
            <a:endParaRPr lang="en-CA" sz="2000" dirty="0"/>
          </a:p>
          <a:p>
            <a:r>
              <a:rPr lang="en-CA" sz="2000" b="1" dirty="0"/>
              <a:t>Risk-Aware Recommender Systems</a:t>
            </a:r>
          </a:p>
          <a:p>
            <a:pPr marL="0" indent="0">
              <a:buNone/>
            </a:pPr>
            <a:r>
              <a:rPr lang="en-CA" sz="2000" dirty="0"/>
              <a:t>In many applications, such as recommending personalized content, it is also important to consider the risk of upsetting the users by providing inaccurate recommendations. A risk factor is calculated for the items and the ones with a lower risk factor value are recommended to the user. </a:t>
            </a:r>
            <a:r>
              <a:rPr lang="en-US" sz="2000" dirty="0" err="1"/>
              <a:t>Bouneffouf</a:t>
            </a:r>
            <a:r>
              <a:rPr lang="en-US" sz="2000" dirty="0"/>
              <a:t> has introduced the concept of risk factor in the RSs [2].</a:t>
            </a:r>
            <a:endParaRPr lang="en-CA" sz="1600" b="1"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5</a:t>
            </a:fld>
            <a:endParaRPr lang="en-US" dirty="0"/>
          </a:p>
        </p:txBody>
      </p:sp>
      <p:sp>
        <p:nvSpPr>
          <p:cNvPr id="9" name="Content Placeholder 2"/>
          <p:cNvSpPr txBox="1">
            <a:spLocks/>
          </p:cNvSpPr>
          <p:nvPr/>
        </p:nvSpPr>
        <p:spPr>
          <a:xfrm>
            <a:off x="259878" y="1385600"/>
            <a:ext cx="11569729" cy="508767"/>
          </a:xfrm>
          <a:prstGeom prst="rect">
            <a:avLst/>
          </a:prstGeom>
        </p:spPr>
        <p:txBody>
          <a:bodyPr vert="horz" lIns="91440" tIns="45720" rIns="91440" bIns="45720" rtlCol="0">
            <a:normAutofit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2800" dirty="0"/>
              <a:t>Recent Approaches</a:t>
            </a:r>
          </a:p>
        </p:txBody>
      </p:sp>
    </p:spTree>
    <p:extLst>
      <p:ext uri="{BB962C8B-B14F-4D97-AF65-F5344CB8AC3E}">
        <p14:creationId xmlns:p14="http://schemas.microsoft.com/office/powerpoint/2010/main" val="155127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Privacy in Recommender Systems</a:t>
            </a:r>
          </a:p>
        </p:txBody>
      </p:sp>
      <p:sp>
        <p:nvSpPr>
          <p:cNvPr id="3" name="Content Placeholder 2"/>
          <p:cNvSpPr>
            <a:spLocks noGrp="1"/>
          </p:cNvSpPr>
          <p:nvPr>
            <p:ph idx="1"/>
          </p:nvPr>
        </p:nvSpPr>
        <p:spPr>
          <a:xfrm>
            <a:off x="259882" y="1819563"/>
            <a:ext cx="11569729" cy="4420369"/>
          </a:xfrm>
        </p:spPr>
        <p:txBody>
          <a:bodyPr>
            <a:normAutofit lnSpcReduction="10000"/>
          </a:bodyPr>
          <a:lstStyle/>
          <a:p>
            <a:r>
              <a:rPr lang="en-CA" sz="2000" dirty="0"/>
              <a:t>Information privacy in a Recommender System focuses on the disclosure of information of an individual, the effects that disclosure have on this person, and his or her control and consent.</a:t>
            </a:r>
          </a:p>
          <a:p>
            <a:pPr marL="0" indent="0">
              <a:buNone/>
            </a:pPr>
            <a:r>
              <a:rPr lang="en-CA" sz="2000" b="1" dirty="0"/>
              <a:t>Privacy Concerns</a:t>
            </a:r>
          </a:p>
          <a:p>
            <a:r>
              <a:rPr lang="en-CA" sz="2000" i="1" u="sng" dirty="0"/>
              <a:t>Data Collection:</a:t>
            </a:r>
            <a:r>
              <a:rPr lang="en-CA" sz="2000" dirty="0"/>
              <a:t> Many users are not aware of the amount and extent of information that a service provider is able to collect and what can be derived from this information. </a:t>
            </a:r>
          </a:p>
          <a:p>
            <a:r>
              <a:rPr lang="en-CA" sz="2000" i="1" u="sng" dirty="0"/>
              <a:t>Data Retention:</a:t>
            </a:r>
            <a:r>
              <a:rPr lang="en-CA" sz="2000" dirty="0"/>
              <a:t> Online information is often difficult to remove, and the service provider may even intentionally prevent or hinder removal of data. This is because there is commercial value in user information for competitive advantage through analysis.</a:t>
            </a:r>
          </a:p>
          <a:p>
            <a:r>
              <a:rPr lang="en-CA" sz="2000" i="1" u="sng" dirty="0"/>
              <a:t>Data Sales:</a:t>
            </a:r>
            <a:r>
              <a:rPr lang="en-CA" sz="2000" dirty="0"/>
              <a:t> The wealth of information that is stored in online systems is likely to be of value to third parties and may be sold in some cases.</a:t>
            </a:r>
          </a:p>
          <a:p>
            <a:pPr lvl="0">
              <a:buClr>
                <a:srgbClr val="000000"/>
              </a:buClr>
            </a:pPr>
            <a:r>
              <a:rPr lang="en-CA" sz="2000" i="1" u="sng" dirty="0">
                <a:solidFill>
                  <a:srgbClr val="000000"/>
                </a:solidFill>
              </a:rPr>
              <a:t>Other Concerns:</a:t>
            </a:r>
            <a:r>
              <a:rPr lang="en-CA" sz="2000" dirty="0">
                <a:solidFill>
                  <a:srgbClr val="000000"/>
                </a:solidFill>
              </a:rPr>
              <a:t> Data leaks and recommendations revealing private information.</a:t>
            </a:r>
          </a:p>
          <a:p>
            <a:endParaRPr lang="en-CA" sz="1600" b="1"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6</a:t>
            </a:fld>
            <a:endParaRPr lang="en-US" dirty="0"/>
          </a:p>
        </p:txBody>
      </p:sp>
      <p:sp>
        <p:nvSpPr>
          <p:cNvPr id="5" name="Content Placeholder 2"/>
          <p:cNvSpPr txBox="1">
            <a:spLocks/>
          </p:cNvSpPr>
          <p:nvPr/>
        </p:nvSpPr>
        <p:spPr>
          <a:xfrm>
            <a:off x="311135" y="1310796"/>
            <a:ext cx="11569729" cy="508767"/>
          </a:xfrm>
          <a:prstGeom prst="rect">
            <a:avLst/>
          </a:prstGeom>
        </p:spPr>
        <p:txBody>
          <a:bodyPr vert="horz" lIns="91440" tIns="45720" rIns="91440" bIns="45720" rtlCol="0">
            <a:normAutofit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2800" dirty="0"/>
              <a:t>Overview</a:t>
            </a:r>
          </a:p>
        </p:txBody>
      </p:sp>
    </p:spTree>
    <p:extLst>
      <p:ext uri="{BB962C8B-B14F-4D97-AF65-F5344CB8AC3E}">
        <p14:creationId xmlns:p14="http://schemas.microsoft.com/office/powerpoint/2010/main" val="292186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82" y="463422"/>
            <a:ext cx="11569729" cy="895927"/>
          </a:xfrm>
        </p:spPr>
        <p:txBody>
          <a:bodyPr>
            <a:normAutofit/>
          </a:bodyPr>
          <a:lstStyle/>
          <a:p>
            <a:r>
              <a:rPr lang="en-US" sz="5400" dirty="0"/>
              <a:t>Privacy in Recommender Systems</a:t>
            </a:r>
          </a:p>
        </p:txBody>
      </p:sp>
      <p:sp>
        <p:nvSpPr>
          <p:cNvPr id="3" name="Content Placeholder 2"/>
          <p:cNvSpPr>
            <a:spLocks noGrp="1"/>
          </p:cNvSpPr>
          <p:nvPr>
            <p:ph idx="1"/>
          </p:nvPr>
        </p:nvSpPr>
        <p:spPr>
          <a:xfrm>
            <a:off x="259881" y="1914940"/>
            <a:ext cx="11569729" cy="4420369"/>
          </a:xfrm>
        </p:spPr>
        <p:txBody>
          <a:bodyPr>
            <a:normAutofit/>
          </a:bodyPr>
          <a:lstStyle/>
          <a:p>
            <a:r>
              <a:rPr lang="en-CA" sz="2000" u="sng" dirty="0"/>
              <a:t>Anonymization</a:t>
            </a:r>
            <a:r>
              <a:rPr lang="en-CA" sz="2000" dirty="0"/>
              <a:t>: Service providers often deal with privacy issues by obscuring the link between the users and their data. This can be done through anonymization, which involves removing any identifiable information from the data while preserving data structure.</a:t>
            </a:r>
          </a:p>
          <a:p>
            <a:r>
              <a:rPr lang="en-CA" sz="2000" i="1" u="sng" dirty="0"/>
              <a:t>Randomization</a:t>
            </a:r>
            <a:r>
              <a:rPr lang="en-CA" sz="2000" dirty="0"/>
              <a:t>: It involves injecting random noise in the data to maintain user privacy while preserving the structure in the data.</a:t>
            </a:r>
          </a:p>
          <a:p>
            <a:r>
              <a:rPr lang="en-CA" sz="2000" dirty="0"/>
              <a:t> </a:t>
            </a:r>
            <a:r>
              <a:rPr lang="en-CA" sz="2000" i="1" u="sng" dirty="0"/>
              <a:t>User Control</a:t>
            </a:r>
            <a:r>
              <a:rPr lang="en-CA" sz="2000" dirty="0"/>
              <a:t>:  It mitigates concerns over privacy risk breaches in the RSs by giving the users the option to manage the release of their information to the RSs. </a:t>
            </a:r>
            <a:endParaRPr lang="en-CA" sz="2000" i="1" u="sng"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7</a:t>
            </a:fld>
            <a:endParaRPr lang="en-US" dirty="0"/>
          </a:p>
        </p:txBody>
      </p:sp>
      <p:sp>
        <p:nvSpPr>
          <p:cNvPr id="5" name="Content Placeholder 2"/>
          <p:cNvSpPr txBox="1">
            <a:spLocks/>
          </p:cNvSpPr>
          <p:nvPr/>
        </p:nvSpPr>
        <p:spPr>
          <a:xfrm>
            <a:off x="311135" y="1310796"/>
            <a:ext cx="11569729" cy="508767"/>
          </a:xfrm>
          <a:prstGeom prst="rect">
            <a:avLst/>
          </a:prstGeom>
        </p:spPr>
        <p:txBody>
          <a:bodyPr vert="horz" lIns="91440" tIns="45720" rIns="91440" bIns="45720" rtlCol="0">
            <a:normAutofit lnSpcReduction="10000"/>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2800" dirty="0"/>
              <a:t>Privacy Protection Mechanisms</a:t>
            </a:r>
          </a:p>
        </p:txBody>
      </p:sp>
    </p:spTree>
    <p:extLst>
      <p:ext uri="{BB962C8B-B14F-4D97-AF65-F5344CB8AC3E}">
        <p14:creationId xmlns:p14="http://schemas.microsoft.com/office/powerpoint/2010/main" val="212556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Risk Factor</a:t>
            </a:r>
          </a:p>
        </p:txBody>
      </p:sp>
      <p:sp>
        <p:nvSpPr>
          <p:cNvPr id="3" name="Content Placeholder 2"/>
          <p:cNvSpPr>
            <a:spLocks noGrp="1"/>
          </p:cNvSpPr>
          <p:nvPr>
            <p:ph idx="1"/>
          </p:nvPr>
        </p:nvSpPr>
        <p:spPr>
          <a:xfrm>
            <a:off x="259882" y="1330036"/>
            <a:ext cx="8545452" cy="5005273"/>
          </a:xfrm>
        </p:spPr>
        <p:txBody>
          <a:bodyPr>
            <a:normAutofit/>
          </a:bodyPr>
          <a:lstStyle/>
          <a:p>
            <a:r>
              <a:rPr lang="en-CA" sz="2000" dirty="0"/>
              <a:t>After getting the contextual data from a user, the data is passed to a semantic analyzer in order to generate meaning from that data.</a:t>
            </a:r>
          </a:p>
          <a:p>
            <a:r>
              <a:rPr lang="en-CA" sz="2000" dirty="0"/>
              <a:t>Based on the results from the semantic analyzer, a list of items are prepared to be recommended to the user.</a:t>
            </a:r>
          </a:p>
          <a:p>
            <a:r>
              <a:rPr lang="en-CA" sz="2000" dirty="0"/>
              <a:t>A risk factor is calculated for each of the items and only those items with lower values of risk are recommended to the user.</a:t>
            </a:r>
          </a:p>
          <a:p>
            <a:r>
              <a:rPr lang="en-US" sz="2000" dirty="0"/>
              <a:t>According to </a:t>
            </a:r>
            <a:r>
              <a:rPr lang="en-US" sz="2000" dirty="0" err="1"/>
              <a:t>Bouneffouf</a:t>
            </a:r>
            <a:r>
              <a:rPr lang="en-US" sz="2000" dirty="0"/>
              <a:t> more than 30 algorithmic variations exist to calculate the risk factor (e.g., variance of the cost analysis, Bayesian optimization).</a:t>
            </a:r>
            <a:endParaRPr lang="en-CA" sz="2000"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8</a:t>
            </a:fld>
            <a:endParaRPr lang="en-US" dirty="0"/>
          </a:p>
        </p:txBody>
      </p:sp>
      <p:sp>
        <p:nvSpPr>
          <p:cNvPr id="4" name="Rectangle 3"/>
          <p:cNvSpPr/>
          <p:nvPr/>
        </p:nvSpPr>
        <p:spPr>
          <a:xfrm>
            <a:off x="8947052" y="1330035"/>
            <a:ext cx="1913206" cy="583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Contextual Data</a:t>
            </a:r>
          </a:p>
        </p:txBody>
      </p:sp>
      <p:sp>
        <p:nvSpPr>
          <p:cNvPr id="8" name="Rectangle 7"/>
          <p:cNvSpPr/>
          <p:nvPr/>
        </p:nvSpPr>
        <p:spPr>
          <a:xfrm>
            <a:off x="8962582" y="2123608"/>
            <a:ext cx="1913206" cy="583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Semantic Analysis</a:t>
            </a:r>
          </a:p>
        </p:txBody>
      </p:sp>
      <p:sp>
        <p:nvSpPr>
          <p:cNvPr id="9" name="Rectangle 8"/>
          <p:cNvSpPr/>
          <p:nvPr/>
        </p:nvSpPr>
        <p:spPr>
          <a:xfrm>
            <a:off x="8962582" y="2917181"/>
            <a:ext cx="1913206" cy="583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Risk Calculation</a:t>
            </a:r>
          </a:p>
        </p:txBody>
      </p:sp>
      <p:cxnSp>
        <p:nvCxnSpPr>
          <p:cNvPr id="10" name="Straight Arrow Connector 9"/>
          <p:cNvCxnSpPr>
            <a:stCxn id="4" idx="2"/>
            <a:endCxn id="8" idx="0"/>
          </p:cNvCxnSpPr>
          <p:nvPr/>
        </p:nvCxnSpPr>
        <p:spPr>
          <a:xfrm>
            <a:off x="9903655" y="1913206"/>
            <a:ext cx="15530" cy="210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8" idx="2"/>
            <a:endCxn id="9" idx="0"/>
          </p:cNvCxnSpPr>
          <p:nvPr/>
        </p:nvCxnSpPr>
        <p:spPr>
          <a:xfrm>
            <a:off x="9919185" y="2706779"/>
            <a:ext cx="0" cy="210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480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Multi-Agent Modeling</a:t>
            </a:r>
          </a:p>
        </p:txBody>
      </p:sp>
      <p:sp>
        <p:nvSpPr>
          <p:cNvPr id="3" name="Content Placeholder 2"/>
          <p:cNvSpPr>
            <a:spLocks noGrp="1"/>
          </p:cNvSpPr>
          <p:nvPr>
            <p:ph idx="1"/>
          </p:nvPr>
        </p:nvSpPr>
        <p:spPr>
          <a:xfrm>
            <a:off x="259883" y="1165513"/>
            <a:ext cx="11569729" cy="4420369"/>
          </a:xfrm>
        </p:spPr>
        <p:txBody>
          <a:bodyPr>
            <a:normAutofit/>
          </a:bodyPr>
          <a:lstStyle/>
          <a:p>
            <a:endParaRPr lang="en-CA" sz="2000" dirty="0">
              <a:ea typeface="Batang" panose="02030600000101010101" pitchFamily="18" charset="-127"/>
              <a:cs typeface="Andalus" pitchFamily="18" charset="-78"/>
            </a:endParaRPr>
          </a:p>
          <a:p>
            <a:r>
              <a:rPr lang="en-CA" sz="2000" dirty="0">
                <a:ea typeface="Batang" panose="02030600000101010101" pitchFamily="18" charset="-127"/>
                <a:cs typeface="Andalus" pitchFamily="18" charset="-78"/>
              </a:rPr>
              <a:t>A multi-agent system (MAS) model is a model composed of multiple interacting intelligent agents within an environment. Multi-agent system models can be used to represent solutions to problems that are difficult or impossible for an individual agent or a monolithic system to solve</a:t>
            </a:r>
            <a:r>
              <a:rPr lang="en-CA" sz="1600" dirty="0">
                <a:ea typeface="Batang" panose="02030600000101010101" pitchFamily="18" charset="-127"/>
                <a:cs typeface="Andalus" pitchFamily="18" charset="-78"/>
              </a:rPr>
              <a:t>.</a:t>
            </a:r>
            <a:endParaRPr lang="en-CA" sz="2000" dirty="0">
              <a:ea typeface="Batang" panose="02030600000101010101" pitchFamily="18" charset="-127"/>
              <a:cs typeface="Andalus" pitchFamily="18" charset="-78"/>
            </a:endParaRPr>
          </a:p>
          <a:p>
            <a:r>
              <a:rPr lang="en-CA" sz="2000" dirty="0">
                <a:ea typeface="Batang" panose="02030600000101010101" pitchFamily="18" charset="-127"/>
                <a:cs typeface="Andalus" pitchFamily="18" charset="-78"/>
              </a:rPr>
              <a:t>The model represents multiple individual agents and their activities and interactions. </a:t>
            </a:r>
            <a:endParaRPr lang="en-CA" sz="1600" dirty="0">
              <a:ea typeface="Batang" panose="02030600000101010101" pitchFamily="18" charset="-127"/>
              <a:cs typeface="Andalus" pitchFamily="18" charset="-78"/>
            </a:endParaRP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048" y="3316493"/>
            <a:ext cx="5753903" cy="3000794"/>
          </a:xfrm>
          <a:prstGeom prst="rect">
            <a:avLst/>
          </a:prstGeom>
        </p:spPr>
      </p:pic>
    </p:spTree>
    <p:extLst>
      <p:ext uri="{BB962C8B-B14F-4D97-AF65-F5344CB8AC3E}">
        <p14:creationId xmlns:p14="http://schemas.microsoft.com/office/powerpoint/2010/main" val="164206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ofWaterloo_WhiteBkgrd">
  <a:themeElements>
    <a:clrScheme name="Math">
      <a:dk1>
        <a:srgbClr val="000000"/>
      </a:dk1>
      <a:lt1>
        <a:srgbClr val="FFFFFF"/>
      </a:lt1>
      <a:dk2>
        <a:srgbClr val="757575"/>
      </a:dk2>
      <a:lt2>
        <a:srgbClr val="D6D6D6"/>
      </a:lt2>
      <a:accent1>
        <a:srgbClr val="DE2498"/>
      </a:accent1>
      <a:accent2>
        <a:srgbClr val="0C0C0C"/>
      </a:accent2>
      <a:accent3>
        <a:srgbClr val="FF62AA"/>
      </a:accent3>
      <a:accent4>
        <a:srgbClr val="FFBDEF"/>
      </a:accent4>
      <a:accent5>
        <a:srgbClr val="C50078"/>
      </a:accent5>
      <a:accent6>
        <a:srgbClr val="0073CE"/>
      </a:accent6>
      <a:hlink>
        <a:srgbClr val="C50078"/>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math_16x9" id="{C988BA2E-C59D-B94E-8955-CCD0203107AD}" vid="{E4081DF6-D21C-124E-99AA-08A19C30C3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uwaterloo_math_16x9</Template>
  <TotalTime>4292</TotalTime>
  <Words>3225</Words>
  <Application>Microsoft Office PowerPoint</Application>
  <PresentationFormat>Widescreen</PresentationFormat>
  <Paragraphs>321</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Andalus</vt:lpstr>
      <vt:lpstr>Arial</vt:lpstr>
      <vt:lpstr>Batang</vt:lpstr>
      <vt:lpstr>Calibri</vt:lpstr>
      <vt:lpstr>Georgia</vt:lpstr>
      <vt:lpstr>Impact</vt:lpstr>
      <vt:lpstr>Verdana</vt:lpstr>
      <vt:lpstr>Wingdings</vt:lpstr>
      <vt:lpstr>UofWaterloo_WhiteBkgrd</vt:lpstr>
      <vt:lpstr>Multi-Agent Modeling of Risk-Aware and Privacy-Preserving Recommender Systems </vt:lpstr>
      <vt:lpstr>Contents</vt:lpstr>
      <vt:lpstr>Introduction</vt:lpstr>
      <vt:lpstr>Introduction</vt:lpstr>
      <vt:lpstr>Introduction</vt:lpstr>
      <vt:lpstr>Privacy in Recommender Systems</vt:lpstr>
      <vt:lpstr>Privacy in Recommender Systems</vt:lpstr>
      <vt:lpstr>Risk Factor</vt:lpstr>
      <vt:lpstr>Multi-Agent Modeling</vt:lpstr>
      <vt:lpstr>Multi-Agent Modeling</vt:lpstr>
      <vt:lpstr>Problem Statement</vt:lpstr>
      <vt:lpstr>Contributions</vt:lpstr>
      <vt:lpstr>Proposed Approach</vt:lpstr>
      <vt:lpstr>Proposed Approach</vt:lpstr>
      <vt:lpstr>PowerPoint Presentation</vt:lpstr>
      <vt:lpstr>Proposed Approach</vt:lpstr>
      <vt:lpstr>Proposed Approach</vt:lpstr>
      <vt:lpstr>PowerPoint Presentation</vt:lpstr>
      <vt:lpstr>PowerPoint Presentation</vt:lpstr>
      <vt:lpstr>PowerPoint Presentation</vt:lpstr>
      <vt:lpstr>PowerPoint Presentation</vt:lpstr>
      <vt:lpstr>PowerPoint Presentation</vt:lpstr>
      <vt:lpstr>PowerPoint Presentation</vt:lpstr>
      <vt:lpstr>Case Study: A Job Recommender System</vt:lpstr>
      <vt:lpstr>Case Study: A Job Recommender System</vt:lpstr>
      <vt:lpstr>Case Study: A Job Recommender System</vt:lpstr>
      <vt:lpstr>Case Study: A Job Recommender System</vt:lpstr>
      <vt:lpstr>Case Study: A Job Recommender System</vt:lpstr>
      <vt:lpstr>Case Study: A Job Recommender System</vt:lpstr>
      <vt:lpstr>Case Study: A Job Recommender System</vt:lpstr>
      <vt:lpstr>Case Study: A Job Recommender System</vt:lpstr>
      <vt:lpstr>Case Study: A Job Recommender System</vt:lpstr>
      <vt:lpstr>Case Study: A Job Recommender System</vt:lpstr>
      <vt:lpstr>Case Study: A Job Recommender System</vt:lpstr>
      <vt:lpstr>Conclusions and Future Work</vt:lpstr>
      <vt:lpstr>Conclusions and Future Work</vt:lpstr>
      <vt:lpstr>Conclusions and Future Work</vt:lpstr>
      <vt:lpstr>Thank You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THIS SPACE HERE</dc:title>
  <dc:creator>v2srivas</dc:creator>
  <cp:lastModifiedBy>Paulo Alencar</cp:lastModifiedBy>
  <cp:revision>583</cp:revision>
  <cp:lastPrinted>2017-04-17T01:06:30Z</cp:lastPrinted>
  <dcterms:created xsi:type="dcterms:W3CDTF">2017-04-12T16:03:03Z</dcterms:created>
  <dcterms:modified xsi:type="dcterms:W3CDTF">2017-04-18T20:03:58Z</dcterms:modified>
</cp:coreProperties>
</file>