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421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8802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5305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5203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0775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2017-02-16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511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2017-02-16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921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2017-02-16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94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2017-02-16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066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2017-02-16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191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2017-02-16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010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6CBB8-59B9-4B15-862E-9F9EA068EDD7}" type="datetimeFigureOut">
              <a:rPr lang="en-CA" smtClean="0"/>
              <a:t>2017-02-16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9050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00898" y="980303"/>
            <a:ext cx="24714" cy="44319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/>
          <p:cNvSpPr/>
          <p:nvPr/>
        </p:nvSpPr>
        <p:spPr>
          <a:xfrm>
            <a:off x="131806" y="1042086"/>
            <a:ext cx="683738" cy="69197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7" name="Rectangle 6"/>
          <p:cNvSpPr/>
          <p:nvPr/>
        </p:nvSpPr>
        <p:spPr>
          <a:xfrm>
            <a:off x="131806" y="2273642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Flowchart: Decision 7"/>
          <p:cNvSpPr/>
          <p:nvPr/>
        </p:nvSpPr>
        <p:spPr>
          <a:xfrm>
            <a:off x="131807" y="3319849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gular Pentagon 8"/>
          <p:cNvSpPr/>
          <p:nvPr/>
        </p:nvSpPr>
        <p:spPr>
          <a:xfrm>
            <a:off x="131807" y="4456670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0" y="1746422"/>
            <a:ext cx="972065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Responsibility</a:t>
            </a:r>
            <a:endParaRPr lang="en-CA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-86498" y="2913076"/>
            <a:ext cx="1058563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dirty="0" smtClean="0"/>
              <a:t>Agent</a:t>
            </a:r>
            <a:endParaRPr lang="en-CA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-37070" y="4001472"/>
            <a:ext cx="967948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Specific Goals</a:t>
            </a:r>
            <a:endParaRPr lang="en-CA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-2" y="5099221"/>
            <a:ext cx="972068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General Goal</a:t>
            </a:r>
            <a:endParaRPr lang="en-CA" sz="1050" dirty="0"/>
          </a:p>
        </p:txBody>
      </p:sp>
      <p:sp>
        <p:nvSpPr>
          <p:cNvPr id="14" name="Regular Pentagon 13"/>
          <p:cNvSpPr/>
          <p:nvPr/>
        </p:nvSpPr>
        <p:spPr>
          <a:xfrm>
            <a:off x="4656763" y="671384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/>
          <p:cNvSpPr txBox="1"/>
          <p:nvPr/>
        </p:nvSpPr>
        <p:spPr>
          <a:xfrm>
            <a:off x="4039356" y="1337348"/>
            <a:ext cx="2009600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Provide Risk Valuation to the Recommender System</a:t>
            </a:r>
            <a:endParaRPr lang="en-CA" sz="1050" dirty="0"/>
          </a:p>
        </p:txBody>
      </p:sp>
      <p:sp>
        <p:nvSpPr>
          <p:cNvPr id="16" name="Rectangle 15"/>
          <p:cNvSpPr/>
          <p:nvPr/>
        </p:nvSpPr>
        <p:spPr>
          <a:xfrm>
            <a:off x="3540537" y="2384287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/>
          <p:cNvSpPr/>
          <p:nvPr/>
        </p:nvSpPr>
        <p:spPr>
          <a:xfrm>
            <a:off x="5631653" y="2358509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Isosceles Triangle 17"/>
          <p:cNvSpPr/>
          <p:nvPr/>
        </p:nvSpPr>
        <p:spPr>
          <a:xfrm>
            <a:off x="1829776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20" name="Flowchart: Decision 19"/>
          <p:cNvSpPr/>
          <p:nvPr/>
        </p:nvSpPr>
        <p:spPr>
          <a:xfrm>
            <a:off x="2316242" y="2358509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Flowchart: Decision 20"/>
          <p:cNvSpPr/>
          <p:nvPr/>
        </p:nvSpPr>
        <p:spPr>
          <a:xfrm>
            <a:off x="7031645" y="2334558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/>
          <p:cNvCxnSpPr>
            <a:stCxn id="20" idx="0"/>
            <a:endCxn id="14" idx="1"/>
          </p:cNvCxnSpPr>
          <p:nvPr/>
        </p:nvCxnSpPr>
        <p:spPr>
          <a:xfrm flipV="1">
            <a:off x="2658111" y="907377"/>
            <a:ext cx="1998653" cy="14511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0"/>
            <a:endCxn id="14" idx="5"/>
          </p:cNvCxnSpPr>
          <p:nvPr/>
        </p:nvCxnSpPr>
        <p:spPr>
          <a:xfrm flipH="1" flipV="1">
            <a:off x="5340500" y="907377"/>
            <a:ext cx="2033014" cy="1427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1"/>
            <a:endCxn id="20" idx="3"/>
          </p:cNvCxnSpPr>
          <p:nvPr/>
        </p:nvCxnSpPr>
        <p:spPr>
          <a:xfrm flipH="1" flipV="1">
            <a:off x="2999980" y="2692142"/>
            <a:ext cx="540557" cy="9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37564" y="3034013"/>
            <a:ext cx="2009600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User Risk Agent</a:t>
            </a:r>
            <a:endParaRPr lang="en-CA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5221059" y="3025772"/>
            <a:ext cx="2009600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Context Analyzer Agent</a:t>
            </a:r>
            <a:endParaRPr lang="en-CA" sz="1050" dirty="0"/>
          </a:p>
        </p:txBody>
      </p:sp>
      <p:cxnSp>
        <p:nvCxnSpPr>
          <p:cNvPr id="3" name="Straight Arrow Connector 2"/>
          <p:cNvCxnSpPr>
            <a:stCxn id="17" idx="1"/>
            <a:endCxn id="16" idx="3"/>
          </p:cNvCxnSpPr>
          <p:nvPr/>
        </p:nvCxnSpPr>
        <p:spPr>
          <a:xfrm flipH="1">
            <a:off x="4224275" y="2675666"/>
            <a:ext cx="1407378" cy="257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722769" y="2541232"/>
            <a:ext cx="1224295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Semantic Analysis of the user data</a:t>
            </a:r>
            <a:endParaRPr lang="en-CA" sz="1050" dirty="0"/>
          </a:p>
        </p:txBody>
      </p:sp>
      <p:cxnSp>
        <p:nvCxnSpPr>
          <p:cNvPr id="30" name="Straight Arrow Connector 29"/>
          <p:cNvCxnSpPr>
            <a:stCxn id="17" idx="3"/>
            <a:endCxn id="21" idx="1"/>
          </p:cNvCxnSpPr>
          <p:nvPr/>
        </p:nvCxnSpPr>
        <p:spPr>
          <a:xfrm flipV="1">
            <a:off x="6315391" y="2668191"/>
            <a:ext cx="716254" cy="7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14923" y="2585457"/>
            <a:ext cx="1078877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CA" sz="1050" dirty="0" smtClean="0"/>
              <a:t>Risk Calculation and Analysis</a:t>
            </a:r>
            <a:endParaRPr lang="en-CA" sz="1050" dirty="0"/>
          </a:p>
        </p:txBody>
      </p:sp>
      <p:sp>
        <p:nvSpPr>
          <p:cNvPr id="34" name="Isosceles Triangle 33"/>
          <p:cNvSpPr/>
          <p:nvPr/>
        </p:nvSpPr>
        <p:spPr>
          <a:xfrm>
            <a:off x="2633670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36" name="Isosceles Triangle 35"/>
          <p:cNvSpPr/>
          <p:nvPr/>
        </p:nvSpPr>
        <p:spPr>
          <a:xfrm>
            <a:off x="7554819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37" name="Isosceles Triangle 36"/>
          <p:cNvSpPr/>
          <p:nvPr/>
        </p:nvSpPr>
        <p:spPr>
          <a:xfrm>
            <a:off x="6920356" y="3845315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38" name="Isosceles Triangle 37"/>
          <p:cNvSpPr/>
          <p:nvPr/>
        </p:nvSpPr>
        <p:spPr>
          <a:xfrm>
            <a:off x="6171656" y="3845315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cxnSp>
        <p:nvCxnSpPr>
          <p:cNvPr id="39" name="Straight Arrow Connector 38"/>
          <p:cNvCxnSpPr>
            <a:stCxn id="20" idx="2"/>
            <a:endCxn id="18" idx="0"/>
          </p:cNvCxnSpPr>
          <p:nvPr/>
        </p:nvCxnSpPr>
        <p:spPr>
          <a:xfrm flipH="1">
            <a:off x="2097583" y="3025774"/>
            <a:ext cx="560528" cy="819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0" idx="2"/>
            <a:endCxn id="34" idx="0"/>
          </p:cNvCxnSpPr>
          <p:nvPr/>
        </p:nvCxnSpPr>
        <p:spPr>
          <a:xfrm>
            <a:off x="2658111" y="3025774"/>
            <a:ext cx="243366" cy="819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1" idx="2"/>
            <a:endCxn id="38" idx="0"/>
          </p:cNvCxnSpPr>
          <p:nvPr/>
        </p:nvCxnSpPr>
        <p:spPr>
          <a:xfrm flipH="1">
            <a:off x="6439463" y="3001823"/>
            <a:ext cx="934051" cy="8434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37" idx="0"/>
          </p:cNvCxnSpPr>
          <p:nvPr/>
        </p:nvCxnSpPr>
        <p:spPr>
          <a:xfrm flipH="1">
            <a:off x="7188163" y="3001823"/>
            <a:ext cx="185351" cy="8434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2"/>
            <a:endCxn id="36" idx="0"/>
          </p:cNvCxnSpPr>
          <p:nvPr/>
        </p:nvCxnSpPr>
        <p:spPr>
          <a:xfrm>
            <a:off x="7373514" y="3001823"/>
            <a:ext cx="449112" cy="8429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313710" y="4411219"/>
            <a:ext cx="1224295" cy="577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Select the best Algorithm to calculate Risk</a:t>
            </a:r>
            <a:endParaRPr lang="en-CA" sz="1050" dirty="0"/>
          </a:p>
        </p:txBody>
      </p:sp>
      <p:sp>
        <p:nvSpPr>
          <p:cNvPr id="49" name="TextBox 48"/>
          <p:cNvSpPr txBox="1"/>
          <p:nvPr/>
        </p:nvSpPr>
        <p:spPr>
          <a:xfrm>
            <a:off x="2461323" y="4428554"/>
            <a:ext cx="1224295" cy="577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Filter out Noise data from the system</a:t>
            </a:r>
            <a:endParaRPr lang="en-CA" sz="1050" dirty="0"/>
          </a:p>
        </p:txBody>
      </p:sp>
      <p:sp>
        <p:nvSpPr>
          <p:cNvPr id="50" name="TextBox 49"/>
          <p:cNvSpPr txBox="1"/>
          <p:nvPr/>
        </p:nvSpPr>
        <p:spPr>
          <a:xfrm>
            <a:off x="5636905" y="4411219"/>
            <a:ext cx="1224295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Clean user data for noise filter</a:t>
            </a:r>
            <a:endParaRPr lang="en-CA" sz="1050" dirty="0"/>
          </a:p>
        </p:txBody>
      </p:sp>
      <p:sp>
        <p:nvSpPr>
          <p:cNvPr id="51" name="TextBox 50"/>
          <p:cNvSpPr txBox="1"/>
          <p:nvPr/>
        </p:nvSpPr>
        <p:spPr>
          <a:xfrm>
            <a:off x="6941816" y="4452158"/>
            <a:ext cx="678043" cy="577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Secure user data</a:t>
            </a:r>
            <a:endParaRPr lang="en-CA" sz="1050" dirty="0"/>
          </a:p>
        </p:txBody>
      </p:sp>
      <p:sp>
        <p:nvSpPr>
          <p:cNvPr id="52" name="TextBox 51"/>
          <p:cNvSpPr txBox="1"/>
          <p:nvPr/>
        </p:nvSpPr>
        <p:spPr>
          <a:xfrm>
            <a:off x="7619859" y="4428554"/>
            <a:ext cx="832160" cy="90024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Select the best semantic analysis Algorithm</a:t>
            </a:r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4162629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00898" y="980303"/>
            <a:ext cx="24714" cy="44319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/>
          <p:cNvSpPr/>
          <p:nvPr/>
        </p:nvSpPr>
        <p:spPr>
          <a:xfrm>
            <a:off x="131806" y="1042086"/>
            <a:ext cx="683738" cy="69197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7" name="Rectangle 6"/>
          <p:cNvSpPr/>
          <p:nvPr/>
        </p:nvSpPr>
        <p:spPr>
          <a:xfrm>
            <a:off x="131806" y="2273642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Flowchart: Decision 7"/>
          <p:cNvSpPr/>
          <p:nvPr/>
        </p:nvSpPr>
        <p:spPr>
          <a:xfrm>
            <a:off x="131807" y="3319849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gular Pentagon 8"/>
          <p:cNvSpPr/>
          <p:nvPr/>
        </p:nvSpPr>
        <p:spPr>
          <a:xfrm>
            <a:off x="131807" y="4456670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0" y="1746422"/>
            <a:ext cx="972065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Responsibility</a:t>
            </a:r>
            <a:endParaRPr lang="en-CA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-86498" y="2913076"/>
            <a:ext cx="1058563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dirty="0" smtClean="0"/>
              <a:t>Agent</a:t>
            </a:r>
            <a:endParaRPr lang="en-CA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-37070" y="4001472"/>
            <a:ext cx="967948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Specific Goals</a:t>
            </a:r>
            <a:endParaRPr lang="en-CA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-2" y="5099221"/>
            <a:ext cx="972068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General Goal</a:t>
            </a:r>
            <a:endParaRPr lang="en-CA" sz="1050" dirty="0"/>
          </a:p>
        </p:txBody>
      </p:sp>
      <p:sp>
        <p:nvSpPr>
          <p:cNvPr id="14" name="Regular Pentagon 13"/>
          <p:cNvSpPr/>
          <p:nvPr/>
        </p:nvSpPr>
        <p:spPr>
          <a:xfrm>
            <a:off x="3918680" y="573155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/>
          <p:cNvSpPr txBox="1"/>
          <p:nvPr/>
        </p:nvSpPr>
        <p:spPr>
          <a:xfrm>
            <a:off x="3388564" y="1337348"/>
            <a:ext cx="2009600" cy="577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Provide user contextual information and historic data to the Recommender System</a:t>
            </a:r>
            <a:endParaRPr lang="en-CA" sz="1050" dirty="0"/>
          </a:p>
        </p:txBody>
      </p:sp>
      <p:sp>
        <p:nvSpPr>
          <p:cNvPr id="16" name="Rectangle 15"/>
          <p:cNvSpPr/>
          <p:nvPr/>
        </p:nvSpPr>
        <p:spPr>
          <a:xfrm>
            <a:off x="3918680" y="2366642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Isosceles Triangle 17"/>
          <p:cNvSpPr/>
          <p:nvPr/>
        </p:nvSpPr>
        <p:spPr>
          <a:xfrm>
            <a:off x="1755632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20" name="Flowchart: Decision 19"/>
          <p:cNvSpPr/>
          <p:nvPr/>
        </p:nvSpPr>
        <p:spPr>
          <a:xfrm>
            <a:off x="2242098" y="2358509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Flowchart: Decision 20"/>
          <p:cNvSpPr/>
          <p:nvPr/>
        </p:nvSpPr>
        <p:spPr>
          <a:xfrm>
            <a:off x="5614728" y="2334558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/>
          <p:cNvCxnSpPr>
            <a:stCxn id="20" idx="0"/>
            <a:endCxn id="14" idx="1"/>
          </p:cNvCxnSpPr>
          <p:nvPr/>
        </p:nvCxnSpPr>
        <p:spPr>
          <a:xfrm flipV="1">
            <a:off x="2583967" y="809148"/>
            <a:ext cx="1334714" cy="15493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0"/>
            <a:endCxn id="14" idx="5"/>
          </p:cNvCxnSpPr>
          <p:nvPr/>
        </p:nvCxnSpPr>
        <p:spPr>
          <a:xfrm flipH="1" flipV="1">
            <a:off x="4602417" y="809148"/>
            <a:ext cx="1354180" cy="1525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1"/>
            <a:endCxn id="20" idx="3"/>
          </p:cNvCxnSpPr>
          <p:nvPr/>
        </p:nvCxnSpPr>
        <p:spPr>
          <a:xfrm flipH="1">
            <a:off x="2925836" y="2683799"/>
            <a:ext cx="992844" cy="8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14504" y="3037177"/>
            <a:ext cx="1308042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User Privacy Agent</a:t>
            </a:r>
            <a:endParaRPr lang="en-CA" sz="1050" dirty="0"/>
          </a:p>
        </p:txBody>
      </p:sp>
      <p:sp>
        <p:nvSpPr>
          <p:cNvPr id="29" name="TextBox 28"/>
          <p:cNvSpPr txBox="1"/>
          <p:nvPr/>
        </p:nvSpPr>
        <p:spPr>
          <a:xfrm>
            <a:off x="6305852" y="2541232"/>
            <a:ext cx="1224295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User historic data filtering</a:t>
            </a:r>
            <a:endParaRPr lang="en-CA" sz="1050" dirty="0"/>
          </a:p>
        </p:txBody>
      </p:sp>
      <p:cxnSp>
        <p:nvCxnSpPr>
          <p:cNvPr id="30" name="Straight Arrow Connector 29"/>
          <p:cNvCxnSpPr>
            <a:stCxn id="16" idx="3"/>
            <a:endCxn id="21" idx="1"/>
          </p:cNvCxnSpPr>
          <p:nvPr/>
        </p:nvCxnSpPr>
        <p:spPr>
          <a:xfrm flipV="1">
            <a:off x="4602418" y="2668191"/>
            <a:ext cx="1012310" cy="15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40779" y="2585457"/>
            <a:ext cx="1078877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CA" sz="1050" dirty="0" smtClean="0"/>
              <a:t>User contextual data filtering</a:t>
            </a:r>
            <a:endParaRPr lang="en-CA" sz="1050" dirty="0"/>
          </a:p>
        </p:txBody>
      </p:sp>
      <p:sp>
        <p:nvSpPr>
          <p:cNvPr id="34" name="Isosceles Triangle 33"/>
          <p:cNvSpPr/>
          <p:nvPr/>
        </p:nvSpPr>
        <p:spPr>
          <a:xfrm>
            <a:off x="2559526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36" name="Isosceles Triangle 35"/>
          <p:cNvSpPr/>
          <p:nvPr/>
        </p:nvSpPr>
        <p:spPr>
          <a:xfrm>
            <a:off x="6137902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37" name="Isosceles Triangle 36"/>
          <p:cNvSpPr/>
          <p:nvPr/>
        </p:nvSpPr>
        <p:spPr>
          <a:xfrm>
            <a:off x="5503439" y="3845315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cxnSp>
        <p:nvCxnSpPr>
          <p:cNvPr id="39" name="Straight Arrow Connector 38"/>
          <p:cNvCxnSpPr>
            <a:stCxn id="20" idx="2"/>
            <a:endCxn id="18" idx="0"/>
          </p:cNvCxnSpPr>
          <p:nvPr/>
        </p:nvCxnSpPr>
        <p:spPr>
          <a:xfrm flipH="1">
            <a:off x="2023439" y="3025774"/>
            <a:ext cx="560528" cy="819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0" idx="2"/>
            <a:endCxn id="34" idx="0"/>
          </p:cNvCxnSpPr>
          <p:nvPr/>
        </p:nvCxnSpPr>
        <p:spPr>
          <a:xfrm>
            <a:off x="2583967" y="3025774"/>
            <a:ext cx="243366" cy="819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37" idx="0"/>
          </p:cNvCxnSpPr>
          <p:nvPr/>
        </p:nvCxnSpPr>
        <p:spPr>
          <a:xfrm flipH="1">
            <a:off x="5771246" y="3001823"/>
            <a:ext cx="185351" cy="8434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2"/>
            <a:endCxn id="36" idx="0"/>
          </p:cNvCxnSpPr>
          <p:nvPr/>
        </p:nvCxnSpPr>
        <p:spPr>
          <a:xfrm>
            <a:off x="5956597" y="3001823"/>
            <a:ext cx="449112" cy="8429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247809" y="4411219"/>
            <a:ext cx="1224295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Maintain user’s privacy settings</a:t>
            </a:r>
            <a:endParaRPr lang="en-CA" sz="1050" dirty="0"/>
          </a:p>
        </p:txBody>
      </p:sp>
      <p:sp>
        <p:nvSpPr>
          <p:cNvPr id="49" name="TextBox 48"/>
          <p:cNvSpPr txBox="1"/>
          <p:nvPr/>
        </p:nvSpPr>
        <p:spPr>
          <a:xfrm>
            <a:off x="2387179" y="4428554"/>
            <a:ext cx="1224295" cy="577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Filter out Noise data from the system</a:t>
            </a:r>
            <a:endParaRPr lang="en-CA" sz="1050" dirty="0"/>
          </a:p>
        </p:txBody>
      </p:sp>
      <p:sp>
        <p:nvSpPr>
          <p:cNvPr id="51" name="TextBox 50"/>
          <p:cNvSpPr txBox="1"/>
          <p:nvPr/>
        </p:nvSpPr>
        <p:spPr>
          <a:xfrm>
            <a:off x="5321643" y="4452158"/>
            <a:ext cx="881300" cy="10618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Select the most appropriate historic data for the given scenario</a:t>
            </a:r>
            <a:endParaRPr lang="en-CA" sz="1050" dirty="0"/>
          </a:p>
        </p:txBody>
      </p:sp>
      <p:sp>
        <p:nvSpPr>
          <p:cNvPr id="52" name="TextBox 51"/>
          <p:cNvSpPr txBox="1"/>
          <p:nvPr/>
        </p:nvSpPr>
        <p:spPr>
          <a:xfrm>
            <a:off x="6202942" y="4428554"/>
            <a:ext cx="832160" cy="90024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Maintain user’s historic data settings</a:t>
            </a:r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570879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00898" y="980303"/>
            <a:ext cx="24714" cy="44319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/>
          <p:cNvSpPr/>
          <p:nvPr/>
        </p:nvSpPr>
        <p:spPr>
          <a:xfrm>
            <a:off x="131806" y="1042086"/>
            <a:ext cx="683738" cy="69197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7" name="Rectangle 6"/>
          <p:cNvSpPr/>
          <p:nvPr/>
        </p:nvSpPr>
        <p:spPr>
          <a:xfrm>
            <a:off x="131806" y="2273642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Flowchart: Decision 7"/>
          <p:cNvSpPr/>
          <p:nvPr/>
        </p:nvSpPr>
        <p:spPr>
          <a:xfrm>
            <a:off x="131807" y="3319849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gular Pentagon 8"/>
          <p:cNvSpPr/>
          <p:nvPr/>
        </p:nvSpPr>
        <p:spPr>
          <a:xfrm>
            <a:off x="131807" y="4456670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0" y="1746422"/>
            <a:ext cx="972065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Responsibility</a:t>
            </a:r>
            <a:endParaRPr lang="en-CA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-86498" y="2913076"/>
            <a:ext cx="1058563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dirty="0" smtClean="0"/>
              <a:t>Agent</a:t>
            </a:r>
            <a:endParaRPr lang="en-CA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-37070" y="4001472"/>
            <a:ext cx="967948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Specific Goals</a:t>
            </a:r>
            <a:endParaRPr lang="en-CA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-2" y="5099221"/>
            <a:ext cx="972068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General Goal</a:t>
            </a:r>
            <a:endParaRPr lang="en-CA" sz="1050" dirty="0"/>
          </a:p>
        </p:txBody>
      </p:sp>
      <p:sp>
        <p:nvSpPr>
          <p:cNvPr id="14" name="Regular Pentagon 13"/>
          <p:cNvSpPr/>
          <p:nvPr/>
        </p:nvSpPr>
        <p:spPr>
          <a:xfrm>
            <a:off x="4656763" y="671384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/>
          <p:cNvSpPr txBox="1"/>
          <p:nvPr/>
        </p:nvSpPr>
        <p:spPr>
          <a:xfrm>
            <a:off x="4039356" y="1337348"/>
            <a:ext cx="2009600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dirty="0" smtClean="0"/>
              <a:t>Manage and maintain data pipelines</a:t>
            </a:r>
            <a:endParaRPr lang="en-CA" sz="1050" dirty="0"/>
          </a:p>
        </p:txBody>
      </p:sp>
      <p:sp>
        <p:nvSpPr>
          <p:cNvPr id="16" name="Rectangle 15"/>
          <p:cNvSpPr/>
          <p:nvPr/>
        </p:nvSpPr>
        <p:spPr>
          <a:xfrm>
            <a:off x="3540537" y="2384287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/>
          <p:cNvSpPr/>
          <p:nvPr/>
        </p:nvSpPr>
        <p:spPr>
          <a:xfrm>
            <a:off x="5631653" y="2358509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Isosceles Triangle 17"/>
          <p:cNvSpPr/>
          <p:nvPr/>
        </p:nvSpPr>
        <p:spPr>
          <a:xfrm>
            <a:off x="1829776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20" name="Flowchart: Decision 19"/>
          <p:cNvSpPr/>
          <p:nvPr/>
        </p:nvSpPr>
        <p:spPr>
          <a:xfrm>
            <a:off x="2316242" y="2358509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Flowchart: Decision 20"/>
          <p:cNvSpPr/>
          <p:nvPr/>
        </p:nvSpPr>
        <p:spPr>
          <a:xfrm>
            <a:off x="7031645" y="2334558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/>
          <p:cNvCxnSpPr>
            <a:stCxn id="20" idx="0"/>
            <a:endCxn id="14" idx="1"/>
          </p:cNvCxnSpPr>
          <p:nvPr/>
        </p:nvCxnSpPr>
        <p:spPr>
          <a:xfrm flipV="1">
            <a:off x="2658111" y="907377"/>
            <a:ext cx="1998653" cy="14511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0"/>
            <a:endCxn id="14" idx="5"/>
          </p:cNvCxnSpPr>
          <p:nvPr/>
        </p:nvCxnSpPr>
        <p:spPr>
          <a:xfrm flipH="1" flipV="1">
            <a:off x="5340500" y="907377"/>
            <a:ext cx="2033014" cy="1427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1"/>
            <a:endCxn id="20" idx="3"/>
          </p:cNvCxnSpPr>
          <p:nvPr/>
        </p:nvCxnSpPr>
        <p:spPr>
          <a:xfrm flipH="1" flipV="1">
            <a:off x="2999980" y="2692142"/>
            <a:ext cx="540557" cy="9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06901" y="3034013"/>
            <a:ext cx="2009600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Data Management Agent</a:t>
            </a:r>
            <a:endParaRPr lang="en-CA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5468199" y="3025772"/>
            <a:ext cx="2009600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Aggregator Agent</a:t>
            </a:r>
            <a:endParaRPr lang="en-CA" sz="1050" dirty="0"/>
          </a:p>
        </p:txBody>
      </p:sp>
      <p:cxnSp>
        <p:nvCxnSpPr>
          <p:cNvPr id="3" name="Straight Arrow Connector 2"/>
          <p:cNvCxnSpPr>
            <a:stCxn id="17" idx="1"/>
            <a:endCxn id="16" idx="3"/>
          </p:cNvCxnSpPr>
          <p:nvPr/>
        </p:nvCxnSpPr>
        <p:spPr>
          <a:xfrm flipH="1">
            <a:off x="4224275" y="2675666"/>
            <a:ext cx="1407378" cy="257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722769" y="2541232"/>
            <a:ext cx="1224295" cy="577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Channel data to appropriate locations</a:t>
            </a:r>
            <a:endParaRPr lang="en-CA" sz="1050" dirty="0"/>
          </a:p>
        </p:txBody>
      </p:sp>
      <p:cxnSp>
        <p:nvCxnSpPr>
          <p:cNvPr id="30" name="Straight Arrow Connector 29"/>
          <p:cNvCxnSpPr>
            <a:stCxn id="17" idx="3"/>
            <a:endCxn id="21" idx="1"/>
          </p:cNvCxnSpPr>
          <p:nvPr/>
        </p:nvCxnSpPr>
        <p:spPr>
          <a:xfrm flipV="1">
            <a:off x="6315391" y="2668191"/>
            <a:ext cx="716254" cy="7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14923" y="2585457"/>
            <a:ext cx="1078877" cy="577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CA" sz="1050" dirty="0" smtClean="0"/>
              <a:t>Maintain authenticity of the data</a:t>
            </a:r>
            <a:endParaRPr lang="en-CA" sz="1050" dirty="0"/>
          </a:p>
        </p:txBody>
      </p:sp>
      <p:sp>
        <p:nvSpPr>
          <p:cNvPr id="34" name="Isosceles Triangle 33"/>
          <p:cNvSpPr/>
          <p:nvPr/>
        </p:nvSpPr>
        <p:spPr>
          <a:xfrm>
            <a:off x="2633670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38" name="Isosceles Triangle 37"/>
          <p:cNvSpPr/>
          <p:nvPr/>
        </p:nvSpPr>
        <p:spPr>
          <a:xfrm>
            <a:off x="7105707" y="3761739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cxnSp>
        <p:nvCxnSpPr>
          <p:cNvPr id="39" name="Straight Arrow Connector 38"/>
          <p:cNvCxnSpPr>
            <a:stCxn id="20" idx="2"/>
            <a:endCxn id="18" idx="0"/>
          </p:cNvCxnSpPr>
          <p:nvPr/>
        </p:nvCxnSpPr>
        <p:spPr>
          <a:xfrm flipH="1">
            <a:off x="2097583" y="3025774"/>
            <a:ext cx="560528" cy="819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0" idx="2"/>
            <a:endCxn id="34" idx="0"/>
          </p:cNvCxnSpPr>
          <p:nvPr/>
        </p:nvCxnSpPr>
        <p:spPr>
          <a:xfrm>
            <a:off x="2658111" y="3025774"/>
            <a:ext cx="243366" cy="819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1" idx="2"/>
            <a:endCxn id="38" idx="0"/>
          </p:cNvCxnSpPr>
          <p:nvPr/>
        </p:nvCxnSpPr>
        <p:spPr>
          <a:xfrm>
            <a:off x="7373514" y="3001823"/>
            <a:ext cx="0" cy="7599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313710" y="4411219"/>
            <a:ext cx="1224295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Encryption/decryption of data</a:t>
            </a:r>
            <a:endParaRPr lang="en-CA" sz="1050" dirty="0"/>
          </a:p>
        </p:txBody>
      </p:sp>
      <p:sp>
        <p:nvSpPr>
          <p:cNvPr id="49" name="TextBox 48"/>
          <p:cNvSpPr txBox="1"/>
          <p:nvPr/>
        </p:nvSpPr>
        <p:spPr>
          <a:xfrm>
            <a:off x="2517599" y="4411103"/>
            <a:ext cx="1396846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Updating data sources/destinations</a:t>
            </a:r>
            <a:endParaRPr lang="en-CA" sz="1050" dirty="0"/>
          </a:p>
        </p:txBody>
      </p:sp>
      <p:sp>
        <p:nvSpPr>
          <p:cNvPr id="50" name="TextBox 49"/>
          <p:cNvSpPr txBox="1"/>
          <p:nvPr/>
        </p:nvSpPr>
        <p:spPr>
          <a:xfrm>
            <a:off x="6865651" y="4287959"/>
            <a:ext cx="1224295" cy="577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Distribute data between servers and data matching</a:t>
            </a:r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439244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80303" y="807308"/>
            <a:ext cx="724929" cy="2306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100" dirty="0" smtClean="0"/>
              <a:t>User</a:t>
            </a:r>
            <a:endParaRPr lang="en-CA" sz="1100" dirty="0"/>
          </a:p>
        </p:txBody>
      </p:sp>
      <p:sp>
        <p:nvSpPr>
          <p:cNvPr id="5" name="Rounded Rectangle 4"/>
          <p:cNvSpPr/>
          <p:nvPr/>
        </p:nvSpPr>
        <p:spPr>
          <a:xfrm>
            <a:off x="922637" y="1373657"/>
            <a:ext cx="836141" cy="2306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100" dirty="0" smtClean="0"/>
              <a:t>Graph</a:t>
            </a:r>
            <a:endParaRPr lang="en-CA" sz="1100" dirty="0"/>
          </a:p>
        </p:txBody>
      </p:sp>
      <p:sp>
        <p:nvSpPr>
          <p:cNvPr id="6" name="Rounded Rectangle 5"/>
          <p:cNvSpPr/>
          <p:nvPr/>
        </p:nvSpPr>
        <p:spPr>
          <a:xfrm>
            <a:off x="731106" y="2042985"/>
            <a:ext cx="1202726" cy="3089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100" dirty="0" smtClean="0"/>
              <a:t>Important Computation</a:t>
            </a:r>
            <a:endParaRPr lang="en-CA" sz="1100" dirty="0"/>
          </a:p>
        </p:txBody>
      </p:sp>
      <p:sp>
        <p:nvSpPr>
          <p:cNvPr id="7" name="Rounded Rectangle 6"/>
          <p:cNvSpPr/>
          <p:nvPr/>
        </p:nvSpPr>
        <p:spPr>
          <a:xfrm>
            <a:off x="720810" y="2718488"/>
            <a:ext cx="1239794" cy="3295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100" dirty="0" smtClean="0"/>
              <a:t>Recommendation</a:t>
            </a:r>
            <a:endParaRPr lang="en-CA" sz="1100" dirty="0"/>
          </a:p>
        </p:txBody>
      </p:sp>
      <p:sp>
        <p:nvSpPr>
          <p:cNvPr id="8" name="Rounded Rectangle 7"/>
          <p:cNvSpPr/>
          <p:nvPr/>
        </p:nvSpPr>
        <p:spPr>
          <a:xfrm>
            <a:off x="2739079" y="792890"/>
            <a:ext cx="724929" cy="2306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100" dirty="0" smtClean="0"/>
              <a:t>Profile</a:t>
            </a:r>
            <a:endParaRPr lang="en-CA" sz="1100" dirty="0"/>
          </a:p>
        </p:txBody>
      </p:sp>
      <p:sp>
        <p:nvSpPr>
          <p:cNvPr id="9" name="Rounded Rectangle 8"/>
          <p:cNvSpPr/>
          <p:nvPr/>
        </p:nvSpPr>
        <p:spPr>
          <a:xfrm>
            <a:off x="2491943" y="1272744"/>
            <a:ext cx="1223319" cy="3006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100" dirty="0" smtClean="0"/>
              <a:t>Content-based Similarity</a:t>
            </a:r>
            <a:endParaRPr lang="en-CA" sz="1100" dirty="0"/>
          </a:p>
        </p:txBody>
      </p:sp>
      <p:sp>
        <p:nvSpPr>
          <p:cNvPr id="10" name="Rounded Rectangle 9"/>
          <p:cNvSpPr/>
          <p:nvPr/>
        </p:nvSpPr>
        <p:spPr>
          <a:xfrm>
            <a:off x="2681413" y="1913233"/>
            <a:ext cx="844378" cy="2306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100" dirty="0" smtClean="0"/>
              <a:t>Interaction</a:t>
            </a:r>
            <a:endParaRPr lang="en-CA" sz="11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48930" y="518984"/>
            <a:ext cx="41189" cy="309742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 flipH="1">
            <a:off x="1340708" y="1037968"/>
            <a:ext cx="2060" cy="335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 flipH="1">
            <a:off x="1332469" y="1604317"/>
            <a:ext cx="8239" cy="438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7" idx="0"/>
          </p:cNvCxnSpPr>
          <p:nvPr/>
        </p:nvCxnSpPr>
        <p:spPr>
          <a:xfrm>
            <a:off x="1332469" y="2351903"/>
            <a:ext cx="8238" cy="3665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2"/>
            <a:endCxn id="9" idx="0"/>
          </p:cNvCxnSpPr>
          <p:nvPr/>
        </p:nvCxnSpPr>
        <p:spPr>
          <a:xfrm>
            <a:off x="3101544" y="1023550"/>
            <a:ext cx="2059" cy="2491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1"/>
          </p:cNvCxnSpPr>
          <p:nvPr/>
        </p:nvCxnSpPr>
        <p:spPr>
          <a:xfrm flipH="1" flipV="1">
            <a:off x="1750540" y="1622853"/>
            <a:ext cx="930873" cy="4057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1"/>
            <a:endCxn id="5" idx="3"/>
          </p:cNvCxnSpPr>
          <p:nvPr/>
        </p:nvCxnSpPr>
        <p:spPr>
          <a:xfrm flipH="1">
            <a:off x="1758778" y="1423085"/>
            <a:ext cx="733165" cy="65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748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05333" y="194735"/>
            <a:ext cx="812800" cy="55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Web Pages</a:t>
            </a:r>
            <a:endParaRPr lang="en-CA" sz="1200" dirty="0"/>
          </a:p>
        </p:txBody>
      </p:sp>
      <p:sp>
        <p:nvSpPr>
          <p:cNvPr id="5" name="Rectangle 4"/>
          <p:cNvSpPr/>
          <p:nvPr/>
        </p:nvSpPr>
        <p:spPr>
          <a:xfrm>
            <a:off x="6324601" y="203201"/>
            <a:ext cx="812800" cy="55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New Job Postings</a:t>
            </a:r>
            <a:endParaRPr lang="en-CA" sz="1200" dirty="0"/>
          </a:p>
        </p:txBody>
      </p:sp>
      <p:sp>
        <p:nvSpPr>
          <p:cNvPr id="6" name="Rectangle 5"/>
          <p:cNvSpPr/>
          <p:nvPr/>
        </p:nvSpPr>
        <p:spPr>
          <a:xfrm>
            <a:off x="2103965" y="203201"/>
            <a:ext cx="812800" cy="55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Resume</a:t>
            </a:r>
            <a:endParaRPr lang="en-CA" sz="1200" dirty="0"/>
          </a:p>
        </p:txBody>
      </p:sp>
      <p:sp>
        <p:nvSpPr>
          <p:cNvPr id="7" name="Rectangle 6"/>
          <p:cNvSpPr/>
          <p:nvPr/>
        </p:nvSpPr>
        <p:spPr>
          <a:xfrm>
            <a:off x="224366" y="2650067"/>
            <a:ext cx="812800" cy="55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Query Interface</a:t>
            </a:r>
            <a:endParaRPr lang="en-CA" sz="1200" dirty="0"/>
          </a:p>
        </p:txBody>
      </p:sp>
      <p:sp>
        <p:nvSpPr>
          <p:cNvPr id="8" name="Rectangle 7"/>
          <p:cNvSpPr/>
          <p:nvPr/>
        </p:nvSpPr>
        <p:spPr>
          <a:xfrm>
            <a:off x="2015068" y="5334001"/>
            <a:ext cx="1005415" cy="465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Job Description</a:t>
            </a:r>
            <a:endParaRPr lang="en-CA" sz="1200" dirty="0"/>
          </a:p>
        </p:txBody>
      </p:sp>
      <p:sp>
        <p:nvSpPr>
          <p:cNvPr id="9" name="Rectangle 8"/>
          <p:cNvSpPr/>
          <p:nvPr/>
        </p:nvSpPr>
        <p:spPr>
          <a:xfrm>
            <a:off x="1752599" y="1066799"/>
            <a:ext cx="1515533" cy="1888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CA" sz="1200" dirty="0"/>
          </a:p>
        </p:txBody>
      </p:sp>
      <p:sp>
        <p:nvSpPr>
          <p:cNvPr id="10" name="Rectangle 9"/>
          <p:cNvSpPr/>
          <p:nvPr/>
        </p:nvSpPr>
        <p:spPr>
          <a:xfrm>
            <a:off x="1752598" y="3386667"/>
            <a:ext cx="1515534" cy="11599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 dirty="0"/>
          </a:p>
        </p:txBody>
      </p:sp>
      <p:sp>
        <p:nvSpPr>
          <p:cNvPr id="11" name="Rectangle 10"/>
          <p:cNvSpPr/>
          <p:nvPr/>
        </p:nvSpPr>
        <p:spPr>
          <a:xfrm>
            <a:off x="4123267" y="1066799"/>
            <a:ext cx="1007534" cy="34798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 dirty="0"/>
          </a:p>
        </p:txBody>
      </p:sp>
      <p:sp>
        <p:nvSpPr>
          <p:cNvPr id="12" name="Rectangle 11"/>
          <p:cNvSpPr/>
          <p:nvPr/>
        </p:nvSpPr>
        <p:spPr>
          <a:xfrm>
            <a:off x="5981698" y="1066799"/>
            <a:ext cx="1515533" cy="1888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 dirty="0"/>
          </a:p>
        </p:txBody>
      </p:sp>
      <p:sp>
        <p:nvSpPr>
          <p:cNvPr id="13" name="Oval 12"/>
          <p:cNvSpPr/>
          <p:nvPr/>
        </p:nvSpPr>
        <p:spPr>
          <a:xfrm>
            <a:off x="7564967" y="270933"/>
            <a:ext cx="935566" cy="4233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Web Crawler</a:t>
            </a:r>
            <a:endParaRPr lang="en-CA" sz="1200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4356100" y="1185333"/>
            <a:ext cx="520700" cy="560918"/>
          </a:xfrm>
          <a:prstGeom prst="flowChartMagneticDisk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Tech</a:t>
            </a:r>
          </a:p>
          <a:p>
            <a:pPr algn="ctr"/>
            <a:r>
              <a:rPr lang="en-CA" sz="1200" dirty="0" smtClean="0"/>
              <a:t>Skills</a:t>
            </a:r>
            <a:endParaRPr lang="en-CA" sz="1200" dirty="0"/>
          </a:p>
        </p:txBody>
      </p:sp>
      <p:sp>
        <p:nvSpPr>
          <p:cNvPr id="18" name="Flowchart: Magnetic Disk 17"/>
          <p:cNvSpPr/>
          <p:nvPr/>
        </p:nvSpPr>
        <p:spPr>
          <a:xfrm>
            <a:off x="4298948" y="2101851"/>
            <a:ext cx="681568" cy="419105"/>
          </a:xfrm>
          <a:prstGeom prst="flowChartMagneticDisk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Degree</a:t>
            </a:r>
            <a:endParaRPr lang="en-CA" sz="1200" dirty="0"/>
          </a:p>
        </p:txBody>
      </p:sp>
      <p:sp>
        <p:nvSpPr>
          <p:cNvPr id="19" name="Flowchart: Magnetic Disk 18"/>
          <p:cNvSpPr/>
          <p:nvPr/>
        </p:nvSpPr>
        <p:spPr>
          <a:xfrm>
            <a:off x="4368799" y="2954867"/>
            <a:ext cx="529168" cy="575734"/>
          </a:xfrm>
          <a:prstGeom prst="flowChartMagneticDisk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Job Title</a:t>
            </a:r>
            <a:endParaRPr lang="en-CA" sz="1200" dirty="0"/>
          </a:p>
        </p:txBody>
      </p:sp>
      <p:sp>
        <p:nvSpPr>
          <p:cNvPr id="20" name="Flowchart: Magnetic Disk 19"/>
          <p:cNvSpPr/>
          <p:nvPr/>
        </p:nvSpPr>
        <p:spPr>
          <a:xfrm>
            <a:off x="4368799" y="3886200"/>
            <a:ext cx="541867" cy="491067"/>
          </a:xfrm>
          <a:prstGeom prst="flowChartMagneticDisk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Jobs</a:t>
            </a:r>
            <a:endParaRPr lang="en-CA" sz="1200" dirty="0"/>
          </a:p>
        </p:txBody>
      </p:sp>
      <p:sp>
        <p:nvSpPr>
          <p:cNvPr id="21" name="Rectangle 20"/>
          <p:cNvSpPr/>
          <p:nvPr/>
        </p:nvSpPr>
        <p:spPr>
          <a:xfrm>
            <a:off x="6347883" y="1284815"/>
            <a:ext cx="918634" cy="29210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Preprocess</a:t>
            </a:r>
            <a:endParaRPr lang="en-CA" sz="1200" dirty="0"/>
          </a:p>
        </p:txBody>
      </p:sp>
      <p:sp>
        <p:nvSpPr>
          <p:cNvPr id="22" name="Rectangle 21"/>
          <p:cNvSpPr/>
          <p:nvPr/>
        </p:nvSpPr>
        <p:spPr>
          <a:xfrm>
            <a:off x="6354233" y="1864781"/>
            <a:ext cx="918634" cy="29210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Job Processor</a:t>
            </a:r>
            <a:endParaRPr lang="en-CA" sz="1200" dirty="0"/>
          </a:p>
        </p:txBody>
      </p:sp>
      <p:sp>
        <p:nvSpPr>
          <p:cNvPr id="23" name="Rectangle 22"/>
          <p:cNvSpPr/>
          <p:nvPr/>
        </p:nvSpPr>
        <p:spPr>
          <a:xfrm>
            <a:off x="2051048" y="1746251"/>
            <a:ext cx="918634" cy="29210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Processor</a:t>
            </a:r>
            <a:endParaRPr lang="en-CA" sz="1200" dirty="0"/>
          </a:p>
        </p:txBody>
      </p:sp>
      <p:sp>
        <p:nvSpPr>
          <p:cNvPr id="24" name="Rectangle 23"/>
          <p:cNvSpPr/>
          <p:nvPr/>
        </p:nvSpPr>
        <p:spPr>
          <a:xfrm>
            <a:off x="2051048" y="1244601"/>
            <a:ext cx="918634" cy="29210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Preprocess</a:t>
            </a:r>
            <a:endParaRPr lang="en-CA" sz="1200" dirty="0"/>
          </a:p>
        </p:txBody>
      </p:sp>
      <p:sp>
        <p:nvSpPr>
          <p:cNvPr id="25" name="Rectangle 24"/>
          <p:cNvSpPr/>
          <p:nvPr/>
        </p:nvSpPr>
        <p:spPr>
          <a:xfrm>
            <a:off x="2051047" y="3596216"/>
            <a:ext cx="1005419" cy="387353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Similarity computation</a:t>
            </a:r>
            <a:endParaRPr lang="en-CA" sz="1200" dirty="0"/>
          </a:p>
        </p:txBody>
      </p:sp>
      <p:sp>
        <p:nvSpPr>
          <p:cNvPr id="26" name="Flowchart: Data 25"/>
          <p:cNvSpPr/>
          <p:nvPr/>
        </p:nvSpPr>
        <p:spPr>
          <a:xfrm>
            <a:off x="1866901" y="2470153"/>
            <a:ext cx="1333499" cy="323850"/>
          </a:xfrm>
          <a:prstGeom prst="flowChartInputOutpu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Resume Model</a:t>
            </a:r>
            <a:endParaRPr lang="en-CA" sz="1200" dirty="0"/>
          </a:p>
        </p:txBody>
      </p:sp>
      <p:sp>
        <p:nvSpPr>
          <p:cNvPr id="28" name="Flowchart: Data 27"/>
          <p:cNvSpPr/>
          <p:nvPr/>
        </p:nvSpPr>
        <p:spPr>
          <a:xfrm>
            <a:off x="1843615" y="4142318"/>
            <a:ext cx="1333499" cy="345015"/>
          </a:xfrm>
          <a:prstGeom prst="flowChartInputOutpu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Matching Jobs</a:t>
            </a:r>
            <a:endParaRPr lang="en-CA" sz="1200" dirty="0"/>
          </a:p>
        </p:txBody>
      </p:sp>
      <p:sp>
        <p:nvSpPr>
          <p:cNvPr id="29" name="Flowchart: Data 28"/>
          <p:cNvSpPr/>
          <p:nvPr/>
        </p:nvSpPr>
        <p:spPr>
          <a:xfrm>
            <a:off x="6121400" y="2520956"/>
            <a:ext cx="1325032" cy="349244"/>
          </a:xfrm>
          <a:prstGeom prst="flowChartInputOutpu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Job Model</a:t>
            </a:r>
            <a:endParaRPr lang="en-CA" sz="1200" dirty="0"/>
          </a:p>
        </p:txBody>
      </p:sp>
      <p:cxnSp>
        <p:nvCxnSpPr>
          <p:cNvPr id="31" name="Elbow Connector 30"/>
          <p:cNvCxnSpPr>
            <a:stCxn id="8" idx="1"/>
            <a:endCxn id="7" idx="2"/>
          </p:cNvCxnSpPr>
          <p:nvPr/>
        </p:nvCxnSpPr>
        <p:spPr>
          <a:xfrm rot="10800000">
            <a:off x="630766" y="3208868"/>
            <a:ext cx="1384302" cy="23579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7" idx="0"/>
            <a:endCxn id="6" idx="1"/>
          </p:cNvCxnSpPr>
          <p:nvPr/>
        </p:nvCxnSpPr>
        <p:spPr>
          <a:xfrm rot="5400000" flipH="1" flipV="1">
            <a:off x="283632" y="829735"/>
            <a:ext cx="2167466" cy="14731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2"/>
            <a:endCxn id="9" idx="0"/>
          </p:cNvCxnSpPr>
          <p:nvPr/>
        </p:nvCxnSpPr>
        <p:spPr>
          <a:xfrm>
            <a:off x="2510365" y="762001"/>
            <a:ext cx="1" cy="304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2"/>
            <a:endCxn id="10" idx="0"/>
          </p:cNvCxnSpPr>
          <p:nvPr/>
        </p:nvCxnSpPr>
        <p:spPr>
          <a:xfrm flipH="1">
            <a:off x="2510365" y="2954866"/>
            <a:ext cx="1" cy="431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0" idx="2"/>
            <a:endCxn id="8" idx="0"/>
          </p:cNvCxnSpPr>
          <p:nvPr/>
        </p:nvCxnSpPr>
        <p:spPr>
          <a:xfrm>
            <a:off x="2510365" y="4546600"/>
            <a:ext cx="7411" cy="787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0" idx="2"/>
          </p:cNvCxnSpPr>
          <p:nvPr/>
        </p:nvCxnSpPr>
        <p:spPr>
          <a:xfrm flipH="1" flipV="1">
            <a:off x="3268132" y="4123266"/>
            <a:ext cx="1100667" cy="8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9" idx="2"/>
          </p:cNvCxnSpPr>
          <p:nvPr/>
        </p:nvCxnSpPr>
        <p:spPr>
          <a:xfrm flipH="1" flipV="1">
            <a:off x="5096935" y="2690296"/>
            <a:ext cx="1156968" cy="5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" idx="2"/>
            <a:endCxn id="12" idx="0"/>
          </p:cNvCxnSpPr>
          <p:nvPr/>
        </p:nvCxnSpPr>
        <p:spPr>
          <a:xfrm>
            <a:off x="6731001" y="762001"/>
            <a:ext cx="8464" cy="304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" idx="2"/>
            <a:endCxn id="5" idx="3"/>
          </p:cNvCxnSpPr>
          <p:nvPr/>
        </p:nvCxnSpPr>
        <p:spPr>
          <a:xfrm flipH="1">
            <a:off x="7137401" y="482600"/>
            <a:ext cx="4275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" idx="1"/>
            <a:endCxn id="13" idx="6"/>
          </p:cNvCxnSpPr>
          <p:nvPr/>
        </p:nvCxnSpPr>
        <p:spPr>
          <a:xfrm flipH="1">
            <a:off x="8500533" y="474135"/>
            <a:ext cx="304800" cy="8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780117" y="1042255"/>
            <a:ext cx="1686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smtClean="0"/>
              <a:t>Resume Model Builder</a:t>
            </a:r>
            <a:endParaRPr lang="en-CA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1682749" y="3353026"/>
            <a:ext cx="1686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100" dirty="0" smtClean="0"/>
              <a:t>Resume Matcher</a:t>
            </a:r>
            <a:endParaRPr lang="en-CA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3818465" y="839053"/>
            <a:ext cx="1686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100" dirty="0" smtClean="0"/>
              <a:t>Master DB</a:t>
            </a:r>
            <a:endParaRPr lang="en-CA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6121400" y="1069344"/>
            <a:ext cx="1686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smtClean="0"/>
              <a:t>Job Model Builder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2266093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14547" y="3830094"/>
            <a:ext cx="812800" cy="55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Pattern Matching</a:t>
            </a:r>
            <a:endParaRPr lang="en-CA" sz="1200" dirty="0"/>
          </a:p>
        </p:txBody>
      </p:sp>
      <p:sp>
        <p:nvSpPr>
          <p:cNvPr id="5" name="Rectangle 4"/>
          <p:cNvSpPr/>
          <p:nvPr/>
        </p:nvSpPr>
        <p:spPr>
          <a:xfrm>
            <a:off x="2123014" y="2969147"/>
            <a:ext cx="812800" cy="55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Semantic Labelling</a:t>
            </a:r>
            <a:endParaRPr lang="en-CA" sz="1200" dirty="0"/>
          </a:p>
        </p:txBody>
      </p:sp>
      <p:sp>
        <p:nvSpPr>
          <p:cNvPr id="7" name="Rectangle 6"/>
          <p:cNvSpPr/>
          <p:nvPr/>
        </p:nvSpPr>
        <p:spPr>
          <a:xfrm>
            <a:off x="2023527" y="255598"/>
            <a:ext cx="1049874" cy="5090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New Job/Resume Content</a:t>
            </a:r>
            <a:endParaRPr lang="en-CA" sz="1200" dirty="0"/>
          </a:p>
        </p:txBody>
      </p:sp>
      <p:sp>
        <p:nvSpPr>
          <p:cNvPr id="9" name="Rectangle 8"/>
          <p:cNvSpPr/>
          <p:nvPr/>
        </p:nvSpPr>
        <p:spPr>
          <a:xfrm>
            <a:off x="1780117" y="1066799"/>
            <a:ext cx="1488016" cy="1600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CA" sz="1200" dirty="0"/>
          </a:p>
        </p:txBody>
      </p:sp>
      <p:sp>
        <p:nvSpPr>
          <p:cNvPr id="13" name="Oval 12"/>
          <p:cNvSpPr/>
          <p:nvPr/>
        </p:nvSpPr>
        <p:spPr>
          <a:xfrm>
            <a:off x="2051048" y="4794252"/>
            <a:ext cx="935566" cy="4233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DB</a:t>
            </a:r>
            <a:endParaRPr lang="en-CA" sz="1200" dirty="0"/>
          </a:p>
        </p:txBody>
      </p:sp>
      <p:sp>
        <p:nvSpPr>
          <p:cNvPr id="23" name="Rectangle 22"/>
          <p:cNvSpPr/>
          <p:nvPr/>
        </p:nvSpPr>
        <p:spPr>
          <a:xfrm>
            <a:off x="2051048" y="1746251"/>
            <a:ext cx="918634" cy="29210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Segmenting</a:t>
            </a:r>
            <a:endParaRPr lang="en-CA" sz="1200" dirty="0"/>
          </a:p>
        </p:txBody>
      </p:sp>
      <p:sp>
        <p:nvSpPr>
          <p:cNvPr id="24" name="Rectangle 23"/>
          <p:cNvSpPr/>
          <p:nvPr/>
        </p:nvSpPr>
        <p:spPr>
          <a:xfrm>
            <a:off x="2051048" y="1286936"/>
            <a:ext cx="918634" cy="29210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Parsing</a:t>
            </a:r>
            <a:endParaRPr lang="en-CA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2006599" y="1035052"/>
            <a:ext cx="1686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smtClean="0"/>
              <a:t>Preprocessing</a:t>
            </a:r>
            <a:endParaRPr lang="en-CA" sz="1100" dirty="0"/>
          </a:p>
        </p:txBody>
      </p:sp>
      <p:sp>
        <p:nvSpPr>
          <p:cNvPr id="40" name="Rectangle 39"/>
          <p:cNvSpPr/>
          <p:nvPr/>
        </p:nvSpPr>
        <p:spPr>
          <a:xfrm>
            <a:off x="2051048" y="2205566"/>
            <a:ext cx="918634" cy="29210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Tokenizing</a:t>
            </a:r>
            <a:endParaRPr lang="en-CA" sz="1200" dirty="0"/>
          </a:p>
        </p:txBody>
      </p:sp>
      <p:cxnSp>
        <p:nvCxnSpPr>
          <p:cNvPr id="16" name="Straight Arrow Connector 15"/>
          <p:cNvCxnSpPr>
            <a:stCxn id="7" idx="2"/>
          </p:cNvCxnSpPr>
          <p:nvPr/>
        </p:nvCxnSpPr>
        <p:spPr>
          <a:xfrm>
            <a:off x="2548464" y="764652"/>
            <a:ext cx="0" cy="287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2"/>
            <a:endCxn id="5" idx="0"/>
          </p:cNvCxnSpPr>
          <p:nvPr/>
        </p:nvCxnSpPr>
        <p:spPr>
          <a:xfrm>
            <a:off x="2524125" y="2667000"/>
            <a:ext cx="5289" cy="302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2"/>
            <a:endCxn id="4" idx="0"/>
          </p:cNvCxnSpPr>
          <p:nvPr/>
        </p:nvCxnSpPr>
        <p:spPr>
          <a:xfrm flipH="1">
            <a:off x="2520947" y="3527947"/>
            <a:ext cx="8467" cy="302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" idx="2"/>
            <a:endCxn id="13" idx="0"/>
          </p:cNvCxnSpPr>
          <p:nvPr/>
        </p:nvCxnSpPr>
        <p:spPr>
          <a:xfrm flipH="1">
            <a:off x="2518831" y="4388894"/>
            <a:ext cx="2116" cy="405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539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</TotalTime>
  <Words>213</Words>
  <Application>Microsoft Office PowerPoint</Application>
  <PresentationFormat>Widescreen</PresentationFormat>
  <Paragraphs>76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v2srivas</dc:creator>
  <cp:lastModifiedBy>v2srivas</cp:lastModifiedBy>
  <cp:revision>21</cp:revision>
  <dcterms:created xsi:type="dcterms:W3CDTF">2016-12-16T16:43:54Z</dcterms:created>
  <dcterms:modified xsi:type="dcterms:W3CDTF">2017-02-16T08:08:34Z</dcterms:modified>
</cp:coreProperties>
</file>