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2" r:id="rId4"/>
    <p:sldId id="414" r:id="rId5"/>
    <p:sldId id="411" r:id="rId6"/>
    <p:sldId id="420" r:id="rId7"/>
    <p:sldId id="415" r:id="rId8"/>
    <p:sldId id="421" r:id="rId9"/>
    <p:sldId id="417" r:id="rId10"/>
    <p:sldId id="424" r:id="rId11"/>
    <p:sldId id="42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image" Target="../media/image4.jpeg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6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幻灯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93770" y="838200"/>
            <a:ext cx="9799200" cy="2570400"/>
          </a:xfrm>
        </p:spPr>
        <p:txBody>
          <a:bodyPr/>
          <a:p>
            <a:r>
              <a:rPr lang="zh-CN" altLang="zh-CN"/>
              <a:t>第九章、社会主义建设在探索中曲折发展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478835" y="3764235"/>
            <a:ext cx="9799200" cy="1472400"/>
          </a:xfrm>
        </p:spPr>
        <p:txBody>
          <a:bodyPr/>
          <a:p>
            <a:r>
              <a:rPr lang="zh-CN" altLang="en-US" sz="4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第一节、良好的开局</a:t>
            </a:r>
            <a:endParaRPr lang="zh-CN" altLang="en-US" sz="4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 descr="幻灯片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0"/>
            <a:ext cx="1219136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700" y="2989650"/>
            <a:ext cx="10969200" cy="705600"/>
          </a:xfrm>
        </p:spPr>
        <p:txBody>
          <a:bodyPr>
            <a:noAutofit/>
          </a:bodyPr>
          <a:p>
            <a:pPr algn="ctr"/>
            <a:r>
              <a:rPr lang="zh-CN" altLang="en-US" sz="9600">
                <a:latin typeface="宋体" panose="02010600030101010101" pitchFamily="2" charset="-122"/>
                <a:ea typeface="宋体" panose="02010600030101010101" pitchFamily="2" charset="-122"/>
              </a:rPr>
              <a:t>感谢观看</a:t>
            </a:r>
            <a:endParaRPr lang="en-US" altLang="zh-CN" sz="9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幻灯片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0"/>
            <a:ext cx="12192635" cy="68586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865" y="238830"/>
            <a:ext cx="10969200" cy="705600"/>
          </a:xfrm>
        </p:spPr>
        <p:txBody>
          <a:bodyPr/>
          <a:p>
            <a:r>
              <a:rPr lang="zh-CN" altLang="en-US"/>
              <a:t>1.探索中国的社会主义建设道路的背景：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68165" y="89979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2920" y="1268095"/>
            <a:ext cx="495744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新中国成立初期，因为没有经验，在经济建设和其他方面，只能系统的向苏联学习；1953年斯大林逝世后，特别是1956年2月召开的苏共二十大前后，苏联暴露了社会主义建设中存在的缺点和错误。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7411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 flipH="1">
            <a:off x="391795" y="1268095"/>
            <a:ext cx="5162550" cy="5005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6042660" y="1584325"/>
            <a:ext cx="58242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“最近苏联方面暴露了他们在建设社会主义过程中的一些缺点和错误，他们走过的弯路，你还想走，过去我们就是鉴于他们的经验教训，少走了一些弯路，现在当然更要引以为戒。”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17260" y="4652010"/>
            <a:ext cx="59277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这就明确了中国社会主义建设必须立足于本国情况，独立自主地走自己的道路。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内容占位符 7" descr="幻灯片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0"/>
            <a:ext cx="12192635" cy="68586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230" y="238830"/>
            <a:ext cx="10969200" cy="705600"/>
          </a:xfrm>
        </p:spPr>
        <p:txBody>
          <a:bodyPr/>
          <a:p>
            <a:r>
              <a:rPr lang="zh-CN" altLang="en-US"/>
              <a:t>2.探索中国的社会主义建设道路的前提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68165" y="89979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78680" y="944245"/>
            <a:ext cx="7149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1956年是我国历史发生重要转变的一年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516255" y="3241675"/>
            <a:ext cx="491490" cy="1748155"/>
          </a:xfrm>
          <a:prstGeom prst="flowChartProcess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rgbClr val="FF0000"/>
                </a:solidFill>
              </a:rPr>
              <a:t>1</a:t>
            </a:r>
            <a:endParaRPr lang="en-US" altLang="zh-CN" sz="2800">
              <a:solidFill>
                <a:srgbClr val="FF0000"/>
              </a:solidFill>
            </a:endParaRPr>
          </a:p>
          <a:p>
            <a:pPr algn="ctr"/>
            <a:r>
              <a:rPr lang="en-US" altLang="zh-CN" sz="2800">
                <a:solidFill>
                  <a:srgbClr val="FF0000"/>
                </a:solidFill>
              </a:rPr>
              <a:t>9</a:t>
            </a:r>
            <a:endParaRPr lang="en-US" altLang="zh-CN" sz="2800">
              <a:solidFill>
                <a:srgbClr val="FF0000"/>
              </a:solidFill>
            </a:endParaRPr>
          </a:p>
          <a:p>
            <a:pPr algn="ctr"/>
            <a:r>
              <a:rPr lang="en-US" altLang="zh-CN" sz="2800">
                <a:solidFill>
                  <a:srgbClr val="FF0000"/>
                </a:solidFill>
              </a:rPr>
              <a:t>5</a:t>
            </a:r>
            <a:endParaRPr lang="en-US" altLang="zh-CN" sz="2800">
              <a:solidFill>
                <a:srgbClr val="FF0000"/>
              </a:solidFill>
            </a:endParaRPr>
          </a:p>
          <a:p>
            <a:pPr algn="ctr"/>
            <a:r>
              <a:rPr lang="en-US" altLang="zh-CN" sz="2800">
                <a:solidFill>
                  <a:srgbClr val="FF0000"/>
                </a:solidFill>
              </a:rPr>
              <a:t>6</a:t>
            </a:r>
            <a:endParaRPr lang="en-US" altLang="zh-CN" sz="2800">
              <a:solidFill>
                <a:srgbClr val="FF0000"/>
              </a:solidFill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2054225" y="2451735"/>
            <a:ext cx="1527175" cy="698500"/>
          </a:xfrm>
          <a:prstGeom prst="flowChartAlternateProcess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国外</a:t>
            </a:r>
            <a:endParaRPr lang="zh-CN" altLang="en-US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2054225" y="5106035"/>
            <a:ext cx="1527175" cy="698500"/>
          </a:xfrm>
          <a:prstGeom prst="flowChartAlternateProcess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国内</a:t>
            </a:r>
            <a:endParaRPr lang="zh-CN" altLang="en-US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580890" y="1906905"/>
            <a:ext cx="6250940" cy="21094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西方国家全面对话封锁遏制的局面有所松动，中国的和平外交政策初见成效，新的侵华战争和新的世界大战，短时间内打不起来，这为国内和平建设提供了保证。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580890" y="4260215"/>
            <a:ext cx="6250940" cy="23939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社会主义改造基本结束，社会主义的经济制度和政治制度已经建立，马克思主义在意识形态领域占据了主导地位。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u="sng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这标志着我国完成了从新民主主义向社会主义的转变，进入了社会主义的初级阶段，开始了全面建设社会主义的新时期。</a:t>
            </a:r>
            <a:endParaRPr lang="zh-CN" altLang="en-US" sz="2400" u="sng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1268095" y="2757170"/>
            <a:ext cx="669925" cy="271780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9" idx="3"/>
          </p:cNvCxnSpPr>
          <p:nvPr/>
        </p:nvCxnSpPr>
        <p:spPr>
          <a:xfrm flipV="1">
            <a:off x="3581400" y="2800350"/>
            <a:ext cx="103822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3"/>
            <a:endCxn id="12" idx="1"/>
          </p:cNvCxnSpPr>
          <p:nvPr/>
        </p:nvCxnSpPr>
        <p:spPr>
          <a:xfrm>
            <a:off x="3581400" y="5455285"/>
            <a:ext cx="99949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13" grpId="0" animBg="1"/>
      <p:bldP spid="9" grpId="0" animBg="1"/>
      <p:bldP spid="10" grpId="0" animBg="1"/>
      <p:bldP spid="11" grpId="0" animBg="1"/>
      <p:bldP spid="1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幻灯片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" y="0"/>
            <a:ext cx="1219136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p>
            <a:r>
              <a:rPr lang="zh-CN" altLang="en-US"/>
              <a:t>3.探索中国的社会主义建设道路的问题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51890" y="1480185"/>
            <a:ext cx="96418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探索中国如何建立社会主义道路。是一个十分艰难的过程，需要经历复杂的考验。 当时中国主要面临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两个大问题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759585" y="2813685"/>
            <a:ext cx="7390130" cy="6985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一、如何处理好社会主义条件下阶级斗争问题</a:t>
            </a:r>
            <a:endParaRPr lang="zh-CN" altLang="en-US" sz="240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59585" y="4170045"/>
            <a:ext cx="7390130" cy="6985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二、如何处理好社会主义建设中的规模和速度问题</a:t>
            </a:r>
            <a:endParaRPr lang="zh-CN" altLang="en-US" sz="240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0225" y="5388610"/>
            <a:ext cx="10703560" cy="12166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8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由于我们对在中国建设社会主义的艰巨性和复杂性认识不足，准备不够，我们未能避免大的曲折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。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 descr="幻灯片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0"/>
            <a:ext cx="1219136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4.探索中国的社会主义建设道路总路线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05510" y="1402715"/>
            <a:ext cx="95383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社会主义制度建立后，毛泽东开始提出以苏联为鉴，探索中国自己的社会主义建设道路的任务，1956年党的八大也提出了正确的路线。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6" descr="QQ图片202005141139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05" y="2355215"/>
            <a:ext cx="5834380" cy="38290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88175" y="2593340"/>
            <a:ext cx="4737100" cy="35204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2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>
                <a:solidFill>
                  <a:schemeClr val="tx2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1958年5月，中国共产党第八次全国代表大会第二次全体会议根据毛泽东的创议，通过了“鼓足干劲，力争上游，多快好省地建设社会主义”的社会主义建设总路线。</a:t>
            </a:r>
            <a:endParaRPr lang="zh-CN" altLang="en-US" sz="2400">
              <a:solidFill>
                <a:schemeClr val="tx2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这是我国社会主义建设史上经济社会发展观的一次历史性飞跃。</a:t>
            </a:r>
            <a:endParaRPr lang="zh-CN" altLang="en-US" sz="2400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幻灯片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0"/>
            <a:ext cx="12192635" cy="68586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430" y="194380"/>
            <a:ext cx="10969200" cy="705600"/>
          </a:xfrm>
        </p:spPr>
        <p:txBody>
          <a:bodyPr>
            <a:normAutofit fontScale="90000"/>
          </a:bodyPr>
          <a:p>
            <a:br>
              <a:rPr lang="zh-CN" altLang="en-US"/>
            </a:br>
            <a:r>
              <a:rPr lang="zh-CN" altLang="en-US"/>
              <a:t>5.初步探索重要理论成果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68165" y="89979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14337" name="Picture 5" descr="KK00288967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51840" y="1609090"/>
            <a:ext cx="3616325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628640" y="1783715"/>
            <a:ext cx="568134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4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1956年，毛泽东作了《论十大关系》的报告。这标志着探索中国社会主义建设道路的良好开端。</a:t>
            </a:r>
            <a:endParaRPr lang="zh-CN" altLang="en-US" sz="4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7400" y="5958840"/>
            <a:ext cx="3448685" cy="42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2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《论十大关系》（</a:t>
            </a:r>
            <a:r>
              <a:rPr lang="en-US" altLang="zh-CN" sz="2400">
                <a:solidFill>
                  <a:schemeClr val="tx2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1956</a:t>
            </a:r>
            <a:r>
              <a:rPr lang="zh-CN" altLang="en-US" sz="2400">
                <a:solidFill>
                  <a:schemeClr val="tx2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zh-CN" altLang="en-US" sz="2400">
              <a:solidFill>
                <a:schemeClr val="tx2">
                  <a:lumMod val="75000"/>
                  <a:lumOff val="2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 descr="幻灯片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0"/>
            <a:ext cx="1219136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6.</a:t>
            </a:r>
            <a:r>
              <a:rPr lang="zh-CN" altLang="en-US"/>
              <a:t>产生的矛盾和处理方法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7115" y="2478405"/>
            <a:ext cx="1242060" cy="5949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2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矛盾</a:t>
            </a:r>
            <a:endParaRPr lang="zh-CN" altLang="en-US" sz="3200" b="1">
              <a:solidFill>
                <a:schemeClr val="tx2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1710" y="5283835"/>
            <a:ext cx="1307465" cy="10071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2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处理方法</a:t>
            </a:r>
            <a:endParaRPr lang="zh-CN" altLang="en-US" sz="3200" b="1">
              <a:solidFill>
                <a:schemeClr val="tx2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35300" y="3293745"/>
            <a:ext cx="1851025" cy="7759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人民内部矛盾</a:t>
            </a:r>
            <a:endParaRPr lang="zh-CN" altLang="en-US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35300" y="4805045"/>
            <a:ext cx="1851025" cy="7118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敌我矛盾</a:t>
            </a:r>
            <a:endParaRPr lang="zh-CN" altLang="en-US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035300" y="1734185"/>
            <a:ext cx="1851025" cy="7118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敌我矛盾</a:t>
            </a:r>
            <a:endParaRPr lang="zh-CN" altLang="en-US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035300" y="5866130"/>
            <a:ext cx="1851025" cy="7886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人民内部矛盾</a:t>
            </a:r>
            <a:endParaRPr lang="zh-CN" altLang="en-US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655310" y="1449070"/>
            <a:ext cx="4271010" cy="128143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这是根本利益对立基础上的矛盾，因而是对抗性的矛盾。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45480" y="3041015"/>
            <a:ext cx="4271010" cy="128143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</a:t>
            </a:r>
            <a:r>
              <a: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是在人民根本利益一致基础上的矛盾</a:t>
            </a:r>
            <a:r>
              <a:rPr 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左箭头 16"/>
          <p:cNvSpPr/>
          <p:nvPr/>
        </p:nvSpPr>
        <p:spPr>
          <a:xfrm>
            <a:off x="10016490" y="1449070"/>
            <a:ext cx="2174875" cy="119697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矛盾斗争性</a:t>
            </a:r>
            <a:endParaRPr lang="zh-CN" altLang="en-US" sz="2400"/>
          </a:p>
        </p:txBody>
      </p:sp>
      <p:sp>
        <p:nvSpPr>
          <p:cNvPr id="18" name="左箭头 17"/>
          <p:cNvSpPr/>
          <p:nvPr/>
        </p:nvSpPr>
        <p:spPr>
          <a:xfrm>
            <a:off x="10153650" y="3125470"/>
            <a:ext cx="2038350" cy="119697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矛盾统一性</a:t>
            </a:r>
            <a:endParaRPr lang="zh-CN" altLang="en-US" sz="2400"/>
          </a:p>
        </p:txBody>
      </p:sp>
      <p:sp>
        <p:nvSpPr>
          <p:cNvPr id="19" name="矩形 18"/>
          <p:cNvSpPr/>
          <p:nvPr/>
        </p:nvSpPr>
        <p:spPr>
          <a:xfrm>
            <a:off x="6205220" y="4895215"/>
            <a:ext cx="2860040" cy="53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专用专政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05220" y="5995035"/>
            <a:ext cx="2860040" cy="53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民主专政</a:t>
            </a:r>
            <a:endParaRPr lang="zh-CN" altLang="en-US"/>
          </a:p>
        </p:txBody>
      </p:sp>
      <p:sp>
        <p:nvSpPr>
          <p:cNvPr id="21" name="左大括号 20"/>
          <p:cNvSpPr/>
          <p:nvPr/>
        </p:nvSpPr>
        <p:spPr>
          <a:xfrm>
            <a:off x="2399665" y="2062480"/>
            <a:ext cx="582295" cy="15792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左大括号 21"/>
          <p:cNvSpPr/>
          <p:nvPr/>
        </p:nvSpPr>
        <p:spPr>
          <a:xfrm>
            <a:off x="2438400" y="5142865"/>
            <a:ext cx="595630" cy="13201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12" idx="3"/>
            <a:endCxn id="15" idx="1"/>
          </p:cNvCxnSpPr>
          <p:nvPr/>
        </p:nvCxnSpPr>
        <p:spPr>
          <a:xfrm flipV="1">
            <a:off x="4886325" y="2089785"/>
            <a:ext cx="76898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3"/>
            <a:endCxn id="16" idx="1"/>
          </p:cNvCxnSpPr>
          <p:nvPr/>
        </p:nvCxnSpPr>
        <p:spPr>
          <a:xfrm>
            <a:off x="4886325" y="3681730"/>
            <a:ext cx="859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3"/>
            <a:endCxn id="19" idx="1"/>
          </p:cNvCxnSpPr>
          <p:nvPr/>
        </p:nvCxnSpPr>
        <p:spPr>
          <a:xfrm flipV="1">
            <a:off x="4886325" y="5160645"/>
            <a:ext cx="131889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3"/>
            <a:endCxn id="20" idx="1"/>
          </p:cNvCxnSpPr>
          <p:nvPr/>
        </p:nvCxnSpPr>
        <p:spPr>
          <a:xfrm>
            <a:off x="4886325" y="6260465"/>
            <a:ext cx="13188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左中括号 30"/>
          <p:cNvSpPr/>
          <p:nvPr/>
        </p:nvSpPr>
        <p:spPr>
          <a:xfrm>
            <a:off x="548640" y="2722880"/>
            <a:ext cx="478790" cy="304165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1" animBg="1"/>
      <p:bldP spid="4" grpId="0" animBg="1"/>
      <p:bldP spid="6" grpId="0" animBg="1"/>
      <p:bldP spid="21" grpId="0" animBg="1"/>
      <p:bldP spid="12" grpId="0" animBg="1"/>
      <p:bldP spid="7" grpId="0" animBg="1"/>
      <p:bldP spid="15" grpId="0" animBg="1"/>
      <p:bldP spid="17" grpId="0" animBg="1"/>
      <p:bldP spid="16" grpId="0" animBg="1"/>
      <p:bldP spid="18" grpId="0" animBg="1"/>
      <p:bldP spid="22" grpId="0" animBg="1"/>
      <p:bldP spid="8" grpId="0" animBg="1"/>
      <p:bldP spid="14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幻灯片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0"/>
            <a:ext cx="12192635" cy="68586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865" y="238830"/>
            <a:ext cx="10969200" cy="705600"/>
          </a:xfrm>
        </p:spPr>
        <p:txBody>
          <a:bodyPr/>
          <a:p>
            <a:r>
              <a:rPr lang="en-US" altLang="zh-CN"/>
              <a:t>7.</a:t>
            </a:r>
            <a:r>
              <a:t>初步探索的意义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68165" y="89979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33805" y="2011680"/>
            <a:ext cx="79203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政治意义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：巩固和发展了我国社会主义制度。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33805" y="5435600"/>
            <a:ext cx="8916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文化意义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：丰富了科学社会主义的理论和实践。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33805" y="3629660"/>
            <a:ext cx="104965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经济意义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：为开创中国特色社会主义提供了宝贵经验、理     论储备、物质基础。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幻灯片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0"/>
            <a:ext cx="12192635" cy="68586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865" y="238830"/>
            <a:ext cx="10969200" cy="705600"/>
          </a:xfrm>
        </p:spPr>
        <p:txBody>
          <a:bodyPr/>
          <a:p>
            <a:r>
              <a:rPr lang="zh-CN" altLang="en-US"/>
              <a:t>8.初步探索的经验教训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68165" y="89979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561340" y="1778635"/>
            <a:ext cx="1287589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①必须把马克思主义与中国实际相结合，探索符特点的社会主义建设道路。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②必须正确认识社会主义社会主要矛盾和根本任务，集中力量发展生产力。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③必须从实际出发进行社会主义建设，建设规模和速度要与国力相适应，不能急于求成。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④必须发展社会主义民主，健全社会主义法制。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⑤必须坚持党的民主集中制和集体领导制度，加强执政党的建设。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⑥必须坚持对外开放，借鉴吸收人类文明成果建设社会主义，不能关起门来搞建设。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REFSHAPE" val="809804916"/>
  <p:tag name="KSO_WM_UNIT_PLACING_PICTURE_USER_VIEWPORT" val="{&quot;height&quot;:5400,&quot;width&quot;:9600}"/>
</p:tagLst>
</file>

<file path=ppt/tags/tag69.xml><?xml version="1.0" encoding="utf-8"?>
<p:tagLst xmlns:p="http://schemas.openxmlformats.org/presentationml/2006/main">
  <p:tag name="REFSHAPE" val="32996288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1352</Words>
  <Application>WPS 演示</Application>
  <PresentationFormat>宽屏</PresentationFormat>
  <Paragraphs>103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楷体</vt:lpstr>
      <vt:lpstr>Arial Unicode MS</vt:lpstr>
      <vt:lpstr>Calibri</vt:lpstr>
      <vt:lpstr>Office 主题​​</vt:lpstr>
      <vt:lpstr>第九章、社会主义建设在探索中曲折发展</vt:lpstr>
      <vt:lpstr>1.探索中国的社会主义建设道路的背景：</vt:lpstr>
      <vt:lpstr>2.探索中国的社会主义建设道路的前提</vt:lpstr>
      <vt:lpstr>3.探索中国的社会主义建设道路的问题</vt:lpstr>
      <vt:lpstr>4.探索中国的社会主义建设道路总路线</vt:lpstr>
      <vt:lpstr> 5.初步探索重要理论成果</vt:lpstr>
      <vt:lpstr>6.产生的矛盾和处理方法</vt:lpstr>
      <vt:lpstr>7.初步探索的意义</vt:lpstr>
      <vt:lpstr>8.初步探索的经验教训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秀锦</cp:lastModifiedBy>
  <cp:revision>185</cp:revision>
  <dcterms:created xsi:type="dcterms:W3CDTF">2019-06-19T02:08:00Z</dcterms:created>
  <dcterms:modified xsi:type="dcterms:W3CDTF">2020-05-14T04:54:21Z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