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1016" r:id="rId3"/>
    <p:sldId id="1015" r:id="rId4"/>
    <p:sldId id="1124" r:id="rId6"/>
    <p:sldId id="1125" r:id="rId7"/>
    <p:sldId id="1126" r:id="rId8"/>
    <p:sldId id="1127" r:id="rId9"/>
    <p:sldId id="1128" r:id="rId10"/>
    <p:sldId id="1129" r:id="rId11"/>
    <p:sldId id="1130" r:id="rId12"/>
    <p:sldId id="1131" r:id="rId13"/>
    <p:sldId id="1132" r:id="rId14"/>
    <p:sldId id="1134" r:id="rId15"/>
    <p:sldId id="1135" r:id="rId16"/>
    <p:sldId id="1136" r:id="rId17"/>
    <p:sldId id="1137" r:id="rId18"/>
    <p:sldId id="1133" r:id="rId19"/>
    <p:sldId id="1018" r:id="rId20"/>
    <p:sldId id="1019" r:id="rId21"/>
    <p:sldId id="1020" r:id="rId22"/>
    <p:sldId id="1026" r:id="rId23"/>
    <p:sldId id="1027" r:id="rId24"/>
    <p:sldId id="1067" r:id="rId25"/>
    <p:sldId id="1048" r:id="rId26"/>
    <p:sldId id="1049" r:id="rId27"/>
    <p:sldId id="1051" r:id="rId28"/>
    <p:sldId id="1052" r:id="rId29"/>
    <p:sldId id="1053" r:id="rId30"/>
    <p:sldId id="1054" r:id="rId31"/>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152021"/>
    <a:srgbClr val="66CCFF"/>
    <a:srgbClr val="FFFF99"/>
    <a:srgbClr val="FF9933"/>
    <a:srgbClr val="FF66CC"/>
    <a:srgbClr val="FF6600"/>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99" autoAdjust="0"/>
    <p:restoredTop sz="94660"/>
  </p:normalViewPr>
  <p:slideViewPr>
    <p:cSldViewPr snapToObjects="1" showGuides="1">
      <p:cViewPr varScale="1">
        <p:scale>
          <a:sx n="71" d="100"/>
          <a:sy n="71" d="100"/>
        </p:scale>
        <p:origin x="-558" y="-90"/>
      </p:cViewPr>
      <p:guideLst>
        <p:guide orient="horz" pos="2112"/>
        <p:guide pos="37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E9B07FDD-F1B3-4E5B-BC2D-FED26B65F69F}" type="datetime1">
              <a:rPr lang="zh-CN" altLang="en-US" smtClean="0"/>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endParaRPr lang="zh-CN"/>
          </a:p>
          <a:p>
            <a:pPr>
              <a:buFontTx/>
              <a:buNone/>
            </a:pPr>
            <a:r>
              <a:rPr lang="zh-CN"/>
              <a:t>第二级</a:t>
            </a:r>
            <a:endParaRPr lang="zh-CN"/>
          </a:p>
          <a:p>
            <a:pPr>
              <a:buFontTx/>
              <a:buNone/>
            </a:pPr>
            <a:r>
              <a:rPr lang="zh-CN"/>
              <a:t>第三级</a:t>
            </a:r>
            <a:endParaRPr lang="zh-CN"/>
          </a:p>
          <a:p>
            <a:pPr>
              <a:buFontTx/>
              <a:buNone/>
            </a:pPr>
            <a:r>
              <a:rPr lang="zh-CN"/>
              <a:t>第四级</a:t>
            </a:r>
            <a:endParaRPr lang="zh-CN"/>
          </a:p>
          <a:p>
            <a:pPr>
              <a:buFontTx/>
              <a:buNone/>
            </a:pPr>
            <a:r>
              <a:rPr lang="zh-CN"/>
              <a:t>第五级</a:t>
            </a:r>
            <a:endParaRPr lang="zh-CN"/>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EF8A88-7B05-4B03-ACDA-4A6B434EDC9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时、地、人、事、资源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分析人员、设计人员、开发人员</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额外的实现，是做了超出规定的东西</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测试越早介入越好。越到后期的话，成本越高，因为以前所有的工作可能都要返工，也就是重做。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5F2789-A8C2-44CE-952B-7495FCBC9DD0}"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6400" y="476672"/>
            <a:ext cx="1921450" cy="588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z="1400">
                <a:solidFill>
                  <a:srgbClr val="FFFF00"/>
                </a:solidFill>
              </a:defRPr>
            </a:lvl1pPr>
          </a:lstStyle>
          <a:p>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6714B2-B59B-41F0-81CF-13C373F4799F}" type="slidenum">
              <a:rPr lang="zh-CN" altLang="en-US"/>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34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A3A73D-1172-4951-B935-4760E2D02BB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solidFill>
                  <a:schemeClr val="bg1"/>
                </a:solidFill>
                <a:latin typeface="Times New Roman" panose="02020603050405020304" pitchFamily="18" charset="0"/>
                <a:ea typeface="黑体" panose="02010609060101010101" pitchFamily="49" charset="-122"/>
              </a:defRPr>
            </a:lvl1pPr>
            <a:lvl2pPr>
              <a:defRPr baseline="0">
                <a:solidFill>
                  <a:schemeClr val="bg1"/>
                </a:solidFill>
                <a:latin typeface="Times New Roman" panose="02020603050405020304" pitchFamily="18" charset="0"/>
                <a:ea typeface="黑体" panose="02010609060101010101" pitchFamily="49" charset="-122"/>
              </a:defRPr>
            </a:lvl2pPr>
            <a:lvl3pPr>
              <a:defRPr baseline="0">
                <a:solidFill>
                  <a:schemeClr val="bg1"/>
                </a:solidFill>
                <a:latin typeface="Times New Roman" panose="02020603050405020304" pitchFamily="18" charset="0"/>
                <a:ea typeface="黑体" panose="02010609060101010101" pitchFamily="49" charset="-122"/>
              </a:defRPr>
            </a:lvl3pPr>
            <a:lvl4pPr>
              <a:defRPr baseline="0">
                <a:solidFill>
                  <a:schemeClr val="bg1"/>
                </a:solidFill>
                <a:latin typeface="Times New Roman" panose="02020603050405020304" pitchFamily="18" charset="0"/>
                <a:ea typeface="黑体" panose="02010609060101010101" pitchFamily="49" charset="-122"/>
              </a:defRPr>
            </a:lvl4pPr>
            <a:lvl5pPr>
              <a:defRPr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lvl1pPr>
          </a:lstStyle>
          <a:p>
            <a:endParaRPr lang="zh-CN" altLang="en-US" sz="1800" dirty="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6400" y="476672"/>
            <a:ext cx="1921450" cy="588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B8F7C-C05A-4796-A3AE-E8CA100D169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408768A-06FD-41D9-A4D3-4AF3A852050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697EDECC-8B94-4FBE-AAB3-F0E2EC16740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AF22E4F-0089-4A24-9214-296F85C8B34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CF17F76-33E6-4930-92D1-B0C0B537C49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010B666-62B7-4D4E-A801-63F10D42DFC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8BC305C-364B-4E88-85C1-F48F63A5B36F}"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20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Light" panose="020F0302020204030204" pitchFamily="34" charset="0"/>
              </a:rPr>
              <a:t>单击此处编辑母版标题样式</a:t>
            </a:r>
            <a:endParaRPr lang="zh-CN"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80DC3D78-5B1C-4907-8F4A-3C622ED3F384}"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99456" y="2636912"/>
            <a:ext cx="9721080" cy="1847290"/>
          </a:xfrm>
        </p:spPr>
        <p:txBody>
          <a:bodyPr/>
          <a:lstStyle/>
          <a:p>
            <a:pPr eaLnBrk="1" hangingPunct="1">
              <a:spcBef>
                <a:spcPts val="1000"/>
              </a:spcBef>
            </a:pPr>
            <a:r>
              <a:rPr lang="zh-CN" altLang="en-US" dirty="0" smtClean="0"/>
              <a:t>测试概论</a:t>
            </a:r>
            <a:br>
              <a:rPr lang="en-US" altLang="zh-CN" dirty="0" smtClean="0"/>
            </a:b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advTm="1042956">
        <p:cut/>
      </p:transition>
    </mc:Choice>
    <mc:Fallback>
      <p:transition advTm="1042956">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测试</a:t>
            </a:r>
            <a:endParaRPr lang="zh-CN" altLang="en-US" dirty="0"/>
          </a:p>
        </p:txBody>
      </p:sp>
      <p:sp>
        <p:nvSpPr>
          <p:cNvPr id="3" name="内容占位符 2"/>
          <p:cNvSpPr>
            <a:spLocks noGrp="1"/>
          </p:cNvSpPr>
          <p:nvPr>
            <p:ph idx="1"/>
          </p:nvPr>
        </p:nvSpPr>
        <p:spPr>
          <a:xfrm>
            <a:off x="838200" y="1270000"/>
            <a:ext cx="4105672" cy="3959200"/>
          </a:xfrm>
        </p:spPr>
        <p:txBody>
          <a:bodyPr/>
          <a:lstStyle/>
          <a:p>
            <a:pPr eaLnBrk="1" hangingPunct="1">
              <a:lnSpc>
                <a:spcPct val="150000"/>
              </a:lnSpc>
              <a:buFontTx/>
              <a:buNone/>
            </a:pPr>
            <a:r>
              <a:rPr lang="zh-CN" altLang="en-US" sz="2200" dirty="0" smtClean="0"/>
              <a:t>工作内容</a:t>
            </a:r>
            <a:endParaRPr lang="zh-CN" altLang="en-US" sz="2200" dirty="0" smtClean="0"/>
          </a:p>
          <a:p>
            <a:pPr eaLnBrk="1" hangingPunct="1">
              <a:lnSpc>
                <a:spcPct val="150000"/>
              </a:lnSpc>
            </a:pPr>
            <a:r>
              <a:rPr lang="zh-CN" altLang="en-US" sz="2000" dirty="0" smtClean="0"/>
              <a:t>测试</a:t>
            </a:r>
            <a:r>
              <a:rPr lang="zh-CN" altLang="en-US" sz="2000" dirty="0"/>
              <a:t>是检验软件是否符合客户需求，达到质量要求，一般由独立的小组执行，测试工作分为：</a:t>
            </a:r>
            <a:endParaRPr lang="zh-CN" altLang="en-US" sz="2000" dirty="0"/>
          </a:p>
          <a:p>
            <a:pPr eaLnBrk="1" hangingPunct="1">
              <a:lnSpc>
                <a:spcPct val="150000"/>
              </a:lnSpc>
            </a:pPr>
            <a:r>
              <a:rPr lang="zh-CN" altLang="en-US" sz="2000" dirty="0"/>
              <a:t>单元测试</a:t>
            </a:r>
            <a:endParaRPr lang="zh-CN" altLang="en-US" sz="2000" dirty="0"/>
          </a:p>
          <a:p>
            <a:pPr eaLnBrk="1" hangingPunct="1">
              <a:lnSpc>
                <a:spcPct val="150000"/>
              </a:lnSpc>
            </a:pPr>
            <a:r>
              <a:rPr lang="zh-CN" altLang="en-US" sz="2000" dirty="0"/>
              <a:t>集成测试</a:t>
            </a:r>
            <a:endParaRPr lang="zh-CN" altLang="en-US" sz="2000" dirty="0"/>
          </a:p>
          <a:p>
            <a:pPr eaLnBrk="1" hangingPunct="1">
              <a:lnSpc>
                <a:spcPct val="150000"/>
              </a:lnSpc>
            </a:pPr>
            <a:r>
              <a:rPr lang="zh-CN" altLang="en-US" sz="2000" dirty="0"/>
              <a:t>系统测试</a:t>
            </a:r>
            <a:endParaRPr lang="zh-CN" altLang="en-US" sz="2000" dirty="0"/>
          </a:p>
          <a:p>
            <a:pPr>
              <a:lnSpc>
                <a:spcPct val="150000"/>
              </a:lnSpc>
              <a:buNone/>
            </a:pPr>
            <a:endParaRPr lang="zh-CN" altLang="en-US" sz="2200" dirty="0">
              <a:latin typeface="+mj-ea"/>
              <a:ea typeface="+mj-ea"/>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4871864" y="1270000"/>
            <a:ext cx="6264696" cy="39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buFont typeface="Arial" panose="020B0604020202020204" pitchFamily="34" charset="0"/>
              <a:buNone/>
            </a:pPr>
            <a:r>
              <a:rPr lang="zh-CN" altLang="en-US" sz="2200" dirty="0">
                <a:solidFill>
                  <a:schemeClr val="bg1"/>
                </a:solidFill>
                <a:latin typeface="Times New Roman" panose="02020603050405020304" pitchFamily="18" charset="0"/>
                <a:ea typeface="黑体" panose="02010609060101010101" pitchFamily="49" charset="-122"/>
              </a:rPr>
              <a:t>计算器例子</a:t>
            </a:r>
            <a:endParaRPr lang="zh-CN" altLang="en-US" sz="2200" dirty="0">
              <a:solidFill>
                <a:schemeClr val="bg1"/>
              </a:solidFill>
              <a:latin typeface="Times New Roman" panose="02020603050405020304" pitchFamily="18" charset="0"/>
              <a:ea typeface="黑体" panose="02010609060101010101" pitchFamily="49" charset="-122"/>
            </a:endParaRPr>
          </a:p>
          <a:p>
            <a:pPr eaLnBrk="1" hangingPunct="1">
              <a:lnSpc>
                <a:spcPct val="150000"/>
              </a:lnSpc>
              <a:buFont typeface="Arial" panose="020B0604020202020204" pitchFamily="34" charset="0"/>
              <a:buChar char="•"/>
            </a:pPr>
            <a:r>
              <a:rPr lang="zh-CN" altLang="en-US" dirty="0" smtClean="0">
                <a:solidFill>
                  <a:schemeClr val="bg1"/>
                </a:solidFill>
                <a:latin typeface="Times New Roman" panose="02020603050405020304" pitchFamily="18" charset="0"/>
                <a:ea typeface="+mj-ea"/>
              </a:rPr>
              <a:t> </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单元测试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参照</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LLD</a:t>
            </a:r>
            <a:endPar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对每一个函数进行测试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集成测试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参照</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HLD</a:t>
            </a:r>
            <a:endPar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对函数与函数的集成、模块与模块的集成进行测试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系统测试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参照</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SRS</a:t>
            </a:r>
            <a:endPar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对每一个功能需求、性能需求等进行测试</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13">
        <p:cut/>
      </p:transition>
    </mc:Choice>
    <mc:Fallback>
      <p:transition advTm="13">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运维</a:t>
            </a:r>
            <a:endParaRPr lang="zh-CN" altLang="en-US" dirty="0"/>
          </a:p>
        </p:txBody>
      </p:sp>
      <p:sp>
        <p:nvSpPr>
          <p:cNvPr id="3" name="内容占位符 2"/>
          <p:cNvSpPr>
            <a:spLocks noGrp="1"/>
          </p:cNvSpPr>
          <p:nvPr>
            <p:ph idx="1"/>
          </p:nvPr>
        </p:nvSpPr>
        <p:spPr>
          <a:xfrm>
            <a:off x="838200" y="1270000"/>
            <a:ext cx="4105672" cy="3959200"/>
          </a:xfrm>
        </p:spPr>
        <p:txBody>
          <a:bodyPr/>
          <a:lstStyle/>
          <a:p>
            <a:pPr eaLnBrk="1" hangingPunct="1">
              <a:lnSpc>
                <a:spcPct val="150000"/>
              </a:lnSpc>
              <a:buFontTx/>
              <a:buNone/>
            </a:pPr>
            <a:r>
              <a:rPr lang="en-US" altLang="zh-CN" sz="2200" dirty="0" smtClean="0"/>
              <a:t> </a:t>
            </a:r>
            <a:r>
              <a:rPr lang="zh-CN" altLang="en-US" sz="2200" dirty="0" smtClean="0"/>
              <a:t>工作内容</a:t>
            </a:r>
            <a:endParaRPr lang="zh-CN" altLang="en-US" sz="2200" dirty="0" smtClean="0"/>
          </a:p>
          <a:p>
            <a:pPr eaLnBrk="1" hangingPunct="1">
              <a:lnSpc>
                <a:spcPct val="150000"/>
              </a:lnSpc>
              <a:buFontTx/>
              <a:buNone/>
            </a:pPr>
            <a:r>
              <a:rPr lang="zh-CN" altLang="en-US" sz="2200" dirty="0" smtClean="0"/>
              <a:t>   这个阶段将软件交付用户投入正式使用，以后便进入维护阶段，可能有多种原因需要对它进行修改，如软件错误、系统软件升级、增强软件功能、提高性能等。</a:t>
            </a:r>
            <a:endParaRPr lang="zh-CN" altLang="en-US" sz="2200" dirty="0">
              <a:latin typeface="+mj-ea"/>
              <a:ea typeface="+mj-ea"/>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5159896" y="1270000"/>
            <a:ext cx="4105672" cy="39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pPr>
            <a:r>
              <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计算器例子</a:t>
            </a:r>
            <a:endPar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eaLnBrk="1" hangingPunct="1">
              <a:lnSpc>
                <a:spcPct val="150000"/>
              </a:lnSpc>
              <a:buFontTx/>
              <a:buNone/>
            </a:pPr>
            <a:r>
              <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计算器提供给用户使用，用户在使用过程中如发现问题可通过技术支持人员反映，问题解决后为用户进行软件升级。</a:t>
            </a:r>
            <a:endPar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771">
        <p:cut/>
      </p:transition>
    </mc:Choice>
    <mc:Fallback>
      <p:transition advTm="771">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Text Box 7"/>
          <p:cNvSpPr txBox="1"/>
          <p:nvPr/>
        </p:nvSpPr>
        <p:spPr bwMode="auto">
          <a:xfrm>
            <a:off x="838200" y="1342391"/>
            <a:ext cx="4586288" cy="506412"/>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b="1">
                <a:latin typeface="黑体" panose="02010609060101010101" pitchFamily="49" charset="-122"/>
                <a:ea typeface="黑体" panose="02010609060101010101" pitchFamily="49" charset="-122"/>
              </a:rPr>
              <a:t>软件生命周期</a:t>
            </a:r>
            <a:endParaRPr lang="zh-CN" altLang="en-GB" sz="2200" b="1">
              <a:latin typeface="黑体" panose="02010609060101010101" pitchFamily="49" charset="-122"/>
              <a:ea typeface="黑体" panose="02010609060101010101" pitchFamily="49" charset="-122"/>
            </a:endParaRPr>
          </a:p>
        </p:txBody>
      </p:sp>
      <p:sp>
        <p:nvSpPr>
          <p:cNvPr id="6" name="Text Box 8"/>
          <p:cNvSpPr txBox="1"/>
          <p:nvPr/>
        </p:nvSpPr>
        <p:spPr bwMode="auto">
          <a:xfrm>
            <a:off x="838200" y="2775903"/>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b="1" dirty="0">
                <a:latin typeface="黑体" panose="02010609060101010101" pitchFamily="49" charset="-122"/>
                <a:ea typeface="黑体" panose="02010609060101010101" pitchFamily="49" charset="-122"/>
              </a:rPr>
              <a:t>软件测试的定义和目的</a:t>
            </a:r>
            <a:endParaRPr lang="zh-CN" altLang="en-GB" sz="2200" b="1" dirty="0">
              <a:latin typeface="黑体" panose="02010609060101010101" pitchFamily="49" charset="-122"/>
              <a:ea typeface="黑体" panose="02010609060101010101" pitchFamily="49" charset="-122"/>
            </a:endParaRPr>
          </a:p>
        </p:txBody>
      </p:sp>
      <p:sp>
        <p:nvSpPr>
          <p:cNvPr id="7" name="Text Box 9"/>
          <p:cNvSpPr txBox="1"/>
          <p:nvPr/>
        </p:nvSpPr>
        <p:spPr bwMode="auto">
          <a:xfrm>
            <a:off x="838200" y="2061528"/>
            <a:ext cx="4586288" cy="504825"/>
          </a:xfrm>
          <a:prstGeom prst="rect">
            <a:avLst/>
          </a:prstGeom>
          <a:solidFill>
            <a:srgbClr val="008080"/>
          </a:solidFill>
          <a:ln w="9525">
            <a:noFill/>
            <a:miter lim="800000"/>
          </a:ln>
          <a:effectLst>
            <a:prstShdw prst="shdw17" dist="17961" dir="2700000">
              <a:srgbClr val="004D4D"/>
            </a:prstShdw>
          </a:effectLst>
        </p:spPr>
        <p:txBody>
          <a:bodyPr wrap="none" anchor="ctr"/>
          <a:lstStyle/>
          <a:p>
            <a:pPr marL="177800" indent="-177800" algn="ctr"/>
            <a:r>
              <a:rPr lang="zh-CN" altLang="en-US" sz="2200" b="1" dirty="0">
                <a:solidFill>
                  <a:srgbClr val="FFFF00"/>
                </a:solidFill>
                <a:ea typeface="宋体" panose="02010600030101010101" pitchFamily="2" charset="-122"/>
              </a:rPr>
              <a:t>软件研发组织和流程</a:t>
            </a:r>
            <a:endParaRPr lang="zh-CN" altLang="en-GB" sz="2200" b="1" dirty="0">
              <a:solidFill>
                <a:srgbClr val="FFFF00"/>
              </a:solidFill>
              <a:ea typeface="宋体" panose="02010600030101010101" pitchFamily="2" charset="-122"/>
            </a:endParaRPr>
          </a:p>
        </p:txBody>
      </p:sp>
      <p:sp>
        <p:nvSpPr>
          <p:cNvPr id="8" name="Text Box 10"/>
          <p:cNvSpPr txBox="1"/>
          <p:nvPr/>
        </p:nvSpPr>
        <p:spPr bwMode="auto">
          <a:xfrm>
            <a:off x="838200" y="3499803"/>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b="1" dirty="0">
                <a:latin typeface="黑体" panose="02010609060101010101" pitchFamily="49" charset="-122"/>
                <a:ea typeface="黑体" panose="02010609060101010101" pitchFamily="49" charset="-122"/>
              </a:rPr>
              <a:t>软件中引入缺陷的原因</a:t>
            </a:r>
            <a:endParaRPr lang="zh-CN" altLang="en-GB" sz="22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advTm="5513">
        <p:cut/>
      </p:transition>
    </mc:Choice>
    <mc:Fallback>
      <p:transition advTm="5513">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软件项目组人员组成</a:t>
            </a:r>
            <a:endParaRPr lang="zh-CN" altLang="en-US" dirty="0"/>
          </a:p>
        </p:txBody>
      </p:sp>
      <p:sp>
        <p:nvSpPr>
          <p:cNvPr id="3" name="内容占位符 2"/>
          <p:cNvSpPr>
            <a:spLocks noGrp="1"/>
          </p:cNvSpPr>
          <p:nvPr>
            <p:ph idx="1"/>
          </p:nvPr>
        </p:nvSpPr>
        <p:spPr/>
        <p:txBody>
          <a:bodyPr/>
          <a:lstStyle/>
          <a:p>
            <a:pPr eaLnBrk="1" hangingPunct="1">
              <a:lnSpc>
                <a:spcPct val="150000"/>
              </a:lnSpc>
              <a:buFontTx/>
              <a:buNone/>
            </a:pPr>
            <a:r>
              <a:rPr lang="zh-CN" altLang="en-US" sz="2200" dirty="0" smtClean="0"/>
              <a:t>项目组一般由项目经理领导并负责制定项目计划，分配任务。</a:t>
            </a:r>
            <a:endParaRPr lang="en-US" altLang="zh-CN" sz="2200" dirty="0" smtClean="0"/>
          </a:p>
          <a:p>
            <a:pPr eaLnBrk="1" hangingPunct="1">
              <a:lnSpc>
                <a:spcPct val="150000"/>
              </a:lnSpc>
              <a:buFontTx/>
              <a:buNone/>
            </a:pPr>
            <a:r>
              <a:rPr lang="zh-CN" altLang="en-US" sz="2200" dirty="0" smtClean="0"/>
              <a:t>项目组一般有下列人员参与：</a:t>
            </a:r>
            <a:endParaRPr lang="zh-CN" altLang="en-US" sz="2200" dirty="0" smtClean="0"/>
          </a:p>
          <a:p>
            <a:pPr eaLnBrk="1" hangingPunct="1">
              <a:lnSpc>
                <a:spcPct val="150000"/>
              </a:lnSpc>
            </a:pPr>
            <a:r>
              <a:rPr lang="zh-CN" altLang="en-US" sz="2200" dirty="0" smtClean="0"/>
              <a:t>分析人员；</a:t>
            </a:r>
            <a:endParaRPr lang="zh-CN" altLang="en-US" sz="2200" dirty="0" smtClean="0"/>
          </a:p>
          <a:p>
            <a:pPr eaLnBrk="1" hangingPunct="1">
              <a:lnSpc>
                <a:spcPct val="150000"/>
              </a:lnSpc>
            </a:pPr>
            <a:r>
              <a:rPr lang="zh-CN" altLang="en-US" sz="2200" dirty="0" smtClean="0"/>
              <a:t>设计人员；</a:t>
            </a:r>
            <a:endParaRPr lang="zh-CN" altLang="en-US" sz="2200" dirty="0" smtClean="0"/>
          </a:p>
          <a:p>
            <a:pPr eaLnBrk="1" hangingPunct="1">
              <a:lnSpc>
                <a:spcPct val="150000"/>
              </a:lnSpc>
            </a:pPr>
            <a:r>
              <a:rPr lang="zh-CN" altLang="en-US" sz="2200" dirty="0" smtClean="0"/>
              <a:t>开发人员；</a:t>
            </a:r>
            <a:endParaRPr lang="zh-CN" altLang="en-US" sz="2200" dirty="0" smtClean="0"/>
          </a:p>
          <a:p>
            <a:pPr eaLnBrk="1" hangingPunct="1">
              <a:lnSpc>
                <a:spcPct val="150000"/>
              </a:lnSpc>
            </a:pPr>
            <a:r>
              <a:rPr lang="zh-CN" altLang="en-US" sz="2200" dirty="0" smtClean="0"/>
              <a:t>测试人员；</a:t>
            </a:r>
            <a:endParaRPr lang="zh-CN" altLang="en-US" sz="2200" dirty="0" smtClean="0"/>
          </a:p>
          <a:p>
            <a:pPr eaLnBrk="1" hangingPunct="1">
              <a:lnSpc>
                <a:spcPct val="150000"/>
              </a:lnSpc>
            </a:pPr>
            <a:r>
              <a:rPr lang="zh-CN" altLang="en-US" sz="2200" dirty="0" smtClean="0"/>
              <a:t>配置管理人员；</a:t>
            </a:r>
            <a:endParaRPr lang="zh-CN" altLang="en-US" sz="2200" dirty="0" smtClean="0"/>
          </a:p>
          <a:p>
            <a:pPr eaLnBrk="1" hangingPunct="1">
              <a:lnSpc>
                <a:spcPct val="150000"/>
              </a:lnSpc>
            </a:pPr>
            <a:r>
              <a:rPr lang="en-US" altLang="zh-CN" sz="2200" dirty="0" smtClean="0"/>
              <a:t>SQA</a:t>
            </a:r>
            <a:r>
              <a:rPr lang="zh-CN" altLang="en-US" sz="2200" dirty="0" smtClean="0"/>
              <a:t>。</a:t>
            </a: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advTm="170382">
        <p:cut/>
      </p:transition>
    </mc:Choice>
    <mc:Fallback>
      <p:transition advTm="170382">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常见项目组架构</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pic>
        <p:nvPicPr>
          <p:cNvPr id="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41400" y="1396365"/>
            <a:ext cx="8860155" cy="42627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0" advTm="47478">
        <p:cut/>
      </p:transition>
    </mc:Choice>
    <mc:Fallback>
      <p:transition advTm="47478">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常见项目组架构</a:t>
            </a:r>
            <a:endParaRPr lang="zh-CN" altLang="en-US" dirty="0"/>
          </a:p>
        </p:txBody>
      </p:sp>
      <p:sp>
        <p:nvSpPr>
          <p:cNvPr id="3" name="内容占位符 2"/>
          <p:cNvSpPr>
            <a:spLocks noGrp="1"/>
          </p:cNvSpPr>
          <p:nvPr>
            <p:ph idx="1"/>
          </p:nvPr>
        </p:nvSpPr>
        <p:spPr>
          <a:xfrm>
            <a:off x="4342765" y="1435100"/>
            <a:ext cx="6665595" cy="4686935"/>
          </a:xfrm>
        </p:spPr>
        <p:txBody>
          <a:bodyPr/>
          <a:lstStyle/>
          <a:p>
            <a:pPr eaLnBrk="1" hangingPunct="1">
              <a:lnSpc>
                <a:spcPct val="100000"/>
              </a:lnSpc>
            </a:pPr>
            <a:r>
              <a:rPr lang="zh-CN" altLang="en-US" sz="2200" dirty="0" smtClean="0"/>
              <a:t>SQA：软件质量保证，建立一套有计划，有系统的方法，来向管理层保证拟定出的标准、步骤、实践和方法能够正确地被所有项目所采用。软件质量保证的目的是使软件过程对于管理人员来说是可见的。</a:t>
            </a:r>
            <a:endParaRPr lang="zh-CN" altLang="en-US" sz="2200" dirty="0" smtClean="0"/>
          </a:p>
          <a:p>
            <a:pPr eaLnBrk="1" hangingPunct="1">
              <a:lnSpc>
                <a:spcPct val="100000"/>
              </a:lnSpc>
            </a:pPr>
            <a:r>
              <a:rPr lang="zh-CN" altLang="en-US" sz="2200" dirty="0" smtClean="0"/>
              <a:t>具体工作：</a:t>
            </a:r>
            <a:endParaRPr lang="zh-CN" altLang="en-US" sz="2200" dirty="0" smtClean="0"/>
          </a:p>
          <a:p>
            <a:pPr eaLnBrk="1" hangingPunct="1">
              <a:lnSpc>
                <a:spcPct val="100000"/>
              </a:lnSpc>
            </a:pPr>
            <a:r>
              <a:rPr lang="zh-CN" altLang="en-US" sz="2200" dirty="0" smtClean="0"/>
              <a:t>1、指导并监督项目按照过程实施；</a:t>
            </a:r>
            <a:endParaRPr lang="zh-CN" altLang="en-US" sz="2200" dirty="0" smtClean="0"/>
          </a:p>
          <a:p>
            <a:pPr eaLnBrk="1" hangingPunct="1">
              <a:lnSpc>
                <a:spcPct val="100000"/>
              </a:lnSpc>
            </a:pPr>
            <a:r>
              <a:rPr lang="zh-CN" altLang="en-US" sz="2200" dirty="0" smtClean="0"/>
              <a:t>2、对项目进行度量、分析，增加项目的可视性；</a:t>
            </a:r>
            <a:endParaRPr lang="zh-CN" altLang="en-US" sz="2200" dirty="0" smtClean="0"/>
          </a:p>
          <a:p>
            <a:pPr eaLnBrk="1" hangingPunct="1">
              <a:lnSpc>
                <a:spcPct val="100000"/>
              </a:lnSpc>
            </a:pPr>
            <a:r>
              <a:rPr lang="zh-CN" altLang="en-US" sz="2200" dirty="0" smtClean="0"/>
              <a:t>3、审核工作产品，评价工作产品和过程质量目标的符合度；</a:t>
            </a:r>
            <a:endParaRPr lang="zh-CN" altLang="en-US" sz="2200" dirty="0" smtClean="0"/>
          </a:p>
          <a:p>
            <a:pPr eaLnBrk="1" hangingPunct="1">
              <a:lnSpc>
                <a:spcPct val="100000"/>
              </a:lnSpc>
            </a:pPr>
            <a:r>
              <a:rPr lang="zh-CN" altLang="en-US" sz="2200" dirty="0" smtClean="0"/>
              <a:t>4、进行缺陷分析，缺陷预防活动，发现过程的缺陷，提供决策参考，促进过程改进</a:t>
            </a:r>
            <a:r>
              <a:rPr lang="en-US" altLang="zh-CN" sz="2200" dirty="0" smtClean="0"/>
              <a:t>.</a:t>
            </a:r>
            <a:endParaRPr lang="zh-CN" altLang="en-US" sz="2200" dirty="0" smtClean="0"/>
          </a:p>
          <a:p>
            <a:pPr>
              <a:lnSpc>
                <a:spcPct val="10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a:spLocks noGrp="1"/>
          </p:cNvSpPr>
          <p:nvPr/>
        </p:nvSpPr>
        <p:spPr>
          <a:xfrm>
            <a:off x="965200" y="1323975"/>
            <a:ext cx="2445385" cy="4908550"/>
          </a:xfrm>
          <a:prstGeom prst="rect">
            <a:avLst/>
          </a:prstGeom>
          <a:noFill/>
          <a:ln>
            <a:noFill/>
          </a:ln>
        </p:spPr>
        <p:txBody>
          <a:bodyPr vert="horz" wrap="square" lIns="91440" tIns="45720" rIns="91440" bIns="45720" numCol="1" anchor="t" anchorCtr="0" compatLnSpc="1"/>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baseline="0">
                <a:solidFill>
                  <a:schemeClr val="bg1"/>
                </a:solidFill>
                <a:latin typeface="Times New Roman" panose="02020603050405020304" pitchFamily="18" charset="0"/>
                <a:ea typeface="黑体" panose="02010609060101010101" pitchFamily="49" charset="-122"/>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baseline="0">
                <a:solidFill>
                  <a:schemeClr val="bg1"/>
                </a:solidFill>
                <a:latin typeface="Times New Roman" panose="02020603050405020304" pitchFamily="18" charset="0"/>
                <a:ea typeface="黑体" panose="02010609060101010101" pitchFamily="49" charset="-122"/>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baseline="0">
                <a:solidFill>
                  <a:schemeClr val="bg1"/>
                </a:solidFill>
                <a:latin typeface="Times New Roman" panose="02020603050405020304" pitchFamily="18" charset="0"/>
                <a:ea typeface="黑体" panose="02010609060101010101" pitchFamily="49" charset="-122"/>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baseline="0">
                <a:solidFill>
                  <a:schemeClr val="bg1"/>
                </a:solidFill>
                <a:latin typeface="Times New Roman" panose="02020603050405020304" pitchFamily="18" charset="0"/>
                <a:ea typeface="黑体" panose="02010609060101010101" pitchFamily="49" charset="-122"/>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baseline="0">
                <a:solidFill>
                  <a:schemeClr val="bg1"/>
                </a:solidFill>
                <a:latin typeface="Times New Roman" panose="02020603050405020304" pitchFamily="18" charset="0"/>
                <a:ea typeface="黑体" panose="02010609060101010101" pitchFamily="49" charset="-122"/>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pPr>
            <a:r>
              <a:rPr lang="zh-CN" altLang="en-US" sz="2200" dirty="0" smtClean="0"/>
              <a:t>软件开发组</a:t>
            </a:r>
            <a:endParaRPr lang="zh-CN" altLang="en-US" sz="2200" dirty="0" smtClean="0"/>
          </a:p>
          <a:p>
            <a:pPr eaLnBrk="1" hangingPunct="1">
              <a:lnSpc>
                <a:spcPct val="100000"/>
              </a:lnSpc>
              <a:buFontTx/>
              <a:buNone/>
            </a:pPr>
            <a:r>
              <a:rPr lang="zh-CN" altLang="en-US" sz="2200" dirty="0" smtClean="0"/>
              <a:t>     开发经理</a:t>
            </a:r>
            <a:endParaRPr lang="zh-CN" altLang="en-US" sz="2200" dirty="0" smtClean="0"/>
          </a:p>
          <a:p>
            <a:pPr eaLnBrk="1" hangingPunct="1">
              <a:lnSpc>
                <a:spcPct val="100000"/>
              </a:lnSpc>
              <a:buFontTx/>
              <a:buNone/>
            </a:pPr>
            <a:r>
              <a:rPr lang="zh-CN" altLang="en-US" sz="2200" dirty="0" smtClean="0"/>
              <a:t>     分析人员</a:t>
            </a:r>
            <a:endParaRPr lang="zh-CN" altLang="en-US" sz="2200" dirty="0" smtClean="0"/>
          </a:p>
          <a:p>
            <a:pPr eaLnBrk="1" hangingPunct="1">
              <a:lnSpc>
                <a:spcPct val="100000"/>
              </a:lnSpc>
              <a:buFontTx/>
              <a:buNone/>
            </a:pPr>
            <a:r>
              <a:rPr lang="zh-CN" altLang="en-US" sz="2200" dirty="0" smtClean="0"/>
              <a:t>     设计人员</a:t>
            </a:r>
            <a:endParaRPr lang="zh-CN" altLang="en-US" sz="2200" dirty="0" smtClean="0"/>
          </a:p>
          <a:p>
            <a:pPr eaLnBrk="1" hangingPunct="1">
              <a:lnSpc>
                <a:spcPct val="100000"/>
              </a:lnSpc>
              <a:buFontTx/>
              <a:buNone/>
            </a:pPr>
            <a:r>
              <a:rPr lang="zh-CN" altLang="en-US" sz="2200" dirty="0" smtClean="0"/>
              <a:t>     开发人员</a:t>
            </a:r>
            <a:endParaRPr lang="zh-CN" altLang="en-US" sz="2200" dirty="0" smtClean="0"/>
          </a:p>
          <a:p>
            <a:pPr eaLnBrk="1" hangingPunct="1">
              <a:lnSpc>
                <a:spcPct val="100000"/>
              </a:lnSpc>
            </a:pPr>
            <a:r>
              <a:rPr lang="zh-CN" altLang="en-US" sz="2200" dirty="0" smtClean="0"/>
              <a:t>软件测试组</a:t>
            </a:r>
            <a:endParaRPr lang="zh-CN" altLang="en-US" sz="2200" dirty="0" smtClean="0"/>
          </a:p>
          <a:p>
            <a:pPr eaLnBrk="1" hangingPunct="1">
              <a:lnSpc>
                <a:spcPct val="100000"/>
              </a:lnSpc>
              <a:buFontTx/>
              <a:buNone/>
            </a:pPr>
            <a:r>
              <a:rPr lang="zh-CN" altLang="en-US" sz="2200" dirty="0" smtClean="0"/>
              <a:t>     测试经理</a:t>
            </a:r>
            <a:endParaRPr lang="zh-CN" altLang="en-US" sz="2200" dirty="0" smtClean="0"/>
          </a:p>
          <a:p>
            <a:pPr eaLnBrk="1" hangingPunct="1">
              <a:lnSpc>
                <a:spcPct val="100000"/>
              </a:lnSpc>
              <a:buFontTx/>
              <a:buNone/>
            </a:pPr>
            <a:r>
              <a:rPr lang="zh-CN" altLang="en-US" sz="2200" dirty="0" smtClean="0"/>
              <a:t>     测试人员</a:t>
            </a:r>
            <a:endParaRPr lang="zh-CN" altLang="en-US" sz="2200" dirty="0" smtClean="0"/>
          </a:p>
          <a:p>
            <a:pPr eaLnBrk="1" hangingPunct="1">
              <a:lnSpc>
                <a:spcPct val="100000"/>
              </a:lnSpc>
            </a:pPr>
            <a:r>
              <a:rPr lang="zh-CN" altLang="en-US" sz="2200" dirty="0" smtClean="0"/>
              <a:t>配置管理组</a:t>
            </a:r>
            <a:endParaRPr lang="zh-CN" altLang="en-US" sz="2200" dirty="0" smtClean="0"/>
          </a:p>
          <a:p>
            <a:pPr eaLnBrk="1" hangingPunct="1">
              <a:lnSpc>
                <a:spcPct val="100000"/>
              </a:lnSpc>
              <a:buFontTx/>
              <a:buNone/>
            </a:pPr>
            <a:r>
              <a:rPr lang="zh-CN" altLang="en-US" sz="2200" dirty="0" smtClean="0"/>
              <a:t>     配置经理</a:t>
            </a:r>
            <a:endParaRPr lang="zh-CN" altLang="en-US" sz="2200" dirty="0" smtClean="0"/>
          </a:p>
          <a:p>
            <a:pPr eaLnBrk="1" hangingPunct="1">
              <a:lnSpc>
                <a:spcPct val="100000"/>
              </a:lnSpc>
              <a:buFontTx/>
              <a:buNone/>
            </a:pPr>
            <a:r>
              <a:rPr lang="zh-CN" altLang="en-US" sz="2200" dirty="0" smtClean="0"/>
              <a:t>     配置管理员</a:t>
            </a:r>
            <a:endParaRPr lang="zh-CN" altLang="en-US" sz="2200" dirty="0" smtClean="0"/>
          </a:p>
          <a:p>
            <a:pPr>
              <a:lnSpc>
                <a:spcPct val="100000"/>
              </a:lnSpc>
              <a:buNone/>
            </a:pP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p14:dur="100" advTm="359158">
        <p:cut/>
      </p:transition>
    </mc:Choice>
    <mc:Fallback>
      <p:transition advTm="359158">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9" name="Text Box 5"/>
          <p:cNvSpPr txBox="1"/>
          <p:nvPr/>
        </p:nvSpPr>
        <p:spPr bwMode="auto">
          <a:xfrm>
            <a:off x="1055440" y="1412558"/>
            <a:ext cx="4586288" cy="506412"/>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dirty="0">
                <a:latin typeface="黑体" panose="02010609060101010101" pitchFamily="49" charset="-122"/>
                <a:ea typeface="黑体" panose="02010609060101010101" pitchFamily="49" charset="-122"/>
              </a:rPr>
              <a:t>软件生命周期</a:t>
            </a:r>
            <a:endParaRPr lang="zh-CN" altLang="en-GB" sz="2200" dirty="0">
              <a:latin typeface="黑体" panose="02010609060101010101" pitchFamily="49" charset="-122"/>
              <a:ea typeface="黑体" panose="02010609060101010101" pitchFamily="49" charset="-122"/>
            </a:endParaRPr>
          </a:p>
        </p:txBody>
      </p:sp>
      <p:sp>
        <p:nvSpPr>
          <p:cNvPr id="10" name="Text Box 6"/>
          <p:cNvSpPr txBox="1"/>
          <p:nvPr/>
        </p:nvSpPr>
        <p:spPr bwMode="auto">
          <a:xfrm>
            <a:off x="1055440" y="2774315"/>
            <a:ext cx="4586288" cy="504825"/>
          </a:xfrm>
          <a:prstGeom prst="rect">
            <a:avLst/>
          </a:prstGeom>
          <a:solidFill>
            <a:srgbClr val="008080"/>
          </a:solidFill>
          <a:ln w="9525">
            <a:noFill/>
            <a:miter lim="800000"/>
          </a:ln>
          <a:effectLst>
            <a:prstShdw prst="shdw17" dist="17961" dir="2700000">
              <a:srgbClr val="004D4D"/>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dirty="0">
                <a:solidFill>
                  <a:srgbClr val="FFFF00"/>
                </a:solidFill>
                <a:latin typeface="黑体" panose="02010609060101010101" pitchFamily="49" charset="-122"/>
                <a:ea typeface="黑体" panose="02010609060101010101" pitchFamily="49" charset="-122"/>
              </a:rPr>
              <a:t>软件测试的定义和目的</a:t>
            </a:r>
            <a:endParaRPr lang="zh-CN" altLang="en-GB" sz="2200" dirty="0">
              <a:solidFill>
                <a:srgbClr val="FFFF00"/>
              </a:solidFill>
              <a:latin typeface="黑体" panose="02010609060101010101" pitchFamily="49" charset="-122"/>
              <a:ea typeface="黑体" panose="02010609060101010101" pitchFamily="49" charset="-122"/>
            </a:endParaRPr>
          </a:p>
        </p:txBody>
      </p:sp>
      <p:sp>
        <p:nvSpPr>
          <p:cNvPr id="11" name="Text Box 7"/>
          <p:cNvSpPr txBox="1"/>
          <p:nvPr/>
        </p:nvSpPr>
        <p:spPr bwMode="auto">
          <a:xfrm>
            <a:off x="1055440" y="2131695"/>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dirty="0">
                <a:latin typeface="黑体" panose="02010609060101010101" pitchFamily="49" charset="-122"/>
                <a:ea typeface="黑体" panose="02010609060101010101" pitchFamily="49" charset="-122"/>
              </a:rPr>
              <a:t>软件研发组织和流程</a:t>
            </a:r>
            <a:endParaRPr lang="zh-CN" altLang="en-GB" sz="2200" dirty="0">
              <a:latin typeface="黑体" panose="02010609060101010101" pitchFamily="49" charset="-122"/>
              <a:ea typeface="黑体" panose="02010609060101010101" pitchFamily="49" charset="-122"/>
            </a:endParaRPr>
          </a:p>
        </p:txBody>
      </p:sp>
      <p:sp>
        <p:nvSpPr>
          <p:cNvPr id="12" name="Text Box 8"/>
          <p:cNvSpPr txBox="1"/>
          <p:nvPr/>
        </p:nvSpPr>
        <p:spPr bwMode="auto">
          <a:xfrm>
            <a:off x="1055440" y="3426460"/>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dirty="0">
                <a:latin typeface="黑体" panose="02010609060101010101" pitchFamily="49" charset="-122"/>
                <a:ea typeface="黑体" panose="02010609060101010101" pitchFamily="49" charset="-122"/>
              </a:rPr>
              <a:t>软件中引入缺陷的原因</a:t>
            </a:r>
            <a:endParaRPr lang="zh-CN" altLang="en-GB" sz="22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软件测试演示</a:t>
            </a:r>
            <a:endParaRPr lang="zh-CN" altLang="en-US" dirty="0"/>
          </a:p>
        </p:txBody>
      </p:sp>
      <p:sp>
        <p:nvSpPr>
          <p:cNvPr id="3" name="内容占位符 2"/>
          <p:cNvSpPr>
            <a:spLocks noGrp="1"/>
          </p:cNvSpPr>
          <p:nvPr>
            <p:ph idx="1"/>
          </p:nvPr>
        </p:nvSpPr>
        <p:spPr/>
        <p:txBody>
          <a:bodyPr/>
          <a:lstStyle/>
          <a:p>
            <a:pPr eaLnBrk="1" hangingPunct="1">
              <a:lnSpc>
                <a:spcPct val="150000"/>
              </a:lnSpc>
              <a:buFontTx/>
              <a:buNone/>
            </a:pPr>
            <a:r>
              <a:rPr lang="zh-CN" altLang="en-US" sz="2200" dirty="0" smtClean="0"/>
              <a:t>软件测试并不神秘，快速入门并不难</a:t>
            </a:r>
            <a:endParaRPr lang="zh-CN" altLang="en-US" sz="2200" dirty="0" smtClean="0"/>
          </a:p>
          <a:p>
            <a:pPr eaLnBrk="1" hangingPunct="1">
              <a:lnSpc>
                <a:spcPct val="150000"/>
              </a:lnSpc>
            </a:pPr>
            <a:r>
              <a:rPr lang="zh-CN" altLang="en-US" sz="2200" dirty="0" smtClean="0"/>
              <a:t>功能测试演示</a:t>
            </a:r>
            <a:endParaRPr lang="zh-CN" altLang="en-US" sz="2200" dirty="0" smtClean="0"/>
          </a:p>
          <a:p>
            <a:pPr eaLnBrk="1" hangingPunct="1">
              <a:lnSpc>
                <a:spcPct val="150000"/>
              </a:lnSpc>
            </a:pPr>
            <a:r>
              <a:rPr lang="zh-CN" altLang="en-US" sz="2200" dirty="0" smtClean="0"/>
              <a:t>性能测试演示</a:t>
            </a:r>
            <a:endParaRPr lang="zh-CN" altLang="en-US" sz="2200" dirty="0" smtClean="0"/>
          </a:p>
          <a:p>
            <a:pPr>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graphicFrame>
        <p:nvGraphicFramePr>
          <p:cNvPr id="1026" name="Object 6"/>
          <p:cNvGraphicFramePr>
            <a:graphicFrameLocks noChangeAspect="1"/>
          </p:cNvGraphicFramePr>
          <p:nvPr/>
        </p:nvGraphicFramePr>
        <p:xfrm>
          <a:off x="3935760" y="2149475"/>
          <a:ext cx="3797300" cy="3367088"/>
        </p:xfrm>
        <a:graphic>
          <a:graphicData uri="http://schemas.openxmlformats.org/presentationml/2006/ole">
            <mc:AlternateContent xmlns:mc="http://schemas.openxmlformats.org/markup-compatibility/2006">
              <mc:Choice xmlns:v="urn:schemas-microsoft-com:vml" Requires="v">
                <p:oleObj spid="_x0000_s1025" name="位图图像" r:id="rId1" imgW="2466975" imgH="2305050" progId="PBrush">
                  <p:embed/>
                </p:oleObj>
              </mc:Choice>
              <mc:Fallback>
                <p:oleObj name="位图图像" r:id="rId1" imgW="2466975" imgH="2305050" progId="PBrush">
                  <p:embed/>
                  <p:pic>
                    <p:nvPicPr>
                      <p:cNvPr id="0" name="图片 1024"/>
                      <p:cNvPicPr>
                        <a:picLocks noChangeAspect="1"/>
                      </p:cNvPicPr>
                      <p:nvPr/>
                    </p:nvPicPr>
                    <p:blipFill>
                      <a:blip r:embed="rId2"/>
                      <a:stretch>
                        <a:fillRect/>
                      </a:stretch>
                    </p:blipFill>
                    <p:spPr>
                      <a:xfrm>
                        <a:off x="3935760" y="2149475"/>
                        <a:ext cx="3797300" cy="3367088"/>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什么是软件测试</a:t>
            </a:r>
            <a:endParaRPr lang="zh-CN" altLang="en-US" dirty="0"/>
          </a:p>
        </p:txBody>
      </p:sp>
      <p:sp>
        <p:nvSpPr>
          <p:cNvPr id="3" name="内容占位符 2"/>
          <p:cNvSpPr>
            <a:spLocks noGrp="1"/>
          </p:cNvSpPr>
          <p:nvPr>
            <p:ph idx="1"/>
          </p:nvPr>
        </p:nvSpPr>
        <p:spPr>
          <a:xfrm>
            <a:off x="838200" y="1196752"/>
            <a:ext cx="10515600" cy="4908550"/>
          </a:xfrm>
        </p:spPr>
        <p:txBody>
          <a:bodyPr/>
          <a:lstStyle/>
          <a:p>
            <a:pPr eaLnBrk="1" hangingPunct="1">
              <a:lnSpc>
                <a:spcPct val="150000"/>
              </a:lnSpc>
            </a:pPr>
            <a:r>
              <a:rPr lang="zh-CN" altLang="en-US" sz="2000" dirty="0" smtClean="0">
                <a:cs typeface="Times New Roman" panose="02020603050405020304" pitchFamily="18" charset="0"/>
              </a:rPr>
              <a:t>目前没有公认非常完整的定义形式。</a:t>
            </a:r>
            <a:endParaRPr lang="zh-CN" altLang="en-US" sz="2000" dirty="0" smtClean="0">
              <a:cs typeface="Times New Roman" panose="02020603050405020304" pitchFamily="18" charset="0"/>
            </a:endParaRPr>
          </a:p>
          <a:p>
            <a:pPr algn="just" eaLnBrk="1" hangingPunct="1">
              <a:lnSpc>
                <a:spcPct val="150000"/>
              </a:lnSpc>
            </a:pPr>
            <a:r>
              <a:rPr lang="en-US" altLang="zh-CN" sz="2000" dirty="0" smtClean="0">
                <a:cs typeface="Times New Roman" panose="02020603050405020304" pitchFamily="18" charset="0"/>
              </a:rPr>
              <a:t>1983</a:t>
            </a:r>
            <a:r>
              <a:rPr lang="zh-CN" altLang="en-US" sz="2000" dirty="0" smtClean="0">
                <a:cs typeface="Times New Roman" panose="02020603050405020304" pitchFamily="18" charset="0"/>
              </a:rPr>
              <a:t>，</a:t>
            </a:r>
            <a:r>
              <a:rPr lang="en-US" altLang="zh-CN" sz="2000" dirty="0" smtClean="0">
                <a:cs typeface="Times New Roman" panose="02020603050405020304" pitchFamily="18" charset="0"/>
              </a:rPr>
              <a:t>IEEE</a:t>
            </a:r>
            <a:r>
              <a:rPr lang="zh-CN" altLang="en-US" sz="2000" dirty="0" smtClean="0">
                <a:cs typeface="Times New Roman" panose="02020603050405020304" pitchFamily="18" charset="0"/>
              </a:rPr>
              <a:t>提出的软件工程标准术语，软件测试定义如下：</a:t>
            </a:r>
            <a:endParaRPr lang="en-US" altLang="zh-CN" sz="2000" dirty="0" smtClean="0">
              <a:cs typeface="Times New Roman" panose="02020603050405020304" pitchFamily="18" charset="0"/>
            </a:endParaRPr>
          </a:p>
          <a:p>
            <a:pPr algn="just" eaLnBrk="1" hangingPunct="1">
              <a:lnSpc>
                <a:spcPct val="150000"/>
              </a:lnSpc>
              <a:buNone/>
            </a:pPr>
            <a:r>
              <a:rPr lang="zh-CN" altLang="en-US" sz="2000" dirty="0" smtClean="0">
                <a:cs typeface="Times New Roman" panose="02020603050405020304" pitchFamily="18" charset="0"/>
              </a:rPr>
              <a:t> “使用</a:t>
            </a:r>
            <a:r>
              <a:rPr lang="zh-CN" altLang="en-US" sz="2000" dirty="0" smtClean="0">
                <a:solidFill>
                  <a:srgbClr val="FFC000"/>
                </a:solidFill>
                <a:cs typeface="Times New Roman" panose="02020603050405020304" pitchFamily="18" charset="0"/>
              </a:rPr>
              <a:t>人工和自动</a:t>
            </a:r>
            <a:r>
              <a:rPr lang="zh-CN" altLang="en-US" sz="2000" dirty="0" smtClean="0">
                <a:cs typeface="Times New Roman" panose="02020603050405020304" pitchFamily="18" charset="0"/>
              </a:rPr>
              <a:t>手段来运行或测试某个系统的过程，</a:t>
            </a:r>
            <a:endParaRPr lang="en-US" altLang="zh-CN" sz="2000" dirty="0" smtClean="0">
              <a:cs typeface="Times New Roman" panose="02020603050405020304" pitchFamily="18" charset="0"/>
            </a:endParaRPr>
          </a:p>
          <a:p>
            <a:pPr eaLnBrk="1" hangingPunct="1">
              <a:lnSpc>
                <a:spcPct val="150000"/>
              </a:lnSpc>
              <a:buFontTx/>
              <a:buNone/>
            </a:pPr>
            <a:r>
              <a:rPr lang="zh-CN" altLang="en-US" sz="2000" dirty="0" smtClean="0">
                <a:cs typeface="Times New Roman" panose="02020603050405020304" pitchFamily="18" charset="0"/>
              </a:rPr>
              <a:t>   其目的在于检验它是否满足规定的需求</a:t>
            </a:r>
            <a:endParaRPr lang="en-US" altLang="zh-CN" sz="2000" dirty="0" smtClean="0">
              <a:cs typeface="Times New Roman" panose="02020603050405020304" pitchFamily="18" charset="0"/>
            </a:endParaRPr>
          </a:p>
          <a:p>
            <a:pPr eaLnBrk="1" hangingPunct="1">
              <a:lnSpc>
                <a:spcPct val="150000"/>
              </a:lnSpc>
              <a:buFontTx/>
              <a:buNone/>
            </a:pPr>
            <a:r>
              <a:rPr lang="zh-CN" altLang="en-US" sz="2000" dirty="0" smtClean="0">
                <a:cs typeface="Times New Roman" panose="02020603050405020304" pitchFamily="18" charset="0"/>
              </a:rPr>
              <a:t>   或是弄清预期结果与实际结果之间的差别”。</a:t>
            </a:r>
            <a:endParaRPr lang="zh-CN" altLang="en-US" sz="2000" dirty="0" smtClean="0">
              <a:cs typeface="Times New Roman" panose="02020603050405020304" pitchFamily="18" charset="0"/>
            </a:endParaRPr>
          </a:p>
          <a:p>
            <a:pPr eaLnBrk="1" hangingPunct="1">
              <a:lnSpc>
                <a:spcPct val="150000"/>
              </a:lnSpc>
            </a:pPr>
            <a:r>
              <a:rPr lang="en-US" altLang="zh-CN" sz="2000" dirty="0" err="1" smtClean="0">
                <a:cs typeface="Times New Roman" panose="02020603050405020304" pitchFamily="18" charset="0"/>
              </a:rPr>
              <a:t>梅耶（Myers, G. J.）</a:t>
            </a:r>
            <a:r>
              <a:rPr lang="zh-CN" altLang="en-US" sz="2000" dirty="0" smtClean="0">
                <a:cs typeface="Times New Roman" panose="02020603050405020304" pitchFamily="18" charset="0"/>
              </a:rPr>
              <a:t>认为：</a:t>
            </a:r>
            <a:r>
              <a:rPr lang="zh-CN" altLang="en-US" sz="2000" dirty="0" smtClean="0">
                <a:solidFill>
                  <a:srgbClr val="FF0000"/>
                </a:solidFill>
                <a:cs typeface="Times New Roman" panose="02020603050405020304" pitchFamily="18" charset="0"/>
              </a:rPr>
              <a:t>（软件测试的艺术）</a:t>
            </a:r>
            <a:endParaRPr lang="en-US" altLang="zh-CN" sz="2000" dirty="0" smtClean="0">
              <a:cs typeface="Times New Roman" panose="02020603050405020304" pitchFamily="18" charset="0"/>
            </a:endParaRPr>
          </a:p>
          <a:p>
            <a:pPr eaLnBrk="1" hangingPunct="1">
              <a:lnSpc>
                <a:spcPct val="150000"/>
              </a:lnSpc>
              <a:buNone/>
            </a:pPr>
            <a:r>
              <a:rPr lang="en-US" altLang="zh-CN" sz="2000" dirty="0" smtClean="0">
                <a:cs typeface="Times New Roman" panose="02020603050405020304" pitchFamily="18" charset="0"/>
              </a:rPr>
              <a:t>  1</a:t>
            </a:r>
            <a:r>
              <a:rPr lang="zh-CN" altLang="en-US" sz="2000" dirty="0" smtClean="0">
                <a:cs typeface="Times New Roman" panose="02020603050405020304" pitchFamily="18" charset="0"/>
              </a:rPr>
              <a:t>）程序测试是为了</a:t>
            </a:r>
            <a:r>
              <a:rPr lang="zh-CN" altLang="en-US" sz="2000" dirty="0" smtClean="0">
                <a:solidFill>
                  <a:srgbClr val="FFC000"/>
                </a:solidFill>
                <a:cs typeface="Times New Roman" panose="02020603050405020304" pitchFamily="18" charset="0"/>
              </a:rPr>
              <a:t>发现错误</a:t>
            </a:r>
            <a:r>
              <a:rPr lang="zh-CN" altLang="en-US" sz="2000" dirty="0" smtClean="0">
                <a:cs typeface="Times New Roman" panose="02020603050405020304" pitchFamily="18" charset="0"/>
              </a:rPr>
              <a:t>而</a:t>
            </a:r>
            <a:r>
              <a:rPr lang="zh-CN" altLang="en-US" sz="2000" dirty="0" smtClean="0">
                <a:solidFill>
                  <a:srgbClr val="FF0000"/>
                </a:solidFill>
                <a:cs typeface="Times New Roman" panose="02020603050405020304" pitchFamily="18" charset="0"/>
              </a:rPr>
              <a:t>执行程序</a:t>
            </a:r>
            <a:r>
              <a:rPr lang="zh-CN" altLang="en-US" sz="2000" dirty="0" smtClean="0">
                <a:cs typeface="Times New Roman" panose="02020603050405020304" pitchFamily="18" charset="0"/>
              </a:rPr>
              <a:t>的过程；</a:t>
            </a:r>
            <a:endParaRPr lang="en-US" altLang="zh-CN" sz="2000" dirty="0" smtClean="0">
              <a:cs typeface="Times New Roman" panose="02020603050405020304" pitchFamily="18" charset="0"/>
            </a:endParaRPr>
          </a:p>
          <a:p>
            <a:pPr eaLnBrk="1" hangingPunct="1">
              <a:lnSpc>
                <a:spcPct val="150000"/>
              </a:lnSpc>
              <a:buNone/>
            </a:pPr>
            <a:r>
              <a:rPr lang="en-US" altLang="zh-CN" sz="2000" dirty="0" smtClean="0">
                <a:cs typeface="Times New Roman" panose="02020603050405020304" pitchFamily="18" charset="0"/>
              </a:rPr>
              <a:t>  2</a:t>
            </a:r>
            <a:r>
              <a:rPr lang="zh-CN" altLang="en-US" sz="2000" dirty="0" smtClean="0">
                <a:cs typeface="Times New Roman" panose="02020603050405020304" pitchFamily="18" charset="0"/>
              </a:rPr>
              <a:t>）好的测试方案是极可能发现迄今为止尚未发现的错误的测试方案； </a:t>
            </a:r>
            <a:endParaRPr lang="en-US" altLang="zh-CN" sz="2000" dirty="0" smtClean="0">
              <a:cs typeface="Times New Roman" panose="02020603050405020304" pitchFamily="18" charset="0"/>
            </a:endParaRPr>
          </a:p>
          <a:p>
            <a:pPr eaLnBrk="1" hangingPunct="1">
              <a:lnSpc>
                <a:spcPct val="150000"/>
              </a:lnSpc>
              <a:buNone/>
            </a:pPr>
            <a:r>
              <a:rPr lang="en-US" altLang="zh-CN" sz="2000" dirty="0" smtClean="0">
                <a:cs typeface="Times New Roman" panose="02020603050405020304" pitchFamily="18" charset="0"/>
              </a:rPr>
              <a:t>  3</a:t>
            </a:r>
            <a:r>
              <a:rPr lang="zh-CN" altLang="en-US" sz="2000" dirty="0" smtClean="0">
                <a:cs typeface="Times New Roman" panose="02020603050405020304" pitchFamily="18" charset="0"/>
              </a:rPr>
              <a:t>）成功的测试是发现了至今为止尚未发现的错误的测试 。</a:t>
            </a:r>
            <a:endParaRPr lang="zh-CN" altLang="en-US" sz="2000" dirty="0" smtClean="0">
              <a:cs typeface="Times New Roman" panose="02020603050405020304" pitchFamily="18" charset="0"/>
            </a:endParaRPr>
          </a:p>
          <a:p>
            <a:pPr>
              <a:lnSpc>
                <a:spcPct val="150000"/>
              </a:lnSpc>
              <a:buNone/>
            </a:pP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什么是软件测试</a:t>
            </a:r>
            <a:endParaRPr lang="zh-CN" altLang="en-US" dirty="0"/>
          </a:p>
        </p:txBody>
      </p:sp>
      <p:sp>
        <p:nvSpPr>
          <p:cNvPr id="3" name="内容占位符 2"/>
          <p:cNvSpPr>
            <a:spLocks noGrp="1"/>
          </p:cNvSpPr>
          <p:nvPr>
            <p:ph idx="1"/>
          </p:nvPr>
        </p:nvSpPr>
        <p:spPr/>
        <p:txBody>
          <a:bodyPr/>
          <a:lstStyle/>
          <a:p>
            <a:pPr eaLnBrk="1" hangingPunct="1">
              <a:lnSpc>
                <a:spcPct val="150000"/>
              </a:lnSpc>
              <a:buFontTx/>
              <a:buNone/>
            </a:pPr>
            <a:r>
              <a:rPr lang="zh-CN" altLang="en-US" sz="2200" dirty="0" smtClean="0"/>
              <a:t>软件测试的经典定义是：在规定的条件下对程序进行操作，以发现程序错误，衡量软件质量，并对其是否能满足设计要求进行评估的过程。</a:t>
            </a:r>
            <a:endParaRPr lang="zh-CN" altLang="en-US" sz="2200" dirty="0" smtClean="0"/>
          </a:p>
          <a:p>
            <a:pPr eaLnBrk="1" hangingPunct="1">
              <a:lnSpc>
                <a:spcPct val="150000"/>
              </a:lnSpc>
              <a:buFontTx/>
              <a:buNone/>
            </a:pPr>
            <a:r>
              <a:rPr lang="zh-CN" altLang="en-US" sz="2200" dirty="0" smtClean="0"/>
              <a:t>没有必要一定要背一个概念出来，搞清软件测试的含义即可</a:t>
            </a:r>
            <a:endParaRPr lang="zh-CN" altLang="en-US" sz="2200" dirty="0" smtClean="0"/>
          </a:p>
          <a:p>
            <a:pPr eaLnBrk="1" hangingPunct="1">
              <a:lnSpc>
                <a:spcPct val="150000"/>
              </a:lnSpc>
            </a:pPr>
            <a:r>
              <a:rPr lang="zh-CN" altLang="en-US" sz="2200" dirty="0" smtClean="0"/>
              <a:t>软件测试是一个过程，包含若干活动</a:t>
            </a:r>
            <a:r>
              <a:rPr lang="en-US" altLang="zh-CN" sz="2200" dirty="0"/>
              <a:t>,</a:t>
            </a:r>
            <a:r>
              <a:rPr lang="zh-CN" altLang="en-US" sz="2200" dirty="0" smtClean="0"/>
              <a:t>运行软件进行测试只是活动之一</a:t>
            </a:r>
            <a:endParaRPr lang="zh-CN" altLang="en-US" sz="2200" dirty="0" smtClean="0"/>
          </a:p>
          <a:p>
            <a:pPr eaLnBrk="1" hangingPunct="1">
              <a:lnSpc>
                <a:spcPct val="150000"/>
              </a:lnSpc>
            </a:pPr>
            <a:r>
              <a:rPr lang="zh-CN" altLang="en-US" sz="2200" dirty="0" smtClean="0"/>
              <a:t>进行软件测试可以人工方式也可以借助于工具</a:t>
            </a:r>
            <a:endParaRPr lang="zh-CN" altLang="en-US" sz="2200" dirty="0" smtClean="0"/>
          </a:p>
          <a:p>
            <a:pPr eaLnBrk="1" hangingPunct="1">
              <a:lnSpc>
                <a:spcPct val="150000"/>
              </a:lnSpc>
            </a:pPr>
            <a:r>
              <a:rPr lang="zh-CN" altLang="en-US" sz="2200" dirty="0" smtClean="0"/>
              <a:t>进行软件测试可以运行软件也可以不运行软件</a:t>
            </a:r>
            <a:endParaRPr lang="zh-CN" altLang="en-US" sz="2200" dirty="0" smtClean="0"/>
          </a:p>
          <a:p>
            <a:pPr eaLnBrk="1" hangingPunct="1">
              <a:lnSpc>
                <a:spcPct val="150000"/>
              </a:lnSpc>
            </a:pPr>
            <a:r>
              <a:rPr lang="zh-CN" altLang="en-US" sz="2200" dirty="0" smtClean="0"/>
              <a:t>软件测试的目的不仅仅是为了发现错误</a:t>
            </a:r>
            <a:endParaRPr lang="zh-CN" altLang="en-US" sz="2200" dirty="0" smtClean="0"/>
          </a:p>
          <a:p>
            <a:pPr>
              <a:lnSpc>
                <a:spcPct val="15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a:xfrm>
            <a:off x="838200" y="1196752"/>
            <a:ext cx="10515600" cy="4908550"/>
          </a:xfrm>
        </p:spPr>
        <p:txBody>
          <a:bodyPr/>
          <a:lstStyle/>
          <a:p>
            <a:pPr eaLnBrk="1" hangingPunct="1">
              <a:lnSpc>
                <a:spcPct val="150000"/>
              </a:lnSpc>
            </a:pPr>
            <a:r>
              <a:rPr lang="zh-CN" altLang="en-US" sz="2200" dirty="0" smtClean="0">
                <a:solidFill>
                  <a:schemeClr val="bg1"/>
                </a:solidFill>
                <a:sym typeface="+mn-ea"/>
              </a:rPr>
              <a:t>掌握软件生命周期的各个阶段以及相互关系；</a:t>
            </a:r>
            <a:endParaRPr lang="zh-CN" altLang="en-US" sz="2200" dirty="0" smtClean="0">
              <a:solidFill>
                <a:schemeClr val="bg1"/>
              </a:solidFill>
            </a:endParaRPr>
          </a:p>
          <a:p>
            <a:pPr eaLnBrk="1" hangingPunct="1">
              <a:lnSpc>
                <a:spcPct val="150000"/>
              </a:lnSpc>
            </a:pPr>
            <a:r>
              <a:rPr lang="zh-CN" altLang="en-US" sz="2200" dirty="0" smtClean="0">
                <a:solidFill>
                  <a:schemeClr val="bg1"/>
                </a:solidFill>
                <a:sym typeface="+mn-ea"/>
              </a:rPr>
              <a:t>初步了解软件生命周期各阶段的具体工作内容；</a:t>
            </a:r>
            <a:endParaRPr lang="zh-CN" altLang="en-US" sz="2200" dirty="0" smtClean="0">
              <a:solidFill>
                <a:schemeClr val="bg1"/>
              </a:solidFill>
            </a:endParaRPr>
          </a:p>
          <a:p>
            <a:pPr eaLnBrk="1" hangingPunct="1">
              <a:lnSpc>
                <a:spcPct val="150000"/>
              </a:lnSpc>
            </a:pPr>
            <a:r>
              <a:rPr lang="zh-CN" altLang="en-US" sz="2200" dirty="0" smtClean="0">
                <a:solidFill>
                  <a:schemeClr val="bg1"/>
                </a:solidFill>
                <a:sym typeface="+mn-ea"/>
              </a:rPr>
              <a:t>大致了解软件研发团队的组织形式和研发流程；</a:t>
            </a:r>
            <a:endParaRPr lang="zh-CN" altLang="en-US" sz="2200" dirty="0" smtClean="0">
              <a:solidFill>
                <a:schemeClr val="bg1"/>
              </a:solidFill>
            </a:endParaRPr>
          </a:p>
          <a:p>
            <a:pPr eaLnBrk="1" hangingPunct="1">
              <a:lnSpc>
                <a:spcPct val="150000"/>
              </a:lnSpc>
            </a:pPr>
            <a:r>
              <a:rPr lang="zh-CN" altLang="en-US" sz="2200" dirty="0" smtClean="0">
                <a:solidFill>
                  <a:schemeClr val="bg1"/>
                </a:solidFill>
              </a:rPr>
              <a:t>掌握什么是测试；</a:t>
            </a:r>
            <a:endParaRPr lang="zh-CN" altLang="en-US" sz="2200" dirty="0" smtClean="0">
              <a:solidFill>
                <a:schemeClr val="bg1"/>
              </a:solidFill>
            </a:endParaRPr>
          </a:p>
          <a:p>
            <a:pPr eaLnBrk="1" hangingPunct="1">
              <a:lnSpc>
                <a:spcPct val="150000"/>
              </a:lnSpc>
            </a:pPr>
            <a:r>
              <a:rPr lang="zh-CN" altLang="en-US" sz="2200" dirty="0" smtClean="0">
                <a:solidFill>
                  <a:schemeClr val="bg1"/>
                </a:solidFill>
              </a:rPr>
              <a:t>掌握测试的目的；</a:t>
            </a:r>
            <a:endParaRPr lang="zh-CN" altLang="en-US" sz="2200" dirty="0" smtClean="0"/>
          </a:p>
          <a:p>
            <a:pPr eaLnBrk="1" hangingPunct="1">
              <a:lnSpc>
                <a:spcPct val="150000"/>
              </a:lnSpc>
            </a:pPr>
            <a:r>
              <a:rPr lang="zh-CN" altLang="en-US" sz="2200" dirty="0" smtClean="0"/>
              <a:t>掌握测试的主要工作。</a:t>
            </a:r>
            <a:endParaRPr lang="zh-CN" altLang="en-US" sz="2200" dirty="0" smtClean="0"/>
          </a:p>
          <a:p>
            <a:pPr>
              <a:lnSpc>
                <a:spcPct val="15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advTm="48756">
        <p:cut/>
      </p:transition>
    </mc:Choice>
    <mc:Fallback>
      <p:transition advTm="48756">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软件测试常见</a:t>
            </a:r>
            <a:r>
              <a:rPr lang="zh-CN" altLang="en-US" dirty="0" smtClean="0"/>
              <a:t>的误区</a:t>
            </a:r>
            <a:endParaRPr lang="zh-CN" altLang="en-US" dirty="0"/>
          </a:p>
        </p:txBody>
      </p:sp>
      <p:sp>
        <p:nvSpPr>
          <p:cNvPr id="3" name="内容占位符 2"/>
          <p:cNvSpPr>
            <a:spLocks noGrp="1"/>
          </p:cNvSpPr>
          <p:nvPr>
            <p:ph idx="1"/>
          </p:nvPr>
        </p:nvSpPr>
        <p:spPr>
          <a:xfrm>
            <a:off x="838200" y="1306532"/>
            <a:ext cx="10515600" cy="4908550"/>
          </a:xfrm>
        </p:spPr>
        <p:txBody>
          <a:bodyPr/>
          <a:lstStyle/>
          <a:p>
            <a:pPr eaLnBrk="1" hangingPunct="1">
              <a:lnSpc>
                <a:spcPct val="100000"/>
              </a:lnSpc>
            </a:pPr>
            <a:r>
              <a:rPr lang="zh-CN" altLang="en-US" sz="2000" dirty="0" smtClean="0">
                <a:latin typeface="宋体" panose="02010600030101010101" pitchFamily="2" charset="-122"/>
              </a:rPr>
              <a:t>调试和测试是一样的；</a:t>
            </a:r>
            <a:endParaRPr lang="zh-CN" altLang="en-US"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测试组应当为保证质量负责；</a:t>
            </a:r>
            <a:r>
              <a:rPr lang="en-US" altLang="zh-CN" sz="2000" dirty="0" smtClean="0">
                <a:latin typeface="宋体" panose="02010600030101010101" pitchFamily="2" charset="-122"/>
              </a:rPr>
              <a:t>--</a:t>
            </a:r>
            <a:r>
              <a:rPr lang="zh-CN" altLang="en-US" sz="2000" dirty="0" smtClean="0">
                <a:latin typeface="宋体" panose="02010600030101010101" pitchFamily="2" charset="-122"/>
              </a:rPr>
              <a:t>质量是做出来的，不是测出来的</a:t>
            </a:r>
            <a:endParaRPr lang="zh-CN" altLang="en-US"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过分依赖</a:t>
            </a:r>
            <a:r>
              <a:rPr lang="en-US" altLang="zh-CN" sz="2000" dirty="0" smtClean="0">
                <a:cs typeface="Times New Roman" panose="02020603050405020304" pitchFamily="18" charset="0"/>
              </a:rPr>
              <a:t>Beta</a:t>
            </a:r>
            <a:r>
              <a:rPr lang="zh-CN" altLang="en-US" sz="2000" dirty="0" smtClean="0">
                <a:latin typeface="宋体" panose="02010600030101010101" pitchFamily="2" charset="-122"/>
              </a:rPr>
              <a:t>测试（又叫</a:t>
            </a:r>
            <a:r>
              <a:rPr lang="zh-CN" altLang="en-US" sz="2000" dirty="0" smtClean="0">
                <a:latin typeface="宋体" panose="02010600030101010101" pitchFamily="2" charset="-122"/>
              </a:rPr>
              <a:t>用户验收测试</a:t>
            </a:r>
            <a:r>
              <a:rPr lang="en-US" altLang="zh-CN" sz="2000" dirty="0" smtClean="0">
                <a:latin typeface="宋体" panose="02010600030101010101" pitchFamily="2" charset="-122"/>
              </a:rPr>
              <a:t>)</a:t>
            </a:r>
            <a:endParaRPr lang="zh-CN" altLang="en-US"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把测试作为新员工的一个过渡工作；</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把不合格的开发人员安排做测试；</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关注于测试的执行而忽略测试的设计；</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测试自动化是万能的；</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测试是可以穷尽的；</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测试是为了证明软件的正确性；</a:t>
            </a:r>
            <a:endParaRPr lang="en-US" altLang="zh-CN" sz="2000" dirty="0" smtClean="0">
              <a:latin typeface="宋体" panose="02010600030101010101" pitchFamily="2" charset="-122"/>
            </a:endParaRPr>
          </a:p>
          <a:p>
            <a:pPr eaLnBrk="1" hangingPunct="1">
              <a:lnSpc>
                <a:spcPct val="100000"/>
              </a:lnSpc>
            </a:pPr>
            <a:r>
              <a:rPr lang="zh-CN" altLang="en-US" sz="2000" dirty="0" smtClean="0">
                <a:latin typeface="宋体" panose="02010600030101010101" pitchFamily="2" charset="-122"/>
              </a:rPr>
              <a:t>测试是枯燥乏味，缺乏创造力的工作；</a:t>
            </a:r>
            <a:endParaRPr lang="en-US" altLang="zh-CN" sz="2000"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软件测试的主要工作</a:t>
            </a:r>
            <a:endParaRPr lang="zh-CN" altLang="en-US" dirty="0"/>
          </a:p>
        </p:txBody>
      </p:sp>
      <p:sp>
        <p:nvSpPr>
          <p:cNvPr id="3" name="内容占位符 2"/>
          <p:cNvSpPr>
            <a:spLocks noGrp="1"/>
          </p:cNvSpPr>
          <p:nvPr>
            <p:ph idx="1"/>
          </p:nvPr>
        </p:nvSpPr>
        <p:spPr/>
        <p:txBody>
          <a:bodyPr/>
          <a:lstStyle/>
          <a:p>
            <a:pPr eaLnBrk="1" hangingPunct="1">
              <a:lnSpc>
                <a:spcPct val="150000"/>
              </a:lnSpc>
              <a:buFontTx/>
              <a:buNone/>
            </a:pPr>
            <a:r>
              <a:rPr lang="zh-CN" altLang="en-US" sz="1800" dirty="0" smtClean="0"/>
              <a:t>软件测试工程师一般会承担以下一些具体工作：</a:t>
            </a:r>
            <a:endParaRPr lang="zh-CN" altLang="en-US" sz="1800" dirty="0" smtClean="0"/>
          </a:p>
          <a:p>
            <a:pPr eaLnBrk="1" hangingPunct="1">
              <a:lnSpc>
                <a:spcPct val="150000"/>
              </a:lnSpc>
            </a:pPr>
            <a:r>
              <a:rPr lang="zh-CN" altLang="en-US" sz="1800" dirty="0" smtClean="0"/>
              <a:t>a、需求分析阶段：参与需求分析，参与需求评审，根据对系统的了解，对业务逻辑、需求优先级等提出个人建议；编写版本的测试计划和测试方案，编写测试用例。</a:t>
            </a:r>
            <a:endParaRPr lang="zh-CN" altLang="en-US" sz="1800" dirty="0" smtClean="0"/>
          </a:p>
          <a:p>
            <a:pPr eaLnBrk="1" hangingPunct="1">
              <a:lnSpc>
                <a:spcPct val="150000"/>
              </a:lnSpc>
            </a:pPr>
            <a:r>
              <a:rPr lang="zh-CN" altLang="en-US" sz="1800" dirty="0" smtClean="0"/>
              <a:t>b、设计阶段:评审概要设计和详细设计，给出建议，或者参与技术预研；根据实际设计更新测试相关文档。</a:t>
            </a:r>
            <a:endParaRPr lang="zh-CN" altLang="en-US" sz="1800" dirty="0" smtClean="0"/>
          </a:p>
          <a:p>
            <a:pPr eaLnBrk="1" hangingPunct="1">
              <a:lnSpc>
                <a:spcPct val="150000"/>
              </a:lnSpc>
            </a:pPr>
            <a:r>
              <a:rPr lang="zh-CN" altLang="en-US" sz="1800" dirty="0" smtClean="0"/>
              <a:t>c、开发阶段:协助开发人员调试接口、单元测试（相关的计划方案）。</a:t>
            </a:r>
            <a:endParaRPr lang="zh-CN" altLang="en-US" sz="1800" dirty="0" smtClean="0"/>
          </a:p>
          <a:p>
            <a:pPr eaLnBrk="1" hangingPunct="1">
              <a:lnSpc>
                <a:spcPct val="150000"/>
              </a:lnSpc>
            </a:pPr>
            <a:r>
              <a:rPr lang="zh-CN" altLang="en-US" sz="1800" dirty="0" smtClean="0"/>
              <a:t>d、测试阶段: 搭建维护测试环境，按计划和方案执行测试，做好缺陷回归和管理、测试报告。</a:t>
            </a:r>
            <a:endParaRPr lang="zh-CN" altLang="en-US" sz="1800" dirty="0" smtClean="0"/>
          </a:p>
          <a:p>
            <a:pPr eaLnBrk="1" hangingPunct="1">
              <a:lnSpc>
                <a:spcPct val="150000"/>
              </a:lnSpc>
            </a:pPr>
            <a:r>
              <a:rPr lang="zh-CN" altLang="en-US" sz="1800" dirty="0" smtClean="0"/>
              <a:t>e、验收阶段：参与用户验收，及时反馈验收过程的问题并做好回归测试。</a:t>
            </a:r>
            <a:endParaRPr lang="zh-CN" altLang="en-US" sz="1800" dirty="0" smtClean="0"/>
          </a:p>
          <a:p>
            <a:pPr eaLnBrk="1" hangingPunct="1">
              <a:lnSpc>
                <a:spcPct val="150000"/>
              </a:lnSpc>
            </a:pPr>
            <a:r>
              <a:rPr lang="zh-CN" altLang="en-US" sz="1800" dirty="0" smtClean="0"/>
              <a:t>f、运行阶段：执行线上测试；定位生产缺陷，做好回归测试。</a:t>
            </a:r>
            <a:endParaRPr lang="zh-CN" altLang="en-US" sz="18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软件测试的主要工作原则</a:t>
            </a:r>
            <a:endParaRPr lang="zh-CN" altLang="en-US" dirty="0" smtClean="0"/>
          </a:p>
        </p:txBody>
      </p:sp>
      <p:sp>
        <p:nvSpPr>
          <p:cNvPr id="3" name="内容占位符 2"/>
          <p:cNvSpPr>
            <a:spLocks noGrp="1"/>
          </p:cNvSpPr>
          <p:nvPr>
            <p:ph idx="1"/>
          </p:nvPr>
        </p:nvSpPr>
        <p:spPr>
          <a:xfrm>
            <a:off x="838200" y="1126490"/>
            <a:ext cx="10515600" cy="5052060"/>
          </a:xfrm>
        </p:spPr>
        <p:txBody>
          <a:bodyPr/>
          <a:lstStyle/>
          <a:p>
            <a:pPr eaLnBrk="1" hangingPunct="1">
              <a:lnSpc>
                <a:spcPct val="150000"/>
              </a:lnSpc>
              <a:buFontTx/>
              <a:buNone/>
            </a:pPr>
            <a:r>
              <a:rPr lang="zh-CN" altLang="en-US" sz="1800" dirty="0" smtClean="0"/>
              <a:t>1</a:t>
            </a:r>
            <a:r>
              <a:rPr lang="zh-CN" altLang="en-US" sz="2000" dirty="0" smtClean="0"/>
              <a:t>、测试应该尽早进行，越早介入成本越低，效果越好；</a:t>
            </a:r>
            <a:endParaRPr lang="zh-CN" altLang="en-US" sz="2000" dirty="0" smtClean="0"/>
          </a:p>
          <a:p>
            <a:pPr eaLnBrk="1" hangingPunct="1">
              <a:lnSpc>
                <a:spcPct val="150000"/>
              </a:lnSpc>
              <a:buFontTx/>
              <a:buNone/>
            </a:pPr>
            <a:r>
              <a:rPr lang="zh-CN" altLang="en-US" sz="2000" dirty="0" smtClean="0"/>
              <a:t>2、测试是一个不断进行的过程，不是某一次的活动；</a:t>
            </a:r>
            <a:endParaRPr lang="zh-CN" altLang="en-US" sz="2000" dirty="0" smtClean="0"/>
          </a:p>
          <a:p>
            <a:pPr eaLnBrk="1" hangingPunct="1">
              <a:lnSpc>
                <a:spcPct val="150000"/>
              </a:lnSpc>
              <a:buFontTx/>
              <a:buNone/>
            </a:pPr>
            <a:r>
              <a:rPr lang="zh-CN" altLang="en-US" sz="2000" dirty="0" smtClean="0"/>
              <a:t>3、测试的出发点是要证明程序存在错误；</a:t>
            </a:r>
            <a:endParaRPr lang="zh-CN" altLang="en-US" sz="2000" dirty="0" smtClean="0"/>
          </a:p>
          <a:p>
            <a:pPr eaLnBrk="1" hangingPunct="1">
              <a:lnSpc>
                <a:spcPct val="150000"/>
              </a:lnSpc>
              <a:buFontTx/>
              <a:buNone/>
            </a:pPr>
            <a:r>
              <a:rPr lang="zh-CN" altLang="en-US" sz="2000" dirty="0" smtClean="0"/>
              <a:t>4、程序员应该避免检查自己的程序；</a:t>
            </a:r>
            <a:endParaRPr lang="zh-CN" altLang="en-US" sz="2000" dirty="0" smtClean="0"/>
          </a:p>
          <a:p>
            <a:pPr eaLnBrk="1" hangingPunct="1">
              <a:lnSpc>
                <a:spcPct val="150000"/>
              </a:lnSpc>
              <a:buFontTx/>
              <a:buNone/>
            </a:pPr>
            <a:r>
              <a:rPr lang="zh-CN" altLang="en-US" sz="2000" dirty="0" smtClean="0"/>
              <a:t>5、设计测试用例时应考虑到合法的输入和不合法的输入以及各种边界条件，特殊情况下还要制造极端状态和意外状态，如网络异常中断、电源断电等。（一定的正常场景和异常场景搭配比例）</a:t>
            </a:r>
            <a:endParaRPr lang="zh-CN" altLang="en-US" sz="2000" dirty="0" smtClean="0"/>
          </a:p>
          <a:p>
            <a:pPr eaLnBrk="1" hangingPunct="1">
              <a:lnSpc>
                <a:spcPct val="150000"/>
              </a:lnSpc>
              <a:buFontTx/>
              <a:buNone/>
            </a:pPr>
            <a:r>
              <a:rPr lang="zh-CN" altLang="en-US" sz="2000" dirty="0" smtClean="0"/>
              <a:t>6、某个功能部件已发现的缺陷越多，找到它的更多未发现的缺陷的可能性就越大。（群集现象）</a:t>
            </a:r>
            <a:endParaRPr lang="zh-CN" altLang="en-US" sz="2000" dirty="0" smtClean="0"/>
          </a:p>
          <a:p>
            <a:pPr eaLnBrk="1" hangingPunct="1">
              <a:lnSpc>
                <a:spcPct val="150000"/>
              </a:lnSpc>
              <a:buFontTx/>
              <a:buNone/>
            </a:pPr>
            <a:r>
              <a:rPr lang="zh-CN" altLang="en-US" sz="2000" dirty="0" smtClean="0"/>
              <a:t>7、穷尽测试是不可能的。（需要根据资源投入确定测试的范围、准入、准出）</a:t>
            </a:r>
            <a:endParaRPr lang="zh-CN" altLang="en-US" sz="2000"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8" name="Text Box 6"/>
          <p:cNvSpPr txBox="1"/>
          <p:nvPr/>
        </p:nvSpPr>
        <p:spPr bwMode="auto">
          <a:xfrm>
            <a:off x="838200" y="2562226"/>
            <a:ext cx="4586288" cy="506412"/>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a:latin typeface="黑体" panose="02010609060101010101" pitchFamily="49" charset="-122"/>
                <a:ea typeface="黑体" panose="02010609060101010101" pitchFamily="49" charset="-122"/>
              </a:rPr>
              <a:t>软件生命周期</a:t>
            </a:r>
            <a:endParaRPr lang="zh-CN" altLang="en-GB" sz="2200">
              <a:latin typeface="黑体" panose="02010609060101010101" pitchFamily="49" charset="-122"/>
              <a:ea typeface="黑体" panose="02010609060101010101" pitchFamily="49" charset="-122"/>
            </a:endParaRPr>
          </a:p>
        </p:txBody>
      </p:sp>
      <p:sp>
        <p:nvSpPr>
          <p:cNvPr id="9" name="Text Box 7"/>
          <p:cNvSpPr txBox="1"/>
          <p:nvPr/>
        </p:nvSpPr>
        <p:spPr bwMode="auto">
          <a:xfrm>
            <a:off x="838200" y="1843088"/>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a:latin typeface="黑体" panose="02010609060101010101" pitchFamily="49" charset="-122"/>
                <a:ea typeface="黑体" panose="02010609060101010101" pitchFamily="49" charset="-122"/>
              </a:rPr>
              <a:t>软件测试的定义和目的</a:t>
            </a:r>
            <a:endParaRPr lang="zh-CN" altLang="en-GB" sz="2200">
              <a:latin typeface="黑体" panose="02010609060101010101" pitchFamily="49" charset="-122"/>
              <a:ea typeface="黑体" panose="02010609060101010101" pitchFamily="49" charset="-122"/>
            </a:endParaRPr>
          </a:p>
        </p:txBody>
      </p:sp>
      <p:sp>
        <p:nvSpPr>
          <p:cNvPr id="10" name="Text Box 8"/>
          <p:cNvSpPr txBox="1"/>
          <p:nvPr/>
        </p:nvSpPr>
        <p:spPr bwMode="auto">
          <a:xfrm>
            <a:off x="838200" y="3281363"/>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a:latin typeface="黑体" panose="02010609060101010101" pitchFamily="49" charset="-122"/>
                <a:ea typeface="黑体" panose="02010609060101010101" pitchFamily="49" charset="-122"/>
              </a:rPr>
              <a:t>软件研发组织和流程</a:t>
            </a:r>
            <a:endParaRPr lang="zh-CN" altLang="en-GB" sz="2200">
              <a:latin typeface="黑体" panose="02010609060101010101" pitchFamily="49" charset="-122"/>
              <a:ea typeface="黑体" panose="02010609060101010101" pitchFamily="49" charset="-122"/>
            </a:endParaRPr>
          </a:p>
        </p:txBody>
      </p:sp>
      <p:sp>
        <p:nvSpPr>
          <p:cNvPr id="11" name="Text Box 9"/>
          <p:cNvSpPr txBox="1"/>
          <p:nvPr/>
        </p:nvSpPr>
        <p:spPr bwMode="auto">
          <a:xfrm>
            <a:off x="838200" y="4002088"/>
            <a:ext cx="4586288" cy="504825"/>
          </a:xfrm>
          <a:prstGeom prst="rect">
            <a:avLst/>
          </a:prstGeom>
          <a:solidFill>
            <a:srgbClr val="008080"/>
          </a:solidFill>
          <a:ln w="9525">
            <a:noFill/>
            <a:miter lim="800000"/>
          </a:ln>
          <a:effectLst>
            <a:prstShdw prst="shdw17" dist="17961" dir="2700000">
              <a:srgbClr val="004D4D"/>
            </a:prstShdw>
          </a:effectLst>
        </p:spPr>
        <p:txBody>
          <a:bodyPr wrap="none" anchor="ctr"/>
          <a:lstStyle/>
          <a:p>
            <a:pPr marL="177800" indent="-177800" algn="ctr"/>
            <a:r>
              <a:rPr lang="zh-CN" altLang="en-US" sz="2200" dirty="0">
                <a:solidFill>
                  <a:srgbClr val="FFFF00"/>
                </a:solidFill>
                <a:latin typeface="黑体" panose="02010609060101010101" pitchFamily="49" charset="-122"/>
                <a:ea typeface="黑体" panose="02010609060101010101" pitchFamily="49" charset="-122"/>
              </a:rPr>
              <a:t>软件中引入缺陷的原因</a:t>
            </a:r>
            <a:endParaRPr lang="zh-CN" altLang="en-GB" sz="2200" dirty="0">
              <a:solidFill>
                <a:srgbClr val="FFFF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软件缺陷和</a:t>
            </a:r>
            <a:r>
              <a:rPr lang="en-US" altLang="zh-CN" dirty="0" smtClean="0">
                <a:latin typeface="Times New Roman" panose="02020603050405020304" pitchFamily="18" charset="0"/>
                <a:cs typeface="Times New Roman" panose="02020603050405020304" pitchFamily="18" charset="0"/>
              </a:rPr>
              <a:t>Bug</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270000"/>
            <a:ext cx="7922096" cy="4908550"/>
          </a:xfrm>
        </p:spPr>
        <p:txBody>
          <a:bodyPr/>
          <a:lstStyle/>
          <a:p>
            <a:pPr eaLnBrk="1" hangingPunct="1">
              <a:lnSpc>
                <a:spcPct val="150000"/>
              </a:lnSpc>
            </a:pPr>
            <a:r>
              <a:rPr lang="zh-CN" altLang="en-US" sz="2200" dirty="0" smtClean="0"/>
              <a:t>软件缺陷：既指静态存在于软件工作产品（文档、代码）中的错误，也指软件运行时由于这些错误被激发引起的和软件产品预期属性的偏离现象。</a:t>
            </a:r>
            <a:endParaRPr lang="zh-CN" altLang="en-US" sz="2200" dirty="0" smtClean="0"/>
          </a:p>
          <a:p>
            <a:pPr eaLnBrk="1" hangingPunct="1">
              <a:lnSpc>
                <a:spcPct val="150000"/>
              </a:lnSpc>
            </a:pPr>
            <a:r>
              <a:rPr lang="en-US" altLang="zh-CN" sz="2200" dirty="0" smtClean="0"/>
              <a:t>Bug</a:t>
            </a:r>
            <a:r>
              <a:rPr lang="zh-CN" altLang="en-US" sz="2200" dirty="0" smtClean="0"/>
              <a:t>：代码中的缺陷。有时也被泛指因软件产品内部的缺陷引起的软件产品最终运行时和预期属性的偏离。</a:t>
            </a:r>
            <a:endParaRPr lang="zh-CN" altLang="en-US" sz="2200" dirty="0" smtClean="0"/>
          </a:p>
          <a:p>
            <a:pPr eaLnBrk="1" hangingPunct="1">
              <a:lnSpc>
                <a:spcPct val="150000"/>
              </a:lnSpc>
            </a:pPr>
            <a:r>
              <a:rPr lang="zh-CN" altLang="en-US" sz="2200" dirty="0" smtClean="0"/>
              <a:t>软件错误、软件缺陷、</a:t>
            </a:r>
            <a:r>
              <a:rPr lang="en-US" altLang="zh-CN" sz="2200" dirty="0" smtClean="0"/>
              <a:t>Bug</a:t>
            </a:r>
            <a:r>
              <a:rPr lang="zh-CN" altLang="en-US" sz="2200" dirty="0" smtClean="0"/>
              <a:t>在实际工作中可以认为一样。</a:t>
            </a:r>
            <a:endParaRPr lang="zh-CN" altLang="en-US" sz="2200" dirty="0" smtClean="0"/>
          </a:p>
          <a:p>
            <a:pPr>
              <a:lnSpc>
                <a:spcPct val="15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为什么会引入缺陷</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pic>
        <p:nvPicPr>
          <p:cNvPr id="20" name="图片 3"/>
          <p:cNvPicPr>
            <a:picLocks noChangeAspect="1"/>
          </p:cNvPicPr>
          <p:nvPr>
            <p:ph idx="1"/>
            <p:custDataLst>
              <p:tags r:id="rId1"/>
            </p:custDataLst>
          </p:nvPr>
        </p:nvPicPr>
        <p:blipFill>
          <a:blip r:embed="rId2"/>
          <a:stretch>
            <a:fillRect/>
          </a:stretch>
        </p:blipFill>
        <p:spPr>
          <a:xfrm>
            <a:off x="1872615" y="1403350"/>
            <a:ext cx="7754620" cy="4593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常见的引入缺陷的原因</a:t>
            </a:r>
            <a:endParaRPr lang="zh-CN" altLang="en-US" dirty="0"/>
          </a:p>
        </p:txBody>
      </p:sp>
      <p:sp>
        <p:nvSpPr>
          <p:cNvPr id="3" name="内容占位符 2"/>
          <p:cNvSpPr>
            <a:spLocks noGrp="1"/>
          </p:cNvSpPr>
          <p:nvPr>
            <p:ph idx="1"/>
          </p:nvPr>
        </p:nvSpPr>
        <p:spPr/>
        <p:txBody>
          <a:bodyPr/>
          <a:lstStyle/>
          <a:p>
            <a:pPr eaLnBrk="1" hangingPunct="1">
              <a:lnSpc>
                <a:spcPct val="150000"/>
              </a:lnSpc>
            </a:pPr>
            <a:r>
              <a:rPr lang="zh-CN" altLang="en-US" sz="2200" dirty="0" smtClean="0"/>
              <a:t>开发过程缺乏有效的沟通，或者没有进行沟通</a:t>
            </a:r>
            <a:endParaRPr lang="zh-CN" altLang="en-US" sz="2200" dirty="0" smtClean="0"/>
          </a:p>
          <a:p>
            <a:pPr eaLnBrk="1" hangingPunct="1">
              <a:lnSpc>
                <a:spcPct val="150000"/>
              </a:lnSpc>
            </a:pPr>
            <a:r>
              <a:rPr lang="zh-CN" altLang="en-US" sz="2200" dirty="0" smtClean="0"/>
              <a:t>软件复杂度越来越高</a:t>
            </a:r>
            <a:endParaRPr lang="zh-CN" altLang="en-US" sz="2200" dirty="0" smtClean="0"/>
          </a:p>
          <a:p>
            <a:pPr eaLnBrk="1" hangingPunct="1">
              <a:lnSpc>
                <a:spcPct val="150000"/>
              </a:lnSpc>
            </a:pPr>
            <a:r>
              <a:rPr lang="zh-CN" altLang="en-US" sz="2200" dirty="0" smtClean="0"/>
              <a:t>编程中产生错误</a:t>
            </a:r>
            <a:endParaRPr lang="zh-CN" altLang="en-US" sz="2200" dirty="0" smtClean="0"/>
          </a:p>
          <a:p>
            <a:pPr eaLnBrk="1" hangingPunct="1">
              <a:lnSpc>
                <a:spcPct val="150000"/>
              </a:lnSpc>
            </a:pPr>
            <a:r>
              <a:rPr lang="zh-CN" altLang="en-US" sz="2200" dirty="0" smtClean="0"/>
              <a:t>需求不断变更</a:t>
            </a:r>
            <a:endParaRPr lang="zh-CN" altLang="en-US" sz="2200" dirty="0" smtClean="0"/>
          </a:p>
          <a:p>
            <a:pPr eaLnBrk="1" hangingPunct="1">
              <a:lnSpc>
                <a:spcPct val="150000"/>
              </a:lnSpc>
            </a:pPr>
            <a:r>
              <a:rPr lang="zh-CN" altLang="en-US" sz="2200" dirty="0" smtClean="0"/>
              <a:t>项目进度的压力</a:t>
            </a:r>
            <a:endParaRPr lang="zh-CN" altLang="en-US" sz="2200" dirty="0" smtClean="0"/>
          </a:p>
          <a:p>
            <a:pPr eaLnBrk="1" hangingPunct="1">
              <a:lnSpc>
                <a:spcPct val="150000"/>
              </a:lnSpc>
            </a:pPr>
            <a:r>
              <a:rPr lang="zh-CN" altLang="en-US" sz="2200" dirty="0" smtClean="0"/>
              <a:t>不重视开发文档</a:t>
            </a:r>
            <a:endParaRPr lang="zh-CN" altLang="en-US" sz="2200" dirty="0" smtClean="0"/>
          </a:p>
          <a:p>
            <a:pPr eaLnBrk="1" hangingPunct="1">
              <a:lnSpc>
                <a:spcPct val="150000"/>
              </a:lnSpc>
            </a:pPr>
            <a:r>
              <a:rPr lang="zh-CN" altLang="en-US" sz="2200" dirty="0" smtClean="0"/>
              <a:t>软件开发工具本身隐藏的问题</a:t>
            </a:r>
            <a:endParaRPr lang="zh-CN" altLang="en-US" sz="2200" dirty="0" smtClean="0"/>
          </a:p>
          <a:p>
            <a:pPr eaLnBrk="1" hangingPunct="1">
              <a:lnSpc>
                <a:spcPct val="150000"/>
              </a:lnSpc>
            </a:pPr>
            <a:r>
              <a:rPr lang="en-US" altLang="zh-CN" sz="2200" dirty="0" smtClean="0"/>
              <a:t>......</a:t>
            </a:r>
            <a:endParaRPr lang="zh-CN" altLang="en-US" sz="2200" dirty="0" smtClean="0"/>
          </a:p>
          <a:p>
            <a:pPr>
              <a:lnSpc>
                <a:spcPct val="15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缺陷类型</a:t>
            </a:r>
            <a:endParaRPr lang="zh-CN" altLang="en-US" dirty="0"/>
          </a:p>
        </p:txBody>
      </p:sp>
      <p:sp>
        <p:nvSpPr>
          <p:cNvPr id="3" name="内容占位符 2"/>
          <p:cNvSpPr>
            <a:spLocks noGrp="1"/>
          </p:cNvSpPr>
          <p:nvPr>
            <p:ph idx="1"/>
          </p:nvPr>
        </p:nvSpPr>
        <p:spPr>
          <a:xfrm>
            <a:off x="838200" y="1270000"/>
            <a:ext cx="8426152" cy="4908550"/>
          </a:xfrm>
        </p:spPr>
        <p:txBody>
          <a:bodyPr/>
          <a:lstStyle/>
          <a:p>
            <a:pPr eaLnBrk="1" hangingPunct="1">
              <a:lnSpc>
                <a:spcPct val="150000"/>
              </a:lnSpc>
              <a:buFontTx/>
              <a:buNone/>
            </a:pPr>
            <a:r>
              <a:rPr lang="zh-CN" altLang="en-US" sz="2200" dirty="0" smtClean="0"/>
              <a:t>所有缺陷可以归结为三类：</a:t>
            </a:r>
            <a:endParaRPr lang="zh-CN" altLang="en-US" sz="2200" dirty="0" smtClean="0"/>
          </a:p>
          <a:p>
            <a:pPr eaLnBrk="1" hangingPunct="1">
              <a:lnSpc>
                <a:spcPct val="150000"/>
              </a:lnSpc>
            </a:pPr>
            <a:r>
              <a:rPr lang="zh-CN" altLang="en-US" sz="2200" dirty="0" smtClean="0"/>
              <a:t>遗漏：规定的或预期的需求未体现在产品中（可能未将规格说明全面实现，也可能需求分析阶段就遗漏了需求）</a:t>
            </a:r>
            <a:endParaRPr lang="zh-CN" altLang="en-US" sz="2200" dirty="0" smtClean="0"/>
          </a:p>
          <a:p>
            <a:pPr eaLnBrk="1" hangingPunct="1">
              <a:lnSpc>
                <a:spcPct val="150000"/>
              </a:lnSpc>
            </a:pPr>
            <a:r>
              <a:rPr lang="zh-CN" altLang="en-US" sz="2200" dirty="0" smtClean="0"/>
              <a:t>错误：未将规格说明正确实现（可能设计错误、也可能编码错误）</a:t>
            </a:r>
            <a:endParaRPr lang="zh-CN" altLang="en-US" sz="2200" dirty="0" smtClean="0"/>
          </a:p>
          <a:p>
            <a:pPr eaLnBrk="1" hangingPunct="1">
              <a:lnSpc>
                <a:spcPct val="150000"/>
              </a:lnSpc>
            </a:pPr>
            <a:r>
              <a:rPr lang="zh-CN" altLang="en-US" sz="2200" dirty="0" smtClean="0"/>
              <a:t>额外的实现：规格说明并未规定的需求被纳入产品，得到实现</a:t>
            </a:r>
            <a:r>
              <a:rPr lang="en-US" altLang="zh-CN" sz="2200" dirty="0" smtClean="0"/>
              <a:t>--</a:t>
            </a:r>
            <a:r>
              <a:rPr lang="zh-CN" altLang="en-US" sz="2200" dirty="0" smtClean="0"/>
              <a:t>画蛇添足</a:t>
            </a:r>
            <a:endParaRPr lang="zh-CN" altLang="en-US" sz="2200" dirty="0" smtClean="0"/>
          </a:p>
          <a:p>
            <a:pPr>
              <a:lnSpc>
                <a:spcPct val="150000"/>
              </a:lnSpc>
              <a:buNone/>
            </a:pPr>
            <a:endParaRPr lang="zh-CN" altLang="en-US" sz="22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为什么要尽早进行测试</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graphicFrame>
        <p:nvGraphicFramePr>
          <p:cNvPr id="4098" name="Object 4"/>
          <p:cNvGraphicFramePr>
            <a:graphicFrameLocks noChangeAspect="1"/>
          </p:cNvGraphicFramePr>
          <p:nvPr/>
        </p:nvGraphicFramePr>
        <p:xfrm>
          <a:off x="859086" y="1238377"/>
          <a:ext cx="8621290" cy="4926927"/>
        </p:xfrm>
        <a:graphic>
          <a:graphicData uri="http://schemas.openxmlformats.org/presentationml/2006/ole">
            <mc:AlternateContent xmlns:mc="http://schemas.openxmlformats.org/markup-compatibility/2006">
              <mc:Choice xmlns:v="urn:schemas-microsoft-com:vml" Requires="v">
                <p:oleObj spid="_x0000_s3073" name="Chart" r:id="rId1" imgW="5701030" imgH="3804285" progId="">
                  <p:embed/>
                </p:oleObj>
              </mc:Choice>
              <mc:Fallback>
                <p:oleObj name="Chart" r:id="rId1" imgW="5701030" imgH="3804285" progId="">
                  <p:embed/>
                  <p:pic>
                    <p:nvPicPr>
                      <p:cNvPr id="0" name="图片 3072"/>
                      <p:cNvPicPr>
                        <a:picLocks noChangeAspect="1"/>
                      </p:cNvPicPr>
                      <p:nvPr/>
                    </p:nvPicPr>
                    <p:blipFill>
                      <a:blip r:embed="rId2"/>
                      <a:stretch>
                        <a:fillRect/>
                      </a:stretch>
                    </p:blipFill>
                    <p:spPr>
                      <a:xfrm>
                        <a:off x="859086" y="1238377"/>
                        <a:ext cx="8621290" cy="4926927"/>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Text Box 15"/>
          <p:cNvSpPr txBox="1"/>
          <p:nvPr/>
        </p:nvSpPr>
        <p:spPr bwMode="auto">
          <a:xfrm>
            <a:off x="1066552" y="3175318"/>
            <a:ext cx="4586288" cy="506412"/>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b="1" dirty="0">
                <a:latin typeface="黑体" panose="02010609060101010101" pitchFamily="49" charset="-122"/>
                <a:ea typeface="黑体" panose="02010609060101010101" pitchFamily="49" charset="-122"/>
              </a:rPr>
              <a:t>软件测试的定义和目的</a:t>
            </a:r>
            <a:endParaRPr lang="zh-CN" altLang="en-GB" sz="2200" b="1" dirty="0">
              <a:latin typeface="黑体" panose="02010609060101010101" pitchFamily="49" charset="-122"/>
              <a:ea typeface="黑体" panose="02010609060101010101" pitchFamily="49" charset="-122"/>
            </a:endParaRPr>
          </a:p>
        </p:txBody>
      </p:sp>
      <p:sp>
        <p:nvSpPr>
          <p:cNvPr id="6" name="Text Box 16"/>
          <p:cNvSpPr txBox="1"/>
          <p:nvPr/>
        </p:nvSpPr>
        <p:spPr bwMode="auto">
          <a:xfrm>
            <a:off x="1066552" y="1485900"/>
            <a:ext cx="4586288" cy="504825"/>
          </a:xfrm>
          <a:prstGeom prst="rect">
            <a:avLst/>
          </a:prstGeom>
          <a:solidFill>
            <a:srgbClr val="008080"/>
          </a:solidFill>
          <a:ln w="9525">
            <a:noFill/>
            <a:miter lim="800000"/>
          </a:ln>
          <a:effectLst>
            <a:prstShdw prst="shdw17" dist="17961" dir="2700000">
              <a:srgbClr val="004D4D"/>
            </a:prstShdw>
          </a:effectLst>
        </p:spPr>
        <p:txBody>
          <a:bodyPr wrap="none" anchor="ctr"/>
          <a:lstStyle/>
          <a:p>
            <a:pPr marL="177800" indent="-177800" algn="ctr" fontAlgn="t">
              <a:spcBef>
                <a:spcPct val="20000"/>
              </a:spcBef>
              <a:buClr>
                <a:srgbClr val="638EC1"/>
              </a:buClr>
              <a:buSzPct val="100000"/>
              <a:buFont typeface="Wingdings" panose="05000000000000000000" pitchFamily="2" charset="2"/>
              <a:buNone/>
            </a:pPr>
            <a:r>
              <a:rPr lang="zh-CN" altLang="en-US" sz="2200" b="1" dirty="0">
                <a:solidFill>
                  <a:srgbClr val="FFFF00"/>
                </a:solidFill>
                <a:latin typeface="黑体" panose="02010609060101010101" pitchFamily="49" charset="-122"/>
                <a:ea typeface="黑体" panose="02010609060101010101" pitchFamily="49" charset="-122"/>
              </a:rPr>
              <a:t>软件生命周期</a:t>
            </a:r>
            <a:endParaRPr lang="zh-CN" altLang="en-GB" sz="2200" b="1" dirty="0">
              <a:solidFill>
                <a:srgbClr val="FFFF00"/>
              </a:solidFill>
              <a:latin typeface="黑体" panose="02010609060101010101" pitchFamily="49" charset="-122"/>
              <a:ea typeface="黑体" panose="02010609060101010101" pitchFamily="49" charset="-122"/>
            </a:endParaRPr>
          </a:p>
        </p:txBody>
      </p:sp>
      <p:sp>
        <p:nvSpPr>
          <p:cNvPr id="7" name="Text Box 17"/>
          <p:cNvSpPr txBox="1"/>
          <p:nvPr/>
        </p:nvSpPr>
        <p:spPr bwMode="auto">
          <a:xfrm>
            <a:off x="1066552" y="2276475"/>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b="1" dirty="0">
                <a:latin typeface="黑体" panose="02010609060101010101" pitchFamily="49" charset="-122"/>
                <a:ea typeface="黑体" panose="02010609060101010101" pitchFamily="49" charset="-122"/>
              </a:rPr>
              <a:t>软件研发组织</a:t>
            </a:r>
            <a:endParaRPr lang="zh-CN" altLang="en-GB" sz="2200" b="1" dirty="0">
              <a:latin typeface="黑体" panose="02010609060101010101" pitchFamily="49" charset="-122"/>
              <a:ea typeface="黑体" panose="02010609060101010101" pitchFamily="49" charset="-122"/>
            </a:endParaRPr>
          </a:p>
        </p:txBody>
      </p:sp>
      <p:sp>
        <p:nvSpPr>
          <p:cNvPr id="8" name="Text Box 18"/>
          <p:cNvSpPr txBox="1"/>
          <p:nvPr/>
        </p:nvSpPr>
        <p:spPr bwMode="auto">
          <a:xfrm>
            <a:off x="1066552" y="4073525"/>
            <a:ext cx="4586288" cy="504825"/>
          </a:xfrm>
          <a:prstGeom prst="rect">
            <a:avLst/>
          </a:prstGeom>
          <a:solidFill>
            <a:srgbClr val="CCECFF"/>
          </a:solidFill>
          <a:ln w="9525">
            <a:noFill/>
            <a:miter lim="800000"/>
          </a:ln>
          <a:effectLst>
            <a:prstShdw prst="shdw17" dist="17961" dir="2700000">
              <a:srgbClr val="7A8E99"/>
            </a:prstShdw>
          </a:effectLst>
        </p:spPr>
        <p:txBody>
          <a:bodyPr wrap="none" anchor="ctr"/>
          <a:lstStyle/>
          <a:p>
            <a:pPr marL="177800" indent="-177800" algn="ctr"/>
            <a:r>
              <a:rPr lang="zh-CN" altLang="en-US" sz="2200" b="1" dirty="0">
                <a:latin typeface="黑体" panose="02010609060101010101" pitchFamily="49" charset="-122"/>
                <a:ea typeface="黑体" panose="02010609060101010101" pitchFamily="49" charset="-122"/>
              </a:rPr>
              <a:t>软件中引入缺陷的原因</a:t>
            </a:r>
            <a:endParaRPr lang="zh-CN" altLang="en-GB" sz="22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advTm="7470">
        <p:cut/>
      </p:transition>
    </mc:Choice>
    <mc:Fallback>
      <p:transition advTm="7470">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软件生命周期定义</a:t>
            </a:r>
            <a:endParaRPr lang="zh-CN" altLang="en-US"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3" name="文本框 2"/>
          <p:cNvSpPr txBox="1"/>
          <p:nvPr/>
        </p:nvSpPr>
        <p:spPr>
          <a:xfrm>
            <a:off x="1047750" y="1621155"/>
            <a:ext cx="9766300" cy="1476375"/>
          </a:xfrm>
          <a:prstGeom prst="rect">
            <a:avLst/>
          </a:prstGeom>
          <a:noFill/>
          <a:ln w="9525">
            <a:noFill/>
          </a:ln>
        </p:spPr>
        <p:txBody>
          <a:bodyPr wrap="square">
            <a:spAutoFit/>
          </a:bodyPr>
          <a:p>
            <a:pPr marL="228600" indent="0" algn="l" defTabSz="0" eaLnBrk="1" latinLnBrk="0" hangingPunct="1">
              <a:lnSpc>
                <a:spcPct val="150000"/>
              </a:lnSpc>
              <a:spcBef>
                <a:spcPts val="0"/>
              </a:spcBef>
              <a:buClrTx/>
              <a:buSzTx/>
              <a:buNone/>
            </a:pPr>
            <a:r>
              <a:rPr lang="zh-CN" altLang="en-US" sz="2000" b="0" dirty="0" smtClean="0">
                <a:solidFill>
                  <a:schemeClr val="bg1"/>
                </a:solidFill>
                <a:latin typeface="Times New Roman" panose="02020603050405020304" pitchFamily="18" charset="0"/>
                <a:ea typeface="黑体" panose="02010609060101010101" pitchFamily="49" charset="-122"/>
              </a:rPr>
              <a:t>软件生命周期又称为软件生存周期或系统开发生命周期，是软件的产生直到报废的生命周期，周期内有计划、需求分析、设计、编码、测试、验收与运行、维护升级到废弃等阶段。</a:t>
            </a:r>
            <a:endParaRPr lang="zh-CN" altLang="en-US" sz="2000" b="0" dirty="0" smtClean="0">
              <a:solidFill>
                <a:schemeClr val="bg1"/>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advTm="98948">
        <p:cut/>
      </p:transition>
    </mc:Choice>
    <mc:Fallback>
      <p:transition advTm="98948">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计划</a:t>
            </a:r>
            <a:endParaRPr lang="zh-CN" altLang="en-US" dirty="0"/>
          </a:p>
        </p:txBody>
      </p:sp>
      <p:sp>
        <p:nvSpPr>
          <p:cNvPr id="3" name="内容占位符 2"/>
          <p:cNvSpPr>
            <a:spLocks noGrp="1"/>
          </p:cNvSpPr>
          <p:nvPr>
            <p:ph idx="1"/>
          </p:nvPr>
        </p:nvSpPr>
        <p:spPr>
          <a:xfrm>
            <a:off x="881708" y="1125538"/>
            <a:ext cx="4537720" cy="3815184"/>
          </a:xfrm>
        </p:spPr>
        <p:txBody>
          <a:bodyPr/>
          <a:lstStyle/>
          <a:p>
            <a:pPr eaLnBrk="1" hangingPunct="1">
              <a:lnSpc>
                <a:spcPct val="150000"/>
              </a:lnSpc>
              <a:buFontTx/>
              <a:buNone/>
            </a:pPr>
            <a:r>
              <a:rPr lang="zh-CN" altLang="en-US" sz="2200" dirty="0" smtClean="0"/>
              <a:t>工作内容</a:t>
            </a:r>
            <a:endParaRPr lang="zh-CN" altLang="en-US" sz="2200" dirty="0" smtClean="0"/>
          </a:p>
          <a:p>
            <a:pPr eaLnBrk="1" hangingPunct="1">
              <a:lnSpc>
                <a:spcPct val="150000"/>
              </a:lnSpc>
            </a:pPr>
            <a:r>
              <a:rPr lang="zh-CN" altLang="en-US" sz="2000" dirty="0" smtClean="0"/>
              <a:t>确定软件开发总目标；</a:t>
            </a:r>
            <a:endParaRPr lang="zh-CN" altLang="en-US" sz="2000" dirty="0" smtClean="0"/>
          </a:p>
          <a:p>
            <a:pPr eaLnBrk="1" hangingPunct="1">
              <a:lnSpc>
                <a:spcPct val="150000"/>
              </a:lnSpc>
            </a:pPr>
            <a:r>
              <a:rPr lang="zh-CN" altLang="en-US" sz="2000" dirty="0" smtClean="0"/>
              <a:t>给出软件的功能、性能、可靠性以及接口等方面的设想；</a:t>
            </a:r>
            <a:endParaRPr lang="zh-CN" altLang="en-US" sz="2000" dirty="0" smtClean="0"/>
          </a:p>
          <a:p>
            <a:pPr eaLnBrk="1" hangingPunct="1">
              <a:lnSpc>
                <a:spcPct val="150000"/>
              </a:lnSpc>
            </a:pPr>
            <a:r>
              <a:rPr lang="zh-CN" altLang="en-US" sz="2000" dirty="0" smtClean="0"/>
              <a:t>研究完成该项目的可行性，探讨问题解决方案；</a:t>
            </a:r>
            <a:endParaRPr lang="zh-CN" altLang="en-US" sz="2000" dirty="0" smtClean="0"/>
          </a:p>
          <a:p>
            <a:pPr eaLnBrk="1" hangingPunct="1">
              <a:lnSpc>
                <a:spcPct val="150000"/>
              </a:lnSpc>
            </a:pPr>
            <a:r>
              <a:rPr lang="zh-CN" altLang="en-US" sz="2000" dirty="0" smtClean="0"/>
              <a:t>对可供开发使用的资源、成本、可取得的效益和开发进度作出估计；</a:t>
            </a:r>
            <a:endParaRPr lang="zh-CN" altLang="en-US" sz="2000" dirty="0" smtClean="0"/>
          </a:p>
          <a:p>
            <a:pPr eaLnBrk="1" hangingPunct="1">
              <a:lnSpc>
                <a:spcPct val="150000"/>
              </a:lnSpc>
            </a:pPr>
            <a:r>
              <a:rPr lang="zh-CN" altLang="en-US" sz="2000" dirty="0" smtClean="0"/>
              <a:t>制定完成开发任务的实施计划。</a:t>
            </a:r>
            <a:endParaRPr lang="zh-CN" altLang="en-US" sz="2000" dirty="0" smtClean="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5663952" y="1124744"/>
            <a:ext cx="4248472" cy="460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pPr>
            <a:r>
              <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计算器例子</a:t>
            </a:r>
            <a:endPar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研发</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一个计算器；</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支持</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加、减、乘、除，所有运算都需在</a:t>
            </a: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一定时间</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之内完成；</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该</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项目目前不存在任何技术障碍；</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需要</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在</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3</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个月之内完成所有开发和测试工作，  并推向市场；</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具体</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计划包括各节点需完成内容、时间、负责人等关键信息。</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87920">
        <p:cut/>
      </p:transition>
    </mc:Choice>
    <mc:Fallback>
      <p:transition advTm="87920">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需求分析</a:t>
            </a:r>
            <a:endParaRPr lang="zh-CN" altLang="en-US" dirty="0"/>
          </a:p>
        </p:txBody>
      </p:sp>
      <p:sp>
        <p:nvSpPr>
          <p:cNvPr id="3" name="内容占位符 2"/>
          <p:cNvSpPr>
            <a:spLocks noGrp="1"/>
          </p:cNvSpPr>
          <p:nvPr>
            <p:ph idx="1"/>
          </p:nvPr>
        </p:nvSpPr>
        <p:spPr>
          <a:xfrm>
            <a:off x="838200" y="1270000"/>
            <a:ext cx="3673624" cy="4247232"/>
          </a:xfrm>
        </p:spPr>
        <p:txBody>
          <a:bodyPr/>
          <a:lstStyle/>
          <a:p>
            <a:pPr eaLnBrk="1" hangingPunct="1">
              <a:lnSpc>
                <a:spcPct val="150000"/>
              </a:lnSpc>
              <a:buNone/>
            </a:pPr>
            <a:r>
              <a:rPr lang="zh-CN" altLang="en-US" sz="2000" dirty="0" smtClean="0"/>
              <a:t>   </a:t>
            </a:r>
            <a:r>
              <a:rPr lang="zh-CN" altLang="en-US" sz="2200" dirty="0"/>
              <a:t>工作内容</a:t>
            </a:r>
            <a:endParaRPr lang="zh-CN" altLang="en-US" sz="2200" dirty="0"/>
          </a:p>
          <a:p>
            <a:pPr eaLnBrk="1" hangingPunct="1">
              <a:lnSpc>
                <a:spcPct val="150000"/>
              </a:lnSpc>
            </a:pPr>
            <a:r>
              <a:rPr lang="zh-CN" altLang="en-US" sz="2000" dirty="0" smtClean="0"/>
              <a:t>对</a:t>
            </a:r>
            <a:r>
              <a:rPr lang="zh-CN" altLang="en-US" sz="2000" dirty="0"/>
              <a:t>开发的软件进行详细的定义，由</a:t>
            </a:r>
            <a:r>
              <a:rPr lang="zh-CN" altLang="en-US" sz="2000" b="1" dirty="0">
                <a:solidFill>
                  <a:srgbClr val="FFC000"/>
                </a:solidFill>
              </a:rPr>
              <a:t>需求分析人员</a:t>
            </a:r>
            <a:r>
              <a:rPr lang="zh-CN" altLang="en-US" sz="2000" dirty="0"/>
              <a:t>和</a:t>
            </a:r>
            <a:r>
              <a:rPr lang="zh-CN" altLang="en-US" sz="2000" b="1" dirty="0">
                <a:solidFill>
                  <a:srgbClr val="FFC000"/>
                </a:solidFill>
              </a:rPr>
              <a:t>用户</a:t>
            </a:r>
            <a:r>
              <a:rPr lang="zh-CN" altLang="en-US" sz="2000" dirty="0"/>
              <a:t>共同讨论决定，哪些需求是可以满足的，并且给予确切的描述，写出软件需求说明书</a:t>
            </a:r>
            <a:r>
              <a:rPr lang="en-US" altLang="zh-CN" sz="2000" dirty="0"/>
              <a:t>SRS (Software Requirement  Specification)</a:t>
            </a:r>
            <a:r>
              <a:rPr lang="zh-CN" altLang="en-US" sz="2000" dirty="0"/>
              <a:t>。</a:t>
            </a:r>
            <a:endParaRPr lang="zh-CN" altLang="en-US" sz="2000" dirty="0"/>
          </a:p>
          <a:p>
            <a:pPr>
              <a:lnSpc>
                <a:spcPct val="150000"/>
              </a:lnSpc>
              <a:buNone/>
            </a:pPr>
            <a:endParaRPr lang="zh-CN" altLang="en-US" sz="20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4871864" y="1270000"/>
            <a:ext cx="468052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pPr>
            <a:r>
              <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计算器例子</a:t>
            </a:r>
            <a:endPar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defTabSz="0" eaLnBrk="1" hangingPunct="1">
              <a:lnSpc>
                <a:spcPct val="150000"/>
              </a:lnSpc>
              <a:spcBef>
                <a:spcPts val="1000"/>
              </a:spcBef>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功能需求</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十进制加、减、乘、除</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八进制加、减、乘、除</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二进制加、减、乘、除</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十六进制加、减、乘、除</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defTabSz="0" eaLnBrk="1" hangingPunct="1">
              <a:lnSpc>
                <a:spcPct val="150000"/>
              </a:lnSpc>
              <a:spcBef>
                <a:spcPts val="1000"/>
              </a:spcBef>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性能需求</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32</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位十进制加法需在</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2</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秒内 完成</a:t>
            </a:r>
            <a:endPar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  16</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位十六进制乘法需在</a:t>
            </a:r>
            <a:r>
              <a:rPr lang="en-US" altLang="zh-CN"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10</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秒内</a:t>
            </a: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完成</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64">
        <p:cut/>
      </p:transition>
    </mc:Choice>
    <mc:Fallback>
      <p:transition advTm="64">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需求分析</a:t>
            </a:r>
            <a:endParaRPr lang="zh-CN" altLang="en-US" dirty="0"/>
          </a:p>
        </p:txBody>
      </p:sp>
      <p:sp>
        <p:nvSpPr>
          <p:cNvPr id="3" name="内容占位符 2"/>
          <p:cNvSpPr>
            <a:spLocks noGrp="1"/>
          </p:cNvSpPr>
          <p:nvPr>
            <p:ph idx="1"/>
          </p:nvPr>
        </p:nvSpPr>
        <p:spPr>
          <a:xfrm>
            <a:off x="838200" y="1196752"/>
            <a:ext cx="8426152" cy="4908550"/>
          </a:xfrm>
        </p:spPr>
        <p:txBody>
          <a:bodyPr/>
          <a:lstStyle/>
          <a:p>
            <a:pPr eaLnBrk="1" hangingPunct="1">
              <a:lnSpc>
                <a:spcPct val="150000"/>
              </a:lnSpc>
            </a:pPr>
            <a:r>
              <a:rPr lang="zh-CN" altLang="en-US" sz="2000" dirty="0" smtClean="0"/>
              <a:t>软件研发的类型不同，需求的来源也不同，需求分析中的“用户”针对的具体对象也不同</a:t>
            </a:r>
            <a:endParaRPr lang="zh-CN" altLang="en-US" sz="2000" dirty="0" smtClean="0"/>
          </a:p>
          <a:p>
            <a:pPr eaLnBrk="1" hangingPunct="1">
              <a:lnSpc>
                <a:spcPct val="150000"/>
              </a:lnSpc>
            </a:pPr>
            <a:r>
              <a:rPr lang="zh-CN" altLang="en-US" sz="2000" dirty="0" smtClean="0"/>
              <a:t>针对产品的软件研发</a:t>
            </a:r>
            <a:endParaRPr lang="zh-CN" altLang="en-US" sz="2000" dirty="0" smtClean="0"/>
          </a:p>
          <a:p>
            <a:pPr eaLnBrk="1" hangingPunct="1">
              <a:lnSpc>
                <a:spcPct val="100000"/>
              </a:lnSpc>
              <a:buFontTx/>
              <a:buNone/>
            </a:pPr>
            <a:r>
              <a:rPr lang="zh-CN" altLang="en-US" sz="2000" dirty="0" smtClean="0"/>
              <a:t>    需求来源：市场调研</a:t>
            </a:r>
            <a:endParaRPr lang="zh-CN" altLang="en-US" sz="2000" dirty="0" smtClean="0"/>
          </a:p>
          <a:p>
            <a:pPr eaLnBrk="1" hangingPunct="1">
              <a:lnSpc>
                <a:spcPct val="100000"/>
              </a:lnSpc>
              <a:buFontTx/>
              <a:buNone/>
            </a:pPr>
            <a:r>
              <a:rPr lang="zh-CN" altLang="en-US" sz="2000" dirty="0" smtClean="0"/>
              <a:t>    用户：市场调研人员</a:t>
            </a:r>
            <a:endParaRPr lang="zh-CN" altLang="en-US" sz="2000" dirty="0" smtClean="0"/>
          </a:p>
          <a:p>
            <a:pPr eaLnBrk="1" hangingPunct="1">
              <a:lnSpc>
                <a:spcPct val="100000"/>
              </a:lnSpc>
              <a:buFontTx/>
              <a:buNone/>
            </a:pPr>
            <a:r>
              <a:rPr lang="zh-CN" altLang="en-US" sz="2000" dirty="0" smtClean="0"/>
              <a:t>    特点：自己想研发什么，自己就来研发</a:t>
            </a:r>
            <a:endParaRPr lang="zh-CN" altLang="en-US" sz="2000" dirty="0" smtClean="0"/>
          </a:p>
          <a:p>
            <a:pPr eaLnBrk="1" hangingPunct="1">
              <a:lnSpc>
                <a:spcPct val="150000"/>
              </a:lnSpc>
            </a:pPr>
            <a:r>
              <a:rPr lang="zh-CN" altLang="en-US" sz="2000" dirty="0" smtClean="0"/>
              <a:t>针对项目的软件研发</a:t>
            </a:r>
            <a:endParaRPr lang="zh-CN" altLang="en-US" sz="2000" dirty="0" smtClean="0"/>
          </a:p>
          <a:p>
            <a:pPr eaLnBrk="1" hangingPunct="1">
              <a:lnSpc>
                <a:spcPct val="100000"/>
              </a:lnSpc>
              <a:buFontTx/>
              <a:buNone/>
            </a:pPr>
            <a:r>
              <a:rPr lang="zh-CN" altLang="en-US" sz="2000" dirty="0" smtClean="0"/>
              <a:t>    需求来源：客户要求</a:t>
            </a:r>
            <a:endParaRPr lang="zh-CN" altLang="en-US" sz="2000" dirty="0" smtClean="0"/>
          </a:p>
          <a:p>
            <a:pPr eaLnBrk="1" hangingPunct="1">
              <a:lnSpc>
                <a:spcPct val="100000"/>
              </a:lnSpc>
              <a:buFontTx/>
              <a:buNone/>
            </a:pPr>
            <a:r>
              <a:rPr lang="zh-CN" altLang="en-US" sz="2000" dirty="0" smtClean="0"/>
              <a:t>    用户：实际的客户</a:t>
            </a:r>
            <a:endParaRPr lang="zh-CN" altLang="en-US" sz="2000" dirty="0" smtClean="0"/>
          </a:p>
          <a:p>
            <a:pPr eaLnBrk="1" hangingPunct="1">
              <a:lnSpc>
                <a:spcPct val="100000"/>
              </a:lnSpc>
              <a:buFontTx/>
              <a:buNone/>
            </a:pPr>
            <a:r>
              <a:rPr lang="zh-CN" altLang="en-US" sz="2000" dirty="0" smtClean="0"/>
              <a:t>    特点：别人想研发什么，我们帮着研发</a:t>
            </a:r>
            <a:endParaRPr lang="zh-CN" altLang="en-US" sz="20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advTm="21">
        <p:cut/>
      </p:transition>
    </mc:Choice>
    <mc:Fallback>
      <p:transition advTm="21">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设计</a:t>
            </a:r>
            <a:endParaRPr lang="zh-CN" altLang="en-US" dirty="0"/>
          </a:p>
        </p:txBody>
      </p:sp>
      <p:sp>
        <p:nvSpPr>
          <p:cNvPr id="3" name="内容占位符 2"/>
          <p:cNvSpPr>
            <a:spLocks noGrp="1"/>
          </p:cNvSpPr>
          <p:nvPr>
            <p:ph idx="1"/>
          </p:nvPr>
        </p:nvSpPr>
        <p:spPr>
          <a:xfrm>
            <a:off x="767408" y="1197992"/>
            <a:ext cx="4105672" cy="3959200"/>
          </a:xfrm>
        </p:spPr>
        <p:txBody>
          <a:bodyPr/>
          <a:lstStyle/>
          <a:p>
            <a:pPr eaLnBrk="1" hangingPunct="1">
              <a:lnSpc>
                <a:spcPct val="150000"/>
              </a:lnSpc>
              <a:buFont typeface="Arial" panose="020B0604020202020204" pitchFamily="34" charset="0"/>
              <a:buNone/>
            </a:pPr>
            <a:r>
              <a:rPr lang="zh-CN" altLang="en-US" sz="2000" dirty="0" smtClean="0">
                <a:latin typeface="+mj-ea"/>
                <a:ea typeface="+mj-ea"/>
              </a:rPr>
              <a:t>  </a:t>
            </a:r>
            <a:r>
              <a:rPr lang="zh-CN" altLang="en-US" sz="2200" dirty="0"/>
              <a:t>工作内容</a:t>
            </a:r>
            <a:endParaRPr lang="zh-CN" altLang="en-US" sz="2200" dirty="0"/>
          </a:p>
          <a:p>
            <a:pPr eaLnBrk="1" hangingPunct="1">
              <a:lnSpc>
                <a:spcPct val="150000"/>
              </a:lnSpc>
            </a:pPr>
            <a:r>
              <a:rPr lang="zh-CN" altLang="en-US" sz="2200" dirty="0"/>
              <a:t> </a:t>
            </a:r>
            <a:r>
              <a:rPr lang="zh-CN" altLang="en-US" sz="2000" dirty="0" smtClean="0"/>
              <a:t>设计</a:t>
            </a:r>
            <a:r>
              <a:rPr lang="zh-CN" altLang="en-US" sz="2000" dirty="0"/>
              <a:t>是软件工程的技术核心，这个阶段需要完成设计说明书</a:t>
            </a:r>
            <a:endParaRPr lang="zh-CN" altLang="en-US" sz="2000" dirty="0"/>
          </a:p>
          <a:p>
            <a:pPr eaLnBrk="1" hangingPunct="1">
              <a:lnSpc>
                <a:spcPct val="150000"/>
              </a:lnSpc>
            </a:pPr>
            <a:r>
              <a:rPr lang="zh-CN" altLang="en-US" sz="2000" dirty="0"/>
              <a:t>概要设计（</a:t>
            </a:r>
            <a:r>
              <a:rPr lang="en-US" altLang="zh-CN" sz="2000" dirty="0"/>
              <a:t>HLD</a:t>
            </a:r>
            <a:r>
              <a:rPr lang="zh-CN" altLang="en-US" sz="2000" dirty="0"/>
              <a:t>），在设计阶段把各项需求转换成相应的体系结构，每一部分是功能明确的模块；</a:t>
            </a:r>
            <a:endParaRPr lang="zh-CN" altLang="en-US" sz="2000" dirty="0"/>
          </a:p>
          <a:p>
            <a:pPr eaLnBrk="1" hangingPunct="1">
              <a:lnSpc>
                <a:spcPct val="150000"/>
              </a:lnSpc>
            </a:pPr>
            <a:r>
              <a:rPr lang="zh-CN" altLang="en-US" sz="2000" dirty="0"/>
              <a:t>详细设计（</a:t>
            </a:r>
            <a:r>
              <a:rPr lang="en-US" altLang="zh-CN" sz="2000" dirty="0"/>
              <a:t>LLD</a:t>
            </a:r>
            <a:r>
              <a:rPr lang="zh-CN" altLang="en-US" sz="2000" dirty="0"/>
              <a:t>），对每个模块要完成的工作进行具体的描述。</a:t>
            </a:r>
            <a:endParaRPr lang="zh-CN" altLang="en-US" sz="2000" dirty="0"/>
          </a:p>
          <a:p>
            <a:pPr eaLnBrk="1" hangingPunct="1">
              <a:lnSpc>
                <a:spcPct val="150000"/>
              </a:lnSpc>
            </a:pPr>
            <a:endParaRPr lang="zh-CN" altLang="en-US" sz="20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5087888" y="1196752"/>
            <a:ext cx="4968552" cy="39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buFont typeface="Arial" panose="020B0604020202020204" pitchFamily="34" charset="0"/>
              <a:buNone/>
            </a:pPr>
            <a:r>
              <a:rPr lang="zh-CN" altLang="en-US" sz="2200" dirty="0">
                <a:solidFill>
                  <a:schemeClr val="bg1"/>
                </a:solidFill>
                <a:latin typeface="Times New Roman" panose="02020603050405020304" pitchFamily="18" charset="0"/>
                <a:ea typeface="黑体" panose="02010609060101010101" pitchFamily="49" charset="-122"/>
              </a:rPr>
              <a:t>计算器例子</a:t>
            </a:r>
            <a:endParaRPr lang="zh-CN" altLang="en-US" sz="2200" dirty="0">
              <a:solidFill>
                <a:schemeClr val="bg1"/>
              </a:solidFill>
              <a:latin typeface="Times New Roman" panose="02020603050405020304" pitchFamily="18" charset="0"/>
              <a:ea typeface="黑体" panose="02010609060101010101" pitchFamily="49" charset="-122"/>
            </a:endParaRPr>
          </a:p>
          <a:p>
            <a:pPr marL="228600" indent="-228600" defTabSz="0" eaLnBrk="1" hangingPunct="1">
              <a:lnSpc>
                <a:spcPct val="150000"/>
              </a:lnSpc>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概要设计</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整个</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软件分成六个模块：界面模块、主控模块、加法模块、减法模块、乘法模块、除法模块，主控模块调用后四个模块。</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加法</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模块包含五个函数：加法主函数、十进制加法函数、八进制加法函数、二进制加法函数、十六进制加法函数，主函数调用后四个函数。</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详细设计</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具体定义每个函数的流程图或者伪代码</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320">
        <p:cut/>
      </p:transition>
    </mc:Choice>
    <mc:Fallback>
      <p:transition advTm="320">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软件生命周期的各个阶段</a:t>
            </a:r>
            <a:r>
              <a:rPr lang="en-US" altLang="zh-CN" dirty="0" smtClean="0">
                <a:sym typeface="+mn-ea"/>
              </a:rPr>
              <a:t>——</a:t>
            </a:r>
            <a:r>
              <a:rPr lang="zh-CN" altLang="en-US" dirty="0" smtClean="0"/>
              <a:t>编码</a:t>
            </a:r>
            <a:endParaRPr lang="zh-CN" altLang="en-US" dirty="0"/>
          </a:p>
        </p:txBody>
      </p:sp>
      <p:sp>
        <p:nvSpPr>
          <p:cNvPr id="3" name="内容占位符 2"/>
          <p:cNvSpPr>
            <a:spLocks noGrp="1"/>
          </p:cNvSpPr>
          <p:nvPr>
            <p:ph idx="1"/>
          </p:nvPr>
        </p:nvSpPr>
        <p:spPr>
          <a:xfrm>
            <a:off x="838200" y="1270000"/>
            <a:ext cx="4105672" cy="3959200"/>
          </a:xfrm>
        </p:spPr>
        <p:txBody>
          <a:bodyPr/>
          <a:lstStyle/>
          <a:p>
            <a:pPr eaLnBrk="1" hangingPunct="1">
              <a:lnSpc>
                <a:spcPct val="150000"/>
              </a:lnSpc>
              <a:buNone/>
            </a:pPr>
            <a:r>
              <a:rPr lang="zh-CN" altLang="en-US" sz="2200" dirty="0" smtClean="0"/>
              <a:t>    </a:t>
            </a:r>
            <a:r>
              <a:rPr lang="zh-CN" altLang="en-US" sz="2200" dirty="0"/>
              <a:t>工作内容</a:t>
            </a:r>
            <a:endParaRPr lang="zh-CN" altLang="en-US" sz="2200" dirty="0"/>
          </a:p>
          <a:p>
            <a:pPr eaLnBrk="1" hangingPunct="1">
              <a:lnSpc>
                <a:spcPct val="150000"/>
              </a:lnSpc>
            </a:pPr>
            <a:r>
              <a:rPr lang="zh-CN" altLang="en-US" sz="2000" dirty="0" smtClean="0"/>
              <a:t>把</a:t>
            </a:r>
            <a:r>
              <a:rPr lang="zh-CN" altLang="en-US" sz="2000" dirty="0"/>
              <a:t>软件设计转换成计算机可以接受的程序，即写成以某个程序设计语言表示的源程序清单。</a:t>
            </a:r>
            <a:endParaRPr lang="zh-CN" altLang="en-US" sz="2000" dirty="0"/>
          </a:p>
          <a:p>
            <a:pPr>
              <a:lnSpc>
                <a:spcPct val="150000"/>
              </a:lnSpc>
              <a:buNone/>
            </a:pPr>
            <a:endParaRPr lang="zh-CN" altLang="en-US" sz="2200" dirty="0">
              <a:latin typeface="+mj-ea"/>
              <a:ea typeface="+mj-ea"/>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内容占位符 2"/>
          <p:cNvSpPr txBox="1"/>
          <p:nvPr/>
        </p:nvSpPr>
        <p:spPr bwMode="auto">
          <a:xfrm>
            <a:off x="5159896" y="1270000"/>
            <a:ext cx="4105672" cy="39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28600" indent="-228600" defTabSz="0" eaLnBrk="1" hangingPunct="1">
              <a:lnSpc>
                <a:spcPct val="150000"/>
              </a:lnSpc>
              <a:spcBef>
                <a:spcPts val="1000"/>
              </a:spcBef>
            </a:pPr>
            <a:r>
              <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计算器例子</a:t>
            </a:r>
            <a:endParaRPr lang="zh-CN" altLang="en-US" sz="22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a:p>
            <a:pPr marL="228600" indent="-228600" defTabSz="0" eaLnBrk="1" hangingPunct="1">
              <a:lnSpc>
                <a:spcPct val="150000"/>
              </a:lnSpc>
              <a:spcBef>
                <a:spcPts val="1000"/>
              </a:spcBef>
              <a:buFont typeface="Arial" panose="020B0604020202020204" pitchFamily="34" charset="0"/>
              <a:buChar char="•"/>
            </a:pPr>
            <a:r>
              <a:rPr lang="zh-CN" altLang="en-US" sz="2000" dirty="0" smtClean="0">
                <a:solidFill>
                  <a:schemeClr val="bg1"/>
                </a:solidFill>
                <a:latin typeface="Times New Roman" panose="02020603050405020304" pitchFamily="18" charset="0"/>
                <a:ea typeface="黑体" panose="02010609060101010101" pitchFamily="49" charset="-122"/>
                <a:sym typeface="Calibri" panose="020F0502020204030204" pitchFamily="34" charset="0"/>
              </a:rPr>
              <a:t>用</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计算机编程</a:t>
            </a:r>
            <a:r>
              <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rPr>
              <a:t>语言实现详细设计说明书中描述的所有函数。</a:t>
            </a:r>
            <a:endParaRPr lang="zh-CN" altLang="en-US" sz="2000" dirty="0">
              <a:solidFill>
                <a:schemeClr val="bg1"/>
              </a:solidFill>
              <a:latin typeface="Times New Roman" panose="02020603050405020304" pitchFamily="18" charset="0"/>
              <a:ea typeface="黑体" panose="02010609060101010101" pitchFamily="49"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0" advTm="0">
        <p:cut/>
      </p:transition>
    </mc:Choice>
    <mc:Fallback>
      <p:transition advTm="0">
        <p:cut/>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dynamicNum"/>
</p:tagLst>
</file>

<file path=ppt/tags/tag2.xml><?xml version="1.0" encoding="utf-8"?>
<p:tagLst xmlns:p="http://schemas.openxmlformats.org/presentationml/2006/main">
  <p:tag name="KSO_WM_UNIT_PLACING_PICTURE_USER_VIEWPORT" val="{&quot;height&quot;:6300,&quot;width&quot;:10635}"/>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4051</Words>
  <Application>WPS 演示</Application>
  <PresentationFormat>自定义</PresentationFormat>
  <Paragraphs>338</Paragraphs>
  <Slides>28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9" baseType="lpstr">
      <vt:lpstr>Arial</vt:lpstr>
      <vt:lpstr>宋体</vt:lpstr>
      <vt:lpstr>Wingdings</vt:lpstr>
      <vt:lpstr>Calibri Light</vt:lpstr>
      <vt:lpstr>Calibri</vt:lpstr>
      <vt:lpstr>Times New Roman</vt:lpstr>
      <vt:lpstr>黑体</vt:lpstr>
      <vt:lpstr>Arial Unicode MS</vt:lpstr>
      <vt:lpstr>微软雅黑</vt:lpstr>
      <vt:lpstr>Office 主题</vt:lpstr>
      <vt:lpstr>PBrush</vt:lpstr>
      <vt:lpstr>测试概论 </vt:lpstr>
      <vt:lpstr>学习目标</vt:lpstr>
      <vt:lpstr>课程内容</vt:lpstr>
      <vt:lpstr>软件生命周期定义</vt:lpstr>
      <vt:lpstr>软件生命周期的各个阶段——计划</vt:lpstr>
      <vt:lpstr>软件生命周期的各个阶段——需求分析</vt:lpstr>
      <vt:lpstr>软件生命周期的各个阶段——需求分析</vt:lpstr>
      <vt:lpstr>软件生命周期的各个阶段——设计</vt:lpstr>
      <vt:lpstr>软件生命周期的各个阶段——编码</vt:lpstr>
      <vt:lpstr>软件生命周期的各个阶段——测试</vt:lpstr>
      <vt:lpstr>软件生命周期的各个阶段——运维</vt:lpstr>
      <vt:lpstr>课程内容</vt:lpstr>
      <vt:lpstr>软件项目组人员组成</vt:lpstr>
      <vt:lpstr>常见项目组架构</vt:lpstr>
      <vt:lpstr>常见项目组架构</vt:lpstr>
      <vt:lpstr>课程内容</vt:lpstr>
      <vt:lpstr>软件测试演示</vt:lpstr>
      <vt:lpstr>什么是软件测试</vt:lpstr>
      <vt:lpstr>什么是软件测试</vt:lpstr>
      <vt:lpstr>软件测试常见的误区</vt:lpstr>
      <vt:lpstr>软件测试的主要工作</vt:lpstr>
      <vt:lpstr>软件测试的主要工作原则</vt:lpstr>
      <vt:lpstr>课程内容</vt:lpstr>
      <vt:lpstr>软件缺陷和Bug</vt:lpstr>
      <vt:lpstr>为什么会引入缺陷</vt:lpstr>
      <vt:lpstr>常见的引入缺陷的原因</vt:lpstr>
      <vt:lpstr>缺陷类型</vt:lpstr>
      <vt:lpstr>为什么要尽早进行测试</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廖先生</cp:lastModifiedBy>
  <cp:revision>652</cp:revision>
  <dcterms:created xsi:type="dcterms:W3CDTF">2014-03-18T11:00:00Z</dcterms:created>
  <dcterms:modified xsi:type="dcterms:W3CDTF">2022-03-14T08:07:57Z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2E28176F5C2F4728B6E6C3597C025C8E</vt:lpwstr>
  </property>
</Properties>
</file>