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31"/>
  </p:handoutMasterIdLst>
  <p:sldIdLst>
    <p:sldId id="1016" r:id="rId3"/>
    <p:sldId id="1017" r:id="rId4"/>
    <p:sldId id="1092" r:id="rId6"/>
    <p:sldId id="1019" r:id="rId7"/>
    <p:sldId id="1020" r:id="rId8"/>
    <p:sldId id="1093" r:id="rId9"/>
    <p:sldId id="1022" r:id="rId10"/>
    <p:sldId id="1094" r:id="rId11"/>
    <p:sldId id="1026" r:id="rId12"/>
    <p:sldId id="1027" r:id="rId13"/>
    <p:sldId id="1028" r:id="rId14"/>
    <p:sldId id="1032" r:id="rId15"/>
    <p:sldId id="1034" r:id="rId16"/>
    <p:sldId id="1037" r:id="rId17"/>
    <p:sldId id="1047" r:id="rId18"/>
    <p:sldId id="1051" r:id="rId19"/>
    <p:sldId id="1095" r:id="rId20"/>
    <p:sldId id="1053" r:id="rId21"/>
    <p:sldId id="1096" r:id="rId22"/>
    <p:sldId id="1060" r:id="rId23"/>
    <p:sldId id="1062" r:id="rId24"/>
    <p:sldId id="1063" r:id="rId25"/>
    <p:sldId id="1065" r:id="rId26"/>
    <p:sldId id="1070" r:id="rId27"/>
    <p:sldId id="1098" r:id="rId28"/>
    <p:sldId id="1088" r:id="rId29"/>
    <p:sldId id="1089" r:id="rId30"/>
  </p:sldIdLst>
  <p:sldSz cx="12192000" cy="6858000"/>
  <p:notesSz cx="6858000" cy="9144000"/>
  <p:custDataLst>
    <p:tags r:id="rId35"/>
  </p:custDataLst>
  <p:defaultTex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52021"/>
    <a:srgbClr val="FFFFFF"/>
    <a:srgbClr val="66CCFF"/>
    <a:srgbClr val="FFFF99"/>
    <a:srgbClr val="FF9933"/>
    <a:srgbClr val="FF66CC"/>
    <a:srgbClr val="FF6600"/>
    <a:srgbClr val="FF33CC"/>
    <a:srgbClr val="FF99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99" autoAdjust="0"/>
    <p:restoredTop sz="94660"/>
  </p:normalViewPr>
  <p:slideViewPr>
    <p:cSldViewPr snapToObjects="1" showGuides="1">
      <p:cViewPr varScale="1">
        <p:scale>
          <a:sx n="71" d="100"/>
          <a:sy n="71" d="100"/>
        </p:scale>
        <p:origin x="-558" y="-90"/>
      </p:cViewPr>
      <p:guideLst>
        <p:guide orient="horz" pos="2115"/>
        <p:guide pos="3704"/>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5" Type="http://schemas.openxmlformats.org/officeDocument/2006/relationships/tags" Target="tags/tag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ea typeface="黑体" panose="02010609060101010101" pitchFamily="49"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BA593B-C7F3-4649-B760-8A9E538DD7F3}" type="datetimeFigureOut">
              <a:rPr lang="zh-CN" altLang="en-US" smtClean="0">
                <a:ea typeface="黑体" panose="02010609060101010101" pitchFamily="49" charset="-122"/>
              </a:rPr>
            </a:fld>
            <a:endParaRPr lang="zh-CN" altLang="en-US" dirty="0">
              <a:ea typeface="黑体" panose="02010609060101010101" pitchFamily="49"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ea typeface="黑体" panose="02010609060101010101" pitchFamily="49"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FA9E79-3371-400B-AF86-A63F5C94FB3B}" type="slidenum">
              <a:rPr lang="zh-CN" altLang="en-US" smtClean="0">
                <a:ea typeface="黑体" panose="02010609060101010101" pitchFamily="49" charset="-122"/>
              </a:rPr>
            </a:fld>
            <a:endParaRPr lang="zh-CN" altLang="en-US" dirty="0">
              <a:ea typeface="黑体" panose="02010609060101010101" pitchFamily="49"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ea typeface="黑体" panose="02010609060101010101" pitchFamily="49" charset="-122"/>
              </a:defRPr>
            </a:lvl1pPr>
          </a:lstStyle>
          <a:p>
            <a:endParaRPr lang="zh-CN" altLang="zh-CN" dirty="0"/>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a:ea typeface="黑体" panose="02010609060101010101" pitchFamily="49" charset="-122"/>
              </a:defRPr>
            </a:lvl1pPr>
          </a:lstStyle>
          <a:p>
            <a:fld id="{E9B07FDD-F1B3-4E5B-BC2D-FED26B65F69F}" type="datetime1">
              <a:rPr lang="zh-CN" altLang="en-US" smtClean="0"/>
            </a:fld>
            <a:endParaRPr lang="zh-CN" altLang="en-US" sz="1200" dirty="0"/>
          </a:p>
        </p:txBody>
      </p:sp>
      <p:sp>
        <p:nvSpPr>
          <p:cNvPr id="2052"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a:spcBef>
                <a:spcPct val="30000"/>
              </a:spcBef>
              <a:defRPr sz="1200">
                <a:solidFill>
                  <a:schemeClr val="tx1"/>
                </a:solidFill>
                <a:latin typeface="Arial" panose="020B0604020202020204" pitchFamily="34" charset="0"/>
              </a:defRPr>
            </a:lvl1pPr>
            <a:lvl2pPr defTabSz="0">
              <a:spcBef>
                <a:spcPct val="30000"/>
              </a:spcBef>
              <a:defRPr sz="1200">
                <a:solidFill>
                  <a:schemeClr val="tx1"/>
                </a:solidFill>
                <a:latin typeface="Arial" panose="020B0604020202020204" pitchFamily="34" charset="0"/>
              </a:defRPr>
            </a:lvl2pPr>
            <a:lvl3pPr defTabSz="0">
              <a:spcBef>
                <a:spcPct val="30000"/>
              </a:spcBef>
              <a:defRPr sz="1200">
                <a:solidFill>
                  <a:schemeClr val="tx1"/>
                </a:solidFill>
                <a:latin typeface="Arial" panose="020B0604020202020204" pitchFamily="34" charset="0"/>
              </a:defRPr>
            </a:lvl3pPr>
            <a:lvl4pPr defTabSz="0">
              <a:spcBef>
                <a:spcPct val="30000"/>
              </a:spcBef>
              <a:defRPr sz="1200">
                <a:solidFill>
                  <a:schemeClr val="tx1"/>
                </a:solidFill>
                <a:latin typeface="Arial" panose="020B0604020202020204" pitchFamily="34" charset="0"/>
              </a:defRPr>
            </a:lvl4pPr>
            <a:lvl5pPr defTabSz="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dirty="0">
                <a:ea typeface="黑体" panose="02010609060101010101" pitchFamily="49" charset="-122"/>
              </a:rPr>
              <a:t>单击此处编辑母版文本样式</a:t>
            </a:r>
            <a:endParaRPr lang="zh-CN" dirty="0">
              <a:ea typeface="黑体" panose="02010609060101010101" pitchFamily="49" charset="-122"/>
            </a:endParaRPr>
          </a:p>
          <a:p>
            <a:pPr>
              <a:buFontTx/>
              <a:buNone/>
            </a:pPr>
            <a:r>
              <a:rPr lang="zh-CN" dirty="0">
                <a:ea typeface="黑体" panose="02010609060101010101" pitchFamily="49" charset="-122"/>
              </a:rPr>
              <a:t>第二级</a:t>
            </a:r>
            <a:endParaRPr lang="zh-CN" dirty="0">
              <a:ea typeface="黑体" panose="02010609060101010101" pitchFamily="49" charset="-122"/>
            </a:endParaRPr>
          </a:p>
          <a:p>
            <a:pPr>
              <a:buFontTx/>
              <a:buNone/>
            </a:pPr>
            <a:r>
              <a:rPr lang="zh-CN" dirty="0">
                <a:ea typeface="黑体" panose="02010609060101010101" pitchFamily="49" charset="-122"/>
              </a:rPr>
              <a:t>第三级</a:t>
            </a:r>
            <a:endParaRPr lang="zh-CN" dirty="0">
              <a:ea typeface="黑体" panose="02010609060101010101" pitchFamily="49" charset="-122"/>
            </a:endParaRPr>
          </a:p>
          <a:p>
            <a:pPr>
              <a:buFontTx/>
              <a:buNone/>
            </a:pPr>
            <a:r>
              <a:rPr lang="zh-CN" dirty="0">
                <a:ea typeface="黑体" panose="02010609060101010101" pitchFamily="49" charset="-122"/>
              </a:rPr>
              <a:t>第四级</a:t>
            </a:r>
            <a:endParaRPr lang="zh-CN" dirty="0">
              <a:ea typeface="黑体" panose="02010609060101010101" pitchFamily="49" charset="-122"/>
            </a:endParaRPr>
          </a:p>
          <a:p>
            <a:pPr>
              <a:buFontTx/>
              <a:buNone/>
            </a:pPr>
            <a:r>
              <a:rPr lang="zh-CN" dirty="0">
                <a:ea typeface="黑体" panose="02010609060101010101" pitchFamily="49" charset="-122"/>
              </a:rPr>
              <a:t>第五级</a:t>
            </a:r>
            <a:endParaRPr lang="zh-CN" dirty="0">
              <a:ea typeface="黑体" panose="02010609060101010101" pitchFamily="49" charset="-122"/>
            </a:endParaRPr>
          </a:p>
        </p:txBody>
      </p:sp>
      <p:sp>
        <p:nvSpPr>
          <p:cNvPr id="2054"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ea typeface="黑体" panose="02010609060101010101" pitchFamily="49" charset="-122"/>
              </a:defRPr>
            </a:lvl1pPr>
          </a:lstStyle>
          <a:p>
            <a:endParaRPr lang="zh-CN" altLang="zh-CN" dirty="0"/>
          </a:p>
        </p:txBody>
      </p:sp>
      <p:sp>
        <p:nvSpPr>
          <p:cNvPr id="2055"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ea typeface="黑体" panose="02010609060101010101" pitchFamily="49" charset="-122"/>
              </a:defRPr>
            </a:lvl1pPr>
          </a:lstStyle>
          <a:p>
            <a:fld id="{E9EF8A88-7B05-4B03-ACDA-4A6B434EDC9B}" type="slidenum">
              <a:rPr lang="zh-CN" altLang="en-US" smtClean="0"/>
            </a:fld>
            <a:endParaRPr lang="zh-CN" altLang="en-US" sz="1200" dirty="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F55AAA67-B5BD-4BA5-865E-8FF99F2C3DA8}" type="slidenum">
              <a:rPr lang="en-US" altLang="zh-CN" b="0">
                <a:ea typeface="黑体" panose="02010609060101010101" pitchFamily="49" charset="-122"/>
              </a:rPr>
            </a:fld>
            <a:endParaRPr lang="en-US" altLang="zh-CN" b="0" dirty="0">
              <a:ea typeface="黑体" panose="02010609060101010101" pitchFamily="49" charset="-122"/>
            </a:endParaRPr>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黑体" panose="02010609060101010101" pitchFamily="49"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9BD23541-EB6B-4A3C-A443-921DE912786F}" type="slidenum">
              <a:rPr lang="en-US" altLang="zh-CN" b="0">
                <a:ea typeface="黑体" panose="02010609060101010101" pitchFamily="49" charset="-122"/>
              </a:rPr>
            </a:fld>
            <a:endParaRPr lang="en-US" altLang="zh-CN" b="0" dirty="0">
              <a:ea typeface="黑体" panose="02010609060101010101" pitchFamily="49" charset="-122"/>
            </a:endParaRPr>
          </a:p>
        </p:txBody>
      </p:sp>
      <p:sp>
        <p:nvSpPr>
          <p:cNvPr id="102403" name="Rectangle 2"/>
          <p:cNvSpPr>
            <a:spLocks noGrp="1" noRot="1" noChangeAspect="1" noChangeArrowheads="1" noTextEdit="1"/>
          </p:cNvSpPr>
          <p:nvPr>
            <p:ph type="sldImg"/>
          </p:nvPr>
        </p:nvSpPr>
        <p:spPr/>
      </p:sp>
      <p:sp>
        <p:nvSpPr>
          <p:cNvPr id="102404" name="Rectangle 3"/>
          <p:cNvSpPr>
            <a:spLocks noGrp="1" noChangeArrowheads="1"/>
          </p:cNvSpPr>
          <p:nvPr>
            <p:ph type="body" idx="1"/>
          </p:nvPr>
        </p:nvSpPr>
        <p:spPr>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a typeface="黑体" panose="02010609060101010101" pitchFamily="49" charset="-122"/>
              </a:rPr>
              <a:t>可用性测试往往不是单独进行，而是结合在其他测试如功能测试中同步进行，也就是说，在进行功能测试时，需要用心去关注测试过程中系统的可用性，站在用户的角度去体会满意度，这时可用性只是功能测试过程中的一个观察点。</a:t>
            </a:r>
            <a:endParaRPr lang="zh-CN" altLang="en-US" dirty="0" smtClean="0">
              <a:ea typeface="黑体" panose="02010609060101010101" pitchFamily="49" charset="-122"/>
            </a:endParaRPr>
          </a:p>
          <a:p>
            <a:pPr eaLnBrk="1" hangingPunct="1"/>
            <a:r>
              <a:rPr lang="zh-CN" altLang="en-US" sz="1100" dirty="0" smtClean="0">
                <a:latin typeface="黑体" panose="02010609060101010101" pitchFamily="49" charset="-122"/>
                <a:ea typeface="黑体" panose="02010609060101010101" pitchFamily="49" charset="-122"/>
              </a:rPr>
              <a:t>错误信息不准确或者过于简单</a:t>
            </a:r>
            <a:endParaRPr lang="zh-CN" altLang="en-US" sz="1100" dirty="0" smtClean="0">
              <a:latin typeface="黑体" panose="02010609060101010101" pitchFamily="49" charset="-122"/>
              <a:ea typeface="黑体" panose="02010609060101010101" pitchFamily="49" charset="-122"/>
            </a:endParaRPr>
          </a:p>
          <a:p>
            <a:pPr eaLnBrk="1" hangingPunct="1"/>
            <a:r>
              <a:rPr lang="zh-CN" altLang="en-US" sz="1100" dirty="0" smtClean="0">
                <a:latin typeface="黑体" panose="02010609060101010101" pitchFamily="49" charset="-122"/>
                <a:ea typeface="黑体" panose="02010609060101010101" pitchFamily="49" charset="-122"/>
              </a:rPr>
              <a:t>还有一种极端情况，把错误信息从数据库层直接返回，非常准确，但如果对安全有要求的话，可能会导致安全性降低</a:t>
            </a:r>
            <a:endParaRPr lang="zh-CN" altLang="en-US" sz="1100" dirty="0" smtClean="0">
              <a:latin typeface="黑体" panose="02010609060101010101" pitchFamily="49" charset="-122"/>
              <a:ea typeface="黑体" panose="02010609060101010101" pitchFamily="49"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E8C7D6F3-0765-48BE-A7D6-5B9915B6A1AA}" type="slidenum">
              <a:rPr lang="en-US" altLang="zh-CN" b="0">
                <a:ea typeface="黑体" panose="02010609060101010101" pitchFamily="49" charset="-122"/>
              </a:rPr>
            </a:fld>
            <a:endParaRPr lang="en-US" altLang="zh-CN" b="0" dirty="0">
              <a:ea typeface="黑体" panose="02010609060101010101" pitchFamily="49" charset="-122"/>
            </a:endParaRPr>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黑体" panose="02010609060101010101" pitchFamily="49"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00135FBD-340F-421A-9EEA-0FDEBA70658A}" type="slidenum">
              <a:rPr lang="en-US" altLang="zh-CN" b="0">
                <a:ea typeface="黑体" panose="02010609060101010101" pitchFamily="49" charset="-122"/>
              </a:rPr>
            </a:fld>
            <a:endParaRPr lang="en-US" altLang="zh-CN" b="0" dirty="0">
              <a:ea typeface="黑体" panose="02010609060101010101" pitchFamily="49" charset="-122"/>
            </a:endParaRPr>
          </a:p>
        </p:txBody>
      </p:sp>
      <p:sp>
        <p:nvSpPr>
          <p:cNvPr id="116739" name="Rectangle 2"/>
          <p:cNvSpPr>
            <a:spLocks noGrp="1" noRot="1" noChangeAspect="1" noChangeArrowheads="1" noTextEdit="1"/>
          </p:cNvSpPr>
          <p:nvPr>
            <p:ph type="sldImg"/>
          </p:nvPr>
        </p:nvSpPr>
        <p:spPr/>
      </p:sp>
      <p:sp>
        <p:nvSpPr>
          <p:cNvPr id="116740" name="Rectangle 3"/>
          <p:cNvSpPr>
            <a:spLocks noGrp="1" noChangeArrowheads="1"/>
          </p:cNvSpPr>
          <p:nvPr>
            <p:ph type="body" idx="1"/>
          </p:nvPr>
        </p:nvSpPr>
        <p:spPr>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zh-CN" altLang="en-US" sz="800" dirty="0" smtClean="0">
                <a:ea typeface="黑体" panose="02010609060101010101" pitchFamily="49" charset="-122"/>
              </a:rPr>
              <a:t>稳定性测试的重点在有正常业务时的长时间系统运转情况，对于异常测试不是稳定性测试的范围，可以参考异常测试。</a:t>
            </a:r>
            <a:endParaRPr lang="zh-CN" altLang="en-US" sz="800" dirty="0" smtClean="0">
              <a:ea typeface="黑体" panose="02010609060101010101" pitchFamily="49" charset="-122"/>
            </a:endParaRPr>
          </a:p>
          <a:p>
            <a:pPr eaLnBrk="1" hangingPunct="1">
              <a:lnSpc>
                <a:spcPct val="80000"/>
              </a:lnSpc>
            </a:pPr>
            <a:r>
              <a:rPr lang="zh-CN" altLang="en-US" sz="800" dirty="0" smtClean="0">
                <a:ea typeface="黑体" panose="02010609060101010101" pitchFamily="49" charset="-122"/>
              </a:rPr>
              <a:t>可靠性测试测试系统可靠性，应该包括稳定性测试（正常业务情况）和异常测试（异常后的容错能力以及故障后的恢复能力）。</a:t>
            </a:r>
            <a:endParaRPr lang="zh-CN" altLang="en-US" sz="800" dirty="0" smtClean="0">
              <a:ea typeface="黑体" panose="02010609060101010101" pitchFamily="49" charset="-122"/>
            </a:endParaRPr>
          </a:p>
          <a:p>
            <a:pPr eaLnBrk="1" hangingPunct="1">
              <a:lnSpc>
                <a:spcPct val="80000"/>
              </a:lnSpc>
            </a:pPr>
            <a:endParaRPr lang="zh-CN" altLang="en-US" sz="800" dirty="0" smtClean="0">
              <a:ea typeface="黑体" panose="02010609060101010101" pitchFamily="49" charset="-122"/>
            </a:endParaRPr>
          </a:p>
          <a:p>
            <a:pPr eaLnBrk="1" hangingPunct="1">
              <a:lnSpc>
                <a:spcPct val="80000"/>
              </a:lnSpc>
            </a:pPr>
            <a:r>
              <a:rPr lang="zh-CN" altLang="en-US" sz="800" dirty="0" smtClean="0">
                <a:ea typeface="黑体" panose="02010609060101010101" pitchFamily="49" charset="-122"/>
              </a:rPr>
              <a:t>对系统稳定性威胁最大的就是内存泄漏，资源不一致的问题。所以这也是我们测试中要关注的重点。在实际系统测试中，会把功能测试，内存管理测试，性能测试，稳定性测试放在一起进行。现在把每个部分都独立出来，考虑到有些测试项目不能明确划分到某一部分，但要保证测试项目全面覆盖。 系统稳定性测试是评估系统在一定业务负荷的情况下，系统的运转情况。生成合理的业务是稳定性测试的一个重要步骤，不同的产品关注的业务不同，如程控交换机、</a:t>
            </a:r>
            <a:r>
              <a:rPr lang="en-US" altLang="zh-CN" sz="800" dirty="0" smtClean="0">
                <a:ea typeface="黑体" panose="02010609060101010101" pitchFamily="49" charset="-122"/>
              </a:rPr>
              <a:t>GSM</a:t>
            </a:r>
            <a:r>
              <a:rPr lang="zh-CN" altLang="en-US" sz="800" dirty="0" smtClean="0">
                <a:ea typeface="黑体" panose="02010609060101010101" pitchFamily="49" charset="-122"/>
              </a:rPr>
              <a:t>关注话务量；路由器关注数据包业务以及包的转发速率；智能产品关注特服用户接入数量以及工作质量；传输产品关注误码率；接入服务器关注用户接入的数量以及接入成功率等等，总之各个产品由于在不同的领域他们提供的主要业务是不同的，所以在稳定性测试设计时要考虑各个产品的不同业务需求。</a:t>
            </a:r>
            <a:endParaRPr lang="zh-CN" altLang="en-US" sz="800" dirty="0" smtClean="0">
              <a:ea typeface="黑体" panose="02010609060101010101" pitchFamily="49" charset="-122"/>
            </a:endParaRPr>
          </a:p>
          <a:p>
            <a:pPr eaLnBrk="1" hangingPunct="1">
              <a:lnSpc>
                <a:spcPct val="80000"/>
              </a:lnSpc>
            </a:pPr>
            <a:r>
              <a:rPr lang="zh-CN" altLang="en-US" sz="800" dirty="0" smtClean="0">
                <a:ea typeface="黑体" panose="02010609060101010101" pitchFamily="49" charset="-122"/>
              </a:rPr>
              <a:t> 在进行系统稳定性测试设计时，可以考虑从以下几个方面考虑：</a:t>
            </a:r>
            <a:endParaRPr lang="zh-CN" altLang="en-US" sz="800" dirty="0" smtClean="0">
              <a:ea typeface="黑体" panose="02010609060101010101" pitchFamily="49" charset="-122"/>
            </a:endParaRPr>
          </a:p>
          <a:p>
            <a:pPr eaLnBrk="1" hangingPunct="1">
              <a:lnSpc>
                <a:spcPct val="80000"/>
              </a:lnSpc>
            </a:pPr>
            <a:r>
              <a:rPr lang="zh-CN" altLang="en-US" sz="800" dirty="0" smtClean="0">
                <a:ea typeface="黑体" panose="02010609060101010101" pitchFamily="49" charset="-122"/>
              </a:rPr>
              <a:t>  </a:t>
            </a:r>
            <a:r>
              <a:rPr lang="en-US" altLang="zh-CN" sz="800" dirty="0" smtClean="0">
                <a:ea typeface="黑体" panose="02010609060101010101" pitchFamily="49" charset="-122"/>
              </a:rPr>
              <a:t>1. </a:t>
            </a:r>
            <a:r>
              <a:rPr lang="zh-CN" altLang="en-US" sz="800" dirty="0" smtClean="0">
                <a:ea typeface="黑体" panose="02010609060101010101" pitchFamily="49" charset="-122"/>
              </a:rPr>
              <a:t>相对稳定业务量</a:t>
            </a:r>
            <a:endParaRPr lang="zh-CN" altLang="en-US" sz="800" dirty="0" smtClean="0">
              <a:ea typeface="黑体" panose="02010609060101010101" pitchFamily="49" charset="-122"/>
            </a:endParaRPr>
          </a:p>
          <a:p>
            <a:pPr eaLnBrk="1" hangingPunct="1">
              <a:lnSpc>
                <a:spcPct val="80000"/>
              </a:lnSpc>
            </a:pPr>
            <a:r>
              <a:rPr lang="zh-CN" altLang="en-US" sz="800" dirty="0" smtClean="0">
                <a:ea typeface="黑体" panose="02010609060101010101" pitchFamily="49" charset="-122"/>
              </a:rPr>
              <a:t>  在系统上导入一定量的业务负荷情况下，一定量的取值建议是系统最优的业务载量数值。在测试期间，业务量相对稳定，不增加其它业务，运行一段时间（</a:t>
            </a:r>
            <a:r>
              <a:rPr lang="en-US" altLang="zh-CN" sz="800" dirty="0" smtClean="0">
                <a:ea typeface="黑体" panose="02010609060101010101" pitchFamily="49" charset="-122"/>
              </a:rPr>
              <a:t>N*24</a:t>
            </a:r>
            <a:r>
              <a:rPr lang="zh-CN" altLang="en-US" sz="800" dirty="0" smtClean="0">
                <a:ea typeface="黑体" panose="02010609060101010101" pitchFamily="49" charset="-122"/>
              </a:rPr>
              <a:t>小时）后，检查的系统的资源有无泄漏，相关数据是否存在不一致，是否有一些垃圾数据，是否有内存未被释放，链路有无丢失；检查系统的功能是否正常，是否能新增连接，是否能删除连接，能否能建立新的呼叫，是否可以增加用户，是否可以删除用户，是否可以增加接口，是否可以删除接口，是否能保存数据，是否可以加载数据等等系统的基本功能；检查系统性能是否正常，如包转发速率，每秒可以完成的呼叫数，呼损是多少，路由表项的更新时间等等。再间隔一定的时间后重新观察这些参数，是否有变化。这样不停的延长测试的时间，不断的观察，直到满意为止。</a:t>
            </a:r>
            <a:endParaRPr lang="zh-CN" altLang="en-US" sz="800" dirty="0" smtClean="0">
              <a:ea typeface="黑体" panose="02010609060101010101" pitchFamily="49" charset="-122"/>
            </a:endParaRPr>
          </a:p>
          <a:p>
            <a:pPr eaLnBrk="1" hangingPunct="1">
              <a:lnSpc>
                <a:spcPct val="80000"/>
              </a:lnSpc>
            </a:pPr>
            <a:r>
              <a:rPr lang="zh-CN" altLang="en-US" sz="800" dirty="0" smtClean="0">
                <a:ea typeface="黑体" panose="02010609060101010101" pitchFamily="49" charset="-122"/>
              </a:rPr>
              <a:t>  </a:t>
            </a:r>
            <a:r>
              <a:rPr lang="en-US" altLang="zh-CN" sz="800" dirty="0" smtClean="0">
                <a:ea typeface="黑体" panose="02010609060101010101" pitchFamily="49" charset="-122"/>
              </a:rPr>
              <a:t>2.</a:t>
            </a:r>
            <a:r>
              <a:rPr lang="zh-CN" altLang="en-US" sz="800" dirty="0" smtClean="0">
                <a:ea typeface="黑体" panose="02010609060101010101" pitchFamily="49" charset="-122"/>
              </a:rPr>
              <a:t>不断变化的业务量</a:t>
            </a:r>
            <a:endParaRPr lang="zh-CN" altLang="en-US" sz="800" dirty="0" smtClean="0">
              <a:ea typeface="黑体" panose="02010609060101010101" pitchFamily="49" charset="-122"/>
            </a:endParaRPr>
          </a:p>
          <a:p>
            <a:pPr eaLnBrk="1" hangingPunct="1">
              <a:lnSpc>
                <a:spcPct val="80000"/>
              </a:lnSpc>
            </a:pPr>
            <a:r>
              <a:rPr lang="zh-CN" altLang="en-US" sz="800" dirty="0" smtClean="0">
                <a:ea typeface="黑体" panose="02010609060101010101" pitchFamily="49" charset="-122"/>
              </a:rPr>
              <a:t>  在设备实际运行中，设备业务量是不断变化的，并且呈不断增加的形式，在这种情况下测试系统稳定性是非常重要的，在系统初始条件下，加载一定量的业务负载，运行一段时间（</a:t>
            </a:r>
            <a:r>
              <a:rPr lang="en-US" altLang="zh-CN" sz="800" dirty="0" smtClean="0">
                <a:ea typeface="黑体" panose="02010609060101010101" pitchFamily="49" charset="-122"/>
              </a:rPr>
              <a:t>N*24</a:t>
            </a:r>
            <a:r>
              <a:rPr lang="zh-CN" altLang="en-US" sz="800" dirty="0" smtClean="0">
                <a:ea typeface="黑体" panose="02010609060101010101" pitchFamily="49" charset="-122"/>
              </a:rPr>
              <a:t>小时）后，增加新的业务，察看业务运行的是否正常，检查系统的各项参数是否正常，这些参数包括资源，功能，性能。在运行一段时间后（</a:t>
            </a:r>
            <a:r>
              <a:rPr lang="en-US" altLang="zh-CN" sz="800" dirty="0" smtClean="0">
                <a:ea typeface="黑体" panose="02010609060101010101" pitchFamily="49" charset="-122"/>
              </a:rPr>
              <a:t>N*24</a:t>
            </a:r>
            <a:r>
              <a:rPr lang="zh-CN" altLang="en-US" sz="800" dirty="0" smtClean="0">
                <a:ea typeface="黑体" panose="02010609060101010101" pitchFamily="49" charset="-122"/>
              </a:rPr>
              <a:t>小时），删除一些旧的业务，再增加更多新的业务，察看业务运行的是否正常，检查系统的各项参数是否正常，这些参数包括资源，功能，性能。这样螺旋式的测试系统的稳定性，直到系统数据的满负荷。</a:t>
            </a:r>
            <a:endParaRPr lang="zh-CN" altLang="en-US" sz="800" dirty="0" smtClean="0">
              <a:ea typeface="黑体" panose="02010609060101010101" pitchFamily="49" charset="-122"/>
            </a:endParaRPr>
          </a:p>
          <a:p>
            <a:pPr eaLnBrk="1" hangingPunct="1">
              <a:lnSpc>
                <a:spcPct val="80000"/>
              </a:lnSpc>
            </a:pPr>
            <a:r>
              <a:rPr lang="zh-CN" altLang="en-US" sz="800" dirty="0" smtClean="0">
                <a:ea typeface="黑体" panose="02010609060101010101" pitchFamily="49" charset="-122"/>
              </a:rPr>
              <a:t>   </a:t>
            </a:r>
            <a:r>
              <a:rPr lang="en-US" altLang="zh-CN" sz="800" dirty="0" smtClean="0">
                <a:ea typeface="黑体" panose="02010609060101010101" pitchFamily="49" charset="-122"/>
              </a:rPr>
              <a:t>MTBF</a:t>
            </a:r>
            <a:r>
              <a:rPr lang="zh-CN" altLang="en-US" sz="800" dirty="0" smtClean="0">
                <a:ea typeface="黑体" panose="02010609060101010101" pitchFamily="49" charset="-122"/>
              </a:rPr>
              <a:t>意思是系统平均无故障间隔时间，是评价一个系统稳定性最常用且最重要的指标，是系统两次故障之间的平均时间间隔。</a:t>
            </a:r>
            <a:r>
              <a:rPr lang="en-US" altLang="zh-CN" sz="800" dirty="0" smtClean="0">
                <a:ea typeface="黑体" panose="02010609060101010101" pitchFamily="49" charset="-122"/>
              </a:rPr>
              <a:t>MTBF</a:t>
            </a:r>
            <a:r>
              <a:rPr lang="zh-CN" altLang="en-US" sz="800" dirty="0" smtClean="0">
                <a:ea typeface="黑体" panose="02010609060101010101" pitchFamily="49" charset="-122"/>
              </a:rPr>
              <a:t>值实际测试中很难测试出来，应该是设计出来的。关于</a:t>
            </a:r>
            <a:r>
              <a:rPr lang="en-US" altLang="zh-CN" sz="800" dirty="0" smtClean="0">
                <a:ea typeface="黑体" panose="02010609060101010101" pitchFamily="49" charset="-122"/>
              </a:rPr>
              <a:t>MTBF</a:t>
            </a:r>
            <a:r>
              <a:rPr lang="zh-CN" altLang="en-US" sz="800" dirty="0" smtClean="0">
                <a:ea typeface="黑体" panose="02010609060101010101" pitchFamily="49" charset="-122"/>
              </a:rPr>
              <a:t>的测试还需要进一步讨论。考虑到系统测试的效率问题，系统的稳定性测试可以白盒化，往往白盒测试的效率更高，尤其是在内存泄漏，数据资源一致性等问题上，如测试内存泄漏问题，在白盒测试中可以修改最大可用的内存块为你所期望的值，缩短测试时间，提高测试效率。 另外 通过关闭调试开关等方法可以暴露一些被掩盖的系统缺陷；通过参数设置，减小一些可用资源（如呼叫用到的</a:t>
            </a:r>
            <a:r>
              <a:rPr lang="en-US" altLang="zh-CN" sz="800" dirty="0" smtClean="0">
                <a:ea typeface="黑体" panose="02010609060101010101" pitchFamily="49" charset="-122"/>
              </a:rPr>
              <a:t>CCB</a:t>
            </a:r>
            <a:r>
              <a:rPr lang="zh-CN" altLang="en-US" sz="800" dirty="0" smtClean="0">
                <a:ea typeface="黑体" panose="02010609060101010101" pitchFamily="49" charset="-122"/>
              </a:rPr>
              <a:t>数）的数量，也能在更短时间内暴露可能需要长期运行发现的问题。</a:t>
            </a:r>
            <a:endParaRPr lang="zh-CN" altLang="en-US" sz="800" dirty="0" smtClean="0">
              <a:ea typeface="黑体" panose="02010609060101010101" pitchFamily="49" charset="-122"/>
            </a:endParaRPr>
          </a:p>
          <a:p>
            <a:pPr eaLnBrk="1" hangingPunct="1">
              <a:lnSpc>
                <a:spcPct val="80000"/>
              </a:lnSpc>
            </a:pPr>
            <a:r>
              <a:rPr lang="zh-CN" altLang="en-US" sz="800" dirty="0" smtClean="0">
                <a:ea typeface="黑体" panose="02010609060101010101" pitchFamily="49" charset="-122"/>
              </a:rPr>
              <a:t>  另一方面，稳定性测试由于与业务相关，业务的生成一般由其它多个设备组合提供，测试时与其它设备关联比较紧密，还有相关的仪器设备，测试工具，如何连接这些设备，使业务顺利通过被测设备，达到测试设备的目的。所以每个测试项目都应该有组网图，业务流向指示。在测试方案中应该描述出所有使用到的组网图。所要使用的仪器，设备，工具，软件。测试组网图要以实际组网图为重要参考，往往在实验室中测试的组网与实际运行中差异很大，导致在实际网上运行的关注重点没有测试到，所以在稳定性测试中，要结合网上实际组网情况组建测试组网。</a:t>
            </a:r>
            <a:endParaRPr lang="zh-CN" altLang="en-US" sz="800" dirty="0" smtClean="0">
              <a:ea typeface="黑体" panose="02010609060101010101" pitchFamily="49" charset="-122"/>
            </a:endParaRPr>
          </a:p>
          <a:p>
            <a:pPr eaLnBrk="1" hangingPunct="1">
              <a:lnSpc>
                <a:spcPct val="80000"/>
              </a:lnSpc>
            </a:pPr>
            <a:r>
              <a:rPr lang="zh-CN" altLang="en-US" sz="800" dirty="0" smtClean="0">
                <a:ea typeface="黑体" panose="02010609060101010101" pitchFamily="49" charset="-122"/>
              </a:rPr>
              <a:t>    稳定性测试做为系统测试的一个重要组成部分，和系统测试的其它部分有很大关系，在制定稳定性测试方案时，要考虑到稳定性测试任务安排，例如保证系统基本功能都已实现，且运转正常，才能展开稳定性测试。</a:t>
            </a:r>
            <a:endParaRPr lang="zh-CN" altLang="en-US" sz="800" dirty="0" smtClean="0">
              <a:ea typeface="黑体" panose="02010609060101010101" pitchFamily="49" charset="-122"/>
            </a:endParaRPr>
          </a:p>
          <a:p>
            <a:pPr eaLnBrk="1" hangingPunct="1">
              <a:lnSpc>
                <a:spcPct val="80000"/>
              </a:lnSpc>
            </a:pPr>
            <a:r>
              <a:rPr lang="zh-CN" altLang="en-US" sz="800" dirty="0" smtClean="0">
                <a:ea typeface="黑体" panose="02010609060101010101" pitchFamily="49" charset="-122"/>
              </a:rPr>
              <a:t>    稳定性测试重点关注系统长时间运行，所以建议在稳定性测试时，一个周期最好是</a:t>
            </a:r>
            <a:r>
              <a:rPr lang="en-US" altLang="zh-CN" sz="800" dirty="0" smtClean="0">
                <a:ea typeface="黑体" panose="02010609060101010101" pitchFamily="49" charset="-122"/>
              </a:rPr>
              <a:t>N*24</a:t>
            </a:r>
            <a:r>
              <a:rPr lang="zh-CN" altLang="en-US" sz="800" dirty="0" smtClean="0">
                <a:ea typeface="黑体" panose="02010609060101010101" pitchFamily="49" charset="-122"/>
              </a:rPr>
              <a:t>小时，在实际测试中，各个产品根据情况增加或减少。</a:t>
            </a:r>
            <a:endParaRPr lang="zh-CN" altLang="en-US" sz="800" dirty="0" smtClean="0">
              <a:ea typeface="黑体" panose="02010609060101010101" pitchFamily="49" charset="-122"/>
            </a:endParaRPr>
          </a:p>
          <a:p>
            <a:pPr eaLnBrk="1" hangingPunct="1">
              <a:lnSpc>
                <a:spcPct val="80000"/>
              </a:lnSpc>
            </a:pPr>
            <a:r>
              <a:rPr lang="zh-CN" altLang="en-US" sz="800" dirty="0" smtClean="0">
                <a:ea typeface="黑体" panose="02010609060101010101" pitchFamily="49" charset="-122"/>
              </a:rPr>
              <a:t>    测试用例和测试规程的设计可以按照相对稳定业务量，不断变化的业务量来划分。测试用例和测试规程要保证唯一性和正确性</a:t>
            </a:r>
            <a:endParaRPr lang="zh-CN" altLang="en-US" sz="800" dirty="0" smtClean="0">
              <a:ea typeface="黑体" panose="02010609060101010101" pitchFamily="49" charset="-122"/>
            </a:endParaRPr>
          </a:p>
          <a:p>
            <a:pPr eaLnBrk="1" hangingPunct="1">
              <a:lnSpc>
                <a:spcPct val="80000"/>
              </a:lnSpc>
            </a:pPr>
            <a:endParaRPr lang="en-US" altLang="zh-CN" sz="800" dirty="0" smtClean="0">
              <a:ea typeface="黑体" panose="02010609060101010101" pitchFamily="49"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E092C57E-9D5F-4AA7-BCB4-4979BD025DE8}" type="slidenum">
              <a:rPr lang="en-US" altLang="zh-CN" b="0">
                <a:ea typeface="黑体" panose="02010609060101010101" pitchFamily="49" charset="-122"/>
              </a:rPr>
            </a:fld>
            <a:endParaRPr lang="en-US" altLang="zh-CN" b="0" dirty="0">
              <a:ea typeface="黑体" panose="02010609060101010101" pitchFamily="49" charset="-122"/>
            </a:endParaRPr>
          </a:p>
        </p:txBody>
      </p:sp>
      <p:sp>
        <p:nvSpPr>
          <p:cNvPr id="118787" name="Rectangle 2"/>
          <p:cNvSpPr>
            <a:spLocks noGrp="1" noRot="1" noChangeAspect="1" noChangeArrowheads="1" noTextEdit="1"/>
          </p:cNvSpPr>
          <p:nvPr>
            <p:ph type="sldImg"/>
          </p:nvPr>
        </p:nvSpPr>
        <p:spPr/>
      </p:sp>
      <p:sp>
        <p:nvSpPr>
          <p:cNvPr id="118788" name="Rectangle 3"/>
          <p:cNvSpPr>
            <a:spLocks noGrp="1" noChangeArrowheads="1"/>
          </p:cNvSpPr>
          <p:nvPr>
            <p:ph type="body" idx="1"/>
          </p:nvPr>
        </p:nvSpPr>
        <p:spPr>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黑体" panose="02010609060101010101" pitchFamily="49"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94C7E890-B908-4DCD-95C3-65014C3579AC}" type="slidenum">
              <a:rPr lang="en-US" altLang="zh-CN" b="0">
                <a:ea typeface="黑体" panose="02010609060101010101" pitchFamily="49" charset="-122"/>
              </a:rPr>
            </a:fld>
            <a:endParaRPr lang="en-US" altLang="zh-CN" b="0" dirty="0">
              <a:ea typeface="黑体" panose="02010609060101010101" pitchFamily="49" charset="-122"/>
            </a:endParaRPr>
          </a:p>
        </p:txBody>
      </p:sp>
      <p:sp>
        <p:nvSpPr>
          <p:cNvPr id="125955" name="Rectangle 2"/>
          <p:cNvSpPr>
            <a:spLocks noGrp="1" noRot="1" noChangeAspect="1" noChangeArrowheads="1" noTextEdit="1"/>
          </p:cNvSpPr>
          <p:nvPr>
            <p:ph type="sldImg"/>
          </p:nvPr>
        </p:nvSpPr>
        <p:spPr/>
      </p:sp>
      <p:sp>
        <p:nvSpPr>
          <p:cNvPr id="125956" name="Rectangle 3"/>
          <p:cNvSpPr>
            <a:spLocks noGrp="1" noChangeArrowheads="1"/>
          </p:cNvSpPr>
          <p:nvPr>
            <p:ph type="body" idx="1"/>
          </p:nvPr>
        </p:nvSpPr>
        <p:spPr>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黑体" panose="02010609060101010101" pitchFamily="49"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818D2834-121E-4CF2-9DDC-841E7F0BB5F5}" type="slidenum">
              <a:rPr lang="en-US" altLang="zh-CN" b="0">
                <a:ea typeface="黑体" panose="02010609060101010101" pitchFamily="49" charset="-122"/>
              </a:rPr>
            </a:fld>
            <a:endParaRPr lang="en-US" altLang="zh-CN" b="0" dirty="0">
              <a:ea typeface="黑体" panose="02010609060101010101" pitchFamily="49" charset="-122"/>
            </a:endParaRPr>
          </a:p>
        </p:txBody>
      </p:sp>
      <p:sp>
        <p:nvSpPr>
          <p:cNvPr id="128003" name="Rectangle 2"/>
          <p:cNvSpPr>
            <a:spLocks noGrp="1" noRot="1" noChangeAspect="1" noChangeArrowheads="1" noTextEdit="1"/>
          </p:cNvSpPr>
          <p:nvPr>
            <p:ph type="sldImg"/>
          </p:nvPr>
        </p:nvSpPr>
        <p:spPr/>
      </p:sp>
      <p:sp>
        <p:nvSpPr>
          <p:cNvPr id="128004" name="Rectangle 3"/>
          <p:cNvSpPr>
            <a:spLocks noGrp="1" noChangeArrowheads="1"/>
          </p:cNvSpPr>
          <p:nvPr>
            <p:ph type="body" idx="1"/>
          </p:nvPr>
        </p:nvSpPr>
        <p:spPr>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黑体" panose="02010609060101010101" pitchFamily="49"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C8AEFB12-DF40-47C0-8A24-8F5BC5B2C67E}" type="slidenum">
              <a:rPr lang="en-US" altLang="zh-CN" b="0">
                <a:ea typeface="黑体" panose="02010609060101010101" pitchFamily="49" charset="-122"/>
              </a:rPr>
            </a:fld>
            <a:endParaRPr lang="en-US" altLang="zh-CN" b="0" dirty="0">
              <a:ea typeface="黑体" panose="02010609060101010101" pitchFamily="49" charset="-122"/>
            </a:endParaRPr>
          </a:p>
        </p:txBody>
      </p:sp>
      <p:sp>
        <p:nvSpPr>
          <p:cNvPr id="129027" name="Rectangle 2"/>
          <p:cNvSpPr>
            <a:spLocks noGrp="1" noRot="1" noChangeAspect="1" noChangeArrowheads="1" noTextEdit="1"/>
          </p:cNvSpPr>
          <p:nvPr>
            <p:ph type="sldImg"/>
          </p:nvPr>
        </p:nvSpPr>
        <p:spPr/>
      </p:sp>
      <p:sp>
        <p:nvSpPr>
          <p:cNvPr id="129028" name="Rectangle 3"/>
          <p:cNvSpPr>
            <a:spLocks noGrp="1" noChangeArrowheads="1"/>
          </p:cNvSpPr>
          <p:nvPr>
            <p:ph type="body" idx="1"/>
          </p:nvPr>
        </p:nvSpPr>
        <p:spPr>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黑体" panose="02010609060101010101" pitchFamily="49"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046D2089-B839-4563-8641-4E339AA6E46A}" type="slidenum">
              <a:rPr lang="en-US" altLang="zh-CN" b="0">
                <a:ea typeface="黑体" panose="02010609060101010101" pitchFamily="49" charset="-122"/>
              </a:rPr>
            </a:fld>
            <a:endParaRPr lang="en-US" altLang="zh-CN" b="0" dirty="0">
              <a:ea typeface="黑体" panose="02010609060101010101" pitchFamily="49" charset="-122"/>
            </a:endParaRPr>
          </a:p>
        </p:txBody>
      </p:sp>
      <p:sp>
        <p:nvSpPr>
          <p:cNvPr id="131075" name="Rectangle 2"/>
          <p:cNvSpPr>
            <a:spLocks noGrp="1" noRot="1" noChangeAspect="1" noChangeArrowheads="1" noTextEdit="1"/>
          </p:cNvSpPr>
          <p:nvPr>
            <p:ph type="sldImg"/>
          </p:nvPr>
        </p:nvSpPr>
        <p:spPr/>
      </p:sp>
      <p:sp>
        <p:nvSpPr>
          <p:cNvPr id="131076" name="Rectangle 3"/>
          <p:cNvSpPr>
            <a:spLocks noGrp="1" noChangeArrowheads="1"/>
          </p:cNvSpPr>
          <p:nvPr>
            <p:ph type="body" idx="1"/>
          </p:nvPr>
        </p:nvSpPr>
        <p:spPr>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黑体" panose="02010609060101010101" pitchFamily="49"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6F51E049-9720-4CF4-A8AB-C35A2D96A31D}" type="slidenum">
              <a:rPr lang="en-US" altLang="zh-CN" b="0">
                <a:ea typeface="黑体" panose="02010609060101010101" pitchFamily="49" charset="-122"/>
              </a:rPr>
            </a:fld>
            <a:endParaRPr lang="en-US" altLang="zh-CN" b="0" dirty="0">
              <a:ea typeface="黑体" panose="02010609060101010101" pitchFamily="49" charset="-122"/>
            </a:endParaRPr>
          </a:p>
        </p:txBody>
      </p:sp>
      <p:sp>
        <p:nvSpPr>
          <p:cNvPr id="136195" name="Rectangle 2"/>
          <p:cNvSpPr>
            <a:spLocks noGrp="1" noRot="1" noChangeAspect="1" noChangeArrowheads="1" noTextEdit="1"/>
          </p:cNvSpPr>
          <p:nvPr>
            <p:ph type="sldImg"/>
          </p:nvPr>
        </p:nvSpPr>
        <p:spPr/>
      </p:sp>
      <p:sp>
        <p:nvSpPr>
          <p:cNvPr id="136196" name="Rectangle 3"/>
          <p:cNvSpPr>
            <a:spLocks noGrp="1" noChangeArrowheads="1"/>
          </p:cNvSpPr>
          <p:nvPr>
            <p:ph type="body" idx="1"/>
          </p:nvPr>
        </p:nvSpPr>
        <p:spPr>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黑体" panose="02010609060101010101" pitchFamily="49"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B94AE3F8-3DBE-4ECC-AC89-16EA72CE82EA}" type="slidenum">
              <a:rPr lang="en-US" altLang="zh-CN" b="0">
                <a:ea typeface="黑体" panose="02010609060101010101" pitchFamily="49" charset="-122"/>
              </a:rPr>
            </a:fld>
            <a:endParaRPr lang="en-US" altLang="zh-CN" b="0" dirty="0">
              <a:ea typeface="黑体" panose="02010609060101010101" pitchFamily="49" charset="-122"/>
            </a:endParaRPr>
          </a:p>
        </p:txBody>
      </p:sp>
      <p:sp>
        <p:nvSpPr>
          <p:cNvPr id="154627" name="Rectangle 2"/>
          <p:cNvSpPr>
            <a:spLocks noGrp="1" noRot="1" noChangeAspect="1" noChangeArrowheads="1" noTextEdit="1"/>
          </p:cNvSpPr>
          <p:nvPr>
            <p:ph type="sldImg"/>
          </p:nvPr>
        </p:nvSpPr>
        <p:spPr>
          <a:solidFill>
            <a:srgbClr val="FFFFFF"/>
          </a:solidFill>
        </p:spPr>
      </p:sp>
      <p:sp>
        <p:nvSpPr>
          <p:cNvPr id="154628" name="Rectangle 3"/>
          <p:cNvSpPr>
            <a:spLocks noGrp="1" noChangeArrowheads="1"/>
          </p:cNvSpPr>
          <p:nvPr>
            <p:ph type="body" idx="1"/>
          </p:nvPr>
        </p:nvSpPr>
        <p:spPr>
          <a:xfrm>
            <a:off x="685800" y="4343400"/>
            <a:ext cx="5486400" cy="4114800"/>
          </a:xfrm>
          <a:prstGeom prst="rect">
            <a:avLst/>
          </a:prstGeom>
          <a:solidFill>
            <a:srgbClr val="FFFFFF"/>
          </a:solidFill>
          <a:ln>
            <a:solidFill>
              <a:srgbClr val="000000"/>
            </a:solidFill>
          </a:ln>
        </p:spPr>
        <p:txBody>
          <a:bodyPr/>
          <a:lstStyle/>
          <a:p>
            <a:pPr eaLnBrk="1" hangingPunct="1"/>
            <a:r>
              <a:rPr lang="zh-CN" altLang="en-US" dirty="0" smtClean="0">
                <a:ea typeface="黑体" panose="02010609060101010101" pitchFamily="49" charset="-122"/>
              </a:rPr>
              <a:t>这里可以结合缺陷分析等讲解日志的重要性和必要性。</a:t>
            </a:r>
            <a:endParaRPr lang="zh-CN" altLang="en-US" dirty="0" smtClean="0">
              <a:ea typeface="黑体" panose="02010609060101010101" pitchFamily="49" charset="-122"/>
            </a:endParaRPr>
          </a:p>
          <a:p>
            <a:pPr eaLnBrk="1" hangingPunct="1"/>
            <a:endParaRPr lang="zh-CN" altLang="en-US" dirty="0" smtClean="0">
              <a:ea typeface="黑体" panose="02010609060101010101" pitchFamily="49" charset="-122"/>
            </a:endParaRPr>
          </a:p>
          <a:p>
            <a:pPr eaLnBrk="1" hangingPunct="1"/>
            <a:r>
              <a:rPr lang="zh-CN" altLang="en-US" dirty="0" smtClean="0">
                <a:ea typeface="黑体" panose="02010609060101010101" pitchFamily="49" charset="-122"/>
              </a:rPr>
              <a:t>可以列举如下对于测试新员工成长关键性的几点，指导他们今后的测试工作：</a:t>
            </a:r>
            <a:endParaRPr lang="zh-CN" altLang="en-US" dirty="0" smtClean="0">
              <a:ea typeface="黑体" panose="02010609060101010101" pitchFamily="49" charset="-122"/>
            </a:endParaRPr>
          </a:p>
          <a:p>
            <a:pPr eaLnBrk="1" hangingPunct="1"/>
            <a:r>
              <a:rPr lang="en-US" altLang="zh-CN" dirty="0" smtClean="0">
                <a:ea typeface="黑体" panose="02010609060101010101" pitchFamily="49" charset="-122"/>
              </a:rPr>
              <a:t>1</a:t>
            </a:r>
            <a:r>
              <a:rPr lang="zh-CN" altLang="en-US" dirty="0" smtClean="0">
                <a:ea typeface="黑体" panose="02010609060101010101" pitchFamily="49" charset="-122"/>
              </a:rPr>
              <a:t>、进行测试用例设计时思路清晰，用例文档写作规范，描述详细清楚；</a:t>
            </a:r>
            <a:endParaRPr lang="zh-CN" altLang="en-US" dirty="0" smtClean="0">
              <a:ea typeface="黑体" panose="02010609060101010101" pitchFamily="49" charset="-122"/>
            </a:endParaRPr>
          </a:p>
          <a:p>
            <a:pPr eaLnBrk="1" hangingPunct="1"/>
            <a:r>
              <a:rPr lang="en-US" altLang="zh-CN" dirty="0" smtClean="0">
                <a:ea typeface="黑体" panose="02010609060101010101" pitchFamily="49" charset="-122"/>
              </a:rPr>
              <a:t>2</a:t>
            </a:r>
            <a:r>
              <a:rPr lang="zh-CN" altLang="en-US" dirty="0" smtClean="0">
                <a:ea typeface="黑体" panose="02010609060101010101" pitchFamily="49" charset="-122"/>
              </a:rPr>
              <a:t>、缺陷描述详细规范，有隔离等措施；</a:t>
            </a:r>
            <a:endParaRPr lang="zh-CN" altLang="en-US" dirty="0" smtClean="0">
              <a:ea typeface="黑体" panose="02010609060101010101" pitchFamily="49" charset="-122"/>
            </a:endParaRPr>
          </a:p>
          <a:p>
            <a:pPr eaLnBrk="1" hangingPunct="1"/>
            <a:r>
              <a:rPr lang="en-US" altLang="zh-CN" dirty="0" smtClean="0">
                <a:ea typeface="黑体" panose="02010609060101010101" pitchFamily="49" charset="-122"/>
              </a:rPr>
              <a:t>3</a:t>
            </a:r>
            <a:r>
              <a:rPr lang="zh-CN" altLang="en-US" dirty="0" smtClean="0">
                <a:ea typeface="黑体" panose="02010609060101010101" pitchFamily="49" charset="-122"/>
              </a:rPr>
              <a:t>、能对工作中的心得、经验等总结成案例，交给测试经理共享；</a:t>
            </a:r>
            <a:endParaRPr lang="zh-CN" altLang="en-US" dirty="0" smtClean="0">
              <a:ea typeface="黑体" panose="02010609060101010101" pitchFamily="49" charset="-122"/>
            </a:endParaRPr>
          </a:p>
          <a:p>
            <a:pPr eaLnBrk="1" hangingPunct="1"/>
            <a:r>
              <a:rPr lang="en-US" altLang="zh-CN" dirty="0" smtClean="0">
                <a:ea typeface="黑体" panose="02010609060101010101" pitchFamily="49" charset="-122"/>
              </a:rPr>
              <a:t>4</a:t>
            </a:r>
            <a:r>
              <a:rPr lang="zh-CN" altLang="en-US" dirty="0" smtClean="0">
                <a:ea typeface="黑体" panose="02010609060101010101" pitchFamily="49" charset="-122"/>
              </a:rPr>
              <a:t>、在测试执行期间能每天规范地提交测试日志；</a:t>
            </a:r>
            <a:endParaRPr lang="zh-CN" altLang="en-US" dirty="0" smtClean="0">
              <a:ea typeface="黑体" panose="02010609060101010101" pitchFamily="49" charset="-122"/>
            </a:endParaRPr>
          </a:p>
          <a:p>
            <a:pPr eaLnBrk="1" hangingPunct="1"/>
            <a:r>
              <a:rPr lang="en-US" altLang="zh-CN" dirty="0" smtClean="0">
                <a:ea typeface="黑体" panose="02010609060101010101" pitchFamily="49" charset="-122"/>
              </a:rPr>
              <a:t>5</a:t>
            </a:r>
            <a:r>
              <a:rPr lang="zh-CN" altLang="en-US" dirty="0" smtClean="0">
                <a:ea typeface="黑体" panose="02010609060101010101" pitchFamily="49" charset="-122"/>
              </a:rPr>
              <a:t>、在测试结束后能规范的进行总结，写作测试报告，进行各种测试度量数据的分析。</a:t>
            </a:r>
            <a:endParaRPr lang="zh-CN" altLang="en-US" dirty="0" smtClean="0">
              <a:ea typeface="黑体" panose="02010609060101010101" pitchFamily="49"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0CD0844B-7089-460E-B90A-5CBE854C59A7}" type="slidenum">
              <a:rPr lang="en-US" altLang="zh-CN" b="0">
                <a:ea typeface="黑体" panose="02010609060101010101" pitchFamily="49" charset="-122"/>
              </a:rPr>
            </a:fld>
            <a:endParaRPr lang="en-US" altLang="zh-CN" b="0" dirty="0">
              <a:ea typeface="黑体" panose="02010609060101010101" pitchFamily="49" charset="-122"/>
            </a:endParaRPr>
          </a:p>
        </p:txBody>
      </p:sp>
      <p:sp>
        <p:nvSpPr>
          <p:cNvPr id="84995" name="Rectangle 2"/>
          <p:cNvSpPr>
            <a:spLocks noGrp="1" noRot="1" noChangeAspect="1" noChangeArrowheads="1" noTextEdit="1"/>
          </p:cNvSpPr>
          <p:nvPr>
            <p:ph type="sldImg"/>
          </p:nvPr>
        </p:nvSpPr>
        <p:spPr/>
      </p:sp>
      <p:sp>
        <p:nvSpPr>
          <p:cNvPr id="84996" name="Rectangle 3"/>
          <p:cNvSpPr>
            <a:spLocks noGrp="1" noChangeArrowheads="1"/>
          </p:cNvSpPr>
          <p:nvPr>
            <p:ph type="body" idx="1"/>
          </p:nvPr>
        </p:nvSpPr>
        <p:spPr>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a typeface="黑体" panose="02010609060101010101" pitchFamily="49" charset="-122"/>
              </a:rPr>
              <a:t>软件系统</a:t>
            </a:r>
            <a:endParaRPr lang="zh-CN" altLang="en-US" dirty="0" smtClean="0">
              <a:ea typeface="黑体" panose="02010609060101010101" pitchFamily="49" charset="-122"/>
            </a:endParaRPr>
          </a:p>
          <a:p>
            <a:pPr eaLnBrk="1" hangingPunct="1"/>
            <a:r>
              <a:rPr lang="zh-CN" altLang="en-US" dirty="0" smtClean="0">
                <a:ea typeface="黑体" panose="02010609060101010101" pitchFamily="49" charset="-122"/>
              </a:rPr>
              <a:t>硬件，外设</a:t>
            </a:r>
            <a:endParaRPr lang="zh-CN" altLang="en-US" dirty="0" smtClean="0">
              <a:ea typeface="黑体" panose="02010609060101010101" pitchFamily="49" charset="-122"/>
            </a:endParaRPr>
          </a:p>
          <a:p>
            <a:pPr eaLnBrk="1" hangingPunct="1"/>
            <a:r>
              <a:rPr lang="zh-CN" altLang="en-US" dirty="0" smtClean="0">
                <a:ea typeface="黑体" panose="02010609060101010101" pitchFamily="49" charset="-122"/>
              </a:rPr>
              <a:t>支持软件</a:t>
            </a:r>
            <a:endParaRPr lang="zh-CN" altLang="en-US" dirty="0" smtClean="0">
              <a:ea typeface="黑体" panose="02010609060101010101" pitchFamily="49" charset="-122"/>
            </a:endParaRPr>
          </a:p>
          <a:p>
            <a:pPr eaLnBrk="1" hangingPunct="1"/>
            <a:r>
              <a:rPr lang="zh-CN" altLang="en-US" dirty="0" smtClean="0">
                <a:ea typeface="黑体" panose="02010609060101010101" pitchFamily="49" charset="-122"/>
              </a:rPr>
              <a:t>数据</a:t>
            </a:r>
            <a:endParaRPr lang="zh-CN" altLang="en-US" dirty="0" smtClean="0">
              <a:ea typeface="黑体" panose="02010609060101010101" pitchFamily="49" charset="-122"/>
            </a:endParaRPr>
          </a:p>
          <a:p>
            <a:pPr eaLnBrk="1" hangingPunct="1"/>
            <a:r>
              <a:rPr lang="zh-CN" altLang="en-US" dirty="0" smtClean="0">
                <a:ea typeface="黑体" panose="02010609060101010101" pitchFamily="49" charset="-122"/>
              </a:rPr>
              <a:t>人员</a:t>
            </a:r>
            <a:endParaRPr lang="zh-CN" altLang="en-US" dirty="0" smtClean="0">
              <a:ea typeface="黑体" panose="02010609060101010101" pitchFamily="49" charset="-122"/>
            </a:endParaRPr>
          </a:p>
          <a:p>
            <a:pPr eaLnBrk="1" hangingPunct="1"/>
            <a:r>
              <a:rPr lang="zh-CN" altLang="en-US" dirty="0" smtClean="0">
                <a:ea typeface="黑体" panose="02010609060101010101" pitchFamily="49" charset="-122"/>
              </a:rPr>
              <a:t>实际运行的环境</a:t>
            </a:r>
            <a:endParaRPr lang="zh-CN" altLang="en-US" dirty="0" smtClean="0">
              <a:ea typeface="黑体" panose="02010609060101010101" pitchFamily="49"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8237B1E3-7007-4DB5-BFD5-A35CD23D16F4}" type="slidenum">
              <a:rPr lang="en-US" altLang="zh-CN" b="0">
                <a:ea typeface="黑体" panose="02010609060101010101" pitchFamily="49" charset="-122"/>
              </a:rPr>
            </a:fld>
            <a:endParaRPr lang="en-US" altLang="zh-CN" b="0" dirty="0">
              <a:ea typeface="黑体" panose="02010609060101010101" pitchFamily="49" charset="-122"/>
            </a:endParaRPr>
          </a:p>
        </p:txBody>
      </p:sp>
      <p:sp>
        <p:nvSpPr>
          <p:cNvPr id="155651" name="Rectangle 2"/>
          <p:cNvSpPr>
            <a:spLocks noGrp="1" noRot="1" noChangeAspect="1" noChangeArrowheads="1" noTextEdit="1"/>
          </p:cNvSpPr>
          <p:nvPr>
            <p:ph type="sldImg"/>
          </p:nvPr>
        </p:nvSpPr>
        <p:spPr>
          <a:solidFill>
            <a:srgbClr val="FFFFFF"/>
          </a:solidFill>
        </p:spPr>
      </p:sp>
      <p:sp>
        <p:nvSpPr>
          <p:cNvPr id="155652" name="Rectangle 3"/>
          <p:cNvSpPr>
            <a:spLocks noGrp="1" noChangeArrowheads="1"/>
          </p:cNvSpPr>
          <p:nvPr>
            <p:ph type="body" idx="1"/>
          </p:nvPr>
        </p:nvSpPr>
        <p:spPr>
          <a:xfrm>
            <a:off x="685800" y="4343400"/>
            <a:ext cx="5486400" cy="4114800"/>
          </a:xfrm>
          <a:prstGeom prst="rect">
            <a:avLst/>
          </a:prstGeom>
          <a:solidFill>
            <a:srgbClr val="FFFFFF"/>
          </a:solidFill>
          <a:ln>
            <a:solidFill>
              <a:srgbClr val="000000"/>
            </a:solidFill>
          </a:ln>
        </p:spPr>
        <p:txBody>
          <a:bodyPr/>
          <a:lstStyle/>
          <a:p>
            <a:pPr eaLnBrk="1" hangingPunct="1"/>
            <a:r>
              <a:rPr lang="zh-CN" altLang="en-US" dirty="0" smtClean="0">
                <a:ea typeface="黑体" panose="02010609060101010101" pitchFamily="49" charset="-122"/>
              </a:rPr>
              <a:t>概述部分可以大体描述当天执行情况，也可以把当天用例需要变更的先记录下来，等测试执行结束后统一进行用例文档的更新</a:t>
            </a:r>
            <a:endParaRPr lang="zh-CN" altLang="en-US" dirty="0" smtClean="0">
              <a:ea typeface="黑体" panose="02010609060101010101" pitchFamily="49"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AFEB7C5E-B74F-402B-8749-8CA6D6354040}" type="slidenum">
              <a:rPr lang="en-US" altLang="zh-CN" b="0">
                <a:ea typeface="黑体" panose="02010609060101010101" pitchFamily="49" charset="-122"/>
              </a:rPr>
            </a:fld>
            <a:endParaRPr lang="en-US" altLang="zh-CN" b="0" dirty="0">
              <a:ea typeface="黑体" panose="02010609060101010101" pitchFamily="49" charset="-122"/>
            </a:endParaRPr>
          </a:p>
        </p:txBody>
      </p:sp>
      <p:sp>
        <p:nvSpPr>
          <p:cNvPr id="86019" name="Rectangle 2"/>
          <p:cNvSpPr>
            <a:spLocks noGrp="1" noRot="1" noChangeAspect="1" noChangeArrowheads="1" noTextEdit="1"/>
          </p:cNvSpPr>
          <p:nvPr>
            <p:ph type="sldImg"/>
          </p:nvPr>
        </p:nvSpPr>
        <p:spPr/>
      </p:sp>
      <p:sp>
        <p:nvSpPr>
          <p:cNvPr id="86020" name="Rectangle 3"/>
          <p:cNvSpPr>
            <a:spLocks noGrp="1" noChangeArrowheads="1"/>
          </p:cNvSpPr>
          <p:nvPr>
            <p:ph type="body" idx="1"/>
          </p:nvPr>
        </p:nvSpPr>
        <p:spPr>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黑体" panose="02010609060101010101" pitchFamily="49"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2B154D68-E0D7-4284-88FD-ADAAD222FEFB}" type="slidenum">
              <a:rPr lang="en-US" altLang="zh-CN" b="0">
                <a:ea typeface="黑体" panose="02010609060101010101" pitchFamily="49" charset="-122"/>
              </a:rPr>
            </a:fld>
            <a:endParaRPr lang="en-US" altLang="zh-CN" b="0" dirty="0">
              <a:ea typeface="黑体" panose="02010609060101010101" pitchFamily="49" charset="-122"/>
            </a:endParaRPr>
          </a:p>
        </p:txBody>
      </p:sp>
      <p:sp>
        <p:nvSpPr>
          <p:cNvPr id="88067" name="Rectangle 2"/>
          <p:cNvSpPr>
            <a:spLocks noGrp="1" noRot="1" noChangeAspect="1" noChangeArrowheads="1" noTextEdit="1"/>
          </p:cNvSpPr>
          <p:nvPr>
            <p:ph type="sldImg"/>
          </p:nvPr>
        </p:nvSpPr>
        <p:spPr/>
      </p:sp>
      <p:sp>
        <p:nvSpPr>
          <p:cNvPr id="88068" name="Rectangle 3"/>
          <p:cNvSpPr>
            <a:spLocks noGrp="1" noChangeArrowheads="1"/>
          </p:cNvSpPr>
          <p:nvPr>
            <p:ph type="body" idx="1"/>
          </p:nvPr>
        </p:nvSpPr>
        <p:spPr>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黑体" panose="02010609060101010101" pitchFamily="49"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E3D89E49-E330-41CE-807A-1C23078088FF}" type="slidenum">
              <a:rPr lang="en-US" altLang="zh-CN" b="0">
                <a:ea typeface="黑体" panose="02010609060101010101" pitchFamily="49" charset="-122"/>
              </a:rPr>
            </a:fld>
            <a:endParaRPr lang="en-US" altLang="zh-CN" b="0" dirty="0">
              <a:ea typeface="黑体" panose="02010609060101010101" pitchFamily="49" charset="-122"/>
            </a:endParaRPr>
          </a:p>
        </p:txBody>
      </p:sp>
      <p:sp>
        <p:nvSpPr>
          <p:cNvPr id="91139" name="Rectangle 2"/>
          <p:cNvSpPr>
            <a:spLocks noGrp="1" noRot="1" noChangeAspect="1" noChangeArrowheads="1" noTextEdit="1"/>
          </p:cNvSpPr>
          <p:nvPr>
            <p:ph type="sldImg"/>
          </p:nvPr>
        </p:nvSpPr>
        <p:spPr/>
      </p:sp>
      <p:sp>
        <p:nvSpPr>
          <p:cNvPr id="91140" name="Rectangle 3"/>
          <p:cNvSpPr>
            <a:spLocks noGrp="1" noChangeArrowheads="1"/>
          </p:cNvSpPr>
          <p:nvPr>
            <p:ph type="body" idx="1"/>
          </p:nvPr>
        </p:nvSpPr>
        <p:spPr>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a typeface="黑体" panose="02010609060101010101" pitchFamily="49" charset="-122"/>
              </a:rPr>
              <a:t>举例</a:t>
            </a:r>
            <a:endParaRPr lang="zh-CN" altLang="en-US" dirty="0" smtClean="0">
              <a:ea typeface="黑体" panose="02010609060101010101" pitchFamily="49" charset="-122"/>
            </a:endParaRPr>
          </a:p>
          <a:p>
            <a:pPr eaLnBrk="1" hangingPunct="1"/>
            <a:r>
              <a:rPr lang="zh-CN" altLang="en-US" dirty="0" smtClean="0">
                <a:ea typeface="黑体" panose="02010609060101010101" pitchFamily="49" charset="-122"/>
              </a:rPr>
              <a:t>可以结合软件质量模型说明每个测试类型是针对哪个质量特性</a:t>
            </a:r>
            <a:endParaRPr lang="en-US" altLang="zh-CN" dirty="0" smtClean="0">
              <a:ea typeface="黑体" panose="02010609060101010101" pitchFamily="49" charset="-122"/>
            </a:endParaRPr>
          </a:p>
          <a:p>
            <a:pPr eaLnBrk="1" hangingPunct="1"/>
            <a:r>
              <a:rPr lang="zh-CN" altLang="en-US" dirty="0" smtClean="0">
                <a:ea typeface="黑体" panose="02010609060101010101" pitchFamily="49" charset="-122"/>
              </a:rPr>
              <a:t>性能测试动态和静态性能指标。应用测试软件在集成系统的性能，目的是测量系统相对于预定目标的差距。</a:t>
            </a:r>
            <a:r>
              <a:rPr lang="en-US" altLang="zh-CN" dirty="0" smtClean="0">
                <a:ea typeface="黑体" panose="02010609060101010101" pitchFamily="49" charset="-122"/>
              </a:rPr>
              <a:t>CPU</a:t>
            </a:r>
            <a:r>
              <a:rPr lang="zh-CN" altLang="en-US" dirty="0" smtClean="0">
                <a:ea typeface="黑体" panose="02010609060101010101" pitchFamily="49" charset="-122"/>
              </a:rPr>
              <a:t>使用，内存使用。</a:t>
            </a:r>
            <a:endParaRPr lang="en-US" altLang="zh-CN" dirty="0" smtClean="0">
              <a:ea typeface="黑体" panose="02010609060101010101" pitchFamily="49" charset="-122"/>
            </a:endParaRPr>
          </a:p>
          <a:p>
            <a:pPr eaLnBrk="1" hangingPunct="1"/>
            <a:r>
              <a:rPr lang="zh-CN" altLang="en-US" dirty="0" smtClean="0">
                <a:ea typeface="黑体" panose="02010609060101010101" pitchFamily="49" charset="-122"/>
              </a:rPr>
              <a:t>负载测试：动态性能指标，各种负载情况下的响应时间和资源利用情况</a:t>
            </a:r>
            <a:endParaRPr lang="en-US" altLang="zh-CN" dirty="0" smtClean="0">
              <a:ea typeface="黑体" panose="02010609060101010101" pitchFamily="49" charset="-122"/>
            </a:endParaRPr>
          </a:p>
          <a:p>
            <a:pPr eaLnBrk="1" hangingPunct="1"/>
            <a:r>
              <a:rPr lang="zh-CN" altLang="en-US" dirty="0" smtClean="0">
                <a:ea typeface="黑体" panose="02010609060101010101" pitchFamily="49" charset="-122"/>
              </a:rPr>
              <a:t>压力测试：极限负载下业务场景下，系统的响应时间和资源利用情况</a:t>
            </a:r>
            <a:r>
              <a:rPr lang="en-US" altLang="zh-CN" dirty="0" smtClean="0">
                <a:ea typeface="黑体" panose="02010609060101010101" pitchFamily="49" charset="-122"/>
              </a:rPr>
              <a:t>.</a:t>
            </a:r>
            <a:endParaRPr lang="en-US" altLang="zh-CN" dirty="0" smtClean="0">
              <a:ea typeface="黑体" panose="02010609060101010101" pitchFamily="49" charset="-122"/>
            </a:endParaRPr>
          </a:p>
          <a:p>
            <a:pPr eaLnBrk="1" hangingPunct="1"/>
            <a:r>
              <a:rPr lang="zh-CN" altLang="en-US" dirty="0" smtClean="0">
                <a:ea typeface="黑体" panose="02010609060101010101" pitchFamily="49" charset="-122"/>
              </a:rPr>
              <a:t>容量测试：不同的配置系统的不同业务场景下，系统所能处理的极限容量</a:t>
            </a:r>
            <a:endParaRPr lang="en-US" altLang="zh-CN" dirty="0" smtClean="0">
              <a:ea typeface="黑体" panose="02010609060101010101" pitchFamily="49" charset="-122"/>
            </a:endParaRPr>
          </a:p>
          <a:p>
            <a:pPr eaLnBrk="1" hangingPunct="1"/>
            <a:r>
              <a:rPr lang="zh-CN" altLang="en-US" dirty="0" smtClean="0">
                <a:ea typeface="黑体" panose="02010609060101010101" pitchFamily="49" charset="-122"/>
              </a:rPr>
              <a:t>举例性能测试构造业务场景；该业务场景下响应时间和资源消耗情况</a:t>
            </a:r>
            <a:endParaRPr lang="en-US" altLang="zh-CN" dirty="0" smtClean="0">
              <a:ea typeface="黑体" panose="02010609060101010101" pitchFamily="49" charset="-122"/>
            </a:endParaRPr>
          </a:p>
          <a:p>
            <a:pPr eaLnBrk="1" hangingPunct="1"/>
            <a:r>
              <a:rPr lang="zh-CN" altLang="en-US" dirty="0" smtClean="0">
                <a:ea typeface="黑体" panose="02010609060101010101" pitchFamily="49" charset="-122"/>
              </a:rPr>
              <a:t>功能测试是构造输入数据，和预期结果进行比较。</a:t>
            </a:r>
            <a:endParaRPr lang="en-US" altLang="zh-CN" dirty="0" smtClean="0">
              <a:ea typeface="黑体" panose="02010609060101010101" pitchFamily="49" charset="-122"/>
            </a:endParaRPr>
          </a:p>
          <a:p>
            <a:pPr eaLnBrk="1" hangingPunct="1"/>
            <a:endParaRPr lang="zh-CN" altLang="en-US" dirty="0" smtClean="0">
              <a:ea typeface="黑体" panose="02010609060101010101" pitchFamily="49" charset="-122"/>
            </a:endParaRPr>
          </a:p>
          <a:p>
            <a:pPr eaLnBrk="1" hangingPunct="1"/>
            <a:endParaRPr lang="en-US" altLang="zh-CN" dirty="0" smtClean="0">
              <a:ea typeface="黑体" panose="02010609060101010101" pitchFamily="49"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3BEDE718-8856-498B-AB13-2DBCD2A0AE70}" type="slidenum">
              <a:rPr lang="en-US" altLang="zh-CN" b="0">
                <a:ea typeface="黑体" panose="02010609060101010101" pitchFamily="49" charset="-122"/>
              </a:rPr>
            </a:fld>
            <a:endParaRPr lang="en-US" altLang="zh-CN" b="0" dirty="0">
              <a:ea typeface="黑体" panose="02010609060101010101" pitchFamily="49" charset="-122"/>
            </a:endParaRPr>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ea typeface="黑体" panose="02010609060101010101" pitchFamily="49" charset="-122"/>
              </a:rPr>
              <a:t>1</a:t>
            </a:r>
            <a:r>
              <a:rPr lang="zh-CN" altLang="en-US" dirty="0" smtClean="0">
                <a:ea typeface="黑体" panose="02010609060101010101" pitchFamily="49" charset="-122"/>
              </a:rPr>
              <a:t>、各功能点是否实现（需求遗漏）、是否正确（需求偏差）</a:t>
            </a:r>
            <a:r>
              <a:rPr lang="en-US" altLang="zh-CN" dirty="0" smtClean="0">
                <a:ea typeface="黑体" panose="02010609060101010101" pitchFamily="49" charset="-122"/>
              </a:rPr>
              <a:t>----</a:t>
            </a:r>
            <a:r>
              <a:rPr lang="zh-CN" altLang="en-US" dirty="0" smtClean="0">
                <a:ea typeface="黑体" panose="02010609060101010101" pitchFamily="49" charset="-122"/>
              </a:rPr>
              <a:t>所有可能的输入下的功能点；</a:t>
            </a:r>
            <a:endParaRPr lang="zh-CN" altLang="en-US" dirty="0" smtClean="0">
              <a:ea typeface="黑体" panose="02010609060101010101" pitchFamily="49" charset="-122"/>
            </a:endParaRPr>
          </a:p>
          <a:p>
            <a:pPr eaLnBrk="1" hangingPunct="1"/>
            <a:r>
              <a:rPr lang="en-US" altLang="zh-CN" dirty="0" smtClean="0">
                <a:ea typeface="黑体" panose="02010609060101010101" pitchFamily="49" charset="-122"/>
              </a:rPr>
              <a:t>2</a:t>
            </a:r>
            <a:r>
              <a:rPr lang="zh-CN" altLang="en-US" dirty="0" smtClean="0">
                <a:ea typeface="黑体" panose="02010609060101010101" pitchFamily="49" charset="-122"/>
              </a:rPr>
              <a:t>、验证各业务流程正确性（所有可能业务路径）；</a:t>
            </a:r>
            <a:endParaRPr lang="zh-CN" altLang="en-US" dirty="0" smtClean="0">
              <a:ea typeface="黑体" panose="02010609060101010101" pitchFamily="49" charset="-122"/>
            </a:endParaRPr>
          </a:p>
          <a:p>
            <a:pPr eaLnBrk="1" hangingPunct="1"/>
            <a:r>
              <a:rPr lang="en-US" altLang="zh-CN" dirty="0" smtClean="0">
                <a:ea typeface="黑体" panose="02010609060101010101" pitchFamily="49" charset="-122"/>
              </a:rPr>
              <a:t>3</a:t>
            </a:r>
            <a:r>
              <a:rPr lang="zh-CN" altLang="en-US" dirty="0" smtClean="0">
                <a:ea typeface="黑体" panose="02010609060101010101" pitchFamily="49" charset="-122"/>
              </a:rPr>
              <a:t>、能否正确输入：日期（格式、大小写等）、字符类型等；能否正确输出（是否符合输出格式）</a:t>
            </a:r>
            <a:endParaRPr lang="zh-CN" altLang="en-US" dirty="0" smtClean="0">
              <a:ea typeface="黑体" panose="02010609060101010101" pitchFamily="49" charset="-122"/>
            </a:endParaRPr>
          </a:p>
          <a:p>
            <a:pPr eaLnBrk="1" hangingPunct="1"/>
            <a:endParaRPr lang="zh-CN" altLang="en-US" dirty="0" smtClean="0">
              <a:ea typeface="黑体" panose="02010609060101010101" pitchFamily="49" charset="-122"/>
            </a:endParaRPr>
          </a:p>
          <a:p>
            <a:pPr eaLnBrk="1" hangingPunct="1"/>
            <a:endParaRPr lang="zh-CN" altLang="en-US" dirty="0" smtClean="0">
              <a:ea typeface="黑体" panose="02010609060101010101" pitchFamily="49" charset="-122"/>
            </a:endParaRPr>
          </a:p>
          <a:p>
            <a:pPr eaLnBrk="1" fontAlgn="t" hangingPunct="1"/>
            <a:r>
              <a:rPr lang="zh-CN" altLang="en-US" dirty="0" smtClean="0">
                <a:solidFill>
                  <a:srgbClr val="000000"/>
                </a:solidFill>
                <a:ea typeface="黑体" panose="02010609060101010101" pitchFamily="49" charset="-122"/>
                <a:cs typeface="Arial" panose="020B0604020202020204" pitchFamily="34" charset="0"/>
              </a:rPr>
              <a:t>隐含需求并把此需求转化成产品</a:t>
            </a:r>
            <a:r>
              <a:rPr lang="en-US" altLang="zh-CN" dirty="0" smtClean="0">
                <a:solidFill>
                  <a:srgbClr val="000000"/>
                </a:solidFill>
                <a:ea typeface="黑体" panose="02010609060101010101" pitchFamily="49" charset="-122"/>
                <a:cs typeface="Arial" panose="020B0604020202020204" pitchFamily="34" charset="0"/>
              </a:rPr>
              <a:t>,</a:t>
            </a:r>
            <a:r>
              <a:rPr lang="zh-CN" altLang="en-US" dirty="0" smtClean="0">
                <a:solidFill>
                  <a:srgbClr val="000000"/>
                </a:solidFill>
                <a:ea typeface="黑体" panose="02010609060101010101" pitchFamily="49" charset="-122"/>
                <a:cs typeface="Arial" panose="020B0604020202020204" pitchFamily="34" charset="0"/>
              </a:rPr>
              <a:t>就能最大限度地让顾客满意</a:t>
            </a:r>
            <a:r>
              <a:rPr lang="en-US" altLang="zh-CN" dirty="0" smtClean="0">
                <a:solidFill>
                  <a:srgbClr val="000000"/>
                </a:solidFill>
                <a:ea typeface="黑体" panose="02010609060101010101" pitchFamily="49" charset="-122"/>
                <a:cs typeface="Arial" panose="020B0604020202020204" pitchFamily="34" charset="0"/>
              </a:rPr>
              <a:t>,</a:t>
            </a:r>
            <a:r>
              <a:rPr lang="zh-CN" altLang="en-US" dirty="0" smtClean="0">
                <a:solidFill>
                  <a:srgbClr val="000000"/>
                </a:solidFill>
                <a:ea typeface="黑体" panose="02010609060101010101" pitchFamily="49" charset="-122"/>
                <a:cs typeface="Arial" panose="020B0604020202020204" pitchFamily="34" charset="0"/>
              </a:rPr>
              <a:t>得到顾客忠诚。关键在于善于利用和分析顾客数据，隐含的需求往望就隐藏在顾客相关的历史数据和新调查的数据中。 </a:t>
            </a:r>
            <a:br>
              <a:rPr lang="zh-CN" altLang="en-US" dirty="0" smtClean="0">
                <a:solidFill>
                  <a:srgbClr val="000000"/>
                </a:solidFill>
                <a:ea typeface="黑体" panose="02010609060101010101" pitchFamily="49" charset="-122"/>
                <a:cs typeface="Arial" panose="020B0604020202020204" pitchFamily="34" charset="0"/>
              </a:rPr>
            </a:br>
            <a:r>
              <a:rPr lang="zh-CN" altLang="en-US" dirty="0" smtClean="0">
                <a:solidFill>
                  <a:srgbClr val="000000"/>
                </a:solidFill>
                <a:ea typeface="黑体" panose="02010609060101010101" pitchFamily="49" charset="-122"/>
                <a:cs typeface="Arial" panose="020B0604020202020204" pitchFamily="34" charset="0"/>
              </a:rPr>
              <a:t>对需求的管理成为发现顾客的隐含需求机制保证。通常我们会发现这样一个事实，某一个新产品、新的创意，在许多人感到自己曾也想到过，但当时未发现其价值，或时机不成熟。 </a:t>
            </a:r>
            <a:br>
              <a:rPr lang="zh-CN" altLang="en-US" dirty="0" smtClean="0">
                <a:solidFill>
                  <a:srgbClr val="000000"/>
                </a:solidFill>
                <a:ea typeface="黑体" panose="02010609060101010101" pitchFamily="49" charset="-122"/>
                <a:cs typeface="Arial" panose="020B0604020202020204" pitchFamily="34" charset="0"/>
              </a:rPr>
            </a:br>
            <a:r>
              <a:rPr lang="zh-CN" altLang="en-US" dirty="0" smtClean="0">
                <a:solidFill>
                  <a:srgbClr val="000000"/>
                </a:solidFill>
                <a:ea typeface="黑体" panose="02010609060101010101" pitchFamily="49" charset="-122"/>
                <a:cs typeface="Arial" panose="020B0604020202020204" pitchFamily="34" charset="0"/>
              </a:rPr>
              <a:t>分析、管理好尚未实现或暂时放弃掉的顾客需求。这里往往是创新的发源地。因为，我们说顾客的隐含、创新也是遵循连续性发展的自然规律的。</a:t>
            </a:r>
            <a:endParaRPr lang="zh-CN" altLang="en-US" dirty="0" smtClean="0">
              <a:solidFill>
                <a:srgbClr val="000000"/>
              </a:solidFill>
              <a:ea typeface="黑体" panose="02010609060101010101" pitchFamily="49" charset="-122"/>
              <a:cs typeface="Arial" panose="020B0604020202020204" pitchFamily="34" charset="0"/>
            </a:endParaRPr>
          </a:p>
          <a:p>
            <a:pPr eaLnBrk="1" hangingPunct="1"/>
            <a:endParaRPr lang="en-US" altLang="zh-CN" dirty="0" smtClean="0">
              <a:ea typeface="黑体" panose="02010609060101010101" pitchFamily="49"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34DF42FD-E1D1-4F8D-9D4C-4C246F841EE3}" type="slidenum">
              <a:rPr lang="en-US" altLang="zh-CN" b="0">
                <a:ea typeface="黑体" panose="02010609060101010101" pitchFamily="49" charset="-122"/>
              </a:rPr>
            </a:fld>
            <a:endParaRPr lang="en-US" altLang="zh-CN" b="0" dirty="0">
              <a:ea typeface="黑体" panose="02010609060101010101" pitchFamily="49" charset="-122"/>
            </a:endParaRPr>
          </a:p>
        </p:txBody>
      </p:sp>
      <p:sp>
        <p:nvSpPr>
          <p:cNvPr id="93187" name="Rectangle 2"/>
          <p:cNvSpPr>
            <a:spLocks noGrp="1" noRot="1" noChangeAspect="1" noChangeArrowheads="1" noTextEdit="1"/>
          </p:cNvSpPr>
          <p:nvPr>
            <p:ph type="sldImg"/>
          </p:nvPr>
        </p:nvSpPr>
        <p:spPr/>
      </p:sp>
      <p:sp>
        <p:nvSpPr>
          <p:cNvPr id="93188" name="Rectangle 3"/>
          <p:cNvSpPr>
            <a:spLocks noGrp="1" noChangeArrowheads="1"/>
          </p:cNvSpPr>
          <p:nvPr>
            <p:ph type="body" idx="1"/>
          </p:nvPr>
        </p:nvSpPr>
        <p:spPr>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黑体" panose="02010609060101010101" pitchFamily="49"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3B15169D-DB5D-4F10-9EF6-05D20710A981}" type="slidenum">
              <a:rPr lang="en-US" altLang="zh-CN" b="0">
                <a:ea typeface="黑体" panose="02010609060101010101" pitchFamily="49" charset="-122"/>
              </a:rPr>
            </a:fld>
            <a:endParaRPr lang="en-US" altLang="zh-CN" b="0" dirty="0">
              <a:ea typeface="黑体" panose="02010609060101010101" pitchFamily="49" charset="-122"/>
            </a:endParaRPr>
          </a:p>
        </p:txBody>
      </p:sp>
      <p:sp>
        <p:nvSpPr>
          <p:cNvPr id="97283" name="Rectangle 2"/>
          <p:cNvSpPr>
            <a:spLocks noGrp="1" noRot="1" noChangeAspect="1" noChangeArrowheads="1" noTextEdit="1"/>
          </p:cNvSpPr>
          <p:nvPr>
            <p:ph type="sldImg"/>
          </p:nvPr>
        </p:nvSpPr>
        <p:spPr/>
      </p:sp>
      <p:sp>
        <p:nvSpPr>
          <p:cNvPr id="97284" name="Rectangle 3"/>
          <p:cNvSpPr>
            <a:spLocks noGrp="1" noChangeArrowheads="1"/>
          </p:cNvSpPr>
          <p:nvPr>
            <p:ph type="body" idx="1"/>
          </p:nvPr>
        </p:nvSpPr>
        <p:spPr>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黑体" panose="02010609060101010101" pitchFamily="49"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D8039C68-4F91-427E-8B52-81D456CC000D}" type="slidenum">
              <a:rPr lang="en-US" altLang="zh-CN" b="0">
                <a:ea typeface="黑体" panose="02010609060101010101" pitchFamily="49" charset="-122"/>
              </a:rPr>
            </a:fld>
            <a:endParaRPr lang="en-US" altLang="zh-CN" b="0" dirty="0">
              <a:ea typeface="黑体" panose="02010609060101010101" pitchFamily="49" charset="-122"/>
            </a:endParaRPr>
          </a:p>
        </p:txBody>
      </p:sp>
      <p:sp>
        <p:nvSpPr>
          <p:cNvPr id="99331" name="Rectangle 2"/>
          <p:cNvSpPr>
            <a:spLocks noGrp="1" noRot="1" noChangeAspect="1" noChangeArrowheads="1" noTextEdit="1"/>
          </p:cNvSpPr>
          <p:nvPr>
            <p:ph type="sldImg"/>
          </p:nvPr>
        </p:nvSpPr>
        <p:spPr/>
      </p:sp>
      <p:sp>
        <p:nvSpPr>
          <p:cNvPr id="99332" name="Rectangle 3"/>
          <p:cNvSpPr>
            <a:spLocks noGrp="1" noChangeArrowheads="1"/>
          </p:cNvSpPr>
          <p:nvPr>
            <p:ph type="body" idx="1"/>
          </p:nvPr>
        </p:nvSpPr>
        <p:spPr>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ea typeface="黑体" panose="02010609060101010101" pitchFamily="49" charset="-122"/>
              </a:rPr>
              <a:t>GUI</a:t>
            </a:r>
            <a:r>
              <a:rPr lang="zh-CN" altLang="en-US" dirty="0" smtClean="0">
                <a:ea typeface="黑体" panose="02010609060101010101" pitchFamily="49" charset="-122"/>
              </a:rPr>
              <a:t>测试了功能性；易用性；吸引性</a:t>
            </a:r>
            <a:endParaRPr lang="zh-CN" altLang="en-US" dirty="0" smtClean="0">
              <a:ea typeface="黑体" panose="02010609060101010101" pitchFamily="49"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17538" y="1749425"/>
            <a:ext cx="9721080" cy="1847290"/>
          </a:xfrm>
        </p:spPr>
        <p:txBody>
          <a:bodyPr anchor="t"/>
          <a:lstStyle>
            <a:lvl1pPr algn="l">
              <a:defRPr sz="4400">
                <a:ea typeface="黑体" panose="02010609060101010101" pitchFamily="49" charset="-122"/>
              </a:defRPr>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ea typeface="黑体" panose="02010609060101010101" pitchFamily="49" charset="-122"/>
              </a:defRPr>
            </a:lvl1pPr>
          </a:lstStyle>
          <a:p>
            <a:r>
              <a:rPr lang="en-US" altLang="zh-CN" dirty="0" smtClean="0"/>
              <a:t>www.51testing.net</a:t>
            </a:r>
            <a:endParaRPr lang="zh-CN" altLang="en-US" dirty="0"/>
          </a:p>
        </p:txBody>
      </p:sp>
      <p:sp>
        <p:nvSpPr>
          <p:cNvPr id="5" name="页脚占位符 4"/>
          <p:cNvSpPr>
            <a:spLocks noGrp="1"/>
          </p:cNvSpPr>
          <p:nvPr>
            <p:ph type="ftr" sz="quarter" idx="11"/>
          </p:nvPr>
        </p:nvSpPr>
        <p:spPr/>
        <p:txBody>
          <a:bodyPr/>
          <a:lstStyle>
            <a:lvl1pPr>
              <a:defRPr>
                <a:ea typeface="黑体" panose="02010609060101010101" pitchFamily="49" charset="-122"/>
              </a:defRPr>
            </a:lvl1pPr>
          </a:lstStyle>
          <a:p>
            <a:endParaRPr lang="zh-CN" altLang="zh-CN" dirty="0"/>
          </a:p>
        </p:txBody>
      </p:sp>
      <p:sp>
        <p:nvSpPr>
          <p:cNvPr id="6" name="灯片编号占位符 5"/>
          <p:cNvSpPr>
            <a:spLocks noGrp="1"/>
          </p:cNvSpPr>
          <p:nvPr>
            <p:ph type="sldNum" sz="quarter" idx="12"/>
          </p:nvPr>
        </p:nvSpPr>
        <p:spPr/>
        <p:txBody>
          <a:bodyPr/>
          <a:lstStyle>
            <a:lvl1pPr>
              <a:defRPr>
                <a:ea typeface="黑体" panose="02010609060101010101" pitchFamily="49" charset="-122"/>
              </a:defRPr>
            </a:lvl1pPr>
          </a:lstStyle>
          <a:p>
            <a:fld id="{1C5F2789-A8C2-44CE-952B-7495FCBC9DD0}" type="slidenum">
              <a:rPr lang="zh-CN" altLang="en-US" smtClean="0"/>
            </a:fld>
            <a:endParaRPr lang="zh-CN" altLang="en-US" sz="18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a typeface="黑体" panose="02010609060101010101" pitchFamily="49"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p:txBody>
          <a:bodyPr vert="eaVert"/>
          <a:lstStyle>
            <a:lvl1pPr>
              <a:defRPr>
                <a:ea typeface="黑体" panose="02010609060101010101" pitchFamily="49" charset="-122"/>
              </a:defRPr>
            </a:lvl1pPr>
            <a:lvl2pPr>
              <a:defRPr>
                <a:ea typeface="黑体" panose="02010609060101010101" pitchFamily="49" charset="-122"/>
              </a:defRPr>
            </a:lvl2pPr>
            <a:lvl3pPr>
              <a:defRPr>
                <a:ea typeface="黑体" panose="02010609060101010101" pitchFamily="49" charset="-122"/>
              </a:defRPr>
            </a:lvl3pPr>
            <a:lvl4pPr>
              <a:defRPr>
                <a:ea typeface="黑体" panose="02010609060101010101" pitchFamily="49" charset="-122"/>
              </a:defRPr>
            </a:lvl4pPr>
            <a:lvl5pPr>
              <a:defRPr>
                <a:ea typeface="黑体" panose="02010609060101010101"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sz="1400">
                <a:solidFill>
                  <a:srgbClr val="FFFF00"/>
                </a:solidFill>
                <a:ea typeface="黑体" panose="02010609060101010101" pitchFamily="49" charset="-122"/>
              </a:defRPr>
            </a:lvl1pPr>
          </a:lstStyle>
          <a:p>
            <a:r>
              <a:rPr lang="en-US" altLang="zh-CN" dirty="0" smtClean="0"/>
              <a:t>www.51testing.net</a:t>
            </a:r>
            <a:endParaRPr lang="zh-CN" altLang="en-US" dirty="0"/>
          </a:p>
        </p:txBody>
      </p:sp>
      <p:sp>
        <p:nvSpPr>
          <p:cNvPr id="5" name="页脚占位符 4"/>
          <p:cNvSpPr>
            <a:spLocks noGrp="1"/>
          </p:cNvSpPr>
          <p:nvPr>
            <p:ph type="ftr" sz="quarter" idx="11"/>
          </p:nvPr>
        </p:nvSpPr>
        <p:spPr/>
        <p:txBody>
          <a:bodyPr/>
          <a:lstStyle>
            <a:lvl1pPr>
              <a:defRPr>
                <a:ea typeface="黑体" panose="02010609060101010101" pitchFamily="49" charset="-122"/>
              </a:defRPr>
            </a:lvl1pPr>
          </a:lstStyle>
          <a:p>
            <a:endParaRPr lang="zh-CN" altLang="zh-CN" dirty="0"/>
          </a:p>
        </p:txBody>
      </p:sp>
      <p:sp>
        <p:nvSpPr>
          <p:cNvPr id="6" name="灯片编号占位符 5"/>
          <p:cNvSpPr>
            <a:spLocks noGrp="1"/>
          </p:cNvSpPr>
          <p:nvPr>
            <p:ph type="sldNum" sz="quarter" idx="12"/>
          </p:nvPr>
        </p:nvSpPr>
        <p:spPr/>
        <p:txBody>
          <a:bodyPr/>
          <a:lstStyle>
            <a:lvl1pPr>
              <a:defRPr>
                <a:ea typeface="黑体" panose="02010609060101010101" pitchFamily="49" charset="-122"/>
              </a:defRPr>
            </a:lvl1pPr>
          </a:lstStyle>
          <a:p>
            <a:fld id="{566714B2-B59B-41F0-81CF-13C373F4799F}" type="slidenum">
              <a:rPr lang="zh-CN" altLang="en-US" smtClean="0"/>
            </a:fld>
            <a:endParaRPr lang="zh-CN" altLang="en-US" sz="18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3425"/>
          </a:xfrm>
        </p:spPr>
        <p:txBody>
          <a:bodyPr vert="eaVert"/>
          <a:lstStyle>
            <a:lvl1pPr>
              <a:defRPr>
                <a:ea typeface="黑体" panose="02010609060101010101" pitchFamily="49"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38200" y="365125"/>
            <a:ext cx="7734300" cy="5813425"/>
          </a:xfrm>
        </p:spPr>
        <p:txBody>
          <a:bodyPr vert="eaVert"/>
          <a:lstStyle>
            <a:lvl1pPr>
              <a:defRPr>
                <a:ea typeface="黑体" panose="02010609060101010101" pitchFamily="49" charset="-122"/>
              </a:defRPr>
            </a:lvl1pPr>
            <a:lvl2pPr>
              <a:defRPr>
                <a:ea typeface="黑体" panose="02010609060101010101" pitchFamily="49" charset="-122"/>
              </a:defRPr>
            </a:lvl2pPr>
            <a:lvl3pPr>
              <a:defRPr>
                <a:ea typeface="黑体" panose="02010609060101010101" pitchFamily="49" charset="-122"/>
              </a:defRPr>
            </a:lvl3pPr>
            <a:lvl4pPr>
              <a:defRPr>
                <a:ea typeface="黑体" panose="02010609060101010101" pitchFamily="49" charset="-122"/>
              </a:defRPr>
            </a:lvl4pPr>
            <a:lvl5pPr>
              <a:defRPr>
                <a:ea typeface="黑体" panose="02010609060101010101"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ea typeface="黑体" panose="02010609060101010101" pitchFamily="49" charset="-122"/>
              </a:defRPr>
            </a:lvl1pPr>
          </a:lstStyle>
          <a:p>
            <a:r>
              <a:rPr lang="en-US" altLang="zh-CN" dirty="0" smtClean="0"/>
              <a:t>www.51testing.net</a:t>
            </a:r>
            <a:endParaRPr lang="zh-CN" altLang="en-US" sz="1800" dirty="0">
              <a:solidFill>
                <a:schemeClr val="tx1"/>
              </a:solidFill>
            </a:endParaRPr>
          </a:p>
        </p:txBody>
      </p:sp>
      <p:sp>
        <p:nvSpPr>
          <p:cNvPr id="5" name="页脚占位符 4"/>
          <p:cNvSpPr>
            <a:spLocks noGrp="1"/>
          </p:cNvSpPr>
          <p:nvPr>
            <p:ph type="ftr" sz="quarter" idx="11"/>
          </p:nvPr>
        </p:nvSpPr>
        <p:spPr/>
        <p:txBody>
          <a:bodyPr/>
          <a:lstStyle>
            <a:lvl1pPr>
              <a:defRPr>
                <a:ea typeface="黑体" panose="02010609060101010101" pitchFamily="49" charset="-122"/>
              </a:defRPr>
            </a:lvl1pPr>
          </a:lstStyle>
          <a:p>
            <a:endParaRPr lang="zh-CN" altLang="zh-CN" dirty="0"/>
          </a:p>
        </p:txBody>
      </p:sp>
      <p:sp>
        <p:nvSpPr>
          <p:cNvPr id="6" name="灯片编号占位符 5"/>
          <p:cNvSpPr>
            <a:spLocks noGrp="1"/>
          </p:cNvSpPr>
          <p:nvPr>
            <p:ph type="sldNum" sz="quarter" idx="12"/>
          </p:nvPr>
        </p:nvSpPr>
        <p:spPr/>
        <p:txBody>
          <a:bodyPr/>
          <a:lstStyle>
            <a:lvl1pPr>
              <a:defRPr>
                <a:ea typeface="黑体" panose="02010609060101010101" pitchFamily="49" charset="-122"/>
              </a:defRPr>
            </a:lvl1pPr>
          </a:lstStyle>
          <a:p>
            <a:fld id="{E0A3A73D-1172-4951-B935-4760E2D02BBB}" type="slidenum">
              <a:rPr lang="zh-CN" altLang="en-US" smtClean="0"/>
            </a:fld>
            <a:endParaRPr lang="zh-CN" altLang="en-US" sz="18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a typeface="黑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200" baseline="0">
                <a:solidFill>
                  <a:schemeClr val="bg1"/>
                </a:solidFill>
                <a:latin typeface="Times New Roman" panose="02020603050405020304" pitchFamily="18" charset="0"/>
                <a:ea typeface="黑体" panose="02010609060101010101" pitchFamily="49" charset="-122"/>
              </a:defRPr>
            </a:lvl1pPr>
            <a:lvl2pPr>
              <a:defRPr sz="2000" baseline="0">
                <a:solidFill>
                  <a:schemeClr val="bg1"/>
                </a:solidFill>
                <a:latin typeface="Times New Roman" panose="02020603050405020304" pitchFamily="18" charset="0"/>
                <a:ea typeface="黑体" panose="02010609060101010101" pitchFamily="49" charset="-122"/>
              </a:defRPr>
            </a:lvl2pPr>
            <a:lvl3pPr>
              <a:defRPr sz="1800" baseline="0">
                <a:solidFill>
                  <a:schemeClr val="bg1"/>
                </a:solidFill>
                <a:latin typeface="Times New Roman" panose="02020603050405020304" pitchFamily="18" charset="0"/>
                <a:ea typeface="黑体" panose="02010609060101010101" pitchFamily="49" charset="-122"/>
              </a:defRPr>
            </a:lvl3pPr>
            <a:lvl4pPr>
              <a:defRPr sz="1600" baseline="0">
                <a:solidFill>
                  <a:schemeClr val="bg1"/>
                </a:solidFill>
                <a:latin typeface="Times New Roman" panose="02020603050405020304" pitchFamily="18" charset="0"/>
                <a:ea typeface="黑体" panose="02010609060101010101" pitchFamily="49" charset="-122"/>
              </a:defRPr>
            </a:lvl4pPr>
            <a:lvl5pPr>
              <a:defRPr sz="1600" baseline="0">
                <a:solidFill>
                  <a:schemeClr val="bg1"/>
                </a:solidFill>
                <a:latin typeface="Times New Roman" panose="02020603050405020304" pitchFamily="18" charset="0"/>
                <a:ea typeface="黑体" panose="02010609060101010101"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sz="1600">
                <a:solidFill>
                  <a:srgbClr val="FFFF00"/>
                </a:solidFill>
                <a:ea typeface="黑体" panose="02010609060101010101" pitchFamily="49" charset="-122"/>
              </a:defRPr>
            </a:lvl1pPr>
          </a:lstStyle>
          <a:p>
            <a:r>
              <a:rPr lang="en-US" altLang="zh-CN" dirty="0" smtClean="0"/>
              <a:t>www.51testing.net</a:t>
            </a:r>
            <a:endParaRPr lang="zh-CN" altLang="en-US" dirty="0" smtClean="0"/>
          </a:p>
        </p:txBody>
      </p:sp>
      <p:sp>
        <p:nvSpPr>
          <p:cNvPr id="6" name="灯片编号占位符 5"/>
          <p:cNvSpPr>
            <a:spLocks noGrp="1"/>
          </p:cNvSpPr>
          <p:nvPr>
            <p:ph type="sldNum" sz="quarter" idx="12"/>
          </p:nvPr>
        </p:nvSpPr>
        <p:spPr/>
        <p:txBody>
          <a:bodyPr/>
          <a:lstStyle>
            <a:lvl1pPr>
              <a:defRPr>
                <a:ea typeface="黑体" panose="02010609060101010101" pitchFamily="49" charset="-122"/>
              </a:defRPr>
            </a:lvl1pPr>
          </a:lstStyle>
          <a:p>
            <a:endParaRPr lang="zh-CN" altLang="en-US" sz="18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ea typeface="黑体" panose="02010609060101010101" pitchFamily="49"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ea typeface="黑体" panose="02010609060101010101" pitchFamily="49"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dirty="0" smtClean="0"/>
              <a:t>单击此处编辑母版文本样式</a:t>
            </a:r>
            <a:endParaRPr lang="zh-CN" altLang="en-US" dirty="0" smtClean="0"/>
          </a:p>
        </p:txBody>
      </p:sp>
      <p:sp>
        <p:nvSpPr>
          <p:cNvPr id="4" name="日期占位符 3"/>
          <p:cNvSpPr>
            <a:spLocks noGrp="1"/>
          </p:cNvSpPr>
          <p:nvPr>
            <p:ph type="dt" sz="half" idx="10"/>
          </p:nvPr>
        </p:nvSpPr>
        <p:spPr/>
        <p:txBody>
          <a:bodyPr/>
          <a:lstStyle>
            <a:lvl1pPr>
              <a:defRPr>
                <a:ea typeface="黑体" panose="02010609060101010101" pitchFamily="49" charset="-122"/>
              </a:defRPr>
            </a:lvl1pPr>
          </a:lstStyle>
          <a:p>
            <a:r>
              <a:rPr lang="en-US" altLang="zh-CN" dirty="0" smtClean="0"/>
              <a:t>www.51testing.net</a:t>
            </a:r>
            <a:endParaRPr lang="zh-CN" altLang="en-US" sz="1800" dirty="0">
              <a:solidFill>
                <a:schemeClr val="tx1"/>
              </a:solidFill>
            </a:endParaRPr>
          </a:p>
        </p:txBody>
      </p:sp>
      <p:sp>
        <p:nvSpPr>
          <p:cNvPr id="5" name="页脚占位符 4"/>
          <p:cNvSpPr>
            <a:spLocks noGrp="1"/>
          </p:cNvSpPr>
          <p:nvPr>
            <p:ph type="ftr" sz="quarter" idx="11"/>
          </p:nvPr>
        </p:nvSpPr>
        <p:spPr/>
        <p:txBody>
          <a:bodyPr/>
          <a:lstStyle>
            <a:lvl1pPr>
              <a:defRPr>
                <a:ea typeface="黑体" panose="02010609060101010101" pitchFamily="49" charset="-122"/>
              </a:defRPr>
            </a:lvl1pPr>
          </a:lstStyle>
          <a:p>
            <a:endParaRPr lang="zh-CN" altLang="zh-CN" dirty="0"/>
          </a:p>
        </p:txBody>
      </p:sp>
      <p:sp>
        <p:nvSpPr>
          <p:cNvPr id="6" name="灯片编号占位符 5"/>
          <p:cNvSpPr>
            <a:spLocks noGrp="1"/>
          </p:cNvSpPr>
          <p:nvPr>
            <p:ph type="sldNum" sz="quarter" idx="12"/>
          </p:nvPr>
        </p:nvSpPr>
        <p:spPr/>
        <p:txBody>
          <a:bodyPr/>
          <a:lstStyle>
            <a:lvl1pPr>
              <a:defRPr>
                <a:ea typeface="黑体" panose="02010609060101010101" pitchFamily="49" charset="-122"/>
              </a:defRPr>
            </a:lvl1pPr>
          </a:lstStyle>
          <a:p>
            <a:fld id="{10DB8F7C-C05A-4796-A3AE-E8CA100D1695}" type="slidenum">
              <a:rPr lang="zh-CN" altLang="en-US" smtClean="0"/>
            </a:fld>
            <a:endParaRPr lang="zh-CN" altLang="en-US" sz="18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a typeface="黑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838200" y="1270000"/>
            <a:ext cx="5181600" cy="4908550"/>
          </a:xfrm>
        </p:spPr>
        <p:txBody>
          <a:bodyPr/>
          <a:lstStyle>
            <a:lvl1pPr>
              <a:defRPr>
                <a:ea typeface="黑体" panose="02010609060101010101" pitchFamily="49" charset="-122"/>
              </a:defRPr>
            </a:lvl1pPr>
            <a:lvl2pPr>
              <a:defRPr>
                <a:ea typeface="黑体" panose="02010609060101010101" pitchFamily="49" charset="-122"/>
              </a:defRPr>
            </a:lvl2pPr>
            <a:lvl3pPr>
              <a:defRPr>
                <a:ea typeface="黑体" panose="02010609060101010101" pitchFamily="49" charset="-122"/>
              </a:defRPr>
            </a:lvl3pPr>
            <a:lvl4pPr>
              <a:defRPr>
                <a:ea typeface="黑体" panose="02010609060101010101" pitchFamily="49" charset="-122"/>
              </a:defRPr>
            </a:lvl4pPr>
            <a:lvl5pPr>
              <a:defRPr>
                <a:ea typeface="黑体" panose="02010609060101010101"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72200" y="1270000"/>
            <a:ext cx="5181600" cy="4908550"/>
          </a:xfrm>
        </p:spPr>
        <p:txBody>
          <a:bodyPr/>
          <a:lstStyle>
            <a:lvl1pPr>
              <a:defRPr>
                <a:ea typeface="黑体" panose="02010609060101010101" pitchFamily="49" charset="-122"/>
              </a:defRPr>
            </a:lvl1pPr>
            <a:lvl2pPr>
              <a:defRPr>
                <a:ea typeface="黑体" panose="02010609060101010101" pitchFamily="49" charset="-122"/>
              </a:defRPr>
            </a:lvl2pPr>
            <a:lvl3pPr>
              <a:defRPr>
                <a:ea typeface="黑体" panose="02010609060101010101" pitchFamily="49" charset="-122"/>
              </a:defRPr>
            </a:lvl3pPr>
            <a:lvl4pPr>
              <a:defRPr>
                <a:ea typeface="黑体" panose="02010609060101010101" pitchFamily="49" charset="-122"/>
              </a:defRPr>
            </a:lvl4pPr>
            <a:lvl5pPr>
              <a:defRPr>
                <a:ea typeface="黑体" panose="02010609060101010101"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lvl1pPr>
              <a:defRPr>
                <a:ea typeface="黑体" panose="02010609060101010101" pitchFamily="49" charset="-122"/>
              </a:defRPr>
            </a:lvl1pPr>
          </a:lstStyle>
          <a:p>
            <a:r>
              <a:rPr lang="en-US" altLang="zh-CN" dirty="0" smtClean="0"/>
              <a:t>www.51testing.net</a:t>
            </a:r>
            <a:endParaRPr lang="zh-CN" altLang="en-US" sz="1800" dirty="0">
              <a:solidFill>
                <a:schemeClr val="tx1"/>
              </a:solidFill>
            </a:endParaRPr>
          </a:p>
        </p:txBody>
      </p:sp>
      <p:sp>
        <p:nvSpPr>
          <p:cNvPr id="6" name="页脚占位符 5"/>
          <p:cNvSpPr>
            <a:spLocks noGrp="1"/>
          </p:cNvSpPr>
          <p:nvPr>
            <p:ph type="ftr" sz="quarter" idx="11"/>
          </p:nvPr>
        </p:nvSpPr>
        <p:spPr/>
        <p:txBody>
          <a:bodyPr/>
          <a:lstStyle>
            <a:lvl1pPr>
              <a:defRPr>
                <a:ea typeface="黑体" panose="02010609060101010101" pitchFamily="49" charset="-122"/>
              </a:defRPr>
            </a:lvl1pPr>
          </a:lstStyle>
          <a:p>
            <a:endParaRPr lang="zh-CN" altLang="zh-CN" dirty="0"/>
          </a:p>
        </p:txBody>
      </p:sp>
      <p:sp>
        <p:nvSpPr>
          <p:cNvPr id="7" name="灯片编号占位符 6"/>
          <p:cNvSpPr>
            <a:spLocks noGrp="1"/>
          </p:cNvSpPr>
          <p:nvPr>
            <p:ph type="sldNum" sz="quarter" idx="12"/>
          </p:nvPr>
        </p:nvSpPr>
        <p:spPr/>
        <p:txBody>
          <a:bodyPr/>
          <a:lstStyle>
            <a:lvl1pPr>
              <a:defRPr>
                <a:ea typeface="黑体" panose="02010609060101010101" pitchFamily="49" charset="-122"/>
              </a:defRPr>
            </a:lvl1pPr>
          </a:lstStyle>
          <a:p>
            <a:fld id="{A408768A-06FD-41D9-A4D3-4AF3A8520505}" type="slidenum">
              <a:rPr lang="zh-CN" altLang="en-US" smtClean="0"/>
            </a:fld>
            <a:endParaRPr lang="zh-CN" altLang="en-US" sz="18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lvl1pPr>
              <a:defRPr>
                <a:ea typeface="黑体" panose="02010609060101010101" pitchFamily="49"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ea typeface="黑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839788" y="2505075"/>
            <a:ext cx="5157787" cy="3684588"/>
          </a:xfrm>
        </p:spPr>
        <p:txBody>
          <a:bodyPr/>
          <a:lstStyle>
            <a:lvl1pPr>
              <a:defRPr>
                <a:ea typeface="黑体" panose="02010609060101010101" pitchFamily="49" charset="-122"/>
              </a:defRPr>
            </a:lvl1pPr>
            <a:lvl2pPr>
              <a:defRPr>
                <a:ea typeface="黑体" panose="02010609060101010101" pitchFamily="49" charset="-122"/>
              </a:defRPr>
            </a:lvl2pPr>
            <a:lvl3pPr>
              <a:defRPr>
                <a:ea typeface="黑体" panose="02010609060101010101" pitchFamily="49" charset="-122"/>
              </a:defRPr>
            </a:lvl3pPr>
            <a:lvl4pPr>
              <a:defRPr>
                <a:ea typeface="黑体" panose="02010609060101010101" pitchFamily="49" charset="-122"/>
              </a:defRPr>
            </a:lvl4pPr>
            <a:lvl5pPr>
              <a:defRPr>
                <a:ea typeface="黑体" panose="02010609060101010101"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ea typeface="黑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6172200" y="2505075"/>
            <a:ext cx="5183188" cy="3684588"/>
          </a:xfrm>
        </p:spPr>
        <p:txBody>
          <a:bodyPr/>
          <a:lstStyle>
            <a:lvl1pPr>
              <a:defRPr>
                <a:ea typeface="黑体" panose="02010609060101010101" pitchFamily="49" charset="-122"/>
              </a:defRPr>
            </a:lvl1pPr>
            <a:lvl2pPr>
              <a:defRPr>
                <a:ea typeface="黑体" panose="02010609060101010101" pitchFamily="49" charset="-122"/>
              </a:defRPr>
            </a:lvl2pPr>
            <a:lvl3pPr>
              <a:defRPr>
                <a:ea typeface="黑体" panose="02010609060101010101" pitchFamily="49" charset="-122"/>
              </a:defRPr>
            </a:lvl3pPr>
            <a:lvl4pPr>
              <a:defRPr>
                <a:ea typeface="黑体" panose="02010609060101010101" pitchFamily="49" charset="-122"/>
              </a:defRPr>
            </a:lvl4pPr>
            <a:lvl5pPr>
              <a:defRPr>
                <a:ea typeface="黑体" panose="02010609060101010101"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lvl1pPr>
              <a:defRPr>
                <a:ea typeface="黑体" panose="02010609060101010101" pitchFamily="49" charset="-122"/>
              </a:defRPr>
            </a:lvl1pPr>
          </a:lstStyle>
          <a:p>
            <a:r>
              <a:rPr lang="en-US" altLang="zh-CN" dirty="0" smtClean="0"/>
              <a:t>www.51testing.net</a:t>
            </a:r>
            <a:endParaRPr lang="zh-CN" altLang="en-US" sz="1800" dirty="0">
              <a:solidFill>
                <a:schemeClr val="tx1"/>
              </a:solidFill>
            </a:endParaRPr>
          </a:p>
        </p:txBody>
      </p:sp>
      <p:sp>
        <p:nvSpPr>
          <p:cNvPr id="8" name="页脚占位符 7"/>
          <p:cNvSpPr>
            <a:spLocks noGrp="1"/>
          </p:cNvSpPr>
          <p:nvPr>
            <p:ph type="ftr" sz="quarter" idx="11"/>
          </p:nvPr>
        </p:nvSpPr>
        <p:spPr/>
        <p:txBody>
          <a:bodyPr/>
          <a:lstStyle>
            <a:lvl1pPr>
              <a:defRPr>
                <a:ea typeface="黑体" panose="02010609060101010101" pitchFamily="49" charset="-122"/>
              </a:defRPr>
            </a:lvl1pPr>
          </a:lstStyle>
          <a:p>
            <a:endParaRPr lang="zh-CN" altLang="zh-CN" dirty="0"/>
          </a:p>
        </p:txBody>
      </p:sp>
      <p:sp>
        <p:nvSpPr>
          <p:cNvPr id="9" name="灯片编号占位符 8"/>
          <p:cNvSpPr>
            <a:spLocks noGrp="1"/>
          </p:cNvSpPr>
          <p:nvPr>
            <p:ph type="sldNum" sz="quarter" idx="12"/>
          </p:nvPr>
        </p:nvSpPr>
        <p:spPr/>
        <p:txBody>
          <a:bodyPr/>
          <a:lstStyle>
            <a:lvl1pPr>
              <a:defRPr>
                <a:ea typeface="黑体" panose="02010609060101010101" pitchFamily="49" charset="-122"/>
              </a:defRPr>
            </a:lvl1pPr>
          </a:lstStyle>
          <a:p>
            <a:fld id="{697EDECC-8B94-4FBE-AAB3-F0E2EC167407}" type="slidenum">
              <a:rPr lang="zh-CN" altLang="en-US" smtClean="0"/>
            </a:fld>
            <a:endParaRPr lang="zh-CN" altLang="en-US" sz="18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a typeface="黑体" panose="02010609060101010101" pitchFamily="49" charset="-122"/>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lvl1pPr>
              <a:defRPr>
                <a:ea typeface="黑体" panose="02010609060101010101" pitchFamily="49" charset="-122"/>
              </a:defRPr>
            </a:lvl1pPr>
          </a:lstStyle>
          <a:p>
            <a:r>
              <a:rPr lang="en-US" altLang="zh-CN" dirty="0" smtClean="0"/>
              <a:t>www.51testing.net</a:t>
            </a:r>
            <a:endParaRPr lang="zh-CN" altLang="en-US" sz="1800" dirty="0">
              <a:solidFill>
                <a:schemeClr val="tx1"/>
              </a:solidFill>
            </a:endParaRPr>
          </a:p>
        </p:txBody>
      </p:sp>
      <p:sp>
        <p:nvSpPr>
          <p:cNvPr id="4" name="页脚占位符 3"/>
          <p:cNvSpPr>
            <a:spLocks noGrp="1"/>
          </p:cNvSpPr>
          <p:nvPr>
            <p:ph type="ftr" sz="quarter" idx="11"/>
          </p:nvPr>
        </p:nvSpPr>
        <p:spPr/>
        <p:txBody>
          <a:bodyPr/>
          <a:lstStyle>
            <a:lvl1pPr>
              <a:defRPr>
                <a:ea typeface="黑体" panose="02010609060101010101" pitchFamily="49" charset="-122"/>
              </a:defRPr>
            </a:lvl1pPr>
          </a:lstStyle>
          <a:p>
            <a:endParaRPr lang="zh-CN" altLang="zh-CN" dirty="0"/>
          </a:p>
        </p:txBody>
      </p:sp>
      <p:sp>
        <p:nvSpPr>
          <p:cNvPr id="5" name="灯片编号占位符 4"/>
          <p:cNvSpPr>
            <a:spLocks noGrp="1"/>
          </p:cNvSpPr>
          <p:nvPr>
            <p:ph type="sldNum" sz="quarter" idx="12"/>
          </p:nvPr>
        </p:nvSpPr>
        <p:spPr/>
        <p:txBody>
          <a:bodyPr/>
          <a:lstStyle>
            <a:lvl1pPr>
              <a:defRPr>
                <a:ea typeface="黑体" panose="02010609060101010101" pitchFamily="49" charset="-122"/>
              </a:defRPr>
            </a:lvl1pPr>
          </a:lstStyle>
          <a:p>
            <a:fld id="{7AF22E4F-0089-4A24-9214-296F85C8B340}" type="slidenum">
              <a:rPr lang="zh-CN" altLang="en-US" smtClean="0"/>
            </a:fld>
            <a:endParaRPr lang="zh-CN" altLang="en-US" sz="18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ea typeface="黑体" panose="02010609060101010101" pitchFamily="49" charset="-122"/>
              </a:defRPr>
            </a:lvl1pPr>
          </a:lstStyle>
          <a:p>
            <a:r>
              <a:rPr lang="en-US" altLang="zh-CN" dirty="0" smtClean="0"/>
              <a:t>www.51testing.net</a:t>
            </a:r>
            <a:endParaRPr lang="zh-CN" altLang="en-US" sz="1800" dirty="0">
              <a:solidFill>
                <a:schemeClr val="tx1"/>
              </a:solidFill>
            </a:endParaRPr>
          </a:p>
        </p:txBody>
      </p:sp>
      <p:sp>
        <p:nvSpPr>
          <p:cNvPr id="3" name="页脚占位符 2"/>
          <p:cNvSpPr>
            <a:spLocks noGrp="1"/>
          </p:cNvSpPr>
          <p:nvPr>
            <p:ph type="ftr" sz="quarter" idx="11"/>
          </p:nvPr>
        </p:nvSpPr>
        <p:spPr/>
        <p:txBody>
          <a:bodyPr/>
          <a:lstStyle>
            <a:lvl1pPr>
              <a:defRPr>
                <a:ea typeface="黑体" panose="02010609060101010101" pitchFamily="49" charset="-122"/>
              </a:defRPr>
            </a:lvl1pPr>
          </a:lstStyle>
          <a:p>
            <a:endParaRPr lang="zh-CN" altLang="zh-CN" dirty="0"/>
          </a:p>
        </p:txBody>
      </p:sp>
      <p:sp>
        <p:nvSpPr>
          <p:cNvPr id="4" name="灯片编号占位符 3"/>
          <p:cNvSpPr>
            <a:spLocks noGrp="1"/>
          </p:cNvSpPr>
          <p:nvPr>
            <p:ph type="sldNum" sz="quarter" idx="12"/>
          </p:nvPr>
        </p:nvSpPr>
        <p:spPr/>
        <p:txBody>
          <a:bodyPr/>
          <a:lstStyle>
            <a:lvl1pPr>
              <a:defRPr>
                <a:ea typeface="黑体" panose="02010609060101010101" pitchFamily="49" charset="-122"/>
              </a:defRPr>
            </a:lvl1pPr>
          </a:lstStyle>
          <a:p>
            <a:fld id="{5CF17F76-33E6-4930-92D1-B0C0B537C497}" type="slidenum">
              <a:rPr lang="zh-CN" altLang="en-US" smtClean="0"/>
            </a:fld>
            <a:endParaRPr lang="zh-CN" altLang="en-US" sz="18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ea typeface="黑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183188" y="987425"/>
            <a:ext cx="6172200" cy="4873625"/>
          </a:xfrm>
        </p:spPr>
        <p:txBody>
          <a:bodyPr/>
          <a:lstStyle>
            <a:lvl1pPr>
              <a:defRPr sz="3200">
                <a:ea typeface="黑体" panose="02010609060101010101" pitchFamily="49" charset="-122"/>
              </a:defRPr>
            </a:lvl1pPr>
            <a:lvl2pPr>
              <a:defRPr sz="2800">
                <a:ea typeface="黑体" panose="02010609060101010101" pitchFamily="49" charset="-122"/>
              </a:defRPr>
            </a:lvl2pPr>
            <a:lvl3pPr>
              <a:defRPr sz="2400">
                <a:ea typeface="黑体" panose="02010609060101010101" pitchFamily="49" charset="-122"/>
              </a:defRPr>
            </a:lvl3pPr>
            <a:lvl4pPr>
              <a:defRPr sz="2000">
                <a:ea typeface="黑体" panose="02010609060101010101" pitchFamily="49" charset="-122"/>
              </a:defRPr>
            </a:lvl4pPr>
            <a:lvl5pPr>
              <a:defRPr sz="2000">
                <a:ea typeface="黑体" panose="02010609060101010101" pitchFamily="49" charset="-122"/>
              </a:defRPr>
            </a:lvl5pPr>
            <a:lvl6pPr>
              <a:defRPr sz="2000"/>
            </a:lvl6pPr>
            <a:lvl7pPr>
              <a:defRPr sz="2000"/>
            </a:lvl7pPr>
            <a:lvl8pPr>
              <a:defRPr sz="2000"/>
            </a:lvl8pPr>
            <a:lvl9pPr>
              <a:defRPr sz="20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ea typeface="黑体" panose="02010609060101010101" pitchFamily="49"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lvl1pPr>
              <a:defRPr>
                <a:ea typeface="黑体" panose="02010609060101010101" pitchFamily="49" charset="-122"/>
              </a:defRPr>
            </a:lvl1pPr>
          </a:lstStyle>
          <a:p>
            <a:r>
              <a:rPr lang="en-US" altLang="zh-CN" dirty="0" smtClean="0"/>
              <a:t>www.51testing.net</a:t>
            </a:r>
            <a:endParaRPr lang="zh-CN" altLang="en-US" sz="1800" dirty="0">
              <a:solidFill>
                <a:schemeClr val="tx1"/>
              </a:solidFill>
            </a:endParaRPr>
          </a:p>
        </p:txBody>
      </p:sp>
      <p:sp>
        <p:nvSpPr>
          <p:cNvPr id="6" name="页脚占位符 5"/>
          <p:cNvSpPr>
            <a:spLocks noGrp="1"/>
          </p:cNvSpPr>
          <p:nvPr>
            <p:ph type="ftr" sz="quarter" idx="11"/>
          </p:nvPr>
        </p:nvSpPr>
        <p:spPr/>
        <p:txBody>
          <a:bodyPr/>
          <a:lstStyle>
            <a:lvl1pPr>
              <a:defRPr>
                <a:ea typeface="黑体" panose="02010609060101010101" pitchFamily="49" charset="-122"/>
              </a:defRPr>
            </a:lvl1pPr>
          </a:lstStyle>
          <a:p>
            <a:endParaRPr lang="zh-CN" altLang="zh-CN" dirty="0"/>
          </a:p>
        </p:txBody>
      </p:sp>
      <p:sp>
        <p:nvSpPr>
          <p:cNvPr id="7" name="灯片编号占位符 6"/>
          <p:cNvSpPr>
            <a:spLocks noGrp="1"/>
          </p:cNvSpPr>
          <p:nvPr>
            <p:ph type="sldNum" sz="quarter" idx="12"/>
          </p:nvPr>
        </p:nvSpPr>
        <p:spPr/>
        <p:txBody>
          <a:bodyPr/>
          <a:lstStyle>
            <a:lvl1pPr>
              <a:defRPr>
                <a:ea typeface="黑体" panose="02010609060101010101" pitchFamily="49" charset="-122"/>
              </a:defRPr>
            </a:lvl1pPr>
          </a:lstStyle>
          <a:p>
            <a:fld id="{D010B666-62B7-4D4E-A801-63F10D42DFCB}" type="slidenum">
              <a:rPr lang="zh-CN" altLang="en-US" smtClean="0"/>
            </a:fld>
            <a:endParaRPr lang="zh-CN" altLang="en-US" sz="18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ea typeface="黑体" panose="02010609060101010101" pitchFamily="49" charset="-122"/>
              </a:defRPr>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5183188" y="987425"/>
            <a:ext cx="6172200" cy="4873625"/>
          </a:xfrm>
        </p:spPr>
        <p:txBody>
          <a:bodyPr/>
          <a:lstStyle>
            <a:lvl1pPr marL="0" indent="0">
              <a:buNone/>
              <a:defRPr sz="3200">
                <a:ea typeface="黑体" panose="02010609060101010101" pitchFamily="49"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ea typeface="黑体" panose="02010609060101010101" pitchFamily="49"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lvl1pPr>
              <a:defRPr>
                <a:ea typeface="黑体" panose="02010609060101010101" pitchFamily="49" charset="-122"/>
              </a:defRPr>
            </a:lvl1pPr>
          </a:lstStyle>
          <a:p>
            <a:r>
              <a:rPr lang="en-US" altLang="zh-CN" dirty="0" smtClean="0"/>
              <a:t>www.51testing.net</a:t>
            </a:r>
            <a:endParaRPr lang="zh-CN" altLang="en-US" sz="1800" dirty="0">
              <a:solidFill>
                <a:schemeClr val="tx1"/>
              </a:solidFill>
            </a:endParaRPr>
          </a:p>
        </p:txBody>
      </p:sp>
      <p:sp>
        <p:nvSpPr>
          <p:cNvPr id="6" name="页脚占位符 5"/>
          <p:cNvSpPr>
            <a:spLocks noGrp="1"/>
          </p:cNvSpPr>
          <p:nvPr>
            <p:ph type="ftr" sz="quarter" idx="11"/>
          </p:nvPr>
        </p:nvSpPr>
        <p:spPr/>
        <p:txBody>
          <a:bodyPr/>
          <a:lstStyle>
            <a:lvl1pPr>
              <a:defRPr>
                <a:ea typeface="黑体" panose="02010609060101010101" pitchFamily="49" charset="-122"/>
              </a:defRPr>
            </a:lvl1pPr>
          </a:lstStyle>
          <a:p>
            <a:endParaRPr lang="zh-CN" altLang="zh-CN" dirty="0"/>
          </a:p>
        </p:txBody>
      </p:sp>
      <p:sp>
        <p:nvSpPr>
          <p:cNvPr id="7" name="灯片编号占位符 6"/>
          <p:cNvSpPr>
            <a:spLocks noGrp="1"/>
          </p:cNvSpPr>
          <p:nvPr>
            <p:ph type="sldNum" sz="quarter" idx="12"/>
          </p:nvPr>
        </p:nvSpPr>
        <p:spPr/>
        <p:txBody>
          <a:bodyPr/>
          <a:lstStyle>
            <a:lvl1pPr>
              <a:defRPr>
                <a:ea typeface="黑体" panose="02010609060101010101" pitchFamily="49" charset="-122"/>
              </a:defRPr>
            </a:lvl1pPr>
          </a:lstStyle>
          <a:p>
            <a:fld id="{28BC305C-364B-4E88-85C1-F48F63A5B36F}" type="slidenum">
              <a:rPr lang="zh-CN" altLang="en-US" smtClean="0"/>
            </a:fld>
            <a:endParaRPr lang="zh-CN" altLang="en-US" sz="18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15202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smtClean="0">
                <a:sym typeface="Calibri Light" panose="020F0302020204030204" pitchFamily="34" charset="0"/>
              </a:rPr>
              <a:t>单击此处编辑母版标题样式</a:t>
            </a:r>
            <a:endParaRPr lang="zh-CN" dirty="0" smtClean="0">
              <a:sym typeface="Calibri Light" panose="020F0302020204030204" pitchFamily="34" charset="0"/>
            </a:endParaRPr>
          </a:p>
        </p:txBody>
      </p:sp>
      <p:sp>
        <p:nvSpPr>
          <p:cNvPr id="1027" name="文本占位符 2"/>
          <p:cNvSpPr>
            <a:spLocks noGrp="1" noChangeArrowheads="1"/>
          </p:cNvSpPr>
          <p:nvPr>
            <p:ph type="body" idx="1"/>
          </p:nvPr>
        </p:nvSpPr>
        <p:spPr bwMode="auto">
          <a:xfrm>
            <a:off x="838200" y="1270000"/>
            <a:ext cx="10515600" cy="490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smtClean="0">
                <a:sym typeface="Calibri" panose="020F0502020204030204" pitchFamily="34" charset="0"/>
              </a:rPr>
              <a:t>单击此处编辑母版文本样式</a:t>
            </a:r>
            <a:endParaRPr lang="zh-CN" dirty="0" smtClean="0">
              <a:sym typeface="Calibri" panose="020F0502020204030204" pitchFamily="34" charset="0"/>
            </a:endParaRPr>
          </a:p>
          <a:p>
            <a:pPr lvl="1"/>
            <a:r>
              <a:rPr lang="zh-CN" dirty="0" smtClean="0">
                <a:sym typeface="Calibri" panose="020F0502020204030204" pitchFamily="34" charset="0"/>
              </a:rPr>
              <a:t>第二级</a:t>
            </a:r>
            <a:endParaRPr lang="zh-CN" dirty="0" smtClean="0">
              <a:sym typeface="Calibri" panose="020F0502020204030204" pitchFamily="34" charset="0"/>
            </a:endParaRPr>
          </a:p>
          <a:p>
            <a:pPr lvl="2"/>
            <a:r>
              <a:rPr lang="zh-CN" dirty="0" smtClean="0">
                <a:sym typeface="Calibri" panose="020F0502020204030204" pitchFamily="34" charset="0"/>
              </a:rPr>
              <a:t>第三级</a:t>
            </a:r>
            <a:endParaRPr lang="zh-CN" dirty="0" smtClean="0">
              <a:sym typeface="Calibri" panose="020F0502020204030204" pitchFamily="34" charset="0"/>
            </a:endParaRPr>
          </a:p>
          <a:p>
            <a:pPr lvl="3"/>
            <a:r>
              <a:rPr lang="zh-CN" dirty="0" smtClean="0">
                <a:sym typeface="Calibri" panose="020F0502020204030204" pitchFamily="34" charset="0"/>
              </a:rPr>
              <a:t>第四级</a:t>
            </a:r>
            <a:endParaRPr lang="zh-CN" dirty="0" smtClean="0">
              <a:sym typeface="Calibri" panose="020F0502020204030204" pitchFamily="34" charset="0"/>
            </a:endParaRPr>
          </a:p>
          <a:p>
            <a:pPr lvl="4"/>
            <a:r>
              <a:rPr lang="zh-CN" dirty="0" smtClean="0">
                <a:sym typeface="Calibri" panose="020F0502020204030204" pitchFamily="34" charset="0"/>
              </a:rPr>
              <a:t>第五级</a:t>
            </a:r>
            <a:endParaRPr lang="zh-CN" dirty="0" smtClean="0">
              <a:sym typeface="Calibri" panose="020F0502020204030204" pitchFamily="34" charset="0"/>
            </a:endParaRP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sz="1400">
                <a:solidFill>
                  <a:srgbClr val="FFFF00"/>
                </a:solidFill>
                <a:latin typeface="Times New Roman" panose="02020603050405020304" pitchFamily="18" charset="0"/>
                <a:ea typeface="黑体" panose="02010609060101010101" pitchFamily="49" charset="-122"/>
                <a:cs typeface="Times New Roman" panose="02020603050405020304" pitchFamily="18" charset="0"/>
              </a:defRPr>
            </a:lvl1pPr>
          </a:lstStyle>
          <a:p>
            <a:r>
              <a:rPr lang="en-US" altLang="zh-CN" dirty="0" smtClean="0"/>
              <a:t>www.51testing.net</a:t>
            </a:r>
            <a:endParaRPr lang="zh-CN" altLang="en-US" dirty="0"/>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defRPr sz="1200">
                <a:solidFill>
                  <a:srgbClr val="898989"/>
                </a:solidFill>
                <a:ea typeface="黑体" panose="02010609060101010101" pitchFamily="49" charset="-122"/>
              </a:defRPr>
            </a:lvl1pPr>
          </a:lstStyle>
          <a:p>
            <a:endParaRPr lang="zh-CN" altLang="zh-CN" dirty="0"/>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defRPr sz="1200">
                <a:solidFill>
                  <a:srgbClr val="898989"/>
                </a:solidFill>
                <a:ea typeface="黑体" panose="02010609060101010101" pitchFamily="49" charset="-122"/>
              </a:defRPr>
            </a:lvl1pPr>
          </a:lstStyle>
          <a:p>
            <a:fld id="{80DC3D78-5B1C-4907-8F4A-3C622ED3F384}" type="slidenum">
              <a:rPr lang="zh-CN" altLang="en-US" smtClean="0"/>
            </a:fld>
            <a:endParaRPr lang="zh-CN" altLang="en-US" sz="1800" dirty="0">
              <a:solidFill>
                <a:schemeClr val="tx1"/>
              </a:solidFill>
            </a:endParaRPr>
          </a:p>
        </p:txBody>
      </p:sp>
      <p:pic>
        <p:nvPicPr>
          <p:cNvPr id="7" name="图片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269909" y="5644602"/>
            <a:ext cx="1060227" cy="1060227"/>
          </a:xfrm>
          <a:prstGeom prst="rect">
            <a:avLst/>
          </a:prstGeom>
        </p:spPr>
      </p:pic>
      <p:pic>
        <p:nvPicPr>
          <p:cNvPr id="9" name="图片 8"/>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696450" y="476250"/>
            <a:ext cx="1920875"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100">
        <p:cut/>
      </p:transition>
    </mc:Choice>
    <mc:Fallback>
      <p:transition>
        <p:cut/>
      </p:transition>
    </mc:Fallback>
  </mc:AlternateContent>
  <p:hf sldNum="0" hdr="0" ftr="0"/>
  <p:txStyles>
    <p:titleStyle>
      <a:lvl1pPr marL="914400" indent="-914400" algn="l" defTabSz="0" rtl="0" eaLnBrk="0" fontAlgn="base" hangingPunct="0">
        <a:lnSpc>
          <a:spcPct val="90000"/>
        </a:lnSpc>
        <a:spcBef>
          <a:spcPct val="0"/>
        </a:spcBef>
        <a:spcAft>
          <a:spcPct val="0"/>
        </a:spcAft>
        <a:defRPr sz="4000" b="1" kern="1200">
          <a:solidFill>
            <a:srgbClr val="FFFF00"/>
          </a:solidFill>
          <a:latin typeface="+mj-lt"/>
          <a:ea typeface="黑体" panose="02010609060101010101" pitchFamily="49" charset="-122"/>
          <a:cs typeface="+mj-cs"/>
          <a:sym typeface="Calibri Light" panose="020F0302020204030204" pitchFamily="34" charset="0"/>
        </a:defRPr>
      </a:lvl1pPr>
      <a:lvl2pPr marL="9144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2pPr>
      <a:lvl3pPr marL="9144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3pPr>
      <a:lvl4pPr marL="9144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4pPr>
      <a:lvl5pPr marL="9144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5pPr>
      <a:lvl6pPr marL="13716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6pPr>
      <a:lvl7pPr marL="18288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7pPr>
      <a:lvl8pPr marL="22860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8pPr>
      <a:lvl9pPr marL="27432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9pPr>
    </p:titleStyle>
    <p:bodyStyle>
      <a:lvl1pPr marL="228600" indent="-228600" algn="l" defTabSz="0" rtl="0" eaLnBrk="0" fontAlgn="base" hangingPunct="0">
        <a:lnSpc>
          <a:spcPct val="90000"/>
        </a:lnSpc>
        <a:spcBef>
          <a:spcPts val="1000"/>
        </a:spcBef>
        <a:spcAft>
          <a:spcPct val="0"/>
        </a:spcAft>
        <a:buFont typeface="Arial" panose="020B0604020202020204" pitchFamily="34" charset="0"/>
        <a:buChar char="•"/>
        <a:defRPr sz="2200" kern="1200">
          <a:solidFill>
            <a:schemeClr val="bg1"/>
          </a:solidFill>
          <a:latin typeface="+mn-lt"/>
          <a:ea typeface="黑体" panose="02010609060101010101" pitchFamily="49" charset="-122"/>
          <a:cs typeface="+mn-cs"/>
          <a:sym typeface="Calibri" panose="020F0502020204030204" pitchFamily="34" charset="0"/>
        </a:defRPr>
      </a:lvl1pPr>
      <a:lvl2pPr marL="685800"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bg1"/>
          </a:solidFill>
          <a:latin typeface="+mn-lt"/>
          <a:ea typeface="黑体" panose="02010609060101010101" pitchFamily="49" charset="-122"/>
          <a:cs typeface="+mn-cs"/>
          <a:sym typeface="Calibri" panose="020F0502020204030204" pitchFamily="34" charset="0"/>
        </a:defRPr>
      </a:lvl2pPr>
      <a:lvl3pPr marL="1143000" indent="-228600" algn="l" defTabSz="0" rtl="0" eaLnBrk="0" fontAlgn="base" hangingPunct="0">
        <a:lnSpc>
          <a:spcPct val="90000"/>
        </a:lnSpc>
        <a:spcBef>
          <a:spcPts val="500"/>
        </a:spcBef>
        <a:spcAft>
          <a:spcPct val="0"/>
        </a:spcAft>
        <a:buFont typeface="Arial" panose="020B0604020202020204" pitchFamily="34" charset="0"/>
        <a:buChar char="•"/>
        <a:defRPr sz="1800" kern="1200">
          <a:solidFill>
            <a:schemeClr val="bg1"/>
          </a:solidFill>
          <a:latin typeface="+mn-lt"/>
          <a:ea typeface="黑体" panose="02010609060101010101" pitchFamily="49" charset="-122"/>
          <a:cs typeface="+mn-cs"/>
          <a:sym typeface="Calibri" panose="020F0502020204030204" pitchFamily="34" charset="0"/>
        </a:defRPr>
      </a:lvl3pPr>
      <a:lvl4pPr marL="1600200" indent="-228600" algn="l" defTabSz="0" rtl="0" eaLnBrk="0" fontAlgn="base" hangingPunct="0">
        <a:lnSpc>
          <a:spcPct val="90000"/>
        </a:lnSpc>
        <a:spcBef>
          <a:spcPts val="500"/>
        </a:spcBef>
        <a:spcAft>
          <a:spcPct val="0"/>
        </a:spcAft>
        <a:buFont typeface="Arial" panose="020B0604020202020204" pitchFamily="34" charset="0"/>
        <a:buChar char="•"/>
        <a:defRPr sz="1600" kern="1200">
          <a:solidFill>
            <a:schemeClr val="bg1"/>
          </a:solidFill>
          <a:latin typeface="+mn-lt"/>
          <a:ea typeface="黑体" panose="02010609060101010101" pitchFamily="49" charset="-122"/>
          <a:cs typeface="+mn-cs"/>
          <a:sym typeface="Calibri" panose="020F0502020204030204" pitchFamily="34" charset="0"/>
        </a:defRPr>
      </a:lvl4pPr>
      <a:lvl5pPr marL="2057400" indent="-228600" algn="l" defTabSz="0" rtl="0" eaLnBrk="0" fontAlgn="base" hangingPunct="0">
        <a:lnSpc>
          <a:spcPct val="90000"/>
        </a:lnSpc>
        <a:spcBef>
          <a:spcPts val="500"/>
        </a:spcBef>
        <a:spcAft>
          <a:spcPct val="0"/>
        </a:spcAft>
        <a:buFont typeface="Arial" panose="020B0604020202020204" pitchFamily="34" charset="0"/>
        <a:buChar char="•"/>
        <a:defRPr sz="1600" kern="1200">
          <a:solidFill>
            <a:schemeClr val="bg1"/>
          </a:solidFill>
          <a:latin typeface="+mn-lt"/>
          <a:ea typeface="黑体" panose="02010609060101010101" pitchFamily="49" charset="-122"/>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1375580" y="2500306"/>
            <a:ext cx="9721080" cy="1847290"/>
          </a:xfrm>
        </p:spPr>
        <p:txBody>
          <a:bodyPr/>
          <a:lstStyle/>
          <a:p>
            <a:pPr eaLnBrk="1" hangingPunct="1">
              <a:spcBef>
                <a:spcPts val="1000"/>
              </a:spcBef>
            </a:pPr>
            <a:r>
              <a:rPr lang="zh-CN" altLang="en-US" sz="4000" dirty="0" smtClean="0">
                <a:latin typeface="黑体" panose="02010609060101010101" pitchFamily="49" charset="-122"/>
              </a:rPr>
              <a:t>测试概论</a:t>
            </a:r>
            <a:r>
              <a:rPr lang="en-US" altLang="zh-CN" sz="4000" dirty="0" smtClean="0">
                <a:latin typeface="黑体" panose="02010609060101010101" pitchFamily="49" charset="-122"/>
              </a:rPr>
              <a:t>——</a:t>
            </a:r>
            <a:r>
              <a:rPr lang="zh-CN" altLang="en-US" sz="4000" dirty="0" smtClean="0">
                <a:latin typeface="黑体" panose="02010609060101010101" pitchFamily="49" charset="-122"/>
              </a:rPr>
              <a:t>系统测试</a:t>
            </a:r>
            <a:endParaRPr lang="zh-CN" altLang="en-US" sz="4000" dirty="0">
              <a:latin typeface="黑体" panose="02010609060101010101" pitchFamily="49" charset="-122"/>
            </a:endParaRPr>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title"/>
          </p:nvPr>
        </p:nvSpPr>
        <p:spPr>
          <a:xfrm>
            <a:off x="1056456" y="733896"/>
            <a:ext cx="9144000" cy="750888"/>
          </a:xfrm>
        </p:spPr>
        <p:txBody>
          <a:bodyPr/>
          <a:lstStyle/>
          <a:p>
            <a:pPr eaLnBrk="1" hangingPunct="1"/>
            <a:r>
              <a:rPr kumimoji="1" lang="zh-CN" altLang="en-US" dirty="0" smtClean="0"/>
              <a:t>功能测试</a:t>
            </a:r>
            <a:endParaRPr kumimoji="1" lang="zh-CN" altLang="en-US" dirty="0" smtClean="0"/>
          </a:p>
        </p:txBody>
      </p:sp>
      <p:sp>
        <p:nvSpPr>
          <p:cNvPr id="447492" name="Rectangle 4"/>
          <p:cNvSpPr>
            <a:spLocks noGrp="1" noChangeArrowheads="1"/>
          </p:cNvSpPr>
          <p:nvPr>
            <p:ph type="body" idx="1"/>
          </p:nvPr>
        </p:nvSpPr>
        <p:spPr>
          <a:xfrm>
            <a:off x="1144860" y="1340768"/>
            <a:ext cx="7615436" cy="2901950"/>
          </a:xfrm>
        </p:spPr>
        <p:txBody>
          <a:bodyPr/>
          <a:lstStyle/>
          <a:p>
            <a:pPr eaLnBrk="1" hangingPunct="1">
              <a:lnSpc>
                <a:spcPct val="150000"/>
              </a:lnSpc>
              <a:buFontTx/>
              <a:buNone/>
            </a:pPr>
            <a:r>
              <a:rPr kumimoji="1" lang="zh-CN" altLang="en-US" sz="2200" dirty="0" smtClean="0"/>
              <a:t>概念：  </a:t>
            </a:r>
            <a:endParaRPr kumimoji="1" lang="zh-CN" altLang="en-US" sz="2200" dirty="0" smtClean="0"/>
          </a:p>
          <a:p>
            <a:pPr eaLnBrk="1" hangingPunct="1">
              <a:lnSpc>
                <a:spcPct val="150000"/>
              </a:lnSpc>
              <a:buFontTx/>
              <a:buNone/>
            </a:pPr>
            <a:r>
              <a:rPr kumimoji="1" lang="zh-CN" altLang="en-US" sz="2200" dirty="0" smtClean="0"/>
              <a:t>   功能测试是根据产品的需求规格说明书，验证产品的功能实现是否符合产品的需求规格</a:t>
            </a:r>
            <a:endParaRPr kumimoji="1" lang="zh-CN" altLang="en-US" sz="2200" dirty="0" smtClean="0"/>
          </a:p>
          <a:p>
            <a:pPr eaLnBrk="1" hangingPunct="1">
              <a:lnSpc>
                <a:spcPct val="150000"/>
              </a:lnSpc>
              <a:buFontTx/>
              <a:buNone/>
            </a:pPr>
            <a:r>
              <a:rPr kumimoji="1" lang="zh-CN" altLang="en-US" sz="2200" dirty="0" smtClean="0"/>
              <a:t>目标： </a:t>
            </a:r>
            <a:endParaRPr kumimoji="1" lang="zh-CN" altLang="en-US" sz="2200" dirty="0" smtClean="0"/>
          </a:p>
          <a:p>
            <a:pPr eaLnBrk="1" hangingPunct="1">
              <a:lnSpc>
                <a:spcPct val="150000"/>
              </a:lnSpc>
              <a:buFontTx/>
              <a:buNone/>
            </a:pPr>
            <a:r>
              <a:rPr kumimoji="1" lang="zh-CN" altLang="en-US" sz="2200" dirty="0" smtClean="0"/>
              <a:t>    功能测试主要是为了发现以下几类错误：</a:t>
            </a:r>
            <a:endParaRPr kumimoji="1" lang="zh-CN" altLang="en-US" sz="2200" dirty="0" smtClean="0"/>
          </a:p>
          <a:p>
            <a:pPr eaLnBrk="1" hangingPunct="1">
              <a:lnSpc>
                <a:spcPct val="150000"/>
              </a:lnSpc>
            </a:pPr>
            <a:r>
              <a:rPr kumimoji="1" lang="zh-CN" altLang="en-US" sz="2200" dirty="0" smtClean="0"/>
              <a:t>是否有不正确或遗漏了的功能？</a:t>
            </a:r>
            <a:endParaRPr kumimoji="1" lang="zh-CN" altLang="en-US" sz="2200" dirty="0" smtClean="0"/>
          </a:p>
          <a:p>
            <a:pPr eaLnBrk="1" hangingPunct="1">
              <a:lnSpc>
                <a:spcPct val="150000"/>
              </a:lnSpc>
            </a:pPr>
            <a:r>
              <a:rPr kumimoji="1" lang="zh-CN" altLang="en-US" sz="2200" dirty="0" smtClean="0"/>
              <a:t>功能实现是否满足用户需求和系统设计的隐藏需求？</a:t>
            </a:r>
            <a:endParaRPr kumimoji="1" lang="zh-CN" altLang="en-US" sz="2200" dirty="0" smtClean="0"/>
          </a:p>
          <a:p>
            <a:pPr eaLnBrk="1" hangingPunct="1">
              <a:lnSpc>
                <a:spcPct val="150000"/>
              </a:lnSpc>
            </a:pPr>
            <a:r>
              <a:rPr kumimoji="1" lang="zh-CN" altLang="en-US" sz="2200" dirty="0" smtClean="0"/>
              <a:t>输入能否正确接收？能否正确输出结果？</a:t>
            </a:r>
            <a:endParaRPr kumimoji="1" lang="zh-CN" altLang="en-US" sz="2200" dirty="0" smtClean="0"/>
          </a:p>
        </p:txBody>
      </p:sp>
      <p:sp>
        <p:nvSpPr>
          <p:cNvPr id="5" name="日期占位符 4"/>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7492">
                                            <p:txEl>
                                              <p:pRg st="0" end="0"/>
                                            </p:txEl>
                                          </p:spTgt>
                                        </p:tgtEl>
                                        <p:attrNameLst>
                                          <p:attrName>style.visibility</p:attrName>
                                        </p:attrNameLst>
                                      </p:cBhvr>
                                      <p:to>
                                        <p:strVal val="visible"/>
                                      </p:to>
                                    </p:set>
                                    <p:animEffect transition="in" filter="blinds(horizontal)">
                                      <p:cBhvr>
                                        <p:cTn id="7" dur="500"/>
                                        <p:tgtEl>
                                          <p:spTgt spid="44749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47492">
                                            <p:txEl>
                                              <p:pRg st="1" end="1"/>
                                            </p:txEl>
                                          </p:spTgt>
                                        </p:tgtEl>
                                        <p:attrNameLst>
                                          <p:attrName>style.visibility</p:attrName>
                                        </p:attrNameLst>
                                      </p:cBhvr>
                                      <p:to>
                                        <p:strVal val="visible"/>
                                      </p:to>
                                    </p:set>
                                    <p:animEffect transition="in" filter="blinds(horizontal)">
                                      <p:cBhvr>
                                        <p:cTn id="10" dur="500"/>
                                        <p:tgtEl>
                                          <p:spTgt spid="44749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47492">
                                            <p:txEl>
                                              <p:pRg st="2" end="2"/>
                                            </p:txEl>
                                          </p:spTgt>
                                        </p:tgtEl>
                                        <p:attrNameLst>
                                          <p:attrName>style.visibility</p:attrName>
                                        </p:attrNameLst>
                                      </p:cBhvr>
                                      <p:to>
                                        <p:strVal val="visible"/>
                                      </p:to>
                                    </p:set>
                                    <p:animEffect transition="in" filter="blinds(horizontal)">
                                      <p:cBhvr>
                                        <p:cTn id="15" dur="500"/>
                                        <p:tgtEl>
                                          <p:spTgt spid="447492">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47492">
                                            <p:txEl>
                                              <p:pRg st="3" end="3"/>
                                            </p:txEl>
                                          </p:spTgt>
                                        </p:tgtEl>
                                        <p:attrNameLst>
                                          <p:attrName>style.visibility</p:attrName>
                                        </p:attrNameLst>
                                      </p:cBhvr>
                                      <p:to>
                                        <p:strVal val="visible"/>
                                      </p:to>
                                    </p:set>
                                    <p:animEffect transition="in" filter="blinds(horizontal)">
                                      <p:cBhvr>
                                        <p:cTn id="18" dur="500"/>
                                        <p:tgtEl>
                                          <p:spTgt spid="44749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47492">
                                            <p:txEl>
                                              <p:pRg st="4" end="4"/>
                                            </p:txEl>
                                          </p:spTgt>
                                        </p:tgtEl>
                                        <p:attrNameLst>
                                          <p:attrName>style.visibility</p:attrName>
                                        </p:attrNameLst>
                                      </p:cBhvr>
                                      <p:to>
                                        <p:strVal val="visible"/>
                                      </p:to>
                                    </p:set>
                                    <p:animEffect transition="in" filter="blinds(horizontal)">
                                      <p:cBhvr>
                                        <p:cTn id="23" dur="500"/>
                                        <p:tgtEl>
                                          <p:spTgt spid="44749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47492">
                                            <p:txEl>
                                              <p:pRg st="5" end="5"/>
                                            </p:txEl>
                                          </p:spTgt>
                                        </p:tgtEl>
                                        <p:attrNameLst>
                                          <p:attrName>style.visibility</p:attrName>
                                        </p:attrNameLst>
                                      </p:cBhvr>
                                      <p:to>
                                        <p:strVal val="visible"/>
                                      </p:to>
                                    </p:set>
                                    <p:animEffect transition="in" filter="blinds(horizontal)">
                                      <p:cBhvr>
                                        <p:cTn id="28" dur="500"/>
                                        <p:tgtEl>
                                          <p:spTgt spid="447492">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447492">
                                            <p:txEl>
                                              <p:pRg st="6" end="6"/>
                                            </p:txEl>
                                          </p:spTgt>
                                        </p:tgtEl>
                                        <p:attrNameLst>
                                          <p:attrName>style.visibility</p:attrName>
                                        </p:attrNameLst>
                                      </p:cBhvr>
                                      <p:to>
                                        <p:strVal val="visible"/>
                                      </p:to>
                                    </p:set>
                                    <p:animEffect transition="in" filter="blinds(horizontal)">
                                      <p:cBhvr>
                                        <p:cTn id="33" dur="500"/>
                                        <p:tgtEl>
                                          <p:spTgt spid="44749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a:xfrm>
            <a:off x="984448" y="661888"/>
            <a:ext cx="9144000" cy="750888"/>
          </a:xfrm>
        </p:spPr>
        <p:txBody>
          <a:bodyPr/>
          <a:lstStyle/>
          <a:p>
            <a:pPr eaLnBrk="1" hangingPunct="1"/>
            <a:r>
              <a:rPr lang="zh-CN" altLang="en-US" dirty="0" smtClean="0">
                <a:latin typeface="黑体" panose="02010609060101010101" pitchFamily="49" charset="-122"/>
              </a:rPr>
              <a:t>性能测试</a:t>
            </a:r>
            <a:endParaRPr lang="zh-CN" altLang="en-US" dirty="0" smtClean="0">
              <a:latin typeface="黑体" panose="02010609060101010101" pitchFamily="49" charset="-122"/>
            </a:endParaRPr>
          </a:p>
        </p:txBody>
      </p:sp>
      <p:sp>
        <p:nvSpPr>
          <p:cNvPr id="448516" name="Rectangle 4"/>
          <p:cNvSpPr>
            <a:spLocks noGrp="1" noChangeArrowheads="1"/>
          </p:cNvSpPr>
          <p:nvPr>
            <p:ph type="body" idx="1"/>
          </p:nvPr>
        </p:nvSpPr>
        <p:spPr>
          <a:xfrm>
            <a:off x="1019944" y="1556792"/>
            <a:ext cx="7812360" cy="1606550"/>
          </a:xfrm>
        </p:spPr>
        <p:txBody>
          <a:bodyPr/>
          <a:lstStyle/>
          <a:p>
            <a:pPr eaLnBrk="1" hangingPunct="1">
              <a:lnSpc>
                <a:spcPct val="150000"/>
              </a:lnSpc>
            </a:pPr>
            <a:r>
              <a:rPr lang="zh-CN" altLang="en-US" sz="2200" dirty="0" smtClean="0"/>
              <a:t>性能测试</a:t>
            </a:r>
            <a:r>
              <a:rPr lang="en-US" altLang="zh-CN" sz="2200" dirty="0" smtClean="0"/>
              <a:t>(Performance Testing)</a:t>
            </a:r>
            <a:r>
              <a:rPr lang="zh-CN" altLang="en-US" sz="2200" dirty="0" smtClean="0"/>
              <a:t>就是用来测试软件在集成系统中的运行性能的。</a:t>
            </a:r>
            <a:endParaRPr lang="zh-CN" altLang="en-US" sz="2200" dirty="0" smtClean="0"/>
          </a:p>
          <a:p>
            <a:pPr eaLnBrk="1" hangingPunct="1">
              <a:lnSpc>
                <a:spcPct val="150000"/>
              </a:lnSpc>
            </a:pPr>
            <a:r>
              <a:rPr lang="zh-CN" altLang="en-US" sz="2200" dirty="0" smtClean="0"/>
              <a:t>性能测试的目标是度量系统相对于预定义目标的差距。</a:t>
            </a:r>
            <a:endParaRPr lang="zh-CN" altLang="en-US" sz="2200" dirty="0" smtClean="0"/>
          </a:p>
          <a:p>
            <a:pPr eaLnBrk="1" hangingPunct="1">
              <a:lnSpc>
                <a:spcPct val="150000"/>
              </a:lnSpc>
            </a:pPr>
            <a:r>
              <a:rPr lang="zh-CN" altLang="en-US" sz="2200" dirty="0" smtClean="0"/>
              <a:t>性能测试必须要有工具支持，市面上有一些专门用于性能测试工具，如</a:t>
            </a:r>
            <a:r>
              <a:rPr lang="en-US" altLang="zh-CN" sz="2200" dirty="0" err="1" smtClean="0"/>
              <a:t>Loadrunner</a:t>
            </a:r>
            <a:r>
              <a:rPr lang="en-US" altLang="zh-CN" sz="2200" dirty="0" smtClean="0"/>
              <a:t>, Jmeter</a:t>
            </a:r>
            <a:r>
              <a:rPr lang="zh-CN" altLang="en-US" sz="2200" dirty="0" smtClean="0"/>
              <a:t>。</a:t>
            </a:r>
            <a:endParaRPr lang="zh-CN" altLang="en-US" sz="2200" dirty="0" smtClean="0"/>
          </a:p>
        </p:txBody>
      </p:sp>
      <p:sp>
        <p:nvSpPr>
          <p:cNvPr id="5" name="日期占位符 4"/>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8516">
                                            <p:txEl>
                                              <p:pRg st="0" end="0"/>
                                            </p:txEl>
                                          </p:spTgt>
                                        </p:tgtEl>
                                        <p:attrNameLst>
                                          <p:attrName>style.visibility</p:attrName>
                                        </p:attrNameLst>
                                      </p:cBhvr>
                                      <p:to>
                                        <p:strVal val="visible"/>
                                      </p:to>
                                    </p:set>
                                    <p:animEffect transition="in" filter="blinds(horizontal)">
                                      <p:cBhvr>
                                        <p:cTn id="7" dur="500"/>
                                        <p:tgtEl>
                                          <p:spTgt spid="4485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8516">
                                            <p:txEl>
                                              <p:pRg st="1" end="1"/>
                                            </p:txEl>
                                          </p:spTgt>
                                        </p:tgtEl>
                                        <p:attrNameLst>
                                          <p:attrName>style.visibility</p:attrName>
                                        </p:attrNameLst>
                                      </p:cBhvr>
                                      <p:to>
                                        <p:strVal val="visible"/>
                                      </p:to>
                                    </p:set>
                                    <p:animEffect transition="in" filter="blinds(horizontal)">
                                      <p:cBhvr>
                                        <p:cTn id="12" dur="500"/>
                                        <p:tgtEl>
                                          <p:spTgt spid="4485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8516">
                                            <p:txEl>
                                              <p:pRg st="2" end="2"/>
                                            </p:txEl>
                                          </p:spTgt>
                                        </p:tgtEl>
                                        <p:attrNameLst>
                                          <p:attrName>style.visibility</p:attrName>
                                        </p:attrNameLst>
                                      </p:cBhvr>
                                      <p:to>
                                        <p:strVal val="visible"/>
                                      </p:to>
                                    </p:set>
                                    <p:animEffect transition="in" filter="blinds(horizontal)">
                                      <p:cBhvr>
                                        <p:cTn id="17" dur="500"/>
                                        <p:tgtEl>
                                          <p:spTgt spid="4485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title"/>
          </p:nvPr>
        </p:nvSpPr>
        <p:spPr>
          <a:xfrm>
            <a:off x="912440" y="742280"/>
            <a:ext cx="9144000" cy="598488"/>
          </a:xfrm>
        </p:spPr>
        <p:txBody>
          <a:bodyPr/>
          <a:lstStyle/>
          <a:p>
            <a:pPr eaLnBrk="1" hangingPunct="1"/>
            <a:r>
              <a:rPr lang="zh-CN" altLang="en-US" dirty="0" smtClean="0">
                <a:latin typeface="黑体" panose="02010609060101010101" pitchFamily="49" charset="-122"/>
              </a:rPr>
              <a:t>安全性测试</a:t>
            </a:r>
            <a:endParaRPr lang="zh-CN" altLang="en-US" dirty="0" smtClean="0">
              <a:latin typeface="黑体" panose="02010609060101010101" pitchFamily="49" charset="-122"/>
            </a:endParaRPr>
          </a:p>
        </p:txBody>
      </p:sp>
      <p:sp>
        <p:nvSpPr>
          <p:cNvPr id="452612" name="Rectangle 4"/>
          <p:cNvSpPr>
            <a:spLocks noGrp="1" noChangeArrowheads="1"/>
          </p:cNvSpPr>
          <p:nvPr>
            <p:ph type="body" idx="1"/>
          </p:nvPr>
        </p:nvSpPr>
        <p:spPr>
          <a:xfrm>
            <a:off x="1072852" y="1570038"/>
            <a:ext cx="8191500" cy="4523258"/>
          </a:xfrm>
        </p:spPr>
        <p:txBody>
          <a:bodyPr/>
          <a:lstStyle/>
          <a:p>
            <a:pPr marL="268605" indent="-268605" eaLnBrk="1" hangingPunct="1">
              <a:lnSpc>
                <a:spcPts val="2800"/>
              </a:lnSpc>
            </a:pPr>
            <a:r>
              <a:rPr lang="zh-CN" altLang="en-US" sz="2200" dirty="0" smtClean="0"/>
              <a:t>安全测试</a:t>
            </a:r>
            <a:r>
              <a:rPr lang="en-US" altLang="zh-CN" sz="2200" dirty="0" smtClean="0"/>
              <a:t>(Security Testing)</a:t>
            </a:r>
            <a:r>
              <a:rPr lang="zh-CN" altLang="en-US" sz="2200" dirty="0" smtClean="0"/>
              <a:t>用来验证集成在系统内的保护机制是否能够在实际中保护系统不受到非法的侵入。</a:t>
            </a:r>
            <a:r>
              <a:rPr kumimoji="1" lang="zh-CN" altLang="en-US" sz="2200" dirty="0" smtClean="0"/>
              <a:t> 用来保证系统本身数据的</a:t>
            </a:r>
            <a:r>
              <a:rPr kumimoji="1" lang="zh-CN" altLang="en-US" sz="2200" dirty="0" smtClean="0">
                <a:solidFill>
                  <a:srgbClr val="FFFF00"/>
                </a:solidFill>
              </a:rPr>
              <a:t>完整性</a:t>
            </a:r>
            <a:r>
              <a:rPr kumimoji="1" lang="zh-CN" altLang="en-US" sz="2200" dirty="0" smtClean="0"/>
              <a:t>和</a:t>
            </a:r>
            <a:r>
              <a:rPr kumimoji="1" lang="zh-CN" altLang="en-US" sz="2200" dirty="0" smtClean="0">
                <a:solidFill>
                  <a:srgbClr val="FFFF00"/>
                </a:solidFill>
              </a:rPr>
              <a:t>保密性</a:t>
            </a:r>
            <a:r>
              <a:rPr kumimoji="1" lang="zh-CN" altLang="en-US" sz="2200" dirty="0" smtClean="0"/>
              <a:t>。广义的还包括物理安全性测试、业务安全性测试。</a:t>
            </a:r>
            <a:endParaRPr kumimoji="1" lang="zh-CN" altLang="en-US" sz="2200" dirty="0" smtClean="0"/>
          </a:p>
          <a:p>
            <a:pPr eaLnBrk="1" hangingPunct="1">
              <a:lnSpc>
                <a:spcPts val="2800"/>
              </a:lnSpc>
            </a:pPr>
            <a:r>
              <a:rPr lang="zh-CN" altLang="en-US" sz="2200" dirty="0" smtClean="0"/>
              <a:t>一些功能性的安全性问题：</a:t>
            </a:r>
            <a:endParaRPr lang="zh-CN" altLang="en-US" sz="2200" dirty="0" smtClean="0"/>
          </a:p>
          <a:p>
            <a:pPr lvl="1" eaLnBrk="1" hangingPunct="1">
              <a:lnSpc>
                <a:spcPts val="2800"/>
              </a:lnSpc>
            </a:pPr>
            <a:r>
              <a:rPr lang="zh-CN" altLang="en-US" sz="2000" dirty="0" smtClean="0"/>
              <a:t>没有口令是否可以登录到系统中？</a:t>
            </a:r>
            <a:endParaRPr lang="zh-CN" altLang="en-US" sz="2000" dirty="0" smtClean="0"/>
          </a:p>
          <a:p>
            <a:pPr lvl="1" eaLnBrk="1" hangingPunct="1">
              <a:lnSpc>
                <a:spcPts val="2800"/>
              </a:lnSpc>
            </a:pPr>
            <a:r>
              <a:rPr lang="zh-CN" altLang="en-US" sz="2000" dirty="0" smtClean="0"/>
              <a:t>各级用户权限划分是否合理？</a:t>
            </a:r>
            <a:endParaRPr lang="zh-CN" altLang="en-US" sz="2000" dirty="0" smtClean="0"/>
          </a:p>
          <a:p>
            <a:pPr lvl="1" eaLnBrk="1" hangingPunct="1">
              <a:lnSpc>
                <a:spcPts val="2800"/>
              </a:lnSpc>
            </a:pPr>
            <a:r>
              <a:rPr lang="zh-CN" altLang="en-US" sz="2000" dirty="0" smtClean="0"/>
              <a:t>密码是否加密传输？</a:t>
            </a:r>
            <a:endParaRPr lang="zh-CN" altLang="en-US" sz="2000" dirty="0" smtClean="0"/>
          </a:p>
        </p:txBody>
      </p:sp>
      <p:sp>
        <p:nvSpPr>
          <p:cNvPr id="5" name="日期占位符 4"/>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2612">
                                            <p:txEl>
                                              <p:pRg st="0" end="0"/>
                                            </p:txEl>
                                          </p:spTgt>
                                        </p:tgtEl>
                                        <p:attrNameLst>
                                          <p:attrName>style.visibility</p:attrName>
                                        </p:attrNameLst>
                                      </p:cBhvr>
                                      <p:to>
                                        <p:strVal val="visible"/>
                                      </p:to>
                                    </p:set>
                                    <p:animEffect transition="in" filter="blinds(horizontal)">
                                      <p:cBhvr>
                                        <p:cTn id="7" dur="500"/>
                                        <p:tgtEl>
                                          <p:spTgt spid="4526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2612">
                                            <p:txEl>
                                              <p:pRg st="1" end="1"/>
                                            </p:txEl>
                                          </p:spTgt>
                                        </p:tgtEl>
                                        <p:attrNameLst>
                                          <p:attrName>style.visibility</p:attrName>
                                        </p:attrNameLst>
                                      </p:cBhvr>
                                      <p:to>
                                        <p:strVal val="visible"/>
                                      </p:to>
                                    </p:set>
                                    <p:animEffect transition="in" filter="blinds(horizontal)">
                                      <p:cBhvr>
                                        <p:cTn id="12" dur="500"/>
                                        <p:tgtEl>
                                          <p:spTgt spid="452612">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52612">
                                            <p:txEl>
                                              <p:pRg st="2" end="2"/>
                                            </p:txEl>
                                          </p:spTgt>
                                        </p:tgtEl>
                                        <p:attrNameLst>
                                          <p:attrName>style.visibility</p:attrName>
                                        </p:attrNameLst>
                                      </p:cBhvr>
                                      <p:to>
                                        <p:strVal val="visible"/>
                                      </p:to>
                                    </p:set>
                                    <p:animEffect transition="in" filter="blinds(horizontal)">
                                      <p:cBhvr>
                                        <p:cTn id="15" dur="500"/>
                                        <p:tgtEl>
                                          <p:spTgt spid="452612">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52612">
                                            <p:txEl>
                                              <p:pRg st="3" end="3"/>
                                            </p:txEl>
                                          </p:spTgt>
                                        </p:tgtEl>
                                        <p:attrNameLst>
                                          <p:attrName>style.visibility</p:attrName>
                                        </p:attrNameLst>
                                      </p:cBhvr>
                                      <p:to>
                                        <p:strVal val="visible"/>
                                      </p:to>
                                    </p:set>
                                    <p:animEffect transition="in" filter="blinds(horizontal)">
                                      <p:cBhvr>
                                        <p:cTn id="18" dur="500"/>
                                        <p:tgtEl>
                                          <p:spTgt spid="452612">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52612">
                                            <p:txEl>
                                              <p:pRg st="4" end="4"/>
                                            </p:txEl>
                                          </p:spTgt>
                                        </p:tgtEl>
                                        <p:attrNameLst>
                                          <p:attrName>style.visibility</p:attrName>
                                        </p:attrNameLst>
                                      </p:cBhvr>
                                      <p:to>
                                        <p:strVal val="visible"/>
                                      </p:to>
                                    </p:set>
                                    <p:animEffect transition="in" filter="blinds(horizontal)">
                                      <p:cBhvr>
                                        <p:cTn id="21" dur="500"/>
                                        <p:tgtEl>
                                          <p:spTgt spid="4526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a:xfrm>
            <a:off x="1024536" y="738088"/>
            <a:ext cx="7447728" cy="674688"/>
          </a:xfrm>
        </p:spPr>
        <p:txBody>
          <a:bodyPr/>
          <a:lstStyle/>
          <a:p>
            <a:pPr eaLnBrk="1" hangingPunct="1"/>
            <a:r>
              <a:rPr lang="en-US" altLang="zh-CN" dirty="0" smtClean="0">
                <a:latin typeface="Times New Roman" panose="02020603050405020304" pitchFamily="18" charset="0"/>
              </a:rPr>
              <a:t>GUI</a:t>
            </a:r>
            <a:r>
              <a:rPr lang="zh-CN" altLang="en-US" dirty="0" smtClean="0">
                <a:latin typeface="Times New Roman" panose="02020603050405020304" pitchFamily="18" charset="0"/>
              </a:rPr>
              <a:t>测试</a:t>
            </a:r>
            <a:endParaRPr lang="zh-CN" altLang="en-US" dirty="0" smtClean="0">
              <a:latin typeface="Times New Roman" panose="02020603050405020304" pitchFamily="18" charset="0"/>
            </a:endParaRPr>
          </a:p>
        </p:txBody>
      </p:sp>
      <p:sp>
        <p:nvSpPr>
          <p:cNvPr id="454660" name="Rectangle 4"/>
          <p:cNvSpPr>
            <a:spLocks noGrp="1" noChangeArrowheads="1"/>
          </p:cNvSpPr>
          <p:nvPr>
            <p:ph type="body" idx="1"/>
          </p:nvPr>
        </p:nvSpPr>
        <p:spPr>
          <a:xfrm>
            <a:off x="1072852" y="1484784"/>
            <a:ext cx="8191500" cy="1882775"/>
          </a:xfrm>
        </p:spPr>
        <p:txBody>
          <a:bodyPr/>
          <a:lstStyle/>
          <a:p>
            <a:pPr eaLnBrk="1" hangingPunct="1">
              <a:lnSpc>
                <a:spcPct val="150000"/>
              </a:lnSpc>
            </a:pPr>
            <a:r>
              <a:rPr kumimoji="1" lang="en-US" altLang="zh-CN" sz="2200" dirty="0" smtClean="0"/>
              <a:t>GUI</a:t>
            </a:r>
            <a:r>
              <a:rPr kumimoji="1" lang="zh-CN" altLang="en-US" sz="2200" dirty="0" smtClean="0"/>
              <a:t>测试是针对软件系统</a:t>
            </a:r>
            <a:r>
              <a:rPr kumimoji="1" lang="en-US" altLang="zh-CN" sz="2200" dirty="0" smtClean="0"/>
              <a:t>GUI</a:t>
            </a:r>
            <a:r>
              <a:rPr kumimoji="1" lang="zh-CN" altLang="en-US" sz="2200" dirty="0" smtClean="0"/>
              <a:t>界面进行的测试</a:t>
            </a:r>
            <a:endParaRPr kumimoji="1" lang="zh-CN" altLang="en-US" sz="2200" dirty="0" smtClean="0"/>
          </a:p>
          <a:p>
            <a:pPr eaLnBrk="1" hangingPunct="1">
              <a:lnSpc>
                <a:spcPct val="150000"/>
              </a:lnSpc>
            </a:pPr>
            <a:r>
              <a:rPr lang="en-US" altLang="zh-CN" sz="2200" dirty="0" smtClean="0"/>
              <a:t>GUI</a:t>
            </a:r>
            <a:r>
              <a:rPr lang="zh-CN" altLang="en-US" sz="2200" dirty="0" smtClean="0"/>
              <a:t>测试主要包括两方面的内容：</a:t>
            </a:r>
            <a:endParaRPr lang="zh-CN" altLang="en-US" sz="2200" dirty="0" smtClean="0"/>
          </a:p>
          <a:p>
            <a:pPr lvl="1" eaLnBrk="1" hangingPunct="1">
              <a:lnSpc>
                <a:spcPct val="150000"/>
              </a:lnSpc>
            </a:pPr>
            <a:r>
              <a:rPr lang="zh-CN" altLang="en-US" sz="2000" dirty="0" smtClean="0"/>
              <a:t>界面实现与界面设计的吻合情况；</a:t>
            </a:r>
            <a:endParaRPr lang="zh-CN" altLang="en-US" sz="2000" dirty="0" smtClean="0"/>
          </a:p>
          <a:p>
            <a:pPr lvl="1" eaLnBrk="1" hangingPunct="1">
              <a:lnSpc>
                <a:spcPct val="150000"/>
              </a:lnSpc>
            </a:pPr>
            <a:r>
              <a:rPr lang="zh-CN" altLang="en-US" sz="2000" dirty="0" smtClean="0"/>
              <a:t>确认界面处理的正确性。</a:t>
            </a:r>
            <a:endParaRPr lang="zh-CN" altLang="en-US" sz="2200" dirty="0" smtClean="0"/>
          </a:p>
        </p:txBody>
      </p:sp>
      <p:sp>
        <p:nvSpPr>
          <p:cNvPr id="5" name="日期占位符 4"/>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4660">
                                            <p:txEl>
                                              <p:pRg st="0" end="0"/>
                                            </p:txEl>
                                          </p:spTgt>
                                        </p:tgtEl>
                                        <p:attrNameLst>
                                          <p:attrName>style.visibility</p:attrName>
                                        </p:attrNameLst>
                                      </p:cBhvr>
                                      <p:to>
                                        <p:strVal val="visible"/>
                                      </p:to>
                                    </p:set>
                                    <p:animEffect transition="in" filter="blinds(horizontal)">
                                      <p:cBhvr>
                                        <p:cTn id="7" dur="500"/>
                                        <p:tgtEl>
                                          <p:spTgt spid="4546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4660">
                                            <p:txEl>
                                              <p:pRg st="1" end="1"/>
                                            </p:txEl>
                                          </p:spTgt>
                                        </p:tgtEl>
                                        <p:attrNameLst>
                                          <p:attrName>style.visibility</p:attrName>
                                        </p:attrNameLst>
                                      </p:cBhvr>
                                      <p:to>
                                        <p:strVal val="visible"/>
                                      </p:to>
                                    </p:set>
                                    <p:animEffect transition="in" filter="blinds(horizontal)">
                                      <p:cBhvr>
                                        <p:cTn id="12" dur="500"/>
                                        <p:tgtEl>
                                          <p:spTgt spid="454660">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54660">
                                            <p:txEl>
                                              <p:pRg st="2" end="2"/>
                                            </p:txEl>
                                          </p:spTgt>
                                        </p:tgtEl>
                                        <p:attrNameLst>
                                          <p:attrName>style.visibility</p:attrName>
                                        </p:attrNameLst>
                                      </p:cBhvr>
                                      <p:to>
                                        <p:strVal val="visible"/>
                                      </p:to>
                                    </p:set>
                                    <p:animEffect transition="in" filter="blinds(horizontal)">
                                      <p:cBhvr>
                                        <p:cTn id="15" dur="500"/>
                                        <p:tgtEl>
                                          <p:spTgt spid="454660">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54660">
                                            <p:txEl>
                                              <p:pRg st="3" end="3"/>
                                            </p:txEl>
                                          </p:spTgt>
                                        </p:tgtEl>
                                        <p:attrNameLst>
                                          <p:attrName>style.visibility</p:attrName>
                                        </p:attrNameLst>
                                      </p:cBhvr>
                                      <p:to>
                                        <p:strVal val="visible"/>
                                      </p:to>
                                    </p:set>
                                    <p:animEffect transition="in" filter="blinds(horizontal)">
                                      <p:cBhvr>
                                        <p:cTn id="18" dur="500"/>
                                        <p:tgtEl>
                                          <p:spTgt spid="45466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title"/>
          </p:nvPr>
        </p:nvSpPr>
        <p:spPr>
          <a:xfrm>
            <a:off x="1056456" y="589880"/>
            <a:ext cx="9144000" cy="750888"/>
          </a:xfrm>
        </p:spPr>
        <p:txBody>
          <a:bodyPr/>
          <a:lstStyle/>
          <a:p>
            <a:pPr eaLnBrk="1" hangingPunct="1"/>
            <a:r>
              <a:rPr lang="zh-CN" altLang="en-US" dirty="0" smtClean="0">
                <a:latin typeface="黑体" panose="02010609060101010101" pitchFamily="49" charset="-122"/>
              </a:rPr>
              <a:t>可用性测试</a:t>
            </a:r>
            <a:endParaRPr lang="zh-CN" altLang="en-US" dirty="0" smtClean="0">
              <a:latin typeface="黑体" panose="02010609060101010101" pitchFamily="49" charset="-122"/>
            </a:endParaRPr>
          </a:p>
        </p:txBody>
      </p:sp>
      <p:sp>
        <p:nvSpPr>
          <p:cNvPr id="457732" name="Rectangle 4"/>
          <p:cNvSpPr>
            <a:spLocks noGrp="1" noChangeArrowheads="1"/>
          </p:cNvSpPr>
          <p:nvPr>
            <p:ph type="body" idx="1"/>
          </p:nvPr>
        </p:nvSpPr>
        <p:spPr>
          <a:xfrm>
            <a:off x="1099185" y="1489075"/>
            <a:ext cx="8669020" cy="4866640"/>
          </a:xfrm>
        </p:spPr>
        <p:txBody>
          <a:bodyPr/>
          <a:lstStyle/>
          <a:p>
            <a:pPr marL="0" indent="0" eaLnBrk="1" hangingPunct="1">
              <a:lnSpc>
                <a:spcPts val="2800"/>
              </a:lnSpc>
            </a:pPr>
            <a:r>
              <a:rPr lang="zh-CN" altLang="en-US" sz="2000" dirty="0" smtClean="0"/>
              <a:t> </a:t>
            </a:r>
            <a:r>
              <a:rPr lang="zh-CN" altLang="en-US" dirty="0" smtClean="0"/>
              <a:t>可用性测试</a:t>
            </a:r>
            <a:r>
              <a:rPr lang="en-US" altLang="zh-CN" dirty="0" smtClean="0"/>
              <a:t>(</a:t>
            </a:r>
            <a:r>
              <a:rPr lang="en-US" altLang="zh-CN" dirty="0"/>
              <a:t>Usability Testing)</a:t>
            </a:r>
            <a:r>
              <a:rPr lang="zh-CN" altLang="en-US" dirty="0"/>
              <a:t>是为了检测用户在理解和使用系统方面</a:t>
            </a:r>
            <a:r>
              <a:rPr lang="zh-CN" altLang="en-US" dirty="0" smtClean="0"/>
              <a:t>到底有</a:t>
            </a:r>
            <a:r>
              <a:rPr lang="zh-CN" altLang="en-US" dirty="0"/>
              <a:t>多好。</a:t>
            </a:r>
            <a:r>
              <a:rPr kumimoji="1" lang="zh-CN" altLang="en-US" dirty="0"/>
              <a:t>主要考虑产品是否符合实际应用情况，是否符合用户习惯或特殊要求，操作方式是否方便合理、设备和用户间的交互信息是否准确易于理解、是否遵从行业习惯、外观</a:t>
            </a:r>
            <a:r>
              <a:rPr kumimoji="1" lang="en-US" altLang="zh-CN" dirty="0"/>
              <a:t>/</a:t>
            </a:r>
            <a:r>
              <a:rPr kumimoji="1" lang="zh-CN" altLang="en-US" dirty="0"/>
              <a:t>界面是否美观等。应涉及到所有和用户有交互的功能或子系统。</a:t>
            </a:r>
            <a:r>
              <a:rPr lang="zh-CN" altLang="en-US" dirty="0"/>
              <a:t>这包括系统功能、系统发布、帮助文本和过程，以保证用户能够舒适地和系统交互</a:t>
            </a:r>
            <a:r>
              <a:rPr lang="zh-CN" altLang="en-US" dirty="0" smtClean="0"/>
              <a:t>。</a:t>
            </a:r>
            <a:endParaRPr lang="zh-CN" altLang="en-US" dirty="0"/>
          </a:p>
          <a:p>
            <a:pPr marL="0" indent="0" eaLnBrk="1" hangingPunct="1">
              <a:lnSpc>
                <a:spcPts val="2800"/>
              </a:lnSpc>
              <a:buNone/>
            </a:pPr>
            <a:endParaRPr lang="zh-CN" altLang="en-US" sz="2000" dirty="0" smtClean="0"/>
          </a:p>
        </p:txBody>
      </p:sp>
      <p:sp>
        <p:nvSpPr>
          <p:cNvPr id="5" name="日期占位符 4"/>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title"/>
          </p:nvPr>
        </p:nvSpPr>
        <p:spPr>
          <a:xfrm>
            <a:off x="912440" y="549275"/>
            <a:ext cx="9144000" cy="674688"/>
          </a:xfrm>
        </p:spPr>
        <p:txBody>
          <a:bodyPr/>
          <a:lstStyle/>
          <a:p>
            <a:pPr eaLnBrk="1" hangingPunct="1"/>
            <a:r>
              <a:rPr lang="zh-CN" altLang="en-US" dirty="0" smtClean="0">
                <a:latin typeface="黑体" panose="02010609060101010101" pitchFamily="49" charset="-122"/>
              </a:rPr>
              <a:t>健壮性测试</a:t>
            </a:r>
            <a:endParaRPr lang="zh-CN" altLang="en-US" dirty="0" smtClean="0">
              <a:latin typeface="黑体" panose="02010609060101010101" pitchFamily="49" charset="-122"/>
            </a:endParaRPr>
          </a:p>
        </p:txBody>
      </p:sp>
      <p:sp>
        <p:nvSpPr>
          <p:cNvPr id="35844" name="Rectangle 4"/>
          <p:cNvSpPr>
            <a:spLocks noGrp="1" noChangeArrowheads="1"/>
          </p:cNvSpPr>
          <p:nvPr>
            <p:ph type="body" idx="1"/>
          </p:nvPr>
        </p:nvSpPr>
        <p:spPr>
          <a:xfrm>
            <a:off x="954038" y="1628800"/>
            <a:ext cx="7518226" cy="2674986"/>
          </a:xfrm>
        </p:spPr>
        <p:txBody>
          <a:bodyPr/>
          <a:lstStyle/>
          <a:p>
            <a:pPr marL="0" indent="0" eaLnBrk="1" hangingPunct="1">
              <a:lnSpc>
                <a:spcPct val="150000"/>
              </a:lnSpc>
              <a:buFontTx/>
              <a:buNone/>
            </a:pPr>
            <a:r>
              <a:rPr lang="zh-CN" altLang="en-US" dirty="0" smtClean="0"/>
              <a:t>健壮性测试</a:t>
            </a:r>
            <a:r>
              <a:rPr lang="en-US" altLang="zh-CN" dirty="0" smtClean="0"/>
              <a:t>(Robustness Testing)</a:t>
            </a:r>
            <a:r>
              <a:rPr lang="zh-CN" altLang="en-US" dirty="0" smtClean="0"/>
              <a:t>用于测试系统在出现故障时，是否能够自动恢复或者忽略故障继续运行。</a:t>
            </a:r>
            <a:endParaRPr lang="zh-CN" altLang="en-US" dirty="0" smtClean="0"/>
          </a:p>
        </p:txBody>
      </p:sp>
      <p:sp>
        <p:nvSpPr>
          <p:cNvPr id="5" name="日期占位符 4"/>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title"/>
          </p:nvPr>
        </p:nvSpPr>
        <p:spPr>
          <a:xfrm>
            <a:off x="1056456" y="594072"/>
            <a:ext cx="9144000" cy="674688"/>
          </a:xfrm>
        </p:spPr>
        <p:txBody>
          <a:bodyPr/>
          <a:lstStyle/>
          <a:p>
            <a:pPr eaLnBrk="1" hangingPunct="1"/>
            <a:r>
              <a:rPr kumimoji="1" lang="zh-CN" altLang="en-US" dirty="0" smtClean="0"/>
              <a:t>稳定性测试</a:t>
            </a:r>
            <a:endParaRPr kumimoji="1" lang="zh-CN" altLang="en-US" dirty="0" smtClean="0"/>
          </a:p>
        </p:txBody>
      </p:sp>
      <p:sp>
        <p:nvSpPr>
          <p:cNvPr id="39940" name="Rectangle 4"/>
          <p:cNvSpPr>
            <a:spLocks noGrp="1" noChangeArrowheads="1"/>
          </p:cNvSpPr>
          <p:nvPr>
            <p:ph type="body" idx="1"/>
          </p:nvPr>
        </p:nvSpPr>
        <p:spPr>
          <a:xfrm>
            <a:off x="1000844" y="1738313"/>
            <a:ext cx="8191500" cy="1727200"/>
          </a:xfrm>
        </p:spPr>
        <p:txBody>
          <a:bodyPr/>
          <a:lstStyle/>
          <a:p>
            <a:pPr marL="0" indent="0" eaLnBrk="1" hangingPunct="1">
              <a:lnSpc>
                <a:spcPct val="150000"/>
              </a:lnSpc>
              <a:buFontTx/>
              <a:buNone/>
            </a:pPr>
            <a:r>
              <a:rPr kumimoji="1" lang="zh-CN" altLang="en-US" dirty="0" smtClean="0"/>
              <a:t>系统稳定性测试目的是评价系统在一定负荷情况下、长时间的运行情况。包括系统在一定负荷下，再增加新的业务，原有的业务是否受影响，新的业务是否能正常工作，系统性能是否会降下来。关键点是长时间的运行后，系统的状况如何，系统平均无故障时间是否满足系统设计要求。</a:t>
            </a:r>
            <a:endParaRPr kumimoji="1" lang="zh-CN" altLang="en-US" dirty="0" smtClean="0"/>
          </a:p>
        </p:txBody>
      </p:sp>
      <p:sp>
        <p:nvSpPr>
          <p:cNvPr id="5" name="日期占位符 4"/>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3008" y="580355"/>
            <a:ext cx="10515600" cy="760413"/>
          </a:xfrm>
        </p:spPr>
        <p:txBody>
          <a:bodyPr/>
          <a:lstStyle/>
          <a:p>
            <a:r>
              <a:rPr lang="zh-CN" altLang="en-US" dirty="0" smtClean="0"/>
              <a:t>课程内容</a:t>
            </a:r>
            <a:endParaRPr lang="zh-CN" altLang="en-US" dirty="0"/>
          </a:p>
        </p:txBody>
      </p:sp>
      <p:sp>
        <p:nvSpPr>
          <p:cNvPr id="3" name="内容占位符 2"/>
          <p:cNvSpPr>
            <a:spLocks noGrp="1"/>
          </p:cNvSpPr>
          <p:nvPr>
            <p:ph idx="1"/>
          </p:nvPr>
        </p:nvSpPr>
        <p:spPr>
          <a:xfrm>
            <a:off x="1127448" y="1270000"/>
            <a:ext cx="10515600" cy="4908550"/>
          </a:xfrm>
        </p:spPr>
        <p:txBody>
          <a:bodyPr/>
          <a:lstStyle/>
          <a:p>
            <a:pPr>
              <a:lnSpc>
                <a:spcPct val="150000"/>
              </a:lnSpc>
            </a:pPr>
            <a:r>
              <a:rPr lang="zh-CN" altLang="en-US" dirty="0" smtClean="0">
                <a:latin typeface="+mj-ea"/>
                <a:ea typeface="+mj-ea"/>
              </a:rPr>
              <a:t>系统测试的定义和目的</a:t>
            </a:r>
            <a:endParaRPr lang="en-US" altLang="zh-CN" dirty="0" smtClean="0">
              <a:latin typeface="+mj-ea"/>
              <a:ea typeface="+mj-ea"/>
            </a:endParaRPr>
          </a:p>
          <a:p>
            <a:pPr>
              <a:lnSpc>
                <a:spcPct val="150000"/>
              </a:lnSpc>
            </a:pPr>
            <a:r>
              <a:rPr lang="zh-CN" altLang="en-US" dirty="0" smtClean="0">
                <a:latin typeface="+mj-ea"/>
                <a:ea typeface="+mj-ea"/>
              </a:rPr>
              <a:t>系统测试对象</a:t>
            </a:r>
            <a:endParaRPr lang="en-US" altLang="zh-CN" dirty="0" smtClean="0">
              <a:latin typeface="+mj-ea"/>
              <a:ea typeface="+mj-ea"/>
            </a:endParaRPr>
          </a:p>
          <a:p>
            <a:pPr>
              <a:lnSpc>
                <a:spcPct val="150000"/>
              </a:lnSpc>
            </a:pPr>
            <a:r>
              <a:rPr lang="zh-CN" altLang="en-US" dirty="0" smtClean="0">
                <a:latin typeface="+mj-ea"/>
                <a:ea typeface="+mj-ea"/>
              </a:rPr>
              <a:t>系统测试类型</a:t>
            </a:r>
            <a:endParaRPr lang="en-US" altLang="zh-CN" dirty="0" smtClean="0">
              <a:latin typeface="+mj-ea"/>
              <a:ea typeface="+mj-ea"/>
            </a:endParaRPr>
          </a:p>
          <a:p>
            <a:pPr>
              <a:lnSpc>
                <a:spcPct val="150000"/>
              </a:lnSpc>
            </a:pPr>
            <a:r>
              <a:rPr lang="zh-CN" altLang="en-US" dirty="0" smtClean="0">
                <a:solidFill>
                  <a:srgbClr val="FFFF00"/>
                </a:solidFill>
                <a:latin typeface="+mj-ea"/>
                <a:ea typeface="+mj-ea"/>
              </a:rPr>
              <a:t>系统测试过程</a:t>
            </a:r>
            <a:endParaRPr lang="en-US" altLang="zh-CN" dirty="0" smtClean="0">
              <a:solidFill>
                <a:srgbClr val="FFFF00"/>
              </a:solidFill>
              <a:latin typeface="+mj-ea"/>
              <a:ea typeface="+mj-ea"/>
            </a:endParaRPr>
          </a:p>
          <a:p>
            <a:pPr>
              <a:lnSpc>
                <a:spcPct val="150000"/>
              </a:lnSpc>
            </a:pPr>
            <a:r>
              <a:rPr lang="zh-CN" altLang="en-US" dirty="0" smtClean="0">
                <a:latin typeface="+mj-ea"/>
                <a:ea typeface="+mj-ea"/>
              </a:rPr>
              <a:t>系统测试执行过程</a:t>
            </a:r>
            <a:endParaRPr lang="en-US" altLang="zh-CN" dirty="0" smtClean="0">
              <a:latin typeface="+mj-ea"/>
              <a:ea typeface="+mj-ea"/>
            </a:endParaRPr>
          </a:p>
          <a:p>
            <a:pPr>
              <a:lnSpc>
                <a:spcPct val="150000"/>
              </a:lnSpc>
            </a:pPr>
            <a:r>
              <a:rPr lang="zh-CN" altLang="en-US" dirty="0" smtClean="0">
                <a:latin typeface="+mj-ea"/>
                <a:ea typeface="+mj-ea"/>
              </a:rPr>
              <a:t>系统测试记录和日报</a:t>
            </a:r>
            <a:endParaRPr lang="zh-CN" altLang="en-US" dirty="0">
              <a:latin typeface="+mj-ea"/>
              <a:ea typeface="+mj-ea"/>
            </a:endParaRPr>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title"/>
          </p:nvPr>
        </p:nvSpPr>
        <p:spPr>
          <a:xfrm>
            <a:off x="984448" y="666080"/>
            <a:ext cx="9144000" cy="674688"/>
          </a:xfrm>
        </p:spPr>
        <p:txBody>
          <a:bodyPr/>
          <a:lstStyle/>
          <a:p>
            <a:pPr eaLnBrk="1" hangingPunct="1"/>
            <a:r>
              <a:rPr lang="zh-CN" altLang="en-US" dirty="0" smtClean="0"/>
              <a:t>系统测试的四个阶段</a:t>
            </a:r>
            <a:endParaRPr lang="zh-CN" altLang="en-US" dirty="0" smtClean="0"/>
          </a:p>
        </p:txBody>
      </p:sp>
      <p:sp>
        <p:nvSpPr>
          <p:cNvPr id="474116" name="Rectangle 4"/>
          <p:cNvSpPr>
            <a:spLocks noGrp="1" noChangeArrowheads="1"/>
          </p:cNvSpPr>
          <p:nvPr>
            <p:ph type="body" idx="1"/>
          </p:nvPr>
        </p:nvSpPr>
        <p:spPr>
          <a:xfrm>
            <a:off x="1098054" y="1504951"/>
            <a:ext cx="7518226" cy="1744663"/>
          </a:xfrm>
        </p:spPr>
        <p:txBody>
          <a:bodyPr/>
          <a:lstStyle/>
          <a:p>
            <a:pPr eaLnBrk="1" hangingPunct="1">
              <a:lnSpc>
                <a:spcPct val="150000"/>
              </a:lnSpc>
            </a:pPr>
            <a:r>
              <a:rPr kumimoji="1" lang="zh-CN" altLang="en-US" dirty="0" smtClean="0"/>
              <a:t>系统</a:t>
            </a:r>
            <a:r>
              <a:rPr kumimoji="1" lang="zh-CN" altLang="en-US" dirty="0" smtClean="0">
                <a:solidFill>
                  <a:srgbClr val="FFFF00"/>
                </a:solidFill>
              </a:rPr>
              <a:t>测试计划</a:t>
            </a:r>
            <a:r>
              <a:rPr kumimoji="1" lang="zh-CN" altLang="en-US" dirty="0" smtClean="0"/>
              <a:t>阶段：完成系统测试计划</a:t>
            </a:r>
            <a:endParaRPr lang="zh-CN" altLang="en-US" sz="2000" dirty="0"/>
          </a:p>
          <a:p>
            <a:pPr eaLnBrk="1" hangingPunct="1">
              <a:lnSpc>
                <a:spcPct val="150000"/>
              </a:lnSpc>
            </a:pPr>
            <a:r>
              <a:rPr kumimoji="1" lang="zh-CN" altLang="en-US" dirty="0" smtClean="0"/>
              <a:t>系统</a:t>
            </a:r>
            <a:r>
              <a:rPr kumimoji="1" lang="zh-CN" altLang="en-US" dirty="0" smtClean="0">
                <a:solidFill>
                  <a:srgbClr val="FFFF00"/>
                </a:solidFill>
              </a:rPr>
              <a:t>测试设计</a:t>
            </a:r>
            <a:r>
              <a:rPr kumimoji="1" lang="zh-CN" altLang="en-US" dirty="0" smtClean="0"/>
              <a:t>阶段：完成系统测试方案</a:t>
            </a:r>
            <a:endParaRPr lang="zh-CN" altLang="en-US" sz="2000" dirty="0"/>
          </a:p>
          <a:p>
            <a:pPr eaLnBrk="1" hangingPunct="1">
              <a:lnSpc>
                <a:spcPct val="150000"/>
              </a:lnSpc>
            </a:pPr>
            <a:r>
              <a:rPr kumimoji="1" lang="zh-CN" altLang="en-US" dirty="0" smtClean="0"/>
              <a:t>系统</a:t>
            </a:r>
            <a:r>
              <a:rPr kumimoji="1" lang="zh-CN" altLang="en-US" dirty="0" smtClean="0">
                <a:solidFill>
                  <a:srgbClr val="FFFF00"/>
                </a:solidFill>
              </a:rPr>
              <a:t>测试实现</a:t>
            </a:r>
            <a:r>
              <a:rPr kumimoji="1" lang="zh-CN" altLang="en-US" dirty="0" smtClean="0"/>
              <a:t>阶段：完成系统测试用例</a:t>
            </a:r>
            <a:endParaRPr kumimoji="1" lang="zh-CN" altLang="en-US" dirty="0" smtClean="0"/>
          </a:p>
          <a:p>
            <a:pPr eaLnBrk="1" hangingPunct="1">
              <a:lnSpc>
                <a:spcPct val="150000"/>
              </a:lnSpc>
            </a:pPr>
            <a:r>
              <a:rPr kumimoji="1" lang="zh-CN" altLang="en-US" dirty="0" smtClean="0"/>
              <a:t>系统</a:t>
            </a:r>
            <a:r>
              <a:rPr kumimoji="1" lang="zh-CN" altLang="en-US" dirty="0" smtClean="0">
                <a:solidFill>
                  <a:srgbClr val="FFFF00"/>
                </a:solidFill>
              </a:rPr>
              <a:t>测试执行</a:t>
            </a:r>
            <a:r>
              <a:rPr kumimoji="1" lang="zh-CN" altLang="en-US" dirty="0" smtClean="0"/>
              <a:t>阶段：执行系统测试用例，修改发现的问题并进行回归测试，提交系统测试报告、缺陷报告</a:t>
            </a:r>
            <a:endParaRPr lang="zh-CN" altLang="en-US" dirty="0" smtClean="0"/>
          </a:p>
        </p:txBody>
      </p:sp>
      <p:sp>
        <p:nvSpPr>
          <p:cNvPr id="5" name="日期占位符 4"/>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4116">
                                            <p:txEl>
                                              <p:pRg st="0" end="0"/>
                                            </p:txEl>
                                          </p:spTgt>
                                        </p:tgtEl>
                                        <p:attrNameLst>
                                          <p:attrName>style.visibility</p:attrName>
                                        </p:attrNameLst>
                                      </p:cBhvr>
                                      <p:to>
                                        <p:strVal val="visible"/>
                                      </p:to>
                                    </p:set>
                                    <p:animEffect transition="in" filter="blinds(horizontal)">
                                      <p:cBhvr>
                                        <p:cTn id="7" dur="500"/>
                                        <p:tgtEl>
                                          <p:spTgt spid="4741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4116">
                                            <p:txEl>
                                              <p:pRg st="1" end="1"/>
                                            </p:txEl>
                                          </p:spTgt>
                                        </p:tgtEl>
                                        <p:attrNameLst>
                                          <p:attrName>style.visibility</p:attrName>
                                        </p:attrNameLst>
                                      </p:cBhvr>
                                      <p:to>
                                        <p:strVal val="visible"/>
                                      </p:to>
                                    </p:set>
                                    <p:animEffect transition="in" filter="blinds(horizontal)">
                                      <p:cBhvr>
                                        <p:cTn id="12" dur="500"/>
                                        <p:tgtEl>
                                          <p:spTgt spid="4741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4116">
                                            <p:txEl>
                                              <p:pRg st="2" end="2"/>
                                            </p:txEl>
                                          </p:spTgt>
                                        </p:tgtEl>
                                        <p:attrNameLst>
                                          <p:attrName>style.visibility</p:attrName>
                                        </p:attrNameLst>
                                      </p:cBhvr>
                                      <p:to>
                                        <p:strVal val="visible"/>
                                      </p:to>
                                    </p:set>
                                    <p:animEffect transition="in" filter="blinds(horizontal)">
                                      <p:cBhvr>
                                        <p:cTn id="17" dur="500"/>
                                        <p:tgtEl>
                                          <p:spTgt spid="4741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74116">
                                            <p:txEl>
                                              <p:pRg st="3" end="3"/>
                                            </p:txEl>
                                          </p:spTgt>
                                        </p:tgtEl>
                                        <p:attrNameLst>
                                          <p:attrName>style.visibility</p:attrName>
                                        </p:attrNameLst>
                                      </p:cBhvr>
                                      <p:to>
                                        <p:strVal val="visible"/>
                                      </p:to>
                                    </p:set>
                                    <p:animEffect transition="in" filter="blinds(horizontal)">
                                      <p:cBhvr>
                                        <p:cTn id="22" dur="500"/>
                                        <p:tgtEl>
                                          <p:spTgt spid="4741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1000" y="620688"/>
            <a:ext cx="10515600" cy="760413"/>
          </a:xfrm>
        </p:spPr>
        <p:txBody>
          <a:bodyPr/>
          <a:lstStyle/>
          <a:p>
            <a:r>
              <a:rPr lang="zh-CN" altLang="en-US" dirty="0" smtClean="0"/>
              <a:t>课程内容</a:t>
            </a:r>
            <a:endParaRPr lang="zh-CN" altLang="en-US" dirty="0"/>
          </a:p>
        </p:txBody>
      </p:sp>
      <p:sp>
        <p:nvSpPr>
          <p:cNvPr id="3" name="内容占位符 2"/>
          <p:cNvSpPr>
            <a:spLocks noGrp="1"/>
          </p:cNvSpPr>
          <p:nvPr>
            <p:ph idx="1"/>
          </p:nvPr>
        </p:nvSpPr>
        <p:spPr>
          <a:xfrm>
            <a:off x="983432" y="1256754"/>
            <a:ext cx="10515600" cy="4908550"/>
          </a:xfrm>
        </p:spPr>
        <p:txBody>
          <a:bodyPr/>
          <a:lstStyle/>
          <a:p>
            <a:pPr>
              <a:lnSpc>
                <a:spcPts val="3500"/>
              </a:lnSpc>
            </a:pPr>
            <a:r>
              <a:rPr lang="zh-CN" altLang="en-US" dirty="0" smtClean="0">
                <a:latin typeface="黑体" panose="02010609060101010101" pitchFamily="49" charset="-122"/>
              </a:rPr>
              <a:t>系统测试的定义和目的</a:t>
            </a:r>
            <a:endParaRPr lang="en-US" altLang="zh-CN" dirty="0" smtClean="0">
              <a:latin typeface="黑体" panose="02010609060101010101" pitchFamily="49" charset="-122"/>
            </a:endParaRPr>
          </a:p>
          <a:p>
            <a:pPr>
              <a:lnSpc>
                <a:spcPts val="3500"/>
              </a:lnSpc>
            </a:pPr>
            <a:r>
              <a:rPr lang="zh-CN" altLang="en-US" dirty="0" smtClean="0">
                <a:latin typeface="黑体" panose="02010609060101010101" pitchFamily="49" charset="-122"/>
              </a:rPr>
              <a:t>系统测试对象</a:t>
            </a:r>
            <a:endParaRPr lang="en-US" altLang="zh-CN" dirty="0" smtClean="0">
              <a:latin typeface="黑体" panose="02010609060101010101" pitchFamily="49" charset="-122"/>
            </a:endParaRPr>
          </a:p>
          <a:p>
            <a:pPr>
              <a:lnSpc>
                <a:spcPts val="3500"/>
              </a:lnSpc>
            </a:pPr>
            <a:r>
              <a:rPr lang="zh-CN" altLang="en-US" dirty="0" smtClean="0">
                <a:latin typeface="黑体" panose="02010609060101010101" pitchFamily="49" charset="-122"/>
              </a:rPr>
              <a:t>系统测试类型</a:t>
            </a:r>
            <a:endParaRPr lang="en-US" altLang="zh-CN" dirty="0" smtClean="0">
              <a:latin typeface="黑体" panose="02010609060101010101" pitchFamily="49" charset="-122"/>
            </a:endParaRPr>
          </a:p>
          <a:p>
            <a:pPr>
              <a:lnSpc>
                <a:spcPts val="3500"/>
              </a:lnSpc>
            </a:pPr>
            <a:r>
              <a:rPr lang="zh-CN" altLang="en-US" dirty="0" smtClean="0">
                <a:latin typeface="黑体" panose="02010609060101010101" pitchFamily="49" charset="-122"/>
              </a:rPr>
              <a:t>系统测试过程</a:t>
            </a:r>
            <a:endParaRPr lang="en-US" altLang="zh-CN" dirty="0" smtClean="0">
              <a:latin typeface="黑体" panose="02010609060101010101" pitchFamily="49" charset="-122"/>
            </a:endParaRPr>
          </a:p>
          <a:p>
            <a:pPr>
              <a:lnSpc>
                <a:spcPts val="3500"/>
              </a:lnSpc>
            </a:pPr>
            <a:r>
              <a:rPr lang="zh-CN" altLang="en-US" dirty="0" smtClean="0">
                <a:solidFill>
                  <a:srgbClr val="FFFF00"/>
                </a:solidFill>
                <a:latin typeface="黑体" panose="02010609060101010101" pitchFamily="49" charset="-122"/>
              </a:rPr>
              <a:t>系统测试执行过程</a:t>
            </a:r>
            <a:endParaRPr lang="en-US" altLang="zh-CN" dirty="0" smtClean="0">
              <a:solidFill>
                <a:srgbClr val="FFFF00"/>
              </a:solidFill>
              <a:latin typeface="黑体" panose="02010609060101010101" pitchFamily="49" charset="-122"/>
            </a:endParaRPr>
          </a:p>
          <a:p>
            <a:pPr>
              <a:lnSpc>
                <a:spcPts val="3500"/>
              </a:lnSpc>
            </a:pPr>
            <a:r>
              <a:rPr lang="zh-CN" altLang="en-US" dirty="0" smtClean="0">
                <a:latin typeface="黑体" panose="02010609060101010101" pitchFamily="49" charset="-122"/>
              </a:rPr>
              <a:t>系统测试记录和日报</a:t>
            </a:r>
            <a:endParaRPr lang="zh-CN" altLang="en-US" dirty="0">
              <a:latin typeface="黑体" panose="02010609060101010101" pitchFamily="49" charset="-122"/>
            </a:endParaRPr>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title"/>
          </p:nvPr>
        </p:nvSpPr>
        <p:spPr>
          <a:xfrm>
            <a:off x="912440" y="692696"/>
            <a:ext cx="9144000" cy="674688"/>
          </a:xfrm>
        </p:spPr>
        <p:txBody>
          <a:bodyPr/>
          <a:lstStyle/>
          <a:p>
            <a:pPr eaLnBrk="1" hangingPunct="1"/>
            <a:r>
              <a:rPr lang="zh-CN" altLang="en-US" dirty="0" smtClean="0"/>
              <a:t>学习目标</a:t>
            </a:r>
            <a:endParaRPr lang="zh-CN" altLang="en-US" dirty="0" smtClean="0"/>
          </a:p>
        </p:txBody>
      </p:sp>
      <p:sp>
        <p:nvSpPr>
          <p:cNvPr id="6148" name="Rectangle 4"/>
          <p:cNvSpPr>
            <a:spLocks noGrp="1" noChangeArrowheads="1"/>
          </p:cNvSpPr>
          <p:nvPr>
            <p:ph type="body" idx="1"/>
          </p:nvPr>
        </p:nvSpPr>
        <p:spPr>
          <a:xfrm>
            <a:off x="1019944" y="1340768"/>
            <a:ext cx="6948264" cy="3040062"/>
          </a:xfrm>
        </p:spPr>
        <p:txBody>
          <a:bodyPr/>
          <a:lstStyle/>
          <a:p>
            <a:pPr eaLnBrk="1" hangingPunct="1">
              <a:lnSpc>
                <a:spcPct val="150000"/>
              </a:lnSpc>
            </a:pPr>
            <a:r>
              <a:rPr lang="zh-CN" altLang="en-US" sz="2200" dirty="0" smtClean="0"/>
              <a:t>掌握什么是系统测试</a:t>
            </a:r>
            <a:endParaRPr lang="zh-CN" altLang="en-US" sz="2200" dirty="0" smtClean="0"/>
          </a:p>
          <a:p>
            <a:pPr eaLnBrk="1" hangingPunct="1">
              <a:lnSpc>
                <a:spcPct val="150000"/>
              </a:lnSpc>
            </a:pPr>
            <a:r>
              <a:rPr lang="zh-CN" altLang="en-US" sz="2200" dirty="0" smtClean="0"/>
              <a:t>初步了解各种系统测试类型</a:t>
            </a:r>
            <a:endParaRPr lang="zh-CN" altLang="en-US" sz="2200" dirty="0" smtClean="0"/>
          </a:p>
          <a:p>
            <a:pPr eaLnBrk="1" hangingPunct="1">
              <a:lnSpc>
                <a:spcPct val="150000"/>
              </a:lnSpc>
            </a:pPr>
            <a:r>
              <a:rPr lang="zh-CN" altLang="en-US" sz="2200" dirty="0" smtClean="0"/>
              <a:t>掌握系统测试过程四个阶段的入口准则、出口准则、输入输出</a:t>
            </a:r>
            <a:endParaRPr lang="zh-CN" altLang="en-US" sz="2200" dirty="0" smtClean="0"/>
          </a:p>
          <a:p>
            <a:pPr eaLnBrk="1" hangingPunct="1">
              <a:lnSpc>
                <a:spcPct val="150000"/>
              </a:lnSpc>
            </a:pPr>
            <a:r>
              <a:rPr kumimoji="1" lang="zh-CN" altLang="en-US" sz="2200" dirty="0" smtClean="0"/>
              <a:t>熟悉系统测试执行过程</a:t>
            </a:r>
            <a:endParaRPr lang="zh-CN" altLang="en-US" sz="2200" dirty="0" smtClean="0"/>
          </a:p>
          <a:p>
            <a:pPr eaLnBrk="1" hangingPunct="1">
              <a:lnSpc>
                <a:spcPct val="150000"/>
              </a:lnSpc>
            </a:pPr>
            <a:r>
              <a:rPr kumimoji="1" lang="zh-CN" altLang="en-US" sz="2200" dirty="0" smtClean="0"/>
              <a:t>掌握系统测试记录和日报的填写</a:t>
            </a:r>
            <a:endParaRPr kumimoji="1" lang="zh-CN" altLang="en-US" sz="2200" dirty="0" smtClean="0"/>
          </a:p>
          <a:p>
            <a:pPr eaLnBrk="1" hangingPunct="1"/>
            <a:endParaRPr lang="en-US" altLang="zh-CN" sz="2200" dirty="0" smtClean="0"/>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4"/>
          <p:cNvSpPr>
            <a:spLocks noGrp="1" noChangeArrowheads="1"/>
          </p:cNvSpPr>
          <p:nvPr>
            <p:ph type="title"/>
          </p:nvPr>
        </p:nvSpPr>
        <p:spPr>
          <a:xfrm>
            <a:off x="984448" y="522289"/>
            <a:ext cx="9144000" cy="674687"/>
          </a:xfrm>
          <a:noFill/>
        </p:spPr>
        <p:txBody>
          <a:bodyPr/>
          <a:lstStyle/>
          <a:p>
            <a:pPr eaLnBrk="1" hangingPunct="1">
              <a:lnSpc>
                <a:spcPct val="100000"/>
              </a:lnSpc>
              <a:spcBef>
                <a:spcPct val="50000"/>
              </a:spcBef>
            </a:pPr>
            <a:r>
              <a:rPr kumimoji="1" lang="zh-CN" altLang="en-US" dirty="0" smtClean="0">
                <a:latin typeface="黑体" panose="02010609060101010101" pitchFamily="49" charset="-122"/>
              </a:rPr>
              <a:t>系统测试执行的概念</a:t>
            </a:r>
            <a:endParaRPr kumimoji="1" lang="zh-CN" altLang="en-US" dirty="0" smtClean="0">
              <a:latin typeface="黑体" panose="02010609060101010101" pitchFamily="49" charset="-122"/>
            </a:endParaRPr>
          </a:p>
        </p:txBody>
      </p:sp>
      <p:sp>
        <p:nvSpPr>
          <p:cNvPr id="49155" name="Rectangle 5"/>
          <p:cNvSpPr>
            <a:spLocks noGrp="1" noChangeArrowheads="1"/>
          </p:cNvSpPr>
          <p:nvPr>
            <p:ph type="body" idx="1"/>
          </p:nvPr>
        </p:nvSpPr>
        <p:spPr>
          <a:xfrm>
            <a:off x="1026046" y="1741488"/>
            <a:ext cx="7230194" cy="1111250"/>
          </a:xfrm>
          <a:noFill/>
        </p:spPr>
        <p:txBody>
          <a:bodyPr/>
          <a:lstStyle/>
          <a:p>
            <a:pPr eaLnBrk="1" hangingPunct="1">
              <a:lnSpc>
                <a:spcPct val="150000"/>
              </a:lnSpc>
            </a:pPr>
            <a:r>
              <a:rPr lang="zh-CN" altLang="en-US" dirty="0" smtClean="0"/>
              <a:t>按一定的系统测试计划，依据系统测试用例，完成测试的各项操作任务</a:t>
            </a:r>
            <a:endParaRPr lang="zh-CN" altLang="en-US" dirty="0" smtClean="0"/>
          </a:p>
          <a:p>
            <a:pPr eaLnBrk="1" hangingPunct="1">
              <a:lnSpc>
                <a:spcPct val="150000"/>
              </a:lnSpc>
            </a:pPr>
            <a:r>
              <a:rPr lang="zh-CN" altLang="en-US" dirty="0" smtClean="0"/>
              <a:t>系统测试执行阶段应完成：环境准备、测试操作、测试记录、测试报告</a:t>
            </a:r>
            <a:endParaRPr lang="zh-CN" altLang="en-US" dirty="0" smtClean="0"/>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912440" y="606426"/>
            <a:ext cx="9144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4000" dirty="0">
                <a:solidFill>
                  <a:srgbClr val="FFFF00"/>
                </a:solidFill>
                <a:latin typeface="黑体" panose="02010609060101010101" pitchFamily="49" charset="-122"/>
                <a:ea typeface="黑体" panose="02010609060101010101" pitchFamily="49" charset="-122"/>
              </a:rPr>
              <a:t>系统测试执行时间安排</a:t>
            </a:r>
            <a:endParaRPr kumimoji="1" lang="zh-CN" altLang="en-US" sz="4000" dirty="0">
              <a:solidFill>
                <a:srgbClr val="FFFF00"/>
              </a:solidFill>
              <a:latin typeface="黑体" panose="02010609060101010101" pitchFamily="49" charset="-122"/>
              <a:ea typeface="黑体" panose="02010609060101010101" pitchFamily="49" charset="-122"/>
            </a:endParaRPr>
          </a:p>
        </p:txBody>
      </p:sp>
      <p:sp>
        <p:nvSpPr>
          <p:cNvPr id="50179" name="Text Box 3"/>
          <p:cNvSpPr txBox="1">
            <a:spLocks noChangeArrowheads="1"/>
          </p:cNvSpPr>
          <p:nvPr/>
        </p:nvSpPr>
        <p:spPr bwMode="auto">
          <a:xfrm>
            <a:off x="983432" y="1772816"/>
            <a:ext cx="86042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200" b="0" dirty="0">
                <a:solidFill>
                  <a:schemeClr val="bg1"/>
                </a:solidFill>
                <a:latin typeface="黑体" panose="02010609060101010101" pitchFamily="49" charset="-122"/>
                <a:ea typeface="黑体" panose="02010609060101010101" pitchFamily="49" charset="-122"/>
              </a:rPr>
              <a:t>在集成测试执行完成之后进行系统测试执行</a:t>
            </a:r>
            <a:endParaRPr kumimoji="1" lang="zh-CN" altLang="en-US" sz="2200" b="0" dirty="0">
              <a:solidFill>
                <a:schemeClr val="bg1"/>
              </a:solidFill>
              <a:latin typeface="黑体" panose="02010609060101010101" pitchFamily="49" charset="-122"/>
              <a:ea typeface="黑体" panose="02010609060101010101" pitchFamily="49" charset="-122"/>
            </a:endParaRPr>
          </a:p>
        </p:txBody>
      </p:sp>
      <p:sp>
        <p:nvSpPr>
          <p:cNvPr id="4" name="日期占位符 3"/>
          <p:cNvSpPr>
            <a:spLocks noGrp="1"/>
          </p:cNvSpPr>
          <p:nvPr>
            <p:ph type="dt" sz="half" idx="10"/>
          </p:nvPr>
        </p:nvSpPr>
        <p:spPr/>
        <p:txBody>
          <a:bodyPr/>
          <a:lstStyle/>
          <a:p>
            <a:r>
              <a:rPr lang="en-US" altLang="zh-CN" dirty="0" smtClean="0"/>
              <a:t>www.51testing.net</a:t>
            </a:r>
            <a:endParaRPr lang="zh-CN" altLang="en-US" sz="18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738150" y="620713"/>
            <a:ext cx="9144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4000" dirty="0">
                <a:solidFill>
                  <a:srgbClr val="FFFF00"/>
                </a:solidFill>
                <a:latin typeface="黑体" panose="02010609060101010101" pitchFamily="49" charset="-122"/>
                <a:ea typeface="黑体" panose="02010609060101010101" pitchFamily="49" charset="-122"/>
              </a:rPr>
              <a:t>系统测试执行的输入和输出</a:t>
            </a:r>
            <a:endParaRPr kumimoji="1" lang="zh-CN" altLang="en-US" sz="4000" dirty="0">
              <a:solidFill>
                <a:srgbClr val="FFFF00"/>
              </a:solidFill>
              <a:latin typeface="黑体" panose="02010609060101010101" pitchFamily="49" charset="-122"/>
              <a:ea typeface="黑体" panose="02010609060101010101" pitchFamily="49" charset="-122"/>
            </a:endParaRPr>
          </a:p>
        </p:txBody>
      </p:sp>
      <p:sp>
        <p:nvSpPr>
          <p:cNvPr id="51203" name="Text Box 3"/>
          <p:cNvSpPr txBox="1">
            <a:spLocks noChangeArrowheads="1"/>
          </p:cNvSpPr>
          <p:nvPr/>
        </p:nvSpPr>
        <p:spPr bwMode="auto">
          <a:xfrm>
            <a:off x="791344" y="1699543"/>
            <a:ext cx="48006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bg1"/>
              </a:buClr>
              <a:buFont typeface="Arial" panose="020B0604020202020204" pitchFamily="34" charset="0"/>
              <a:buChar char="•"/>
            </a:pPr>
            <a:r>
              <a:rPr kumimoji="1" lang="en-US" altLang="zh-CN" sz="2200" b="0" dirty="0">
                <a:solidFill>
                  <a:schemeClr val="bg1"/>
                </a:solidFill>
                <a:latin typeface="黑体" panose="02010609060101010101" pitchFamily="49" charset="-122"/>
                <a:ea typeface="黑体" panose="02010609060101010101" pitchFamily="49" charset="-122"/>
              </a:rPr>
              <a:t> </a:t>
            </a:r>
            <a:r>
              <a:rPr kumimoji="1" lang="zh-CN" altLang="en-US" sz="2200" b="0" dirty="0">
                <a:solidFill>
                  <a:schemeClr val="bg1"/>
                </a:solidFill>
                <a:latin typeface="黑体" panose="02010609060101010101" pitchFamily="49" charset="-122"/>
                <a:ea typeface="黑体" panose="02010609060101010101" pitchFamily="49" charset="-122"/>
              </a:rPr>
              <a:t>系统测试执行的输入</a:t>
            </a:r>
            <a:endParaRPr kumimoji="1" lang="zh-CN" altLang="en-US" sz="2200" b="0" dirty="0">
              <a:solidFill>
                <a:schemeClr val="bg1"/>
              </a:solidFill>
              <a:latin typeface="黑体" panose="02010609060101010101" pitchFamily="49" charset="-122"/>
              <a:ea typeface="黑体" panose="02010609060101010101" pitchFamily="49" charset="-122"/>
            </a:endParaRPr>
          </a:p>
        </p:txBody>
      </p:sp>
      <p:sp>
        <p:nvSpPr>
          <p:cNvPr id="51204" name="Text Box 4"/>
          <p:cNvSpPr txBox="1">
            <a:spLocks noChangeArrowheads="1"/>
          </p:cNvSpPr>
          <p:nvPr/>
        </p:nvSpPr>
        <p:spPr bwMode="auto">
          <a:xfrm>
            <a:off x="1309654" y="2131591"/>
            <a:ext cx="5110336" cy="1783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bg1"/>
              </a:buClr>
              <a:buFont typeface="Arial" panose="020B0604020202020204" pitchFamily="34" charset="0"/>
              <a:buChar char="•"/>
            </a:pPr>
            <a:r>
              <a:rPr kumimoji="1" lang="zh-CN" altLang="en-US" sz="2000" b="0" dirty="0">
                <a:solidFill>
                  <a:schemeClr val="bg1"/>
                </a:solidFill>
                <a:latin typeface="黑体" panose="02010609060101010101" pitchFamily="49" charset="-122"/>
                <a:ea typeface="黑体" panose="02010609060101010101" pitchFamily="49" charset="-122"/>
              </a:rPr>
              <a:t>系统测试计划</a:t>
            </a:r>
            <a:endParaRPr kumimoji="1" lang="zh-CN" altLang="en-US" sz="2000" b="0" dirty="0">
              <a:solidFill>
                <a:schemeClr val="bg1"/>
              </a:solidFill>
              <a:latin typeface="黑体" panose="02010609060101010101" pitchFamily="49" charset="-122"/>
              <a:ea typeface="黑体" panose="02010609060101010101" pitchFamily="49" charset="-122"/>
            </a:endParaRPr>
          </a:p>
          <a:p>
            <a:pPr eaLnBrk="1" hangingPunct="1">
              <a:spcBef>
                <a:spcPct val="50000"/>
              </a:spcBef>
              <a:buClr>
                <a:schemeClr val="bg1"/>
              </a:buClr>
              <a:buFont typeface="Arial" panose="020B0604020202020204" pitchFamily="34" charset="0"/>
              <a:buChar char="•"/>
            </a:pPr>
            <a:r>
              <a:rPr kumimoji="1" lang="zh-CN" altLang="en-US" sz="2000" b="0" dirty="0">
                <a:solidFill>
                  <a:schemeClr val="bg1"/>
                </a:solidFill>
                <a:latin typeface="黑体" panose="02010609060101010101" pitchFamily="49" charset="-122"/>
                <a:ea typeface="黑体" panose="02010609060101010101" pitchFamily="49" charset="-122"/>
              </a:rPr>
              <a:t>系统测试方案</a:t>
            </a:r>
            <a:endParaRPr kumimoji="1" lang="zh-CN" altLang="en-US" sz="2000" b="0" dirty="0">
              <a:solidFill>
                <a:schemeClr val="bg1"/>
              </a:solidFill>
              <a:latin typeface="黑体" panose="02010609060101010101" pitchFamily="49" charset="-122"/>
              <a:ea typeface="黑体" panose="02010609060101010101" pitchFamily="49" charset="-122"/>
            </a:endParaRPr>
          </a:p>
          <a:p>
            <a:pPr eaLnBrk="1" hangingPunct="1">
              <a:spcBef>
                <a:spcPct val="50000"/>
              </a:spcBef>
              <a:buClr>
                <a:schemeClr val="bg1"/>
              </a:buClr>
              <a:buFont typeface="Arial" panose="020B0604020202020204" pitchFamily="34" charset="0"/>
              <a:buChar char="•"/>
            </a:pPr>
            <a:r>
              <a:rPr kumimoji="1" lang="zh-CN" altLang="en-US" sz="2000" b="0" dirty="0">
                <a:solidFill>
                  <a:schemeClr val="bg1"/>
                </a:solidFill>
                <a:latin typeface="黑体" panose="02010609060101010101" pitchFamily="49" charset="-122"/>
                <a:ea typeface="黑体" panose="02010609060101010101" pitchFamily="49" charset="-122"/>
              </a:rPr>
              <a:t>系统测试用例  </a:t>
            </a:r>
            <a:endParaRPr kumimoji="1" lang="zh-CN" altLang="en-US" sz="2000" b="0" dirty="0">
              <a:solidFill>
                <a:schemeClr val="bg1"/>
              </a:solidFill>
              <a:latin typeface="黑体" panose="02010609060101010101" pitchFamily="49" charset="-122"/>
              <a:ea typeface="黑体" panose="02010609060101010101" pitchFamily="49" charset="-122"/>
            </a:endParaRPr>
          </a:p>
          <a:p>
            <a:pPr eaLnBrk="1" hangingPunct="1">
              <a:spcBef>
                <a:spcPct val="50000"/>
              </a:spcBef>
              <a:buClr>
                <a:schemeClr val="bg1"/>
              </a:buClr>
              <a:buFont typeface="Arial" panose="020B0604020202020204" pitchFamily="34" charset="0"/>
              <a:buChar char="•"/>
            </a:pPr>
            <a:r>
              <a:rPr kumimoji="1" lang="zh-CN" altLang="en-US" sz="2000" b="0" dirty="0">
                <a:solidFill>
                  <a:schemeClr val="bg1"/>
                </a:solidFill>
                <a:latin typeface="黑体" panose="02010609060101010101" pitchFamily="49" charset="-122"/>
                <a:ea typeface="黑体" panose="02010609060101010101" pitchFamily="49" charset="-122"/>
              </a:rPr>
              <a:t>集成测试报告 </a:t>
            </a:r>
            <a:endParaRPr kumimoji="1" lang="zh-CN" altLang="en-US" sz="2000" b="0" dirty="0">
              <a:solidFill>
                <a:schemeClr val="bg1"/>
              </a:solidFill>
              <a:latin typeface="黑体" panose="02010609060101010101" pitchFamily="49" charset="-122"/>
              <a:ea typeface="黑体" panose="02010609060101010101" pitchFamily="49" charset="-122"/>
            </a:endParaRPr>
          </a:p>
        </p:txBody>
      </p:sp>
      <p:sp>
        <p:nvSpPr>
          <p:cNvPr id="51205" name="Text Box 5"/>
          <p:cNvSpPr txBox="1">
            <a:spLocks noChangeArrowheads="1"/>
          </p:cNvSpPr>
          <p:nvPr/>
        </p:nvSpPr>
        <p:spPr bwMode="auto">
          <a:xfrm>
            <a:off x="839416" y="4223261"/>
            <a:ext cx="48006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bg1"/>
              </a:buClr>
              <a:buFont typeface="Arial" panose="020B0604020202020204" pitchFamily="34" charset="0"/>
              <a:buChar char="•"/>
            </a:pPr>
            <a:r>
              <a:rPr kumimoji="1" lang="en-US" altLang="zh-CN" sz="2000" b="0" dirty="0">
                <a:solidFill>
                  <a:schemeClr val="bg1"/>
                </a:solidFill>
                <a:latin typeface="黑体" panose="02010609060101010101" pitchFamily="49" charset="-122"/>
                <a:ea typeface="黑体" panose="02010609060101010101" pitchFamily="49" charset="-122"/>
              </a:rPr>
              <a:t> </a:t>
            </a:r>
            <a:r>
              <a:rPr kumimoji="1" lang="zh-CN" altLang="en-US" sz="2200" b="0" dirty="0">
                <a:solidFill>
                  <a:schemeClr val="bg1"/>
                </a:solidFill>
                <a:latin typeface="黑体" panose="02010609060101010101" pitchFamily="49" charset="-122"/>
                <a:ea typeface="黑体" panose="02010609060101010101" pitchFamily="49" charset="-122"/>
              </a:rPr>
              <a:t>系统测试执行的输出</a:t>
            </a:r>
            <a:endParaRPr kumimoji="1" lang="zh-CN" altLang="en-US" sz="2200" b="0" dirty="0">
              <a:solidFill>
                <a:schemeClr val="bg1"/>
              </a:solidFill>
              <a:latin typeface="黑体" panose="02010609060101010101" pitchFamily="49" charset="-122"/>
              <a:ea typeface="黑体" panose="02010609060101010101" pitchFamily="49" charset="-122"/>
            </a:endParaRPr>
          </a:p>
        </p:txBody>
      </p:sp>
      <p:sp>
        <p:nvSpPr>
          <p:cNvPr id="51206" name="Text Box 6"/>
          <p:cNvSpPr txBox="1">
            <a:spLocks noChangeArrowheads="1"/>
          </p:cNvSpPr>
          <p:nvPr/>
        </p:nvSpPr>
        <p:spPr bwMode="auto">
          <a:xfrm>
            <a:off x="1362092" y="4677955"/>
            <a:ext cx="71628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indent="0" eaLnBrk="1" hangingPunct="1">
              <a:spcBef>
                <a:spcPct val="50000"/>
              </a:spcBef>
              <a:buClr>
                <a:schemeClr val="bg1"/>
              </a:buClr>
              <a:buFont typeface="Arial" panose="020B0604020202020204" pitchFamily="34" charset="0"/>
              <a:buNone/>
            </a:pPr>
            <a:r>
              <a:rPr kumimoji="1" lang="en-US" altLang="zh-CN" sz="2000" b="0" dirty="0">
                <a:solidFill>
                  <a:schemeClr val="bg1"/>
                </a:solidFill>
                <a:latin typeface="黑体" panose="02010609060101010101" pitchFamily="49" charset="-122"/>
                <a:ea typeface="黑体" panose="02010609060101010101" pitchFamily="49" charset="-122"/>
              </a:rPr>
              <a:t>《</a:t>
            </a:r>
            <a:r>
              <a:rPr kumimoji="1" lang="zh-CN" altLang="en-US" sz="2000" b="0" dirty="0">
                <a:solidFill>
                  <a:schemeClr val="bg1"/>
                </a:solidFill>
                <a:latin typeface="黑体" panose="02010609060101010101" pitchFamily="49" charset="-122"/>
                <a:ea typeface="黑体" panose="02010609060101010101" pitchFamily="49" charset="-122"/>
              </a:rPr>
              <a:t>系统测试报告</a:t>
            </a:r>
            <a:r>
              <a:rPr kumimoji="1" lang="en-US" altLang="zh-CN" sz="2000" b="0" dirty="0">
                <a:solidFill>
                  <a:schemeClr val="bg1"/>
                </a:solidFill>
                <a:latin typeface="黑体" panose="02010609060101010101" pitchFamily="49" charset="-122"/>
                <a:ea typeface="黑体" panose="02010609060101010101" pitchFamily="49" charset="-122"/>
              </a:rPr>
              <a:t>》</a:t>
            </a:r>
            <a:r>
              <a:rPr kumimoji="1" lang="zh-CN" altLang="en-US" sz="2000" b="0" dirty="0">
                <a:solidFill>
                  <a:schemeClr val="bg1"/>
                </a:solidFill>
                <a:latin typeface="黑体" panose="02010609060101010101" pitchFamily="49" charset="-122"/>
                <a:ea typeface="黑体" panose="02010609060101010101" pitchFamily="49" charset="-122"/>
              </a:rPr>
              <a:t>及软件系统测试报告评审表</a:t>
            </a:r>
            <a:endParaRPr kumimoji="1" lang="zh-CN" altLang="en-US" sz="2000" b="0" dirty="0">
              <a:solidFill>
                <a:schemeClr val="bg1"/>
              </a:solidFill>
              <a:latin typeface="黑体" panose="02010609060101010101" pitchFamily="49" charset="-122"/>
              <a:ea typeface="黑体" panose="02010609060101010101" pitchFamily="49" charset="-122"/>
            </a:endParaRPr>
          </a:p>
          <a:p>
            <a:pPr eaLnBrk="1" hangingPunct="1">
              <a:spcBef>
                <a:spcPct val="50000"/>
              </a:spcBef>
              <a:buClr>
                <a:schemeClr val="bg1"/>
              </a:buClr>
              <a:buFont typeface="Arial" panose="020B0604020202020204" pitchFamily="34" charset="0"/>
              <a:buChar char="•"/>
            </a:pPr>
            <a:r>
              <a:rPr kumimoji="1" lang="zh-CN" altLang="en-US" sz="2000" b="0" dirty="0">
                <a:solidFill>
                  <a:schemeClr val="bg1"/>
                </a:solidFill>
                <a:latin typeface="黑体" panose="02010609060101010101" pitchFamily="49" charset="-122"/>
                <a:ea typeface="黑体" panose="02010609060101010101" pitchFamily="49" charset="-122"/>
              </a:rPr>
              <a:t> 缺陷报告，测试日报</a:t>
            </a:r>
            <a:endParaRPr kumimoji="1" lang="zh-CN" altLang="en-US" sz="2000" b="0" dirty="0">
              <a:solidFill>
                <a:schemeClr val="bg1"/>
              </a:solidFill>
              <a:latin typeface="黑体" panose="02010609060101010101" pitchFamily="49" charset="-122"/>
              <a:ea typeface="黑体" panose="02010609060101010101" pitchFamily="49" charset="-122"/>
            </a:endParaRPr>
          </a:p>
        </p:txBody>
      </p:sp>
      <p:sp>
        <p:nvSpPr>
          <p:cNvPr id="7" name="日期占位符 6"/>
          <p:cNvSpPr>
            <a:spLocks noGrp="1"/>
          </p:cNvSpPr>
          <p:nvPr>
            <p:ph type="dt" sz="half" idx="10"/>
          </p:nvPr>
        </p:nvSpPr>
        <p:spPr/>
        <p:txBody>
          <a:bodyPr/>
          <a:lstStyle/>
          <a:p>
            <a:r>
              <a:rPr lang="en-US" altLang="zh-CN" dirty="0" smtClean="0"/>
              <a:t>www.51testing.net</a:t>
            </a:r>
            <a:endParaRPr lang="zh-CN" altLang="en-US" sz="18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768424" y="620713"/>
            <a:ext cx="9144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4000" dirty="0">
                <a:solidFill>
                  <a:srgbClr val="FFFF00"/>
                </a:solidFill>
                <a:latin typeface="黑体" panose="02010609060101010101" pitchFamily="49" charset="-122"/>
                <a:ea typeface="黑体" panose="02010609060101010101" pitchFamily="49" charset="-122"/>
              </a:rPr>
              <a:t>系统测试执行的活动</a:t>
            </a:r>
            <a:endParaRPr kumimoji="1" lang="zh-CN" altLang="en-US" sz="4000" dirty="0">
              <a:solidFill>
                <a:srgbClr val="FFFF00"/>
              </a:solidFill>
              <a:latin typeface="黑体" panose="02010609060101010101" pitchFamily="49" charset="-122"/>
              <a:ea typeface="黑体" panose="02010609060101010101" pitchFamily="49" charset="-122"/>
            </a:endParaRPr>
          </a:p>
        </p:txBody>
      </p:sp>
      <p:sp>
        <p:nvSpPr>
          <p:cNvPr id="53251" name="Text Box 3"/>
          <p:cNvSpPr txBox="1">
            <a:spLocks noChangeArrowheads="1"/>
          </p:cNvSpPr>
          <p:nvPr/>
        </p:nvSpPr>
        <p:spPr bwMode="auto">
          <a:xfrm>
            <a:off x="881026" y="1628800"/>
            <a:ext cx="7272162" cy="3307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Clr>
                <a:schemeClr val="bg1"/>
              </a:buClr>
              <a:buFontTx/>
              <a:buChar char="•"/>
            </a:pPr>
            <a:r>
              <a:rPr kumimoji="1" lang="en-US" altLang="zh-CN" sz="2200" b="0" dirty="0">
                <a:solidFill>
                  <a:schemeClr val="bg1"/>
                </a:solidFill>
                <a:latin typeface="黑体" panose="02010609060101010101" pitchFamily="49" charset="-122"/>
                <a:ea typeface="黑体" panose="02010609060101010101" pitchFamily="49" charset="-122"/>
              </a:rPr>
              <a:t> </a:t>
            </a:r>
            <a:r>
              <a:rPr kumimoji="1" lang="zh-CN" altLang="en-US" sz="2200" b="0" dirty="0">
                <a:solidFill>
                  <a:schemeClr val="bg1"/>
                </a:solidFill>
                <a:latin typeface="黑体" panose="02010609060101010101" pitchFamily="49" charset="-122"/>
                <a:ea typeface="黑体" panose="02010609060101010101" pitchFamily="49" charset="-122"/>
              </a:rPr>
              <a:t>搭建</a:t>
            </a:r>
            <a:r>
              <a:rPr kumimoji="1" lang="zh-CN" altLang="en-US" sz="2200" b="0" dirty="0">
                <a:solidFill>
                  <a:schemeClr val="bg1"/>
                </a:solidFill>
                <a:latin typeface="黑体" panose="02010609060101010101" pitchFamily="49" charset="-122"/>
                <a:ea typeface="黑体" panose="02010609060101010101" pitchFamily="49" charset="-122"/>
              </a:rPr>
              <a:t>系统测试环境</a:t>
            </a:r>
            <a:endParaRPr kumimoji="1" lang="zh-CN" altLang="en-US" sz="2200" b="0" dirty="0">
              <a:solidFill>
                <a:schemeClr val="bg1"/>
              </a:solidFill>
              <a:latin typeface="黑体" panose="02010609060101010101" pitchFamily="49" charset="-122"/>
              <a:ea typeface="黑体" panose="02010609060101010101" pitchFamily="49" charset="-122"/>
            </a:endParaRPr>
          </a:p>
          <a:p>
            <a:pPr eaLnBrk="1" hangingPunct="1">
              <a:lnSpc>
                <a:spcPct val="150000"/>
              </a:lnSpc>
              <a:spcBef>
                <a:spcPct val="50000"/>
              </a:spcBef>
              <a:buClr>
                <a:schemeClr val="bg1"/>
              </a:buClr>
              <a:buFontTx/>
              <a:buChar char="•"/>
            </a:pPr>
            <a:r>
              <a:rPr kumimoji="1" lang="zh-CN" altLang="en-US" sz="2200" b="0" dirty="0">
                <a:solidFill>
                  <a:schemeClr val="bg1"/>
                </a:solidFill>
                <a:latin typeface="黑体" panose="02010609060101010101" pitchFamily="49" charset="-122"/>
                <a:ea typeface="黑体" panose="02010609060101010101" pitchFamily="49" charset="-122"/>
              </a:rPr>
              <a:t> 系统测试预测试（冒烟测试）</a:t>
            </a:r>
            <a:endParaRPr kumimoji="1" lang="zh-CN" altLang="en-US" sz="2200" b="0" dirty="0">
              <a:solidFill>
                <a:schemeClr val="bg1"/>
              </a:solidFill>
              <a:latin typeface="黑体" panose="02010609060101010101" pitchFamily="49" charset="-122"/>
              <a:ea typeface="黑体" panose="02010609060101010101" pitchFamily="49" charset="-122"/>
            </a:endParaRPr>
          </a:p>
          <a:p>
            <a:pPr marL="95250" indent="-95250" eaLnBrk="1" hangingPunct="1">
              <a:lnSpc>
                <a:spcPct val="150000"/>
              </a:lnSpc>
              <a:spcBef>
                <a:spcPct val="50000"/>
              </a:spcBef>
              <a:buClr>
                <a:schemeClr val="bg1"/>
              </a:buClr>
              <a:buFontTx/>
              <a:buChar char="•"/>
            </a:pPr>
            <a:r>
              <a:rPr kumimoji="1" lang="zh-CN" altLang="en-US" sz="2200" b="0" dirty="0">
                <a:solidFill>
                  <a:schemeClr val="bg1"/>
                </a:solidFill>
                <a:latin typeface="黑体" panose="02010609060101010101" pitchFamily="49" charset="-122"/>
                <a:ea typeface="黑体" panose="02010609060101010101" pitchFamily="49" charset="-122"/>
              </a:rPr>
              <a:t> </a:t>
            </a:r>
            <a:r>
              <a:rPr kumimoji="1" lang="zh-CN" altLang="en-US" sz="2200" b="0" dirty="0" smtClean="0">
                <a:solidFill>
                  <a:schemeClr val="bg1"/>
                </a:solidFill>
                <a:latin typeface="黑体" panose="02010609060101010101" pitchFamily="49" charset="-122"/>
                <a:ea typeface="黑体" panose="02010609060101010101" pitchFamily="49" charset="-122"/>
              </a:rPr>
              <a:t>执行</a:t>
            </a:r>
            <a:r>
              <a:rPr kumimoji="1" lang="zh-CN" altLang="en-US" sz="2200" b="0" dirty="0">
                <a:solidFill>
                  <a:schemeClr val="bg1"/>
                </a:solidFill>
                <a:latin typeface="黑体" panose="02010609060101010101" pitchFamily="49" charset="-122"/>
                <a:ea typeface="黑体" panose="02010609060101010101" pitchFamily="49" charset="-122"/>
              </a:rPr>
              <a:t>系统测试， 进行系统测试记录，填写测试</a:t>
            </a:r>
            <a:r>
              <a:rPr kumimoji="1" lang="zh-CN" altLang="en-US" sz="2200" b="0" dirty="0" smtClean="0">
                <a:solidFill>
                  <a:schemeClr val="bg1"/>
                </a:solidFill>
                <a:latin typeface="黑体" panose="02010609060101010101" pitchFamily="49" charset="-122"/>
                <a:ea typeface="黑体" panose="02010609060101010101" pitchFamily="49" charset="-122"/>
              </a:rPr>
              <a:t>日报</a:t>
            </a:r>
            <a:endParaRPr kumimoji="1" lang="en-US" altLang="zh-CN" sz="2200" b="0" dirty="0" smtClean="0">
              <a:solidFill>
                <a:schemeClr val="bg1"/>
              </a:solidFill>
              <a:latin typeface="黑体" panose="02010609060101010101" pitchFamily="49" charset="-122"/>
              <a:ea typeface="黑体" panose="02010609060101010101" pitchFamily="49" charset="-122"/>
            </a:endParaRPr>
          </a:p>
          <a:p>
            <a:pPr marL="268605" indent="-268605" eaLnBrk="1" hangingPunct="1">
              <a:lnSpc>
                <a:spcPct val="150000"/>
              </a:lnSpc>
              <a:spcBef>
                <a:spcPct val="50000"/>
              </a:spcBef>
              <a:buClr>
                <a:schemeClr val="bg1"/>
              </a:buClr>
              <a:buFontTx/>
              <a:buChar char="•"/>
            </a:pPr>
            <a:r>
              <a:rPr kumimoji="1" lang="zh-CN" altLang="en-US" sz="2200" b="0" dirty="0" smtClean="0">
                <a:solidFill>
                  <a:schemeClr val="bg1"/>
                </a:solidFill>
                <a:latin typeface="黑体" panose="02010609060101010101" pitchFamily="49" charset="-122"/>
                <a:ea typeface="黑体" panose="02010609060101010101" pitchFamily="49" charset="-122"/>
              </a:rPr>
              <a:t>提交</a:t>
            </a:r>
            <a:r>
              <a:rPr kumimoji="1" lang="zh-CN" altLang="en-US" sz="2200" b="0" dirty="0">
                <a:solidFill>
                  <a:schemeClr val="bg1"/>
                </a:solidFill>
                <a:latin typeface="黑体" panose="02010609060101010101" pitchFamily="49" charset="-122"/>
                <a:ea typeface="黑体" panose="02010609060101010101" pitchFamily="49" charset="-122"/>
              </a:rPr>
              <a:t>缺陷报告并反馈和跟踪缺陷解决，进行缺陷管理</a:t>
            </a:r>
            <a:endParaRPr kumimoji="1" lang="zh-CN" altLang="en-US" sz="2200" b="0" dirty="0">
              <a:solidFill>
                <a:schemeClr val="bg1"/>
              </a:solidFill>
              <a:latin typeface="黑体" panose="02010609060101010101" pitchFamily="49" charset="-122"/>
              <a:ea typeface="黑体" panose="02010609060101010101" pitchFamily="49" charset="-122"/>
            </a:endParaRPr>
          </a:p>
          <a:p>
            <a:pPr eaLnBrk="1" hangingPunct="1">
              <a:lnSpc>
                <a:spcPct val="150000"/>
              </a:lnSpc>
              <a:spcBef>
                <a:spcPct val="50000"/>
              </a:spcBef>
              <a:buClr>
                <a:schemeClr val="bg1"/>
              </a:buClr>
              <a:buFontTx/>
              <a:buChar char="•"/>
            </a:pPr>
            <a:r>
              <a:rPr kumimoji="1" lang="zh-CN" altLang="en-US" sz="2200" b="0" dirty="0">
                <a:solidFill>
                  <a:schemeClr val="bg1"/>
                </a:solidFill>
                <a:latin typeface="黑体" panose="02010609060101010101" pitchFamily="49" charset="-122"/>
                <a:ea typeface="黑体" panose="02010609060101010101" pitchFamily="49" charset="-122"/>
              </a:rPr>
              <a:t> 编写并评审系统测试报告  </a:t>
            </a:r>
            <a:endParaRPr kumimoji="1" lang="zh-CN" altLang="en-US" sz="2200" b="0" dirty="0">
              <a:solidFill>
                <a:schemeClr val="bg1"/>
              </a:solidFill>
              <a:latin typeface="黑体" panose="02010609060101010101" pitchFamily="49" charset="-122"/>
              <a:ea typeface="黑体" panose="02010609060101010101" pitchFamily="49" charset="-122"/>
            </a:endParaRPr>
          </a:p>
        </p:txBody>
      </p:sp>
      <p:sp>
        <p:nvSpPr>
          <p:cNvPr id="4" name="日期占位符 3"/>
          <p:cNvSpPr>
            <a:spLocks noGrp="1"/>
          </p:cNvSpPr>
          <p:nvPr>
            <p:ph type="dt" sz="half" idx="10"/>
          </p:nvPr>
        </p:nvSpPr>
        <p:spPr/>
        <p:txBody>
          <a:bodyPr/>
          <a:lstStyle/>
          <a:p>
            <a:r>
              <a:rPr lang="en-US" altLang="zh-CN" dirty="0" smtClean="0"/>
              <a:t>www.51testing.net</a:t>
            </a:r>
            <a:endParaRPr lang="zh-CN" altLang="en-US" sz="18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912440" y="620713"/>
            <a:ext cx="914400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4000" dirty="0">
                <a:solidFill>
                  <a:srgbClr val="FFFF00"/>
                </a:solidFill>
                <a:latin typeface="黑体" panose="02010609060101010101" pitchFamily="49" charset="-122"/>
                <a:ea typeface="黑体" panose="02010609060101010101" pitchFamily="49" charset="-122"/>
              </a:rPr>
              <a:t>系统测试报告和评审</a:t>
            </a:r>
            <a:endParaRPr kumimoji="1" lang="zh-CN" altLang="en-US" sz="4000" dirty="0">
              <a:solidFill>
                <a:srgbClr val="FFFF00"/>
              </a:solidFill>
              <a:latin typeface="黑体" panose="02010609060101010101" pitchFamily="49" charset="-122"/>
              <a:ea typeface="黑体" panose="02010609060101010101" pitchFamily="49" charset="-122"/>
            </a:endParaRPr>
          </a:p>
        </p:txBody>
      </p:sp>
      <p:sp>
        <p:nvSpPr>
          <p:cNvPr id="58371" name="Text Box 3"/>
          <p:cNvSpPr txBox="1">
            <a:spLocks noChangeArrowheads="1"/>
          </p:cNvSpPr>
          <p:nvPr/>
        </p:nvSpPr>
        <p:spPr bwMode="auto">
          <a:xfrm>
            <a:off x="1108721" y="1720781"/>
            <a:ext cx="7795591" cy="3471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lnSpc>
                <a:spcPts val="2800"/>
              </a:lnSpc>
              <a:spcBef>
                <a:spcPct val="50000"/>
              </a:spcBef>
              <a:buClr>
                <a:schemeClr val="bg1"/>
              </a:buClr>
              <a:buFontTx/>
              <a:buChar char="•"/>
            </a:pPr>
            <a:r>
              <a:rPr kumimoji="1" lang="en-US" altLang="zh-CN" sz="2200" b="0" dirty="0">
                <a:solidFill>
                  <a:schemeClr val="bg1"/>
                </a:solidFill>
                <a:latin typeface="黑体" panose="02010609060101010101" pitchFamily="49" charset="-122"/>
                <a:ea typeface="黑体" panose="02010609060101010101" pitchFamily="49" charset="-122"/>
              </a:rPr>
              <a:t> </a:t>
            </a:r>
            <a:r>
              <a:rPr kumimoji="1" lang="zh-CN" altLang="en-US" sz="2200" b="0" dirty="0">
                <a:solidFill>
                  <a:schemeClr val="bg1"/>
                </a:solidFill>
                <a:latin typeface="Times New Roman" panose="02020603050405020304" pitchFamily="18" charset="0"/>
                <a:ea typeface="黑体" panose="02010609060101010101" pitchFamily="49" charset="-122"/>
              </a:rPr>
              <a:t>依据系统测试计划的测试通过准则，结束系统测试后，撰写系统测试报告</a:t>
            </a:r>
            <a:endParaRPr kumimoji="1" lang="zh-CN" altLang="en-US" sz="2200" b="0" dirty="0">
              <a:solidFill>
                <a:schemeClr val="bg1"/>
              </a:solidFill>
              <a:latin typeface="Times New Roman" panose="02020603050405020304" pitchFamily="18" charset="0"/>
              <a:ea typeface="黑体" panose="02010609060101010101" pitchFamily="49" charset="-122"/>
            </a:endParaRPr>
          </a:p>
          <a:p>
            <a:pPr eaLnBrk="1" hangingPunct="1">
              <a:lnSpc>
                <a:spcPts val="2800"/>
              </a:lnSpc>
              <a:spcBef>
                <a:spcPct val="50000"/>
              </a:spcBef>
              <a:buClr>
                <a:schemeClr val="bg1"/>
              </a:buClr>
              <a:buFontTx/>
              <a:buChar char="•"/>
            </a:pPr>
            <a:r>
              <a:rPr kumimoji="1" lang="zh-CN" altLang="en-US" sz="2200" b="0" dirty="0">
                <a:solidFill>
                  <a:schemeClr val="bg1"/>
                </a:solidFill>
                <a:latin typeface="Times New Roman" panose="02020603050405020304" pitchFamily="18" charset="0"/>
                <a:ea typeface="黑体" panose="02010609060101010101" pitchFamily="49" charset="-122"/>
              </a:rPr>
              <a:t> 系统测试报告需要通过评审，责任人为软件测试项目组，由软件开发项目组、配置管理小组、</a:t>
            </a:r>
            <a:r>
              <a:rPr kumimoji="1" lang="en-US" altLang="zh-CN" sz="2200" b="0" dirty="0">
                <a:solidFill>
                  <a:schemeClr val="bg1"/>
                </a:solidFill>
                <a:latin typeface="Times New Roman" panose="02020603050405020304" pitchFamily="18" charset="0"/>
                <a:ea typeface="黑体" panose="02010609060101010101" pitchFamily="49" charset="-122"/>
              </a:rPr>
              <a:t>QA</a:t>
            </a:r>
            <a:r>
              <a:rPr kumimoji="1" lang="zh-CN" altLang="en-US" sz="2200" b="0" dirty="0">
                <a:solidFill>
                  <a:schemeClr val="bg1"/>
                </a:solidFill>
                <a:latin typeface="Times New Roman" panose="02020603050405020304" pitchFamily="18" charset="0"/>
                <a:ea typeface="黑体" panose="02010609060101010101" pitchFamily="49" charset="-122"/>
              </a:rPr>
              <a:t>参与</a:t>
            </a:r>
            <a:endParaRPr kumimoji="1" lang="zh-CN" altLang="en-US" sz="2200" b="0" dirty="0">
              <a:solidFill>
                <a:schemeClr val="bg1"/>
              </a:solidFill>
              <a:latin typeface="Times New Roman" panose="02020603050405020304" pitchFamily="18" charset="0"/>
              <a:ea typeface="黑体" panose="02010609060101010101" pitchFamily="49" charset="-122"/>
            </a:endParaRPr>
          </a:p>
          <a:p>
            <a:pPr eaLnBrk="1" hangingPunct="1">
              <a:lnSpc>
                <a:spcPts val="2800"/>
              </a:lnSpc>
              <a:spcBef>
                <a:spcPct val="50000"/>
              </a:spcBef>
              <a:buClr>
                <a:schemeClr val="bg1"/>
              </a:buClr>
              <a:buFontTx/>
              <a:buChar char="•"/>
            </a:pPr>
            <a:r>
              <a:rPr kumimoji="1" lang="zh-CN" altLang="en-US" sz="2200" b="0" dirty="0">
                <a:solidFill>
                  <a:schemeClr val="bg1"/>
                </a:solidFill>
                <a:latin typeface="Times New Roman" panose="02020603050405020304" pitchFamily="18" charset="0"/>
                <a:ea typeface="黑体" panose="02010609060101010101" pitchFamily="49" charset="-122"/>
              </a:rPr>
              <a:t> 评审不通过，系统测试报告退回。在评审不符合项和问题解决后再提交评审申请，或重新启动系统测试过程</a:t>
            </a:r>
            <a:endParaRPr kumimoji="1" lang="zh-CN" altLang="en-US" sz="2200" b="0" dirty="0">
              <a:solidFill>
                <a:schemeClr val="bg1"/>
              </a:solidFill>
              <a:latin typeface="Times New Roman" panose="02020603050405020304" pitchFamily="18" charset="0"/>
              <a:ea typeface="黑体" panose="02010609060101010101" pitchFamily="49" charset="-122"/>
            </a:endParaRPr>
          </a:p>
          <a:p>
            <a:pPr eaLnBrk="1" hangingPunct="1">
              <a:lnSpc>
                <a:spcPts val="2800"/>
              </a:lnSpc>
              <a:spcBef>
                <a:spcPct val="50000"/>
              </a:spcBef>
              <a:buClr>
                <a:schemeClr val="bg1"/>
              </a:buClr>
              <a:buFontTx/>
              <a:buChar char="•"/>
            </a:pPr>
            <a:r>
              <a:rPr kumimoji="1" lang="zh-CN" altLang="en-US" sz="2200" b="0" dirty="0">
                <a:solidFill>
                  <a:schemeClr val="bg1"/>
                </a:solidFill>
                <a:latin typeface="Times New Roman" panose="02020603050405020304" pitchFamily="18" charset="0"/>
                <a:ea typeface="黑体" panose="02010609060101010101" pitchFamily="49" charset="-122"/>
              </a:rPr>
              <a:t> 评审通过后，系统测试相关文档，代码，工具等均需跟随软件代码，开发文档一起提交到</a:t>
            </a:r>
            <a:r>
              <a:rPr kumimoji="1" lang="zh-CN" altLang="en-US" sz="2200" b="0" dirty="0">
                <a:solidFill>
                  <a:schemeClr val="bg1"/>
                </a:solidFill>
                <a:latin typeface="Times New Roman" panose="02020603050405020304" pitchFamily="18" charset="0"/>
                <a:ea typeface="黑体" panose="02010609060101010101" pitchFamily="49" charset="-122"/>
              </a:rPr>
              <a:t>配置管理库</a:t>
            </a:r>
            <a:r>
              <a:rPr kumimoji="1" lang="zh-CN" altLang="en-US" sz="2200" b="0" dirty="0">
                <a:solidFill>
                  <a:schemeClr val="bg1"/>
                </a:solidFill>
                <a:latin typeface="Times New Roman" panose="02020603050405020304" pitchFamily="18" charset="0"/>
                <a:ea typeface="黑体" panose="02010609060101010101" pitchFamily="49" charset="-122"/>
              </a:rPr>
              <a:t>，系统测试过程结束。</a:t>
            </a:r>
            <a:endParaRPr kumimoji="1" lang="zh-CN" altLang="en-US" sz="2200" b="0" dirty="0">
              <a:solidFill>
                <a:schemeClr val="bg1"/>
              </a:solidFill>
              <a:latin typeface="Times New Roman" panose="02020603050405020304" pitchFamily="18" charset="0"/>
              <a:ea typeface="黑体" panose="02010609060101010101" pitchFamily="49" charset="-122"/>
            </a:endParaRPr>
          </a:p>
        </p:txBody>
      </p:sp>
      <p:sp>
        <p:nvSpPr>
          <p:cNvPr id="4" name="日期占位符 3"/>
          <p:cNvSpPr>
            <a:spLocks noGrp="1"/>
          </p:cNvSpPr>
          <p:nvPr>
            <p:ph type="dt" sz="half" idx="10"/>
          </p:nvPr>
        </p:nvSpPr>
        <p:spPr/>
        <p:txBody>
          <a:bodyPr/>
          <a:lstStyle/>
          <a:p>
            <a:r>
              <a:rPr lang="en-US" altLang="zh-CN" dirty="0" smtClean="0"/>
              <a:t>www.51testing.net</a:t>
            </a:r>
            <a:endParaRPr lang="zh-CN" altLang="en-US" sz="18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2363"/>
            <a:ext cx="10515600" cy="760413"/>
          </a:xfrm>
        </p:spPr>
        <p:txBody>
          <a:bodyPr/>
          <a:lstStyle/>
          <a:p>
            <a:r>
              <a:rPr lang="zh-CN" altLang="en-US" dirty="0" smtClean="0"/>
              <a:t>课程内容</a:t>
            </a:r>
            <a:endParaRPr lang="zh-CN" altLang="en-US" dirty="0"/>
          </a:p>
        </p:txBody>
      </p:sp>
      <p:sp>
        <p:nvSpPr>
          <p:cNvPr id="3" name="内容占位符 2"/>
          <p:cNvSpPr>
            <a:spLocks noGrp="1"/>
          </p:cNvSpPr>
          <p:nvPr>
            <p:ph idx="1"/>
          </p:nvPr>
        </p:nvSpPr>
        <p:spPr>
          <a:xfrm>
            <a:off x="838200" y="1328762"/>
            <a:ext cx="10515600" cy="4908550"/>
          </a:xfrm>
        </p:spPr>
        <p:txBody>
          <a:bodyPr/>
          <a:lstStyle/>
          <a:p>
            <a:pPr>
              <a:lnSpc>
                <a:spcPct val="150000"/>
              </a:lnSpc>
            </a:pPr>
            <a:r>
              <a:rPr lang="zh-CN" altLang="en-US" dirty="0" smtClean="0">
                <a:latin typeface="黑体" panose="02010609060101010101" pitchFamily="49" charset="-122"/>
              </a:rPr>
              <a:t>系统测试的定义和目的</a:t>
            </a:r>
            <a:endParaRPr lang="en-US" altLang="zh-CN" dirty="0" smtClean="0">
              <a:latin typeface="黑体" panose="02010609060101010101" pitchFamily="49" charset="-122"/>
            </a:endParaRPr>
          </a:p>
          <a:p>
            <a:pPr>
              <a:lnSpc>
                <a:spcPct val="150000"/>
              </a:lnSpc>
            </a:pPr>
            <a:r>
              <a:rPr lang="zh-CN" altLang="en-US" dirty="0" smtClean="0">
                <a:latin typeface="黑体" panose="02010609060101010101" pitchFamily="49" charset="-122"/>
              </a:rPr>
              <a:t>系统测试对象</a:t>
            </a:r>
            <a:endParaRPr lang="en-US" altLang="zh-CN" dirty="0" smtClean="0">
              <a:latin typeface="黑体" panose="02010609060101010101" pitchFamily="49" charset="-122"/>
            </a:endParaRPr>
          </a:p>
          <a:p>
            <a:pPr>
              <a:lnSpc>
                <a:spcPct val="150000"/>
              </a:lnSpc>
            </a:pPr>
            <a:r>
              <a:rPr lang="zh-CN" altLang="en-US" dirty="0" smtClean="0">
                <a:latin typeface="黑体" panose="02010609060101010101" pitchFamily="49" charset="-122"/>
              </a:rPr>
              <a:t>系统测试类型</a:t>
            </a:r>
            <a:endParaRPr lang="en-US" altLang="zh-CN" dirty="0" smtClean="0">
              <a:latin typeface="黑体" panose="02010609060101010101" pitchFamily="49" charset="-122"/>
            </a:endParaRPr>
          </a:p>
          <a:p>
            <a:pPr>
              <a:lnSpc>
                <a:spcPct val="150000"/>
              </a:lnSpc>
            </a:pPr>
            <a:r>
              <a:rPr lang="zh-CN" altLang="en-US" dirty="0" smtClean="0">
                <a:latin typeface="黑体" panose="02010609060101010101" pitchFamily="49" charset="-122"/>
              </a:rPr>
              <a:t>系统测试过程</a:t>
            </a:r>
            <a:endParaRPr lang="en-US" altLang="zh-CN" dirty="0" smtClean="0">
              <a:latin typeface="黑体" panose="02010609060101010101" pitchFamily="49" charset="-122"/>
            </a:endParaRPr>
          </a:p>
          <a:p>
            <a:pPr>
              <a:lnSpc>
                <a:spcPct val="150000"/>
              </a:lnSpc>
            </a:pPr>
            <a:r>
              <a:rPr lang="zh-CN" altLang="en-US" dirty="0" smtClean="0">
                <a:latin typeface="黑体" panose="02010609060101010101" pitchFamily="49" charset="-122"/>
              </a:rPr>
              <a:t>系统测试执行过程</a:t>
            </a:r>
            <a:endParaRPr lang="en-US" altLang="zh-CN" dirty="0" smtClean="0">
              <a:latin typeface="黑体" panose="02010609060101010101" pitchFamily="49" charset="-122"/>
            </a:endParaRPr>
          </a:p>
          <a:p>
            <a:pPr>
              <a:lnSpc>
                <a:spcPct val="150000"/>
              </a:lnSpc>
            </a:pPr>
            <a:r>
              <a:rPr lang="zh-CN" altLang="en-US" dirty="0" smtClean="0">
                <a:solidFill>
                  <a:srgbClr val="FFFF00"/>
                </a:solidFill>
                <a:latin typeface="黑体" panose="02010609060101010101" pitchFamily="49" charset="-122"/>
              </a:rPr>
              <a:t>系统测试记录和日报</a:t>
            </a:r>
            <a:endParaRPr lang="zh-CN" altLang="en-US" dirty="0">
              <a:latin typeface="黑体" panose="02010609060101010101" pitchFamily="49" charset="-122"/>
            </a:endParaRPr>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912440" y="606426"/>
            <a:ext cx="9144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4000" dirty="0">
                <a:solidFill>
                  <a:srgbClr val="FFFF00"/>
                </a:solidFill>
                <a:latin typeface="黑体" panose="02010609060101010101" pitchFamily="49" charset="-122"/>
                <a:ea typeface="黑体" panose="02010609060101010101" pitchFamily="49" charset="-122"/>
              </a:rPr>
              <a:t>系统测试日报的写作目的</a:t>
            </a:r>
            <a:endParaRPr kumimoji="1" lang="zh-CN" altLang="en-US" sz="4000" dirty="0">
              <a:solidFill>
                <a:srgbClr val="FFFF00"/>
              </a:solidFill>
              <a:latin typeface="黑体" panose="02010609060101010101" pitchFamily="49" charset="-122"/>
              <a:ea typeface="黑体" panose="02010609060101010101" pitchFamily="49" charset="-122"/>
            </a:endParaRPr>
          </a:p>
        </p:txBody>
      </p:sp>
      <p:sp>
        <p:nvSpPr>
          <p:cNvPr id="76803" name="Text Box 3"/>
          <p:cNvSpPr txBox="1">
            <a:spLocks noChangeArrowheads="1"/>
          </p:cNvSpPr>
          <p:nvPr/>
        </p:nvSpPr>
        <p:spPr bwMode="auto">
          <a:xfrm>
            <a:off x="1023902" y="1339592"/>
            <a:ext cx="7776864"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0" dirty="0">
                <a:solidFill>
                  <a:schemeClr val="bg1"/>
                </a:solidFill>
                <a:latin typeface="Times New Roman" panose="02020603050405020304" pitchFamily="18" charset="0"/>
                <a:ea typeface="黑体" panose="02010609060101010101" pitchFamily="49" charset="-122"/>
              </a:rPr>
              <a:t>1</a:t>
            </a:r>
            <a:r>
              <a:rPr kumimoji="1" lang="zh-CN" altLang="en-US" sz="2000" b="0" dirty="0">
                <a:solidFill>
                  <a:schemeClr val="bg1"/>
                </a:solidFill>
                <a:latin typeface="Times New Roman" panose="02020603050405020304" pitchFamily="18" charset="0"/>
                <a:ea typeface="黑体" panose="02010609060101010101" pitchFamily="49" charset="-122"/>
              </a:rPr>
              <a:t>、测试人员总结每天的测试工作，便于了解自己的测试进度和测试情况，用以调整下一天的工作计划</a:t>
            </a:r>
            <a:endParaRPr kumimoji="1" lang="zh-CN" altLang="en-US" sz="2000" b="0" dirty="0">
              <a:solidFill>
                <a:schemeClr val="bg1"/>
              </a:solidFill>
              <a:latin typeface="Times New Roman" panose="02020603050405020304" pitchFamily="18" charset="0"/>
              <a:ea typeface="黑体" panose="02010609060101010101" pitchFamily="49" charset="-122"/>
            </a:endParaRPr>
          </a:p>
          <a:p>
            <a:pPr eaLnBrk="1" hangingPunct="1">
              <a:spcBef>
                <a:spcPct val="50000"/>
              </a:spcBef>
            </a:pPr>
            <a:r>
              <a:rPr kumimoji="1" lang="en-US" altLang="zh-CN" sz="2000" b="0" dirty="0">
                <a:solidFill>
                  <a:schemeClr val="bg1"/>
                </a:solidFill>
                <a:latin typeface="Times New Roman" panose="02020603050405020304" pitchFamily="18" charset="0"/>
                <a:ea typeface="黑体" panose="02010609060101010101" pitchFamily="49" charset="-122"/>
              </a:rPr>
              <a:t>2</a:t>
            </a:r>
            <a:r>
              <a:rPr kumimoji="1" lang="zh-CN" altLang="en-US" sz="2000" b="0" dirty="0">
                <a:solidFill>
                  <a:schemeClr val="bg1"/>
                </a:solidFill>
                <a:latin typeface="Times New Roman" panose="02020603050405020304" pitchFamily="18" charset="0"/>
                <a:ea typeface="黑体" panose="02010609060101010101" pitchFamily="49" charset="-122"/>
              </a:rPr>
              <a:t>、测试人员对被测对象每天给出评估结果，用以调整后续工作中的测试策略</a:t>
            </a:r>
            <a:endParaRPr kumimoji="1" lang="zh-CN" altLang="en-US" sz="2000" b="0" dirty="0">
              <a:solidFill>
                <a:schemeClr val="bg1"/>
              </a:solidFill>
              <a:latin typeface="Times New Roman" panose="02020603050405020304" pitchFamily="18" charset="0"/>
              <a:ea typeface="黑体" panose="02010609060101010101" pitchFamily="49" charset="-122"/>
            </a:endParaRPr>
          </a:p>
          <a:p>
            <a:pPr eaLnBrk="1" hangingPunct="1">
              <a:spcBef>
                <a:spcPct val="50000"/>
              </a:spcBef>
            </a:pPr>
            <a:r>
              <a:rPr kumimoji="1" lang="en-US" altLang="zh-CN" sz="2000" b="0" dirty="0">
                <a:solidFill>
                  <a:schemeClr val="bg1"/>
                </a:solidFill>
                <a:latin typeface="Times New Roman" panose="02020603050405020304" pitchFamily="18" charset="0"/>
                <a:ea typeface="黑体" panose="02010609060101010101" pitchFamily="49" charset="-122"/>
              </a:rPr>
              <a:t>3</a:t>
            </a:r>
            <a:r>
              <a:rPr kumimoji="1" lang="zh-CN" altLang="en-US" sz="2000" b="0" dirty="0">
                <a:solidFill>
                  <a:schemeClr val="bg1"/>
                </a:solidFill>
                <a:latin typeface="Times New Roman" panose="02020603050405020304" pitchFamily="18" charset="0"/>
                <a:ea typeface="黑体" panose="02010609060101010101" pitchFamily="49" charset="-122"/>
              </a:rPr>
              <a:t>、测试人员向测试经理反映测试中的困难，保证测试的顺利进行</a:t>
            </a:r>
            <a:endParaRPr kumimoji="1" lang="zh-CN" altLang="en-US" sz="2000" b="0" dirty="0">
              <a:solidFill>
                <a:schemeClr val="bg1"/>
              </a:solidFill>
              <a:latin typeface="Times New Roman" panose="02020603050405020304" pitchFamily="18" charset="0"/>
              <a:ea typeface="黑体" panose="02010609060101010101" pitchFamily="49" charset="-122"/>
            </a:endParaRPr>
          </a:p>
          <a:p>
            <a:pPr eaLnBrk="1" hangingPunct="1">
              <a:spcBef>
                <a:spcPct val="50000"/>
              </a:spcBef>
            </a:pPr>
            <a:r>
              <a:rPr kumimoji="1" lang="en-US" altLang="zh-CN" sz="2000" b="0" dirty="0">
                <a:solidFill>
                  <a:schemeClr val="bg1"/>
                </a:solidFill>
                <a:latin typeface="Times New Roman" panose="02020603050405020304" pitchFamily="18" charset="0"/>
                <a:ea typeface="黑体" panose="02010609060101010101" pitchFamily="49" charset="-122"/>
              </a:rPr>
              <a:t>4</a:t>
            </a:r>
            <a:r>
              <a:rPr kumimoji="1" lang="zh-CN" altLang="en-US" sz="2000" b="0" dirty="0">
                <a:solidFill>
                  <a:schemeClr val="bg1"/>
                </a:solidFill>
                <a:latin typeface="Times New Roman" panose="02020603050405020304" pitchFamily="18" charset="0"/>
                <a:ea typeface="黑体" panose="02010609060101010101" pitchFamily="49" charset="-122"/>
              </a:rPr>
              <a:t>、测试经理通过测试日报，了解每个测试人员的工作进度，把握测试的整体进度，发现进度上的风险及时调整计划</a:t>
            </a:r>
            <a:endParaRPr kumimoji="1" lang="zh-CN" altLang="en-US" sz="2000" b="0" dirty="0">
              <a:solidFill>
                <a:schemeClr val="bg1"/>
              </a:solidFill>
              <a:latin typeface="Times New Roman" panose="02020603050405020304" pitchFamily="18" charset="0"/>
              <a:ea typeface="黑体" panose="02010609060101010101" pitchFamily="49" charset="-122"/>
            </a:endParaRPr>
          </a:p>
          <a:p>
            <a:pPr eaLnBrk="1" hangingPunct="1">
              <a:spcBef>
                <a:spcPct val="50000"/>
              </a:spcBef>
            </a:pPr>
            <a:r>
              <a:rPr kumimoji="1" lang="en-US" altLang="zh-CN" sz="2000" b="0" dirty="0">
                <a:solidFill>
                  <a:schemeClr val="bg1"/>
                </a:solidFill>
                <a:latin typeface="Times New Roman" panose="02020603050405020304" pitchFamily="18" charset="0"/>
                <a:ea typeface="黑体" panose="02010609060101010101" pitchFamily="49" charset="-122"/>
              </a:rPr>
              <a:t>5</a:t>
            </a:r>
            <a:r>
              <a:rPr kumimoji="1" lang="zh-CN" altLang="en-US" sz="2000" b="0" dirty="0">
                <a:solidFill>
                  <a:schemeClr val="bg1"/>
                </a:solidFill>
                <a:latin typeface="Times New Roman" panose="02020603050405020304" pitchFamily="18" charset="0"/>
                <a:ea typeface="黑体" panose="02010609060101010101" pitchFamily="49" charset="-122"/>
              </a:rPr>
              <a:t>、测试经理通过测试日报，了解各模块缺陷发展趋势，判断测试是否可以退出</a:t>
            </a:r>
            <a:endParaRPr kumimoji="1" lang="zh-CN" altLang="en-US" sz="2000" b="0" dirty="0">
              <a:solidFill>
                <a:schemeClr val="bg1"/>
              </a:solidFill>
              <a:latin typeface="Times New Roman" panose="02020603050405020304" pitchFamily="18" charset="0"/>
              <a:ea typeface="黑体" panose="02010609060101010101" pitchFamily="49" charset="-122"/>
            </a:endParaRPr>
          </a:p>
          <a:p>
            <a:pPr eaLnBrk="1" hangingPunct="1">
              <a:spcBef>
                <a:spcPct val="50000"/>
              </a:spcBef>
            </a:pPr>
            <a:r>
              <a:rPr kumimoji="1" lang="en-US" altLang="zh-CN" sz="2000" b="0" dirty="0">
                <a:solidFill>
                  <a:schemeClr val="bg1"/>
                </a:solidFill>
                <a:latin typeface="Times New Roman" panose="02020603050405020304" pitchFamily="18" charset="0"/>
                <a:ea typeface="黑体" panose="02010609060101010101" pitchFamily="49" charset="-122"/>
              </a:rPr>
              <a:t>6</a:t>
            </a:r>
            <a:r>
              <a:rPr kumimoji="1" lang="zh-CN" altLang="en-US" sz="2000" b="0" dirty="0">
                <a:solidFill>
                  <a:schemeClr val="bg1"/>
                </a:solidFill>
                <a:latin typeface="Times New Roman" panose="02020603050405020304" pitchFamily="18" charset="0"/>
                <a:ea typeface="黑体" panose="02010609060101010101" pitchFamily="49" charset="-122"/>
              </a:rPr>
              <a:t>、开发经理可以通过软件测试日报了解当前被测试软件的质量情况，并可以调整缺陷修改的人力资源</a:t>
            </a:r>
            <a:endParaRPr kumimoji="1" lang="zh-CN" altLang="en-US" sz="2000" b="0" dirty="0">
              <a:solidFill>
                <a:schemeClr val="bg1"/>
              </a:solidFill>
              <a:latin typeface="Times New Roman" panose="02020603050405020304" pitchFamily="18" charset="0"/>
              <a:ea typeface="黑体" panose="02010609060101010101" pitchFamily="49" charset="-122"/>
            </a:endParaRPr>
          </a:p>
          <a:p>
            <a:pPr eaLnBrk="1" hangingPunct="1">
              <a:spcBef>
                <a:spcPct val="50000"/>
              </a:spcBef>
            </a:pPr>
            <a:r>
              <a:rPr kumimoji="1" lang="en-US" altLang="zh-CN" sz="2000" b="0" dirty="0">
                <a:solidFill>
                  <a:schemeClr val="bg1"/>
                </a:solidFill>
                <a:latin typeface="Times New Roman" panose="02020603050405020304" pitchFamily="18" charset="0"/>
                <a:ea typeface="黑体" panose="02010609060101010101" pitchFamily="49" charset="-122"/>
              </a:rPr>
              <a:t>7</a:t>
            </a:r>
            <a:r>
              <a:rPr kumimoji="1" lang="zh-CN" altLang="en-US" sz="2000" b="0" dirty="0">
                <a:solidFill>
                  <a:schemeClr val="bg1"/>
                </a:solidFill>
                <a:latin typeface="Times New Roman" panose="02020603050405020304" pitchFamily="18" charset="0"/>
                <a:ea typeface="黑体" panose="02010609060101010101" pitchFamily="49" charset="-122"/>
              </a:rPr>
              <a:t>、如果产品有多个测试组并行测试，测试日报可以提供彼此测试交流的手段</a:t>
            </a:r>
            <a:endParaRPr kumimoji="1" lang="zh-CN" altLang="en-US" sz="2000" b="0" dirty="0">
              <a:solidFill>
                <a:schemeClr val="bg1"/>
              </a:solidFill>
              <a:latin typeface="Times New Roman" panose="02020603050405020304" pitchFamily="18" charset="0"/>
              <a:ea typeface="黑体" panose="02010609060101010101" pitchFamily="49" charset="-122"/>
            </a:endParaRPr>
          </a:p>
        </p:txBody>
      </p:sp>
      <p:sp>
        <p:nvSpPr>
          <p:cNvPr id="4" name="日期占位符 3"/>
          <p:cNvSpPr>
            <a:spLocks noGrp="1"/>
          </p:cNvSpPr>
          <p:nvPr>
            <p:ph type="dt" sz="half" idx="10"/>
          </p:nvPr>
        </p:nvSpPr>
        <p:spPr/>
        <p:txBody>
          <a:bodyPr/>
          <a:lstStyle/>
          <a:p>
            <a:r>
              <a:rPr lang="en-US" altLang="zh-CN" dirty="0" smtClean="0"/>
              <a:t>www.51testing.net</a:t>
            </a:r>
            <a:endParaRPr lang="zh-CN" altLang="en-US" sz="18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984448" y="606426"/>
            <a:ext cx="9144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4000" dirty="0">
                <a:solidFill>
                  <a:srgbClr val="FFFF00"/>
                </a:solidFill>
                <a:latin typeface="黑体" panose="02010609060101010101" pitchFamily="49" charset="-122"/>
                <a:ea typeface="黑体" panose="02010609060101010101" pitchFamily="49" charset="-122"/>
              </a:rPr>
              <a:t>系统测试日报的格式</a:t>
            </a:r>
            <a:endParaRPr kumimoji="1" lang="zh-CN" altLang="en-US" sz="4000" dirty="0">
              <a:solidFill>
                <a:srgbClr val="FFFF00"/>
              </a:solidFill>
              <a:latin typeface="黑体" panose="02010609060101010101" pitchFamily="49" charset="-122"/>
              <a:ea typeface="黑体" panose="02010609060101010101" pitchFamily="49" charset="-122"/>
            </a:endParaRPr>
          </a:p>
        </p:txBody>
      </p:sp>
      <p:graphicFrame>
        <p:nvGraphicFramePr>
          <p:cNvPr id="537669" name="Group 69"/>
          <p:cNvGraphicFramePr>
            <a:graphicFrameLocks noGrp="1"/>
          </p:cNvGraphicFramePr>
          <p:nvPr>
            <p:custDataLst>
              <p:tags r:id="rId1"/>
            </p:custDataLst>
          </p:nvPr>
        </p:nvGraphicFramePr>
        <p:xfrm>
          <a:off x="1199728" y="1412876"/>
          <a:ext cx="7848600" cy="4997052"/>
        </p:xfrm>
        <a:graphic>
          <a:graphicData uri="http://schemas.openxmlformats.org/drawingml/2006/table">
            <a:tbl>
              <a:tblPr/>
              <a:tblGrid>
                <a:gridCol w="1522412"/>
                <a:gridCol w="2162175"/>
                <a:gridCol w="1708150"/>
                <a:gridCol w="2455863"/>
              </a:tblGrid>
              <a:tr h="287338">
                <a:tc>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项目</a:t>
                      </a:r>
                      <a:r>
                        <a:rPr kumimoji="1" lang="en-US" altLang="zh-CN" sz="2000" b="1" i="0" u="none" strike="noStrike" cap="none" normalizeH="0" baseline="0" dirty="0" smtClean="0">
                          <a:ln>
                            <a:noFill/>
                          </a:ln>
                          <a:solidFill>
                            <a:schemeClr val="bg1"/>
                          </a:solidFill>
                          <a:effectLst/>
                          <a:latin typeface="+mj-ea"/>
                          <a:ea typeface="+mj-ea"/>
                        </a:rPr>
                        <a:t>ID</a:t>
                      </a:r>
                      <a:endParaRPr kumimoji="1" lang="en-US" altLang="zh-CN"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　</a:t>
                      </a:r>
                      <a:endParaRPr kumimoji="1" lang="zh-CN" altLang="en-US"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标题</a:t>
                      </a:r>
                      <a:endParaRPr kumimoji="1" lang="zh-CN" altLang="en-US"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　</a:t>
                      </a:r>
                      <a:endParaRPr kumimoji="1" lang="zh-CN" altLang="en-US"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288925">
                <a:tc>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版本</a:t>
                      </a:r>
                      <a:endParaRPr kumimoji="1" lang="zh-CN" altLang="en-US"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　</a:t>
                      </a:r>
                      <a:endParaRPr kumimoji="1" lang="zh-CN" altLang="en-US"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执行者</a:t>
                      </a:r>
                      <a:endParaRPr kumimoji="1" lang="zh-CN" altLang="en-US"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　</a:t>
                      </a:r>
                      <a:endParaRPr kumimoji="1" lang="zh-CN" altLang="en-US"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287338">
                <a:tc>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测试阶段</a:t>
                      </a:r>
                      <a:endParaRPr kumimoji="1" lang="zh-CN" altLang="en-US"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　</a:t>
                      </a:r>
                      <a:endParaRPr kumimoji="1" lang="zh-CN" altLang="en-US"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日期</a:t>
                      </a:r>
                      <a:endParaRPr kumimoji="1" lang="zh-CN" altLang="en-US"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　</a:t>
                      </a:r>
                      <a:endParaRPr kumimoji="1" lang="zh-CN" altLang="en-US"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365760">
                <a:tc>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概述</a:t>
                      </a:r>
                      <a:endParaRPr kumimoji="1" lang="zh-CN" altLang="en-US"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gridSpan="3">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　</a:t>
                      </a:r>
                      <a:endParaRPr kumimoji="1" lang="zh-CN" altLang="en-US"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hMerge="1">
                  <a:tcPr>
                    <a:lnB w="12700">
                      <a:solidFill>
                        <a:schemeClr val="tx1"/>
                      </a:solidFill>
                      <a:prstDash val="solid"/>
                    </a:lnB>
                  </a:tcPr>
                </a:tc>
                <a:tc hMerge="1">
                  <a:tcPr/>
                </a:tc>
              </a:tr>
              <a:tr h="287338">
                <a:tc>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执行用例数</a:t>
                      </a:r>
                      <a:endParaRPr kumimoji="1" lang="zh-CN" altLang="en-US"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　</a:t>
                      </a:r>
                      <a:endParaRPr kumimoji="1" lang="zh-CN" altLang="en-US"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总用例数</a:t>
                      </a:r>
                      <a:endParaRPr kumimoji="1" lang="zh-CN" altLang="en-US"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　</a:t>
                      </a:r>
                      <a:endParaRPr kumimoji="1" lang="zh-CN" altLang="en-US"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287338">
                <a:tc>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计划执行用例数</a:t>
                      </a:r>
                      <a:endParaRPr kumimoji="1" lang="zh-CN" altLang="en-US"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　</a:t>
                      </a:r>
                      <a:endParaRPr kumimoji="1" lang="zh-CN" altLang="en-US"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累计已执行用例数</a:t>
                      </a:r>
                      <a:endParaRPr kumimoji="1" lang="zh-CN" altLang="en-US"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　</a:t>
                      </a:r>
                      <a:endParaRPr kumimoji="1" lang="zh-CN" altLang="en-US"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699372">
                <a:tc>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本日发现问题数</a:t>
                      </a:r>
                      <a:endParaRPr kumimoji="1" lang="zh-CN" altLang="en-US"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　</a:t>
                      </a:r>
                      <a:endParaRPr kumimoji="1" lang="zh-CN" altLang="en-US"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累计发现问题数</a:t>
                      </a:r>
                      <a:endParaRPr kumimoji="1" lang="zh-CN" altLang="en-US"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　</a:t>
                      </a:r>
                      <a:endParaRPr kumimoji="1" lang="zh-CN" altLang="en-US"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287338">
                <a:tc>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致命问题数</a:t>
                      </a:r>
                      <a:endParaRPr kumimoji="1" lang="zh-CN" altLang="en-US"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　</a:t>
                      </a:r>
                      <a:endParaRPr kumimoji="1" lang="zh-CN" altLang="en-US"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问题单号</a:t>
                      </a:r>
                      <a:endParaRPr kumimoji="1" lang="zh-CN" altLang="en-US"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　</a:t>
                      </a:r>
                      <a:endParaRPr kumimoji="1" lang="zh-CN" altLang="en-US"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285750">
                <a:tc>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严重问题数</a:t>
                      </a:r>
                      <a:endParaRPr kumimoji="1" lang="zh-CN" altLang="en-US"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　</a:t>
                      </a:r>
                      <a:endParaRPr kumimoji="1" lang="zh-CN" altLang="en-US"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问题单号</a:t>
                      </a:r>
                      <a:endParaRPr kumimoji="1" lang="zh-CN" altLang="en-US"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　</a:t>
                      </a:r>
                      <a:endParaRPr kumimoji="1" lang="zh-CN" altLang="en-US"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287338">
                <a:tc>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一般问题数</a:t>
                      </a:r>
                      <a:endParaRPr kumimoji="1" lang="zh-CN" altLang="en-US"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　</a:t>
                      </a:r>
                      <a:endParaRPr kumimoji="1" lang="zh-CN" altLang="en-US"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问题单号</a:t>
                      </a:r>
                      <a:endParaRPr kumimoji="1" lang="zh-CN" altLang="en-US"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　</a:t>
                      </a:r>
                      <a:endParaRPr kumimoji="1" lang="zh-CN" altLang="en-US"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287338">
                <a:tc>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建议项</a:t>
                      </a:r>
                      <a:r>
                        <a:rPr kumimoji="1" lang="zh-CN" altLang="en-US" sz="2000" b="1" i="0" u="none" strike="noStrike" cap="none" normalizeH="0" baseline="0" dirty="0" smtClean="0">
                          <a:ln>
                            <a:noFill/>
                          </a:ln>
                          <a:solidFill>
                            <a:schemeClr val="bg1"/>
                          </a:solidFill>
                          <a:effectLst/>
                          <a:latin typeface="+mj-ea"/>
                          <a:ea typeface="+mj-ea"/>
                        </a:rPr>
                        <a:t>数</a:t>
                      </a:r>
                      <a:endParaRPr kumimoji="1" lang="zh-CN" altLang="en-US"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　</a:t>
                      </a:r>
                      <a:endParaRPr kumimoji="1" lang="zh-CN" altLang="en-US"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问题单号</a:t>
                      </a:r>
                      <a:endParaRPr kumimoji="1" lang="zh-CN" altLang="en-US"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　</a:t>
                      </a:r>
                      <a:endParaRPr kumimoji="1" lang="zh-CN" altLang="en-US"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285750">
                <a:tc>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困难</a:t>
                      </a:r>
                      <a:endParaRPr kumimoji="1" lang="zh-CN" altLang="en-US"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gridSpan="3">
                  <a:txBody>
                    <a:bodyPr/>
                    <a:lstStyle/>
                    <a:p>
                      <a:pPr marL="0" marR="0" lvl="0" indent="0" algn="l" defTabSz="914400" rtl="0" eaLnBrk="1" fontAlgn="b" latinLnBrk="0" hangingPunct="1">
                        <a:lnSpc>
                          <a:spcPct val="90000"/>
                        </a:lnSpc>
                        <a:spcBef>
                          <a:spcPct val="0"/>
                        </a:spcBef>
                        <a:spcAft>
                          <a:spcPct val="15000"/>
                        </a:spcAft>
                        <a:buClrTx/>
                        <a:buSzTx/>
                        <a:buFontTx/>
                        <a:buNone/>
                      </a:pPr>
                      <a:r>
                        <a:rPr kumimoji="1" lang="zh-CN" altLang="en-US" sz="2000" b="1" i="0" u="none" strike="noStrike" cap="none" normalizeH="0" baseline="0" dirty="0" smtClean="0">
                          <a:ln>
                            <a:noFill/>
                          </a:ln>
                          <a:solidFill>
                            <a:schemeClr val="bg1"/>
                          </a:solidFill>
                          <a:effectLst/>
                          <a:latin typeface="+mj-ea"/>
                          <a:ea typeface="+mj-ea"/>
                        </a:rPr>
                        <a:t>　</a:t>
                      </a:r>
                      <a:endParaRPr kumimoji="1" lang="zh-CN" altLang="en-US" sz="2000" b="1" i="0" u="none" strike="noStrike" cap="none" normalizeH="0" baseline="0" dirty="0" smtClean="0">
                        <a:ln>
                          <a:noFill/>
                        </a:ln>
                        <a:solidFill>
                          <a:schemeClr val="bg1"/>
                        </a:solidFill>
                        <a:effectLst/>
                        <a:latin typeface="+mj-ea"/>
                        <a:ea typeface="+mj-ea"/>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hMerge="1">
                  <a:tcPr/>
                </a:tc>
                <a:tc hMerge="1">
                  <a:tcPr/>
                </a:tc>
              </a:tr>
            </a:tbl>
          </a:graphicData>
        </a:graphic>
      </p:graphicFrame>
      <p:sp>
        <p:nvSpPr>
          <p:cNvPr id="4" name="日期占位符 3"/>
          <p:cNvSpPr>
            <a:spLocks noGrp="1"/>
          </p:cNvSpPr>
          <p:nvPr>
            <p:ph type="dt" sz="half" idx="10"/>
          </p:nvPr>
        </p:nvSpPr>
        <p:spPr/>
        <p:txBody>
          <a:bodyPr/>
          <a:lstStyle/>
          <a:p>
            <a:r>
              <a:rPr lang="en-US" altLang="zh-CN" dirty="0" smtClean="0"/>
              <a:t>www.51testing.net</a:t>
            </a:r>
            <a:endParaRPr lang="zh-CN" altLang="en-US" sz="18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1000" y="724371"/>
            <a:ext cx="10515600" cy="760413"/>
          </a:xfrm>
        </p:spPr>
        <p:txBody>
          <a:bodyPr/>
          <a:lstStyle/>
          <a:p>
            <a:r>
              <a:rPr lang="zh-CN" altLang="en-US" dirty="0" smtClean="0"/>
              <a:t>课程内容</a:t>
            </a:r>
            <a:endParaRPr lang="zh-CN" altLang="en-US" dirty="0"/>
          </a:p>
        </p:txBody>
      </p:sp>
      <p:sp>
        <p:nvSpPr>
          <p:cNvPr id="3" name="内容占位符 2"/>
          <p:cNvSpPr>
            <a:spLocks noGrp="1"/>
          </p:cNvSpPr>
          <p:nvPr>
            <p:ph idx="1"/>
          </p:nvPr>
        </p:nvSpPr>
        <p:spPr>
          <a:xfrm>
            <a:off x="1053008" y="1270000"/>
            <a:ext cx="10515600" cy="5086350"/>
          </a:xfrm>
        </p:spPr>
        <p:txBody>
          <a:bodyPr/>
          <a:lstStyle/>
          <a:p>
            <a:pPr>
              <a:lnSpc>
                <a:spcPct val="150000"/>
              </a:lnSpc>
            </a:pPr>
            <a:r>
              <a:rPr lang="zh-CN" altLang="en-US" dirty="0" smtClean="0">
                <a:solidFill>
                  <a:srgbClr val="FFFF00"/>
                </a:solidFill>
                <a:latin typeface="黑体" panose="02010609060101010101" pitchFamily="49" charset="-122"/>
              </a:rPr>
              <a:t>系统测试的定义和目的</a:t>
            </a:r>
            <a:endParaRPr lang="en-US" altLang="zh-CN" dirty="0" smtClean="0">
              <a:solidFill>
                <a:srgbClr val="FFFF00"/>
              </a:solidFill>
              <a:latin typeface="黑体" panose="02010609060101010101" pitchFamily="49" charset="-122"/>
            </a:endParaRPr>
          </a:p>
          <a:p>
            <a:pPr>
              <a:lnSpc>
                <a:spcPct val="150000"/>
              </a:lnSpc>
            </a:pPr>
            <a:r>
              <a:rPr lang="zh-CN" altLang="en-US" dirty="0" smtClean="0">
                <a:latin typeface="黑体" panose="02010609060101010101" pitchFamily="49" charset="-122"/>
              </a:rPr>
              <a:t>系统测试对象</a:t>
            </a:r>
            <a:endParaRPr lang="en-US" altLang="zh-CN" dirty="0" smtClean="0">
              <a:latin typeface="黑体" panose="02010609060101010101" pitchFamily="49" charset="-122"/>
            </a:endParaRPr>
          </a:p>
          <a:p>
            <a:pPr>
              <a:lnSpc>
                <a:spcPct val="150000"/>
              </a:lnSpc>
            </a:pPr>
            <a:r>
              <a:rPr lang="zh-CN" altLang="en-US" dirty="0" smtClean="0">
                <a:latin typeface="黑体" panose="02010609060101010101" pitchFamily="49" charset="-122"/>
              </a:rPr>
              <a:t>系统测试类型</a:t>
            </a:r>
            <a:endParaRPr lang="en-US" altLang="zh-CN" dirty="0" smtClean="0">
              <a:latin typeface="黑体" panose="02010609060101010101" pitchFamily="49" charset="-122"/>
            </a:endParaRPr>
          </a:p>
          <a:p>
            <a:pPr>
              <a:lnSpc>
                <a:spcPct val="150000"/>
              </a:lnSpc>
            </a:pPr>
            <a:r>
              <a:rPr lang="zh-CN" altLang="en-US" dirty="0" smtClean="0">
                <a:latin typeface="黑体" panose="02010609060101010101" pitchFamily="49" charset="-122"/>
              </a:rPr>
              <a:t>系统测试过程</a:t>
            </a:r>
            <a:endParaRPr lang="en-US" altLang="zh-CN" dirty="0" smtClean="0">
              <a:latin typeface="黑体" panose="02010609060101010101" pitchFamily="49" charset="-122"/>
            </a:endParaRPr>
          </a:p>
          <a:p>
            <a:pPr>
              <a:lnSpc>
                <a:spcPct val="150000"/>
              </a:lnSpc>
            </a:pPr>
            <a:r>
              <a:rPr lang="zh-CN" altLang="en-US" dirty="0" smtClean="0">
                <a:latin typeface="黑体" panose="02010609060101010101" pitchFamily="49" charset="-122"/>
              </a:rPr>
              <a:t>系统测试执行过程</a:t>
            </a:r>
            <a:endParaRPr lang="en-US" altLang="zh-CN" dirty="0" smtClean="0">
              <a:latin typeface="黑体" panose="02010609060101010101" pitchFamily="49" charset="-122"/>
            </a:endParaRPr>
          </a:p>
          <a:p>
            <a:pPr>
              <a:lnSpc>
                <a:spcPct val="150000"/>
              </a:lnSpc>
            </a:pPr>
            <a:r>
              <a:rPr lang="zh-CN" altLang="en-US" dirty="0" smtClean="0">
                <a:latin typeface="黑体" panose="02010609060101010101" pitchFamily="49" charset="-122"/>
              </a:rPr>
              <a:t>系统测试记录和日报</a:t>
            </a:r>
            <a:endParaRPr lang="zh-CN" altLang="en-US" dirty="0">
              <a:latin typeface="黑体" panose="02010609060101010101" pitchFamily="49" charset="-122"/>
            </a:endParaRPr>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xfrm>
            <a:off x="912440" y="661888"/>
            <a:ext cx="9144000" cy="750888"/>
          </a:xfrm>
        </p:spPr>
        <p:txBody>
          <a:bodyPr/>
          <a:lstStyle/>
          <a:p>
            <a:pPr eaLnBrk="1" hangingPunct="1"/>
            <a:r>
              <a:rPr lang="zh-CN" altLang="en-US" dirty="0" smtClean="0">
                <a:latin typeface="黑体" panose="02010609060101010101" pitchFamily="49" charset="-122"/>
              </a:rPr>
              <a:t>什么是系统测试</a:t>
            </a:r>
            <a:endParaRPr lang="zh-CN" altLang="en-US" dirty="0" smtClean="0">
              <a:latin typeface="黑体" panose="02010609060101010101" pitchFamily="49" charset="-122"/>
            </a:endParaRPr>
          </a:p>
        </p:txBody>
      </p:sp>
      <p:sp>
        <p:nvSpPr>
          <p:cNvPr id="440324" name="Rectangle 4"/>
          <p:cNvSpPr>
            <a:spLocks noGrp="1" noChangeArrowheads="1"/>
          </p:cNvSpPr>
          <p:nvPr>
            <p:ph type="body" idx="1"/>
          </p:nvPr>
        </p:nvSpPr>
        <p:spPr>
          <a:xfrm>
            <a:off x="1073179" y="1556792"/>
            <a:ext cx="7615109" cy="1468438"/>
          </a:xfrm>
        </p:spPr>
        <p:txBody>
          <a:bodyPr/>
          <a:lstStyle/>
          <a:p>
            <a:pPr eaLnBrk="1" hangingPunct="1">
              <a:lnSpc>
                <a:spcPct val="150000"/>
              </a:lnSpc>
            </a:pPr>
            <a:r>
              <a:rPr lang="zh-CN" altLang="en-US" sz="2200" dirty="0" smtClean="0"/>
              <a:t>系统测试（</a:t>
            </a:r>
            <a:r>
              <a:rPr lang="en-US" altLang="zh-CN" sz="2200" i="1" dirty="0" smtClean="0">
                <a:cs typeface="Times New Roman" panose="02020603050405020304" pitchFamily="18" charset="0"/>
              </a:rPr>
              <a:t>System Testing</a:t>
            </a:r>
            <a:r>
              <a:rPr lang="zh-CN" altLang="en-US" sz="2200" dirty="0" smtClean="0"/>
              <a:t>）是将已经集成好的软件系统，作为整个基于计算机系统的一个元素，与计算机硬件、外设、某些支持软件、数据和人员等其他</a:t>
            </a:r>
            <a:r>
              <a:rPr lang="zh-CN" altLang="en-US" sz="2200" dirty="0" smtClean="0">
                <a:solidFill>
                  <a:srgbClr val="FFFF00"/>
                </a:solidFill>
              </a:rPr>
              <a:t>系统元素</a:t>
            </a:r>
            <a:r>
              <a:rPr lang="zh-CN" altLang="en-US" sz="2200" dirty="0" smtClean="0"/>
              <a:t>结合在一起，在</a:t>
            </a:r>
            <a:r>
              <a:rPr lang="zh-CN" altLang="en-US" sz="2200" dirty="0" smtClean="0">
                <a:solidFill>
                  <a:srgbClr val="FFFF00"/>
                </a:solidFill>
              </a:rPr>
              <a:t>实际运行（使用）环境</a:t>
            </a:r>
            <a:r>
              <a:rPr lang="zh-CN" altLang="en-US" sz="2200" dirty="0" smtClean="0"/>
              <a:t>下，对计算机系统进行一系列的测试活动；</a:t>
            </a:r>
            <a:endParaRPr lang="zh-CN" altLang="en-US" sz="2200" dirty="0" smtClean="0"/>
          </a:p>
          <a:p>
            <a:pPr eaLnBrk="1" hangingPunct="1">
              <a:lnSpc>
                <a:spcPct val="150000"/>
              </a:lnSpc>
            </a:pPr>
            <a:r>
              <a:rPr lang="zh-CN" altLang="en-US" sz="2200" dirty="0" smtClean="0"/>
              <a:t>系统可能包含硬件，但不一定包含硬件，可能就是纯软件；</a:t>
            </a:r>
            <a:endParaRPr lang="zh-CN" altLang="en-US" sz="2200" dirty="0" smtClean="0"/>
          </a:p>
        </p:txBody>
      </p:sp>
      <p:sp>
        <p:nvSpPr>
          <p:cNvPr id="5" name="日期占位符 4"/>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0324">
                                            <p:txEl>
                                              <p:pRg st="0" end="0"/>
                                            </p:txEl>
                                          </p:spTgt>
                                        </p:tgtEl>
                                        <p:attrNameLst>
                                          <p:attrName>style.visibility</p:attrName>
                                        </p:attrNameLst>
                                      </p:cBhvr>
                                      <p:to>
                                        <p:strVal val="visible"/>
                                      </p:to>
                                    </p:set>
                                    <p:animEffect transition="in" filter="blinds(horizontal)">
                                      <p:cBhvr>
                                        <p:cTn id="7" dur="500"/>
                                        <p:tgtEl>
                                          <p:spTgt spid="4403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0324">
                                            <p:txEl>
                                              <p:pRg st="1" end="1"/>
                                            </p:txEl>
                                          </p:spTgt>
                                        </p:tgtEl>
                                        <p:attrNameLst>
                                          <p:attrName>style.visibility</p:attrName>
                                        </p:attrNameLst>
                                      </p:cBhvr>
                                      <p:to>
                                        <p:strVal val="visible"/>
                                      </p:to>
                                    </p:set>
                                    <p:animEffect transition="in" filter="blinds(horizontal)">
                                      <p:cBhvr>
                                        <p:cTn id="12" dur="500"/>
                                        <p:tgtEl>
                                          <p:spTgt spid="44032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a:xfrm>
            <a:off x="984448" y="738088"/>
            <a:ext cx="9144000" cy="674688"/>
          </a:xfrm>
        </p:spPr>
        <p:txBody>
          <a:bodyPr/>
          <a:lstStyle/>
          <a:p>
            <a:pPr eaLnBrk="1" hangingPunct="1"/>
            <a:r>
              <a:rPr lang="zh-CN" altLang="en-US" dirty="0" smtClean="0">
                <a:latin typeface="黑体" panose="02010609060101010101" pitchFamily="49" charset="-122"/>
              </a:rPr>
              <a:t>系统测试目的</a:t>
            </a:r>
            <a:endParaRPr lang="zh-CN" altLang="en-US" dirty="0" smtClean="0">
              <a:latin typeface="黑体" panose="02010609060101010101" pitchFamily="49" charset="-122"/>
            </a:endParaRPr>
          </a:p>
        </p:txBody>
      </p:sp>
      <p:sp>
        <p:nvSpPr>
          <p:cNvPr id="441348" name="Rectangle 4"/>
          <p:cNvSpPr>
            <a:spLocks noGrp="1" noChangeArrowheads="1"/>
          </p:cNvSpPr>
          <p:nvPr>
            <p:ph type="body" idx="1"/>
          </p:nvPr>
        </p:nvSpPr>
        <p:spPr>
          <a:xfrm>
            <a:off x="1000844" y="1628800"/>
            <a:ext cx="8191500" cy="1220787"/>
          </a:xfrm>
        </p:spPr>
        <p:txBody>
          <a:bodyPr/>
          <a:lstStyle/>
          <a:p>
            <a:pPr eaLnBrk="1" hangingPunct="1">
              <a:lnSpc>
                <a:spcPct val="150000"/>
              </a:lnSpc>
            </a:pPr>
            <a:r>
              <a:rPr lang="zh-CN" altLang="en-US" sz="2200" dirty="0" smtClean="0">
                <a:latin typeface="黑体" panose="02010609060101010101" pitchFamily="49" charset="-122"/>
              </a:rPr>
              <a:t>通过与系统的需求定义做比较，发现软件与系统定义不符合的地方。</a:t>
            </a:r>
            <a:endParaRPr lang="zh-CN" altLang="en-US" sz="2200" dirty="0" smtClean="0">
              <a:latin typeface="黑体" panose="02010609060101010101" pitchFamily="49" charset="-122"/>
            </a:endParaRPr>
          </a:p>
          <a:p>
            <a:pPr eaLnBrk="1" hangingPunct="1">
              <a:lnSpc>
                <a:spcPct val="150000"/>
              </a:lnSpc>
            </a:pPr>
            <a:r>
              <a:rPr lang="zh-CN" altLang="en-US" sz="2200" dirty="0" smtClean="0">
                <a:latin typeface="黑体" panose="02010609060101010101" pitchFamily="49" charset="-122"/>
              </a:rPr>
              <a:t>系统测试的测试用例应根据需求分析说明书来设计，并在实际使用环境下运行。</a:t>
            </a:r>
            <a:endParaRPr lang="zh-CN" altLang="en-US" sz="2200" dirty="0" smtClean="0">
              <a:latin typeface="黑体" panose="02010609060101010101" pitchFamily="49" charset="-122"/>
            </a:endParaRPr>
          </a:p>
        </p:txBody>
      </p:sp>
      <p:sp>
        <p:nvSpPr>
          <p:cNvPr id="5" name="日期占位符 4"/>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1348">
                                            <p:txEl>
                                              <p:pRg st="0" end="0"/>
                                            </p:txEl>
                                          </p:spTgt>
                                        </p:tgtEl>
                                        <p:attrNameLst>
                                          <p:attrName>style.visibility</p:attrName>
                                        </p:attrNameLst>
                                      </p:cBhvr>
                                      <p:to>
                                        <p:strVal val="visible"/>
                                      </p:to>
                                    </p:set>
                                    <p:animEffect transition="in" filter="blinds(horizontal)">
                                      <p:cBhvr>
                                        <p:cTn id="7" dur="500"/>
                                        <p:tgtEl>
                                          <p:spTgt spid="4413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1348">
                                            <p:txEl>
                                              <p:pRg st="1" end="1"/>
                                            </p:txEl>
                                          </p:spTgt>
                                        </p:tgtEl>
                                        <p:attrNameLst>
                                          <p:attrName>style.visibility</p:attrName>
                                        </p:attrNameLst>
                                      </p:cBhvr>
                                      <p:to>
                                        <p:strVal val="visible"/>
                                      </p:to>
                                    </p:set>
                                    <p:animEffect transition="in" filter="blinds(horizontal)">
                                      <p:cBhvr>
                                        <p:cTn id="12" dur="500"/>
                                        <p:tgtEl>
                                          <p:spTgt spid="44134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3008" y="652363"/>
            <a:ext cx="10515600" cy="760413"/>
          </a:xfrm>
        </p:spPr>
        <p:txBody>
          <a:bodyPr/>
          <a:lstStyle/>
          <a:p>
            <a:r>
              <a:rPr lang="zh-CN" altLang="en-US" dirty="0" smtClean="0"/>
              <a:t>课程内容</a:t>
            </a:r>
            <a:endParaRPr lang="zh-CN" altLang="en-US" dirty="0"/>
          </a:p>
        </p:txBody>
      </p:sp>
      <p:sp>
        <p:nvSpPr>
          <p:cNvPr id="3" name="内容占位符 2"/>
          <p:cNvSpPr>
            <a:spLocks noGrp="1"/>
          </p:cNvSpPr>
          <p:nvPr>
            <p:ph idx="1"/>
          </p:nvPr>
        </p:nvSpPr>
        <p:spPr>
          <a:xfrm>
            <a:off x="1053008" y="1270000"/>
            <a:ext cx="7347248" cy="4908550"/>
          </a:xfrm>
        </p:spPr>
        <p:txBody>
          <a:bodyPr/>
          <a:lstStyle/>
          <a:p>
            <a:pPr>
              <a:lnSpc>
                <a:spcPct val="150000"/>
              </a:lnSpc>
            </a:pPr>
            <a:r>
              <a:rPr lang="zh-CN" altLang="en-US" dirty="0" smtClean="0">
                <a:latin typeface="黑体" panose="02010609060101010101" pitchFamily="49" charset="-122"/>
              </a:rPr>
              <a:t>系统测试的定义和目的</a:t>
            </a:r>
            <a:endParaRPr lang="en-US" altLang="zh-CN" dirty="0" smtClean="0">
              <a:latin typeface="黑体" panose="02010609060101010101" pitchFamily="49" charset="-122"/>
            </a:endParaRPr>
          </a:p>
          <a:p>
            <a:pPr>
              <a:lnSpc>
                <a:spcPct val="150000"/>
              </a:lnSpc>
            </a:pPr>
            <a:r>
              <a:rPr lang="zh-CN" altLang="en-US" dirty="0" smtClean="0">
                <a:solidFill>
                  <a:srgbClr val="FFFF00"/>
                </a:solidFill>
                <a:latin typeface="黑体" panose="02010609060101010101" pitchFamily="49" charset="-122"/>
              </a:rPr>
              <a:t>系统测试对象</a:t>
            </a:r>
            <a:endParaRPr lang="en-US" altLang="zh-CN" dirty="0" smtClean="0">
              <a:solidFill>
                <a:srgbClr val="FFFF00"/>
              </a:solidFill>
              <a:latin typeface="黑体" panose="02010609060101010101" pitchFamily="49" charset="-122"/>
            </a:endParaRPr>
          </a:p>
          <a:p>
            <a:pPr>
              <a:lnSpc>
                <a:spcPct val="150000"/>
              </a:lnSpc>
            </a:pPr>
            <a:r>
              <a:rPr lang="zh-CN" altLang="en-US" dirty="0" smtClean="0">
                <a:latin typeface="黑体" panose="02010609060101010101" pitchFamily="49" charset="-122"/>
              </a:rPr>
              <a:t>系统测试类型</a:t>
            </a:r>
            <a:endParaRPr lang="en-US" altLang="zh-CN" dirty="0" smtClean="0">
              <a:latin typeface="黑体" panose="02010609060101010101" pitchFamily="49" charset="-122"/>
            </a:endParaRPr>
          </a:p>
          <a:p>
            <a:pPr>
              <a:lnSpc>
                <a:spcPct val="150000"/>
              </a:lnSpc>
            </a:pPr>
            <a:r>
              <a:rPr lang="zh-CN" altLang="en-US" dirty="0" smtClean="0">
                <a:latin typeface="黑体" panose="02010609060101010101" pitchFamily="49" charset="-122"/>
              </a:rPr>
              <a:t>系统测试过程</a:t>
            </a:r>
            <a:endParaRPr lang="en-US" altLang="zh-CN" dirty="0" smtClean="0">
              <a:latin typeface="黑体" panose="02010609060101010101" pitchFamily="49" charset="-122"/>
            </a:endParaRPr>
          </a:p>
          <a:p>
            <a:pPr>
              <a:lnSpc>
                <a:spcPct val="150000"/>
              </a:lnSpc>
            </a:pPr>
            <a:r>
              <a:rPr lang="zh-CN" altLang="en-US" dirty="0" smtClean="0">
                <a:latin typeface="黑体" panose="02010609060101010101" pitchFamily="49" charset="-122"/>
              </a:rPr>
              <a:t>系统测试执行过程</a:t>
            </a:r>
            <a:endParaRPr lang="en-US" altLang="zh-CN" dirty="0" smtClean="0">
              <a:latin typeface="黑体" panose="02010609060101010101" pitchFamily="49" charset="-122"/>
            </a:endParaRPr>
          </a:p>
          <a:p>
            <a:pPr>
              <a:lnSpc>
                <a:spcPct val="150000"/>
              </a:lnSpc>
            </a:pPr>
            <a:r>
              <a:rPr lang="zh-CN" altLang="en-US" dirty="0" smtClean="0">
                <a:latin typeface="黑体" panose="02010609060101010101" pitchFamily="49" charset="-122"/>
              </a:rPr>
              <a:t>系统测试记录和日报</a:t>
            </a:r>
            <a:endParaRPr lang="zh-CN" altLang="en-US" dirty="0">
              <a:latin typeface="黑体" panose="02010609060101010101" pitchFamily="49" charset="-122"/>
            </a:endParaRPr>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a:xfrm>
            <a:off x="984448" y="738088"/>
            <a:ext cx="9144000" cy="674688"/>
          </a:xfrm>
        </p:spPr>
        <p:txBody>
          <a:bodyPr/>
          <a:lstStyle/>
          <a:p>
            <a:pPr eaLnBrk="1" hangingPunct="1"/>
            <a:r>
              <a:rPr lang="zh-CN" altLang="en-US" dirty="0" smtClean="0"/>
              <a:t>系统测试对象</a:t>
            </a:r>
            <a:endParaRPr lang="zh-CN" altLang="en-US" dirty="0" smtClean="0"/>
          </a:p>
        </p:txBody>
      </p:sp>
      <p:sp>
        <p:nvSpPr>
          <p:cNvPr id="443396" name="Rectangle 4"/>
          <p:cNvSpPr>
            <a:spLocks noGrp="1" noChangeArrowheads="1"/>
          </p:cNvSpPr>
          <p:nvPr>
            <p:ph type="body" idx="1"/>
          </p:nvPr>
        </p:nvSpPr>
        <p:spPr>
          <a:xfrm>
            <a:off x="1055440" y="1556792"/>
            <a:ext cx="7668344" cy="973137"/>
          </a:xfrm>
        </p:spPr>
        <p:txBody>
          <a:bodyPr/>
          <a:lstStyle/>
          <a:p>
            <a:pPr eaLnBrk="1" hangingPunct="1">
              <a:lnSpc>
                <a:spcPct val="150000"/>
              </a:lnSpc>
            </a:pPr>
            <a:r>
              <a:rPr kumimoji="1" lang="zh-CN" altLang="en-US" sz="2200" dirty="0" smtClean="0"/>
              <a:t>系统测试的对象是软硬件集合在一起的系统，不应是独立的软件与硬件环境。</a:t>
            </a:r>
            <a:endParaRPr kumimoji="1" lang="zh-CN" altLang="en-US" sz="2200" dirty="0" smtClean="0"/>
          </a:p>
          <a:p>
            <a:pPr eaLnBrk="1" hangingPunct="1">
              <a:lnSpc>
                <a:spcPct val="150000"/>
              </a:lnSpc>
            </a:pPr>
            <a:r>
              <a:rPr kumimoji="1" lang="zh-CN" altLang="en-US" sz="2200" dirty="0" smtClean="0"/>
              <a:t>验证时应尽可能模拟实际的运行环境与条件。</a:t>
            </a:r>
            <a:endParaRPr kumimoji="1" lang="zh-CN" altLang="en-US" sz="2200" dirty="0" smtClean="0"/>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3396">
                                            <p:txEl>
                                              <p:pRg st="0" end="0"/>
                                            </p:txEl>
                                          </p:spTgt>
                                        </p:tgtEl>
                                        <p:attrNameLst>
                                          <p:attrName>style.visibility</p:attrName>
                                        </p:attrNameLst>
                                      </p:cBhvr>
                                      <p:to>
                                        <p:strVal val="visible"/>
                                      </p:to>
                                    </p:set>
                                    <p:animEffect transition="in" filter="blinds(horizontal)">
                                      <p:cBhvr>
                                        <p:cTn id="7" dur="500"/>
                                        <p:tgtEl>
                                          <p:spTgt spid="4433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3396">
                                            <p:txEl>
                                              <p:pRg st="1" end="1"/>
                                            </p:txEl>
                                          </p:spTgt>
                                        </p:tgtEl>
                                        <p:attrNameLst>
                                          <p:attrName>style.visibility</p:attrName>
                                        </p:attrNameLst>
                                      </p:cBhvr>
                                      <p:to>
                                        <p:strVal val="visible"/>
                                      </p:to>
                                    </p:set>
                                    <p:animEffect transition="in" filter="blinds(horizontal)">
                                      <p:cBhvr>
                                        <p:cTn id="12" dur="500"/>
                                        <p:tgtEl>
                                          <p:spTgt spid="44339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1000" y="652363"/>
            <a:ext cx="10515600" cy="760413"/>
          </a:xfrm>
        </p:spPr>
        <p:txBody>
          <a:bodyPr/>
          <a:lstStyle/>
          <a:p>
            <a:r>
              <a:rPr lang="zh-CN" altLang="en-US" dirty="0" smtClean="0"/>
              <a:t>课程内容</a:t>
            </a:r>
            <a:endParaRPr lang="zh-CN" altLang="en-US" dirty="0"/>
          </a:p>
        </p:txBody>
      </p:sp>
      <p:sp>
        <p:nvSpPr>
          <p:cNvPr id="3" name="内容占位符 2"/>
          <p:cNvSpPr>
            <a:spLocks noGrp="1"/>
          </p:cNvSpPr>
          <p:nvPr>
            <p:ph idx="1"/>
          </p:nvPr>
        </p:nvSpPr>
        <p:spPr>
          <a:xfrm>
            <a:off x="1053008" y="1270000"/>
            <a:ext cx="10515600" cy="4908550"/>
          </a:xfrm>
        </p:spPr>
        <p:txBody>
          <a:bodyPr/>
          <a:lstStyle/>
          <a:p>
            <a:pPr>
              <a:lnSpc>
                <a:spcPct val="150000"/>
              </a:lnSpc>
            </a:pPr>
            <a:r>
              <a:rPr lang="zh-CN" altLang="en-US" dirty="0" smtClean="0">
                <a:latin typeface="黑体" panose="02010609060101010101" pitchFamily="49" charset="-122"/>
              </a:rPr>
              <a:t>系统测试的定义和目的</a:t>
            </a:r>
            <a:endParaRPr lang="en-US" altLang="zh-CN" dirty="0" smtClean="0">
              <a:latin typeface="黑体" panose="02010609060101010101" pitchFamily="49" charset="-122"/>
            </a:endParaRPr>
          </a:p>
          <a:p>
            <a:pPr>
              <a:lnSpc>
                <a:spcPct val="150000"/>
              </a:lnSpc>
            </a:pPr>
            <a:r>
              <a:rPr lang="zh-CN" altLang="en-US" dirty="0" smtClean="0">
                <a:latin typeface="黑体" panose="02010609060101010101" pitchFamily="49" charset="-122"/>
              </a:rPr>
              <a:t>系统测试对象</a:t>
            </a:r>
            <a:endParaRPr lang="en-US" altLang="zh-CN" dirty="0" smtClean="0">
              <a:latin typeface="黑体" panose="02010609060101010101" pitchFamily="49" charset="-122"/>
            </a:endParaRPr>
          </a:p>
          <a:p>
            <a:pPr>
              <a:lnSpc>
                <a:spcPct val="150000"/>
              </a:lnSpc>
            </a:pPr>
            <a:r>
              <a:rPr lang="zh-CN" altLang="en-US" dirty="0" smtClean="0">
                <a:solidFill>
                  <a:srgbClr val="FFFF00"/>
                </a:solidFill>
                <a:latin typeface="黑体" panose="02010609060101010101" pitchFamily="49" charset="-122"/>
              </a:rPr>
              <a:t>系统测试类型</a:t>
            </a:r>
            <a:endParaRPr lang="en-US" altLang="zh-CN" dirty="0" smtClean="0">
              <a:solidFill>
                <a:srgbClr val="FFFF00"/>
              </a:solidFill>
              <a:latin typeface="黑体" panose="02010609060101010101" pitchFamily="49" charset="-122"/>
            </a:endParaRPr>
          </a:p>
          <a:p>
            <a:pPr>
              <a:lnSpc>
                <a:spcPct val="150000"/>
              </a:lnSpc>
            </a:pPr>
            <a:r>
              <a:rPr lang="zh-CN" altLang="en-US" dirty="0" smtClean="0">
                <a:latin typeface="黑体" panose="02010609060101010101" pitchFamily="49" charset="-122"/>
              </a:rPr>
              <a:t>系统测试过程</a:t>
            </a:r>
            <a:endParaRPr lang="en-US" altLang="zh-CN" dirty="0" smtClean="0">
              <a:latin typeface="黑体" panose="02010609060101010101" pitchFamily="49" charset="-122"/>
            </a:endParaRPr>
          </a:p>
          <a:p>
            <a:pPr>
              <a:lnSpc>
                <a:spcPct val="150000"/>
              </a:lnSpc>
            </a:pPr>
            <a:r>
              <a:rPr lang="zh-CN" altLang="en-US" dirty="0" smtClean="0">
                <a:latin typeface="黑体" panose="02010609060101010101" pitchFamily="49" charset="-122"/>
              </a:rPr>
              <a:t>系统测试执行过程</a:t>
            </a:r>
            <a:endParaRPr lang="en-US" altLang="zh-CN" dirty="0" smtClean="0">
              <a:latin typeface="黑体" panose="02010609060101010101" pitchFamily="49" charset="-122"/>
            </a:endParaRPr>
          </a:p>
          <a:p>
            <a:pPr>
              <a:lnSpc>
                <a:spcPct val="150000"/>
              </a:lnSpc>
            </a:pPr>
            <a:r>
              <a:rPr lang="zh-CN" altLang="en-US" dirty="0" smtClean="0">
                <a:latin typeface="黑体" panose="02010609060101010101" pitchFamily="49" charset="-122"/>
              </a:rPr>
              <a:t>系统测试记录和日报</a:t>
            </a:r>
            <a:endParaRPr lang="zh-CN" altLang="en-US" dirty="0">
              <a:latin typeface="黑体" panose="02010609060101010101" pitchFamily="49" charset="-122"/>
            </a:endParaRPr>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xfrm>
            <a:off x="1019819" y="654968"/>
            <a:ext cx="8964613" cy="685800"/>
          </a:xfrm>
        </p:spPr>
        <p:txBody>
          <a:bodyPr/>
          <a:lstStyle/>
          <a:p>
            <a:pPr eaLnBrk="1" hangingPunct="1"/>
            <a:r>
              <a:rPr kumimoji="1" lang="zh-CN" altLang="en-US" dirty="0" smtClean="0"/>
              <a:t>系统测试常用类型</a:t>
            </a:r>
            <a:endParaRPr kumimoji="1" lang="zh-CN" altLang="en-US" dirty="0" smtClean="0"/>
          </a:p>
        </p:txBody>
      </p:sp>
      <p:sp>
        <p:nvSpPr>
          <p:cNvPr id="14340" name="Rectangle 4"/>
          <p:cNvSpPr>
            <a:spLocks noGrp="1" noChangeArrowheads="1"/>
          </p:cNvSpPr>
          <p:nvPr>
            <p:ph type="body" sz="half" idx="1"/>
          </p:nvPr>
        </p:nvSpPr>
        <p:spPr>
          <a:xfrm>
            <a:off x="1140346" y="1340768"/>
            <a:ext cx="4019550" cy="3040062"/>
          </a:xfrm>
        </p:spPr>
        <p:txBody>
          <a:bodyPr/>
          <a:lstStyle/>
          <a:p>
            <a:pPr eaLnBrk="1" hangingPunct="1">
              <a:lnSpc>
                <a:spcPct val="150000"/>
              </a:lnSpc>
            </a:pPr>
            <a:r>
              <a:rPr lang="zh-CN" altLang="en-US" sz="2200" dirty="0" smtClean="0">
                <a:solidFill>
                  <a:srgbClr val="FFFFFF"/>
                </a:solidFill>
                <a:latin typeface="Times New Roman" panose="02020603050405020304" pitchFamily="18" charset="0"/>
                <a:cs typeface="Times New Roman" panose="02020603050405020304" pitchFamily="18" charset="0"/>
              </a:rPr>
              <a:t>功能测试</a:t>
            </a:r>
            <a:endParaRPr lang="zh-CN" altLang="en-US" sz="2200" dirty="0">
              <a:solidFill>
                <a:srgbClr val="FFFFFF"/>
              </a:solidFill>
              <a:latin typeface="Times New Roman" panose="02020603050405020304" pitchFamily="18" charset="0"/>
              <a:cs typeface="Times New Roman" panose="02020603050405020304" pitchFamily="18" charset="0"/>
            </a:endParaRPr>
          </a:p>
          <a:p>
            <a:pPr eaLnBrk="1" hangingPunct="1">
              <a:lnSpc>
                <a:spcPct val="150000"/>
              </a:lnSpc>
            </a:pPr>
            <a:r>
              <a:rPr lang="zh-CN" altLang="en-US" sz="2200" dirty="0" smtClean="0">
                <a:solidFill>
                  <a:srgbClr val="FFFFFF"/>
                </a:solidFill>
                <a:latin typeface="Times New Roman" panose="02020603050405020304" pitchFamily="18" charset="0"/>
                <a:cs typeface="Times New Roman" panose="02020603050405020304" pitchFamily="18" charset="0"/>
              </a:rPr>
              <a:t>性能</a:t>
            </a:r>
            <a:r>
              <a:rPr lang="zh-CN" altLang="en-US" sz="2200" dirty="0">
                <a:solidFill>
                  <a:srgbClr val="FFFFFF"/>
                </a:solidFill>
                <a:latin typeface="Times New Roman" panose="02020603050405020304" pitchFamily="18" charset="0"/>
                <a:cs typeface="Times New Roman" panose="02020603050405020304" pitchFamily="18" charset="0"/>
              </a:rPr>
              <a:t>测试</a:t>
            </a:r>
            <a:endParaRPr lang="zh-CN" altLang="en-US" sz="2200" dirty="0">
              <a:solidFill>
                <a:srgbClr val="FFFFFF"/>
              </a:solidFill>
              <a:latin typeface="Times New Roman" panose="02020603050405020304" pitchFamily="18" charset="0"/>
              <a:cs typeface="Times New Roman" panose="02020603050405020304" pitchFamily="18" charset="0"/>
            </a:endParaRPr>
          </a:p>
          <a:p>
            <a:pPr eaLnBrk="1" hangingPunct="1">
              <a:lnSpc>
                <a:spcPct val="150000"/>
              </a:lnSpc>
            </a:pPr>
            <a:r>
              <a:rPr lang="zh-CN" altLang="en-US" sz="2200" dirty="0" smtClean="0">
                <a:solidFill>
                  <a:srgbClr val="FFFFFF"/>
                </a:solidFill>
                <a:latin typeface="Times New Roman" panose="02020603050405020304" pitchFamily="18" charset="0"/>
                <a:cs typeface="Times New Roman" panose="02020603050405020304" pitchFamily="18" charset="0"/>
              </a:rPr>
              <a:t>安全性</a:t>
            </a:r>
            <a:r>
              <a:rPr lang="zh-CN" altLang="en-US" sz="2200" dirty="0">
                <a:solidFill>
                  <a:srgbClr val="FFFFFF"/>
                </a:solidFill>
                <a:latin typeface="Times New Roman" panose="02020603050405020304" pitchFamily="18" charset="0"/>
                <a:cs typeface="Times New Roman" panose="02020603050405020304" pitchFamily="18" charset="0"/>
              </a:rPr>
              <a:t>测试</a:t>
            </a:r>
            <a:endParaRPr lang="zh-CN" altLang="en-US" sz="2200" dirty="0">
              <a:solidFill>
                <a:srgbClr val="FFFFFF"/>
              </a:solidFill>
              <a:latin typeface="Times New Roman" panose="02020603050405020304" pitchFamily="18" charset="0"/>
              <a:cs typeface="Times New Roman" panose="02020603050405020304" pitchFamily="18" charset="0"/>
            </a:endParaRPr>
          </a:p>
          <a:p>
            <a:pPr eaLnBrk="1" hangingPunct="1">
              <a:lnSpc>
                <a:spcPct val="150000"/>
              </a:lnSpc>
            </a:pPr>
            <a:r>
              <a:rPr lang="en-US" altLang="zh-CN" sz="2200" dirty="0" smtClean="0">
                <a:solidFill>
                  <a:srgbClr val="FFFFFF"/>
                </a:solidFill>
                <a:latin typeface="Times New Roman" panose="02020603050405020304" pitchFamily="18" charset="0"/>
                <a:cs typeface="Times New Roman" panose="02020603050405020304" pitchFamily="18" charset="0"/>
              </a:rPr>
              <a:t>GUI</a:t>
            </a:r>
            <a:r>
              <a:rPr lang="zh-CN" altLang="en-US" sz="2200" dirty="0">
                <a:solidFill>
                  <a:srgbClr val="FFFFFF"/>
                </a:solidFill>
                <a:latin typeface="Times New Roman" panose="02020603050405020304" pitchFamily="18" charset="0"/>
                <a:cs typeface="Times New Roman" panose="02020603050405020304" pitchFamily="18" charset="0"/>
              </a:rPr>
              <a:t>测试</a:t>
            </a:r>
            <a:endParaRPr lang="zh-CN" altLang="en-US" sz="2200" dirty="0">
              <a:solidFill>
                <a:srgbClr val="FFFFFF"/>
              </a:solidFill>
              <a:latin typeface="Times New Roman" panose="02020603050405020304" pitchFamily="18" charset="0"/>
              <a:cs typeface="Times New Roman" panose="02020603050405020304" pitchFamily="18" charset="0"/>
            </a:endParaRPr>
          </a:p>
          <a:p>
            <a:pPr eaLnBrk="1" hangingPunct="1">
              <a:lnSpc>
                <a:spcPct val="150000"/>
              </a:lnSpc>
            </a:pPr>
            <a:r>
              <a:rPr lang="zh-CN" altLang="en-US" dirty="0" smtClean="0">
                <a:solidFill>
                  <a:srgbClr val="FFFFFF"/>
                </a:solidFill>
                <a:latin typeface="Times New Roman" panose="02020603050405020304" pitchFamily="18" charset="0"/>
                <a:cs typeface="Times New Roman" panose="02020603050405020304" pitchFamily="18" charset="0"/>
                <a:sym typeface="+mn-ea"/>
              </a:rPr>
              <a:t>健壮</a:t>
            </a:r>
            <a:r>
              <a:rPr lang="zh-CN" altLang="en-US" dirty="0">
                <a:solidFill>
                  <a:srgbClr val="FFFFFF"/>
                </a:solidFill>
                <a:latin typeface="Times New Roman" panose="02020603050405020304" pitchFamily="18" charset="0"/>
                <a:cs typeface="Times New Roman" panose="02020603050405020304" pitchFamily="18" charset="0"/>
                <a:sym typeface="+mn-ea"/>
              </a:rPr>
              <a:t>性测试</a:t>
            </a:r>
            <a:endParaRPr lang="zh-CN" altLang="en-US" dirty="0">
              <a:solidFill>
                <a:srgbClr val="FFFFFF"/>
              </a:solidFill>
              <a:latin typeface="Times New Roman" panose="02020603050405020304" pitchFamily="18" charset="0"/>
              <a:cs typeface="Times New Roman" panose="02020603050405020304" pitchFamily="18" charset="0"/>
            </a:endParaRPr>
          </a:p>
          <a:p>
            <a:pPr eaLnBrk="1" hangingPunct="1">
              <a:lnSpc>
                <a:spcPct val="150000"/>
              </a:lnSpc>
            </a:pPr>
            <a:r>
              <a:rPr lang="zh-CN" altLang="en-US" dirty="0" smtClean="0">
                <a:solidFill>
                  <a:srgbClr val="FFFFFF"/>
                </a:solidFill>
                <a:latin typeface="Times New Roman" panose="02020603050405020304" pitchFamily="18" charset="0"/>
                <a:cs typeface="Times New Roman" panose="02020603050405020304" pitchFamily="18" charset="0"/>
                <a:sym typeface="+mn-ea"/>
              </a:rPr>
              <a:t>稳定性</a:t>
            </a:r>
            <a:r>
              <a:rPr lang="zh-CN" altLang="en-US" dirty="0">
                <a:solidFill>
                  <a:srgbClr val="FFFFFF"/>
                </a:solidFill>
                <a:latin typeface="Times New Roman" panose="02020603050405020304" pitchFamily="18" charset="0"/>
                <a:cs typeface="Times New Roman" panose="02020603050405020304" pitchFamily="18" charset="0"/>
                <a:sym typeface="+mn-ea"/>
              </a:rPr>
              <a:t>测试</a:t>
            </a:r>
            <a:endParaRPr lang="zh-CN" altLang="en-US" dirty="0">
              <a:solidFill>
                <a:srgbClr val="FFFFFF"/>
              </a:solidFill>
              <a:latin typeface="Times New Roman" panose="02020603050405020304" pitchFamily="18" charset="0"/>
              <a:cs typeface="Times New Roman" panose="02020603050405020304" pitchFamily="18" charset="0"/>
            </a:endParaRPr>
          </a:p>
          <a:p>
            <a:pPr eaLnBrk="1" hangingPunct="1">
              <a:lnSpc>
                <a:spcPct val="150000"/>
              </a:lnSpc>
            </a:pPr>
            <a:r>
              <a:rPr lang="zh-CN" altLang="en-US" dirty="0" smtClean="0">
                <a:solidFill>
                  <a:srgbClr val="FFFFFF"/>
                </a:solidFill>
                <a:latin typeface="Times New Roman" panose="02020603050405020304" pitchFamily="18" charset="0"/>
                <a:cs typeface="Times New Roman" panose="02020603050405020304" pitchFamily="18" charset="0"/>
                <a:sym typeface="+mn-ea"/>
              </a:rPr>
              <a:t>可用性测试</a:t>
            </a:r>
            <a:endParaRPr lang="zh-CN" altLang="en-US" dirty="0">
              <a:solidFill>
                <a:srgbClr val="FFFFFF"/>
              </a:solidFill>
              <a:latin typeface="Times New Roman" panose="02020603050405020304" pitchFamily="18" charset="0"/>
              <a:cs typeface="Times New Roman" panose="02020603050405020304" pitchFamily="18" charset="0"/>
            </a:endParaRPr>
          </a:p>
          <a:p>
            <a:pPr eaLnBrk="1" hangingPunct="1">
              <a:lnSpc>
                <a:spcPct val="150000"/>
              </a:lnSpc>
            </a:pPr>
            <a:r>
              <a:rPr lang="zh-CN" altLang="en-US" dirty="0" smtClean="0">
                <a:solidFill>
                  <a:srgbClr val="FFFFFF"/>
                </a:solidFill>
                <a:latin typeface="Times New Roman" panose="02020603050405020304" pitchFamily="18" charset="0"/>
                <a:cs typeface="Times New Roman" panose="02020603050405020304" pitchFamily="18" charset="0"/>
                <a:sym typeface="+mn-ea"/>
              </a:rPr>
              <a:t>压力</a:t>
            </a:r>
            <a:r>
              <a:rPr lang="zh-CN" altLang="en-US" dirty="0">
                <a:solidFill>
                  <a:srgbClr val="FFFFFF"/>
                </a:solidFill>
                <a:latin typeface="Times New Roman" panose="02020603050405020304" pitchFamily="18" charset="0"/>
                <a:cs typeface="Times New Roman" panose="02020603050405020304" pitchFamily="18" charset="0"/>
                <a:sym typeface="+mn-ea"/>
              </a:rPr>
              <a:t>测试</a:t>
            </a:r>
            <a:endParaRPr lang="zh-CN" altLang="en-US" sz="2200" dirty="0">
              <a:solidFill>
                <a:srgbClr val="FFFFFF"/>
              </a:solidFill>
              <a:latin typeface="Times New Roman" panose="02020603050405020304" pitchFamily="18" charset="0"/>
              <a:cs typeface="Times New Roman" panose="02020603050405020304" pitchFamily="18" charset="0"/>
            </a:endParaRPr>
          </a:p>
          <a:p>
            <a:pPr eaLnBrk="1" hangingPunct="1">
              <a:lnSpc>
                <a:spcPct val="150000"/>
              </a:lnSpc>
            </a:pPr>
            <a:endParaRPr lang="zh-CN" altLang="en-US" sz="2200" dirty="0">
              <a:solidFill>
                <a:srgbClr val="FFFFFF"/>
              </a:solidFill>
              <a:latin typeface="Times New Roman" panose="02020603050405020304" pitchFamily="18" charset="0"/>
              <a:cs typeface="Times New Roman" panose="02020603050405020304" pitchFamily="18" charset="0"/>
            </a:endParaRPr>
          </a:p>
        </p:txBody>
      </p:sp>
      <p:sp>
        <p:nvSpPr>
          <p:cNvPr id="14341" name="Rectangle 5"/>
          <p:cNvSpPr>
            <a:spLocks noGrp="1" noChangeArrowheads="1"/>
          </p:cNvSpPr>
          <p:nvPr>
            <p:ph type="body" sz="half" idx="2"/>
          </p:nvPr>
        </p:nvSpPr>
        <p:spPr>
          <a:xfrm>
            <a:off x="4232910" y="1268730"/>
            <a:ext cx="4743450" cy="5681345"/>
          </a:xfrm>
        </p:spPr>
        <p:txBody>
          <a:bodyPr/>
          <a:lstStyle/>
          <a:p>
            <a:pPr eaLnBrk="1" hangingPunct="1">
              <a:lnSpc>
                <a:spcPct val="150000"/>
              </a:lnSpc>
            </a:pPr>
            <a:r>
              <a:rPr lang="zh-CN" altLang="en-US" dirty="0" smtClean="0">
                <a:solidFill>
                  <a:srgbClr val="FFFFFF"/>
                </a:solidFill>
                <a:latin typeface="Times New Roman" panose="02020603050405020304" pitchFamily="18" charset="0"/>
                <a:cs typeface="Times New Roman" panose="02020603050405020304" pitchFamily="18" charset="0"/>
                <a:sym typeface="+mn-ea"/>
              </a:rPr>
              <a:t>容量</a:t>
            </a:r>
            <a:r>
              <a:rPr lang="zh-CN" altLang="en-US" dirty="0">
                <a:solidFill>
                  <a:srgbClr val="FFFFFF"/>
                </a:solidFill>
                <a:latin typeface="Times New Roman" panose="02020603050405020304" pitchFamily="18" charset="0"/>
                <a:cs typeface="Times New Roman" panose="02020603050405020304" pitchFamily="18" charset="0"/>
                <a:sym typeface="+mn-ea"/>
              </a:rPr>
              <a:t>测试</a:t>
            </a:r>
            <a:endParaRPr lang="zh-CN" altLang="en-US" dirty="0">
              <a:solidFill>
                <a:srgbClr val="FFFFFF"/>
              </a:solidFill>
              <a:latin typeface="Times New Roman" panose="02020603050405020304" pitchFamily="18" charset="0"/>
              <a:cs typeface="Times New Roman" panose="02020603050405020304" pitchFamily="18" charset="0"/>
            </a:endParaRPr>
          </a:p>
          <a:p>
            <a:pPr eaLnBrk="1" hangingPunct="1">
              <a:lnSpc>
                <a:spcPct val="150000"/>
              </a:lnSpc>
            </a:pPr>
            <a:r>
              <a:rPr lang="zh-CN" altLang="en-US" dirty="0" smtClean="0">
                <a:solidFill>
                  <a:srgbClr val="FFFFFF"/>
                </a:solidFill>
                <a:latin typeface="Times New Roman" panose="02020603050405020304" pitchFamily="18" charset="0"/>
                <a:cs typeface="Times New Roman" panose="02020603050405020304" pitchFamily="18" charset="0"/>
                <a:sym typeface="+mn-ea"/>
              </a:rPr>
              <a:t>安装</a:t>
            </a:r>
            <a:r>
              <a:rPr lang="zh-CN" altLang="en-US" dirty="0">
                <a:solidFill>
                  <a:srgbClr val="FFFFFF"/>
                </a:solidFill>
                <a:latin typeface="Times New Roman" panose="02020603050405020304" pitchFamily="18" charset="0"/>
                <a:cs typeface="Times New Roman" panose="02020603050405020304" pitchFamily="18" charset="0"/>
                <a:sym typeface="+mn-ea"/>
              </a:rPr>
              <a:t>测试</a:t>
            </a:r>
            <a:endParaRPr lang="zh-CN" altLang="en-US" dirty="0">
              <a:solidFill>
                <a:srgbClr val="FFFFFF"/>
              </a:solidFill>
              <a:latin typeface="Times New Roman" panose="02020603050405020304" pitchFamily="18" charset="0"/>
              <a:cs typeface="Times New Roman" panose="02020603050405020304" pitchFamily="18" charset="0"/>
              <a:sym typeface="+mn-ea"/>
            </a:endParaRPr>
          </a:p>
          <a:p>
            <a:pPr algn="l" eaLnBrk="1" hangingPunct="1">
              <a:lnSpc>
                <a:spcPct val="150000"/>
              </a:lnSpc>
            </a:pPr>
            <a:r>
              <a:rPr lang="zh-CN" altLang="en-US" dirty="0" smtClean="0">
                <a:solidFill>
                  <a:srgbClr val="FFFFFF"/>
                </a:solidFill>
                <a:latin typeface="Times New Roman" panose="02020603050405020304" pitchFamily="18" charset="0"/>
                <a:cs typeface="Times New Roman" panose="02020603050405020304" pitchFamily="18" charset="0"/>
                <a:sym typeface="+mn-ea"/>
              </a:rPr>
              <a:t>配置</a:t>
            </a:r>
            <a:r>
              <a:rPr lang="zh-CN" altLang="en-US" dirty="0">
                <a:solidFill>
                  <a:srgbClr val="FFFFFF"/>
                </a:solidFill>
                <a:latin typeface="Times New Roman" panose="02020603050405020304" pitchFamily="18" charset="0"/>
                <a:cs typeface="Times New Roman" panose="02020603050405020304" pitchFamily="18" charset="0"/>
                <a:sym typeface="+mn-ea"/>
              </a:rPr>
              <a:t>测试</a:t>
            </a:r>
            <a:endParaRPr lang="zh-CN" altLang="en-US" dirty="0">
              <a:solidFill>
                <a:srgbClr val="FFFFFF"/>
              </a:solidFill>
              <a:latin typeface="Times New Roman" panose="02020603050405020304" pitchFamily="18" charset="0"/>
              <a:cs typeface="Times New Roman" panose="02020603050405020304" pitchFamily="18" charset="0"/>
            </a:endParaRPr>
          </a:p>
          <a:p>
            <a:pPr algn="l" eaLnBrk="1" hangingPunct="1">
              <a:lnSpc>
                <a:spcPct val="150000"/>
              </a:lnSpc>
            </a:pPr>
            <a:r>
              <a:rPr lang="zh-CN" altLang="en-US" dirty="0" smtClean="0">
                <a:solidFill>
                  <a:srgbClr val="FFFFFF"/>
                </a:solidFill>
                <a:latin typeface="Times New Roman" panose="02020603050405020304" pitchFamily="18" charset="0"/>
                <a:cs typeface="Times New Roman" panose="02020603050405020304" pitchFamily="18" charset="0"/>
                <a:sym typeface="+mn-ea"/>
              </a:rPr>
              <a:t>异常</a:t>
            </a:r>
            <a:r>
              <a:rPr lang="zh-CN" altLang="en-US" dirty="0">
                <a:solidFill>
                  <a:srgbClr val="FFFFFF"/>
                </a:solidFill>
                <a:latin typeface="Times New Roman" panose="02020603050405020304" pitchFamily="18" charset="0"/>
                <a:cs typeface="Times New Roman" panose="02020603050405020304" pitchFamily="18" charset="0"/>
                <a:sym typeface="+mn-ea"/>
              </a:rPr>
              <a:t>测试（恢复性测试）</a:t>
            </a:r>
            <a:endParaRPr lang="zh-CN" altLang="en-US" dirty="0">
              <a:solidFill>
                <a:srgbClr val="FFFFFF"/>
              </a:solidFill>
              <a:latin typeface="Times New Roman" panose="02020603050405020304" pitchFamily="18" charset="0"/>
              <a:cs typeface="Times New Roman" panose="02020603050405020304" pitchFamily="18" charset="0"/>
            </a:endParaRPr>
          </a:p>
          <a:p>
            <a:pPr algn="l" eaLnBrk="1" hangingPunct="1">
              <a:lnSpc>
                <a:spcPct val="150000"/>
              </a:lnSpc>
            </a:pPr>
            <a:r>
              <a:rPr lang="zh-CN" altLang="en-US" dirty="0" smtClean="0">
                <a:solidFill>
                  <a:srgbClr val="FFFFFF"/>
                </a:solidFill>
                <a:latin typeface="Times New Roman" panose="02020603050405020304" pitchFamily="18" charset="0"/>
                <a:cs typeface="Times New Roman" panose="02020603050405020304" pitchFamily="18" charset="0"/>
                <a:sym typeface="+mn-ea"/>
              </a:rPr>
              <a:t>备份</a:t>
            </a:r>
            <a:r>
              <a:rPr lang="zh-CN" altLang="en-US" dirty="0">
                <a:solidFill>
                  <a:srgbClr val="FFFFFF"/>
                </a:solidFill>
                <a:latin typeface="Times New Roman" panose="02020603050405020304" pitchFamily="18" charset="0"/>
                <a:cs typeface="Times New Roman" panose="02020603050405020304" pitchFamily="18" charset="0"/>
                <a:sym typeface="+mn-ea"/>
              </a:rPr>
              <a:t>测试</a:t>
            </a:r>
            <a:endParaRPr lang="zh-CN" altLang="en-US" dirty="0">
              <a:solidFill>
                <a:srgbClr val="FFFFFF"/>
              </a:solidFill>
              <a:latin typeface="Times New Roman" panose="02020603050405020304" pitchFamily="18" charset="0"/>
              <a:cs typeface="Times New Roman" panose="02020603050405020304" pitchFamily="18" charset="0"/>
            </a:endParaRPr>
          </a:p>
          <a:p>
            <a:pPr algn="l" eaLnBrk="1" hangingPunct="1">
              <a:lnSpc>
                <a:spcPct val="150000"/>
              </a:lnSpc>
            </a:pPr>
            <a:r>
              <a:rPr lang="zh-CN" altLang="en-US" dirty="0" smtClean="0">
                <a:solidFill>
                  <a:srgbClr val="FFFFFF"/>
                </a:solidFill>
                <a:latin typeface="Times New Roman" panose="02020603050405020304" pitchFamily="18" charset="0"/>
                <a:cs typeface="Times New Roman" panose="02020603050405020304" pitchFamily="18" charset="0"/>
                <a:sym typeface="+mn-ea"/>
              </a:rPr>
              <a:t>文档</a:t>
            </a:r>
            <a:r>
              <a:rPr lang="zh-CN" altLang="en-US" dirty="0">
                <a:solidFill>
                  <a:srgbClr val="FFFFFF"/>
                </a:solidFill>
                <a:latin typeface="Times New Roman" panose="02020603050405020304" pitchFamily="18" charset="0"/>
                <a:cs typeface="Times New Roman" panose="02020603050405020304" pitchFamily="18" charset="0"/>
                <a:sym typeface="+mn-ea"/>
              </a:rPr>
              <a:t>测试</a:t>
            </a:r>
            <a:endParaRPr lang="zh-CN" altLang="en-US" dirty="0">
              <a:solidFill>
                <a:srgbClr val="FFFFFF"/>
              </a:solidFill>
              <a:latin typeface="Times New Roman" panose="02020603050405020304" pitchFamily="18" charset="0"/>
              <a:cs typeface="Times New Roman" panose="02020603050405020304" pitchFamily="18" charset="0"/>
            </a:endParaRPr>
          </a:p>
          <a:p>
            <a:pPr algn="l" eaLnBrk="1" hangingPunct="1">
              <a:lnSpc>
                <a:spcPct val="150000"/>
              </a:lnSpc>
            </a:pPr>
            <a:r>
              <a:rPr lang="zh-CN" altLang="en-US" dirty="0" smtClean="0">
                <a:solidFill>
                  <a:srgbClr val="FFFFFF"/>
                </a:solidFill>
                <a:latin typeface="Times New Roman" panose="02020603050405020304" pitchFamily="18" charset="0"/>
                <a:cs typeface="Times New Roman" panose="02020603050405020304" pitchFamily="18" charset="0"/>
                <a:sym typeface="+mn-ea"/>
              </a:rPr>
              <a:t>在线帮助</a:t>
            </a:r>
            <a:r>
              <a:rPr lang="zh-CN" altLang="en-US" dirty="0">
                <a:solidFill>
                  <a:srgbClr val="FFFFFF"/>
                </a:solidFill>
                <a:latin typeface="Times New Roman" panose="02020603050405020304" pitchFamily="18" charset="0"/>
                <a:cs typeface="Times New Roman" panose="02020603050405020304" pitchFamily="18" charset="0"/>
                <a:sym typeface="+mn-ea"/>
              </a:rPr>
              <a:t>测试</a:t>
            </a:r>
            <a:endParaRPr lang="zh-CN" altLang="en-US" dirty="0">
              <a:solidFill>
                <a:srgbClr val="FFFFFF"/>
              </a:solidFill>
              <a:latin typeface="Times New Roman" panose="02020603050405020304" pitchFamily="18" charset="0"/>
              <a:cs typeface="Times New Roman" panose="02020603050405020304" pitchFamily="18" charset="0"/>
            </a:endParaRPr>
          </a:p>
          <a:p>
            <a:pPr algn="l" eaLnBrk="1" hangingPunct="1">
              <a:lnSpc>
                <a:spcPct val="150000"/>
              </a:lnSpc>
            </a:pPr>
            <a:r>
              <a:rPr lang="zh-CN" altLang="en-US" dirty="0" smtClean="0">
                <a:solidFill>
                  <a:srgbClr val="FFFFFF"/>
                </a:solidFill>
                <a:latin typeface="Times New Roman" panose="02020603050405020304" pitchFamily="18" charset="0"/>
                <a:cs typeface="Times New Roman" panose="02020603050405020304" pitchFamily="18" charset="0"/>
                <a:sym typeface="+mn-ea"/>
              </a:rPr>
              <a:t>网络</a:t>
            </a:r>
            <a:r>
              <a:rPr lang="zh-CN" altLang="en-US" dirty="0">
                <a:solidFill>
                  <a:srgbClr val="FFFFFF"/>
                </a:solidFill>
                <a:latin typeface="Times New Roman" panose="02020603050405020304" pitchFamily="18" charset="0"/>
                <a:cs typeface="Times New Roman" panose="02020603050405020304" pitchFamily="18" charset="0"/>
                <a:sym typeface="+mn-ea"/>
              </a:rPr>
              <a:t>测试</a:t>
            </a:r>
            <a:endParaRPr lang="zh-CN" altLang="en-US" dirty="0">
              <a:solidFill>
                <a:srgbClr val="FFFFFF"/>
              </a:solidFill>
              <a:latin typeface="Times New Roman" panose="02020603050405020304" pitchFamily="18" charset="0"/>
              <a:cs typeface="Times New Roman" panose="02020603050405020304" pitchFamily="18" charset="0"/>
            </a:endParaRPr>
          </a:p>
          <a:p>
            <a:pPr eaLnBrk="1" hangingPunct="1">
              <a:lnSpc>
                <a:spcPct val="150000"/>
              </a:lnSpc>
            </a:pPr>
            <a:endParaRPr lang="zh-CN" altLang="en-US" dirty="0">
              <a:solidFill>
                <a:srgbClr val="FFFFFF"/>
              </a:solidFill>
              <a:latin typeface="Times New Roman" panose="02020603050405020304" pitchFamily="18" charset="0"/>
              <a:cs typeface="Times New Roman" panose="02020603050405020304" pitchFamily="18" charset="0"/>
            </a:endParaRPr>
          </a:p>
          <a:p>
            <a:pPr marL="0" indent="0" eaLnBrk="1" hangingPunct="1">
              <a:lnSpc>
                <a:spcPct val="150000"/>
              </a:lnSpc>
              <a:buNone/>
            </a:pPr>
            <a:endParaRPr lang="zh-CN" altLang="en-US" sz="2200" dirty="0">
              <a:solidFill>
                <a:srgbClr val="FFFFFF"/>
              </a:solidFill>
              <a:latin typeface="Times New Roman" panose="02020603050405020304" pitchFamily="18" charset="0"/>
              <a:cs typeface="Times New Roman" panose="02020603050405020304" pitchFamily="18" charset="0"/>
            </a:endParaRPr>
          </a:p>
          <a:p>
            <a:pPr eaLnBrk="1" hangingPunct="1">
              <a:lnSpc>
                <a:spcPct val="150000"/>
              </a:lnSpc>
            </a:pPr>
            <a:endParaRPr lang="zh-CN" altLang="en-US" sz="2200" dirty="0">
              <a:solidFill>
                <a:srgbClr val="FFFFFF"/>
              </a:solidFill>
              <a:latin typeface="Times New Roman" panose="02020603050405020304" pitchFamily="18" charset="0"/>
              <a:cs typeface="Times New Roman" panose="02020603050405020304" pitchFamily="18" charset="0"/>
            </a:endParaRPr>
          </a:p>
        </p:txBody>
      </p:sp>
      <p:sp>
        <p:nvSpPr>
          <p:cNvPr id="6" name="日期占位符 5"/>
          <p:cNvSpPr>
            <a:spLocks noGrp="1"/>
          </p:cNvSpPr>
          <p:nvPr>
            <p:ph type="dt" sz="half" idx="10"/>
          </p:nvPr>
        </p:nvSpPr>
        <p:spPr/>
        <p:txBody>
          <a:bodyPr/>
          <a:lstStyle/>
          <a:p>
            <a:r>
              <a:rPr lang="en-US" altLang="zh-CN" dirty="0" smtClean="0"/>
              <a:t>www.51testing.net</a:t>
            </a:r>
            <a:endParaRPr lang="zh-CN" altLang="en-US" sz="18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TABLE_BEAUTIFY" val="{9810e6a2-f9a9-4df9-b374-4a7f00f33f6e}"/>
</p:tagLst>
</file>

<file path=ppt/tags/tag2.xml><?xml version="1.0" encoding="utf-8"?>
<p:tagLst xmlns:p="http://schemas.openxmlformats.org/presentationml/2006/main">
  <p:tag name="COMMONDATA" val="eyJoZGlkIjoiZWE3MjdiYzEyMDliNGY3ZDkwYWI2NGUwZGUwMzVhNzMifQ=="/>
</p:tagLst>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黑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txDef>
      <a:spPr bwMode="auto">
        <a:noFill/>
        <a:ln>
          <a:noFill/>
        </a:ln>
      </a:spPr>
      <a:bodyPr>
        <a:spAutoFit/>
      </a:bodyPr>
      <a:lstStyle>
        <a:defPPr eaLnBrk="1" hangingPunct="1">
          <a:lnSpc>
            <a:spcPct val="150000"/>
          </a:lnSpc>
          <a:spcBef>
            <a:spcPct val="50000"/>
          </a:spcBef>
          <a:buClr>
            <a:schemeClr val="bg1"/>
          </a:buClr>
          <a:buFontTx/>
          <a:buChar char="•"/>
          <a:defRPr kumimoji="1" sz="2200" dirty="0">
            <a:solidFill>
              <a:schemeClr val="bg1"/>
            </a:solidFill>
            <a:latin typeface="黑体" panose="02010609060101010101" pitchFamily="49" charset="-122"/>
            <a:ea typeface="黑体" panose="02010609060101010101" pitchFamily="49"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3058</Words>
  <Application>WPS 演示</Application>
  <PresentationFormat>自定义</PresentationFormat>
  <Paragraphs>355</Paragraphs>
  <Slides>27</Slides>
  <Notes>66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Arial</vt:lpstr>
      <vt:lpstr>宋体</vt:lpstr>
      <vt:lpstr>Wingdings</vt:lpstr>
      <vt:lpstr>黑体</vt:lpstr>
      <vt:lpstr>Calibri Light</vt:lpstr>
      <vt:lpstr>Calibri</vt:lpstr>
      <vt:lpstr>Times New Roman</vt:lpstr>
      <vt:lpstr>Arial Unicode MS</vt:lpstr>
      <vt:lpstr>微软雅黑</vt:lpstr>
      <vt:lpstr>Office 主题</vt:lpstr>
      <vt:lpstr>测试概论——系统测试</vt:lpstr>
      <vt:lpstr>学习目标</vt:lpstr>
      <vt:lpstr>课程内容</vt:lpstr>
      <vt:lpstr>什么是系统测试</vt:lpstr>
      <vt:lpstr>系统测试目的</vt:lpstr>
      <vt:lpstr>课程内容</vt:lpstr>
      <vt:lpstr>系统测试对象</vt:lpstr>
      <vt:lpstr>课程内容</vt:lpstr>
      <vt:lpstr>系统测试常用类型</vt:lpstr>
      <vt:lpstr>功能测试</vt:lpstr>
      <vt:lpstr>性能测试</vt:lpstr>
      <vt:lpstr>安全性测试</vt:lpstr>
      <vt:lpstr>GUI测试</vt:lpstr>
      <vt:lpstr>可用性测试</vt:lpstr>
      <vt:lpstr>健壮性测试</vt:lpstr>
      <vt:lpstr>稳定性测试</vt:lpstr>
      <vt:lpstr>课程内容</vt:lpstr>
      <vt:lpstr>系统测试的四个阶段</vt:lpstr>
      <vt:lpstr>课程内容</vt:lpstr>
      <vt:lpstr>系统测试执行的概念</vt:lpstr>
      <vt:lpstr>PowerPoint 演示文稿</vt:lpstr>
      <vt:lpstr>PowerPoint 演示文稿</vt:lpstr>
      <vt:lpstr>PowerPoint 演示文稿</vt:lpstr>
      <vt:lpstr>PowerPoint 演示文稿</vt:lpstr>
      <vt:lpstr>课程内容</vt:lpstr>
      <vt:lpstr>PowerPoint 演示文稿</vt:lpstr>
      <vt:lpstr>PowerPoint 演示文稿</vt:lpstr>
    </vt:vector>
  </TitlesOfParts>
  <Company>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廖先生</cp:lastModifiedBy>
  <cp:revision>628</cp:revision>
  <dcterms:created xsi:type="dcterms:W3CDTF">2014-03-18T11:00:00Z</dcterms:created>
  <dcterms:modified xsi:type="dcterms:W3CDTF">2022-05-20T09:17:53Z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2052-11.1.0.11691</vt:lpwstr>
  </property>
  <property fmtid="{D5CDD505-2E9C-101B-9397-08002B2CF9AE}" pid="3" name="ICV">
    <vt:lpwstr>65BAA0AF35C64292AC2B0F2CED84CDD9</vt:lpwstr>
  </property>
</Properties>
</file>