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22"/>
  </p:handoutMasterIdLst>
  <p:sldIdLst>
    <p:sldId id="1016" r:id="rId3"/>
    <p:sldId id="1107" r:id="rId4"/>
    <p:sldId id="1017" r:id="rId5"/>
    <p:sldId id="1018" r:id="rId6"/>
    <p:sldId id="1019" r:id="rId8"/>
    <p:sldId id="1020" r:id="rId9"/>
    <p:sldId id="1021" r:id="rId10"/>
    <p:sldId id="1022" r:id="rId11"/>
    <p:sldId id="1023" r:id="rId12"/>
    <p:sldId id="1025" r:id="rId13"/>
    <p:sldId id="1026" r:id="rId14"/>
    <p:sldId id="1031" r:id="rId15"/>
    <p:sldId id="1032" r:id="rId16"/>
    <p:sldId id="1033" r:id="rId17"/>
    <p:sldId id="1034" r:id="rId18"/>
    <p:sldId id="1086" r:id="rId19"/>
    <p:sldId id="1036" r:id="rId20"/>
    <p:sldId id="1038" r:id="rId21"/>
  </p:sldIdLst>
  <p:sldSz cx="12192000" cy="6858000"/>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152021"/>
    <a:srgbClr val="66CCFF"/>
    <a:srgbClr val="FFFF99"/>
    <a:srgbClr val="FF9933"/>
    <a:srgbClr val="FF66CC"/>
    <a:srgbClr val="FF6600"/>
    <a:srgbClr val="FF33CC"/>
    <a:srgbClr val="FF99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4660"/>
  </p:normalViewPr>
  <p:slideViewPr>
    <p:cSldViewPr snapToObjects="1" showGuides="1">
      <p:cViewPr varScale="1">
        <p:scale>
          <a:sx n="71" d="100"/>
          <a:sy n="71" d="100"/>
        </p:scale>
        <p:origin x="-570" y="-90"/>
      </p:cViewPr>
      <p:guideLst>
        <p:guide orient="horz" pos="2065"/>
        <p:guide pos="36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BA593B-C7F3-4649-B760-8A9E538DD7F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FA9E79-3371-400B-AF86-A63F5C94FB3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E9B07FDD-F1B3-4E5B-BC2D-FED26B65F69F}" type="datetime1">
              <a:rPr lang="zh-CN" altLang="en-US" smtClean="0"/>
            </a:fld>
            <a:endParaRPr lang="zh-CN" altLang="en-US" sz="1200"/>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a:spcBef>
                <a:spcPct val="30000"/>
              </a:spcBef>
              <a:defRPr sz="1200">
                <a:solidFill>
                  <a:schemeClr val="tx1"/>
                </a:solidFill>
                <a:latin typeface="Arial" panose="020B0604020202020204" pitchFamily="34" charset="0"/>
              </a:defRPr>
            </a:lvl1pPr>
            <a:lvl2pPr defTabSz="0">
              <a:spcBef>
                <a:spcPct val="30000"/>
              </a:spcBef>
              <a:defRPr sz="1200">
                <a:solidFill>
                  <a:schemeClr val="tx1"/>
                </a:solidFill>
                <a:latin typeface="Arial" panose="020B0604020202020204" pitchFamily="34" charset="0"/>
              </a:defRPr>
            </a:lvl2pPr>
            <a:lvl3pPr defTabSz="0">
              <a:spcBef>
                <a:spcPct val="30000"/>
              </a:spcBef>
              <a:defRPr sz="1200">
                <a:solidFill>
                  <a:schemeClr val="tx1"/>
                </a:solidFill>
                <a:latin typeface="Arial" panose="020B0604020202020204" pitchFamily="34" charset="0"/>
              </a:defRPr>
            </a:lvl3pPr>
            <a:lvl4pPr defTabSz="0">
              <a:spcBef>
                <a:spcPct val="30000"/>
              </a:spcBef>
              <a:defRPr sz="1200">
                <a:solidFill>
                  <a:schemeClr val="tx1"/>
                </a:solidFill>
                <a:latin typeface="Arial" panose="020B0604020202020204" pitchFamily="34" charset="0"/>
              </a:defRPr>
            </a:lvl4pPr>
            <a:lvl5pPr defTabSz="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t>单击此处编辑母版文本样式</a:t>
            </a:r>
            <a:endParaRPr lang="zh-CN"/>
          </a:p>
          <a:p>
            <a:pPr>
              <a:buFontTx/>
              <a:buNone/>
            </a:pPr>
            <a:r>
              <a:rPr lang="zh-CN"/>
              <a:t>第二级</a:t>
            </a:r>
            <a:endParaRPr lang="zh-CN"/>
          </a:p>
          <a:p>
            <a:pPr>
              <a:buFontTx/>
              <a:buNone/>
            </a:pPr>
            <a:r>
              <a:rPr lang="zh-CN"/>
              <a:t>第三级</a:t>
            </a:r>
            <a:endParaRPr lang="zh-CN"/>
          </a:p>
          <a:p>
            <a:pPr>
              <a:buFontTx/>
              <a:buNone/>
            </a:pPr>
            <a:r>
              <a:rPr lang="zh-CN"/>
              <a:t>第四级</a:t>
            </a:r>
            <a:endParaRPr lang="zh-CN"/>
          </a:p>
          <a:p>
            <a:pPr>
              <a:buFontTx/>
              <a:buNone/>
            </a:pPr>
            <a:r>
              <a:rPr lang="zh-CN"/>
              <a:t>第五级</a:t>
            </a:r>
            <a:endParaRPr lang="zh-CN"/>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E9EF8A88-7B05-4B03-ACDA-4A6B434EDC9B}"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p:sp>
      <p:sp>
        <p:nvSpPr>
          <p:cNvPr id="76803" name="备注占位符 2"/>
          <p:cNvSpPr>
            <a:spLocks noGrp="1"/>
          </p:cNvSpPr>
          <p:nvPr>
            <p:ph type="body" idx="1"/>
          </p:nvPr>
        </p:nvSpPr>
        <p:spPr>
          <a:xfrm>
            <a:off x="685800" y="4343400"/>
            <a:ext cx="5486400" cy="4114800"/>
          </a:xfrm>
          <a:prstGeom prst="rect">
            <a:avLst/>
          </a:prstGeom>
          <a:noFill/>
        </p:spPr>
        <p:txBody>
          <a:bodyPr/>
          <a:lstStyle/>
          <a:p>
            <a:pPr eaLnBrk="1" hangingPunct="1"/>
            <a:r>
              <a:rPr lang="zh-CN" altLang="en-US" smtClean="0"/>
              <a:t>测试有很多分类，比如从测试方法（白盒测试、黑盒测试）、执行方式（手工测试、自动化测试）来划分，这里从阶段进行划分。</a:t>
            </a:r>
            <a:endParaRPr lang="en-US" altLang="zh-CN" smtClean="0"/>
          </a:p>
          <a:p>
            <a:pPr eaLnBrk="1" hangingPunct="1"/>
            <a:endParaRPr lang="zh-CN" altLang="en-US" smtClean="0"/>
          </a:p>
        </p:txBody>
      </p:sp>
      <p:sp>
        <p:nvSpPr>
          <p:cNvPr id="76804" name="灯片编号占位符 3"/>
          <p:cNvSpPr>
            <a:spLocks noGrp="1"/>
          </p:cNvSpPr>
          <p:nvPr>
            <p:ph type="sldNum" sz="quarter" idx="5"/>
          </p:nvPr>
        </p:nvSpPr>
        <p:spPr>
          <a:noFill/>
        </p:spPr>
        <p:txBody>
          <a:bodyPr/>
          <a:lstStyle/>
          <a:p>
            <a:fld id="{7B6CDAFE-AC13-4033-9A06-187D97C0AEBB}" type="slidenum">
              <a:rPr lang="en-US" altLang="zh-CN" smtClean="0"/>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4C8CF22A-6024-4793-BB45-0155222EE9CC}" type="slidenum">
              <a:rPr lang="en-US" altLang="zh-CN" smtClean="0"/>
            </a:fld>
            <a:endParaRPr lang="en-US" altLang="zh-CN" smtClean="0"/>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xfrm>
            <a:off x="685800" y="4343400"/>
            <a:ext cx="5486400" cy="4114800"/>
          </a:xfrm>
          <a:prstGeom prst="rect">
            <a:avLst/>
          </a:prstGeom>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7EF7DDB-0A00-42C2-A1D3-4EA95CA09312}" type="slidenum">
              <a:rPr lang="en-US" altLang="zh-CN" smtClean="0"/>
            </a:fld>
            <a:endParaRPr lang="en-US" altLang="zh-CN" smtClean="0"/>
          </a:p>
        </p:txBody>
      </p:sp>
      <p:sp>
        <p:nvSpPr>
          <p:cNvPr id="91139" name="Rectangle 2"/>
          <p:cNvSpPr>
            <a:spLocks noGrp="1" noRot="1" noChangeAspect="1" noChangeArrowheads="1" noTextEdit="1"/>
          </p:cNvSpPr>
          <p:nvPr>
            <p:ph type="sldImg"/>
          </p:nvPr>
        </p:nvSpPr>
        <p:spPr>
          <a:xfrm>
            <a:off x="419100" y="712788"/>
            <a:ext cx="6081713" cy="3421062"/>
          </a:xfrm>
        </p:spPr>
      </p:sp>
      <p:sp>
        <p:nvSpPr>
          <p:cNvPr id="91140" name="Rectangle 3"/>
          <p:cNvSpPr>
            <a:spLocks noGrp="1" noChangeArrowheads="1"/>
          </p:cNvSpPr>
          <p:nvPr>
            <p:ph type="body" idx="1"/>
          </p:nvPr>
        </p:nvSpPr>
        <p:spPr>
          <a:xfrm>
            <a:off x="942975" y="4346575"/>
            <a:ext cx="5033963" cy="4133850"/>
          </a:xfrm>
          <a:prstGeom prst="rect">
            <a:avLst/>
          </a:prstGeom>
          <a:noFill/>
        </p:spPr>
        <p:txBody>
          <a:bodyPr/>
          <a:lstStyle/>
          <a:p>
            <a:pPr eaLnBrk="1" hangingPunct="1"/>
            <a:r>
              <a:rPr lang="zh-CN" altLang="en-US" smtClean="0"/>
              <a:t>单元测试、集成测试、系统测试都可以再进行上面四个阶段的划分</a:t>
            </a:r>
            <a:endParaRPr lang="en-US" altLang="zh-CN" smtClean="0"/>
          </a:p>
          <a:p>
            <a:pPr eaLnBrk="1" hangingPunct="1"/>
            <a:r>
              <a:rPr lang="zh-CN" altLang="en-US" smtClean="0"/>
              <a:t>测试规程</a:t>
            </a:r>
            <a:r>
              <a:rPr lang="en-US" altLang="zh-CN" smtClean="0"/>
              <a:t>:</a:t>
            </a:r>
            <a:endParaRPr lang="en-US" altLang="zh-CN" smtClean="0"/>
          </a:p>
          <a:p>
            <a:pPr eaLnBrk="1" hangingPunct="1"/>
            <a:r>
              <a:rPr lang="zh-CN" altLang="en-US" smtClean="0"/>
              <a:t>执行阶段</a:t>
            </a:r>
            <a:r>
              <a:rPr lang="en-US" altLang="zh-CN" smtClean="0"/>
              <a:t>:</a:t>
            </a:r>
            <a:r>
              <a:rPr lang="zh-CN" altLang="en-US" smtClean="0"/>
              <a:t>缺陷报告</a:t>
            </a:r>
            <a:endParaRPr lang="en-US" altLang="zh-CN" smtClean="0"/>
          </a:p>
          <a:p>
            <a:pPr eaLnBrk="1" hangingPunct="1"/>
            <a:r>
              <a:rPr lang="zh-CN" altLang="en-US" smtClean="0"/>
              <a:t>测试计划制定者</a:t>
            </a:r>
            <a:r>
              <a:rPr lang="en-US" altLang="zh-CN" smtClean="0"/>
              <a:t>:</a:t>
            </a:r>
            <a:r>
              <a:rPr lang="zh-CN" altLang="en-US" smtClean="0"/>
              <a:t>组织管理才能</a:t>
            </a:r>
            <a:r>
              <a:rPr lang="en-US" altLang="zh-CN" smtClean="0"/>
              <a:t>;</a:t>
            </a:r>
            <a:r>
              <a:rPr lang="zh-CN" altLang="en-US" smtClean="0"/>
              <a:t>全面的测试技能</a:t>
            </a:r>
            <a:endParaRPr lang="en-US" altLang="zh-CN" smtClean="0"/>
          </a:p>
          <a:p>
            <a:pPr eaLnBrk="1" hangingPunct="1"/>
            <a:r>
              <a:rPr lang="zh-CN" altLang="en-US" smtClean="0"/>
              <a:t>测试方案制定者</a:t>
            </a:r>
            <a:r>
              <a:rPr lang="en-US" altLang="zh-CN" smtClean="0"/>
              <a:t>:</a:t>
            </a:r>
            <a:r>
              <a:rPr lang="zh-CN" altLang="en-US" smtClean="0"/>
              <a:t>全面的测试技能</a:t>
            </a:r>
            <a:r>
              <a:rPr lang="en-US" altLang="zh-CN" smtClean="0"/>
              <a:t>;</a:t>
            </a:r>
            <a:r>
              <a:rPr lang="zh-CN" altLang="en-US" smtClean="0"/>
              <a:t>高级测试人员</a:t>
            </a:r>
            <a:endParaRPr lang="en-US" altLang="zh-CN" smtClean="0"/>
          </a:p>
          <a:p>
            <a:pPr eaLnBrk="1" hangingPunct="1"/>
            <a:r>
              <a:rPr lang="zh-CN" altLang="en-US" smtClean="0"/>
              <a:t>测试实现制定者</a:t>
            </a:r>
            <a:r>
              <a:rPr lang="en-US" altLang="zh-CN" smtClean="0"/>
              <a:t>:</a:t>
            </a:r>
            <a:r>
              <a:rPr lang="zh-CN" altLang="en-US" smtClean="0"/>
              <a:t>具备一般测试技能</a:t>
            </a:r>
            <a:endParaRPr lang="en-US" altLang="zh-CN" smtClean="0"/>
          </a:p>
          <a:p>
            <a:pPr eaLnBrk="1" hangingPunct="1"/>
            <a:r>
              <a:rPr lang="zh-CN" altLang="en-US" smtClean="0"/>
              <a:t>测试执行参与者</a:t>
            </a:r>
            <a:r>
              <a:rPr lang="en-US" altLang="zh-CN" smtClean="0"/>
              <a:t>:</a:t>
            </a:r>
            <a:endParaRPr lang="en-US" altLang="zh-CN" smtClean="0"/>
          </a:p>
          <a:p>
            <a:pPr eaLnBrk="1" hangingPunct="1"/>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0AA6C5AA-279B-4CF2-96E5-684C78D57745}" type="slidenum">
              <a:rPr lang="en-US" altLang="zh-CN" smtClean="0"/>
            </a:fld>
            <a:endParaRPr lang="en-US" altLang="zh-CN" smtClean="0"/>
          </a:p>
        </p:txBody>
      </p:sp>
      <p:sp>
        <p:nvSpPr>
          <p:cNvPr id="93187" name="Rectangle 2"/>
          <p:cNvSpPr>
            <a:spLocks noGrp="1" noRot="1" noChangeAspect="1" noChangeArrowheads="1" noTextEdit="1"/>
          </p:cNvSpPr>
          <p:nvPr>
            <p:ph type="sldImg"/>
          </p:nvPr>
        </p:nvSpPr>
        <p:spPr>
          <a:xfrm>
            <a:off x="419100" y="712788"/>
            <a:ext cx="6081713" cy="3421062"/>
          </a:xfrm>
        </p:spPr>
      </p:sp>
      <p:sp>
        <p:nvSpPr>
          <p:cNvPr id="93188" name="Rectangle 3"/>
          <p:cNvSpPr>
            <a:spLocks noGrp="1" noChangeArrowheads="1"/>
          </p:cNvSpPr>
          <p:nvPr>
            <p:ph type="body" idx="1"/>
          </p:nvPr>
        </p:nvSpPr>
        <p:spPr>
          <a:xfrm>
            <a:off x="942975" y="4346575"/>
            <a:ext cx="5033963" cy="4133850"/>
          </a:xfrm>
          <a:prstGeom prst="rect">
            <a:avLst/>
          </a:prstGeom>
          <a:noFill/>
        </p:spPr>
        <p:txBody>
          <a:bodyPr/>
          <a:lstStyle/>
          <a:p>
            <a:pPr eaLnBrk="1" hangingPunct="1"/>
            <a:r>
              <a:rPr lang="zh-CN" altLang="en-US" smtClean="0"/>
              <a:t>演示一个文档实例  </a:t>
            </a:r>
            <a:endParaRPr lang="en-US" altLang="zh-CN" smtClean="0"/>
          </a:p>
          <a:p>
            <a:pPr eaLnBrk="1" hangingPunct="1"/>
            <a:r>
              <a:rPr lang="zh-CN" altLang="en-US" smtClean="0"/>
              <a:t>测试计划</a:t>
            </a:r>
            <a:r>
              <a:rPr lang="en-US" altLang="zh-CN" smtClean="0"/>
              <a:t>:</a:t>
            </a:r>
            <a:r>
              <a:rPr lang="zh-CN" altLang="en-US" smtClean="0"/>
              <a:t>组织层面</a:t>
            </a:r>
            <a:endParaRPr lang="en-US" altLang="zh-CN" smtClean="0"/>
          </a:p>
          <a:p>
            <a:pPr eaLnBrk="1" hangingPunct="1"/>
            <a:r>
              <a:rPr lang="zh-CN" altLang="en-US" smtClean="0"/>
              <a:t>测试方案</a:t>
            </a:r>
            <a:r>
              <a:rPr lang="en-US" altLang="zh-CN" smtClean="0"/>
              <a:t>:</a:t>
            </a:r>
            <a:r>
              <a:rPr lang="zh-CN" altLang="en-US" smtClean="0"/>
              <a:t>技术层面</a:t>
            </a:r>
            <a:endParaRPr lang="en-US" altLang="zh-CN" smtClean="0"/>
          </a:p>
          <a:p>
            <a:pPr eaLnBrk="1" hangingPunct="1"/>
            <a:r>
              <a:rPr lang="zh-CN" altLang="en-US" smtClean="0"/>
              <a:t>测试规程</a:t>
            </a:r>
            <a:r>
              <a:rPr lang="en-US" altLang="zh-CN" smtClean="0"/>
              <a:t>:case</a:t>
            </a:r>
            <a:r>
              <a:rPr lang="zh-CN" altLang="en-US" smtClean="0"/>
              <a:t>之间有相关的联系和执行顺序</a:t>
            </a:r>
            <a:r>
              <a:rPr lang="en-US" altLang="zh-CN" smtClean="0"/>
              <a:t>;</a:t>
            </a:r>
            <a:r>
              <a:rPr lang="zh-CN" altLang="en-US" smtClean="0"/>
              <a:t>规程的目的是合理的安排用例之间的关系</a:t>
            </a:r>
            <a:r>
              <a:rPr lang="en-US" altLang="zh-CN" smtClean="0"/>
              <a:t>,</a:t>
            </a:r>
            <a:r>
              <a:rPr lang="zh-CN" altLang="en-US" smtClean="0"/>
              <a:t>使得前一个用例的结果正好是后一个用例所需要的前置状态</a:t>
            </a:r>
            <a:r>
              <a:rPr lang="en-US" altLang="zh-CN" smtClean="0"/>
              <a:t>.</a:t>
            </a:r>
            <a:r>
              <a:rPr lang="zh-CN" altLang="en-US" smtClean="0"/>
              <a:t>可以提高测试执行效率</a:t>
            </a:r>
            <a:r>
              <a:rPr lang="en-US" altLang="zh-CN" smtClean="0"/>
              <a:t>.</a:t>
            </a:r>
            <a:endParaRPr lang="en-US" altLang="zh-CN" smtClean="0"/>
          </a:p>
          <a:p>
            <a:pPr eaLnBrk="1" hangingPunct="1"/>
            <a:r>
              <a:rPr lang="zh-CN" altLang="en-US" smtClean="0"/>
              <a:t>测试报告</a:t>
            </a:r>
            <a:r>
              <a:rPr lang="en-US" altLang="zh-CN" smtClean="0"/>
              <a:t>:</a:t>
            </a:r>
            <a:r>
              <a:rPr lang="zh-CN" altLang="en-US" smtClean="0"/>
              <a:t>执行阶段输出的文档</a:t>
            </a:r>
            <a:endParaRPr lang="en-US" altLang="zh-CN" smtClean="0"/>
          </a:p>
          <a:p>
            <a:pPr eaLnBrk="1" hangingPunct="1"/>
            <a:r>
              <a:rPr lang="zh-CN" altLang="en-US" smtClean="0"/>
              <a:t>测试日报</a:t>
            </a:r>
            <a:r>
              <a:rPr lang="en-US" altLang="zh-CN" smtClean="0"/>
              <a:t>:</a:t>
            </a:r>
            <a:endParaRPr lang="en-US" altLang="zh-CN" smtClean="0"/>
          </a:p>
          <a:p>
            <a:pPr eaLnBrk="1" hangingPunct="1"/>
            <a:r>
              <a:rPr lang="zh-CN" altLang="en-US" smtClean="0"/>
              <a:t>缺陷报告</a:t>
            </a:r>
            <a:r>
              <a:rPr lang="en-US" altLang="zh-CN" smtClean="0"/>
              <a:t>:</a:t>
            </a:r>
            <a:endParaRPr lang="en-US" altLang="zh-CN" smtClean="0"/>
          </a:p>
          <a:p>
            <a:pPr eaLnBrk="1" hangingPunct="1"/>
            <a:r>
              <a:rPr lang="zh-CN" altLang="en-US" smtClean="0"/>
              <a:t>测试报告</a:t>
            </a:r>
            <a:r>
              <a:rPr lang="en-US" altLang="zh-CN" smtClean="0"/>
              <a:t>:</a:t>
            </a:r>
            <a:r>
              <a:rPr lang="zh-CN" altLang="en-US" smtClean="0"/>
              <a:t>被测试对象的质量</a:t>
            </a:r>
            <a:r>
              <a:rPr lang="en-US" altLang="zh-CN" smtClean="0"/>
              <a:t>,case</a:t>
            </a:r>
            <a:r>
              <a:rPr lang="zh-CN" altLang="en-US" smtClean="0"/>
              <a:t>执行情况</a:t>
            </a:r>
            <a:r>
              <a:rPr lang="en-US" altLang="zh-CN" smtClean="0"/>
              <a:t>;</a:t>
            </a:r>
            <a:r>
              <a:rPr lang="zh-CN" altLang="en-US" smtClean="0"/>
              <a:t>评估本身的测试工作</a:t>
            </a:r>
            <a:r>
              <a:rPr lang="en-US" altLang="zh-CN" smtClean="0"/>
              <a:t>,</a:t>
            </a:r>
            <a:r>
              <a:rPr lang="zh-CN" altLang="en-US" smtClean="0"/>
              <a:t>测试计划</a:t>
            </a:r>
            <a:r>
              <a:rPr lang="en-US" altLang="zh-CN" smtClean="0"/>
              <a:t>,</a:t>
            </a:r>
            <a:r>
              <a:rPr lang="zh-CN" altLang="en-US" smtClean="0"/>
              <a:t>测试方案</a:t>
            </a:r>
            <a:r>
              <a:rPr lang="en-US" altLang="zh-CN" smtClean="0"/>
              <a:t>,</a:t>
            </a:r>
            <a:r>
              <a:rPr lang="zh-CN" altLang="en-US" smtClean="0"/>
              <a:t>测试用例</a:t>
            </a:r>
            <a:r>
              <a:rPr lang="en-US" altLang="zh-CN" smtClean="0"/>
              <a:t>.</a:t>
            </a:r>
            <a:endParaRPr lang="en-US" altLang="zh-CN" smtClean="0"/>
          </a:p>
          <a:p>
            <a:pPr eaLnBrk="1" hangingPunct="1"/>
            <a:endParaRPr lang="en-US" altLang="zh-CN" smtClean="0"/>
          </a:p>
          <a:p>
            <a:pPr eaLnBrk="1" hangingPunct="1"/>
            <a:endParaRPr lang="en-US" altLang="zh-CN" smtClean="0"/>
          </a:p>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634B1D3E-9ACA-4F9C-A501-58D103E8CD1F}" type="slidenum">
              <a:rPr lang="en-US" altLang="zh-CN" smtClean="0"/>
            </a:fld>
            <a:endParaRPr lang="en-US" altLang="zh-CN" smtClean="0"/>
          </a:p>
        </p:txBody>
      </p:sp>
      <p:sp>
        <p:nvSpPr>
          <p:cNvPr id="77827" name="Rectangle 2"/>
          <p:cNvSpPr>
            <a:spLocks noGrp="1" noRot="1" noChangeAspect="1" noChangeArrowheads="1" noTextEdit="1"/>
          </p:cNvSpPr>
          <p:nvPr>
            <p:ph type="sldImg"/>
          </p:nvPr>
        </p:nvSpPr>
        <p:spPr>
          <a:xfrm>
            <a:off x="419100" y="712788"/>
            <a:ext cx="6081713" cy="3421062"/>
          </a:xfrm>
        </p:spPr>
      </p:sp>
      <p:sp>
        <p:nvSpPr>
          <p:cNvPr id="77828" name="Rectangle 3"/>
          <p:cNvSpPr>
            <a:spLocks noGrp="1" noChangeArrowheads="1"/>
          </p:cNvSpPr>
          <p:nvPr>
            <p:ph type="body" idx="1"/>
          </p:nvPr>
        </p:nvSpPr>
        <p:spPr>
          <a:xfrm>
            <a:off x="942975" y="4346575"/>
            <a:ext cx="5033963" cy="4133850"/>
          </a:xfrm>
          <a:prstGeom prst="rect">
            <a:avLst/>
          </a:prstGeom>
          <a:noFill/>
        </p:spPr>
        <p:txBody>
          <a:bodyPr/>
          <a:lstStyle/>
          <a:p>
            <a:pPr eaLnBrk="1" hangingPunct="1"/>
            <a:r>
              <a:rPr lang="zh-CN" altLang="en-US" smtClean="0"/>
              <a:t>这个图前面介绍过，这里再次重复，可以让学员进行回忆。</a:t>
            </a:r>
            <a:endParaRPr lang="zh-CN" altLang="en-US" smtClean="0"/>
          </a:p>
          <a:p>
            <a:pPr eaLnBrk="1" hangingPunct="1"/>
            <a:r>
              <a:rPr lang="zh-CN" altLang="en-US" b="1" smtClean="0"/>
              <a:t>但要说明的是，这里只是测试执行阶段的顺序，其实从</a:t>
            </a:r>
            <a:r>
              <a:rPr lang="en-US" altLang="zh-CN" b="1" smtClean="0"/>
              <a:t>V</a:t>
            </a:r>
            <a:r>
              <a:rPr lang="zh-CN" altLang="en-US" b="1" smtClean="0"/>
              <a:t>模型来看，系统测试阶段应该在集成测试和单元测试阶段之前开始！！</a:t>
            </a:r>
            <a:endParaRPr lang="zh-CN" altLang="en-US" b="1"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D7353975-5A15-4029-8678-4C02D6DB85A5}" type="slidenum">
              <a:rPr lang="en-US" altLang="zh-CN" smtClean="0"/>
            </a:fld>
            <a:endParaRPr lang="en-US" altLang="zh-CN" smtClean="0"/>
          </a:p>
        </p:txBody>
      </p:sp>
      <p:sp>
        <p:nvSpPr>
          <p:cNvPr id="78851" name="Rectangle 2"/>
          <p:cNvSpPr>
            <a:spLocks noGrp="1" noRot="1" noChangeAspect="1" noChangeArrowheads="1" noTextEdit="1"/>
          </p:cNvSpPr>
          <p:nvPr>
            <p:ph type="sldImg"/>
          </p:nvPr>
        </p:nvSpPr>
        <p:spPr>
          <a:xfrm>
            <a:off x="419100" y="712788"/>
            <a:ext cx="6081713" cy="3421062"/>
          </a:xfrm>
        </p:spPr>
      </p:sp>
      <p:sp>
        <p:nvSpPr>
          <p:cNvPr id="78852" name="Rectangle 3"/>
          <p:cNvSpPr>
            <a:spLocks noGrp="1" noChangeArrowheads="1"/>
          </p:cNvSpPr>
          <p:nvPr>
            <p:ph type="body" idx="1"/>
          </p:nvPr>
        </p:nvSpPr>
        <p:spPr>
          <a:xfrm>
            <a:off x="942975" y="4346575"/>
            <a:ext cx="5033963" cy="4133850"/>
          </a:xfrm>
          <a:prstGeom prst="rect">
            <a:avLst/>
          </a:prstGeom>
          <a:noFill/>
        </p:spPr>
        <p:txBody>
          <a:bodyPr/>
          <a:lstStyle/>
          <a:p>
            <a:pPr eaLnBrk="1" hangingPunct="1"/>
            <a:r>
              <a:rPr lang="zh-CN" altLang="en-US" smtClean="0"/>
              <a:t>基本组成单元：函数，如果是面向对象则指类和类里的方法。</a:t>
            </a:r>
            <a:endParaRPr lang="en-US" altLang="zh-CN" smtClean="0"/>
          </a:p>
          <a:p>
            <a:pPr eaLnBrk="1" hangingPunct="1"/>
            <a:r>
              <a:rPr lang="zh-CN" altLang="en-US" smtClean="0"/>
              <a:t>这里可以举个小函数说明什么是程序单元，给出其伪码表示或流程图，说明如何测试其某路径是否正确。</a:t>
            </a:r>
            <a:endParaRPr lang="en-US" altLang="zh-CN" smtClean="0"/>
          </a:p>
          <a:p>
            <a:pPr eaLnBrk="1" hangingPunct="1"/>
            <a:r>
              <a:rPr lang="zh-CN" altLang="en-US" smtClean="0"/>
              <a:t>设计人员</a:t>
            </a:r>
            <a:r>
              <a:rPr lang="en-US" altLang="zh-CN" smtClean="0"/>
              <a:t>LLD</a:t>
            </a:r>
            <a:r>
              <a:rPr lang="zh-CN" altLang="en-US" smtClean="0"/>
              <a:t>：</a:t>
            </a:r>
            <a:r>
              <a:rPr lang="en-US" altLang="zh-CN" smtClean="0"/>
              <a:t>1</a:t>
            </a:r>
            <a:r>
              <a:rPr lang="zh-CN" altLang="en-US" smtClean="0"/>
              <a:t>、开发人员根据</a:t>
            </a:r>
            <a:r>
              <a:rPr lang="en-US" altLang="zh-CN" smtClean="0"/>
              <a:t>LLD</a:t>
            </a:r>
            <a:r>
              <a:rPr lang="zh-CN" altLang="en-US" smtClean="0"/>
              <a:t>进行编码；</a:t>
            </a:r>
            <a:r>
              <a:rPr lang="en-US" altLang="zh-CN" smtClean="0"/>
              <a:t>2</a:t>
            </a:r>
            <a:r>
              <a:rPr lang="zh-CN" altLang="en-US" smtClean="0"/>
              <a:t>、测试人员根据</a:t>
            </a:r>
            <a:r>
              <a:rPr lang="en-US" altLang="zh-CN" smtClean="0"/>
              <a:t>LLD</a:t>
            </a:r>
            <a:r>
              <a:rPr lang="zh-CN" altLang="en-US" smtClean="0"/>
              <a:t>设计</a:t>
            </a:r>
            <a:r>
              <a:rPr lang="en-US" altLang="zh-CN" smtClean="0"/>
              <a:t>UT</a:t>
            </a:r>
            <a:r>
              <a:rPr lang="zh-CN" altLang="en-US" smtClean="0"/>
              <a:t>用例，对代码进行测试。</a:t>
            </a:r>
            <a:endParaRPr lang="en-US" altLang="zh-CN" smtClean="0"/>
          </a:p>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806DC4E9-11F8-4C2F-8C4F-F70BDAE18A66}" type="slidenum">
              <a:rPr lang="en-US" altLang="zh-CN" smtClean="0"/>
            </a:fld>
            <a:endParaRPr lang="en-US" altLang="zh-CN" smtClean="0"/>
          </a:p>
        </p:txBody>
      </p:sp>
      <p:sp>
        <p:nvSpPr>
          <p:cNvPr id="79875" name="Rectangle 2"/>
          <p:cNvSpPr>
            <a:spLocks noGrp="1" noRot="1" noChangeAspect="1" noChangeArrowheads="1" noTextEdit="1"/>
          </p:cNvSpPr>
          <p:nvPr>
            <p:ph type="sldImg"/>
          </p:nvPr>
        </p:nvSpPr>
        <p:spPr>
          <a:xfrm>
            <a:off x="419100" y="712788"/>
            <a:ext cx="6081713" cy="3421062"/>
          </a:xfrm>
        </p:spPr>
      </p:sp>
      <p:sp>
        <p:nvSpPr>
          <p:cNvPr id="79876" name="Rectangle 3"/>
          <p:cNvSpPr>
            <a:spLocks noGrp="1" noChangeArrowheads="1"/>
          </p:cNvSpPr>
          <p:nvPr>
            <p:ph type="body" idx="1"/>
          </p:nvPr>
        </p:nvSpPr>
        <p:spPr>
          <a:xfrm>
            <a:off x="942975" y="4346575"/>
            <a:ext cx="5033963" cy="4133850"/>
          </a:xfrm>
          <a:prstGeom prst="rect">
            <a:avLst/>
          </a:prstGeom>
          <a:noFill/>
        </p:spPr>
        <p:txBody>
          <a:bodyPr/>
          <a:lstStyle/>
          <a:p>
            <a:pPr eaLnBrk="1" hangingPunct="1"/>
            <a:r>
              <a:rPr lang="zh-CN" altLang="en-US" smtClean="0"/>
              <a:t>当两个模块单独测正确，并不一定组合起来就正确，如：</a:t>
            </a:r>
            <a:endParaRPr lang="zh-CN" altLang="en-US" smtClean="0"/>
          </a:p>
          <a:p>
            <a:pPr eaLnBrk="1" hangingPunct="1"/>
            <a:r>
              <a:rPr lang="zh-CN" altLang="en-US" smtClean="0"/>
              <a:t>当两个可执行程序对一个文件同时执行操作，</a:t>
            </a:r>
            <a:r>
              <a:rPr lang="en-US" altLang="zh-CN" smtClean="0"/>
              <a:t>A</a:t>
            </a:r>
            <a:r>
              <a:rPr lang="zh-CN" altLang="en-US" smtClean="0"/>
              <a:t>程序执行写操作，</a:t>
            </a:r>
            <a:r>
              <a:rPr lang="en-US" altLang="zh-CN" smtClean="0"/>
              <a:t>B</a:t>
            </a:r>
            <a:r>
              <a:rPr lang="zh-CN" altLang="en-US" smtClean="0"/>
              <a:t>程序执行读操作。分别测试</a:t>
            </a:r>
            <a:r>
              <a:rPr lang="en-US" altLang="zh-CN" smtClean="0"/>
              <a:t>AB</a:t>
            </a:r>
            <a:r>
              <a:rPr lang="zh-CN" altLang="en-US" smtClean="0"/>
              <a:t>两个程序，均没有问题，但是当两个程序同时执行的时候，由于</a:t>
            </a:r>
            <a:r>
              <a:rPr lang="en-US" altLang="zh-CN" smtClean="0"/>
              <a:t>A</a:t>
            </a:r>
            <a:r>
              <a:rPr lang="zh-CN" altLang="en-US" smtClean="0"/>
              <a:t>程序些文件的时候采用了独占的方式，导致</a:t>
            </a:r>
            <a:r>
              <a:rPr lang="en-US" altLang="zh-CN" smtClean="0"/>
              <a:t>B</a:t>
            </a:r>
            <a:r>
              <a:rPr lang="zh-CN" altLang="en-US" smtClean="0"/>
              <a:t>程序无法读取文件中的内容。因此，</a:t>
            </a:r>
            <a:r>
              <a:rPr lang="en-US" altLang="zh-CN" smtClean="0"/>
              <a:t>A</a:t>
            </a:r>
            <a:r>
              <a:rPr lang="zh-CN" altLang="en-US" smtClean="0"/>
              <a:t>模块的功能影响到了</a:t>
            </a:r>
            <a:r>
              <a:rPr lang="en-US" altLang="zh-CN" smtClean="0"/>
              <a:t>B</a:t>
            </a:r>
            <a:r>
              <a:rPr lang="zh-CN" altLang="en-US" smtClean="0"/>
              <a:t>模块中的功能</a:t>
            </a:r>
            <a:endParaRPr lang="zh-CN" altLang="en-US" smtClean="0"/>
          </a:p>
          <a:p>
            <a:pPr eaLnBrk="1" hangingPunct="1"/>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9F4DFDF0-D3E9-488F-985E-7C9FA14355BE}" type="slidenum">
              <a:rPr lang="en-US" altLang="zh-CN" smtClean="0"/>
            </a:fld>
            <a:endParaRPr lang="en-US" altLang="zh-CN" smtClean="0"/>
          </a:p>
        </p:txBody>
      </p:sp>
      <p:sp>
        <p:nvSpPr>
          <p:cNvPr id="80899" name="Rectangle 2"/>
          <p:cNvSpPr>
            <a:spLocks noGrp="1" noRot="1" noChangeAspect="1" noChangeArrowheads="1" noTextEdit="1"/>
          </p:cNvSpPr>
          <p:nvPr>
            <p:ph type="sldImg"/>
          </p:nvPr>
        </p:nvSpPr>
        <p:spPr>
          <a:xfrm>
            <a:off x="419100" y="712788"/>
            <a:ext cx="6081713" cy="3421062"/>
          </a:xfrm>
        </p:spPr>
      </p:sp>
      <p:sp>
        <p:nvSpPr>
          <p:cNvPr id="80900" name="Rectangle 3"/>
          <p:cNvSpPr>
            <a:spLocks noGrp="1" noChangeArrowheads="1"/>
          </p:cNvSpPr>
          <p:nvPr>
            <p:ph type="body" idx="1"/>
          </p:nvPr>
        </p:nvSpPr>
        <p:spPr>
          <a:xfrm>
            <a:off x="942975" y="4346575"/>
            <a:ext cx="5033963" cy="4133850"/>
          </a:xfrm>
          <a:prstGeom prst="rect">
            <a:avLst/>
          </a:prstGeom>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FC52E2FC-A2E5-4125-8E20-A7F67519863E}" type="slidenum">
              <a:rPr lang="en-US" altLang="zh-CN" smtClean="0"/>
            </a:fld>
            <a:endParaRPr lang="en-US" altLang="zh-CN" smtClean="0"/>
          </a:p>
        </p:txBody>
      </p:sp>
      <p:sp>
        <p:nvSpPr>
          <p:cNvPr id="81923" name="Rectangle 2"/>
          <p:cNvSpPr>
            <a:spLocks noGrp="1" noRot="1" noChangeAspect="1" noChangeArrowheads="1" noTextEdit="1"/>
          </p:cNvSpPr>
          <p:nvPr>
            <p:ph type="sldImg"/>
          </p:nvPr>
        </p:nvSpPr>
        <p:spPr>
          <a:xfrm>
            <a:off x="419100" y="712788"/>
            <a:ext cx="6081713" cy="3421062"/>
          </a:xfrm>
        </p:spPr>
      </p:sp>
      <p:sp>
        <p:nvSpPr>
          <p:cNvPr id="81924" name="Rectangle 3"/>
          <p:cNvSpPr>
            <a:spLocks noGrp="1" noChangeArrowheads="1"/>
          </p:cNvSpPr>
          <p:nvPr>
            <p:ph type="body" idx="1"/>
          </p:nvPr>
        </p:nvSpPr>
        <p:spPr>
          <a:xfrm>
            <a:off x="942975" y="4346575"/>
            <a:ext cx="5033963" cy="4133850"/>
          </a:xfrm>
          <a:prstGeom prst="rect">
            <a:avLst/>
          </a:prstGeom>
          <a:noFill/>
        </p:spPr>
        <p:txBody>
          <a:bodyPr/>
          <a:lstStyle/>
          <a:p>
            <a:pPr eaLnBrk="1" hangingPunct="1"/>
            <a:r>
              <a:rPr lang="zh-CN" altLang="en-US" smtClean="0"/>
              <a:t>集成测试是介于单元测试和系统测试间的一个过渡状态，粒度可以大可以小，粒度大的时候接近系统测试的特点，粒度小的时候接近单元测试的特点，相互之间的界限也模糊起来。</a:t>
            </a:r>
            <a:endParaRPr lang="zh-CN" altLang="en-US" smtClean="0"/>
          </a:p>
          <a:p>
            <a:pPr eaLnBrk="1" hangingPunct="1"/>
            <a:endParaRPr lang="zh-CN" altLang="en-US" smtClean="0"/>
          </a:p>
          <a:p>
            <a:pPr eaLnBrk="1" hangingPunct="1"/>
            <a:r>
              <a:rPr lang="zh-CN" altLang="en-US" smtClean="0"/>
              <a:t>需求规格的覆盖率</a:t>
            </a:r>
            <a:r>
              <a:rPr lang="en-US" altLang="zh-CN" smtClean="0"/>
              <a:t>,</a:t>
            </a:r>
            <a:r>
              <a:rPr lang="zh-CN" altLang="en-US" smtClean="0"/>
              <a:t>不能只简单理解成一条规格被测试到了</a:t>
            </a:r>
            <a:r>
              <a:rPr lang="en-US" altLang="zh-CN" smtClean="0"/>
              <a:t>,</a:t>
            </a:r>
            <a:r>
              <a:rPr lang="zh-CN" altLang="en-US" smtClean="0"/>
              <a:t>而要理解成该规格的等价类</a:t>
            </a:r>
            <a:r>
              <a:rPr lang="en-US" altLang="zh-CN" smtClean="0"/>
              <a:t>\</a:t>
            </a:r>
            <a:r>
              <a:rPr lang="zh-CN" altLang="en-US" smtClean="0"/>
              <a:t>边界值</a:t>
            </a:r>
            <a:r>
              <a:rPr lang="en-US" altLang="zh-CN" smtClean="0"/>
              <a:t>\</a:t>
            </a:r>
            <a:r>
              <a:rPr lang="zh-CN" altLang="en-US" smtClean="0"/>
              <a:t>输出域</a:t>
            </a:r>
            <a:r>
              <a:rPr lang="en-US" altLang="zh-CN" smtClean="0"/>
              <a:t>\</a:t>
            </a:r>
            <a:r>
              <a:rPr lang="zh-CN" altLang="en-US" smtClean="0"/>
              <a:t>状态</a:t>
            </a:r>
            <a:r>
              <a:rPr lang="en-US" altLang="zh-CN" smtClean="0"/>
              <a:t>\</a:t>
            </a:r>
            <a:r>
              <a:rPr lang="zh-CN" altLang="en-US" smtClean="0"/>
              <a:t>两两组合</a:t>
            </a:r>
            <a:r>
              <a:rPr lang="en-US" altLang="zh-CN" smtClean="0"/>
              <a:t>\</a:t>
            </a:r>
            <a:r>
              <a:rPr lang="zh-CN" altLang="en-US" smtClean="0"/>
              <a:t>业务流程等被覆盖的程度</a:t>
            </a:r>
            <a:r>
              <a:rPr lang="en-US" altLang="zh-CN" smtClean="0"/>
              <a:t>,</a:t>
            </a:r>
            <a:endParaRPr lang="en-US" altLang="zh-CN" smtClean="0"/>
          </a:p>
          <a:p>
            <a:pPr eaLnBrk="1" hangingPunct="1"/>
            <a:r>
              <a:rPr lang="zh-CN" altLang="en-US" smtClean="0"/>
              <a:t>并且是在一定用例密度前提下的覆盖</a:t>
            </a:r>
            <a:endParaRPr lang="en-US" altLang="zh-CN" smtClean="0"/>
          </a:p>
          <a:p>
            <a:pPr eaLnBrk="1" hangingPunct="1"/>
            <a:endParaRPr lang="en-US" altLang="zh-CN" smtClean="0"/>
          </a:p>
          <a:p>
            <a:pPr eaLnBrk="1" hangingPunct="1"/>
            <a:r>
              <a:rPr lang="zh-CN" altLang="en-US" smtClean="0"/>
              <a:t>评估基准：</a:t>
            </a:r>
            <a:endParaRPr lang="en-US" altLang="zh-CN" smtClean="0"/>
          </a:p>
          <a:p>
            <a:pPr eaLnBrk="1" hangingPunct="1"/>
            <a:r>
              <a:rPr lang="zh-CN" altLang="en-US" smtClean="0"/>
              <a:t>逻辑覆盖率：包含路径覆盖、条件覆盖、分支覆盖、语句覆盖等。</a:t>
            </a:r>
            <a:endParaRPr lang="en-US" altLang="zh-CN" smtClean="0"/>
          </a:p>
          <a:p>
            <a:pPr eaLnBrk="1" hangingPunct="1"/>
            <a:r>
              <a:rPr lang="zh-CN" altLang="en-US" smtClean="0"/>
              <a:t>接口覆盖率：</a:t>
            </a:r>
            <a:r>
              <a:rPr lang="en-US" altLang="zh-CN" smtClean="0"/>
              <a:t>1</a:t>
            </a:r>
            <a:r>
              <a:rPr lang="zh-CN" altLang="en-US" smtClean="0"/>
              <a:t>、接口被测试到的百分比；</a:t>
            </a:r>
            <a:r>
              <a:rPr lang="en-US" altLang="zh-CN" smtClean="0"/>
              <a:t>2</a:t>
            </a:r>
            <a:r>
              <a:rPr lang="zh-CN" altLang="en-US" smtClean="0"/>
              <a:t>、接口的等价类、边界值的覆盖率。</a:t>
            </a:r>
            <a:endParaRPr lang="en-US" altLang="zh-CN" smtClean="0"/>
          </a:p>
          <a:p>
            <a:pPr eaLnBrk="1" hangingPunct="1"/>
            <a:r>
              <a:rPr lang="zh-CN" altLang="en-US" smtClean="0"/>
              <a:t>测试用例对需求规格的覆盖率：</a:t>
            </a:r>
            <a:r>
              <a:rPr lang="en-US" altLang="zh-CN" smtClean="0"/>
              <a:t>1</a:t>
            </a:r>
            <a:r>
              <a:rPr lang="zh-CN" altLang="en-US" smtClean="0"/>
              <a:t>、需求被</a:t>
            </a:r>
            <a:r>
              <a:rPr lang="en-US" altLang="zh-CN" smtClean="0"/>
              <a:t>100%</a:t>
            </a:r>
            <a:r>
              <a:rPr lang="zh-CN" altLang="en-US" smtClean="0"/>
              <a:t>覆盖；</a:t>
            </a:r>
            <a:r>
              <a:rPr lang="en-US" altLang="zh-CN" smtClean="0"/>
              <a:t>2</a:t>
            </a:r>
            <a:r>
              <a:rPr lang="zh-CN" altLang="en-US" smtClean="0"/>
              <a:t>、均匀分布下的用例密度达到目标，如用例数</a:t>
            </a:r>
            <a:r>
              <a:rPr lang="en-US" altLang="zh-CN" smtClean="0"/>
              <a:t>/KLOC</a:t>
            </a:r>
            <a:r>
              <a:rPr lang="zh-CN" altLang="en-US" smtClean="0"/>
              <a:t>、用例数</a:t>
            </a:r>
            <a:r>
              <a:rPr lang="en-US" altLang="zh-CN" smtClean="0"/>
              <a:t>/</a:t>
            </a:r>
            <a:r>
              <a:rPr lang="zh-CN" altLang="en-US" smtClean="0"/>
              <a:t>需求项。</a:t>
            </a:r>
            <a:endParaRPr lang="en-US" altLang="zh-CN" smtClean="0"/>
          </a:p>
          <a:p>
            <a:pPr eaLnBrk="1" hangingPunct="1"/>
            <a:endParaRPr lang="en-US" altLang="zh-CN" smtClean="0"/>
          </a:p>
          <a:p>
            <a:pPr eaLnBrk="1" hangingPunct="1"/>
            <a:r>
              <a:rPr lang="zh-CN" altLang="en-US" smtClean="0"/>
              <a:t>需求覆盖是一类覆盖，是指：</a:t>
            </a:r>
            <a:endParaRPr lang="en-US" altLang="zh-CN" smtClean="0"/>
          </a:p>
          <a:p>
            <a:pPr eaLnBrk="1" hangingPunct="1"/>
            <a:r>
              <a:rPr lang="en-US" altLang="zh-CN" smtClean="0"/>
              <a:t>1</a:t>
            </a:r>
            <a:r>
              <a:rPr lang="zh-CN" altLang="en-US" smtClean="0"/>
              <a:t>、等价类覆盖（等价类法）；</a:t>
            </a:r>
            <a:endParaRPr lang="en-US" altLang="zh-CN" smtClean="0"/>
          </a:p>
          <a:p>
            <a:pPr eaLnBrk="1" hangingPunct="1"/>
            <a:r>
              <a:rPr lang="en-US" altLang="zh-CN" smtClean="0"/>
              <a:t>2</a:t>
            </a:r>
            <a:r>
              <a:rPr lang="zh-CN" altLang="en-US" smtClean="0"/>
              <a:t>、边界值覆盖（边界值法）；</a:t>
            </a:r>
            <a:endParaRPr lang="en-US" altLang="zh-CN" smtClean="0"/>
          </a:p>
          <a:p>
            <a:pPr eaLnBrk="1" hangingPunct="1"/>
            <a:r>
              <a:rPr lang="en-US" altLang="zh-CN" smtClean="0"/>
              <a:t>3</a:t>
            </a:r>
            <a:r>
              <a:rPr lang="zh-CN" altLang="en-US" smtClean="0"/>
              <a:t>、流程路径分析法（流程分析法）；</a:t>
            </a:r>
            <a:endParaRPr lang="en-US" altLang="zh-CN" smtClean="0"/>
          </a:p>
          <a:p>
            <a:pPr eaLnBrk="1" hangingPunct="1"/>
            <a:r>
              <a:rPr lang="en-US" altLang="zh-CN" smtClean="0"/>
              <a:t>4</a:t>
            </a:r>
            <a:r>
              <a:rPr lang="zh-CN" altLang="en-US" smtClean="0"/>
              <a:t>、等价类两两组合覆盖（正交分析法）；</a:t>
            </a:r>
            <a:endParaRPr lang="en-US" altLang="zh-CN" smtClean="0"/>
          </a:p>
          <a:p>
            <a:pPr eaLnBrk="1" hangingPunct="1"/>
            <a:r>
              <a:rPr lang="en-US" altLang="zh-CN" smtClean="0"/>
              <a:t>5</a:t>
            </a:r>
            <a:r>
              <a:rPr lang="zh-CN" altLang="en-US" smtClean="0"/>
              <a:t>、状态</a:t>
            </a:r>
            <a:r>
              <a:rPr lang="en-US" altLang="zh-CN" smtClean="0"/>
              <a:t>-</a:t>
            </a:r>
            <a:r>
              <a:rPr lang="zh-CN" altLang="en-US" smtClean="0"/>
              <a:t>条件组合覆盖（状态迁移法）；</a:t>
            </a:r>
            <a:endParaRPr lang="en-US" altLang="zh-CN" smtClean="0"/>
          </a:p>
          <a:p>
            <a:pPr eaLnBrk="1" hangingPunct="1"/>
            <a:r>
              <a:rPr lang="en-US" altLang="zh-CN" smtClean="0"/>
              <a:t>6</a:t>
            </a:r>
            <a:r>
              <a:rPr lang="zh-CN" altLang="en-US" smtClean="0"/>
              <a:t>、输出域的覆盖；</a:t>
            </a:r>
            <a:endParaRPr lang="en-US" altLang="zh-CN" smtClean="0"/>
          </a:p>
          <a:p>
            <a:pPr eaLnBrk="1" hangingPunct="1"/>
            <a:endParaRPr lang="en-US" altLang="zh-CN" smtClean="0"/>
          </a:p>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p:sp>
      <p:sp>
        <p:nvSpPr>
          <p:cNvPr id="83971" name="备注占位符 2"/>
          <p:cNvSpPr>
            <a:spLocks noGrp="1"/>
          </p:cNvSpPr>
          <p:nvPr>
            <p:ph type="body" idx="1"/>
          </p:nvPr>
        </p:nvSpPr>
        <p:spPr>
          <a:xfrm>
            <a:off x="685800" y="4343400"/>
            <a:ext cx="5486400" cy="4114800"/>
          </a:xfrm>
          <a:prstGeom prst="rect">
            <a:avLst/>
          </a:prstGeom>
          <a:noFill/>
        </p:spPr>
        <p:txBody>
          <a:bodyPr/>
          <a:lstStyle/>
          <a:p>
            <a:pPr eaLnBrk="1" hangingPunct="1"/>
            <a:r>
              <a:rPr lang="zh-CN" altLang="en-US" smtClean="0"/>
              <a:t>回归测试只是一个活动，不是一个阶段，可以发生在任何一个阶段。</a:t>
            </a:r>
            <a:endParaRPr lang="en-US" altLang="zh-CN" smtClean="0"/>
          </a:p>
          <a:p>
            <a:pPr eaLnBrk="1" hangingPunct="1"/>
            <a:r>
              <a:rPr lang="zh-CN" altLang="en-US" smtClean="0"/>
              <a:t>复审也是一种回归测试。</a:t>
            </a:r>
            <a:endParaRPr lang="zh-CN" altLang="en-US" smtClean="0"/>
          </a:p>
        </p:txBody>
      </p:sp>
      <p:sp>
        <p:nvSpPr>
          <p:cNvPr id="83972" name="灯片编号占位符 3"/>
          <p:cNvSpPr>
            <a:spLocks noGrp="1"/>
          </p:cNvSpPr>
          <p:nvPr>
            <p:ph type="sldNum" sz="quarter" idx="5"/>
          </p:nvPr>
        </p:nvSpPr>
        <p:spPr>
          <a:noFill/>
        </p:spPr>
        <p:txBody>
          <a:bodyPr/>
          <a:lstStyle/>
          <a:p>
            <a:fld id="{AECFA07C-BCCD-4F3A-8FE2-281767592E67}" type="slidenum">
              <a:rPr lang="en-US" altLang="zh-CN" smtClean="0"/>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41D24EB0-84DB-44D3-9D3A-C61C0A7F66E3}" type="slidenum">
              <a:rPr lang="en-US" altLang="zh-CN" smtClean="0"/>
            </a:fld>
            <a:endParaRPr lang="en-US" altLang="zh-CN" smtClean="0"/>
          </a:p>
        </p:txBody>
      </p:sp>
      <p:sp>
        <p:nvSpPr>
          <p:cNvPr id="84995" name="Rectangle 2"/>
          <p:cNvSpPr>
            <a:spLocks noGrp="1" noRot="1" noChangeAspect="1" noChangeArrowheads="1" noTextEdit="1"/>
          </p:cNvSpPr>
          <p:nvPr>
            <p:ph type="sldImg"/>
          </p:nvPr>
        </p:nvSpPr>
        <p:spPr>
          <a:xfrm>
            <a:off x="419100" y="712788"/>
            <a:ext cx="6081713" cy="3421062"/>
          </a:xfrm>
        </p:spPr>
      </p:sp>
      <p:sp>
        <p:nvSpPr>
          <p:cNvPr id="84996" name="Rectangle 3"/>
          <p:cNvSpPr>
            <a:spLocks noGrp="1" noChangeArrowheads="1"/>
          </p:cNvSpPr>
          <p:nvPr>
            <p:ph type="body" idx="1"/>
          </p:nvPr>
        </p:nvSpPr>
        <p:spPr>
          <a:xfrm>
            <a:off x="942975" y="4346575"/>
            <a:ext cx="5033963" cy="4133850"/>
          </a:xfrm>
          <a:prstGeom prst="rect">
            <a:avLst/>
          </a:prstGeom>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p:sp>
      <p:sp>
        <p:nvSpPr>
          <p:cNvPr id="89091" name="备注占位符 2"/>
          <p:cNvSpPr>
            <a:spLocks noGrp="1"/>
          </p:cNvSpPr>
          <p:nvPr>
            <p:ph type="body" idx="1"/>
          </p:nvPr>
        </p:nvSpPr>
        <p:spPr>
          <a:xfrm>
            <a:off x="685800" y="4343400"/>
            <a:ext cx="5486400" cy="4114800"/>
          </a:xfrm>
          <a:prstGeom prst="rect">
            <a:avLst/>
          </a:prstGeom>
          <a:noFill/>
        </p:spPr>
        <p:txBody>
          <a:bodyPr/>
          <a:lstStyle/>
          <a:p>
            <a:pPr eaLnBrk="1" hangingPunct="1"/>
            <a:r>
              <a:rPr lang="zh-CN" altLang="en-US" smtClean="0"/>
              <a:t>开发结束到发布之前还需要一些测试。</a:t>
            </a:r>
            <a:endParaRPr lang="en-US" altLang="zh-CN" smtClean="0"/>
          </a:p>
          <a:p>
            <a:pPr eaLnBrk="1" hangingPunct="1"/>
            <a:r>
              <a:rPr lang="zh-CN" altLang="en-US" smtClean="0"/>
              <a:t>开发阶段、组织内部的测试阶段：</a:t>
            </a:r>
            <a:r>
              <a:rPr lang="en-US" altLang="zh-CN" smtClean="0"/>
              <a:t>UT IT ST</a:t>
            </a:r>
            <a:endParaRPr lang="en-US" altLang="zh-CN" smtClean="0"/>
          </a:p>
          <a:p>
            <a:pPr eaLnBrk="1" hangingPunct="1"/>
            <a:endParaRPr lang="zh-CN" altLang="en-US" smtClean="0"/>
          </a:p>
        </p:txBody>
      </p:sp>
      <p:sp>
        <p:nvSpPr>
          <p:cNvPr id="89092" name="灯片编号占位符 3"/>
          <p:cNvSpPr>
            <a:spLocks noGrp="1"/>
          </p:cNvSpPr>
          <p:nvPr>
            <p:ph type="sldNum" sz="quarter" idx="5"/>
          </p:nvPr>
        </p:nvSpPr>
        <p:spPr>
          <a:noFill/>
        </p:spPr>
        <p:txBody>
          <a:bodyPr/>
          <a:lstStyle/>
          <a:p>
            <a:fld id="{D1B5875C-A461-43D7-BF0E-E43FE1032D4B}" type="slidenum">
              <a:rPr lang="en-US" altLang="zh-CN" smtClean="0"/>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17538" y="1749425"/>
            <a:ext cx="9721080" cy="1847290"/>
          </a:xfrm>
        </p:spPr>
        <p:txBody>
          <a:bodyPr anchor="t"/>
          <a:lstStyle>
            <a:lvl1pPr algn="l">
              <a:defRPr sz="40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r>
              <a:rPr lang="en-US" altLang="zh-CN" dirty="0" smtClean="0"/>
              <a:t>www.51testing.net</a:t>
            </a:r>
            <a:endParaRPr lang="zh-CN" altLang="en-US" dirty="0"/>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C5F2789-A8C2-44CE-952B-7495FCBC9DD0}" type="slidenum">
              <a:rPr lang="zh-CN" altLang="en-US"/>
            </a:fld>
            <a:endParaRPr lang="zh-CN" altLang="en-US" sz="1800">
              <a:solidFill>
                <a:schemeClr val="tx1"/>
              </a:solidFill>
            </a:endParaRPr>
          </a:p>
        </p:txBody>
      </p:sp>
      <p:pic>
        <p:nvPicPr>
          <p:cNvPr id="7" name="图片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96450" y="476250"/>
            <a:ext cx="1920875"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z="1400">
                <a:solidFill>
                  <a:srgbClr val="FFFF00"/>
                </a:solidFill>
              </a:defRPr>
            </a:lvl1pPr>
          </a:lstStyle>
          <a:p>
            <a:r>
              <a:rPr lang="en-US" altLang="zh-CN" dirty="0" smtClean="0"/>
              <a:t>www.51testing.net</a:t>
            </a:r>
            <a:endParaRPr lang="zh-CN" altLang="en-US" dirty="0" smtClean="0"/>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566714B2-B59B-41F0-81CF-13C373F4799F}" type="slidenum">
              <a:rPr lang="zh-CN" altLang="en-US"/>
            </a:fld>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34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34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en-US" altLang="zh-CN" dirty="0" smtClean="0"/>
              <a:t>www.51testing.net</a:t>
            </a:r>
            <a:endParaRPr lang="zh-CN" altLang="en-US" dirty="0" smtClean="0"/>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0A3A73D-1172-4951-B935-4760E2D02BBB}"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aseline="0">
                <a:solidFill>
                  <a:schemeClr val="bg1"/>
                </a:solidFill>
                <a:latin typeface="Times New Roman" panose="02020603050405020304" pitchFamily="18" charset="0"/>
                <a:ea typeface="黑体" panose="02010609060101010101" pitchFamily="49" charset="-122"/>
              </a:defRPr>
            </a:lvl1pPr>
            <a:lvl2pPr>
              <a:defRPr sz="2000" baseline="0">
                <a:solidFill>
                  <a:schemeClr val="bg1"/>
                </a:solidFill>
                <a:latin typeface="Times New Roman" panose="02020603050405020304" pitchFamily="18" charset="0"/>
                <a:ea typeface="黑体" panose="02010609060101010101" pitchFamily="49" charset="-122"/>
              </a:defRPr>
            </a:lvl2pPr>
            <a:lvl3pPr>
              <a:defRPr sz="1800" baseline="0">
                <a:solidFill>
                  <a:schemeClr val="bg1"/>
                </a:solidFill>
                <a:latin typeface="Times New Roman" panose="02020603050405020304" pitchFamily="18" charset="0"/>
                <a:ea typeface="黑体" panose="02010609060101010101" pitchFamily="49" charset="-122"/>
              </a:defRPr>
            </a:lvl3pPr>
            <a:lvl4pPr>
              <a:defRPr sz="1600" baseline="0">
                <a:solidFill>
                  <a:schemeClr val="bg1"/>
                </a:solidFill>
                <a:latin typeface="Times New Roman" panose="02020603050405020304" pitchFamily="18" charset="0"/>
                <a:ea typeface="黑体" panose="02010609060101010101" pitchFamily="49" charset="-122"/>
              </a:defRPr>
            </a:lvl4pPr>
            <a:lvl5pPr>
              <a:defRPr sz="1600" baseline="0">
                <a:solidFill>
                  <a:schemeClr val="bg1"/>
                </a:solidFill>
                <a:latin typeface="Times New Roman" panose="02020603050405020304" pitchFamily="18" charset="0"/>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sz="1600">
                <a:solidFill>
                  <a:srgbClr val="FFFF00"/>
                </a:solidFill>
              </a:defRPr>
            </a:lvl1pPr>
          </a:lstStyle>
          <a:p>
            <a:r>
              <a:rPr lang="en-US" altLang="zh-CN" dirty="0" smtClean="0"/>
              <a:t>www.51testing.net</a:t>
            </a:r>
            <a:endParaRPr lang="zh-CN" altLang="en-US" dirty="0" smtClean="0"/>
          </a:p>
        </p:txBody>
      </p:sp>
      <p:sp>
        <p:nvSpPr>
          <p:cNvPr id="6" name="灯片编号占位符 5"/>
          <p:cNvSpPr>
            <a:spLocks noGrp="1"/>
          </p:cNvSpPr>
          <p:nvPr>
            <p:ph type="sldNum" sz="quarter" idx="12"/>
          </p:nvPr>
        </p:nvSpPr>
        <p:spPr/>
        <p:txBody>
          <a:bodyPr/>
          <a:lstStyle>
            <a:lvl1pPr>
              <a:defRPr/>
            </a:lvl1pPr>
          </a:lstStyle>
          <a:p>
            <a:endParaRPr lang="zh-CN" altLang="en-US" sz="1800" dirty="0">
              <a:solidFill>
                <a:schemeClr val="tx1"/>
              </a:solidFill>
            </a:endParaRPr>
          </a:p>
        </p:txBody>
      </p:sp>
      <p:pic>
        <p:nvPicPr>
          <p:cNvPr id="7" name="图片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96450" y="476250"/>
            <a:ext cx="1920875"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r>
              <a:rPr lang="en-US" altLang="zh-CN" dirty="0" smtClean="0"/>
              <a:t>www.51testing.net</a:t>
            </a:r>
            <a:endParaRPr lang="zh-CN" altLang="en-US" dirty="0" smtClean="0"/>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0DB8F7C-C05A-4796-A3AE-E8CA100D1695}"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270000"/>
            <a:ext cx="5181600" cy="4908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270000"/>
            <a:ext cx="5181600" cy="4908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r>
              <a:rPr lang="en-US" altLang="zh-CN" dirty="0" smtClean="0"/>
              <a:t>www.51testing.net</a:t>
            </a:r>
            <a:endParaRPr lang="zh-CN" altLang="en-US" dirty="0" smtClean="0"/>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A408768A-06FD-41D9-A4D3-4AF3A8520505}"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lvl1pPr>
          </a:lstStyle>
          <a:p>
            <a:r>
              <a:rPr lang="en-US" altLang="zh-CN" dirty="0" smtClean="0"/>
              <a:t>www.51testing.net</a:t>
            </a:r>
            <a:endParaRPr lang="zh-CN" altLang="en-US" dirty="0" smtClean="0"/>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697EDECC-8B94-4FBE-AAB3-F0E2EC167407}"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lvl1pPr>
              <a:defRPr/>
            </a:lvl1pPr>
          </a:lstStyle>
          <a:p>
            <a:r>
              <a:rPr lang="en-US" altLang="zh-CN" dirty="0" smtClean="0"/>
              <a:t>www.51testing.net</a:t>
            </a:r>
            <a:endParaRPr lang="zh-CN" altLang="en-US" dirty="0" smtClean="0"/>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7AF22E4F-0089-4A24-9214-296F85C8B340}"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en-US" altLang="zh-CN" dirty="0" smtClean="0"/>
              <a:t>www.51testing.net</a:t>
            </a:r>
            <a:endParaRPr lang="zh-CN" altLang="en-US" dirty="0" smtClean="0"/>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5CF17F76-33E6-4930-92D1-B0C0B537C497}"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22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400">
                <a:solidFill>
                  <a:schemeClr val="bg1"/>
                </a:solidFill>
              </a:defRPr>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lvl1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lvl1pPr>
          </a:lstStyle>
          <a:p>
            <a:r>
              <a:rPr lang="en-US" altLang="zh-CN" dirty="0" smtClean="0"/>
              <a:t>www.51testing.net</a:t>
            </a:r>
            <a:endParaRPr lang="zh-CN" altLang="en-US" dirty="0" smtClean="0"/>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D010B666-62B7-4D4E-A801-63F10D42DFCB}"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8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2200">
                <a:solidFill>
                  <a:schemeClr val="bg1"/>
                </a:solidFill>
                <a:latin typeface="+mj-ea"/>
                <a:ea typeface="+mj-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lvl1pPr>
              <a:defRPr/>
            </a:lvl1pPr>
          </a:lstStyle>
          <a:p>
            <a:r>
              <a:rPr lang="en-US" altLang="zh-CN" dirty="0" smtClean="0"/>
              <a:t>www.51testing.net</a:t>
            </a:r>
            <a:endParaRPr lang="zh-CN" altLang="en-US" dirty="0" smtClean="0"/>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28BC305C-364B-4E88-85C1-F48F63A5B36F}"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15202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smtClean="0">
                <a:sym typeface="Calibri Light" panose="020F0302020204030204" pitchFamily="34" charset="0"/>
              </a:rPr>
              <a:t>单击此处编辑母版标题样式</a:t>
            </a:r>
            <a:endParaRPr lang="zh-CN" dirty="0" smtClean="0">
              <a:sym typeface="Calibri Light" panose="020F0302020204030204" pitchFamily="34" charset="0"/>
            </a:endParaRPr>
          </a:p>
        </p:txBody>
      </p:sp>
      <p:sp>
        <p:nvSpPr>
          <p:cNvPr id="1027" name="文本占位符 2"/>
          <p:cNvSpPr>
            <a:spLocks noGrp="1" noChangeArrowheads="1"/>
          </p:cNvSpPr>
          <p:nvPr>
            <p:ph type="body" idx="1"/>
          </p:nvPr>
        </p:nvSpPr>
        <p:spPr bwMode="auto">
          <a:xfrm>
            <a:off x="838200" y="1270000"/>
            <a:ext cx="10515600"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smtClean="0">
                <a:sym typeface="Calibri" panose="020F0502020204030204" pitchFamily="34" charset="0"/>
              </a:rPr>
              <a:t>单击此处编辑母版文本样式</a:t>
            </a:r>
            <a:endParaRPr lang="zh-CN" dirty="0" smtClean="0">
              <a:sym typeface="Calibri" panose="020F0502020204030204" pitchFamily="34" charset="0"/>
            </a:endParaRPr>
          </a:p>
          <a:p>
            <a:pPr lvl="1"/>
            <a:r>
              <a:rPr lang="zh-CN" dirty="0" smtClean="0">
                <a:sym typeface="Calibri" panose="020F0502020204030204" pitchFamily="34" charset="0"/>
              </a:rPr>
              <a:t>第二级</a:t>
            </a:r>
            <a:endParaRPr lang="zh-CN" dirty="0" smtClean="0">
              <a:sym typeface="Calibri" panose="020F0502020204030204" pitchFamily="34" charset="0"/>
            </a:endParaRPr>
          </a:p>
          <a:p>
            <a:pPr lvl="2"/>
            <a:r>
              <a:rPr lang="zh-CN" dirty="0" smtClean="0">
                <a:sym typeface="Calibri" panose="020F0502020204030204" pitchFamily="34" charset="0"/>
              </a:rPr>
              <a:t>第三级</a:t>
            </a:r>
            <a:endParaRPr lang="zh-CN" dirty="0" smtClean="0">
              <a:sym typeface="Calibri" panose="020F0502020204030204" pitchFamily="34" charset="0"/>
            </a:endParaRPr>
          </a:p>
          <a:p>
            <a:pPr lvl="3"/>
            <a:r>
              <a:rPr lang="zh-CN" dirty="0" smtClean="0">
                <a:sym typeface="Calibri" panose="020F0502020204030204" pitchFamily="34" charset="0"/>
              </a:rPr>
              <a:t>第四级</a:t>
            </a:r>
            <a:endParaRPr lang="zh-CN" dirty="0" smtClean="0">
              <a:sym typeface="Calibri" panose="020F0502020204030204" pitchFamily="34" charset="0"/>
            </a:endParaRPr>
          </a:p>
          <a:p>
            <a:pPr lvl="4"/>
            <a:r>
              <a:rPr lang="zh-CN" dirty="0" smtClean="0">
                <a:sym typeface="Calibri" panose="020F0502020204030204" pitchFamily="34" charset="0"/>
              </a:rPr>
              <a:t>第五级</a:t>
            </a:r>
            <a:endParaRPr lang="zh-CN" dirty="0" smtClean="0">
              <a:sym typeface="Calibri" panose="020F0502020204030204" pitchFamily="34" charset="0"/>
            </a:endParaRP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sz="1400">
                <a:solidFill>
                  <a:srgbClr val="FFFF00"/>
                </a:solidFill>
                <a:latin typeface="Times New Roman" panose="02020603050405020304" pitchFamily="18" charset="0"/>
                <a:cs typeface="Times New Roman" panose="02020603050405020304" pitchFamily="18" charset="0"/>
              </a:defRPr>
            </a:lvl1pPr>
          </a:lstStyle>
          <a:p>
            <a:r>
              <a:rPr lang="en-US" altLang="zh-CN" dirty="0" smtClean="0"/>
              <a:t>www.51testing.net</a:t>
            </a:r>
            <a:endParaRPr lang="zh-CN" altLang="en-US" dirty="0"/>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defRPr sz="1200">
                <a:solidFill>
                  <a:srgbClr val="898989"/>
                </a:solidFill>
              </a:defRPr>
            </a:lvl1pPr>
          </a:lstStyle>
          <a:p>
            <a:fld id="{80DC3D78-5B1C-4907-8F4A-3C622ED3F384}" type="slidenum">
              <a:rPr lang="zh-CN" altLang="en-US"/>
            </a:fld>
            <a:endParaRPr lang="zh-CN" altLang="en-US" sz="1800">
              <a:solidFill>
                <a:schemeClr val="tx1"/>
              </a:solidFill>
            </a:endParaRPr>
          </a:p>
        </p:txBody>
      </p:sp>
      <p:pic>
        <p:nvPicPr>
          <p:cNvPr id="7" name="图片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269909" y="5644602"/>
            <a:ext cx="1060227" cy="10602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100">
        <p:cut/>
      </p:transition>
    </mc:Choice>
    <mc:Fallback>
      <p:transition>
        <p:cut/>
      </p:transition>
    </mc:Fallback>
  </mc:AlternateContent>
  <p:hf sldNum="0" hdr="0" ftr="0"/>
  <p:txStyles>
    <p:titleStyle>
      <a:lvl1pPr marL="914400" indent="-914400" algn="l" defTabSz="0" rtl="0" eaLnBrk="0" fontAlgn="base" hangingPunct="0">
        <a:lnSpc>
          <a:spcPct val="90000"/>
        </a:lnSpc>
        <a:spcBef>
          <a:spcPct val="0"/>
        </a:spcBef>
        <a:spcAft>
          <a:spcPct val="0"/>
        </a:spcAft>
        <a:defRPr sz="4000" b="1" kern="1200">
          <a:solidFill>
            <a:srgbClr val="FFFF00"/>
          </a:solidFill>
          <a:latin typeface="Times New Roman" panose="02020603050405020304" pitchFamily="18" charset="0"/>
          <a:ea typeface="+mj-ea"/>
          <a:cs typeface="+mj-cs"/>
          <a:sym typeface="Calibri Light" panose="020F0302020204030204" pitchFamily="34" charset="0"/>
        </a:defRPr>
      </a:lvl1pPr>
      <a:lvl2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2pPr>
      <a:lvl3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3pPr>
      <a:lvl4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4pPr>
      <a:lvl5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5pPr>
      <a:lvl6pPr marL="13716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6pPr>
      <a:lvl7pPr marL="18288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7pPr>
      <a:lvl8pPr marL="22860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8pPr>
      <a:lvl9pPr marL="27432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9pPr>
    </p:titleStyle>
    <p:bodyStyle>
      <a:lvl1pPr marL="228600" indent="-228600" algn="l" defTabSz="0" rtl="0" eaLnBrk="0" fontAlgn="base" hangingPunct="0">
        <a:lnSpc>
          <a:spcPct val="150000"/>
        </a:lnSpc>
        <a:spcBef>
          <a:spcPts val="1000"/>
        </a:spcBef>
        <a:spcAft>
          <a:spcPct val="0"/>
        </a:spcAft>
        <a:buFont typeface="Arial" panose="020B0604020202020204" pitchFamily="34" charset="0"/>
        <a:buChar char="•"/>
        <a:defRPr sz="2200" kern="1200">
          <a:solidFill>
            <a:schemeClr val="tx1"/>
          </a:solidFill>
          <a:latin typeface="+mn-lt"/>
          <a:ea typeface="+mn-ea"/>
          <a:cs typeface="+mn-cs"/>
          <a:sym typeface="Calibri" panose="020F0502020204030204" pitchFamily="34" charset="0"/>
        </a:defRPr>
      </a:lvl1pPr>
      <a:lvl2pPr marL="685800" indent="-228600" algn="l" defTabSz="0" rtl="0" eaLnBrk="0" fontAlgn="base" hangingPunct="0">
        <a:lnSpc>
          <a:spcPct val="15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defTabSz="0" rtl="0" eaLnBrk="0" fontAlgn="base" hangingPunct="0">
        <a:lnSpc>
          <a:spcPct val="15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defTabSz="0" rtl="0" eaLnBrk="0" fontAlgn="base" hangingPunct="0">
        <a:lnSpc>
          <a:spcPct val="15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defTabSz="0" rtl="0" eaLnBrk="0" fontAlgn="base" hangingPunct="0">
        <a:lnSpc>
          <a:spcPct val="15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304142" y="2500306"/>
            <a:ext cx="9721080" cy="1847290"/>
          </a:xfrm>
        </p:spPr>
        <p:txBody>
          <a:bodyPr/>
          <a:lstStyle/>
          <a:p>
            <a:pPr eaLnBrk="1" hangingPunct="1">
              <a:spcBef>
                <a:spcPts val="1000"/>
              </a:spcBef>
            </a:pPr>
            <a:r>
              <a:rPr lang="zh-CN" altLang="en-US" sz="4000" dirty="0" smtClean="0"/>
              <a:t>测试概论</a:t>
            </a:r>
            <a:endParaRPr lang="zh-CN" altLang="en-US" sz="4000"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xfrm>
            <a:off x="584200" y="411164"/>
            <a:ext cx="10922000" cy="949325"/>
          </a:xfrm>
        </p:spPr>
        <p:txBody>
          <a:bodyPr/>
          <a:lstStyle/>
          <a:p>
            <a:pPr eaLnBrk="1" hangingPunct="1"/>
            <a:r>
              <a:rPr lang="zh-CN" altLang="en-US" dirty="0" smtClean="0"/>
              <a:t>回归测试</a:t>
            </a:r>
            <a:endParaRPr lang="zh-CN" altLang="en-US" dirty="0" smtClean="0"/>
          </a:p>
        </p:txBody>
      </p:sp>
      <p:sp>
        <p:nvSpPr>
          <p:cNvPr id="16388" name="Rectangle 4"/>
          <p:cNvSpPr>
            <a:spLocks noGrp="1" noChangeArrowheads="1"/>
          </p:cNvSpPr>
          <p:nvPr>
            <p:ph type="body" idx="1"/>
          </p:nvPr>
        </p:nvSpPr>
        <p:spPr>
          <a:xfrm>
            <a:off x="631871" y="1360489"/>
            <a:ext cx="8776497" cy="3027361"/>
          </a:xfrm>
        </p:spPr>
        <p:txBody>
          <a:bodyPr/>
          <a:lstStyle/>
          <a:p>
            <a:pPr eaLnBrk="1" hangingPunct="1"/>
            <a:r>
              <a:rPr lang="zh-CN" altLang="en-US" dirty="0" smtClean="0"/>
              <a:t>软件在测试或其他活动中发现的缺陷经过修改后，应该进行回归测试（</a:t>
            </a:r>
            <a:r>
              <a:rPr lang="en-US" altLang="zh-CN" dirty="0" smtClean="0"/>
              <a:t>Regression Testing</a:t>
            </a:r>
            <a:r>
              <a:rPr lang="zh-CN" altLang="en-US" dirty="0" smtClean="0"/>
              <a:t>）。目的是验证缺陷得到了正确的修复，同时对系统的变更没有影响以前的功能</a:t>
            </a:r>
            <a:endParaRPr lang="zh-CN" altLang="en-US" dirty="0" smtClean="0"/>
          </a:p>
          <a:p>
            <a:pPr eaLnBrk="1" hangingPunct="1"/>
            <a:r>
              <a:rPr lang="zh-CN" altLang="en-US" dirty="0" smtClean="0"/>
              <a:t>回归测试可以发生在任何一个阶段，包括单元测试、集成测试和系统测试</a:t>
            </a:r>
            <a:endParaRPr lang="zh-CN" altLang="en-US" dirty="0" smtClean="0"/>
          </a:p>
        </p:txBody>
      </p:sp>
      <p:sp>
        <p:nvSpPr>
          <p:cNvPr id="261125" name="Oval 5"/>
          <p:cNvSpPr>
            <a:spLocks noChangeArrowheads="1"/>
          </p:cNvSpPr>
          <p:nvPr/>
        </p:nvSpPr>
        <p:spPr bwMode="auto">
          <a:xfrm>
            <a:off x="4823885" y="3500438"/>
            <a:ext cx="2247900" cy="373062"/>
          </a:xfrm>
          <a:prstGeom prst="ellipse">
            <a:avLst/>
          </a:prstGeom>
          <a:solidFill>
            <a:srgbClr val="66CCFF"/>
          </a:solidFill>
          <a:ln w="76200">
            <a:solidFill>
              <a:srgbClr val="3399FF"/>
            </a:solidFill>
            <a:round/>
          </a:ln>
          <a:effectLst/>
        </p:spPr>
        <p:txBody>
          <a:bodyPr wrap="none" lIns="92075" tIns="46038" rIns="92075" bIns="46038" anchor="ctr"/>
          <a:lstStyle/>
          <a:p>
            <a:pPr algn="ctr" eaLnBrk="0" fontAlgn="ctr" hangingPunct="0">
              <a:defRPr/>
            </a:pPr>
            <a:r>
              <a:rPr kumimoji="1" lang="zh-CN" altLang="en-US" b="1" dirty="0">
                <a:solidFill>
                  <a:schemeClr val="bg1"/>
                </a:solidFill>
                <a:effectLst>
                  <a:outerShdw blurRad="38100" dist="38100" dir="2700000" algn="tl">
                    <a:srgbClr val="000000"/>
                  </a:outerShdw>
                </a:effectLst>
                <a:latin typeface="黑体" panose="02010609060101010101" pitchFamily="49" charset="-122"/>
                <a:ea typeface="黑体" panose="02010609060101010101" pitchFamily="49" charset="-122"/>
              </a:rPr>
              <a:t>单元测试</a:t>
            </a:r>
            <a:endParaRPr kumimoji="1" lang="zh-CN" altLang="en-US" b="1" dirty="0">
              <a:solidFill>
                <a:schemeClr val="bg1"/>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
        <p:nvSpPr>
          <p:cNvPr id="261126" name="Oval 6"/>
          <p:cNvSpPr>
            <a:spLocks noChangeArrowheads="1"/>
          </p:cNvSpPr>
          <p:nvPr/>
        </p:nvSpPr>
        <p:spPr bwMode="auto">
          <a:xfrm>
            <a:off x="7162585" y="6028532"/>
            <a:ext cx="2245783" cy="373063"/>
          </a:xfrm>
          <a:prstGeom prst="ellipse">
            <a:avLst/>
          </a:prstGeom>
          <a:solidFill>
            <a:srgbClr val="66CCFF"/>
          </a:solidFill>
          <a:ln w="76200">
            <a:solidFill>
              <a:srgbClr val="3399FF"/>
            </a:solidFill>
            <a:round/>
          </a:ln>
          <a:effectLst/>
        </p:spPr>
        <p:txBody>
          <a:bodyPr wrap="none" lIns="92075" tIns="46038" rIns="92075" bIns="46038" anchor="ctr"/>
          <a:lstStyle/>
          <a:p>
            <a:pPr algn="ctr" eaLnBrk="0" fontAlgn="ctr" hangingPunct="0">
              <a:defRPr/>
            </a:pPr>
            <a:r>
              <a:rPr kumimoji="1" lang="zh-CN" altLang="en-US" b="1" dirty="0">
                <a:solidFill>
                  <a:schemeClr val="bg1"/>
                </a:solidFill>
                <a:effectLst>
                  <a:outerShdw blurRad="38100" dist="38100" dir="2700000" algn="tl">
                    <a:srgbClr val="000000"/>
                  </a:outerShdw>
                </a:effectLst>
                <a:latin typeface="黑体" panose="02010609060101010101" pitchFamily="49" charset="-122"/>
                <a:ea typeface="黑体" panose="02010609060101010101" pitchFamily="49" charset="-122"/>
              </a:rPr>
              <a:t>集成测试</a:t>
            </a:r>
            <a:endParaRPr kumimoji="1" lang="zh-CN" altLang="en-US" b="1" dirty="0">
              <a:solidFill>
                <a:schemeClr val="bg1"/>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
        <p:nvSpPr>
          <p:cNvPr id="261127" name="Oval 7"/>
          <p:cNvSpPr>
            <a:spLocks noChangeArrowheads="1"/>
          </p:cNvSpPr>
          <p:nvPr/>
        </p:nvSpPr>
        <p:spPr bwMode="auto">
          <a:xfrm>
            <a:off x="2286000" y="5842001"/>
            <a:ext cx="2245784" cy="373063"/>
          </a:xfrm>
          <a:prstGeom prst="ellipse">
            <a:avLst/>
          </a:prstGeom>
          <a:solidFill>
            <a:srgbClr val="66CCFF"/>
          </a:solidFill>
          <a:ln w="76200">
            <a:solidFill>
              <a:srgbClr val="3399FF"/>
            </a:solidFill>
            <a:round/>
          </a:ln>
          <a:effectLst/>
        </p:spPr>
        <p:txBody>
          <a:bodyPr wrap="none" lIns="92075" tIns="46038" rIns="92075" bIns="46038" anchor="ctr"/>
          <a:lstStyle/>
          <a:p>
            <a:pPr algn="ctr" eaLnBrk="0" fontAlgn="ctr" hangingPunct="0">
              <a:defRPr/>
            </a:pPr>
            <a:r>
              <a:rPr kumimoji="1" lang="zh-CN" altLang="en-US"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系统测试</a:t>
            </a:r>
            <a:endParaRPr kumimoji="1" lang="zh-CN" altLang="en-US"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261128" name="Freeform 8"/>
          <p:cNvSpPr/>
          <p:nvPr/>
        </p:nvSpPr>
        <p:spPr bwMode="auto">
          <a:xfrm>
            <a:off x="2673351" y="3932239"/>
            <a:ext cx="3693583" cy="871537"/>
          </a:xfrm>
          <a:custGeom>
            <a:avLst/>
            <a:gdLst/>
            <a:ahLst/>
            <a:cxnLst>
              <a:cxn ang="0">
                <a:pos x="310" y="1137"/>
              </a:cxn>
              <a:cxn ang="0">
                <a:pos x="328" y="1100"/>
              </a:cxn>
              <a:cxn ang="0">
                <a:pos x="352" y="1054"/>
              </a:cxn>
              <a:cxn ang="0">
                <a:pos x="376" y="1015"/>
              </a:cxn>
              <a:cxn ang="0">
                <a:pos x="402" y="973"/>
              </a:cxn>
              <a:cxn ang="0">
                <a:pos x="432" y="931"/>
              </a:cxn>
              <a:cxn ang="0">
                <a:pos x="466" y="892"/>
              </a:cxn>
              <a:cxn ang="0">
                <a:pos x="494" y="861"/>
              </a:cxn>
              <a:cxn ang="0">
                <a:pos x="527" y="826"/>
              </a:cxn>
              <a:cxn ang="0">
                <a:pos x="563" y="790"/>
              </a:cxn>
              <a:cxn ang="0">
                <a:pos x="591" y="761"/>
              </a:cxn>
              <a:cxn ang="0">
                <a:pos x="637" y="724"/>
              </a:cxn>
              <a:cxn ang="0">
                <a:pos x="693" y="678"/>
              </a:cxn>
              <a:cxn ang="0">
                <a:pos x="752" y="633"/>
              </a:cxn>
              <a:cxn ang="0">
                <a:pos x="816" y="594"/>
              </a:cxn>
              <a:cxn ang="0">
                <a:pos x="880" y="558"/>
              </a:cxn>
              <a:cxn ang="0">
                <a:pos x="957" y="518"/>
              </a:cxn>
              <a:cxn ang="0">
                <a:pos x="1035" y="481"/>
              </a:cxn>
              <a:cxn ang="0">
                <a:pos x="1121" y="448"/>
              </a:cxn>
              <a:cxn ang="0">
                <a:pos x="1198" y="421"/>
              </a:cxn>
              <a:cxn ang="0">
                <a:pos x="1276" y="396"/>
              </a:cxn>
              <a:cxn ang="0">
                <a:pos x="1356" y="376"/>
              </a:cxn>
              <a:cxn ang="0">
                <a:pos x="1437" y="358"/>
              </a:cxn>
              <a:cxn ang="0">
                <a:pos x="1529" y="340"/>
              </a:cxn>
              <a:cxn ang="0">
                <a:pos x="1622" y="327"/>
              </a:cxn>
              <a:cxn ang="0">
                <a:pos x="1716" y="319"/>
              </a:cxn>
              <a:cxn ang="0">
                <a:pos x="1815" y="314"/>
              </a:cxn>
              <a:cxn ang="0">
                <a:pos x="1913" y="314"/>
              </a:cxn>
              <a:cxn ang="0">
                <a:pos x="2287" y="206"/>
              </a:cxn>
              <a:cxn ang="0">
                <a:pos x="1913" y="78"/>
              </a:cxn>
              <a:cxn ang="0">
                <a:pos x="1799" y="79"/>
              </a:cxn>
              <a:cxn ang="0">
                <a:pos x="1694" y="85"/>
              </a:cxn>
              <a:cxn ang="0">
                <a:pos x="1600" y="92"/>
              </a:cxn>
              <a:cxn ang="0">
                <a:pos x="1507" y="104"/>
              </a:cxn>
              <a:cxn ang="0">
                <a:pos x="1419" y="117"/>
              </a:cxn>
              <a:cxn ang="0">
                <a:pos x="1318" y="136"/>
              </a:cxn>
              <a:cxn ang="0">
                <a:pos x="1232" y="156"/>
              </a:cxn>
              <a:cxn ang="0">
                <a:pos x="1137" y="182"/>
              </a:cxn>
              <a:cxn ang="0">
                <a:pos x="1053" y="208"/>
              </a:cxn>
              <a:cxn ang="0">
                <a:pos x="961" y="241"/>
              </a:cxn>
              <a:cxn ang="0">
                <a:pos x="880" y="272"/>
              </a:cxn>
              <a:cxn ang="0">
                <a:pos x="804" y="306"/>
              </a:cxn>
              <a:cxn ang="0">
                <a:pos x="727" y="343"/>
              </a:cxn>
              <a:cxn ang="0">
                <a:pos x="651" y="385"/>
              </a:cxn>
              <a:cxn ang="0">
                <a:pos x="581" y="427"/>
              </a:cxn>
              <a:cxn ang="0">
                <a:pos x="521" y="466"/>
              </a:cxn>
              <a:cxn ang="0">
                <a:pos x="454" y="516"/>
              </a:cxn>
              <a:cxn ang="0">
                <a:pos x="396" y="561"/>
              </a:cxn>
              <a:cxn ang="0">
                <a:pos x="338" y="611"/>
              </a:cxn>
              <a:cxn ang="0">
                <a:pos x="285" y="662"/>
              </a:cxn>
              <a:cxn ang="0">
                <a:pos x="233" y="712"/>
              </a:cxn>
              <a:cxn ang="0">
                <a:pos x="197" y="751"/>
              </a:cxn>
              <a:cxn ang="0">
                <a:pos x="169" y="780"/>
              </a:cxn>
              <a:cxn ang="0">
                <a:pos x="149" y="807"/>
              </a:cxn>
              <a:cxn ang="0">
                <a:pos x="127" y="842"/>
              </a:cxn>
              <a:cxn ang="0">
                <a:pos x="105" y="869"/>
              </a:cxn>
              <a:cxn ang="0">
                <a:pos x="82" y="904"/>
              </a:cxn>
              <a:cxn ang="0">
                <a:pos x="58" y="940"/>
              </a:cxn>
              <a:cxn ang="0">
                <a:pos x="40" y="970"/>
              </a:cxn>
              <a:cxn ang="0">
                <a:pos x="22" y="1005"/>
              </a:cxn>
              <a:cxn ang="0">
                <a:pos x="8" y="1035"/>
              </a:cxn>
            </a:cxnLst>
            <a:rect l="0" t="0" r="r" b="b"/>
            <a:pathLst>
              <a:path w="2288" h="1138">
                <a:moveTo>
                  <a:pt x="0" y="1051"/>
                </a:moveTo>
                <a:lnTo>
                  <a:pt x="310" y="1137"/>
                </a:lnTo>
                <a:lnTo>
                  <a:pt x="318" y="1119"/>
                </a:lnTo>
                <a:lnTo>
                  <a:pt x="328" y="1100"/>
                </a:lnTo>
                <a:lnTo>
                  <a:pt x="340" y="1075"/>
                </a:lnTo>
                <a:lnTo>
                  <a:pt x="352" y="1054"/>
                </a:lnTo>
                <a:lnTo>
                  <a:pt x="364" y="1032"/>
                </a:lnTo>
                <a:lnTo>
                  <a:pt x="376" y="1015"/>
                </a:lnTo>
                <a:lnTo>
                  <a:pt x="390" y="992"/>
                </a:lnTo>
                <a:lnTo>
                  <a:pt x="402" y="973"/>
                </a:lnTo>
                <a:lnTo>
                  <a:pt x="418" y="951"/>
                </a:lnTo>
                <a:lnTo>
                  <a:pt x="432" y="931"/>
                </a:lnTo>
                <a:lnTo>
                  <a:pt x="450" y="911"/>
                </a:lnTo>
                <a:lnTo>
                  <a:pt x="466" y="892"/>
                </a:lnTo>
                <a:lnTo>
                  <a:pt x="480" y="876"/>
                </a:lnTo>
                <a:lnTo>
                  <a:pt x="494" y="861"/>
                </a:lnTo>
                <a:lnTo>
                  <a:pt x="510" y="843"/>
                </a:lnTo>
                <a:lnTo>
                  <a:pt x="527" y="826"/>
                </a:lnTo>
                <a:lnTo>
                  <a:pt x="545" y="807"/>
                </a:lnTo>
                <a:lnTo>
                  <a:pt x="563" y="790"/>
                </a:lnTo>
                <a:lnTo>
                  <a:pt x="575" y="777"/>
                </a:lnTo>
                <a:lnTo>
                  <a:pt x="591" y="761"/>
                </a:lnTo>
                <a:lnTo>
                  <a:pt x="613" y="742"/>
                </a:lnTo>
                <a:lnTo>
                  <a:pt x="637" y="724"/>
                </a:lnTo>
                <a:lnTo>
                  <a:pt x="665" y="699"/>
                </a:lnTo>
                <a:lnTo>
                  <a:pt x="693" y="678"/>
                </a:lnTo>
                <a:lnTo>
                  <a:pt x="723" y="654"/>
                </a:lnTo>
                <a:lnTo>
                  <a:pt x="752" y="633"/>
                </a:lnTo>
                <a:lnTo>
                  <a:pt x="788" y="611"/>
                </a:lnTo>
                <a:lnTo>
                  <a:pt x="816" y="594"/>
                </a:lnTo>
                <a:lnTo>
                  <a:pt x="846" y="577"/>
                </a:lnTo>
                <a:lnTo>
                  <a:pt x="880" y="558"/>
                </a:lnTo>
                <a:lnTo>
                  <a:pt x="918" y="538"/>
                </a:lnTo>
                <a:lnTo>
                  <a:pt x="957" y="518"/>
                </a:lnTo>
                <a:lnTo>
                  <a:pt x="993" y="500"/>
                </a:lnTo>
                <a:lnTo>
                  <a:pt x="1035" y="481"/>
                </a:lnTo>
                <a:lnTo>
                  <a:pt x="1079" y="463"/>
                </a:lnTo>
                <a:lnTo>
                  <a:pt x="1121" y="448"/>
                </a:lnTo>
                <a:lnTo>
                  <a:pt x="1160" y="434"/>
                </a:lnTo>
                <a:lnTo>
                  <a:pt x="1198" y="421"/>
                </a:lnTo>
                <a:lnTo>
                  <a:pt x="1234" y="409"/>
                </a:lnTo>
                <a:lnTo>
                  <a:pt x="1276" y="396"/>
                </a:lnTo>
                <a:lnTo>
                  <a:pt x="1316" y="386"/>
                </a:lnTo>
                <a:lnTo>
                  <a:pt x="1356" y="376"/>
                </a:lnTo>
                <a:lnTo>
                  <a:pt x="1399" y="366"/>
                </a:lnTo>
                <a:lnTo>
                  <a:pt x="1437" y="358"/>
                </a:lnTo>
                <a:lnTo>
                  <a:pt x="1483" y="349"/>
                </a:lnTo>
                <a:lnTo>
                  <a:pt x="1529" y="340"/>
                </a:lnTo>
                <a:lnTo>
                  <a:pt x="1575" y="333"/>
                </a:lnTo>
                <a:lnTo>
                  <a:pt x="1622" y="327"/>
                </a:lnTo>
                <a:lnTo>
                  <a:pt x="1672" y="321"/>
                </a:lnTo>
                <a:lnTo>
                  <a:pt x="1716" y="319"/>
                </a:lnTo>
                <a:lnTo>
                  <a:pt x="1762" y="316"/>
                </a:lnTo>
                <a:lnTo>
                  <a:pt x="1815" y="314"/>
                </a:lnTo>
                <a:lnTo>
                  <a:pt x="1859" y="314"/>
                </a:lnTo>
                <a:lnTo>
                  <a:pt x="1913" y="314"/>
                </a:lnTo>
                <a:lnTo>
                  <a:pt x="1913" y="396"/>
                </a:lnTo>
                <a:lnTo>
                  <a:pt x="2287" y="206"/>
                </a:lnTo>
                <a:lnTo>
                  <a:pt x="1913" y="0"/>
                </a:lnTo>
                <a:lnTo>
                  <a:pt x="1913" y="78"/>
                </a:lnTo>
                <a:lnTo>
                  <a:pt x="1853" y="78"/>
                </a:lnTo>
                <a:lnTo>
                  <a:pt x="1799" y="79"/>
                </a:lnTo>
                <a:lnTo>
                  <a:pt x="1744" y="82"/>
                </a:lnTo>
                <a:lnTo>
                  <a:pt x="1694" y="85"/>
                </a:lnTo>
                <a:lnTo>
                  <a:pt x="1646" y="88"/>
                </a:lnTo>
                <a:lnTo>
                  <a:pt x="1600" y="92"/>
                </a:lnTo>
                <a:lnTo>
                  <a:pt x="1551" y="98"/>
                </a:lnTo>
                <a:lnTo>
                  <a:pt x="1507" y="104"/>
                </a:lnTo>
                <a:lnTo>
                  <a:pt x="1465" y="110"/>
                </a:lnTo>
                <a:lnTo>
                  <a:pt x="1419" y="117"/>
                </a:lnTo>
                <a:lnTo>
                  <a:pt x="1362" y="127"/>
                </a:lnTo>
                <a:lnTo>
                  <a:pt x="1318" y="136"/>
                </a:lnTo>
                <a:lnTo>
                  <a:pt x="1274" y="146"/>
                </a:lnTo>
                <a:lnTo>
                  <a:pt x="1232" y="156"/>
                </a:lnTo>
                <a:lnTo>
                  <a:pt x="1182" y="169"/>
                </a:lnTo>
                <a:lnTo>
                  <a:pt x="1137" y="182"/>
                </a:lnTo>
                <a:lnTo>
                  <a:pt x="1095" y="195"/>
                </a:lnTo>
                <a:lnTo>
                  <a:pt x="1053" y="208"/>
                </a:lnTo>
                <a:lnTo>
                  <a:pt x="1005" y="225"/>
                </a:lnTo>
                <a:lnTo>
                  <a:pt x="961" y="241"/>
                </a:lnTo>
                <a:lnTo>
                  <a:pt x="920" y="255"/>
                </a:lnTo>
                <a:lnTo>
                  <a:pt x="880" y="272"/>
                </a:lnTo>
                <a:lnTo>
                  <a:pt x="842" y="287"/>
                </a:lnTo>
                <a:lnTo>
                  <a:pt x="804" y="306"/>
                </a:lnTo>
                <a:lnTo>
                  <a:pt x="768" y="323"/>
                </a:lnTo>
                <a:lnTo>
                  <a:pt x="727" y="343"/>
                </a:lnTo>
                <a:lnTo>
                  <a:pt x="687" y="363"/>
                </a:lnTo>
                <a:lnTo>
                  <a:pt x="651" y="385"/>
                </a:lnTo>
                <a:lnTo>
                  <a:pt x="615" y="407"/>
                </a:lnTo>
                <a:lnTo>
                  <a:pt x="581" y="427"/>
                </a:lnTo>
                <a:lnTo>
                  <a:pt x="549" y="447"/>
                </a:lnTo>
                <a:lnTo>
                  <a:pt x="521" y="466"/>
                </a:lnTo>
                <a:lnTo>
                  <a:pt x="486" y="490"/>
                </a:lnTo>
                <a:lnTo>
                  <a:pt x="454" y="516"/>
                </a:lnTo>
                <a:lnTo>
                  <a:pt x="426" y="536"/>
                </a:lnTo>
                <a:lnTo>
                  <a:pt x="396" y="561"/>
                </a:lnTo>
                <a:lnTo>
                  <a:pt x="368" y="585"/>
                </a:lnTo>
                <a:lnTo>
                  <a:pt x="338" y="611"/>
                </a:lnTo>
                <a:lnTo>
                  <a:pt x="310" y="637"/>
                </a:lnTo>
                <a:lnTo>
                  <a:pt x="285" y="662"/>
                </a:lnTo>
                <a:lnTo>
                  <a:pt x="255" y="689"/>
                </a:lnTo>
                <a:lnTo>
                  <a:pt x="233" y="712"/>
                </a:lnTo>
                <a:lnTo>
                  <a:pt x="211" y="735"/>
                </a:lnTo>
                <a:lnTo>
                  <a:pt x="197" y="751"/>
                </a:lnTo>
                <a:lnTo>
                  <a:pt x="181" y="767"/>
                </a:lnTo>
                <a:lnTo>
                  <a:pt x="169" y="780"/>
                </a:lnTo>
                <a:lnTo>
                  <a:pt x="161" y="793"/>
                </a:lnTo>
                <a:lnTo>
                  <a:pt x="149" y="807"/>
                </a:lnTo>
                <a:lnTo>
                  <a:pt x="139" y="825"/>
                </a:lnTo>
                <a:lnTo>
                  <a:pt x="127" y="842"/>
                </a:lnTo>
                <a:lnTo>
                  <a:pt x="115" y="856"/>
                </a:lnTo>
                <a:lnTo>
                  <a:pt x="105" y="869"/>
                </a:lnTo>
                <a:lnTo>
                  <a:pt x="94" y="887"/>
                </a:lnTo>
                <a:lnTo>
                  <a:pt x="82" y="904"/>
                </a:lnTo>
                <a:lnTo>
                  <a:pt x="72" y="921"/>
                </a:lnTo>
                <a:lnTo>
                  <a:pt x="58" y="940"/>
                </a:lnTo>
                <a:lnTo>
                  <a:pt x="50" y="956"/>
                </a:lnTo>
                <a:lnTo>
                  <a:pt x="40" y="970"/>
                </a:lnTo>
                <a:lnTo>
                  <a:pt x="32" y="987"/>
                </a:lnTo>
                <a:lnTo>
                  <a:pt x="22" y="1005"/>
                </a:lnTo>
                <a:lnTo>
                  <a:pt x="14" y="1022"/>
                </a:lnTo>
                <a:lnTo>
                  <a:pt x="8" y="1035"/>
                </a:lnTo>
                <a:lnTo>
                  <a:pt x="0" y="1051"/>
                </a:lnTo>
              </a:path>
            </a:pathLst>
          </a:custGeom>
          <a:solidFill>
            <a:srgbClr val="0066FF"/>
          </a:solidFill>
          <a:ln w="9525" cap="rnd">
            <a:noFill/>
            <a:round/>
          </a:ln>
          <a:effectLst>
            <a:outerShdw dist="107763" dir="2700000" algn="ctr" rotWithShape="0">
              <a:schemeClr val="bg2"/>
            </a:outerShdw>
          </a:effectLst>
        </p:spPr>
        <p:txBody>
          <a:bodyPr/>
          <a:lstStyle/>
          <a:p>
            <a:pPr>
              <a:defRPr/>
            </a:pPr>
            <a:endParaRPr lang="zh-CN" altLang="en-US"/>
          </a:p>
        </p:txBody>
      </p:sp>
      <p:sp>
        <p:nvSpPr>
          <p:cNvPr id="261129" name="Freeform 9"/>
          <p:cNvSpPr/>
          <p:nvPr/>
        </p:nvSpPr>
        <p:spPr bwMode="auto">
          <a:xfrm>
            <a:off x="6468533" y="3973513"/>
            <a:ext cx="2711451" cy="1079500"/>
          </a:xfrm>
          <a:custGeom>
            <a:avLst/>
            <a:gdLst/>
            <a:ahLst/>
            <a:cxnLst>
              <a:cxn ang="0">
                <a:pos x="119" y="0"/>
              </a:cxn>
              <a:cxn ang="0">
                <a:pos x="33" y="230"/>
              </a:cxn>
              <a:cxn ang="0">
                <a:pos x="85" y="243"/>
              </a:cxn>
              <a:cxn ang="0">
                <a:pos x="149" y="261"/>
              </a:cxn>
              <a:cxn ang="0">
                <a:pos x="203" y="278"/>
              </a:cxn>
              <a:cxn ang="0">
                <a:pos x="260" y="297"/>
              </a:cxn>
              <a:cxn ang="0">
                <a:pos x="318" y="318"/>
              </a:cxn>
              <a:cxn ang="0">
                <a:pos x="372" y="343"/>
              </a:cxn>
              <a:cxn ang="0">
                <a:pos x="414" y="363"/>
              </a:cxn>
              <a:cxn ang="0">
                <a:pos x="463" y="388"/>
              </a:cxn>
              <a:cxn ang="0">
                <a:pos x="513" y="413"/>
              </a:cxn>
              <a:cxn ang="0">
                <a:pos x="553" y="434"/>
              </a:cxn>
              <a:cxn ang="0">
                <a:pos x="605" y="467"/>
              </a:cxn>
              <a:cxn ang="0">
                <a:pos x="668" y="507"/>
              </a:cxn>
              <a:cxn ang="0">
                <a:pos x="730" y="550"/>
              </a:cxn>
              <a:cxn ang="0">
                <a:pos x="784" y="597"/>
              </a:cxn>
              <a:cxn ang="0">
                <a:pos x="834" y="643"/>
              </a:cxn>
              <a:cxn ang="0">
                <a:pos x="889" y="699"/>
              </a:cxn>
              <a:cxn ang="0">
                <a:pos x="939" y="755"/>
              </a:cxn>
              <a:cxn ang="0">
                <a:pos x="985" y="817"/>
              </a:cxn>
              <a:cxn ang="0">
                <a:pos x="1023" y="873"/>
              </a:cxn>
              <a:cxn ang="0">
                <a:pos x="1057" y="930"/>
              </a:cxn>
              <a:cxn ang="0">
                <a:pos x="1084" y="987"/>
              </a:cxn>
              <a:cxn ang="0">
                <a:pos x="1110" y="1046"/>
              </a:cxn>
              <a:cxn ang="0">
                <a:pos x="1134" y="1113"/>
              </a:cxn>
              <a:cxn ang="0">
                <a:pos x="1152" y="1180"/>
              </a:cxn>
              <a:cxn ang="0">
                <a:pos x="1164" y="1248"/>
              </a:cxn>
              <a:cxn ang="0">
                <a:pos x="1170" y="1320"/>
              </a:cxn>
              <a:cxn ang="0">
                <a:pos x="1170" y="1391"/>
              </a:cxn>
              <a:cxn ang="0">
                <a:pos x="1319" y="1662"/>
              </a:cxn>
              <a:cxn ang="0">
                <a:pos x="1497" y="1391"/>
              </a:cxn>
              <a:cxn ang="0">
                <a:pos x="1495" y="1309"/>
              </a:cxn>
              <a:cxn ang="0">
                <a:pos x="1487" y="1232"/>
              </a:cxn>
              <a:cxn ang="0">
                <a:pos x="1477" y="1165"/>
              </a:cxn>
              <a:cxn ang="0">
                <a:pos x="1461" y="1097"/>
              </a:cxn>
              <a:cxn ang="0">
                <a:pos x="1443" y="1033"/>
              </a:cxn>
              <a:cxn ang="0">
                <a:pos x="1417" y="960"/>
              </a:cxn>
              <a:cxn ang="0">
                <a:pos x="1389" y="898"/>
              </a:cxn>
              <a:cxn ang="0">
                <a:pos x="1353" y="829"/>
              </a:cxn>
              <a:cxn ang="0">
                <a:pos x="1317" y="768"/>
              </a:cxn>
              <a:cxn ang="0">
                <a:pos x="1272" y="702"/>
              </a:cxn>
              <a:cxn ang="0">
                <a:pos x="1228" y="643"/>
              </a:cxn>
              <a:cxn ang="0">
                <a:pos x="1182" y="588"/>
              </a:cxn>
              <a:cxn ang="0">
                <a:pos x="1130" y="532"/>
              </a:cxn>
              <a:cxn ang="0">
                <a:pos x="1073" y="477"/>
              </a:cxn>
              <a:cxn ang="0">
                <a:pos x="1015" y="426"/>
              </a:cxn>
              <a:cxn ang="0">
                <a:pos x="961" y="383"/>
              </a:cxn>
              <a:cxn ang="0">
                <a:pos x="891" y="334"/>
              </a:cxn>
              <a:cxn ang="0">
                <a:pos x="830" y="292"/>
              </a:cxn>
              <a:cxn ang="0">
                <a:pos x="760" y="251"/>
              </a:cxn>
              <a:cxn ang="0">
                <a:pos x="690" y="212"/>
              </a:cxn>
              <a:cxn ang="0">
                <a:pos x="621" y="174"/>
              </a:cxn>
              <a:cxn ang="0">
                <a:pos x="565" y="148"/>
              </a:cxn>
              <a:cxn ang="0">
                <a:pos x="527" y="128"/>
              </a:cxn>
              <a:cxn ang="0">
                <a:pos x="489" y="115"/>
              </a:cxn>
              <a:cxn ang="0">
                <a:pos x="442" y="98"/>
              </a:cxn>
              <a:cxn ang="0">
                <a:pos x="402" y="82"/>
              </a:cxn>
              <a:cxn ang="0">
                <a:pos x="356" y="65"/>
              </a:cxn>
              <a:cxn ang="0">
                <a:pos x="306" y="47"/>
              </a:cxn>
              <a:cxn ang="0">
                <a:pos x="264" y="34"/>
              </a:cxn>
              <a:cxn ang="0">
                <a:pos x="217" y="21"/>
              </a:cxn>
              <a:cxn ang="0">
                <a:pos x="175" y="11"/>
              </a:cxn>
            </a:cxnLst>
            <a:rect l="0" t="0" r="r" b="b"/>
            <a:pathLst>
              <a:path w="1607" h="1663">
                <a:moveTo>
                  <a:pt x="153" y="6"/>
                </a:moveTo>
                <a:lnTo>
                  <a:pt x="119" y="0"/>
                </a:lnTo>
                <a:lnTo>
                  <a:pt x="0" y="220"/>
                </a:lnTo>
                <a:lnTo>
                  <a:pt x="33" y="230"/>
                </a:lnTo>
                <a:lnTo>
                  <a:pt x="59" y="236"/>
                </a:lnTo>
                <a:lnTo>
                  <a:pt x="85" y="243"/>
                </a:lnTo>
                <a:lnTo>
                  <a:pt x="119" y="252"/>
                </a:lnTo>
                <a:lnTo>
                  <a:pt x="149" y="261"/>
                </a:lnTo>
                <a:lnTo>
                  <a:pt x="179" y="269"/>
                </a:lnTo>
                <a:lnTo>
                  <a:pt x="203" y="278"/>
                </a:lnTo>
                <a:lnTo>
                  <a:pt x="235" y="288"/>
                </a:lnTo>
                <a:lnTo>
                  <a:pt x="260" y="297"/>
                </a:lnTo>
                <a:lnTo>
                  <a:pt x="290" y="308"/>
                </a:lnTo>
                <a:lnTo>
                  <a:pt x="318" y="318"/>
                </a:lnTo>
                <a:lnTo>
                  <a:pt x="346" y="331"/>
                </a:lnTo>
                <a:lnTo>
                  <a:pt x="372" y="343"/>
                </a:lnTo>
                <a:lnTo>
                  <a:pt x="394" y="353"/>
                </a:lnTo>
                <a:lnTo>
                  <a:pt x="414" y="363"/>
                </a:lnTo>
                <a:lnTo>
                  <a:pt x="440" y="375"/>
                </a:lnTo>
                <a:lnTo>
                  <a:pt x="463" y="388"/>
                </a:lnTo>
                <a:lnTo>
                  <a:pt x="489" y="400"/>
                </a:lnTo>
                <a:lnTo>
                  <a:pt x="513" y="413"/>
                </a:lnTo>
                <a:lnTo>
                  <a:pt x="531" y="422"/>
                </a:lnTo>
                <a:lnTo>
                  <a:pt x="553" y="434"/>
                </a:lnTo>
                <a:lnTo>
                  <a:pt x="579" y="450"/>
                </a:lnTo>
                <a:lnTo>
                  <a:pt x="605" y="467"/>
                </a:lnTo>
                <a:lnTo>
                  <a:pt x="639" y="487"/>
                </a:lnTo>
                <a:lnTo>
                  <a:pt x="668" y="507"/>
                </a:lnTo>
                <a:lnTo>
                  <a:pt x="700" y="529"/>
                </a:lnTo>
                <a:lnTo>
                  <a:pt x="730" y="550"/>
                </a:lnTo>
                <a:lnTo>
                  <a:pt x="760" y="576"/>
                </a:lnTo>
                <a:lnTo>
                  <a:pt x="784" y="597"/>
                </a:lnTo>
                <a:lnTo>
                  <a:pt x="808" y="620"/>
                </a:lnTo>
                <a:lnTo>
                  <a:pt x="834" y="643"/>
                </a:lnTo>
                <a:lnTo>
                  <a:pt x="862" y="670"/>
                </a:lnTo>
                <a:lnTo>
                  <a:pt x="889" y="699"/>
                </a:lnTo>
                <a:lnTo>
                  <a:pt x="913" y="725"/>
                </a:lnTo>
                <a:lnTo>
                  <a:pt x="939" y="755"/>
                </a:lnTo>
                <a:lnTo>
                  <a:pt x="965" y="787"/>
                </a:lnTo>
                <a:lnTo>
                  <a:pt x="985" y="817"/>
                </a:lnTo>
                <a:lnTo>
                  <a:pt x="1005" y="846"/>
                </a:lnTo>
                <a:lnTo>
                  <a:pt x="1023" y="873"/>
                </a:lnTo>
                <a:lnTo>
                  <a:pt x="1039" y="899"/>
                </a:lnTo>
                <a:lnTo>
                  <a:pt x="1057" y="930"/>
                </a:lnTo>
                <a:lnTo>
                  <a:pt x="1071" y="958"/>
                </a:lnTo>
                <a:lnTo>
                  <a:pt x="1084" y="987"/>
                </a:lnTo>
                <a:lnTo>
                  <a:pt x="1098" y="1019"/>
                </a:lnTo>
                <a:lnTo>
                  <a:pt x="1110" y="1046"/>
                </a:lnTo>
                <a:lnTo>
                  <a:pt x="1122" y="1079"/>
                </a:lnTo>
                <a:lnTo>
                  <a:pt x="1134" y="1113"/>
                </a:lnTo>
                <a:lnTo>
                  <a:pt x="1144" y="1146"/>
                </a:lnTo>
                <a:lnTo>
                  <a:pt x="1152" y="1180"/>
                </a:lnTo>
                <a:lnTo>
                  <a:pt x="1160" y="1216"/>
                </a:lnTo>
                <a:lnTo>
                  <a:pt x="1164" y="1248"/>
                </a:lnTo>
                <a:lnTo>
                  <a:pt x="1168" y="1281"/>
                </a:lnTo>
                <a:lnTo>
                  <a:pt x="1170" y="1320"/>
                </a:lnTo>
                <a:lnTo>
                  <a:pt x="1170" y="1352"/>
                </a:lnTo>
                <a:lnTo>
                  <a:pt x="1170" y="1391"/>
                </a:lnTo>
                <a:lnTo>
                  <a:pt x="1057" y="1391"/>
                </a:lnTo>
                <a:lnTo>
                  <a:pt x="1319" y="1662"/>
                </a:lnTo>
                <a:lnTo>
                  <a:pt x="1606" y="1391"/>
                </a:lnTo>
                <a:lnTo>
                  <a:pt x="1497" y="1391"/>
                </a:lnTo>
                <a:lnTo>
                  <a:pt x="1497" y="1348"/>
                </a:lnTo>
                <a:lnTo>
                  <a:pt x="1495" y="1309"/>
                </a:lnTo>
                <a:lnTo>
                  <a:pt x="1491" y="1268"/>
                </a:lnTo>
                <a:lnTo>
                  <a:pt x="1487" y="1232"/>
                </a:lnTo>
                <a:lnTo>
                  <a:pt x="1483" y="1198"/>
                </a:lnTo>
                <a:lnTo>
                  <a:pt x="1477" y="1165"/>
                </a:lnTo>
                <a:lnTo>
                  <a:pt x="1469" y="1128"/>
                </a:lnTo>
                <a:lnTo>
                  <a:pt x="1461" y="1097"/>
                </a:lnTo>
                <a:lnTo>
                  <a:pt x="1453" y="1067"/>
                </a:lnTo>
                <a:lnTo>
                  <a:pt x="1443" y="1033"/>
                </a:lnTo>
                <a:lnTo>
                  <a:pt x="1429" y="992"/>
                </a:lnTo>
                <a:lnTo>
                  <a:pt x="1417" y="960"/>
                </a:lnTo>
                <a:lnTo>
                  <a:pt x="1403" y="928"/>
                </a:lnTo>
                <a:lnTo>
                  <a:pt x="1389" y="898"/>
                </a:lnTo>
                <a:lnTo>
                  <a:pt x="1371" y="862"/>
                </a:lnTo>
                <a:lnTo>
                  <a:pt x="1353" y="829"/>
                </a:lnTo>
                <a:lnTo>
                  <a:pt x="1335" y="798"/>
                </a:lnTo>
                <a:lnTo>
                  <a:pt x="1317" y="768"/>
                </a:lnTo>
                <a:lnTo>
                  <a:pt x="1294" y="734"/>
                </a:lnTo>
                <a:lnTo>
                  <a:pt x="1272" y="702"/>
                </a:lnTo>
                <a:lnTo>
                  <a:pt x="1252" y="672"/>
                </a:lnTo>
                <a:lnTo>
                  <a:pt x="1228" y="643"/>
                </a:lnTo>
                <a:lnTo>
                  <a:pt x="1206" y="617"/>
                </a:lnTo>
                <a:lnTo>
                  <a:pt x="1182" y="588"/>
                </a:lnTo>
                <a:lnTo>
                  <a:pt x="1158" y="562"/>
                </a:lnTo>
                <a:lnTo>
                  <a:pt x="1130" y="532"/>
                </a:lnTo>
                <a:lnTo>
                  <a:pt x="1102" y="503"/>
                </a:lnTo>
                <a:lnTo>
                  <a:pt x="1073" y="477"/>
                </a:lnTo>
                <a:lnTo>
                  <a:pt x="1043" y="451"/>
                </a:lnTo>
                <a:lnTo>
                  <a:pt x="1015" y="426"/>
                </a:lnTo>
                <a:lnTo>
                  <a:pt x="987" y="403"/>
                </a:lnTo>
                <a:lnTo>
                  <a:pt x="961" y="383"/>
                </a:lnTo>
                <a:lnTo>
                  <a:pt x="927" y="357"/>
                </a:lnTo>
                <a:lnTo>
                  <a:pt x="891" y="334"/>
                </a:lnTo>
                <a:lnTo>
                  <a:pt x="864" y="314"/>
                </a:lnTo>
                <a:lnTo>
                  <a:pt x="830" y="292"/>
                </a:lnTo>
                <a:lnTo>
                  <a:pt x="796" y="272"/>
                </a:lnTo>
                <a:lnTo>
                  <a:pt x="760" y="251"/>
                </a:lnTo>
                <a:lnTo>
                  <a:pt x="724" y="230"/>
                </a:lnTo>
                <a:lnTo>
                  <a:pt x="690" y="212"/>
                </a:lnTo>
                <a:lnTo>
                  <a:pt x="653" y="190"/>
                </a:lnTo>
                <a:lnTo>
                  <a:pt x="621" y="174"/>
                </a:lnTo>
                <a:lnTo>
                  <a:pt x="589" y="158"/>
                </a:lnTo>
                <a:lnTo>
                  <a:pt x="565" y="148"/>
                </a:lnTo>
                <a:lnTo>
                  <a:pt x="545" y="137"/>
                </a:lnTo>
                <a:lnTo>
                  <a:pt x="527" y="128"/>
                </a:lnTo>
                <a:lnTo>
                  <a:pt x="509" y="122"/>
                </a:lnTo>
                <a:lnTo>
                  <a:pt x="489" y="115"/>
                </a:lnTo>
                <a:lnTo>
                  <a:pt x="465" y="106"/>
                </a:lnTo>
                <a:lnTo>
                  <a:pt x="442" y="98"/>
                </a:lnTo>
                <a:lnTo>
                  <a:pt x="420" y="89"/>
                </a:lnTo>
                <a:lnTo>
                  <a:pt x="402" y="82"/>
                </a:lnTo>
                <a:lnTo>
                  <a:pt x="380" y="73"/>
                </a:lnTo>
                <a:lnTo>
                  <a:pt x="356" y="65"/>
                </a:lnTo>
                <a:lnTo>
                  <a:pt x="332" y="57"/>
                </a:lnTo>
                <a:lnTo>
                  <a:pt x="306" y="47"/>
                </a:lnTo>
                <a:lnTo>
                  <a:pt x="284" y="42"/>
                </a:lnTo>
                <a:lnTo>
                  <a:pt x="264" y="34"/>
                </a:lnTo>
                <a:lnTo>
                  <a:pt x="240" y="29"/>
                </a:lnTo>
                <a:lnTo>
                  <a:pt x="217" y="21"/>
                </a:lnTo>
                <a:lnTo>
                  <a:pt x="193" y="16"/>
                </a:lnTo>
                <a:lnTo>
                  <a:pt x="175" y="11"/>
                </a:lnTo>
                <a:lnTo>
                  <a:pt x="153" y="6"/>
                </a:lnTo>
              </a:path>
            </a:pathLst>
          </a:custGeom>
          <a:solidFill>
            <a:srgbClr val="6666FF"/>
          </a:solidFill>
          <a:ln w="9525" cap="rnd">
            <a:noFill/>
            <a:round/>
          </a:ln>
          <a:effectLst>
            <a:outerShdw dist="107763" dir="2700000" algn="ctr" rotWithShape="0">
              <a:schemeClr val="bg2"/>
            </a:outerShdw>
          </a:effectLst>
        </p:spPr>
        <p:txBody>
          <a:bodyPr/>
          <a:lstStyle/>
          <a:p>
            <a:pPr>
              <a:defRPr/>
            </a:pPr>
            <a:endParaRPr lang="zh-CN" altLang="en-US"/>
          </a:p>
        </p:txBody>
      </p:sp>
      <p:sp>
        <p:nvSpPr>
          <p:cNvPr id="261130" name="Freeform 10"/>
          <p:cNvSpPr/>
          <p:nvPr/>
        </p:nvSpPr>
        <p:spPr bwMode="auto">
          <a:xfrm>
            <a:off x="5463118" y="5094289"/>
            <a:ext cx="3329516" cy="871537"/>
          </a:xfrm>
          <a:custGeom>
            <a:avLst/>
            <a:gdLst/>
            <a:ahLst/>
            <a:cxnLst>
              <a:cxn ang="0">
                <a:pos x="1976" y="0"/>
              </a:cxn>
              <a:cxn ang="0">
                <a:pos x="1959" y="38"/>
              </a:cxn>
              <a:cxn ang="0">
                <a:pos x="1935" y="84"/>
              </a:cxn>
              <a:cxn ang="0">
                <a:pos x="1911" y="123"/>
              </a:cxn>
              <a:cxn ang="0">
                <a:pos x="1885" y="165"/>
              </a:cxn>
              <a:cxn ang="0">
                <a:pos x="1855" y="206"/>
              </a:cxn>
              <a:cxn ang="0">
                <a:pos x="1821" y="245"/>
              </a:cxn>
              <a:cxn ang="0">
                <a:pos x="1793" y="277"/>
              </a:cxn>
              <a:cxn ang="0">
                <a:pos x="1759" y="312"/>
              </a:cxn>
              <a:cxn ang="0">
                <a:pos x="1724" y="348"/>
              </a:cxn>
              <a:cxn ang="0">
                <a:pos x="1696" y="377"/>
              </a:cxn>
              <a:cxn ang="0">
                <a:pos x="1650" y="414"/>
              </a:cxn>
              <a:cxn ang="0">
                <a:pos x="1594" y="460"/>
              </a:cxn>
              <a:cxn ang="0">
                <a:pos x="1535" y="505"/>
              </a:cxn>
              <a:cxn ang="0">
                <a:pos x="1471" y="544"/>
              </a:cxn>
              <a:cxn ang="0">
                <a:pos x="1407" y="580"/>
              </a:cxn>
              <a:cxn ang="0">
                <a:pos x="1330" y="620"/>
              </a:cxn>
              <a:cxn ang="0">
                <a:pos x="1252" y="656"/>
              </a:cxn>
              <a:cxn ang="0">
                <a:pos x="1166" y="689"/>
              </a:cxn>
              <a:cxn ang="0">
                <a:pos x="1089" y="717"/>
              </a:cxn>
              <a:cxn ang="0">
                <a:pos x="1011" y="741"/>
              </a:cxn>
              <a:cxn ang="0">
                <a:pos x="931" y="761"/>
              </a:cxn>
              <a:cxn ang="0">
                <a:pos x="850" y="780"/>
              </a:cxn>
              <a:cxn ang="0">
                <a:pos x="758" y="797"/>
              </a:cxn>
              <a:cxn ang="0">
                <a:pos x="665" y="810"/>
              </a:cxn>
              <a:cxn ang="0">
                <a:pos x="571" y="819"/>
              </a:cxn>
              <a:cxn ang="0">
                <a:pos x="472" y="823"/>
              </a:cxn>
              <a:cxn ang="0">
                <a:pos x="374" y="823"/>
              </a:cxn>
              <a:cxn ang="0">
                <a:pos x="0" y="932"/>
              </a:cxn>
              <a:cxn ang="0">
                <a:pos x="374" y="1060"/>
              </a:cxn>
              <a:cxn ang="0">
                <a:pos x="488" y="1058"/>
              </a:cxn>
              <a:cxn ang="0">
                <a:pos x="593" y="1053"/>
              </a:cxn>
              <a:cxn ang="0">
                <a:pos x="687" y="1045"/>
              </a:cxn>
              <a:cxn ang="0">
                <a:pos x="780" y="1034"/>
              </a:cxn>
              <a:cxn ang="0">
                <a:pos x="868" y="1021"/>
              </a:cxn>
              <a:cxn ang="0">
                <a:pos x="969" y="1002"/>
              </a:cxn>
              <a:cxn ang="0">
                <a:pos x="1055" y="982"/>
              </a:cxn>
              <a:cxn ang="0">
                <a:pos x="1150" y="956"/>
              </a:cxn>
              <a:cxn ang="0">
                <a:pos x="1234" y="930"/>
              </a:cxn>
              <a:cxn ang="0">
                <a:pos x="1326" y="897"/>
              </a:cxn>
              <a:cxn ang="0">
                <a:pos x="1407" y="865"/>
              </a:cxn>
              <a:cxn ang="0">
                <a:pos x="1483" y="832"/>
              </a:cxn>
              <a:cxn ang="0">
                <a:pos x="1560" y="795"/>
              </a:cxn>
              <a:cxn ang="0">
                <a:pos x="1636" y="753"/>
              </a:cxn>
              <a:cxn ang="0">
                <a:pos x="1706" y="711"/>
              </a:cxn>
              <a:cxn ang="0">
                <a:pos x="1765" y="672"/>
              </a:cxn>
              <a:cxn ang="0">
                <a:pos x="1833" y="622"/>
              </a:cxn>
              <a:cxn ang="0">
                <a:pos x="1891" y="577"/>
              </a:cxn>
              <a:cxn ang="0">
                <a:pos x="1949" y="526"/>
              </a:cxn>
              <a:cxn ang="0">
                <a:pos x="2002" y="476"/>
              </a:cxn>
              <a:cxn ang="0">
                <a:pos x="2054" y="426"/>
              </a:cxn>
              <a:cxn ang="0">
                <a:pos x="2090" y="387"/>
              </a:cxn>
              <a:cxn ang="0">
                <a:pos x="2118" y="358"/>
              </a:cxn>
              <a:cxn ang="0">
                <a:pos x="2138" y="330"/>
              </a:cxn>
              <a:cxn ang="0">
                <a:pos x="2160" y="296"/>
              </a:cxn>
              <a:cxn ang="0">
                <a:pos x="2181" y="268"/>
              </a:cxn>
              <a:cxn ang="0">
                <a:pos x="2205" y="234"/>
              </a:cxn>
              <a:cxn ang="0">
                <a:pos x="2229" y="198"/>
              </a:cxn>
              <a:cxn ang="0">
                <a:pos x="2247" y="167"/>
              </a:cxn>
              <a:cxn ang="0">
                <a:pos x="2265" y="133"/>
              </a:cxn>
              <a:cxn ang="0">
                <a:pos x="2279" y="103"/>
              </a:cxn>
            </a:cxnLst>
            <a:rect l="0" t="0" r="r" b="b"/>
            <a:pathLst>
              <a:path w="2288" h="1140">
                <a:moveTo>
                  <a:pt x="2287" y="87"/>
                </a:moveTo>
                <a:lnTo>
                  <a:pt x="1976" y="0"/>
                </a:lnTo>
                <a:lnTo>
                  <a:pt x="1968" y="19"/>
                </a:lnTo>
                <a:lnTo>
                  <a:pt x="1959" y="38"/>
                </a:lnTo>
                <a:lnTo>
                  <a:pt x="1947" y="62"/>
                </a:lnTo>
                <a:lnTo>
                  <a:pt x="1935" y="84"/>
                </a:lnTo>
                <a:lnTo>
                  <a:pt x="1923" y="106"/>
                </a:lnTo>
                <a:lnTo>
                  <a:pt x="1911" y="123"/>
                </a:lnTo>
                <a:lnTo>
                  <a:pt x="1897" y="146"/>
                </a:lnTo>
                <a:lnTo>
                  <a:pt x="1885" y="165"/>
                </a:lnTo>
                <a:lnTo>
                  <a:pt x="1869" y="186"/>
                </a:lnTo>
                <a:lnTo>
                  <a:pt x="1855" y="206"/>
                </a:lnTo>
                <a:lnTo>
                  <a:pt x="1837" y="227"/>
                </a:lnTo>
                <a:lnTo>
                  <a:pt x="1821" y="245"/>
                </a:lnTo>
                <a:lnTo>
                  <a:pt x="1807" y="261"/>
                </a:lnTo>
                <a:lnTo>
                  <a:pt x="1793" y="277"/>
                </a:lnTo>
                <a:lnTo>
                  <a:pt x="1777" y="294"/>
                </a:lnTo>
                <a:lnTo>
                  <a:pt x="1759" y="312"/>
                </a:lnTo>
                <a:lnTo>
                  <a:pt x="1742" y="330"/>
                </a:lnTo>
                <a:lnTo>
                  <a:pt x="1724" y="348"/>
                </a:lnTo>
                <a:lnTo>
                  <a:pt x="1712" y="361"/>
                </a:lnTo>
                <a:lnTo>
                  <a:pt x="1696" y="377"/>
                </a:lnTo>
                <a:lnTo>
                  <a:pt x="1674" y="395"/>
                </a:lnTo>
                <a:lnTo>
                  <a:pt x="1650" y="414"/>
                </a:lnTo>
                <a:lnTo>
                  <a:pt x="1622" y="439"/>
                </a:lnTo>
                <a:lnTo>
                  <a:pt x="1594" y="460"/>
                </a:lnTo>
                <a:lnTo>
                  <a:pt x="1564" y="483"/>
                </a:lnTo>
                <a:lnTo>
                  <a:pt x="1535" y="505"/>
                </a:lnTo>
                <a:lnTo>
                  <a:pt x="1499" y="526"/>
                </a:lnTo>
                <a:lnTo>
                  <a:pt x="1471" y="544"/>
                </a:lnTo>
                <a:lnTo>
                  <a:pt x="1441" y="561"/>
                </a:lnTo>
                <a:lnTo>
                  <a:pt x="1407" y="580"/>
                </a:lnTo>
                <a:lnTo>
                  <a:pt x="1369" y="600"/>
                </a:lnTo>
                <a:lnTo>
                  <a:pt x="1330" y="620"/>
                </a:lnTo>
                <a:lnTo>
                  <a:pt x="1294" y="637"/>
                </a:lnTo>
                <a:lnTo>
                  <a:pt x="1252" y="656"/>
                </a:lnTo>
                <a:lnTo>
                  <a:pt x="1208" y="675"/>
                </a:lnTo>
                <a:lnTo>
                  <a:pt x="1166" y="689"/>
                </a:lnTo>
                <a:lnTo>
                  <a:pt x="1126" y="704"/>
                </a:lnTo>
                <a:lnTo>
                  <a:pt x="1089" y="717"/>
                </a:lnTo>
                <a:lnTo>
                  <a:pt x="1053" y="728"/>
                </a:lnTo>
                <a:lnTo>
                  <a:pt x="1011" y="741"/>
                </a:lnTo>
                <a:lnTo>
                  <a:pt x="971" y="751"/>
                </a:lnTo>
                <a:lnTo>
                  <a:pt x="931" y="761"/>
                </a:lnTo>
                <a:lnTo>
                  <a:pt x="888" y="772"/>
                </a:lnTo>
                <a:lnTo>
                  <a:pt x="850" y="780"/>
                </a:lnTo>
                <a:lnTo>
                  <a:pt x="804" y="789"/>
                </a:lnTo>
                <a:lnTo>
                  <a:pt x="758" y="797"/>
                </a:lnTo>
                <a:lnTo>
                  <a:pt x="712" y="805"/>
                </a:lnTo>
                <a:lnTo>
                  <a:pt x="665" y="810"/>
                </a:lnTo>
                <a:lnTo>
                  <a:pt x="615" y="816"/>
                </a:lnTo>
                <a:lnTo>
                  <a:pt x="571" y="819"/>
                </a:lnTo>
                <a:lnTo>
                  <a:pt x="525" y="822"/>
                </a:lnTo>
                <a:lnTo>
                  <a:pt x="472" y="823"/>
                </a:lnTo>
                <a:lnTo>
                  <a:pt x="428" y="823"/>
                </a:lnTo>
                <a:lnTo>
                  <a:pt x="374" y="823"/>
                </a:lnTo>
                <a:lnTo>
                  <a:pt x="374" y="741"/>
                </a:lnTo>
                <a:lnTo>
                  <a:pt x="0" y="932"/>
                </a:lnTo>
                <a:lnTo>
                  <a:pt x="374" y="1139"/>
                </a:lnTo>
                <a:lnTo>
                  <a:pt x="374" y="1060"/>
                </a:lnTo>
                <a:lnTo>
                  <a:pt x="434" y="1060"/>
                </a:lnTo>
                <a:lnTo>
                  <a:pt x="488" y="1058"/>
                </a:lnTo>
                <a:lnTo>
                  <a:pt x="543" y="1056"/>
                </a:lnTo>
                <a:lnTo>
                  <a:pt x="593" y="1053"/>
                </a:lnTo>
                <a:lnTo>
                  <a:pt x="641" y="1050"/>
                </a:lnTo>
                <a:lnTo>
                  <a:pt x="687" y="1045"/>
                </a:lnTo>
                <a:lnTo>
                  <a:pt x="736" y="1040"/>
                </a:lnTo>
                <a:lnTo>
                  <a:pt x="780" y="1034"/>
                </a:lnTo>
                <a:lnTo>
                  <a:pt x="822" y="1028"/>
                </a:lnTo>
                <a:lnTo>
                  <a:pt x="868" y="1021"/>
                </a:lnTo>
                <a:lnTo>
                  <a:pt x="925" y="1011"/>
                </a:lnTo>
                <a:lnTo>
                  <a:pt x="969" y="1002"/>
                </a:lnTo>
                <a:lnTo>
                  <a:pt x="1013" y="992"/>
                </a:lnTo>
                <a:lnTo>
                  <a:pt x="1055" y="982"/>
                </a:lnTo>
                <a:lnTo>
                  <a:pt x="1105" y="969"/>
                </a:lnTo>
                <a:lnTo>
                  <a:pt x="1150" y="956"/>
                </a:lnTo>
                <a:lnTo>
                  <a:pt x="1192" y="943"/>
                </a:lnTo>
                <a:lnTo>
                  <a:pt x="1234" y="930"/>
                </a:lnTo>
                <a:lnTo>
                  <a:pt x="1282" y="913"/>
                </a:lnTo>
                <a:lnTo>
                  <a:pt x="1326" y="897"/>
                </a:lnTo>
                <a:lnTo>
                  <a:pt x="1367" y="883"/>
                </a:lnTo>
                <a:lnTo>
                  <a:pt x="1407" y="865"/>
                </a:lnTo>
                <a:lnTo>
                  <a:pt x="1443" y="851"/>
                </a:lnTo>
                <a:lnTo>
                  <a:pt x="1483" y="832"/>
                </a:lnTo>
                <a:lnTo>
                  <a:pt x="1519" y="815"/>
                </a:lnTo>
                <a:lnTo>
                  <a:pt x="1560" y="795"/>
                </a:lnTo>
                <a:lnTo>
                  <a:pt x="1600" y="774"/>
                </a:lnTo>
                <a:lnTo>
                  <a:pt x="1636" y="753"/>
                </a:lnTo>
                <a:lnTo>
                  <a:pt x="1672" y="731"/>
                </a:lnTo>
                <a:lnTo>
                  <a:pt x="1706" y="711"/>
                </a:lnTo>
                <a:lnTo>
                  <a:pt x="1738" y="691"/>
                </a:lnTo>
                <a:lnTo>
                  <a:pt x="1765" y="672"/>
                </a:lnTo>
                <a:lnTo>
                  <a:pt x="1801" y="648"/>
                </a:lnTo>
                <a:lnTo>
                  <a:pt x="1833" y="622"/>
                </a:lnTo>
                <a:lnTo>
                  <a:pt x="1861" y="601"/>
                </a:lnTo>
                <a:lnTo>
                  <a:pt x="1891" y="577"/>
                </a:lnTo>
                <a:lnTo>
                  <a:pt x="1919" y="552"/>
                </a:lnTo>
                <a:lnTo>
                  <a:pt x="1949" y="526"/>
                </a:lnTo>
                <a:lnTo>
                  <a:pt x="1976" y="501"/>
                </a:lnTo>
                <a:lnTo>
                  <a:pt x="2002" y="476"/>
                </a:lnTo>
                <a:lnTo>
                  <a:pt x="2032" y="449"/>
                </a:lnTo>
                <a:lnTo>
                  <a:pt x="2054" y="426"/>
                </a:lnTo>
                <a:lnTo>
                  <a:pt x="2076" y="402"/>
                </a:lnTo>
                <a:lnTo>
                  <a:pt x="2090" y="387"/>
                </a:lnTo>
                <a:lnTo>
                  <a:pt x="2106" y="371"/>
                </a:lnTo>
                <a:lnTo>
                  <a:pt x="2118" y="358"/>
                </a:lnTo>
                <a:lnTo>
                  <a:pt x="2126" y="345"/>
                </a:lnTo>
                <a:lnTo>
                  <a:pt x="2138" y="330"/>
                </a:lnTo>
                <a:lnTo>
                  <a:pt x="2148" y="313"/>
                </a:lnTo>
                <a:lnTo>
                  <a:pt x="2160" y="296"/>
                </a:lnTo>
                <a:lnTo>
                  <a:pt x="2172" y="281"/>
                </a:lnTo>
                <a:lnTo>
                  <a:pt x="2181" y="268"/>
                </a:lnTo>
                <a:lnTo>
                  <a:pt x="2193" y="251"/>
                </a:lnTo>
                <a:lnTo>
                  <a:pt x="2205" y="234"/>
                </a:lnTo>
                <a:lnTo>
                  <a:pt x="2215" y="217"/>
                </a:lnTo>
                <a:lnTo>
                  <a:pt x="2229" y="198"/>
                </a:lnTo>
                <a:lnTo>
                  <a:pt x="2237" y="182"/>
                </a:lnTo>
                <a:lnTo>
                  <a:pt x="2247" y="167"/>
                </a:lnTo>
                <a:lnTo>
                  <a:pt x="2255" y="150"/>
                </a:lnTo>
                <a:lnTo>
                  <a:pt x="2265" y="133"/>
                </a:lnTo>
                <a:lnTo>
                  <a:pt x="2273" y="116"/>
                </a:lnTo>
                <a:lnTo>
                  <a:pt x="2279" y="103"/>
                </a:lnTo>
                <a:lnTo>
                  <a:pt x="2287" y="87"/>
                </a:lnTo>
              </a:path>
            </a:pathLst>
          </a:custGeom>
          <a:solidFill>
            <a:srgbClr val="336699"/>
          </a:solidFill>
          <a:ln w="9525" cap="rnd">
            <a:noFill/>
            <a:round/>
          </a:ln>
          <a:effectLst>
            <a:outerShdw dist="107763" dir="2700000" algn="ctr" rotWithShape="0">
              <a:schemeClr val="bg2"/>
            </a:outerShdw>
          </a:effectLst>
        </p:spPr>
        <p:txBody>
          <a:bodyPr/>
          <a:lstStyle/>
          <a:p>
            <a:pPr>
              <a:defRPr/>
            </a:pPr>
            <a:endParaRPr lang="zh-CN" altLang="en-US"/>
          </a:p>
        </p:txBody>
      </p:sp>
      <p:sp>
        <p:nvSpPr>
          <p:cNvPr id="261131" name="Freeform 11"/>
          <p:cNvSpPr/>
          <p:nvPr/>
        </p:nvSpPr>
        <p:spPr bwMode="auto">
          <a:xfrm>
            <a:off x="2595034" y="4927601"/>
            <a:ext cx="2556933" cy="955675"/>
          </a:xfrm>
          <a:custGeom>
            <a:avLst/>
            <a:gdLst/>
            <a:ahLst/>
            <a:cxnLst>
              <a:cxn ang="0">
                <a:pos x="1485" y="1662"/>
              </a:cxn>
              <a:cxn ang="0">
                <a:pos x="1571" y="1431"/>
              </a:cxn>
              <a:cxn ang="0">
                <a:pos x="1519" y="1418"/>
              </a:cxn>
              <a:cxn ang="0">
                <a:pos x="1455" y="1401"/>
              </a:cxn>
              <a:cxn ang="0">
                <a:pos x="1401" y="1384"/>
              </a:cxn>
              <a:cxn ang="0">
                <a:pos x="1344" y="1365"/>
              </a:cxn>
              <a:cxn ang="0">
                <a:pos x="1286" y="1343"/>
              </a:cxn>
              <a:cxn ang="0">
                <a:pos x="1232" y="1319"/>
              </a:cxn>
              <a:cxn ang="0">
                <a:pos x="1190" y="1298"/>
              </a:cxn>
              <a:cxn ang="0">
                <a:pos x="1141" y="1274"/>
              </a:cxn>
              <a:cxn ang="0">
                <a:pos x="1091" y="1248"/>
              </a:cxn>
              <a:cxn ang="0">
                <a:pos x="1053" y="1228"/>
              </a:cxn>
              <a:cxn ang="0">
                <a:pos x="999" y="1195"/>
              </a:cxn>
              <a:cxn ang="0">
                <a:pos x="936" y="1154"/>
              </a:cxn>
              <a:cxn ang="0">
                <a:pos x="874" y="1111"/>
              </a:cxn>
              <a:cxn ang="0">
                <a:pos x="820" y="1065"/>
              </a:cxn>
              <a:cxn ang="0">
                <a:pos x="770" y="1019"/>
              </a:cxn>
              <a:cxn ang="0">
                <a:pos x="715" y="963"/>
              </a:cxn>
              <a:cxn ang="0">
                <a:pos x="665" y="906"/>
              </a:cxn>
              <a:cxn ang="0">
                <a:pos x="619" y="844"/>
              </a:cxn>
              <a:cxn ang="0">
                <a:pos x="581" y="788"/>
              </a:cxn>
              <a:cxn ang="0">
                <a:pos x="547" y="732"/>
              </a:cxn>
              <a:cxn ang="0">
                <a:pos x="520" y="674"/>
              </a:cxn>
              <a:cxn ang="0">
                <a:pos x="494" y="615"/>
              </a:cxn>
              <a:cxn ang="0">
                <a:pos x="470" y="549"/>
              </a:cxn>
              <a:cxn ang="0">
                <a:pos x="452" y="481"/>
              </a:cxn>
              <a:cxn ang="0">
                <a:pos x="440" y="413"/>
              </a:cxn>
              <a:cxn ang="0">
                <a:pos x="434" y="341"/>
              </a:cxn>
              <a:cxn ang="0">
                <a:pos x="434" y="271"/>
              </a:cxn>
              <a:cxn ang="0">
                <a:pos x="285" y="0"/>
              </a:cxn>
              <a:cxn ang="0">
                <a:pos x="107" y="271"/>
              </a:cxn>
              <a:cxn ang="0">
                <a:pos x="109" y="353"/>
              </a:cxn>
              <a:cxn ang="0">
                <a:pos x="117" y="429"/>
              </a:cxn>
              <a:cxn ang="0">
                <a:pos x="127" y="497"/>
              </a:cxn>
              <a:cxn ang="0">
                <a:pos x="143" y="565"/>
              </a:cxn>
              <a:cxn ang="0">
                <a:pos x="161" y="628"/>
              </a:cxn>
              <a:cxn ang="0">
                <a:pos x="187" y="702"/>
              </a:cxn>
              <a:cxn ang="0">
                <a:pos x="215" y="764"/>
              </a:cxn>
              <a:cxn ang="0">
                <a:pos x="251" y="833"/>
              </a:cxn>
              <a:cxn ang="0">
                <a:pos x="287" y="893"/>
              </a:cxn>
              <a:cxn ang="0">
                <a:pos x="332" y="960"/>
              </a:cxn>
              <a:cxn ang="0">
                <a:pos x="376" y="1019"/>
              </a:cxn>
              <a:cxn ang="0">
                <a:pos x="422" y="1074"/>
              </a:cxn>
              <a:cxn ang="0">
                <a:pos x="474" y="1130"/>
              </a:cxn>
              <a:cxn ang="0">
                <a:pos x="531" y="1185"/>
              </a:cxn>
              <a:cxn ang="0">
                <a:pos x="589" y="1235"/>
              </a:cxn>
              <a:cxn ang="0">
                <a:pos x="643" y="1278"/>
              </a:cxn>
              <a:cxn ang="0">
                <a:pos x="713" y="1327"/>
              </a:cxn>
              <a:cxn ang="0">
                <a:pos x="774" y="1369"/>
              </a:cxn>
              <a:cxn ang="0">
                <a:pos x="844" y="1411"/>
              </a:cxn>
              <a:cxn ang="0">
                <a:pos x="914" y="1450"/>
              </a:cxn>
              <a:cxn ang="0">
                <a:pos x="983" y="1487"/>
              </a:cxn>
              <a:cxn ang="0">
                <a:pos x="1039" y="1513"/>
              </a:cxn>
              <a:cxn ang="0">
                <a:pos x="1077" y="1533"/>
              </a:cxn>
              <a:cxn ang="0">
                <a:pos x="1115" y="1548"/>
              </a:cxn>
              <a:cxn ang="0">
                <a:pos x="1162" y="1564"/>
              </a:cxn>
              <a:cxn ang="0">
                <a:pos x="1202" y="1580"/>
              </a:cxn>
              <a:cxn ang="0">
                <a:pos x="1248" y="1597"/>
              </a:cxn>
              <a:cxn ang="0">
                <a:pos x="1298" y="1614"/>
              </a:cxn>
              <a:cxn ang="0">
                <a:pos x="1340" y="1627"/>
              </a:cxn>
              <a:cxn ang="0">
                <a:pos x="1387" y="1640"/>
              </a:cxn>
              <a:cxn ang="0">
                <a:pos x="1429" y="1650"/>
              </a:cxn>
            </a:cxnLst>
            <a:rect l="0" t="0" r="r" b="b"/>
            <a:pathLst>
              <a:path w="1605" h="1663">
                <a:moveTo>
                  <a:pt x="1451" y="1656"/>
                </a:moveTo>
                <a:lnTo>
                  <a:pt x="1485" y="1662"/>
                </a:lnTo>
                <a:lnTo>
                  <a:pt x="1604" y="1441"/>
                </a:lnTo>
                <a:lnTo>
                  <a:pt x="1571" y="1431"/>
                </a:lnTo>
                <a:lnTo>
                  <a:pt x="1545" y="1425"/>
                </a:lnTo>
                <a:lnTo>
                  <a:pt x="1519" y="1418"/>
                </a:lnTo>
                <a:lnTo>
                  <a:pt x="1485" y="1409"/>
                </a:lnTo>
                <a:lnTo>
                  <a:pt x="1455" y="1401"/>
                </a:lnTo>
                <a:lnTo>
                  <a:pt x="1425" y="1392"/>
                </a:lnTo>
                <a:lnTo>
                  <a:pt x="1401" y="1384"/>
                </a:lnTo>
                <a:lnTo>
                  <a:pt x="1369" y="1373"/>
                </a:lnTo>
                <a:lnTo>
                  <a:pt x="1344" y="1365"/>
                </a:lnTo>
                <a:lnTo>
                  <a:pt x="1314" y="1353"/>
                </a:lnTo>
                <a:lnTo>
                  <a:pt x="1286" y="1343"/>
                </a:lnTo>
                <a:lnTo>
                  <a:pt x="1258" y="1330"/>
                </a:lnTo>
                <a:lnTo>
                  <a:pt x="1232" y="1319"/>
                </a:lnTo>
                <a:lnTo>
                  <a:pt x="1210" y="1309"/>
                </a:lnTo>
                <a:lnTo>
                  <a:pt x="1190" y="1298"/>
                </a:lnTo>
                <a:lnTo>
                  <a:pt x="1164" y="1287"/>
                </a:lnTo>
                <a:lnTo>
                  <a:pt x="1141" y="1274"/>
                </a:lnTo>
                <a:lnTo>
                  <a:pt x="1115" y="1261"/>
                </a:lnTo>
                <a:lnTo>
                  <a:pt x="1091" y="1248"/>
                </a:lnTo>
                <a:lnTo>
                  <a:pt x="1073" y="1239"/>
                </a:lnTo>
                <a:lnTo>
                  <a:pt x="1053" y="1228"/>
                </a:lnTo>
                <a:lnTo>
                  <a:pt x="1025" y="1212"/>
                </a:lnTo>
                <a:lnTo>
                  <a:pt x="999" y="1195"/>
                </a:lnTo>
                <a:lnTo>
                  <a:pt x="965" y="1174"/>
                </a:lnTo>
                <a:lnTo>
                  <a:pt x="936" y="1154"/>
                </a:lnTo>
                <a:lnTo>
                  <a:pt x="904" y="1133"/>
                </a:lnTo>
                <a:lnTo>
                  <a:pt x="874" y="1111"/>
                </a:lnTo>
                <a:lnTo>
                  <a:pt x="844" y="1085"/>
                </a:lnTo>
                <a:lnTo>
                  <a:pt x="820" y="1065"/>
                </a:lnTo>
                <a:lnTo>
                  <a:pt x="796" y="1043"/>
                </a:lnTo>
                <a:lnTo>
                  <a:pt x="770" y="1019"/>
                </a:lnTo>
                <a:lnTo>
                  <a:pt x="742" y="991"/>
                </a:lnTo>
                <a:lnTo>
                  <a:pt x="715" y="963"/>
                </a:lnTo>
                <a:lnTo>
                  <a:pt x="691" y="937"/>
                </a:lnTo>
                <a:lnTo>
                  <a:pt x="665" y="906"/>
                </a:lnTo>
                <a:lnTo>
                  <a:pt x="639" y="875"/>
                </a:lnTo>
                <a:lnTo>
                  <a:pt x="619" y="844"/>
                </a:lnTo>
                <a:lnTo>
                  <a:pt x="599" y="816"/>
                </a:lnTo>
                <a:lnTo>
                  <a:pt x="581" y="788"/>
                </a:lnTo>
                <a:lnTo>
                  <a:pt x="565" y="762"/>
                </a:lnTo>
                <a:lnTo>
                  <a:pt x="547" y="732"/>
                </a:lnTo>
                <a:lnTo>
                  <a:pt x="533" y="703"/>
                </a:lnTo>
                <a:lnTo>
                  <a:pt x="520" y="674"/>
                </a:lnTo>
                <a:lnTo>
                  <a:pt x="506" y="643"/>
                </a:lnTo>
                <a:lnTo>
                  <a:pt x="494" y="615"/>
                </a:lnTo>
                <a:lnTo>
                  <a:pt x="482" y="582"/>
                </a:lnTo>
                <a:lnTo>
                  <a:pt x="470" y="549"/>
                </a:lnTo>
                <a:lnTo>
                  <a:pt x="460" y="516"/>
                </a:lnTo>
                <a:lnTo>
                  <a:pt x="452" y="481"/>
                </a:lnTo>
                <a:lnTo>
                  <a:pt x="444" y="445"/>
                </a:lnTo>
                <a:lnTo>
                  <a:pt x="440" y="413"/>
                </a:lnTo>
                <a:lnTo>
                  <a:pt x="436" y="380"/>
                </a:lnTo>
                <a:lnTo>
                  <a:pt x="434" y="341"/>
                </a:lnTo>
                <a:lnTo>
                  <a:pt x="434" y="310"/>
                </a:lnTo>
                <a:lnTo>
                  <a:pt x="434" y="271"/>
                </a:lnTo>
                <a:lnTo>
                  <a:pt x="547" y="271"/>
                </a:lnTo>
                <a:lnTo>
                  <a:pt x="285" y="0"/>
                </a:lnTo>
                <a:lnTo>
                  <a:pt x="0" y="271"/>
                </a:lnTo>
                <a:lnTo>
                  <a:pt x="107" y="271"/>
                </a:lnTo>
                <a:lnTo>
                  <a:pt x="107" y="314"/>
                </a:lnTo>
                <a:lnTo>
                  <a:pt x="109" y="353"/>
                </a:lnTo>
                <a:lnTo>
                  <a:pt x="113" y="393"/>
                </a:lnTo>
                <a:lnTo>
                  <a:pt x="117" y="429"/>
                </a:lnTo>
                <a:lnTo>
                  <a:pt x="121" y="464"/>
                </a:lnTo>
                <a:lnTo>
                  <a:pt x="127" y="497"/>
                </a:lnTo>
                <a:lnTo>
                  <a:pt x="135" y="533"/>
                </a:lnTo>
                <a:lnTo>
                  <a:pt x="143" y="565"/>
                </a:lnTo>
                <a:lnTo>
                  <a:pt x="151" y="595"/>
                </a:lnTo>
                <a:lnTo>
                  <a:pt x="161" y="628"/>
                </a:lnTo>
                <a:lnTo>
                  <a:pt x="175" y="670"/>
                </a:lnTo>
                <a:lnTo>
                  <a:pt x="187" y="702"/>
                </a:lnTo>
                <a:lnTo>
                  <a:pt x="201" y="733"/>
                </a:lnTo>
                <a:lnTo>
                  <a:pt x="215" y="764"/>
                </a:lnTo>
                <a:lnTo>
                  <a:pt x="233" y="800"/>
                </a:lnTo>
                <a:lnTo>
                  <a:pt x="251" y="833"/>
                </a:lnTo>
                <a:lnTo>
                  <a:pt x="269" y="863"/>
                </a:lnTo>
                <a:lnTo>
                  <a:pt x="287" y="893"/>
                </a:lnTo>
                <a:lnTo>
                  <a:pt x="311" y="928"/>
                </a:lnTo>
                <a:lnTo>
                  <a:pt x="332" y="960"/>
                </a:lnTo>
                <a:lnTo>
                  <a:pt x="354" y="990"/>
                </a:lnTo>
                <a:lnTo>
                  <a:pt x="376" y="1019"/>
                </a:lnTo>
                <a:lnTo>
                  <a:pt x="398" y="1046"/>
                </a:lnTo>
                <a:lnTo>
                  <a:pt x="422" y="1074"/>
                </a:lnTo>
                <a:lnTo>
                  <a:pt x="446" y="1100"/>
                </a:lnTo>
                <a:lnTo>
                  <a:pt x="474" y="1130"/>
                </a:lnTo>
                <a:lnTo>
                  <a:pt x="502" y="1159"/>
                </a:lnTo>
                <a:lnTo>
                  <a:pt x="531" y="1185"/>
                </a:lnTo>
                <a:lnTo>
                  <a:pt x="561" y="1211"/>
                </a:lnTo>
                <a:lnTo>
                  <a:pt x="589" y="1235"/>
                </a:lnTo>
                <a:lnTo>
                  <a:pt x="617" y="1258"/>
                </a:lnTo>
                <a:lnTo>
                  <a:pt x="643" y="1278"/>
                </a:lnTo>
                <a:lnTo>
                  <a:pt x="677" y="1304"/>
                </a:lnTo>
                <a:lnTo>
                  <a:pt x="713" y="1327"/>
                </a:lnTo>
                <a:lnTo>
                  <a:pt x="740" y="1347"/>
                </a:lnTo>
                <a:lnTo>
                  <a:pt x="774" y="1369"/>
                </a:lnTo>
                <a:lnTo>
                  <a:pt x="808" y="1389"/>
                </a:lnTo>
                <a:lnTo>
                  <a:pt x="844" y="1411"/>
                </a:lnTo>
                <a:lnTo>
                  <a:pt x="880" y="1431"/>
                </a:lnTo>
                <a:lnTo>
                  <a:pt x="914" y="1450"/>
                </a:lnTo>
                <a:lnTo>
                  <a:pt x="951" y="1471"/>
                </a:lnTo>
                <a:lnTo>
                  <a:pt x="983" y="1487"/>
                </a:lnTo>
                <a:lnTo>
                  <a:pt x="1015" y="1503"/>
                </a:lnTo>
                <a:lnTo>
                  <a:pt x="1039" y="1513"/>
                </a:lnTo>
                <a:lnTo>
                  <a:pt x="1059" y="1525"/>
                </a:lnTo>
                <a:lnTo>
                  <a:pt x="1077" y="1533"/>
                </a:lnTo>
                <a:lnTo>
                  <a:pt x="1095" y="1539"/>
                </a:lnTo>
                <a:lnTo>
                  <a:pt x="1115" y="1548"/>
                </a:lnTo>
                <a:lnTo>
                  <a:pt x="1139" y="1555"/>
                </a:lnTo>
                <a:lnTo>
                  <a:pt x="1162" y="1564"/>
                </a:lnTo>
                <a:lnTo>
                  <a:pt x="1184" y="1572"/>
                </a:lnTo>
                <a:lnTo>
                  <a:pt x="1202" y="1580"/>
                </a:lnTo>
                <a:lnTo>
                  <a:pt x="1224" y="1588"/>
                </a:lnTo>
                <a:lnTo>
                  <a:pt x="1248" y="1597"/>
                </a:lnTo>
                <a:lnTo>
                  <a:pt x="1272" y="1604"/>
                </a:lnTo>
                <a:lnTo>
                  <a:pt x="1298" y="1614"/>
                </a:lnTo>
                <a:lnTo>
                  <a:pt x="1320" y="1620"/>
                </a:lnTo>
                <a:lnTo>
                  <a:pt x="1340" y="1627"/>
                </a:lnTo>
                <a:lnTo>
                  <a:pt x="1364" y="1633"/>
                </a:lnTo>
                <a:lnTo>
                  <a:pt x="1387" y="1640"/>
                </a:lnTo>
                <a:lnTo>
                  <a:pt x="1411" y="1646"/>
                </a:lnTo>
                <a:lnTo>
                  <a:pt x="1429" y="1650"/>
                </a:lnTo>
                <a:lnTo>
                  <a:pt x="1451" y="1656"/>
                </a:lnTo>
              </a:path>
            </a:pathLst>
          </a:custGeom>
          <a:solidFill>
            <a:srgbClr val="6699FF"/>
          </a:solidFill>
          <a:ln w="9525" cap="rnd">
            <a:noFill/>
            <a:round/>
          </a:ln>
          <a:effectLst>
            <a:outerShdw dist="107763" dir="2700000" algn="ctr" rotWithShape="0">
              <a:schemeClr val="bg2"/>
            </a:outerShdw>
          </a:effectLst>
        </p:spPr>
        <p:txBody>
          <a:bodyPr/>
          <a:lstStyle/>
          <a:p>
            <a:pPr>
              <a:defRPr/>
            </a:pPr>
            <a:endParaRPr lang="zh-CN" altLang="en-US"/>
          </a:p>
        </p:txBody>
      </p:sp>
      <p:sp>
        <p:nvSpPr>
          <p:cNvPr id="261132" name="Rectangle 12"/>
          <p:cNvSpPr>
            <a:spLocks noChangeArrowheads="1"/>
          </p:cNvSpPr>
          <p:nvPr/>
        </p:nvSpPr>
        <p:spPr bwMode="auto">
          <a:xfrm>
            <a:off x="2906185" y="4387850"/>
            <a:ext cx="6057900" cy="923972"/>
          </a:xfrm>
          <a:prstGeom prst="rect">
            <a:avLst/>
          </a:prstGeom>
          <a:noFill/>
          <a:ln w="9525">
            <a:noFill/>
            <a:miter lim="800000"/>
          </a:ln>
          <a:effectLst/>
        </p:spPr>
        <p:txBody>
          <a:bodyPr lIns="92075" tIns="46038" rIns="92075" bIns="46038">
            <a:spAutoFit/>
          </a:bodyPr>
          <a:lstStyle/>
          <a:p>
            <a:pPr algn="ctr" eaLnBrk="0" fontAlgn="ctr" hangingPunct="0">
              <a:defRPr/>
            </a:pPr>
            <a:r>
              <a:rPr kumimoji="1" lang="zh-CN" altLang="en-US" sz="5400" b="1">
                <a:solidFill>
                  <a:schemeClr val="accent2"/>
                </a:solidFill>
                <a:effectLst>
                  <a:outerShdw blurRad="38100" dist="38100" dir="2700000" algn="tl">
                    <a:srgbClr val="C0C0C0"/>
                  </a:outerShdw>
                </a:effectLst>
                <a:latin typeface="楷体_GB2312" pitchFamily="49" charset="-122"/>
                <a:ea typeface="楷体_GB2312" pitchFamily="49" charset="-122"/>
              </a:rPr>
              <a:t>回归测试</a:t>
            </a:r>
            <a:endParaRPr kumimoji="1" lang="zh-CN" altLang="en-US" sz="5400" b="1">
              <a:solidFill>
                <a:schemeClr val="accent2"/>
              </a:solidFill>
              <a:effectLst>
                <a:outerShdw blurRad="38100" dist="38100" dir="2700000" algn="tl">
                  <a:srgbClr val="C0C0C0"/>
                </a:outerShdw>
              </a:effectLst>
              <a:latin typeface="楷体_GB2312" pitchFamily="49" charset="-122"/>
              <a:ea typeface="楷体_GB2312" pitchFamily="49" charset="-122"/>
            </a:endParaRPr>
          </a:p>
        </p:txBody>
      </p:sp>
      <p:sp>
        <p:nvSpPr>
          <p:cNvPr id="13" name="日期占位符 12"/>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a:noFill/>
        </p:spPr>
        <p:txBody>
          <a:bodyPr/>
          <a:lstStyle/>
          <a:p>
            <a:pPr eaLnBrk="1" hangingPunct="1"/>
            <a:r>
              <a:rPr lang="zh-CN" altLang="en-US" dirty="0" smtClean="0"/>
              <a:t>回归测试流程</a:t>
            </a:r>
            <a:endParaRPr lang="zh-CN" altLang="en-US" dirty="0" smtClean="0"/>
          </a:p>
        </p:txBody>
      </p:sp>
      <p:sp>
        <p:nvSpPr>
          <p:cNvPr id="17411" name="Rectangle 3"/>
          <p:cNvSpPr>
            <a:spLocks noGrp="1" noChangeArrowheads="1"/>
          </p:cNvSpPr>
          <p:nvPr>
            <p:ph idx="1"/>
          </p:nvPr>
        </p:nvSpPr>
        <p:spPr>
          <a:xfrm>
            <a:off x="838200" y="1270000"/>
            <a:ext cx="8570168" cy="4908550"/>
          </a:xfrm>
        </p:spPr>
        <p:txBody>
          <a:bodyPr/>
          <a:lstStyle/>
          <a:p>
            <a:pPr eaLnBrk="1" hangingPunct="1"/>
            <a:r>
              <a:rPr lang="zh-CN" altLang="en-US" dirty="0" smtClean="0"/>
              <a:t>以下流程适合于单元测试、集成测试和系统测试</a:t>
            </a:r>
            <a:endParaRPr lang="zh-CN" altLang="en-US" dirty="0" smtClean="0"/>
          </a:p>
          <a:p>
            <a:pPr lvl="1" eaLnBrk="1" hangingPunct="1"/>
            <a:r>
              <a:rPr lang="en-US" altLang="zh-CN" sz="1800" dirty="0" smtClean="0"/>
              <a:t>1</a:t>
            </a:r>
            <a:r>
              <a:rPr lang="zh-CN" altLang="en-US" sz="1800" dirty="0" smtClean="0"/>
              <a:t>、在测试策略制定阶段，制定回归测试策略</a:t>
            </a:r>
            <a:endParaRPr lang="zh-CN" altLang="en-US" sz="1800" dirty="0" smtClean="0"/>
          </a:p>
          <a:p>
            <a:pPr lvl="1" eaLnBrk="1" hangingPunct="1"/>
            <a:r>
              <a:rPr lang="en-US" altLang="zh-CN" sz="1800" dirty="0" smtClean="0"/>
              <a:t>2</a:t>
            </a:r>
            <a:r>
              <a:rPr lang="zh-CN" altLang="en-US" sz="1800" dirty="0" smtClean="0"/>
              <a:t>、确定需要回归测试的版本</a:t>
            </a:r>
            <a:endParaRPr lang="zh-CN" altLang="en-US" sz="1800" dirty="0" smtClean="0"/>
          </a:p>
          <a:p>
            <a:pPr lvl="1" eaLnBrk="1" hangingPunct="1"/>
            <a:r>
              <a:rPr lang="en-US" altLang="zh-CN" sz="1800" dirty="0" smtClean="0"/>
              <a:t>3</a:t>
            </a:r>
            <a:r>
              <a:rPr lang="zh-CN" altLang="en-US" sz="1800" dirty="0" smtClean="0"/>
              <a:t>、回归测试版本发布</a:t>
            </a:r>
            <a:r>
              <a:rPr lang="en-US" altLang="zh-CN" sz="1800" dirty="0" smtClean="0"/>
              <a:t>,</a:t>
            </a:r>
            <a:r>
              <a:rPr lang="zh-CN" altLang="en-US" sz="1800" dirty="0" smtClean="0"/>
              <a:t>按照回归测试策略执行回归测试</a:t>
            </a:r>
            <a:endParaRPr lang="zh-CN" altLang="en-US" sz="1800" dirty="0" smtClean="0"/>
          </a:p>
          <a:p>
            <a:pPr lvl="1" eaLnBrk="1" hangingPunct="1"/>
            <a:r>
              <a:rPr lang="en-US" altLang="zh-CN" sz="1800" dirty="0" smtClean="0"/>
              <a:t>4</a:t>
            </a:r>
            <a:r>
              <a:rPr lang="zh-CN" altLang="en-US" sz="1800" dirty="0" smtClean="0"/>
              <a:t>、回归测试通过，关闭缺陷</a:t>
            </a:r>
            <a:endParaRPr lang="zh-CN" altLang="en-US" sz="1800" dirty="0" smtClean="0"/>
          </a:p>
          <a:p>
            <a:pPr lvl="1" eaLnBrk="1" hangingPunct="1"/>
            <a:r>
              <a:rPr lang="en-US" altLang="zh-CN" sz="1800" dirty="0" smtClean="0"/>
              <a:t>5</a:t>
            </a:r>
            <a:r>
              <a:rPr lang="zh-CN" altLang="en-US" sz="1800" dirty="0" smtClean="0"/>
              <a:t>、回归测试不通过，缺陷返回开发人员，开发人员重新修改问题，再次提交测试人员回归测试，直到回归测试通过</a:t>
            </a:r>
            <a:endParaRPr lang="zh-CN" altLang="en-US" sz="1800" dirty="0" smtClean="0"/>
          </a:p>
          <a:p>
            <a:pPr lvl="1" eaLnBrk="1" hangingPunct="1"/>
            <a:endParaRPr lang="en-US" altLang="zh-CN" sz="1800" dirty="0" smtClean="0"/>
          </a:p>
        </p:txBody>
      </p:sp>
      <p:sp>
        <p:nvSpPr>
          <p:cNvPr id="5" name="日期占位符 4"/>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xfrm>
            <a:off x="584200" y="411164"/>
            <a:ext cx="10922000" cy="949325"/>
          </a:xfrm>
        </p:spPr>
        <p:txBody>
          <a:bodyPr/>
          <a:lstStyle/>
          <a:p>
            <a:pPr eaLnBrk="1" hangingPunct="1"/>
            <a:r>
              <a:rPr lang="zh-CN" altLang="en-US" dirty="0" smtClean="0"/>
              <a:t>其他测试阶段</a:t>
            </a:r>
            <a:endParaRPr lang="zh-CN" altLang="en-US" dirty="0" smtClean="0"/>
          </a:p>
        </p:txBody>
      </p:sp>
      <p:sp>
        <p:nvSpPr>
          <p:cNvPr id="22532" name="Rectangle 4"/>
          <p:cNvSpPr>
            <a:spLocks noGrp="1" noChangeArrowheads="1"/>
          </p:cNvSpPr>
          <p:nvPr>
            <p:ph type="body" idx="1"/>
          </p:nvPr>
        </p:nvSpPr>
        <p:spPr>
          <a:xfrm>
            <a:off x="584200" y="1684338"/>
            <a:ext cx="8896176" cy="2392362"/>
          </a:xfrm>
        </p:spPr>
        <p:txBody>
          <a:bodyPr/>
          <a:lstStyle/>
          <a:p>
            <a:pPr eaLnBrk="1" hangingPunct="1"/>
            <a:r>
              <a:rPr lang="zh-CN" altLang="en-US" dirty="0" smtClean="0"/>
              <a:t>单元测试、集成测试、系统测试是软件开发过程中在软件组织内部进行的测试阶段</a:t>
            </a:r>
            <a:endParaRPr lang="zh-CN" altLang="en-US" dirty="0" smtClean="0"/>
          </a:p>
          <a:p>
            <a:pPr eaLnBrk="1" hangingPunct="1"/>
            <a:r>
              <a:rPr lang="zh-CN" altLang="en-US" dirty="0" smtClean="0"/>
              <a:t>软件正式发布前还可能进行有用户参与的其他一些测试，如：</a:t>
            </a:r>
            <a:endParaRPr lang="zh-CN" altLang="en-US" dirty="0" smtClean="0"/>
          </a:p>
          <a:p>
            <a:pPr lvl="1" eaLnBrk="1" hangingPunct="1"/>
            <a:r>
              <a:rPr lang="zh-CN" altLang="en-US" sz="1800" dirty="0" smtClean="0"/>
              <a:t> 验收测试</a:t>
            </a:r>
            <a:endParaRPr lang="zh-CN" altLang="en-US" sz="1800" dirty="0" smtClean="0"/>
          </a:p>
          <a:p>
            <a:pPr lvl="1" eaLnBrk="1" hangingPunct="1"/>
            <a:r>
              <a:rPr lang="zh-CN" altLang="en-US" sz="1800" b="0" dirty="0" smtClean="0"/>
              <a:t> </a:t>
            </a:r>
            <a:r>
              <a:rPr lang="en-US" altLang="zh-CN" sz="1800" dirty="0" smtClean="0"/>
              <a:t>α</a:t>
            </a:r>
            <a:r>
              <a:rPr lang="zh-CN" altLang="en-US" sz="1800" dirty="0" smtClean="0"/>
              <a:t>（</a:t>
            </a:r>
            <a:r>
              <a:rPr lang="en-US" altLang="zh-CN" sz="1800" dirty="0" smtClean="0"/>
              <a:t>ALPHA)</a:t>
            </a:r>
            <a:r>
              <a:rPr lang="zh-CN" altLang="en-US" sz="1800" dirty="0" smtClean="0"/>
              <a:t>测试</a:t>
            </a:r>
            <a:endParaRPr lang="zh-CN" altLang="en-US" sz="1800" dirty="0" smtClean="0"/>
          </a:p>
          <a:p>
            <a:pPr lvl="1" eaLnBrk="1" hangingPunct="1"/>
            <a:r>
              <a:rPr lang="zh-CN" altLang="en-US" sz="1800" dirty="0" smtClean="0"/>
              <a:t> </a:t>
            </a:r>
            <a:r>
              <a:rPr lang="en-US" altLang="zh-CN" sz="1800" dirty="0" smtClean="0"/>
              <a:t>β</a:t>
            </a:r>
            <a:r>
              <a:rPr lang="zh-CN" altLang="en-US" sz="1800" dirty="0" smtClean="0"/>
              <a:t>（</a:t>
            </a:r>
            <a:r>
              <a:rPr lang="en-US" altLang="zh-CN" sz="1800" dirty="0" smtClean="0"/>
              <a:t>BETA)</a:t>
            </a:r>
            <a:r>
              <a:rPr lang="zh-CN" altLang="en-US" sz="1800" dirty="0" smtClean="0"/>
              <a:t>测试</a:t>
            </a:r>
            <a:endParaRPr lang="zh-CN" altLang="en-US" sz="1800" dirty="0" smtClean="0"/>
          </a:p>
        </p:txBody>
      </p:sp>
      <p:sp>
        <p:nvSpPr>
          <p:cNvPr id="5" name="日期占位符 4"/>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a:xfrm>
            <a:off x="584200" y="411164"/>
            <a:ext cx="10922000" cy="949325"/>
          </a:xfrm>
        </p:spPr>
        <p:txBody>
          <a:bodyPr/>
          <a:lstStyle/>
          <a:p>
            <a:pPr eaLnBrk="1" hangingPunct="1"/>
            <a:r>
              <a:rPr lang="zh-CN" altLang="en-US" dirty="0" smtClean="0"/>
              <a:t>验收测试</a:t>
            </a:r>
            <a:endParaRPr lang="zh-CN" altLang="en-US" dirty="0" smtClean="0"/>
          </a:p>
        </p:txBody>
      </p:sp>
      <p:sp>
        <p:nvSpPr>
          <p:cNvPr id="23556" name="Rectangle 4"/>
          <p:cNvSpPr>
            <a:spLocks noGrp="1" noChangeArrowheads="1"/>
          </p:cNvSpPr>
          <p:nvPr>
            <p:ph type="body" idx="1"/>
          </p:nvPr>
        </p:nvSpPr>
        <p:spPr>
          <a:xfrm>
            <a:off x="584200" y="1360489"/>
            <a:ext cx="8824168" cy="3930873"/>
          </a:xfrm>
        </p:spPr>
        <p:txBody>
          <a:bodyPr/>
          <a:lstStyle/>
          <a:p>
            <a:pPr eaLnBrk="1" hangingPunct="1">
              <a:lnSpc>
                <a:spcPts val="2600"/>
              </a:lnSpc>
            </a:pPr>
            <a:r>
              <a:rPr lang="zh-CN" altLang="en-US" dirty="0" smtClean="0"/>
              <a:t>在通过了内部系统测试之后，就可以开始验收测试</a:t>
            </a:r>
            <a:endParaRPr lang="zh-CN" altLang="en-US" dirty="0" smtClean="0"/>
          </a:p>
          <a:p>
            <a:pPr eaLnBrk="1" hangingPunct="1">
              <a:lnSpc>
                <a:spcPts val="2600"/>
              </a:lnSpc>
            </a:pPr>
            <a:r>
              <a:rPr lang="zh-CN" altLang="en-US" dirty="0" smtClean="0"/>
              <a:t>验收测试是以用户为主的测试，验收组应该由项目组成员、用户代表等组成</a:t>
            </a:r>
            <a:endParaRPr lang="zh-CN" altLang="en-US" dirty="0" smtClean="0"/>
          </a:p>
          <a:p>
            <a:pPr eaLnBrk="1" hangingPunct="1">
              <a:lnSpc>
                <a:spcPts val="2600"/>
              </a:lnSpc>
            </a:pPr>
            <a:r>
              <a:rPr lang="zh-CN" altLang="en-US" dirty="0" smtClean="0"/>
              <a:t>验收测试原则上在用户所在地进行，但如经用户同意也可以在公司内模拟用户环境进行</a:t>
            </a:r>
            <a:endParaRPr lang="zh-CN" altLang="en-US" dirty="0" smtClean="0"/>
          </a:p>
          <a:p>
            <a:pPr eaLnBrk="1" hangingPunct="1">
              <a:lnSpc>
                <a:spcPts val="2600"/>
              </a:lnSpc>
            </a:pPr>
            <a:r>
              <a:rPr lang="zh-CN" altLang="en-US" dirty="0" smtClean="0"/>
              <a:t>仅限于项目型研发，内部测试稳定后，根据合同中需求由发包商（甲方）进行验收测试。</a:t>
            </a:r>
            <a:endParaRPr lang="zh-CN" altLang="en-US" dirty="0" smtClean="0"/>
          </a:p>
          <a:p>
            <a:pPr eaLnBrk="1" hangingPunct="1">
              <a:lnSpc>
                <a:spcPts val="2600"/>
              </a:lnSpc>
            </a:pPr>
            <a:r>
              <a:rPr lang="zh-CN" altLang="en-US" dirty="0" smtClean="0"/>
              <a:t>验收测试的结果有两种情况：</a:t>
            </a:r>
            <a:endParaRPr lang="zh-CN" altLang="en-US" dirty="0" smtClean="0"/>
          </a:p>
          <a:p>
            <a:pPr lvl="1" eaLnBrk="1" hangingPunct="1">
              <a:lnSpc>
                <a:spcPts val="2600"/>
              </a:lnSpc>
            </a:pPr>
            <a:r>
              <a:rPr lang="zh-CN" altLang="en-US" sz="2200" dirty="0" smtClean="0"/>
              <a:t> 软件功能、性能等质量特性与用户的要求一致，软件可以接受</a:t>
            </a:r>
            <a:endParaRPr lang="zh-CN" altLang="en-US" sz="2200" dirty="0" smtClean="0"/>
          </a:p>
          <a:p>
            <a:pPr lvl="1" eaLnBrk="1" hangingPunct="1">
              <a:lnSpc>
                <a:spcPts val="2600"/>
              </a:lnSpc>
            </a:pPr>
            <a:r>
              <a:rPr lang="zh-CN" altLang="en-US" sz="2200" dirty="0" smtClean="0"/>
              <a:t> 软件功能、性能等质量特性与用户的要求有差距，不被用户接受</a:t>
            </a:r>
            <a:endParaRPr lang="zh-CN" altLang="en-US" sz="2200" dirty="0" smtClean="0"/>
          </a:p>
        </p:txBody>
      </p:sp>
      <p:sp>
        <p:nvSpPr>
          <p:cNvPr id="5" name="日期占位符 4"/>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584200" y="411164"/>
            <a:ext cx="10922000" cy="949325"/>
          </a:xfrm>
        </p:spPr>
        <p:txBody>
          <a:bodyPr/>
          <a:lstStyle/>
          <a:p>
            <a:pPr eaLnBrk="1" hangingPunct="1"/>
            <a:r>
              <a:rPr lang="en-US" altLang="zh-CN" dirty="0" smtClean="0"/>
              <a:t>α</a:t>
            </a:r>
            <a:r>
              <a:rPr lang="zh-CN" altLang="en-US" dirty="0" smtClean="0"/>
              <a:t>测试</a:t>
            </a:r>
            <a:endParaRPr lang="zh-CN" altLang="en-US" dirty="0" smtClean="0"/>
          </a:p>
        </p:txBody>
      </p:sp>
      <p:sp>
        <p:nvSpPr>
          <p:cNvPr id="24580" name="Rectangle 4"/>
          <p:cNvSpPr>
            <a:spLocks noGrp="1" noChangeArrowheads="1"/>
          </p:cNvSpPr>
          <p:nvPr>
            <p:ph type="body" idx="1"/>
          </p:nvPr>
        </p:nvSpPr>
        <p:spPr>
          <a:xfrm>
            <a:off x="584200" y="1456055"/>
            <a:ext cx="9986010" cy="4617085"/>
          </a:xfrm>
        </p:spPr>
        <p:txBody>
          <a:bodyPr/>
          <a:lstStyle/>
          <a:p>
            <a:pPr eaLnBrk="1" hangingPunct="1"/>
            <a:r>
              <a:rPr lang="en-US" altLang="zh-CN" dirty="0" smtClean="0"/>
              <a:t> α </a:t>
            </a:r>
            <a:r>
              <a:rPr lang="zh-CN" altLang="en-US" dirty="0" smtClean="0"/>
              <a:t>测试是由用户在开发环境下进行的测试，也可以是开发机构内部的用户在模拟实际操作环境下进行的测试</a:t>
            </a:r>
            <a:endParaRPr lang="zh-CN" altLang="en-US" dirty="0" smtClean="0"/>
          </a:p>
          <a:p>
            <a:pPr eaLnBrk="1" hangingPunct="1"/>
            <a:r>
              <a:rPr lang="zh-CN" altLang="en-US" dirty="0" smtClean="0"/>
              <a:t> </a:t>
            </a:r>
            <a:r>
              <a:rPr lang="en-US" altLang="zh-CN" dirty="0" smtClean="0"/>
              <a:t>α</a:t>
            </a:r>
            <a:r>
              <a:rPr lang="zh-CN" altLang="en-US" dirty="0" smtClean="0"/>
              <a:t>测试时，软件在一个自然设置状态下使用。开发者坐在用户旁，随时记下错误情况和使用中的问题。这是在受控制的环境下进行的测试。</a:t>
            </a:r>
            <a:endParaRPr lang="zh-CN" altLang="en-US" dirty="0" smtClean="0"/>
          </a:p>
          <a:p>
            <a:pPr eaLnBrk="1" hangingPunct="1"/>
            <a:r>
              <a:rPr lang="en-US" altLang="zh-CN" dirty="0" smtClean="0">
                <a:sym typeface="+mn-ea"/>
              </a:rPr>
              <a:t>α</a:t>
            </a:r>
            <a:r>
              <a:rPr lang="zh-CN" altLang="en-US" dirty="0" smtClean="0"/>
              <a:t>测试的环境是受开发方控制的，用户的数量相对比较少，时间比较集中。</a:t>
            </a:r>
            <a:endParaRPr lang="zh-CN" altLang="en-US" dirty="0" smtClean="0"/>
          </a:p>
          <a:p>
            <a:pPr eaLnBrk="1" hangingPunct="1"/>
            <a:r>
              <a:rPr lang="zh-CN" altLang="en-US" dirty="0" smtClean="0"/>
              <a:t> </a:t>
            </a:r>
            <a:r>
              <a:rPr lang="en-US" altLang="zh-CN" dirty="0" smtClean="0"/>
              <a:t>α</a:t>
            </a:r>
            <a:r>
              <a:rPr lang="zh-CN" altLang="en-US" dirty="0" smtClean="0"/>
              <a:t>测试的目的主要是评价软件产品的</a:t>
            </a:r>
            <a:r>
              <a:rPr lang="en-US" altLang="zh-CN" dirty="0" smtClean="0"/>
              <a:t>FLURPS</a:t>
            </a:r>
            <a:r>
              <a:rPr lang="zh-CN" altLang="en-US" dirty="0" smtClean="0"/>
              <a:t>（即功能、局域化、可用性、可靠性、性能和技术支持）</a:t>
            </a:r>
            <a:r>
              <a:rPr lang="en-US" altLang="zh-CN" dirty="0" smtClean="0"/>
              <a:t>-</a:t>
            </a:r>
            <a:r>
              <a:rPr lang="zh-CN" altLang="en-US" dirty="0" smtClean="0"/>
              <a:t>比如</a:t>
            </a:r>
            <a:r>
              <a:rPr lang="zh-CN" altLang="en-US" dirty="0" smtClean="0"/>
              <a:t>游戏内测，小范围，固定用户</a:t>
            </a:r>
            <a:endParaRPr lang="zh-CN" altLang="en-US" dirty="0" smtClean="0"/>
          </a:p>
        </p:txBody>
      </p:sp>
      <p:sp>
        <p:nvSpPr>
          <p:cNvPr id="5" name="日期占位符 4"/>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p:nvPr>
        </p:nvSpPr>
        <p:spPr>
          <a:xfrm>
            <a:off x="584200" y="411164"/>
            <a:ext cx="10922000" cy="949325"/>
          </a:xfrm>
        </p:spPr>
        <p:txBody>
          <a:bodyPr/>
          <a:lstStyle/>
          <a:p>
            <a:pPr eaLnBrk="1" hangingPunct="1"/>
            <a:r>
              <a:rPr lang="en-US" altLang="zh-CN" dirty="0" smtClean="0"/>
              <a:t>β</a:t>
            </a:r>
            <a:r>
              <a:rPr lang="zh-CN" altLang="en-US" dirty="0" smtClean="0"/>
              <a:t>测试</a:t>
            </a:r>
            <a:endParaRPr lang="zh-CN" altLang="en-US" dirty="0" smtClean="0"/>
          </a:p>
        </p:txBody>
      </p:sp>
      <p:sp>
        <p:nvSpPr>
          <p:cNvPr id="25604" name="Rectangle 4"/>
          <p:cNvSpPr>
            <a:spLocks noGrp="1" noChangeArrowheads="1"/>
          </p:cNvSpPr>
          <p:nvPr>
            <p:ph type="body" idx="1"/>
          </p:nvPr>
        </p:nvSpPr>
        <p:spPr>
          <a:xfrm>
            <a:off x="584200" y="1459865"/>
            <a:ext cx="10116820" cy="4537075"/>
          </a:xfrm>
        </p:spPr>
        <p:txBody>
          <a:bodyPr/>
          <a:lstStyle/>
          <a:p>
            <a:pPr eaLnBrk="1" hangingPunct="1"/>
            <a:r>
              <a:rPr lang="en-US" altLang="zh-CN" dirty="0" smtClean="0"/>
              <a:t> β</a:t>
            </a:r>
            <a:r>
              <a:rPr lang="zh-CN" altLang="en-US" dirty="0" smtClean="0"/>
              <a:t>测试是由软件的多个用户在一个或多个用户的实际使用环境下进行的测试</a:t>
            </a:r>
            <a:endParaRPr lang="zh-CN" altLang="en-US" dirty="0" smtClean="0"/>
          </a:p>
          <a:p>
            <a:pPr eaLnBrk="1" hangingPunct="1"/>
            <a:r>
              <a:rPr lang="zh-CN" altLang="en-US" dirty="0" smtClean="0"/>
              <a:t> 与</a:t>
            </a:r>
            <a:r>
              <a:rPr lang="en-US" altLang="zh-CN" dirty="0" smtClean="0"/>
              <a:t>α</a:t>
            </a:r>
            <a:r>
              <a:rPr lang="zh-CN" altLang="en-US" dirty="0" smtClean="0"/>
              <a:t>测试不同的是，</a:t>
            </a:r>
            <a:r>
              <a:rPr lang="en-US" altLang="zh-CN" dirty="0" smtClean="0"/>
              <a:t>β</a:t>
            </a:r>
            <a:r>
              <a:rPr lang="zh-CN" altLang="en-US" dirty="0" smtClean="0"/>
              <a:t>测试时开发者通常不在测试现场。因而，</a:t>
            </a:r>
            <a:r>
              <a:rPr lang="en-US" altLang="zh-CN" dirty="0" smtClean="0"/>
              <a:t>β</a:t>
            </a:r>
            <a:r>
              <a:rPr lang="zh-CN" altLang="en-US" dirty="0" smtClean="0"/>
              <a:t>测试是在开发者无法控制的环境下进行的软件现场应用</a:t>
            </a:r>
            <a:endParaRPr lang="zh-CN" altLang="en-US" dirty="0" smtClean="0"/>
          </a:p>
          <a:p>
            <a:pPr eaLnBrk="1" hangingPunct="1"/>
            <a:r>
              <a:rPr lang="en-US" altLang="zh-CN" dirty="0" smtClean="0">
                <a:sym typeface="+mn-ea"/>
              </a:rPr>
              <a:t>β</a:t>
            </a:r>
            <a:r>
              <a:rPr lang="zh-CN" altLang="en-US" dirty="0" smtClean="0">
                <a:sym typeface="+mn-ea"/>
              </a:rPr>
              <a:t>测试</a:t>
            </a:r>
            <a:r>
              <a:rPr lang="zh-CN" altLang="en-US" dirty="0" smtClean="0"/>
              <a:t>用户数量相对比较多，时间不集中。一般地,alpha测试先于beta测试执行。通用的软件产品需要较大规模的</a:t>
            </a:r>
            <a:r>
              <a:rPr lang="en-US" altLang="zh-CN" dirty="0" smtClean="0">
                <a:sym typeface="+mn-ea"/>
              </a:rPr>
              <a:t>β</a:t>
            </a:r>
            <a:r>
              <a:rPr lang="zh-CN" altLang="en-US" dirty="0" smtClean="0"/>
              <a:t>测试,测试周期比较长。如果产品通过了beta测试,那么就可以正式发行了。</a:t>
            </a:r>
            <a:r>
              <a:rPr lang="en-US" altLang="zh-CN" dirty="0" smtClean="0">
                <a:sym typeface="+mn-ea"/>
              </a:rPr>
              <a:t>-</a:t>
            </a:r>
            <a:r>
              <a:rPr lang="zh-CN" altLang="en-US" dirty="0" smtClean="0">
                <a:sym typeface="+mn-ea"/>
              </a:rPr>
              <a:t>公测，实际使用环境</a:t>
            </a:r>
            <a:endParaRPr lang="zh-CN" altLang="en-US" dirty="0" smtClean="0"/>
          </a:p>
        </p:txBody>
      </p:sp>
      <p:sp>
        <p:nvSpPr>
          <p:cNvPr id="5" name="日期占位符 4"/>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a:t>
            </a:r>
            <a:r>
              <a:rPr lang="zh-CN" altLang="en-US" dirty="0" smtClean="0"/>
              <a:t>内容</a:t>
            </a:r>
            <a:endParaRPr lang="zh-CN" altLang="en-US"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
        <p:nvSpPr>
          <p:cNvPr id="8" name="内容占位符 7"/>
          <p:cNvSpPr>
            <a:spLocks noGrp="1"/>
          </p:cNvSpPr>
          <p:nvPr>
            <p:ph idx="1"/>
          </p:nvPr>
        </p:nvSpPr>
        <p:spPr/>
        <p:txBody>
          <a:bodyPr/>
          <a:lstStyle/>
          <a:p>
            <a:pPr>
              <a:spcBef>
                <a:spcPct val="35000"/>
              </a:spcBef>
              <a:spcAft>
                <a:spcPct val="15000"/>
              </a:spcAft>
              <a:buClr>
                <a:schemeClr val="bg1"/>
              </a:buClr>
              <a:buFontTx/>
              <a:buChar char="•"/>
            </a:pPr>
            <a:r>
              <a:rPr kumimoji="1" lang="zh-CN" altLang="en-US" dirty="0" smtClean="0">
                <a:latin typeface="黑体" panose="02010609060101010101" pitchFamily="49" charset="-122"/>
              </a:rPr>
              <a:t>测试阶段划分</a:t>
            </a:r>
            <a:endParaRPr kumimoji="1" lang="en-US" altLang="zh-CN" dirty="0" smtClean="0">
              <a:latin typeface="黑体" panose="02010609060101010101" pitchFamily="49" charset="-122"/>
            </a:endParaRPr>
          </a:p>
          <a:p>
            <a:pPr>
              <a:spcBef>
                <a:spcPct val="35000"/>
              </a:spcBef>
              <a:spcAft>
                <a:spcPct val="15000"/>
              </a:spcAft>
              <a:buClr>
                <a:schemeClr val="bg1"/>
              </a:buClr>
              <a:buFontTx/>
              <a:buChar char="•"/>
            </a:pPr>
            <a:r>
              <a:rPr kumimoji="1" lang="zh-CN" altLang="en-US" dirty="0" smtClean="0">
                <a:solidFill>
                  <a:srgbClr val="FFFF00"/>
                </a:solidFill>
                <a:latin typeface="黑体" panose="02010609060101010101" pitchFamily="49" charset="-122"/>
              </a:rPr>
              <a:t>测试过程模型</a:t>
            </a:r>
            <a:endParaRPr kumimoji="1" lang="zh-CN" altLang="en-GB" dirty="0" smtClean="0">
              <a:solidFill>
                <a:srgbClr val="FFFF00"/>
              </a:solidFill>
              <a:latin typeface="黑体" panose="02010609060101010101" pitchFamily="49" charset="-122"/>
            </a:endParaRPr>
          </a:p>
          <a:p>
            <a:pPr>
              <a:spcBef>
                <a:spcPct val="35000"/>
              </a:spcBef>
              <a:spcAft>
                <a:spcPct val="15000"/>
              </a:spcAft>
              <a:buClr>
                <a:schemeClr val="bg1"/>
              </a:buClr>
              <a:buFontTx/>
              <a:buChar char="•"/>
            </a:pPr>
            <a:r>
              <a:rPr kumimoji="1" lang="zh-CN" altLang="en-US" dirty="0" smtClean="0">
                <a:latin typeface="黑体" panose="02010609060101010101" pitchFamily="49" charset="-122"/>
              </a:rPr>
              <a:t>测试过程规范</a:t>
            </a:r>
            <a:endParaRPr kumimoji="1" lang="en-US" altLang="zh-CN" dirty="0" smtClean="0">
              <a:latin typeface="黑体" panose="02010609060101010101" pitchFamily="49" charset="-122"/>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xfrm>
            <a:off x="584200" y="411164"/>
            <a:ext cx="10922000" cy="949325"/>
          </a:xfrm>
        </p:spPr>
        <p:txBody>
          <a:bodyPr/>
          <a:lstStyle/>
          <a:p>
            <a:pPr eaLnBrk="1" hangingPunct="1"/>
            <a:r>
              <a:rPr lang="zh-CN" altLang="en-US" dirty="0" smtClean="0"/>
              <a:t>测试过程阶段划分</a:t>
            </a:r>
            <a:endParaRPr lang="zh-CN" altLang="en-US" dirty="0" smtClean="0"/>
          </a:p>
        </p:txBody>
      </p:sp>
      <p:sp>
        <p:nvSpPr>
          <p:cNvPr id="27652" name="Rectangle 4"/>
          <p:cNvSpPr>
            <a:spLocks noGrp="1" noChangeArrowheads="1"/>
          </p:cNvSpPr>
          <p:nvPr>
            <p:ph type="body" idx="1"/>
          </p:nvPr>
        </p:nvSpPr>
        <p:spPr>
          <a:xfrm>
            <a:off x="584200" y="1716088"/>
            <a:ext cx="10922000" cy="1497012"/>
          </a:xfrm>
        </p:spPr>
        <p:txBody>
          <a:bodyPr/>
          <a:lstStyle/>
          <a:p>
            <a:pPr eaLnBrk="1" hangingPunct="1"/>
            <a:r>
              <a:rPr lang="zh-CN" altLang="en-US" dirty="0" smtClean="0"/>
              <a:t>测试计划阶段 </a:t>
            </a:r>
            <a:r>
              <a:rPr lang="en-US" altLang="zh-CN" dirty="0" smtClean="0"/>
              <a:t>– </a:t>
            </a:r>
            <a:r>
              <a:rPr lang="zh-CN" altLang="en-US" dirty="0" smtClean="0"/>
              <a:t>测试计划</a:t>
            </a:r>
            <a:endParaRPr lang="zh-CN" altLang="en-US" dirty="0" smtClean="0"/>
          </a:p>
          <a:p>
            <a:pPr eaLnBrk="1" hangingPunct="1"/>
            <a:r>
              <a:rPr lang="zh-CN" altLang="en-US" dirty="0" smtClean="0"/>
              <a:t>测试设计阶段 </a:t>
            </a:r>
            <a:r>
              <a:rPr lang="en-US" altLang="zh-CN" dirty="0" smtClean="0"/>
              <a:t>– </a:t>
            </a:r>
            <a:r>
              <a:rPr lang="zh-CN" altLang="en-US" dirty="0" smtClean="0"/>
              <a:t>测试方案</a:t>
            </a:r>
            <a:endParaRPr lang="zh-CN" altLang="en-US" dirty="0" smtClean="0"/>
          </a:p>
          <a:p>
            <a:pPr eaLnBrk="1" hangingPunct="1"/>
            <a:r>
              <a:rPr lang="zh-CN" altLang="en-US" dirty="0" smtClean="0"/>
              <a:t>测试实现阶段 </a:t>
            </a:r>
            <a:r>
              <a:rPr lang="en-US" altLang="zh-CN" dirty="0" smtClean="0"/>
              <a:t>– </a:t>
            </a:r>
            <a:r>
              <a:rPr lang="zh-CN" altLang="en-US" dirty="0" smtClean="0"/>
              <a:t>测试用例</a:t>
            </a:r>
            <a:endParaRPr lang="zh-CN" altLang="en-US" dirty="0" smtClean="0"/>
          </a:p>
          <a:p>
            <a:pPr eaLnBrk="1" hangingPunct="1"/>
            <a:r>
              <a:rPr lang="zh-CN" altLang="en-US" dirty="0" smtClean="0"/>
              <a:t>测试执行阶段 </a:t>
            </a:r>
            <a:r>
              <a:rPr lang="en-US" altLang="zh-CN" dirty="0" smtClean="0"/>
              <a:t>– </a:t>
            </a:r>
            <a:r>
              <a:rPr lang="zh-CN" altLang="en-US" dirty="0" smtClean="0"/>
              <a:t>测试报告</a:t>
            </a:r>
            <a:endParaRPr lang="zh-CN" altLang="en-US" dirty="0" smtClean="0"/>
          </a:p>
        </p:txBody>
      </p:sp>
      <p:sp>
        <p:nvSpPr>
          <p:cNvPr id="5" name="日期占位符 4"/>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title"/>
          </p:nvPr>
        </p:nvSpPr>
        <p:spPr>
          <a:xfrm>
            <a:off x="584200" y="411164"/>
            <a:ext cx="10922000" cy="949325"/>
          </a:xfrm>
        </p:spPr>
        <p:txBody>
          <a:bodyPr/>
          <a:lstStyle/>
          <a:p>
            <a:pPr eaLnBrk="1" hangingPunct="1"/>
            <a:r>
              <a:rPr lang="zh-CN" altLang="en-US" dirty="0" smtClean="0"/>
              <a:t>主要的测试文档</a:t>
            </a:r>
            <a:endParaRPr lang="zh-CN" altLang="en-US" dirty="0" smtClean="0"/>
          </a:p>
        </p:txBody>
      </p:sp>
      <p:sp>
        <p:nvSpPr>
          <p:cNvPr id="29700" name="Rectangle 4"/>
          <p:cNvSpPr>
            <a:spLocks noGrp="1" noChangeArrowheads="1"/>
          </p:cNvSpPr>
          <p:nvPr>
            <p:ph type="body" idx="1"/>
          </p:nvPr>
        </p:nvSpPr>
        <p:spPr>
          <a:xfrm>
            <a:off x="584200" y="1122680"/>
            <a:ext cx="8823960" cy="5469890"/>
          </a:xfrm>
        </p:spPr>
        <p:txBody>
          <a:bodyPr/>
          <a:lstStyle/>
          <a:p>
            <a:pPr eaLnBrk="1" hangingPunct="1"/>
            <a:r>
              <a:rPr lang="zh-CN" altLang="en-US" sz="2000" dirty="0" smtClean="0"/>
              <a:t>测试计划：指明测试范围、方法、资源，以及相应测试活动的时间进度安排表的文档。</a:t>
            </a:r>
            <a:endParaRPr lang="zh-CN" altLang="en-US" sz="2000" dirty="0" smtClean="0"/>
          </a:p>
          <a:p>
            <a:pPr eaLnBrk="1" hangingPunct="1"/>
            <a:r>
              <a:rPr lang="zh-CN" altLang="en-US" sz="2000" dirty="0" smtClean="0"/>
              <a:t>测试方案：指明为完成软件测试而进行的设计测试方法的细节文档。</a:t>
            </a:r>
            <a:endParaRPr lang="zh-CN" altLang="en-US" sz="2000" dirty="0" smtClean="0"/>
          </a:p>
          <a:p>
            <a:pPr eaLnBrk="1" hangingPunct="1"/>
            <a:r>
              <a:rPr lang="zh-CN" altLang="en-US" sz="2000" dirty="0" smtClean="0"/>
              <a:t>测试用例：指明为完成一个测试项的测试输入、预期结果、测试执行条件等因素的文档。</a:t>
            </a:r>
            <a:endParaRPr lang="zh-CN" altLang="en-US" sz="2000" dirty="0" smtClean="0"/>
          </a:p>
          <a:p>
            <a:pPr eaLnBrk="1" hangingPunct="1"/>
            <a:r>
              <a:rPr lang="zh-CN" altLang="en-US" sz="2000" dirty="0" smtClean="0"/>
              <a:t>缺陷跟踪表：记录测试执行过程中发现的缺陷的文档。</a:t>
            </a:r>
            <a:endParaRPr lang="zh-CN" altLang="en-US" sz="2000" dirty="0" smtClean="0"/>
          </a:p>
          <a:p>
            <a:pPr eaLnBrk="1" hangingPunct="1"/>
            <a:r>
              <a:rPr lang="zh-CN" altLang="en-US" sz="2000" dirty="0" smtClean="0"/>
              <a:t>测试报告：指明执行测试结果的文档。</a:t>
            </a:r>
            <a:endParaRPr lang="zh-CN" altLang="en-US" sz="2000" dirty="0" smtClean="0"/>
          </a:p>
          <a:p>
            <a:pPr eaLnBrk="1" hangingPunct="1"/>
            <a:r>
              <a:rPr lang="zh-CN" altLang="en-US" sz="2000" dirty="0" smtClean="0"/>
              <a:t>测试日报：每天测试执行情况的记录和总结。</a:t>
            </a:r>
            <a:endParaRPr lang="zh-CN" altLang="en-US" sz="2000" dirty="0" smtClean="0"/>
          </a:p>
        </p:txBody>
      </p:sp>
      <p:sp>
        <p:nvSpPr>
          <p:cNvPr id="5" name="日期占位符 4"/>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课程目标</a:t>
            </a:r>
            <a:endParaRPr lang="zh-CN" altLang="en-US" dirty="0" smtClean="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
        <p:nvSpPr>
          <p:cNvPr id="10" name="内容占位符 9"/>
          <p:cNvSpPr>
            <a:spLocks noGrp="1"/>
          </p:cNvSpPr>
          <p:nvPr>
            <p:ph idx="1"/>
          </p:nvPr>
        </p:nvSpPr>
        <p:spPr>
          <a:xfrm>
            <a:off x="1055440" y="1447800"/>
            <a:ext cx="6336704" cy="2773288"/>
          </a:xfrm>
        </p:spPr>
        <p:txBody>
          <a:bodyPr/>
          <a:lstStyle/>
          <a:p>
            <a:pPr>
              <a:spcBef>
                <a:spcPct val="35000"/>
              </a:spcBef>
              <a:spcAft>
                <a:spcPct val="15000"/>
              </a:spcAft>
              <a:buClr>
                <a:schemeClr val="bg1"/>
              </a:buClr>
              <a:buFontTx/>
              <a:buChar char="•"/>
            </a:pPr>
            <a:r>
              <a:rPr kumimoji="1" lang="zh-CN" altLang="en-US" dirty="0" smtClean="0">
                <a:solidFill>
                  <a:schemeClr val="bg1"/>
                </a:solidFill>
                <a:latin typeface="黑体" panose="02010609060101010101" pitchFamily="49" charset="-122"/>
              </a:rPr>
              <a:t>掌握软件测试的一般流程</a:t>
            </a:r>
            <a:endParaRPr kumimoji="1" lang="en-US" altLang="zh-CN" dirty="0" smtClean="0">
              <a:solidFill>
                <a:schemeClr val="bg1"/>
              </a:solidFill>
              <a:latin typeface="黑体" panose="02010609060101010101" pitchFamily="49" charset="-122"/>
            </a:endParaRPr>
          </a:p>
          <a:p>
            <a:pPr>
              <a:spcBef>
                <a:spcPct val="35000"/>
              </a:spcBef>
              <a:spcAft>
                <a:spcPct val="15000"/>
              </a:spcAft>
              <a:buClr>
                <a:schemeClr val="bg1"/>
              </a:buClr>
              <a:buFontTx/>
              <a:buChar char="•"/>
            </a:pPr>
            <a:r>
              <a:rPr lang="zh-CN" altLang="en-US" dirty="0" smtClean="0">
                <a:latin typeface="黑体" panose="02010609060101010101" pitchFamily="49" charset="-122"/>
              </a:rPr>
              <a:t>掌握软件测试的各个阶段及产出物</a:t>
            </a:r>
            <a:endParaRPr kumimoji="1" lang="zh-CN" altLang="en-US" dirty="0" smtClean="0">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课程内容</a:t>
            </a:r>
            <a:endParaRPr lang="zh-CN" altLang="en-US"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
        <p:nvSpPr>
          <p:cNvPr id="10" name="内容占位符 9"/>
          <p:cNvSpPr>
            <a:spLocks noGrp="1"/>
          </p:cNvSpPr>
          <p:nvPr>
            <p:ph idx="1"/>
          </p:nvPr>
        </p:nvSpPr>
        <p:spPr>
          <a:xfrm>
            <a:off x="1055440" y="1447800"/>
            <a:ext cx="6336704" cy="2773288"/>
          </a:xfrm>
        </p:spPr>
        <p:txBody>
          <a:bodyPr/>
          <a:lstStyle/>
          <a:p>
            <a:pPr>
              <a:spcBef>
                <a:spcPct val="35000"/>
              </a:spcBef>
              <a:spcAft>
                <a:spcPct val="15000"/>
              </a:spcAft>
              <a:buClr>
                <a:schemeClr val="bg1"/>
              </a:buClr>
              <a:buFontTx/>
              <a:buChar char="•"/>
            </a:pPr>
            <a:r>
              <a:rPr kumimoji="1" lang="zh-CN" altLang="en-US" dirty="0" smtClean="0">
                <a:solidFill>
                  <a:srgbClr val="FFFF00"/>
                </a:solidFill>
                <a:latin typeface="黑体" panose="02010609060101010101" pitchFamily="49" charset="-122"/>
              </a:rPr>
              <a:t>测试阶段划分</a:t>
            </a:r>
            <a:endParaRPr kumimoji="1" lang="en-US" altLang="zh-CN" dirty="0" smtClean="0">
              <a:solidFill>
                <a:srgbClr val="FFFF00"/>
              </a:solidFill>
              <a:latin typeface="黑体" panose="02010609060101010101" pitchFamily="49" charset="-122"/>
            </a:endParaRPr>
          </a:p>
          <a:p>
            <a:pPr>
              <a:spcBef>
                <a:spcPct val="35000"/>
              </a:spcBef>
              <a:spcAft>
                <a:spcPct val="15000"/>
              </a:spcAft>
              <a:buClr>
                <a:schemeClr val="bg1"/>
              </a:buClr>
              <a:buFontTx/>
              <a:buChar char="•"/>
            </a:pPr>
            <a:r>
              <a:rPr lang="zh-CN" altLang="en-US" dirty="0" smtClean="0">
                <a:latin typeface="黑体" panose="02010609060101010101" pitchFamily="49" charset="-122"/>
              </a:rPr>
              <a:t>测试过程模型</a:t>
            </a:r>
            <a:endParaRPr lang="zh-CN" altLang="en-GB" dirty="0" smtClean="0">
              <a:latin typeface="黑体" panose="02010609060101010101" pitchFamily="49" charset="-122"/>
            </a:endParaRPr>
          </a:p>
          <a:p>
            <a:pPr>
              <a:spcBef>
                <a:spcPct val="35000"/>
              </a:spcBef>
              <a:spcAft>
                <a:spcPct val="15000"/>
              </a:spcAft>
              <a:buClr>
                <a:schemeClr val="bg1"/>
              </a:buClr>
              <a:buFontTx/>
              <a:buChar char="•"/>
            </a:pPr>
            <a:r>
              <a:rPr kumimoji="1" lang="zh-CN" altLang="en-US" dirty="0" smtClean="0">
                <a:latin typeface="黑体" panose="02010609060101010101" pitchFamily="49" charset="-122"/>
              </a:rPr>
              <a:t>测试过程规范</a:t>
            </a:r>
            <a:endParaRPr kumimoji="1" lang="en-US" altLang="zh-CN" dirty="0" smtClean="0">
              <a:latin typeface="黑体" panose="02010609060101010101" pitchFamily="49" charset="-122"/>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p:txBody>
          <a:bodyPr/>
          <a:lstStyle/>
          <a:p>
            <a:pPr eaLnBrk="1" hangingPunct="1"/>
            <a:r>
              <a:rPr lang="zh-CN" altLang="en-US" dirty="0" smtClean="0"/>
              <a:t>测试阶段划分（</a:t>
            </a:r>
            <a:r>
              <a:rPr lang="en-US" altLang="zh-CN" dirty="0" smtClean="0"/>
              <a:t>1</a:t>
            </a:r>
            <a:r>
              <a:rPr lang="zh-CN" altLang="en-US" dirty="0" smtClean="0"/>
              <a:t>）</a:t>
            </a:r>
            <a:endParaRPr lang="zh-CN" altLang="en-US" dirty="0" smtClean="0"/>
          </a:p>
        </p:txBody>
      </p:sp>
      <p:sp>
        <p:nvSpPr>
          <p:cNvPr id="10244" name="Rectangle 4"/>
          <p:cNvSpPr>
            <a:spLocks noGrp="1" noChangeArrowheads="1"/>
          </p:cNvSpPr>
          <p:nvPr>
            <p:ph idx="1"/>
          </p:nvPr>
        </p:nvSpPr>
        <p:spPr/>
        <p:txBody>
          <a:bodyPr/>
          <a:lstStyle/>
          <a:p>
            <a:pPr eaLnBrk="1" hangingPunct="1"/>
            <a:r>
              <a:rPr lang="zh-CN" altLang="en-US" dirty="0" smtClean="0"/>
              <a:t>单元测试（</a:t>
            </a:r>
            <a:r>
              <a:rPr lang="en-US" altLang="zh-CN" dirty="0" smtClean="0"/>
              <a:t>Unit Testing</a:t>
            </a:r>
            <a:r>
              <a:rPr lang="zh-CN" altLang="en-US" dirty="0" smtClean="0"/>
              <a:t>）</a:t>
            </a:r>
            <a:endParaRPr lang="zh-CN" altLang="en-US" dirty="0" smtClean="0"/>
          </a:p>
          <a:p>
            <a:pPr eaLnBrk="1" hangingPunct="1"/>
            <a:r>
              <a:rPr lang="zh-CN" altLang="en-US" dirty="0" smtClean="0"/>
              <a:t>集成测试（</a:t>
            </a:r>
            <a:r>
              <a:rPr lang="en-US" altLang="zh-CN" dirty="0" smtClean="0"/>
              <a:t>Integration Testing</a:t>
            </a:r>
            <a:r>
              <a:rPr lang="zh-CN" altLang="en-US" dirty="0" smtClean="0"/>
              <a:t>）</a:t>
            </a:r>
            <a:endParaRPr lang="zh-CN" altLang="en-US" dirty="0" smtClean="0"/>
          </a:p>
          <a:p>
            <a:pPr eaLnBrk="1" hangingPunct="1"/>
            <a:r>
              <a:rPr lang="zh-CN" altLang="en-US" dirty="0" smtClean="0"/>
              <a:t>系统测试（</a:t>
            </a:r>
            <a:r>
              <a:rPr lang="en-US" altLang="zh-CN" dirty="0" smtClean="0"/>
              <a:t>System Testing</a:t>
            </a:r>
            <a:r>
              <a:rPr lang="zh-CN" altLang="en-US" dirty="0" smtClean="0"/>
              <a:t>）</a:t>
            </a:r>
            <a:endParaRPr lang="zh-CN" altLang="en-US" dirty="0" smtClean="0"/>
          </a:p>
        </p:txBody>
      </p:sp>
      <p:sp>
        <p:nvSpPr>
          <p:cNvPr id="5" name="日期占位符 4"/>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a:xfrm>
            <a:off x="584200" y="411164"/>
            <a:ext cx="10922000" cy="949325"/>
          </a:xfrm>
        </p:spPr>
        <p:txBody>
          <a:bodyPr/>
          <a:lstStyle/>
          <a:p>
            <a:pPr eaLnBrk="1" hangingPunct="1"/>
            <a:r>
              <a:rPr lang="zh-CN" altLang="en-US" dirty="0" smtClean="0"/>
              <a:t>测试阶段划分（</a:t>
            </a:r>
            <a:r>
              <a:rPr lang="en-US" altLang="zh-CN" dirty="0" smtClean="0"/>
              <a:t>2</a:t>
            </a:r>
            <a:r>
              <a:rPr lang="zh-CN" altLang="en-US" dirty="0" smtClean="0"/>
              <a:t>）</a:t>
            </a:r>
            <a:endParaRPr lang="zh-CN" altLang="en-US" dirty="0" smtClean="0"/>
          </a:p>
        </p:txBody>
      </p:sp>
      <p:sp>
        <p:nvSpPr>
          <p:cNvPr id="11268" name="Oval 4"/>
          <p:cNvSpPr>
            <a:spLocks noChangeArrowheads="1"/>
          </p:cNvSpPr>
          <p:nvPr/>
        </p:nvSpPr>
        <p:spPr bwMode="auto">
          <a:xfrm>
            <a:off x="5693833" y="3521075"/>
            <a:ext cx="1625600" cy="838200"/>
          </a:xfrm>
          <a:prstGeom prst="ellipse">
            <a:avLst/>
          </a:prstGeom>
          <a:solidFill>
            <a:srgbClr val="3399FF"/>
          </a:solidFill>
          <a:ln w="9525">
            <a:solidFill>
              <a:schemeClr val="accent1"/>
            </a:solidFill>
            <a:round/>
          </a:ln>
        </p:spPr>
        <p:txBody>
          <a:bodyPr wrap="none" anchor="ctr"/>
          <a:lstStyle/>
          <a:p>
            <a:pPr algn="ctr"/>
            <a:r>
              <a:rPr kumimoji="1" lang="zh-CN" altLang="en-US" sz="2200" b="1" dirty="0" smtClean="0">
                <a:solidFill>
                  <a:schemeClr val="bg1"/>
                </a:solidFill>
                <a:latin typeface="+mj-ea"/>
                <a:ea typeface="+mj-ea"/>
              </a:rPr>
              <a:t>集成</a:t>
            </a:r>
            <a:endParaRPr kumimoji="1" lang="zh-CN" altLang="en-US" sz="2200" b="1" dirty="0" smtClean="0">
              <a:solidFill>
                <a:schemeClr val="bg1"/>
              </a:solidFill>
              <a:latin typeface="+mj-ea"/>
              <a:ea typeface="+mj-ea"/>
            </a:endParaRPr>
          </a:p>
          <a:p>
            <a:pPr algn="ctr"/>
            <a:r>
              <a:rPr kumimoji="1" lang="zh-CN" altLang="en-US" sz="2200" b="1" dirty="0" smtClean="0">
                <a:solidFill>
                  <a:schemeClr val="bg1"/>
                </a:solidFill>
                <a:latin typeface="+mj-ea"/>
                <a:ea typeface="+mj-ea"/>
              </a:rPr>
              <a:t>测试</a:t>
            </a:r>
            <a:endParaRPr kumimoji="1" lang="zh-CN" altLang="en-US" sz="2200" b="1" dirty="0" smtClean="0">
              <a:solidFill>
                <a:schemeClr val="bg1"/>
              </a:solidFill>
              <a:latin typeface="+mj-ea"/>
              <a:ea typeface="+mj-ea"/>
            </a:endParaRPr>
          </a:p>
        </p:txBody>
      </p:sp>
      <p:sp>
        <p:nvSpPr>
          <p:cNvPr id="11269" name="Oval 5"/>
          <p:cNvSpPr>
            <a:spLocks noChangeArrowheads="1"/>
          </p:cNvSpPr>
          <p:nvPr/>
        </p:nvSpPr>
        <p:spPr bwMode="auto">
          <a:xfrm>
            <a:off x="8155517" y="3521075"/>
            <a:ext cx="1625600" cy="838200"/>
          </a:xfrm>
          <a:prstGeom prst="ellipse">
            <a:avLst/>
          </a:prstGeom>
          <a:solidFill>
            <a:srgbClr val="66CCFF"/>
          </a:solidFill>
          <a:ln w="9525">
            <a:solidFill>
              <a:schemeClr val="accent1"/>
            </a:solidFill>
            <a:round/>
          </a:ln>
        </p:spPr>
        <p:txBody>
          <a:bodyPr wrap="none" anchor="ctr"/>
          <a:lstStyle/>
          <a:p>
            <a:pPr algn="ctr"/>
            <a:r>
              <a:rPr kumimoji="1" lang="zh-CN" altLang="en-US" sz="2200" b="1" dirty="0" smtClean="0">
                <a:solidFill>
                  <a:schemeClr val="bg1"/>
                </a:solidFill>
                <a:latin typeface="+mj-ea"/>
                <a:ea typeface="+mj-ea"/>
              </a:rPr>
              <a:t>系统</a:t>
            </a:r>
            <a:endParaRPr kumimoji="1" lang="zh-CN" altLang="en-US" sz="2200" b="1" dirty="0" smtClean="0">
              <a:solidFill>
                <a:schemeClr val="bg1"/>
              </a:solidFill>
              <a:latin typeface="+mj-ea"/>
              <a:ea typeface="+mj-ea"/>
            </a:endParaRPr>
          </a:p>
          <a:p>
            <a:pPr algn="ctr"/>
            <a:r>
              <a:rPr kumimoji="1" lang="zh-CN" altLang="en-US" sz="2200" b="1" dirty="0" smtClean="0">
                <a:solidFill>
                  <a:schemeClr val="bg1"/>
                </a:solidFill>
                <a:latin typeface="+mj-ea"/>
                <a:ea typeface="+mj-ea"/>
              </a:rPr>
              <a:t>测试</a:t>
            </a:r>
            <a:endParaRPr kumimoji="1" lang="zh-CN" altLang="en-US" sz="2200" b="1" dirty="0" smtClean="0">
              <a:solidFill>
                <a:schemeClr val="bg1"/>
              </a:solidFill>
              <a:latin typeface="+mj-ea"/>
              <a:ea typeface="+mj-ea"/>
            </a:endParaRPr>
          </a:p>
        </p:txBody>
      </p:sp>
      <p:sp>
        <p:nvSpPr>
          <p:cNvPr id="248838" name="Oval 6"/>
          <p:cNvSpPr>
            <a:spLocks noChangeArrowheads="1"/>
          </p:cNvSpPr>
          <p:nvPr/>
        </p:nvSpPr>
        <p:spPr bwMode="auto">
          <a:xfrm>
            <a:off x="2645833" y="2301875"/>
            <a:ext cx="1625600" cy="838200"/>
          </a:xfrm>
          <a:prstGeom prst="ellipse">
            <a:avLst/>
          </a:prstGeom>
          <a:solidFill>
            <a:srgbClr val="33CCCC"/>
          </a:solidFill>
          <a:ln w="9525">
            <a:solidFill>
              <a:schemeClr val="accent1"/>
            </a:solidFill>
            <a:round/>
          </a:ln>
          <a:effectLst>
            <a:outerShdw dist="107763" dir="2700000" algn="ctr" rotWithShape="0">
              <a:schemeClr val="bg2">
                <a:alpha val="50000"/>
              </a:schemeClr>
            </a:outerShdw>
          </a:effectLst>
        </p:spPr>
        <p:txBody>
          <a:bodyPr wrap="none" anchor="ctr"/>
          <a:lstStyle/>
          <a:p>
            <a:pPr algn="ctr">
              <a:defRPr/>
            </a:pPr>
            <a:r>
              <a:rPr kumimoji="1" lang="zh-CN" altLang="en-US" sz="2200" b="1" dirty="0">
                <a:solidFill>
                  <a:schemeClr val="bg1"/>
                </a:solidFill>
                <a:latin typeface="+mj-ea"/>
                <a:ea typeface="+mj-ea"/>
              </a:rPr>
              <a:t>单元</a:t>
            </a:r>
            <a:endParaRPr kumimoji="1" lang="zh-CN" altLang="en-US" sz="2200" b="1" dirty="0">
              <a:solidFill>
                <a:schemeClr val="bg1"/>
              </a:solidFill>
              <a:latin typeface="+mj-ea"/>
              <a:ea typeface="+mj-ea"/>
            </a:endParaRPr>
          </a:p>
          <a:p>
            <a:pPr algn="ctr">
              <a:defRPr/>
            </a:pPr>
            <a:r>
              <a:rPr kumimoji="1" lang="zh-CN" altLang="en-US" sz="2200" b="1" dirty="0">
                <a:solidFill>
                  <a:schemeClr val="bg1"/>
                </a:solidFill>
                <a:latin typeface="+mj-ea"/>
                <a:ea typeface="+mj-ea"/>
              </a:rPr>
              <a:t>测试</a:t>
            </a:r>
            <a:endParaRPr kumimoji="1" lang="zh-CN" altLang="en-US" sz="2200" b="1" dirty="0">
              <a:solidFill>
                <a:schemeClr val="bg1"/>
              </a:solidFill>
              <a:latin typeface="+mj-ea"/>
              <a:ea typeface="+mj-ea"/>
            </a:endParaRPr>
          </a:p>
        </p:txBody>
      </p:sp>
      <p:sp>
        <p:nvSpPr>
          <p:cNvPr id="11271" name="Line 7"/>
          <p:cNvSpPr>
            <a:spLocks noChangeShapeType="1"/>
          </p:cNvSpPr>
          <p:nvPr/>
        </p:nvSpPr>
        <p:spPr bwMode="auto">
          <a:xfrm>
            <a:off x="817033" y="2682875"/>
            <a:ext cx="1828800" cy="0"/>
          </a:xfrm>
          <a:prstGeom prst="line">
            <a:avLst/>
          </a:prstGeom>
          <a:noFill/>
          <a:ln w="28575">
            <a:solidFill>
              <a:srgbClr val="3399FF"/>
            </a:solidFill>
            <a:round/>
            <a:tailEnd type="triangle" w="med" len="med"/>
          </a:ln>
        </p:spPr>
        <p:txBody>
          <a:bodyPr wrap="none" anchor="ctr"/>
          <a:lstStyle/>
          <a:p>
            <a:endParaRPr lang="zh-CN" altLang="en-US"/>
          </a:p>
        </p:txBody>
      </p:sp>
      <p:sp>
        <p:nvSpPr>
          <p:cNvPr id="11272" name="Text Box 8"/>
          <p:cNvSpPr txBox="1">
            <a:spLocks noChangeArrowheads="1"/>
          </p:cNvSpPr>
          <p:nvPr/>
        </p:nvSpPr>
        <p:spPr bwMode="auto">
          <a:xfrm>
            <a:off x="817033" y="2225676"/>
            <a:ext cx="1727200" cy="430887"/>
          </a:xfrm>
          <a:prstGeom prst="rect">
            <a:avLst/>
          </a:prstGeom>
          <a:noFill/>
          <a:ln w="9525">
            <a:noFill/>
            <a:miter lim="800000"/>
          </a:ln>
        </p:spPr>
        <p:txBody>
          <a:bodyPr>
            <a:spAutoFit/>
          </a:bodyPr>
          <a:lstStyle/>
          <a:p>
            <a:pPr>
              <a:spcBef>
                <a:spcPct val="50000"/>
              </a:spcBef>
            </a:pPr>
            <a:r>
              <a:rPr kumimoji="1" lang="zh-CN" altLang="en-US" sz="2200" b="1" dirty="0">
                <a:solidFill>
                  <a:schemeClr val="bg1"/>
                </a:solidFill>
                <a:latin typeface="+mj-ea"/>
                <a:ea typeface="+mj-ea"/>
              </a:rPr>
              <a:t>被测模块</a:t>
            </a:r>
            <a:endParaRPr kumimoji="1" lang="zh-CN" altLang="en-US" sz="2200" b="1" dirty="0">
              <a:solidFill>
                <a:schemeClr val="bg1"/>
              </a:solidFill>
              <a:latin typeface="+mj-ea"/>
              <a:ea typeface="+mj-ea"/>
            </a:endParaRPr>
          </a:p>
        </p:txBody>
      </p:sp>
      <p:sp>
        <p:nvSpPr>
          <p:cNvPr id="248841" name="Oval 9"/>
          <p:cNvSpPr>
            <a:spLocks noChangeArrowheads="1"/>
          </p:cNvSpPr>
          <p:nvPr/>
        </p:nvSpPr>
        <p:spPr bwMode="auto">
          <a:xfrm>
            <a:off x="2645833" y="3368675"/>
            <a:ext cx="1625600" cy="838200"/>
          </a:xfrm>
          <a:prstGeom prst="ellipse">
            <a:avLst/>
          </a:prstGeom>
          <a:solidFill>
            <a:srgbClr val="33CCCC"/>
          </a:solidFill>
          <a:ln w="9525">
            <a:solidFill>
              <a:schemeClr val="accent1"/>
            </a:solidFill>
            <a:round/>
          </a:ln>
          <a:effectLst>
            <a:outerShdw dist="107763" dir="2700000" algn="ctr" rotWithShape="0">
              <a:schemeClr val="bg2">
                <a:alpha val="50000"/>
              </a:schemeClr>
            </a:outerShdw>
          </a:effectLst>
        </p:spPr>
        <p:txBody>
          <a:bodyPr wrap="none" anchor="ctr"/>
          <a:lstStyle/>
          <a:p>
            <a:pPr algn="ctr">
              <a:defRPr/>
            </a:pPr>
            <a:r>
              <a:rPr kumimoji="1" lang="zh-CN" altLang="en-US" sz="2200" b="1" dirty="0">
                <a:solidFill>
                  <a:schemeClr val="bg1"/>
                </a:solidFill>
                <a:latin typeface="+mj-ea"/>
                <a:ea typeface="+mj-ea"/>
              </a:rPr>
              <a:t>单元</a:t>
            </a:r>
            <a:endParaRPr kumimoji="1" lang="zh-CN" altLang="en-US" sz="2200" b="1" dirty="0">
              <a:solidFill>
                <a:schemeClr val="bg1"/>
              </a:solidFill>
              <a:latin typeface="+mj-ea"/>
              <a:ea typeface="+mj-ea"/>
            </a:endParaRPr>
          </a:p>
          <a:p>
            <a:pPr algn="ctr">
              <a:defRPr/>
            </a:pPr>
            <a:r>
              <a:rPr kumimoji="1" lang="zh-CN" altLang="en-US" sz="2200" b="1" dirty="0">
                <a:solidFill>
                  <a:schemeClr val="bg1"/>
                </a:solidFill>
                <a:latin typeface="+mj-ea"/>
                <a:ea typeface="+mj-ea"/>
              </a:rPr>
              <a:t>测试</a:t>
            </a:r>
            <a:endParaRPr kumimoji="1" lang="zh-CN" altLang="en-US" sz="2200" b="1" dirty="0">
              <a:solidFill>
                <a:schemeClr val="bg1"/>
              </a:solidFill>
              <a:latin typeface="+mj-ea"/>
              <a:ea typeface="+mj-ea"/>
            </a:endParaRPr>
          </a:p>
        </p:txBody>
      </p:sp>
      <p:sp>
        <p:nvSpPr>
          <p:cNvPr id="11274" name="Line 10"/>
          <p:cNvSpPr>
            <a:spLocks noChangeShapeType="1"/>
          </p:cNvSpPr>
          <p:nvPr/>
        </p:nvSpPr>
        <p:spPr bwMode="auto">
          <a:xfrm>
            <a:off x="817033" y="3749675"/>
            <a:ext cx="1828800" cy="0"/>
          </a:xfrm>
          <a:prstGeom prst="line">
            <a:avLst/>
          </a:prstGeom>
          <a:noFill/>
          <a:ln w="28575">
            <a:solidFill>
              <a:srgbClr val="3399FF"/>
            </a:solidFill>
            <a:round/>
            <a:tailEnd type="triangle" w="med" len="med"/>
          </a:ln>
        </p:spPr>
        <p:txBody>
          <a:bodyPr wrap="none" anchor="ctr"/>
          <a:lstStyle/>
          <a:p>
            <a:endParaRPr lang="zh-CN" altLang="en-US"/>
          </a:p>
        </p:txBody>
      </p:sp>
      <p:sp>
        <p:nvSpPr>
          <p:cNvPr id="11275" name="Text Box 11"/>
          <p:cNvSpPr txBox="1">
            <a:spLocks noChangeArrowheads="1"/>
          </p:cNvSpPr>
          <p:nvPr/>
        </p:nvSpPr>
        <p:spPr bwMode="auto">
          <a:xfrm>
            <a:off x="817033" y="3292476"/>
            <a:ext cx="1727200" cy="430887"/>
          </a:xfrm>
          <a:prstGeom prst="rect">
            <a:avLst/>
          </a:prstGeom>
          <a:noFill/>
          <a:ln w="9525">
            <a:noFill/>
            <a:miter lim="800000"/>
          </a:ln>
        </p:spPr>
        <p:txBody>
          <a:bodyPr>
            <a:spAutoFit/>
          </a:bodyPr>
          <a:lstStyle/>
          <a:p>
            <a:pPr>
              <a:spcBef>
                <a:spcPct val="50000"/>
              </a:spcBef>
            </a:pPr>
            <a:r>
              <a:rPr kumimoji="1" lang="zh-CN" altLang="en-US" sz="2200" b="1" dirty="0" smtClean="0">
                <a:solidFill>
                  <a:schemeClr val="bg1"/>
                </a:solidFill>
                <a:latin typeface="+mj-ea"/>
                <a:ea typeface="+mj-ea"/>
              </a:rPr>
              <a:t>被测模块</a:t>
            </a:r>
            <a:endParaRPr kumimoji="1" lang="zh-CN" altLang="en-US" sz="2200" b="1" dirty="0">
              <a:solidFill>
                <a:schemeClr val="bg1"/>
              </a:solidFill>
              <a:latin typeface="+mj-ea"/>
              <a:ea typeface="+mj-ea"/>
            </a:endParaRPr>
          </a:p>
        </p:txBody>
      </p:sp>
      <p:sp>
        <p:nvSpPr>
          <p:cNvPr id="248844" name="Oval 12"/>
          <p:cNvSpPr>
            <a:spLocks noChangeArrowheads="1"/>
          </p:cNvSpPr>
          <p:nvPr/>
        </p:nvSpPr>
        <p:spPr bwMode="auto">
          <a:xfrm>
            <a:off x="2645833" y="4892675"/>
            <a:ext cx="1625600" cy="838200"/>
          </a:xfrm>
          <a:prstGeom prst="ellipse">
            <a:avLst/>
          </a:prstGeom>
          <a:solidFill>
            <a:srgbClr val="33CCCC"/>
          </a:solidFill>
          <a:ln w="9525">
            <a:solidFill>
              <a:schemeClr val="accent1"/>
            </a:solidFill>
            <a:round/>
          </a:ln>
          <a:effectLst>
            <a:outerShdw dist="107763" dir="2700000" algn="ctr" rotWithShape="0">
              <a:schemeClr val="bg2">
                <a:alpha val="50000"/>
              </a:schemeClr>
            </a:outerShdw>
          </a:effectLst>
        </p:spPr>
        <p:txBody>
          <a:bodyPr wrap="none" anchor="ctr"/>
          <a:lstStyle/>
          <a:p>
            <a:pPr algn="ctr">
              <a:defRPr/>
            </a:pPr>
            <a:r>
              <a:rPr kumimoji="1" lang="zh-CN" altLang="en-US" sz="2200" b="1" dirty="0">
                <a:solidFill>
                  <a:schemeClr val="bg1"/>
                </a:solidFill>
                <a:latin typeface="+mj-ea"/>
                <a:ea typeface="+mj-ea"/>
              </a:rPr>
              <a:t>单元</a:t>
            </a:r>
            <a:endParaRPr kumimoji="1" lang="zh-CN" altLang="en-US" sz="2200" b="1" dirty="0">
              <a:solidFill>
                <a:schemeClr val="bg1"/>
              </a:solidFill>
              <a:latin typeface="+mj-ea"/>
              <a:ea typeface="+mj-ea"/>
            </a:endParaRPr>
          </a:p>
          <a:p>
            <a:pPr algn="ctr">
              <a:defRPr/>
            </a:pPr>
            <a:r>
              <a:rPr kumimoji="1" lang="zh-CN" altLang="en-US" sz="2200" b="1" dirty="0">
                <a:solidFill>
                  <a:schemeClr val="bg1"/>
                </a:solidFill>
                <a:latin typeface="+mj-ea"/>
                <a:ea typeface="+mj-ea"/>
              </a:rPr>
              <a:t>测试</a:t>
            </a:r>
            <a:endParaRPr kumimoji="1" lang="zh-CN" altLang="en-US" sz="2200" b="1" dirty="0">
              <a:solidFill>
                <a:schemeClr val="bg1"/>
              </a:solidFill>
              <a:latin typeface="+mj-ea"/>
              <a:ea typeface="+mj-ea"/>
            </a:endParaRPr>
          </a:p>
        </p:txBody>
      </p:sp>
      <p:sp>
        <p:nvSpPr>
          <p:cNvPr id="11277" name="Line 13"/>
          <p:cNvSpPr>
            <a:spLocks noChangeShapeType="1"/>
          </p:cNvSpPr>
          <p:nvPr/>
        </p:nvSpPr>
        <p:spPr bwMode="auto">
          <a:xfrm>
            <a:off x="817033" y="5273675"/>
            <a:ext cx="1828800" cy="0"/>
          </a:xfrm>
          <a:prstGeom prst="line">
            <a:avLst/>
          </a:prstGeom>
          <a:noFill/>
          <a:ln w="28575">
            <a:solidFill>
              <a:srgbClr val="3399FF"/>
            </a:solidFill>
            <a:round/>
            <a:tailEnd type="triangle" w="med" len="med"/>
          </a:ln>
        </p:spPr>
        <p:txBody>
          <a:bodyPr wrap="none" anchor="ctr"/>
          <a:lstStyle/>
          <a:p>
            <a:endParaRPr lang="zh-CN" altLang="en-US"/>
          </a:p>
        </p:txBody>
      </p:sp>
      <p:sp>
        <p:nvSpPr>
          <p:cNvPr id="11278" name="Text Box 14"/>
          <p:cNvSpPr txBox="1">
            <a:spLocks noChangeArrowheads="1"/>
          </p:cNvSpPr>
          <p:nvPr/>
        </p:nvSpPr>
        <p:spPr bwMode="auto">
          <a:xfrm>
            <a:off x="817033" y="4816476"/>
            <a:ext cx="1727200" cy="430887"/>
          </a:xfrm>
          <a:prstGeom prst="rect">
            <a:avLst/>
          </a:prstGeom>
          <a:noFill/>
          <a:ln w="9525">
            <a:noFill/>
            <a:miter lim="800000"/>
          </a:ln>
        </p:spPr>
        <p:txBody>
          <a:bodyPr>
            <a:spAutoFit/>
          </a:bodyPr>
          <a:lstStyle/>
          <a:p>
            <a:pPr>
              <a:spcBef>
                <a:spcPct val="50000"/>
              </a:spcBef>
            </a:pPr>
            <a:r>
              <a:rPr kumimoji="1" lang="zh-CN" altLang="en-US" sz="2200" b="1" dirty="0" smtClean="0">
                <a:solidFill>
                  <a:schemeClr val="bg1"/>
                </a:solidFill>
                <a:latin typeface="+mj-ea"/>
                <a:ea typeface="+mj-ea"/>
              </a:rPr>
              <a:t>被测模块</a:t>
            </a:r>
            <a:endParaRPr kumimoji="1" lang="zh-CN" altLang="en-US" sz="2200" b="1" dirty="0" smtClean="0">
              <a:solidFill>
                <a:schemeClr val="bg1"/>
              </a:solidFill>
              <a:latin typeface="+mj-ea"/>
              <a:ea typeface="+mj-ea"/>
            </a:endParaRPr>
          </a:p>
        </p:txBody>
      </p:sp>
      <p:sp>
        <p:nvSpPr>
          <p:cNvPr id="11279" name="Line 15"/>
          <p:cNvSpPr>
            <a:spLocks noChangeShapeType="1"/>
          </p:cNvSpPr>
          <p:nvPr/>
        </p:nvSpPr>
        <p:spPr bwMode="auto">
          <a:xfrm>
            <a:off x="4271433" y="2835275"/>
            <a:ext cx="1524000" cy="838200"/>
          </a:xfrm>
          <a:prstGeom prst="line">
            <a:avLst/>
          </a:prstGeom>
          <a:noFill/>
          <a:ln w="28575">
            <a:solidFill>
              <a:srgbClr val="3399FF"/>
            </a:solidFill>
            <a:round/>
            <a:tailEnd type="triangle" w="med" len="med"/>
          </a:ln>
        </p:spPr>
        <p:txBody>
          <a:bodyPr wrap="none" anchor="ctr"/>
          <a:lstStyle/>
          <a:p>
            <a:endParaRPr lang="zh-CN" altLang="en-US"/>
          </a:p>
        </p:txBody>
      </p:sp>
      <p:sp>
        <p:nvSpPr>
          <p:cNvPr id="11280" name="Line 16"/>
          <p:cNvSpPr>
            <a:spLocks noChangeShapeType="1"/>
          </p:cNvSpPr>
          <p:nvPr/>
        </p:nvSpPr>
        <p:spPr bwMode="auto">
          <a:xfrm>
            <a:off x="4271433" y="3825875"/>
            <a:ext cx="1422400" cy="0"/>
          </a:xfrm>
          <a:prstGeom prst="line">
            <a:avLst/>
          </a:prstGeom>
          <a:noFill/>
          <a:ln w="28575">
            <a:solidFill>
              <a:srgbClr val="3399FF"/>
            </a:solidFill>
            <a:round/>
            <a:tailEnd type="triangle" w="med" len="med"/>
          </a:ln>
        </p:spPr>
        <p:txBody>
          <a:bodyPr wrap="none" anchor="ctr"/>
          <a:lstStyle/>
          <a:p>
            <a:endParaRPr lang="zh-CN" altLang="en-US"/>
          </a:p>
        </p:txBody>
      </p:sp>
      <p:sp>
        <p:nvSpPr>
          <p:cNvPr id="11281" name="Line 17"/>
          <p:cNvSpPr>
            <a:spLocks noChangeShapeType="1"/>
          </p:cNvSpPr>
          <p:nvPr/>
        </p:nvSpPr>
        <p:spPr bwMode="auto">
          <a:xfrm flipV="1">
            <a:off x="4271433" y="4130675"/>
            <a:ext cx="1422400" cy="1219200"/>
          </a:xfrm>
          <a:prstGeom prst="line">
            <a:avLst/>
          </a:prstGeom>
          <a:noFill/>
          <a:ln w="28575">
            <a:solidFill>
              <a:srgbClr val="3399FF"/>
            </a:solidFill>
            <a:round/>
            <a:tailEnd type="triangle" w="med" len="med"/>
          </a:ln>
        </p:spPr>
        <p:txBody>
          <a:bodyPr wrap="none" anchor="ctr"/>
          <a:lstStyle/>
          <a:p>
            <a:endParaRPr lang="zh-CN" altLang="en-US"/>
          </a:p>
        </p:txBody>
      </p:sp>
      <p:sp>
        <p:nvSpPr>
          <p:cNvPr id="11282" name="Line 18"/>
          <p:cNvSpPr>
            <a:spLocks noChangeShapeType="1"/>
          </p:cNvSpPr>
          <p:nvPr/>
        </p:nvSpPr>
        <p:spPr bwMode="auto">
          <a:xfrm>
            <a:off x="7319433" y="3935413"/>
            <a:ext cx="812800" cy="0"/>
          </a:xfrm>
          <a:prstGeom prst="line">
            <a:avLst/>
          </a:prstGeom>
          <a:noFill/>
          <a:ln w="28575">
            <a:solidFill>
              <a:schemeClr val="accent2"/>
            </a:solidFill>
            <a:round/>
            <a:tailEnd type="triangle" w="med" len="med"/>
          </a:ln>
        </p:spPr>
        <p:txBody>
          <a:bodyPr wrap="none" anchor="ctr"/>
          <a:lstStyle/>
          <a:p>
            <a:endParaRPr lang="zh-CN" altLang="en-US"/>
          </a:p>
        </p:txBody>
      </p:sp>
      <p:sp>
        <p:nvSpPr>
          <p:cNvPr id="11283" name="Text Box 19"/>
          <p:cNvSpPr txBox="1">
            <a:spLocks noChangeArrowheads="1"/>
          </p:cNvSpPr>
          <p:nvPr/>
        </p:nvSpPr>
        <p:spPr bwMode="auto">
          <a:xfrm>
            <a:off x="7528581" y="4005263"/>
            <a:ext cx="523220" cy="2133600"/>
          </a:xfrm>
          <a:prstGeom prst="rect">
            <a:avLst/>
          </a:prstGeom>
          <a:noFill/>
          <a:ln w="9525">
            <a:noFill/>
            <a:miter lim="800000"/>
          </a:ln>
        </p:spPr>
        <p:txBody>
          <a:bodyPr vert="eaVert">
            <a:spAutoFit/>
          </a:bodyPr>
          <a:lstStyle/>
          <a:p>
            <a:pPr>
              <a:spcBef>
                <a:spcPct val="50000"/>
              </a:spcBef>
            </a:pPr>
            <a:r>
              <a:rPr kumimoji="1" lang="zh-CN" altLang="en-US" sz="2200" b="1" dirty="0" smtClean="0">
                <a:solidFill>
                  <a:schemeClr val="bg1"/>
                </a:solidFill>
                <a:latin typeface="+mj-ea"/>
                <a:ea typeface="+mj-ea"/>
              </a:rPr>
              <a:t>已集成的软件</a:t>
            </a:r>
            <a:endParaRPr kumimoji="1" lang="zh-CN" altLang="en-US" sz="2200" b="1" dirty="0" smtClean="0">
              <a:solidFill>
                <a:schemeClr val="bg1"/>
              </a:solidFill>
              <a:latin typeface="+mj-ea"/>
              <a:ea typeface="+mj-ea"/>
            </a:endParaRPr>
          </a:p>
        </p:txBody>
      </p:sp>
      <p:sp>
        <p:nvSpPr>
          <p:cNvPr id="11284" name="Text Box 20"/>
          <p:cNvSpPr txBox="1">
            <a:spLocks noChangeArrowheads="1"/>
          </p:cNvSpPr>
          <p:nvPr/>
        </p:nvSpPr>
        <p:spPr bwMode="auto">
          <a:xfrm>
            <a:off x="9781117" y="4032250"/>
            <a:ext cx="523220" cy="2106613"/>
          </a:xfrm>
          <a:prstGeom prst="rect">
            <a:avLst/>
          </a:prstGeom>
          <a:noFill/>
          <a:ln w="9525">
            <a:noFill/>
            <a:miter lim="800000"/>
          </a:ln>
        </p:spPr>
        <p:txBody>
          <a:bodyPr vert="eaVert" wrap="square">
            <a:spAutoFit/>
          </a:bodyPr>
          <a:lstStyle/>
          <a:p>
            <a:pPr>
              <a:spcBef>
                <a:spcPct val="50000"/>
              </a:spcBef>
            </a:pPr>
            <a:r>
              <a:rPr kumimoji="1" lang="zh-CN" altLang="en-US" sz="2200" b="1" dirty="0" smtClean="0">
                <a:solidFill>
                  <a:schemeClr val="bg1"/>
                </a:solidFill>
                <a:latin typeface="+mj-ea"/>
                <a:ea typeface="+mj-ea"/>
              </a:rPr>
              <a:t>可交付的软件</a:t>
            </a:r>
            <a:endParaRPr kumimoji="1" lang="zh-CN" altLang="en-US" sz="2200" b="1" dirty="0" smtClean="0">
              <a:solidFill>
                <a:schemeClr val="bg1"/>
              </a:solidFill>
              <a:latin typeface="+mj-ea"/>
              <a:ea typeface="+mj-ea"/>
            </a:endParaRPr>
          </a:p>
        </p:txBody>
      </p:sp>
      <p:sp>
        <p:nvSpPr>
          <p:cNvPr id="11285" name="Text Box 21"/>
          <p:cNvSpPr txBox="1">
            <a:spLocks noChangeArrowheads="1"/>
          </p:cNvSpPr>
          <p:nvPr/>
        </p:nvSpPr>
        <p:spPr bwMode="auto">
          <a:xfrm>
            <a:off x="4683781" y="2911475"/>
            <a:ext cx="523220" cy="2438400"/>
          </a:xfrm>
          <a:prstGeom prst="rect">
            <a:avLst/>
          </a:prstGeom>
          <a:noFill/>
          <a:ln w="9525">
            <a:noFill/>
            <a:miter lim="800000"/>
          </a:ln>
        </p:spPr>
        <p:txBody>
          <a:bodyPr vert="eaVert">
            <a:spAutoFit/>
          </a:bodyPr>
          <a:lstStyle/>
          <a:p>
            <a:pPr>
              <a:spcBef>
                <a:spcPct val="50000"/>
              </a:spcBef>
            </a:pPr>
            <a:r>
              <a:rPr kumimoji="1" lang="zh-CN" altLang="en-US" sz="2200" b="1" dirty="0" smtClean="0">
                <a:solidFill>
                  <a:schemeClr val="bg1"/>
                </a:solidFill>
                <a:latin typeface="+mj-ea"/>
                <a:ea typeface="+mj-ea"/>
              </a:rPr>
              <a:t>测试通过的模块</a:t>
            </a:r>
            <a:endParaRPr kumimoji="1" lang="zh-CN" altLang="en-US" sz="2200" b="1" dirty="0" smtClean="0">
              <a:solidFill>
                <a:schemeClr val="bg1"/>
              </a:solidFill>
              <a:latin typeface="+mj-ea"/>
              <a:ea typeface="+mj-ea"/>
            </a:endParaRPr>
          </a:p>
        </p:txBody>
      </p:sp>
      <p:sp>
        <p:nvSpPr>
          <p:cNvPr id="11286" name="Line 22"/>
          <p:cNvSpPr>
            <a:spLocks noChangeShapeType="1"/>
          </p:cNvSpPr>
          <p:nvPr/>
        </p:nvSpPr>
        <p:spPr bwMode="auto">
          <a:xfrm>
            <a:off x="9781117" y="3956050"/>
            <a:ext cx="711200" cy="0"/>
          </a:xfrm>
          <a:prstGeom prst="line">
            <a:avLst/>
          </a:prstGeom>
          <a:noFill/>
          <a:ln w="28575">
            <a:solidFill>
              <a:schemeClr val="accent2"/>
            </a:solidFill>
            <a:round/>
            <a:tailEnd type="triangle" w="med" len="med"/>
          </a:ln>
        </p:spPr>
        <p:txBody>
          <a:bodyPr wrap="none" anchor="ctr"/>
          <a:lstStyle/>
          <a:p>
            <a:endParaRPr lang="zh-CN" altLang="en-US"/>
          </a:p>
        </p:txBody>
      </p:sp>
      <p:sp>
        <p:nvSpPr>
          <p:cNvPr id="11287" name="Line 23"/>
          <p:cNvSpPr>
            <a:spLocks noChangeShapeType="1"/>
          </p:cNvSpPr>
          <p:nvPr/>
        </p:nvSpPr>
        <p:spPr bwMode="auto">
          <a:xfrm>
            <a:off x="6100233" y="2073275"/>
            <a:ext cx="0" cy="1447800"/>
          </a:xfrm>
          <a:prstGeom prst="line">
            <a:avLst/>
          </a:prstGeom>
          <a:noFill/>
          <a:ln w="28575">
            <a:solidFill>
              <a:schemeClr val="accent2"/>
            </a:solidFill>
            <a:round/>
            <a:tailEnd type="triangle" w="med" len="med"/>
          </a:ln>
        </p:spPr>
        <p:txBody>
          <a:bodyPr wrap="none" anchor="ctr"/>
          <a:lstStyle/>
          <a:p>
            <a:endParaRPr lang="zh-CN" altLang="en-US"/>
          </a:p>
        </p:txBody>
      </p:sp>
      <p:sp>
        <p:nvSpPr>
          <p:cNvPr id="11288" name="Text Box 24"/>
          <p:cNvSpPr txBox="1">
            <a:spLocks noChangeArrowheads="1"/>
          </p:cNvSpPr>
          <p:nvPr/>
        </p:nvSpPr>
        <p:spPr bwMode="auto">
          <a:xfrm>
            <a:off x="6207781" y="1768475"/>
            <a:ext cx="523220" cy="1447800"/>
          </a:xfrm>
          <a:prstGeom prst="rect">
            <a:avLst/>
          </a:prstGeom>
          <a:noFill/>
          <a:ln w="9525">
            <a:noFill/>
            <a:miter lim="800000"/>
          </a:ln>
        </p:spPr>
        <p:txBody>
          <a:bodyPr vert="eaVert">
            <a:spAutoFit/>
          </a:bodyPr>
          <a:lstStyle/>
          <a:p>
            <a:pPr>
              <a:spcBef>
                <a:spcPct val="50000"/>
              </a:spcBef>
            </a:pPr>
            <a:r>
              <a:rPr kumimoji="1" lang="zh-CN" altLang="en-US" sz="2200" b="1" dirty="0" smtClean="0">
                <a:solidFill>
                  <a:schemeClr val="bg1"/>
                </a:solidFill>
                <a:latin typeface="+mj-ea"/>
                <a:ea typeface="+mj-ea"/>
              </a:rPr>
              <a:t>设计信息</a:t>
            </a:r>
            <a:endParaRPr kumimoji="1" lang="zh-CN" altLang="en-US" sz="2200" b="1" dirty="0" smtClean="0">
              <a:solidFill>
                <a:schemeClr val="bg1"/>
              </a:solidFill>
              <a:latin typeface="+mj-ea"/>
              <a:ea typeface="+mj-ea"/>
            </a:endParaRPr>
          </a:p>
        </p:txBody>
      </p:sp>
      <p:sp>
        <p:nvSpPr>
          <p:cNvPr id="11289" name="Line 25"/>
          <p:cNvSpPr>
            <a:spLocks noChangeShapeType="1"/>
          </p:cNvSpPr>
          <p:nvPr/>
        </p:nvSpPr>
        <p:spPr bwMode="auto">
          <a:xfrm>
            <a:off x="8341784" y="2073275"/>
            <a:ext cx="0" cy="1447800"/>
          </a:xfrm>
          <a:prstGeom prst="line">
            <a:avLst/>
          </a:prstGeom>
          <a:noFill/>
          <a:ln w="28575">
            <a:solidFill>
              <a:schemeClr val="accent2"/>
            </a:solidFill>
            <a:round/>
            <a:tailEnd type="triangle" w="med" len="med"/>
          </a:ln>
        </p:spPr>
        <p:txBody>
          <a:bodyPr wrap="none" anchor="ctr"/>
          <a:lstStyle/>
          <a:p>
            <a:endParaRPr lang="zh-CN" altLang="en-US"/>
          </a:p>
        </p:txBody>
      </p:sp>
      <p:sp>
        <p:nvSpPr>
          <p:cNvPr id="11290" name="Text Box 26"/>
          <p:cNvSpPr txBox="1">
            <a:spLocks noChangeArrowheads="1"/>
          </p:cNvSpPr>
          <p:nvPr/>
        </p:nvSpPr>
        <p:spPr bwMode="auto">
          <a:xfrm>
            <a:off x="8449331" y="1768475"/>
            <a:ext cx="523220" cy="1447800"/>
          </a:xfrm>
          <a:prstGeom prst="rect">
            <a:avLst/>
          </a:prstGeom>
          <a:noFill/>
          <a:ln w="9525">
            <a:noFill/>
            <a:miter lim="800000"/>
          </a:ln>
        </p:spPr>
        <p:txBody>
          <a:bodyPr vert="eaVert">
            <a:spAutoFit/>
          </a:bodyPr>
          <a:lstStyle/>
          <a:p>
            <a:pPr>
              <a:spcBef>
                <a:spcPct val="50000"/>
              </a:spcBef>
            </a:pPr>
            <a:r>
              <a:rPr kumimoji="1" lang="zh-CN" altLang="en-US" sz="2200" b="1" dirty="0" smtClean="0">
                <a:solidFill>
                  <a:schemeClr val="bg1"/>
                </a:solidFill>
                <a:latin typeface="+mj-ea"/>
                <a:ea typeface="+mj-ea"/>
              </a:rPr>
              <a:t>软件需求</a:t>
            </a:r>
            <a:endParaRPr kumimoji="1" lang="zh-CN" altLang="en-US" sz="2200" b="1" dirty="0" smtClean="0">
              <a:solidFill>
                <a:schemeClr val="bg1"/>
              </a:solidFill>
              <a:latin typeface="+mj-ea"/>
              <a:ea typeface="+mj-ea"/>
            </a:endParaRPr>
          </a:p>
        </p:txBody>
      </p:sp>
      <p:sp>
        <p:nvSpPr>
          <p:cNvPr id="29" name="日期占位符 28"/>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584200" y="411164"/>
            <a:ext cx="10922000" cy="949325"/>
          </a:xfrm>
        </p:spPr>
        <p:txBody>
          <a:bodyPr/>
          <a:lstStyle/>
          <a:p>
            <a:pPr eaLnBrk="1" hangingPunct="1"/>
            <a:r>
              <a:rPr lang="zh-CN" altLang="en-US" dirty="0" smtClean="0"/>
              <a:t>单元测试</a:t>
            </a:r>
            <a:endParaRPr lang="zh-CN" altLang="en-US" dirty="0" smtClean="0"/>
          </a:p>
        </p:txBody>
      </p:sp>
      <p:sp>
        <p:nvSpPr>
          <p:cNvPr id="12292" name="Rectangle 4"/>
          <p:cNvSpPr>
            <a:spLocks noGrp="1" noChangeArrowheads="1"/>
          </p:cNvSpPr>
          <p:nvPr>
            <p:ph type="body" idx="1"/>
          </p:nvPr>
        </p:nvSpPr>
        <p:spPr>
          <a:xfrm>
            <a:off x="584200" y="1709738"/>
            <a:ext cx="8536136" cy="2295326"/>
          </a:xfrm>
        </p:spPr>
        <p:txBody>
          <a:bodyPr/>
          <a:lstStyle/>
          <a:p>
            <a:pPr eaLnBrk="1" hangingPunct="1"/>
            <a:r>
              <a:rPr lang="zh-CN" altLang="en-US" dirty="0" smtClean="0"/>
              <a:t>单元测试是针对软件基本组成单元（软件设计的最小单位）来进行正确性检验的测试工作</a:t>
            </a:r>
            <a:endParaRPr lang="zh-CN" altLang="en-US" dirty="0" smtClean="0"/>
          </a:p>
          <a:p>
            <a:pPr eaLnBrk="1" hangingPunct="1"/>
            <a:r>
              <a:rPr lang="zh-CN" altLang="en-US" dirty="0" smtClean="0"/>
              <a:t>单元测试的目的是检测软件模块对</a:t>
            </a:r>
            <a:r>
              <a:rPr lang="en-US" altLang="zh-CN" dirty="0" smtClean="0"/>
              <a:t>《</a:t>
            </a:r>
            <a:r>
              <a:rPr lang="zh-CN" altLang="en-US" dirty="0" smtClean="0"/>
              <a:t>详细设计说明书</a:t>
            </a:r>
            <a:r>
              <a:rPr lang="en-US" altLang="zh-CN" dirty="0" smtClean="0"/>
              <a:t>》</a:t>
            </a:r>
            <a:r>
              <a:rPr lang="zh-CN" altLang="en-US" dirty="0" smtClean="0"/>
              <a:t>的符合程度</a:t>
            </a:r>
            <a:endParaRPr lang="zh-CN" altLang="en-US" dirty="0" smtClean="0"/>
          </a:p>
        </p:txBody>
      </p:sp>
      <p:sp>
        <p:nvSpPr>
          <p:cNvPr id="5" name="日期占位符 4"/>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title"/>
          </p:nvPr>
        </p:nvSpPr>
        <p:spPr>
          <a:xfrm>
            <a:off x="584200" y="411164"/>
            <a:ext cx="10922000" cy="949325"/>
          </a:xfrm>
        </p:spPr>
        <p:txBody>
          <a:bodyPr/>
          <a:lstStyle/>
          <a:p>
            <a:pPr eaLnBrk="1" hangingPunct="1"/>
            <a:r>
              <a:rPr lang="zh-CN" altLang="en-US" dirty="0" smtClean="0"/>
              <a:t>集成测试</a:t>
            </a:r>
            <a:endParaRPr lang="zh-CN" altLang="en-US" dirty="0" smtClean="0"/>
          </a:p>
        </p:txBody>
      </p:sp>
      <p:sp>
        <p:nvSpPr>
          <p:cNvPr id="13316" name="Rectangle 4"/>
          <p:cNvSpPr>
            <a:spLocks noGrp="1" noChangeArrowheads="1"/>
          </p:cNvSpPr>
          <p:nvPr>
            <p:ph type="body" idx="1"/>
          </p:nvPr>
        </p:nvSpPr>
        <p:spPr>
          <a:xfrm>
            <a:off x="584200" y="1709738"/>
            <a:ext cx="8752160" cy="2439342"/>
          </a:xfrm>
        </p:spPr>
        <p:txBody>
          <a:bodyPr/>
          <a:lstStyle/>
          <a:p>
            <a:pPr eaLnBrk="1" hangingPunct="1"/>
            <a:r>
              <a:rPr lang="zh-CN" altLang="en-US" dirty="0" smtClean="0"/>
              <a:t>集成测试是在单元测试的基础上，将所有模块按照概要设计要求组装成为子系统或系统，验证组装后功能以及模块间接口是否正确的测试工作</a:t>
            </a:r>
            <a:endParaRPr lang="zh-CN" altLang="en-US" dirty="0" smtClean="0"/>
          </a:p>
          <a:p>
            <a:pPr eaLnBrk="1" hangingPunct="1"/>
            <a:r>
              <a:rPr lang="zh-CN" altLang="en-US" dirty="0" smtClean="0"/>
              <a:t>集成测试的目的是检测软件模块对</a:t>
            </a:r>
            <a:r>
              <a:rPr lang="en-US" altLang="zh-CN" dirty="0" smtClean="0"/>
              <a:t>《</a:t>
            </a:r>
            <a:r>
              <a:rPr lang="zh-CN" altLang="en-US" dirty="0" smtClean="0"/>
              <a:t>概要设计说明书</a:t>
            </a:r>
            <a:r>
              <a:rPr lang="en-US" altLang="zh-CN" dirty="0" smtClean="0"/>
              <a:t>》</a:t>
            </a:r>
            <a:r>
              <a:rPr lang="zh-CN" altLang="en-US" dirty="0" smtClean="0"/>
              <a:t>的符合程度</a:t>
            </a:r>
            <a:endParaRPr lang="zh-CN" altLang="en-US" dirty="0" smtClean="0"/>
          </a:p>
        </p:txBody>
      </p:sp>
      <p:sp>
        <p:nvSpPr>
          <p:cNvPr id="5" name="日期占位符 4"/>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xfrm>
            <a:off x="584200" y="411164"/>
            <a:ext cx="10922000" cy="949325"/>
          </a:xfrm>
        </p:spPr>
        <p:txBody>
          <a:bodyPr/>
          <a:lstStyle/>
          <a:p>
            <a:pPr eaLnBrk="1" hangingPunct="1"/>
            <a:r>
              <a:rPr lang="zh-CN" altLang="en-US" dirty="0" smtClean="0"/>
              <a:t>系统测试</a:t>
            </a:r>
            <a:endParaRPr lang="zh-CN" altLang="en-US" dirty="0" smtClean="0"/>
          </a:p>
        </p:txBody>
      </p:sp>
      <p:sp>
        <p:nvSpPr>
          <p:cNvPr id="14340" name="Rectangle 4"/>
          <p:cNvSpPr>
            <a:spLocks noGrp="1" noChangeArrowheads="1"/>
          </p:cNvSpPr>
          <p:nvPr>
            <p:ph idx="1"/>
          </p:nvPr>
        </p:nvSpPr>
        <p:spPr>
          <a:xfrm>
            <a:off x="584200" y="1719262"/>
            <a:ext cx="8896176" cy="4086001"/>
          </a:xfrm>
          <a:noFill/>
          <a:ln>
            <a:noFill/>
          </a:ln>
        </p:spPr>
        <p:txBody>
          <a:bodyPr vert="horz" wrap="square" lIns="91440" tIns="45720" rIns="91440" bIns="45720" numCol="1" anchor="t" anchorCtr="0" compatLnSpc="1"/>
          <a:lstStyle/>
          <a:p>
            <a:pPr eaLnBrk="1" hangingPunct="1"/>
            <a:r>
              <a:rPr lang="zh-CN" altLang="en-US" dirty="0" smtClean="0"/>
              <a:t>系统测试是将已经集成好的软件系统，作为整个基于计算机系统的一个元素，与计算机硬件、外设、某些支持软件、数据和人员等其他系统元素结合在一起，在实际运行环境下，对计算机系统进行一系列的测试工作</a:t>
            </a:r>
            <a:endParaRPr lang="zh-CN" altLang="en-US" dirty="0" smtClean="0"/>
          </a:p>
          <a:p>
            <a:pPr eaLnBrk="1" hangingPunct="1"/>
            <a:r>
              <a:rPr lang="zh-CN" altLang="en-US" dirty="0" smtClean="0"/>
              <a:t>系统测试的目的在于通过与</a:t>
            </a:r>
            <a:r>
              <a:rPr lang="en-US" altLang="zh-CN" dirty="0" smtClean="0"/>
              <a:t>《</a:t>
            </a:r>
            <a:r>
              <a:rPr lang="zh-CN" altLang="en-US" dirty="0" smtClean="0"/>
              <a:t>需求规格说明书</a:t>
            </a:r>
            <a:r>
              <a:rPr lang="en-US" altLang="zh-CN" dirty="0" smtClean="0"/>
              <a:t>》</a:t>
            </a:r>
            <a:r>
              <a:rPr lang="zh-CN" altLang="en-US" dirty="0" smtClean="0"/>
              <a:t>作比较，发现软件与系统需求定义不符合的地方</a:t>
            </a:r>
            <a:endParaRPr lang="zh-CN" altLang="en-US" dirty="0" smtClean="0"/>
          </a:p>
        </p:txBody>
      </p:sp>
      <p:sp>
        <p:nvSpPr>
          <p:cNvPr id="5" name="日期占位符 4"/>
          <p:cNvSpPr>
            <a:spLocks noGrp="1"/>
          </p:cNvSpPr>
          <p:nvPr>
            <p:ph type="dt" sz="half" idx="10"/>
          </p:nvPr>
        </p:nvSpPr>
        <p:spPr/>
        <p:txBody>
          <a:bodyPr/>
          <a:lstStyle/>
          <a:p>
            <a:r>
              <a:rPr lang="en-US" altLang="zh-CN" dirty="0" smtClean="0"/>
              <a:t>www.51testing.net</a:t>
            </a:r>
            <a:endParaRPr lang="zh-CN" altLang="en-US" dirty="0" smtClean="0"/>
          </a:p>
        </p:txBody>
      </p:sp>
    </p:spTree>
  </p:cSld>
  <p:clrMapOvr>
    <a:overrideClrMapping bg1="lt1" tx1="dk1" bg2="lt2" tx2="dk2" accent1="accent1" accent2="accent2" accent3="accent3" accent4="accent4" accent5="accent5" accent6="accent6" hlink="hlink" folHlink="folHlink"/>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527051" y="1360489"/>
            <a:ext cx="11521016" cy="4820285"/>
          </a:xfrm>
          <a:prstGeom prst="rect">
            <a:avLst/>
          </a:prstGeom>
          <a:noFill/>
          <a:ln w="9525">
            <a:noFill/>
            <a:miter lim="800000"/>
          </a:ln>
        </p:spPr>
        <p:txBody>
          <a:bodyPr>
            <a:spAutoFit/>
          </a:bodyPr>
          <a:lstStyle/>
          <a:p>
            <a:pPr>
              <a:lnSpc>
                <a:spcPct val="90000"/>
              </a:lnSpc>
              <a:spcBef>
                <a:spcPct val="35000"/>
              </a:spcBef>
              <a:spcAft>
                <a:spcPct val="15000"/>
              </a:spcAft>
              <a:buClr>
                <a:schemeClr val="bg1"/>
              </a:buClr>
              <a:buFontTx/>
              <a:buChar char="•"/>
            </a:pPr>
            <a:r>
              <a:rPr lang="en-US" altLang="zh-CN" sz="2200" dirty="0" smtClean="0">
                <a:solidFill>
                  <a:schemeClr val="bg1"/>
                </a:solidFill>
                <a:latin typeface="Times New Roman" panose="02020603050405020304" pitchFamily="18" charset="0"/>
                <a:ea typeface="黑体" panose="02010609060101010101" pitchFamily="49" charset="-122"/>
                <a:sym typeface="Calibri" panose="020F0502020204030204" pitchFamily="34" charset="0"/>
              </a:rPr>
              <a:t>  </a:t>
            </a:r>
            <a:r>
              <a:rPr lang="zh-CN" altLang="en-US" sz="2200" dirty="0" smtClean="0">
                <a:solidFill>
                  <a:schemeClr val="bg1"/>
                </a:solidFill>
                <a:latin typeface="Times New Roman" panose="02020603050405020304" pitchFamily="18" charset="0"/>
                <a:ea typeface="黑体" panose="02010609060101010101" pitchFamily="49" charset="-122"/>
                <a:sym typeface="Calibri" panose="020F0502020204030204" pitchFamily="34" charset="0"/>
              </a:rPr>
              <a:t>  考察范围不同</a:t>
            </a:r>
            <a:endParaRPr lang="zh-CN" altLang="en-US" sz="2200" dirty="0" smtClean="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lvl="1">
              <a:lnSpc>
                <a:spcPct val="90000"/>
              </a:lnSpc>
              <a:spcBef>
                <a:spcPct val="35000"/>
              </a:spcBef>
              <a:spcAft>
                <a:spcPct val="15000"/>
              </a:spcAft>
              <a:buClr>
                <a:schemeClr val="bg1"/>
              </a:buClr>
              <a:buFontTx/>
              <a:buChar char="•"/>
            </a:pPr>
            <a:r>
              <a:rPr lang="zh-CN" altLang="en-US" sz="1600" b="1" dirty="0" smtClean="0">
                <a:solidFill>
                  <a:schemeClr val="bg1"/>
                </a:solidFill>
                <a:latin typeface="宋体" panose="02010600030101010101" pitchFamily="2" charset="-122"/>
              </a:rPr>
              <a:t>  单元测试主要测试单元内部的数据结构、逻辑控制、异常处理等</a:t>
            </a:r>
            <a:endParaRPr lang="zh-CN" altLang="en-US" sz="1600" b="1" dirty="0" smtClean="0">
              <a:solidFill>
                <a:schemeClr val="bg1"/>
              </a:solidFill>
              <a:latin typeface="宋体" panose="02010600030101010101" pitchFamily="2" charset="-122"/>
            </a:endParaRPr>
          </a:p>
          <a:p>
            <a:pPr lvl="1">
              <a:lnSpc>
                <a:spcPct val="90000"/>
              </a:lnSpc>
              <a:spcBef>
                <a:spcPct val="35000"/>
              </a:spcBef>
              <a:spcAft>
                <a:spcPct val="15000"/>
              </a:spcAft>
              <a:buClr>
                <a:schemeClr val="bg1"/>
              </a:buClr>
              <a:buFontTx/>
              <a:buChar char="•"/>
            </a:pPr>
            <a:r>
              <a:rPr lang="zh-CN" altLang="en-US" sz="1600" b="1" dirty="0" smtClean="0">
                <a:solidFill>
                  <a:schemeClr val="bg1"/>
                </a:solidFill>
                <a:latin typeface="宋体" panose="02010600030101010101" pitchFamily="2" charset="-122"/>
              </a:rPr>
              <a:t>  集成测试主要测试模块之间的接口和接口数据传递关系，以及模块 </a:t>
            </a:r>
            <a:endParaRPr lang="zh-CN" altLang="en-US" sz="1600" b="1" dirty="0" smtClean="0">
              <a:solidFill>
                <a:schemeClr val="bg1"/>
              </a:solidFill>
              <a:latin typeface="宋体" panose="02010600030101010101" pitchFamily="2" charset="-122"/>
            </a:endParaRPr>
          </a:p>
          <a:p>
            <a:pPr lvl="1" indent="0">
              <a:lnSpc>
                <a:spcPct val="90000"/>
              </a:lnSpc>
              <a:spcBef>
                <a:spcPct val="35000"/>
              </a:spcBef>
              <a:spcAft>
                <a:spcPct val="15000"/>
              </a:spcAft>
              <a:buClr>
                <a:schemeClr val="bg1"/>
              </a:buClr>
              <a:buNone/>
            </a:pPr>
            <a:r>
              <a:rPr lang="zh-CN" altLang="en-US" sz="1600" b="1" dirty="0" smtClean="0">
                <a:solidFill>
                  <a:schemeClr val="bg1"/>
                </a:solidFill>
                <a:latin typeface="宋体" panose="02010600030101010101" pitchFamily="2" charset="-122"/>
              </a:rPr>
              <a:t>   组合后的整体功能</a:t>
            </a:r>
            <a:endParaRPr lang="zh-CN" altLang="en-US" sz="1600" b="1" dirty="0" smtClean="0">
              <a:solidFill>
                <a:schemeClr val="bg1"/>
              </a:solidFill>
              <a:latin typeface="宋体" panose="02010600030101010101" pitchFamily="2" charset="-122"/>
            </a:endParaRPr>
          </a:p>
          <a:p>
            <a:pPr lvl="1">
              <a:lnSpc>
                <a:spcPct val="90000"/>
              </a:lnSpc>
              <a:spcBef>
                <a:spcPct val="35000"/>
              </a:spcBef>
              <a:spcAft>
                <a:spcPct val="15000"/>
              </a:spcAft>
              <a:buClr>
                <a:schemeClr val="bg1"/>
              </a:buClr>
              <a:buFontTx/>
              <a:buChar char="•"/>
            </a:pPr>
            <a:r>
              <a:rPr lang="zh-CN" altLang="en-US" sz="1600" b="1" dirty="0" smtClean="0">
                <a:solidFill>
                  <a:schemeClr val="bg1"/>
                </a:solidFill>
                <a:latin typeface="宋体" panose="02010600030101010101" pitchFamily="2" charset="-122"/>
              </a:rPr>
              <a:t>  系统测试主要测试整个系统相对于需求的符合度</a:t>
            </a:r>
            <a:endParaRPr lang="zh-CN" altLang="en-US" sz="1600" b="1" dirty="0" smtClean="0">
              <a:solidFill>
                <a:schemeClr val="bg1"/>
              </a:solidFill>
              <a:latin typeface="宋体" panose="02010600030101010101" pitchFamily="2" charset="-122"/>
            </a:endParaRPr>
          </a:p>
          <a:p>
            <a:pPr algn="l">
              <a:lnSpc>
                <a:spcPct val="90000"/>
              </a:lnSpc>
              <a:spcBef>
                <a:spcPct val="35000"/>
              </a:spcBef>
              <a:spcAft>
                <a:spcPct val="15000"/>
              </a:spcAft>
              <a:buClr>
                <a:schemeClr val="bg1"/>
              </a:buClr>
              <a:buSzTx/>
              <a:buFontTx/>
              <a:buChar char="•"/>
            </a:pPr>
            <a:r>
              <a:rPr lang="en-US" altLang="zh-CN" sz="2200" dirty="0" smtClean="0">
                <a:solidFill>
                  <a:schemeClr val="bg1"/>
                </a:solidFill>
                <a:latin typeface="Times New Roman" panose="02020603050405020304" pitchFamily="18" charset="0"/>
                <a:ea typeface="黑体" panose="02010609060101010101" pitchFamily="49" charset="-122"/>
                <a:sym typeface="Calibri" panose="020F0502020204030204" pitchFamily="34" charset="0"/>
              </a:rPr>
              <a:t>    测试方法不同</a:t>
            </a:r>
            <a:endParaRPr lang="en-US" altLang="zh-CN" sz="2200" dirty="0" smtClean="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lvl="1">
              <a:lnSpc>
                <a:spcPct val="90000"/>
              </a:lnSpc>
              <a:spcBef>
                <a:spcPct val="35000"/>
              </a:spcBef>
              <a:spcAft>
                <a:spcPct val="15000"/>
              </a:spcAft>
              <a:buClr>
                <a:schemeClr val="bg1"/>
              </a:buClr>
              <a:buFontTx/>
              <a:buChar char="•"/>
            </a:pPr>
            <a:r>
              <a:rPr lang="zh-CN" altLang="en-US" sz="1600" b="1" dirty="0" smtClean="0">
                <a:solidFill>
                  <a:schemeClr val="bg1"/>
                </a:solidFill>
                <a:latin typeface="宋体" panose="02010600030101010101" pitchFamily="2" charset="-122"/>
                <a:sym typeface="+mn-ea"/>
              </a:rPr>
              <a:t>  单元测试属于</a:t>
            </a:r>
            <a:r>
              <a:rPr lang="zh-CN" altLang="en-US" sz="1600" b="1" dirty="0">
                <a:solidFill>
                  <a:schemeClr val="bg1"/>
                </a:solidFill>
                <a:latin typeface="宋体" panose="02010600030101010101" pitchFamily="2" charset="-122"/>
                <a:sym typeface="+mn-ea"/>
              </a:rPr>
              <a:t>白盒测试</a:t>
            </a:r>
            <a:r>
              <a:rPr lang="zh-CN" altLang="en-US" sz="1600" b="1" dirty="0" smtClean="0">
                <a:solidFill>
                  <a:schemeClr val="bg1"/>
                </a:solidFill>
                <a:sym typeface="+mn-ea"/>
              </a:rPr>
              <a:t>范畴</a:t>
            </a:r>
            <a:endParaRPr lang="en-US" altLang="zh-CN" sz="1600" b="1" dirty="0" smtClean="0">
              <a:solidFill>
                <a:schemeClr val="bg1"/>
              </a:solidFill>
              <a:latin typeface="宋体" panose="02010600030101010101" pitchFamily="2" charset="-122"/>
            </a:endParaRPr>
          </a:p>
          <a:p>
            <a:pPr lvl="1">
              <a:lnSpc>
                <a:spcPct val="90000"/>
              </a:lnSpc>
              <a:spcBef>
                <a:spcPct val="35000"/>
              </a:spcBef>
              <a:spcAft>
                <a:spcPct val="15000"/>
              </a:spcAft>
              <a:buClr>
                <a:schemeClr val="bg1"/>
              </a:buClr>
              <a:buFontTx/>
              <a:buChar char="•"/>
            </a:pPr>
            <a:r>
              <a:rPr lang="zh-CN" altLang="en-US" sz="1600" b="1" dirty="0" smtClean="0">
                <a:solidFill>
                  <a:schemeClr val="bg1"/>
                </a:solidFill>
                <a:latin typeface="宋体" panose="02010600030101010101" pitchFamily="2" charset="-122"/>
                <a:sym typeface="+mn-ea"/>
              </a:rPr>
              <a:t>  集成测试</a:t>
            </a:r>
            <a:r>
              <a:rPr lang="zh-CN" altLang="en-US" sz="1600" b="1" dirty="0">
                <a:solidFill>
                  <a:schemeClr val="bg1"/>
                </a:solidFill>
                <a:latin typeface="宋体" panose="02010600030101010101" pitchFamily="2" charset="-122"/>
                <a:sym typeface="+mn-ea"/>
              </a:rPr>
              <a:t>属于灰盒</a:t>
            </a:r>
            <a:r>
              <a:rPr lang="zh-CN" altLang="en-US" sz="1600" b="1" dirty="0" smtClean="0">
                <a:solidFill>
                  <a:schemeClr val="bg1"/>
                </a:solidFill>
                <a:sym typeface="+mn-ea"/>
              </a:rPr>
              <a:t>测试</a:t>
            </a:r>
            <a:r>
              <a:rPr lang="zh-CN" altLang="en-US" sz="1600" b="1" dirty="0" smtClean="0">
                <a:solidFill>
                  <a:schemeClr val="bg1"/>
                </a:solidFill>
                <a:latin typeface="宋体" panose="02010600030101010101" pitchFamily="2" charset="-122"/>
                <a:sym typeface="+mn-ea"/>
              </a:rPr>
              <a:t>范畴</a:t>
            </a:r>
            <a:endParaRPr lang="en-US" altLang="zh-CN" sz="1600" b="1" dirty="0" smtClean="0">
              <a:solidFill>
                <a:schemeClr val="bg1"/>
              </a:solidFill>
              <a:latin typeface="宋体" panose="02010600030101010101" pitchFamily="2" charset="-122"/>
            </a:endParaRPr>
          </a:p>
          <a:p>
            <a:pPr lvl="1">
              <a:lnSpc>
                <a:spcPct val="90000"/>
              </a:lnSpc>
              <a:spcBef>
                <a:spcPct val="35000"/>
              </a:spcBef>
              <a:spcAft>
                <a:spcPct val="15000"/>
              </a:spcAft>
              <a:buClr>
                <a:schemeClr val="bg1"/>
              </a:buClr>
              <a:buFontTx/>
              <a:buChar char="•"/>
            </a:pPr>
            <a:r>
              <a:rPr lang="zh-CN" altLang="en-US" sz="1600" b="1" dirty="0" smtClean="0">
                <a:solidFill>
                  <a:schemeClr val="bg1"/>
                </a:solidFill>
                <a:latin typeface="宋体" panose="02010600030101010101" pitchFamily="2" charset="-122"/>
                <a:sym typeface="+mn-ea"/>
              </a:rPr>
              <a:t>  系统测试</a:t>
            </a:r>
            <a:r>
              <a:rPr lang="zh-CN" altLang="en-US" sz="1600" b="1" dirty="0">
                <a:solidFill>
                  <a:schemeClr val="bg1"/>
                </a:solidFill>
                <a:latin typeface="宋体" panose="02010600030101010101" pitchFamily="2" charset="-122"/>
                <a:sym typeface="+mn-ea"/>
              </a:rPr>
              <a:t>属于黑盒测试范畴</a:t>
            </a:r>
            <a:endParaRPr lang="zh-CN" altLang="en-US" sz="1600" b="1" dirty="0" smtClean="0">
              <a:solidFill>
                <a:schemeClr val="bg1"/>
              </a:solidFill>
              <a:latin typeface="宋体" panose="02010600030101010101" pitchFamily="2" charset="-122"/>
            </a:endParaRPr>
          </a:p>
          <a:p>
            <a:pPr>
              <a:lnSpc>
                <a:spcPct val="90000"/>
              </a:lnSpc>
              <a:spcBef>
                <a:spcPct val="35000"/>
              </a:spcBef>
              <a:spcAft>
                <a:spcPct val="15000"/>
              </a:spcAft>
              <a:buClr>
                <a:schemeClr val="bg1"/>
              </a:buClr>
              <a:buFontTx/>
              <a:buChar char="•"/>
            </a:pPr>
            <a:r>
              <a:rPr lang="zh-CN" altLang="en-US" sz="2200" dirty="0" smtClean="0">
                <a:solidFill>
                  <a:schemeClr val="bg1"/>
                </a:solidFill>
                <a:latin typeface="Times New Roman" panose="02020603050405020304" pitchFamily="18" charset="0"/>
                <a:ea typeface="黑体" panose="02010609060101010101" pitchFamily="49" charset="-122"/>
                <a:sym typeface="Calibri" panose="020F0502020204030204" pitchFamily="34" charset="0"/>
              </a:rPr>
              <a:t>    评估基准不同</a:t>
            </a:r>
            <a:endParaRPr lang="zh-CN" altLang="en-US" sz="2200" dirty="0" smtClean="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lvl="1">
              <a:lnSpc>
                <a:spcPct val="90000"/>
              </a:lnSpc>
              <a:spcBef>
                <a:spcPct val="35000"/>
              </a:spcBef>
              <a:spcAft>
                <a:spcPct val="15000"/>
              </a:spcAft>
              <a:buClr>
                <a:schemeClr val="bg1"/>
              </a:buClr>
              <a:buFontTx/>
              <a:buChar char="•"/>
            </a:pPr>
            <a:r>
              <a:rPr lang="zh-CN" altLang="en-US" sz="1600" b="1" dirty="0" smtClean="0">
                <a:solidFill>
                  <a:schemeClr val="bg1"/>
                </a:solidFill>
                <a:latin typeface="宋体" panose="02010600030101010101" pitchFamily="2" charset="-122"/>
              </a:rPr>
              <a:t>  单元测试的评估基准主要是逻辑覆盖率</a:t>
            </a:r>
            <a:endParaRPr lang="zh-CN" altLang="en-US" sz="1600" b="1" dirty="0" smtClean="0">
              <a:solidFill>
                <a:schemeClr val="bg1"/>
              </a:solidFill>
              <a:latin typeface="宋体" panose="02010600030101010101" pitchFamily="2" charset="-122"/>
            </a:endParaRPr>
          </a:p>
          <a:p>
            <a:pPr lvl="1">
              <a:lnSpc>
                <a:spcPct val="90000"/>
              </a:lnSpc>
              <a:spcBef>
                <a:spcPct val="35000"/>
              </a:spcBef>
              <a:spcAft>
                <a:spcPct val="15000"/>
              </a:spcAft>
              <a:buClr>
                <a:schemeClr val="bg1"/>
              </a:buClr>
              <a:buFontTx/>
              <a:buChar char="•"/>
            </a:pPr>
            <a:r>
              <a:rPr lang="zh-CN" altLang="en-US" sz="1600" b="1" dirty="0" smtClean="0">
                <a:solidFill>
                  <a:schemeClr val="bg1"/>
                </a:solidFill>
                <a:latin typeface="宋体" panose="02010600030101010101" pitchFamily="2" charset="-122"/>
              </a:rPr>
              <a:t>  集成测试的评估基准主要是接口覆盖率</a:t>
            </a:r>
            <a:endParaRPr lang="zh-CN" altLang="en-US" sz="1600" b="1" dirty="0" smtClean="0">
              <a:solidFill>
                <a:schemeClr val="bg1"/>
              </a:solidFill>
              <a:latin typeface="宋体" panose="02010600030101010101" pitchFamily="2" charset="-122"/>
            </a:endParaRPr>
          </a:p>
          <a:p>
            <a:pPr lvl="1">
              <a:lnSpc>
                <a:spcPct val="90000"/>
              </a:lnSpc>
              <a:spcBef>
                <a:spcPct val="35000"/>
              </a:spcBef>
              <a:spcAft>
                <a:spcPct val="15000"/>
              </a:spcAft>
              <a:buClr>
                <a:schemeClr val="bg1"/>
              </a:buClr>
              <a:buFontTx/>
              <a:buChar char="•"/>
            </a:pPr>
            <a:r>
              <a:rPr lang="zh-CN" altLang="en-US" sz="1600" b="1" dirty="0" smtClean="0">
                <a:solidFill>
                  <a:schemeClr val="bg1"/>
                </a:solidFill>
                <a:latin typeface="宋体" panose="02010600030101010101" pitchFamily="2" charset="-122"/>
              </a:rPr>
              <a:t>  系统测试的评估基准主要是测试用例对需求规格的覆盖率</a:t>
            </a:r>
            <a:endParaRPr lang="zh-CN" altLang="en-US" sz="1600" b="1" dirty="0" smtClean="0">
              <a:solidFill>
                <a:schemeClr val="bg1"/>
              </a:solidFill>
              <a:latin typeface="宋体" panose="02010600030101010101" pitchFamily="2" charset="-122"/>
            </a:endParaRPr>
          </a:p>
        </p:txBody>
      </p:sp>
      <p:sp>
        <p:nvSpPr>
          <p:cNvPr id="15364" name="Rectangle 4"/>
          <p:cNvSpPr>
            <a:spLocks noGrp="1" noChangeArrowheads="1"/>
          </p:cNvSpPr>
          <p:nvPr>
            <p:ph type="title"/>
          </p:nvPr>
        </p:nvSpPr>
        <p:spPr>
          <a:xfrm>
            <a:off x="584200" y="411164"/>
            <a:ext cx="10922000" cy="949325"/>
          </a:xfrm>
          <a:noFill/>
        </p:spPr>
        <p:txBody>
          <a:bodyPr/>
          <a:lstStyle/>
          <a:p>
            <a:pPr eaLnBrk="1" hangingPunct="1"/>
            <a:r>
              <a:rPr lang="zh-CN" altLang="en-US" dirty="0" smtClean="0"/>
              <a:t>单元、集成、系统测试的比较</a:t>
            </a:r>
            <a:endParaRPr lang="zh-CN" altLang="en-US" dirty="0" smtClean="0"/>
          </a:p>
        </p:txBody>
      </p:sp>
      <p:sp>
        <p:nvSpPr>
          <p:cNvPr id="5" name="日期占位符 4"/>
          <p:cNvSpPr>
            <a:spLocks noGrp="1"/>
          </p:cNvSpPr>
          <p:nvPr>
            <p:ph type="dt" sz="half" idx="10"/>
          </p:nvPr>
        </p:nvSpPr>
        <p:spPr/>
        <p:txBody>
          <a:bodyPr/>
          <a:lstStyle/>
          <a:p>
            <a:r>
              <a:rPr lang="en-US" altLang="zh-CN" dirty="0" smtClean="0"/>
              <a:t>www.51testing.net</a:t>
            </a:r>
            <a:endParaRPr lang="zh-CN" altLang="en-US" dirty="0" smtClean="0"/>
          </a:p>
        </p:txBody>
      </p:sp>
    </p:spTree>
  </p:cSld>
  <p:clrMapOvr>
    <a:overrideClrMapping bg1="lt1" tx1="dk1" bg2="lt2" tx2="dk2" accent1="accent1" accent2="accent2" accent3="accent3" accent4="accent4" accent5="accent5" accent6="accent6" hlink="hlink" folHlink="folHlink"/>
  </p:clrMapOvr>
  <p:transition>
    <p:cut/>
  </p:transition>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黑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bwMode="auto">
        <a:noFill/>
        <a:ln w="9525">
          <a:noFill/>
          <a:miter lim="800000"/>
        </a:ln>
      </a:spPr>
      <a:bodyPr>
        <a:spAutoFit/>
      </a:bodyPr>
      <a:lstStyle>
        <a:defPPr>
          <a:lnSpc>
            <a:spcPct val="90000"/>
          </a:lnSpc>
          <a:spcBef>
            <a:spcPct val="35000"/>
          </a:spcBef>
          <a:spcAft>
            <a:spcPct val="15000"/>
          </a:spcAft>
          <a:buClr>
            <a:schemeClr val="accent1"/>
          </a:buClr>
          <a:buFontTx/>
          <a:buChar char="•"/>
          <a:defRPr kumimoji="1" b="1" dirty="0">
            <a:solidFill>
              <a:schemeClr val="accent1"/>
            </a:solidFill>
            <a:latin typeface="宋体" panose="02010600030101010101" pitchFamily="2"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2302</Words>
  <Application>WPS 演示</Application>
  <PresentationFormat>自定义</PresentationFormat>
  <Paragraphs>197</Paragraphs>
  <Slides>18</Slides>
  <Notes>37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宋体</vt:lpstr>
      <vt:lpstr>Wingdings</vt:lpstr>
      <vt:lpstr>Calibri Light</vt:lpstr>
      <vt:lpstr>Calibri</vt:lpstr>
      <vt:lpstr>Times New Roman</vt:lpstr>
      <vt:lpstr>黑体</vt:lpstr>
      <vt:lpstr>楷体_GB2312</vt:lpstr>
      <vt:lpstr>新宋体</vt:lpstr>
      <vt:lpstr>Arial Unicode MS</vt:lpstr>
      <vt:lpstr>Monotype Sorts</vt:lpstr>
      <vt:lpstr>Wingdings</vt:lpstr>
      <vt:lpstr>微软雅黑</vt:lpstr>
      <vt:lpstr>Office 主题</vt:lpstr>
      <vt:lpstr>测试概论</vt:lpstr>
      <vt:lpstr>课程目标</vt:lpstr>
      <vt:lpstr>课程内容</vt:lpstr>
      <vt:lpstr>测试阶段划分（1）</vt:lpstr>
      <vt:lpstr>测试阶段划分（2）</vt:lpstr>
      <vt:lpstr>单元测试</vt:lpstr>
      <vt:lpstr>集成测试</vt:lpstr>
      <vt:lpstr>系统测试</vt:lpstr>
      <vt:lpstr>单元、集成、系统测试的比较</vt:lpstr>
      <vt:lpstr>回归测试</vt:lpstr>
      <vt:lpstr>回归测试流程</vt:lpstr>
      <vt:lpstr>其他测试阶段</vt:lpstr>
      <vt:lpstr>验收测试</vt:lpstr>
      <vt:lpstr>α测试</vt:lpstr>
      <vt:lpstr>β测试</vt:lpstr>
      <vt:lpstr>课程内容</vt:lpstr>
      <vt:lpstr>测试过程阶段划分</vt:lpstr>
      <vt:lpstr>主要的测试文档</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廖先生</cp:lastModifiedBy>
  <cp:revision>604</cp:revision>
  <dcterms:created xsi:type="dcterms:W3CDTF">2014-03-18T11:00:00Z</dcterms:created>
  <dcterms:modified xsi:type="dcterms:W3CDTF">2022-03-13T14:35:37Z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2D2F5E871872413EAB38921E1E249E82</vt:lpwstr>
  </property>
</Properties>
</file>