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315" r:id="rId3"/>
    <p:sldId id="316" r:id="rId4"/>
    <p:sldId id="318" r:id="rId5"/>
    <p:sldId id="319" r:id="rId6"/>
    <p:sldId id="320" r:id="rId7"/>
    <p:sldId id="32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1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430" r:id="rId38"/>
  </p:sldIdLst>
  <p:sldSz cx="12192000" cy="6858000"/>
  <p:notesSz cx="6858000" cy="9144000"/>
  <p:custDataLst>
    <p:tags r:id="rId4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orient="horz" pos="748" userDrawn="1">
          <p15:clr>
            <a:srgbClr val="A4A3A4"/>
          </p15:clr>
        </p15:guide>
        <p15:guide id="3" orient="horz" pos="4006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528" userDrawn="1">
          <p15:clr>
            <a:srgbClr val="A4A3A4"/>
          </p15:clr>
        </p15:guide>
        <p15:guide id="6" pos="5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52021"/>
    <a:srgbClr val="33CCCC"/>
    <a:srgbClr val="BDE6FF"/>
    <a:srgbClr val="000099"/>
    <a:srgbClr val="FFFFCC"/>
    <a:srgbClr val="CCCC00"/>
    <a:srgbClr val="D5E1E1"/>
    <a:srgbClr val="47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0" autoAdjust="0"/>
    <p:restoredTop sz="94424" autoAdjust="0"/>
  </p:normalViewPr>
  <p:slideViewPr>
    <p:cSldViewPr>
      <p:cViewPr varScale="1">
        <p:scale>
          <a:sx n="76" d="100"/>
          <a:sy n="76" d="100"/>
        </p:scale>
        <p:origin x="-324" y="-90"/>
      </p:cViewPr>
      <p:guideLst>
        <p:guide orient="horz" pos="2228"/>
        <p:guide orient="horz" pos="748"/>
        <p:guide orient="horz" pos="4006"/>
        <p:guide pos="3840"/>
        <p:guide pos="528"/>
        <p:guide pos="5881"/>
      </p:guideLst>
    </p:cSldViewPr>
  </p:slideViewPr>
  <p:outlineViewPr>
    <p:cViewPr>
      <p:scale>
        <a:sx n="33" d="100"/>
        <a:sy n="33" d="100"/>
      </p:scale>
      <p:origin x="0" y="147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gs" Target="tags/tag7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dirty="0" smtClean="0"/>
              <a:t>单击此处编辑母版文本样式</a:t>
            </a:r>
            <a:endParaRPr lang="zh-CN" alt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zh-CN" alt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zh-CN" alt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zh-CN" alt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 smtClean="0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B4968AD1-911A-4EBC-B1B1-4F57CEB1BCB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96450" y="476250"/>
            <a:ext cx="1920875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17538" y="1749425"/>
            <a:ext cx="9721080" cy="1847290"/>
          </a:xfrm>
        </p:spPr>
        <p:txBody>
          <a:bodyPr/>
          <a:lstStyle>
            <a:lvl1pPr algn="l">
              <a:defRPr sz="4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5AA3D5-A203-4518-9C24-161B13B23F7A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6041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270000"/>
            <a:ext cx="10515600" cy="4908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3E77CD-FBFB-4820-B00F-5F25AE0DEE92}" type="slidenum">
              <a:rPr lang="zh-CN" altLang="en-US"/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34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3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3AC-7966-42CB-8D09-D15E244905C1}" type="datetime1">
              <a:rPr lang="zh-CN" altLang="en-US"/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15B614-22BD-4F69-A6CD-AE933E0F6706}" type="slidenum">
              <a:rPr lang="zh-CN" altLang="en-US"/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96450" y="476250"/>
            <a:ext cx="1920875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97888" cy="760413"/>
          </a:xfrm>
        </p:spPr>
        <p:txBody>
          <a:bodyPr/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38200" y="1270000"/>
            <a:ext cx="8497888" cy="4908550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20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6F17BA-1733-4852-AF8C-C09C16F8D272}" type="slidenum">
              <a:rPr lang="zh-CN" altLang="en-US"/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6041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70000"/>
            <a:ext cx="5181600" cy="4908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70000"/>
            <a:ext cx="5181600" cy="4908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B1AA86-D26C-4103-82BD-843E9B5308D3}" type="slidenum">
              <a:rPr lang="zh-CN" altLang="en-US"/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9F8C9B-35BA-4B28-84C5-DD0D3A81146D}" type="slidenum">
              <a:rPr lang="zh-CN" altLang="en-US"/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6041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5333F9-218B-4FDD-A43E-ACE0E2029635}" type="slidenum">
              <a:rPr lang="zh-CN" altLang="en-US"/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3084D7-3B88-4FA4-A5D8-4CF77DBD1710}" type="slidenum">
              <a:rPr lang="zh-CN" altLang="en-US"/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1A98AF-86FD-49E0-A45A-0372D5ABFA2D}" type="slidenum">
              <a:rPr lang="zh-CN" altLang="en-US"/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9DB8D-FD13-46B6-994C-38D9F3656849}" type="datetime1">
              <a:rPr lang="zh-CN" altLang="en-US"/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9230B8-4B48-4278-A5D0-172B09BF4EB9}" type="slidenum">
              <a:rPr lang="zh-CN" altLang="en-US"/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152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8497888" cy="760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 Light" panose="020F0302020204030204" pitchFamily="34" charset="0"/>
              </a:rPr>
              <a:t>单击此处编辑母版标题样式</a:t>
            </a:r>
            <a:endParaRPr lang="zh-CN" altLang="zh-CN" smtClean="0">
              <a:sym typeface="Calibri Light" panose="020F0302020204030204" pitchFamily="34" charset="0"/>
            </a:endParaRP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270000"/>
            <a:ext cx="8497888" cy="4908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  <a:endParaRPr lang="zh-CN" altLang="zh-CN" smtClean="0">
              <a:sym typeface="Calibri" panose="020F0502020204030204" pitchFamily="34" charset="0"/>
            </a:endParaRP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  <a:endParaRPr lang="zh-CN" altLang="zh-CN" smtClean="0">
              <a:sym typeface="Calibri" panose="020F0502020204030204" pitchFamily="34" charset="0"/>
            </a:endParaRP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  <a:endParaRPr lang="zh-CN" altLang="zh-CN" smtClean="0">
              <a:sym typeface="Calibri" panose="020F0502020204030204" pitchFamily="34" charset="0"/>
            </a:endParaRP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  <a:endParaRPr lang="zh-CN" altLang="zh-CN" smtClean="0">
              <a:sym typeface="Calibri" panose="020F0502020204030204" pitchFamily="34" charset="0"/>
            </a:endParaRP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  <a:endParaRPr lang="zh-CN" altLang="zh-CN" smtClean="0">
              <a:sym typeface="Calibri" panose="020F0502020204030204" pitchFamily="34" charset="0"/>
            </a:endParaRPr>
          </a:p>
        </p:txBody>
      </p:sp>
      <p:sp>
        <p:nvSpPr>
          <p:cNvPr id="1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4A5C3FF8-3240-49FE-9837-5629AD167412}" type="slidenum">
              <a:rPr lang="zh-CN" altLang="en-US"/>
            </a:fld>
            <a:endParaRPr lang="zh-CN" altLang="en-US"/>
          </a:p>
        </p:txBody>
      </p:sp>
      <p:pic>
        <p:nvPicPr>
          <p:cNvPr id="7175" name="图片 12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269538" y="5645150"/>
            <a:ext cx="106045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日期占位符 3"/>
          <p:cNvSpPr txBox="1">
            <a:spLocks noChangeArrowheads="1"/>
          </p:cNvSpPr>
          <p:nvPr userDrawn="1"/>
        </p:nvSpPr>
        <p:spPr bwMode="auto">
          <a:xfrm>
            <a:off x="8493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defPPr>
              <a:defRPr lang="zh-CN"/>
            </a:defPPr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1400" kern="12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>
                <a:ea typeface="黑体" panose="02010609060101010101" pitchFamily="49" charset="-122"/>
              </a:rPr>
              <a:t>www.51testing.net</a:t>
            </a:r>
            <a:endParaRPr lang="zh-CN" altLang="en-US"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ut/>
  </p:transition>
  <p:timing>
    <p:tnLst>
      <p:par>
        <p:cTn id="1" dur="indefinite" restart="never" nodeType="tmRoot"/>
      </p:par>
    </p:tnLst>
  </p:timing>
  <p:hf sldNum="0" hdr="0" ftr="0"/>
  <p:txStyles>
    <p:titleStyle>
      <a:lvl1pPr marL="685800" indent="-685800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 kern="1200">
          <a:solidFill>
            <a:srgbClr val="FFFF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  <a:sym typeface="Calibri Light" panose="020F0302020204030204" pitchFamily="34" charset="0"/>
        </a:defRPr>
      </a:lvl1pPr>
      <a:lvl2pPr marL="685800" indent="-685800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  <a:sym typeface="Calibri Light" panose="020F0302020204030204" pitchFamily="34" charset="0"/>
        </a:defRPr>
      </a:lvl2pPr>
      <a:lvl3pPr marL="685800" indent="-685800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  <a:sym typeface="Calibri Light" panose="020F0302020204030204" pitchFamily="34" charset="0"/>
        </a:defRPr>
      </a:lvl3pPr>
      <a:lvl4pPr marL="685800" indent="-685800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  <a:sym typeface="Calibri Light" panose="020F0302020204030204" pitchFamily="34" charset="0"/>
        </a:defRPr>
      </a:lvl4pPr>
      <a:lvl5pPr marL="685800" indent="-685800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  <a:sym typeface="Calibri Light" panose="020F0302020204030204" pitchFamily="34" charset="0"/>
        </a:defRPr>
      </a:lvl5pPr>
      <a:lvl6pPr marL="1028700" indent="-685800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FFFF00"/>
          </a:solidFill>
          <a:latin typeface="Calibri Light" panose="020F0302020204030204" pitchFamily="34" charset="0"/>
          <a:ea typeface="黑体" panose="02010609060101010101" pitchFamily="49" charset="-122"/>
          <a:sym typeface="Calibri Light" panose="020F0302020204030204" pitchFamily="34" charset="0"/>
        </a:defRPr>
      </a:lvl6pPr>
      <a:lvl7pPr marL="1371600" indent="-685800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FFFF00"/>
          </a:solidFill>
          <a:latin typeface="Calibri Light" panose="020F0302020204030204" pitchFamily="34" charset="0"/>
          <a:ea typeface="黑体" panose="02010609060101010101" pitchFamily="49" charset="-122"/>
          <a:sym typeface="Calibri Light" panose="020F0302020204030204" pitchFamily="34" charset="0"/>
        </a:defRPr>
      </a:lvl7pPr>
      <a:lvl8pPr marL="1714500" indent="-685800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FFFF00"/>
          </a:solidFill>
          <a:latin typeface="Calibri Light" panose="020F0302020204030204" pitchFamily="34" charset="0"/>
          <a:ea typeface="黑体" panose="02010609060101010101" pitchFamily="49" charset="-122"/>
          <a:sym typeface="Calibri Light" panose="020F0302020204030204" pitchFamily="34" charset="0"/>
        </a:defRPr>
      </a:lvl8pPr>
      <a:lvl9pPr marL="2057400" indent="-685800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FFFF00"/>
          </a:solidFill>
          <a:latin typeface="Calibri Light" panose="020F0302020204030204" pitchFamily="34" charset="0"/>
          <a:ea typeface="黑体" panose="02010609060101010101" pitchFamily="49" charset="-122"/>
          <a:sym typeface="Calibri Light" panose="020F0302020204030204" pitchFamily="34" charset="0"/>
        </a:defRPr>
      </a:lvl9pPr>
    </p:titleStyle>
    <p:bodyStyle>
      <a:lvl1pPr marL="171450" indent="-171450" algn="l" defTabSz="0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  <a:sym typeface="Calibri" panose="020F0502020204030204" pitchFamily="34" charset="0"/>
        </a:defRPr>
      </a:lvl1pPr>
      <a:lvl2pPr marL="514350" indent="-171450" algn="l" defTabSz="0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  <a:sym typeface="Calibri" panose="020F0502020204030204" pitchFamily="34" charset="0"/>
        </a:defRPr>
      </a:lvl2pPr>
      <a:lvl3pPr marL="857250" indent="-171450" algn="l" defTabSz="0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  <a:sym typeface="Calibri" panose="020F0502020204030204" pitchFamily="34" charset="0"/>
        </a:defRPr>
      </a:lvl3pPr>
      <a:lvl4pPr marL="1200150" indent="-171450" algn="l" defTabSz="0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  <a:sym typeface="Calibri" panose="020F0502020204030204" pitchFamily="34" charset="0"/>
        </a:defRPr>
      </a:lvl4pPr>
      <a:lvl5pPr marL="1543050" indent="-171450" algn="l" defTabSz="0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  <a:sym typeface="Calibri" panose="020F05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ctrTitle"/>
          </p:nvPr>
        </p:nvSpPr>
        <p:spPr>
          <a:xfrm>
            <a:off x="839788" y="2636838"/>
            <a:ext cx="9721850" cy="1846262"/>
          </a:xfrm>
        </p:spPr>
        <p:txBody>
          <a:bodyPr/>
          <a:lstStyle/>
          <a:p>
            <a:pPr marL="0" indent="0"/>
            <a:r>
              <a:rPr lang="zh-CN" altLang="en-US" smtClean="0"/>
              <a:t>测试概论</a:t>
            </a:r>
            <a:r>
              <a:rPr lang="en-US" altLang="zh-CN" dirty="0" smtClean="0">
                <a:sym typeface="+mn-ea"/>
              </a:rPr>
              <a:t>——</a:t>
            </a:r>
            <a:r>
              <a:rPr lang="zh-CN" altLang="en-US" smtClean="0"/>
              <a:t>软件质量</a:t>
            </a:r>
            <a:endParaRPr lang="zh-CN" altLang="en-US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软件功能性</a:t>
            </a:r>
            <a:br>
              <a:rPr lang="zh-CN" altLang="en-US" smtClean="0"/>
            </a:br>
            <a:endParaRPr lang="zh-CN" altLang="en-US" smtClean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03897" y="958850"/>
          <a:ext cx="9763125" cy="5407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0045"/>
                <a:gridCol w="3158490"/>
                <a:gridCol w="4974590"/>
              </a:tblGrid>
              <a:tr h="3390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子特性</a:t>
                      </a:r>
                      <a:endParaRPr lang="en-US" altLang="en-US" sz="1800" b="1">
                        <a:ln>
                          <a:noFill/>
                        </a:ln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800" b="1">
                        <a:ln>
                          <a:noFill/>
                        </a:ln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举例</a:t>
                      </a:r>
                      <a:endParaRPr lang="en-US" altLang="en-US" sz="1800" b="1">
                        <a:ln>
                          <a:noFill/>
                        </a:ln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2000"/>
                      </a:schemeClr>
                    </a:solidFill>
                  </a:tcPr>
                </a:tc>
              </a:tr>
              <a:tr h="10172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适合性</a:t>
                      </a:r>
                      <a:endParaRPr lang="en-US" altLang="en-US" sz="1800" b="0">
                        <a:ln>
                          <a:noFill/>
                        </a:ln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软件系统应该具备的功能是否有缺失以及是否做了额外的实现（功能少了吗，多了吗（画蛇添足））</a:t>
                      </a:r>
                      <a:endParaRPr lang="en-US" altLang="en-US" sz="1800" b="0">
                        <a:ln>
                          <a:noFill/>
                        </a:ln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ATM自动</a:t>
                      </a:r>
                      <a:r>
                        <a:rPr lang="en-US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存取</a:t>
                      </a:r>
                      <a:r>
                        <a:rPr lang="en-US" sz="18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款机：存款；取款；转账；查询。缺失：只做了存款取款和查询。额外的实现：存款；取款；转账；查询；天气预报。</a:t>
                      </a:r>
                      <a:endParaRPr lang="en-US" altLang="en-US" sz="1800" b="0">
                        <a:ln>
                          <a:noFill/>
                        </a:ln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3557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准确性</a:t>
                      </a:r>
                      <a:endParaRPr lang="en-US" altLang="en-US" sz="1800" b="0">
                        <a:ln>
                          <a:noFill/>
                        </a:ln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软件系统的功能对数据处理的精准能力（对不对）</a:t>
                      </a:r>
                      <a:endParaRPr lang="en-US" altLang="en-US" sz="1800" b="0">
                        <a:ln>
                          <a:noFill/>
                        </a:ln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ATM自动存取款机：存款（20,000RMB，每次最多100张面值100的RMB）；取款（20,000RMB，每次最多3,000RMB，每天最多8次）；转账（同行同地转账50,000RMB）；查询（每天查询8次）。存款（最多50张100RMB）；取款；转账；查询 </a:t>
                      </a:r>
                      <a:endParaRPr lang="en-US" altLang="en-US" sz="1800" b="0">
                        <a:ln>
                          <a:noFill/>
                        </a:ln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2000"/>
                      </a:schemeClr>
                    </a:solidFill>
                  </a:tcPr>
                </a:tc>
              </a:tr>
              <a:tr h="678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互操作性</a:t>
                      </a:r>
                      <a:endParaRPr lang="en-US" altLang="en-US" sz="1800" b="0">
                        <a:ln>
                          <a:noFill/>
                        </a:ln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软件系统和其他软件硬件的交互能力。</a:t>
                      </a:r>
                      <a:endParaRPr lang="en-US" altLang="en-US" sz="1800" b="0">
                        <a:ln>
                          <a:noFill/>
                        </a:ln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微信的聊天可以发送图片（相册）；饿了么点外卖支付（支付宝；微信）；图形处理软件中的图片传送到手机。</a:t>
                      </a:r>
                      <a:endParaRPr lang="en-US" altLang="en-US" sz="1800" b="0">
                        <a:ln>
                          <a:noFill/>
                        </a:ln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2000"/>
                      </a:schemeClr>
                    </a:solidFill>
                  </a:tcPr>
                </a:tc>
              </a:tr>
              <a:tr h="10972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安全保密性</a:t>
                      </a:r>
                      <a:endParaRPr lang="en-US" altLang="en-US" sz="1800" b="0">
                        <a:ln>
                          <a:noFill/>
                        </a:ln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信息安全（1.防止未被授权用户访问到未被授权信息；2.保证被授权用户能够访问到授权的信息）</a:t>
                      </a:r>
                      <a:endParaRPr lang="en-US" altLang="en-US" sz="1800" b="0">
                        <a:ln>
                          <a:noFill/>
                        </a:ln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微信付账指纹（你的指纹可以确认付款；防止其他人的指纹确认付款）；银行转账50万元RMB（允许本人当天转账万元RMB；防止其他人转你银行的账）</a:t>
                      </a:r>
                      <a:endParaRPr lang="en-US" altLang="en-US" sz="1800" b="0">
                        <a:ln>
                          <a:noFill/>
                        </a:ln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2000"/>
                      </a:schemeClr>
                    </a:solidFill>
                  </a:tcPr>
                </a:tc>
              </a:tr>
              <a:tr h="678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功能依从性</a:t>
                      </a:r>
                      <a:endParaRPr lang="en-US" altLang="en-US" sz="1800" b="0">
                        <a:ln>
                          <a:noFill/>
                        </a:ln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对国家法律、行业法规、企业内部规则的遵守</a:t>
                      </a:r>
                      <a:endParaRPr lang="en-US" altLang="en-US" sz="1800" b="0">
                        <a:ln>
                          <a:noFill/>
                        </a:ln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账号密码验证、短信验证码</a:t>
                      </a:r>
                      <a:endParaRPr lang="en-US" altLang="en-US" sz="1800" b="0">
                        <a:ln>
                          <a:noFill/>
                        </a:ln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2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软件可靠性</a:t>
            </a:r>
            <a:endParaRPr lang="zh-CN" altLang="en-US" smtClean="0"/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mtClean="0">
                <a:ea typeface="黑体" panose="02010609060101010101" pitchFamily="49" charset="-122"/>
              </a:rPr>
              <a:t>可靠性：</a:t>
            </a:r>
            <a:endParaRPr lang="zh-CN" altLang="en-US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mtClean="0">
                <a:ea typeface="黑体" panose="02010609060101010101" pitchFamily="49" charset="-122"/>
              </a:rPr>
              <a:t>在指定条件下（环境、时间、性能）</a:t>
            </a:r>
            <a:r>
              <a:rPr lang="zh-CN" altLang="en-US" smtClean="0">
                <a:ea typeface="黑体" panose="02010609060101010101" pitchFamily="49" charset="-122"/>
              </a:rPr>
              <a:t>使用时，软件产品维持规定的性能级别的能力</a:t>
            </a:r>
            <a:endParaRPr lang="zh-CN" altLang="en-US" smtClean="0"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200" smtClean="0">
                <a:ea typeface="黑体" panose="02010609060101010101" pitchFamily="49" charset="-122"/>
              </a:rPr>
              <a:t>成熟性</a:t>
            </a:r>
            <a:endParaRPr lang="zh-CN" altLang="en-US" sz="2200" smtClean="0"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200" smtClean="0">
                <a:ea typeface="黑体" panose="02010609060101010101" pitchFamily="49" charset="-122"/>
              </a:rPr>
              <a:t>容错性   </a:t>
            </a:r>
            <a:endParaRPr lang="zh-CN" altLang="en-US" sz="2200" smtClean="0"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200" smtClean="0">
                <a:ea typeface="黑体" panose="02010609060101010101" pitchFamily="49" charset="-122"/>
              </a:rPr>
              <a:t>易恢复性 </a:t>
            </a:r>
            <a:endParaRPr lang="zh-CN" altLang="en-US" sz="2200" smtClean="0"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200" smtClean="0">
                <a:ea typeface="黑体" panose="02010609060101010101" pitchFamily="49" charset="-122"/>
              </a:rPr>
              <a:t>可靠性的依从性</a:t>
            </a:r>
            <a:endParaRPr lang="zh-CN" altLang="en-US" sz="2200" smtClean="0"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软件可靠性</a:t>
            </a:r>
            <a:br>
              <a:rPr lang="zh-CN" altLang="en-US" smtClean="0"/>
            </a:br>
            <a:endParaRPr lang="zh-CN" altLang="en-US" smtClean="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057910" y="1647825"/>
          <a:ext cx="9568180" cy="3689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660"/>
                <a:gridCol w="3085465"/>
                <a:gridCol w="4885055"/>
              </a:tblGrid>
              <a:tr h="737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子特性</a:t>
                      </a:r>
                      <a:endParaRPr lang="en-US" altLang="en-US" sz="1800" b="1">
                        <a:solidFill>
                          <a:schemeClr val="bg1">
                            <a:lumMod val="9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800" b="1">
                        <a:solidFill>
                          <a:schemeClr val="bg1">
                            <a:lumMod val="9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举例</a:t>
                      </a:r>
                      <a:endParaRPr lang="en-US" altLang="en-US" sz="1800" b="1">
                        <a:solidFill>
                          <a:schemeClr val="bg1">
                            <a:lumMod val="9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7378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成熟性</a:t>
                      </a:r>
                      <a:endParaRPr lang="en-US" altLang="en-US" sz="1800" b="0">
                        <a:solidFill>
                          <a:schemeClr val="bg1">
                            <a:lumMod val="9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内部存在的问题比较少，稳定</a:t>
                      </a:r>
                      <a:endParaRPr lang="en-US" altLang="en-US" sz="1800" b="0">
                        <a:solidFill>
                          <a:schemeClr val="bg1">
                            <a:lumMod val="9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APP运行一年不闪退。</a:t>
                      </a:r>
                      <a:endParaRPr lang="en-US" altLang="en-US" sz="1800" b="0">
                        <a:solidFill>
                          <a:schemeClr val="bg1">
                            <a:lumMod val="9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7378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容错性</a:t>
                      </a:r>
                      <a:endParaRPr lang="en-US" altLang="en-US" sz="1800" b="0">
                        <a:solidFill>
                          <a:schemeClr val="bg1">
                            <a:lumMod val="9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外部操作的异常操作，攻击的处理能力。</a:t>
                      </a:r>
                      <a:endParaRPr lang="en-US" altLang="en-US" sz="1800" b="0">
                        <a:solidFill>
                          <a:schemeClr val="bg1">
                            <a:lumMod val="9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微信朋友圈每次试图添加十张图片。</a:t>
                      </a:r>
                      <a:endParaRPr lang="en-US" altLang="en-US" sz="1800" b="0">
                        <a:solidFill>
                          <a:schemeClr val="bg1">
                            <a:lumMod val="9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7378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易恢复性</a:t>
                      </a:r>
                      <a:endParaRPr lang="en-US" altLang="en-US" sz="1800" b="0">
                        <a:solidFill>
                          <a:schemeClr val="bg1">
                            <a:lumMod val="9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对问题进行处理恢复正常的能力。</a:t>
                      </a:r>
                      <a:endParaRPr lang="en-US" altLang="en-US" sz="1800" b="0">
                        <a:solidFill>
                          <a:schemeClr val="bg1">
                            <a:lumMod val="9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重启APP；重新启动操作系统。</a:t>
                      </a:r>
                      <a:endParaRPr lang="en-US" altLang="en-US" sz="1800" b="0">
                        <a:solidFill>
                          <a:schemeClr val="bg1">
                            <a:lumMod val="9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7378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可靠依从性</a:t>
                      </a:r>
                      <a:endParaRPr lang="en-US" altLang="en-US" sz="1800" b="0">
                        <a:solidFill>
                          <a:schemeClr val="bg1">
                            <a:lumMod val="9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>
                        <a:solidFill>
                          <a:schemeClr val="bg1">
                            <a:lumMod val="9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证券交易软件系统崩溃，需要XX分钟内恢复</a:t>
                      </a:r>
                      <a:r>
                        <a:rPr lang="zh-CN" altLang="en-US" sz="18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lang="zh-CN" altLang="en-US" sz="1800" b="0">
                        <a:solidFill>
                          <a:schemeClr val="bg1">
                            <a:lumMod val="9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304395" y="205676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20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软件易用性</a:t>
            </a:r>
            <a:endParaRPr lang="zh-CN" altLang="en-US" smtClean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838200" y="1270000"/>
            <a:ext cx="8570913" cy="49085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mtClean="0">
                <a:ea typeface="黑体" panose="02010609060101010101" pitchFamily="49" charset="-122"/>
              </a:rPr>
              <a:t>  易用性：</a:t>
            </a:r>
            <a:endParaRPr lang="zh-CN" altLang="en-US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 在指定条件下使用时，软件产品被理解、学习、使用和吸引用户的能力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200" smtClean="0">
                <a:latin typeface="黑体" panose="02010609060101010101" pitchFamily="49" charset="-122"/>
                <a:ea typeface="黑体" panose="02010609060101010101" pitchFamily="49" charset="-122"/>
              </a:rPr>
              <a:t>易理解性</a:t>
            </a:r>
            <a:endParaRPr lang="zh-CN" altLang="en-US" sz="2200" smtClean="0"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200" smtClean="0">
                <a:latin typeface="黑体" panose="02010609060101010101" pitchFamily="49" charset="-122"/>
                <a:ea typeface="黑体" panose="02010609060101010101" pitchFamily="49" charset="-122"/>
              </a:rPr>
              <a:t>易学性</a:t>
            </a:r>
            <a:endParaRPr lang="zh-CN" altLang="en-US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200" smtClean="0">
                <a:latin typeface="黑体" panose="02010609060101010101" pitchFamily="49" charset="-122"/>
                <a:ea typeface="黑体" panose="02010609060101010101" pitchFamily="49" charset="-122"/>
              </a:rPr>
              <a:t>易操作性</a:t>
            </a:r>
            <a:endParaRPr lang="zh-CN" altLang="en-US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200" smtClean="0">
                <a:ea typeface="黑体" panose="02010609060101010101" pitchFamily="49" charset="-122"/>
              </a:rPr>
              <a:t>吸引性</a:t>
            </a:r>
            <a:endParaRPr lang="zh-CN" altLang="en-US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200" smtClean="0">
                <a:latin typeface="黑体" panose="02010609060101010101" pitchFamily="49" charset="-122"/>
                <a:ea typeface="黑体" panose="02010609060101010101" pitchFamily="49" charset="-122"/>
              </a:rPr>
              <a:t>易用性的依从性</a:t>
            </a:r>
            <a:endParaRPr lang="zh-CN" altLang="en-US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软件易用性</a:t>
            </a:r>
            <a:br>
              <a:rPr lang="zh-CN" altLang="en-US" smtClean="0"/>
            </a:br>
            <a:endParaRPr lang="zh-CN" altLang="en-US" smtClean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86180" y="1372870"/>
          <a:ext cx="8528050" cy="3376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305"/>
                <a:gridCol w="2494280"/>
                <a:gridCol w="4609465"/>
              </a:tblGrid>
              <a:tr h="421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子特性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举例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8439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易理解性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使用控件资源都一致，提示信息框没有误解。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快捷键；提示信息；Tooltip（工具贴士）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4229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易学性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提供软件系统学习的资料。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帮助手册；用户手册；操作向导、在线帮助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4222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易操作性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软件系统操作的步骤简单不繁琐。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421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易吸引性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吸引用户的能力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8439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易用依从性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对国家法律、行业法规、企业内部规则的遵守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中文输入法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软件效率</a:t>
            </a:r>
            <a:endParaRPr lang="zh-CN" altLang="en-US" smtClean="0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838200" y="1270000"/>
            <a:ext cx="9218613" cy="49085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mtClean="0">
                <a:ea typeface="黑体" panose="02010609060101010101" pitchFamily="49" charset="-122"/>
              </a:rPr>
              <a:t> 效率：</a:t>
            </a:r>
            <a:endParaRPr lang="zh-CN" altLang="en-US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mtClean="0">
                <a:ea typeface="黑体" panose="02010609060101010101" pitchFamily="49" charset="-122"/>
              </a:rPr>
              <a:t>在规定条件下，相对于所用资源的数量，软件产品可提供适当性能的能力</a:t>
            </a:r>
            <a:endParaRPr lang="zh-CN" altLang="en-US" smtClean="0"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200" smtClean="0">
                <a:ea typeface="黑体" panose="02010609060101010101" pitchFamily="49" charset="-122"/>
              </a:rPr>
              <a:t>时间特性</a:t>
            </a:r>
            <a:endParaRPr lang="zh-CN" altLang="en-US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200" smtClean="0">
                <a:latin typeface="黑体" panose="02010609060101010101" pitchFamily="49" charset="-122"/>
                <a:ea typeface="黑体" panose="02010609060101010101" pitchFamily="49" charset="-122"/>
              </a:rPr>
              <a:t>资源利用性</a:t>
            </a:r>
            <a:endParaRPr lang="zh-CN" altLang="en-US" sz="2200" smtClean="0"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200" smtClean="0">
                <a:latin typeface="黑体" panose="02010609060101010101" pitchFamily="49" charset="-122"/>
                <a:ea typeface="黑体" panose="02010609060101010101" pitchFamily="49" charset="-122"/>
              </a:rPr>
              <a:t>效率依从性</a:t>
            </a:r>
            <a:endParaRPr lang="zh-CN" altLang="en-US" sz="220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软件效率</a:t>
            </a:r>
            <a:br>
              <a:rPr lang="zh-CN" altLang="en-US" smtClean="0"/>
            </a:br>
            <a:endParaRPr lang="zh-CN" altLang="en-US" smtClean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64590" y="1365250"/>
          <a:ext cx="8559800" cy="3071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0020"/>
                <a:gridCol w="2493645"/>
                <a:gridCol w="4636135"/>
              </a:tblGrid>
              <a:tr h="5118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子特性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举例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11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时间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软件系统的某个功能运行的响应时间。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ATM机</a:t>
                      </a:r>
                      <a:r>
                        <a:rPr lang="zh-CN" alt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取款</a:t>
                      </a: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5，000RMB， 10秒吐出；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0242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资源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软件系统运行或者某个功能运行资源占有率。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CPU</a:t>
                      </a:r>
                      <a:r>
                        <a:rPr lang="zh-CN" alt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内存</a:t>
                      </a:r>
                      <a:r>
                        <a:rPr lang="zh-CN" alt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、磁盘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023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效率依从性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对国家法律、行业法规、企业内部规则的遵守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响应2-5-8， 打开网页执行某个功能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软件维护性</a:t>
            </a:r>
            <a:endParaRPr lang="zh-CN" altLang="en-US" smtClean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mtClean="0">
                <a:ea typeface="黑体" panose="02010609060101010101" pitchFamily="49" charset="-122"/>
              </a:rPr>
              <a:t>  维护性：</a:t>
            </a:r>
            <a:endParaRPr lang="zh-CN" altLang="en-US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mtClean="0">
                <a:ea typeface="黑体" panose="02010609060101010101" pitchFamily="49" charset="-122"/>
              </a:rPr>
              <a:t>  软件产品可被修改的能力。修改可能包括修正、改进或软件对环境、需求和功能规格说明变化的适应 </a:t>
            </a:r>
            <a:endParaRPr lang="zh-CN" altLang="en-US" smtClean="0"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200" smtClean="0">
                <a:latin typeface="黑体" panose="02010609060101010101" pitchFamily="49" charset="-122"/>
                <a:ea typeface="黑体" panose="02010609060101010101" pitchFamily="49" charset="-122"/>
              </a:rPr>
              <a:t>易分析性</a:t>
            </a:r>
            <a:r>
              <a:rPr lang="zh-CN" altLang="en-US" sz="2200" smtClean="0">
                <a:ea typeface="黑体" panose="02010609060101010101" pitchFamily="49" charset="-122"/>
              </a:rPr>
              <a:t> </a:t>
            </a:r>
            <a:r>
              <a:rPr lang="zh-CN" altLang="en-US" sz="220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200" smtClean="0">
                <a:latin typeface="黑体" panose="02010609060101010101" pitchFamily="49" charset="-122"/>
                <a:ea typeface="黑体" panose="02010609060101010101" pitchFamily="49" charset="-122"/>
              </a:rPr>
              <a:t>易改变性</a:t>
            </a:r>
            <a:endParaRPr lang="zh-CN" altLang="en-US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200" smtClean="0">
                <a:ea typeface="黑体" panose="02010609060101010101" pitchFamily="49" charset="-122"/>
              </a:rPr>
              <a:t>稳定性</a:t>
            </a:r>
            <a:endParaRPr lang="zh-CN" altLang="en-US" sz="2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200" smtClean="0">
                <a:ea typeface="黑体" panose="02010609060101010101" pitchFamily="49" charset="-122"/>
              </a:rPr>
              <a:t>易测试性  </a:t>
            </a:r>
            <a:r>
              <a:rPr lang="zh-CN" altLang="en-US" sz="220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200" smtClean="0"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200" smtClean="0">
                <a:ea typeface="黑体" panose="02010609060101010101" pitchFamily="49" charset="-122"/>
              </a:rPr>
              <a:t>维护性的依从性</a:t>
            </a:r>
            <a:endParaRPr lang="zh-CN" altLang="en-US" sz="220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软件维护性</a:t>
            </a:r>
            <a:br>
              <a:rPr lang="zh-CN" altLang="en-US" smtClean="0"/>
            </a:br>
            <a:endParaRPr lang="zh-CN" altLang="en-US" smtClean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18210" y="1219200"/>
          <a:ext cx="9396095" cy="393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350"/>
                <a:gridCol w="3016250"/>
                <a:gridCol w="4595495"/>
              </a:tblGrid>
              <a:tr h="436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子特性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举例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873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易分析性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出现缺陷或者bug，能够分析出来缺陷产生的原因。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注释</a:t>
                      </a:r>
                      <a:r>
                        <a:rPr lang="zh-CN" alt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说明：</a:t>
                      </a: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开发</a:t>
                      </a:r>
                      <a:r>
                        <a:rPr lang="zh-CN" alt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者</a:t>
                      </a: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zh-CN" alt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开发时间</a:t>
                      </a: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，功能</a:t>
                      </a:r>
                      <a:r>
                        <a:rPr lang="zh-CN" alt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zh-CN" alt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修改者，修改时间，修改原因</a:t>
                      </a:r>
                      <a:endParaRPr lang="zh-CN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436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易改变性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缺陷发现后，有解决缺陷的方案。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435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稳定性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对缺陷修复之后造成的影响有多大。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代码的耦合度要低，高聚合低耦合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873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易测试性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能够被量化，能够编写测试用例，有能够确定的输入数据。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ATM自动存取款机：存款一定金额；取款允许范围内的金额；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873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可维护依从性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对国家法律、行业法规、企业内部规则的遵守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模块高聚合低耦合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软件可移植性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可移植性</a:t>
            </a:r>
            <a:r>
              <a:rPr lang="zh-CN" altLang="en-US" dirty="0"/>
              <a:t>：</a:t>
            </a:r>
            <a:endParaRPr lang="zh-CN" altLang="en-US" dirty="0"/>
          </a:p>
          <a:p>
            <a:pPr marL="171450" lvl="1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200" dirty="0"/>
              <a:t>软件产品从一种环境迁移到另外一种环境的能力 </a:t>
            </a:r>
            <a:endParaRPr lang="zh-CN" altLang="en-US" sz="2200" dirty="0"/>
          </a:p>
          <a:p>
            <a:pPr marL="360045" lvl="2" indent="-360045" eaLnBrk="1" hangingPunct="1">
              <a:buFontTx/>
              <a:buChar char="–"/>
              <a:defRPr/>
            </a:pPr>
            <a:r>
              <a:rPr lang="zh-CN" altLang="en-US" sz="2200" dirty="0" smtClean="0">
                <a:latin typeface="+mj-ea"/>
                <a:ea typeface="+mj-ea"/>
              </a:rPr>
              <a:t>适应性</a:t>
            </a:r>
            <a:endParaRPr lang="zh-CN" altLang="en-US" sz="2200" dirty="0" smtClean="0">
              <a:latin typeface="+mj-ea"/>
              <a:ea typeface="+mj-ea"/>
            </a:endParaRPr>
          </a:p>
          <a:p>
            <a:pPr marL="360045" lvl="2" indent="-360045" eaLnBrk="1" hangingPunct="1">
              <a:buFontTx/>
              <a:buChar char="–"/>
              <a:defRPr/>
            </a:pPr>
            <a:r>
              <a:rPr lang="zh-CN" altLang="en-US" sz="2200" dirty="0" smtClean="0">
                <a:latin typeface="+mj-ea"/>
                <a:ea typeface="+mj-ea"/>
              </a:rPr>
              <a:t>易安装性</a:t>
            </a:r>
            <a:endParaRPr lang="zh-CN" altLang="en-US" sz="2200" dirty="0" smtClean="0">
              <a:latin typeface="+mj-ea"/>
              <a:ea typeface="+mj-ea"/>
            </a:endParaRPr>
          </a:p>
          <a:p>
            <a:pPr marL="360045" lvl="2" indent="-360045" eaLnBrk="1" hangingPunct="1">
              <a:buFontTx/>
              <a:buChar char="–"/>
              <a:defRPr/>
            </a:pPr>
            <a:r>
              <a:rPr lang="zh-CN" altLang="en-US" sz="2200" dirty="0" smtClean="0">
                <a:latin typeface="+mj-ea"/>
                <a:ea typeface="+mj-ea"/>
              </a:rPr>
              <a:t>共存性 </a:t>
            </a:r>
            <a:endParaRPr lang="zh-CN" altLang="en-US" sz="2200" dirty="0" smtClean="0">
              <a:latin typeface="+mj-ea"/>
              <a:ea typeface="+mj-ea"/>
            </a:endParaRPr>
          </a:p>
          <a:p>
            <a:pPr marL="360045" lvl="2" indent="-360045" eaLnBrk="1" hangingPunct="1">
              <a:buFontTx/>
              <a:buChar char="–"/>
              <a:defRPr/>
            </a:pPr>
            <a:r>
              <a:rPr lang="zh-CN" altLang="en-US" sz="2200" dirty="0" smtClean="0">
                <a:latin typeface="+mj-ea"/>
                <a:ea typeface="+mj-ea"/>
              </a:rPr>
              <a:t>易替换性 </a:t>
            </a:r>
            <a:endParaRPr lang="zh-CN" altLang="en-US" sz="2200" dirty="0" smtClean="0">
              <a:latin typeface="+mj-ea"/>
              <a:ea typeface="+mj-ea"/>
            </a:endParaRPr>
          </a:p>
          <a:p>
            <a:pPr marL="360045" lvl="2" indent="-360045" eaLnBrk="1" hangingPunct="1">
              <a:buFontTx/>
              <a:buChar char="–"/>
              <a:defRPr/>
            </a:pPr>
            <a:r>
              <a:rPr lang="zh-CN" altLang="en-US" sz="2200" dirty="0" smtClean="0">
                <a:latin typeface="+mj-ea"/>
                <a:ea typeface="+mj-ea"/>
              </a:rPr>
              <a:t>可移植性的依从性</a:t>
            </a:r>
            <a:endParaRPr lang="zh-CN" altLang="en-US" sz="2200" dirty="0">
              <a:latin typeface="+mj-ea"/>
              <a:ea typeface="+mj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zh-CN" altLang="en-US" smtClean="0"/>
          </a:p>
        </p:txBody>
      </p:sp>
      <p:sp>
        <p:nvSpPr>
          <p:cNvPr id="20483" name="Text Box 5"/>
          <p:cNvSpPr txBox="1"/>
          <p:nvPr/>
        </p:nvSpPr>
        <p:spPr bwMode="auto">
          <a:xfrm>
            <a:off x="933450" y="2708275"/>
            <a:ext cx="4586288" cy="50641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  <a:effectLst>
            <a:prstShdw prst="shdw17" dist="17961" dir="2700000">
              <a:srgbClr val="7A8E99"/>
            </a:prstShdw>
          </a:effectLst>
        </p:spPr>
        <p:txBody>
          <a:bodyPr wrap="none" anchor="ctr"/>
          <a:lstStyle/>
          <a:p>
            <a:pPr marL="177800" indent="-177800" algn="ctr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软件质量管理体系</a:t>
            </a:r>
            <a:endParaRPr lang="zh-CN" altLang="en-GB" sz="2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4" name="Text Box 6"/>
          <p:cNvSpPr txBox="1"/>
          <p:nvPr/>
        </p:nvSpPr>
        <p:spPr bwMode="auto">
          <a:xfrm>
            <a:off x="933450" y="1989138"/>
            <a:ext cx="4586288" cy="504825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</a:ln>
          <a:effectLst>
            <a:prstShdw prst="shdw17" dist="17961" dir="2700000">
              <a:srgbClr val="004D4D"/>
            </a:prstShdw>
          </a:effectLst>
        </p:spPr>
        <p:txBody>
          <a:bodyPr wrap="none" anchor="ctr"/>
          <a:lstStyle/>
          <a:p>
            <a:pPr marL="177800" indent="-177800" algn="ctr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软件质量的定义</a:t>
            </a:r>
            <a:endParaRPr lang="zh-CN" altLang="en-GB" sz="220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5" name="Text Box 7"/>
          <p:cNvSpPr txBox="1"/>
          <p:nvPr/>
        </p:nvSpPr>
        <p:spPr bwMode="auto">
          <a:xfrm>
            <a:off x="933450" y="3427413"/>
            <a:ext cx="4586288" cy="5048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  <a:effectLst>
            <a:prstShdw prst="shdw17" dist="17961" dir="2700000">
              <a:srgbClr val="7A8E99"/>
            </a:prstShdw>
          </a:effectLst>
        </p:spPr>
        <p:txBody>
          <a:bodyPr wrap="none" anchor="ctr"/>
          <a:lstStyle/>
          <a:p>
            <a:pPr marL="177800" indent="-177800" algn="ctr"/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软件质量模型</a:t>
            </a:r>
            <a:endParaRPr lang="en-GB" altLang="zh-CN" sz="2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6" name="Text Box 8"/>
          <p:cNvSpPr txBox="1"/>
          <p:nvPr/>
        </p:nvSpPr>
        <p:spPr bwMode="auto">
          <a:xfrm>
            <a:off x="933450" y="4148138"/>
            <a:ext cx="4586288" cy="5048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  <a:effectLst>
            <a:prstShdw prst="shdw17" dist="17961" dir="2700000">
              <a:srgbClr val="7A8E99"/>
            </a:prstShdw>
          </a:effectLst>
        </p:spPr>
        <p:txBody>
          <a:bodyPr wrap="none" anchor="ctr"/>
          <a:lstStyle/>
          <a:p>
            <a:pPr marL="177800" indent="-177800" algn="ctr"/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软件质量活动</a:t>
            </a:r>
            <a:endParaRPr lang="zh-CN" altLang="en-GB" sz="2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软件可移植性</a:t>
            </a:r>
            <a:br>
              <a:rPr lang="zh-CN" altLang="en-US" smtClean="0"/>
            </a:br>
            <a:endParaRPr lang="zh-CN" altLang="en-US" smtClean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07415" y="1187450"/>
          <a:ext cx="9415780" cy="3874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4025"/>
                <a:gridCol w="3418205"/>
                <a:gridCol w="4273550"/>
              </a:tblGrid>
              <a:tr h="430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子特性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举例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8610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适应性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软件系统对不同环境的适应能力，环境发生变化对软件的修改比较少。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微信可以Andriod；IOS；Windows都可用。可以在不同版本的Andriod；IOS；Windows下可用。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8610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易安装性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软件系统的安装步骤简单，能够在</a:t>
                      </a: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不同环境下进行安装</a:t>
                      </a: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，不需要做过多的安装配置。（卸载）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手机App，iOS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4305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易替换性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软件系统的升级、更新和打补丁。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手机APP。Window10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8610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共存性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在同一个环境下，类似软件共存的能力不能相互影响和抵制。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360</a:t>
                      </a:r>
                      <a:r>
                        <a:rPr lang="zh-CN" alt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浏览器，</a:t>
                      </a: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QQ浏览器，UC</a:t>
                      </a:r>
                      <a:r>
                        <a:rPr lang="zh-CN" alt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浏览器</a:t>
                      </a: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4305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可移植依从性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bg1"/>
                      </a:solidFill>
                      <a:prstDash val="soli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对国家法律、行业法规、企业内部规则的遵守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 FOR Andriod 4.0-12.0,iOS 8.0-- 12.0，华为，小米，OPPO，苹果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zh-CN" altLang="en-US" smtClean="0"/>
          </a:p>
        </p:txBody>
      </p:sp>
      <p:sp>
        <p:nvSpPr>
          <p:cNvPr id="66563" name="Text Box 6"/>
          <p:cNvSpPr txBox="1"/>
          <p:nvPr/>
        </p:nvSpPr>
        <p:spPr bwMode="auto">
          <a:xfrm>
            <a:off x="982663" y="2635250"/>
            <a:ext cx="4586287" cy="50641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  <a:effectLst>
            <a:prstShdw prst="shdw17" dist="17961" dir="2700000">
              <a:srgbClr val="7A8E99"/>
            </a:prstShdw>
          </a:effectLst>
        </p:spPr>
        <p:txBody>
          <a:bodyPr wrap="none" anchor="ctr"/>
          <a:lstStyle/>
          <a:p>
            <a:pPr marL="177800" indent="-177800" algn="ctr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软件质量管理体系</a:t>
            </a:r>
            <a:endParaRPr lang="zh-CN" altLang="en-GB" sz="220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64" name="Text Box 7"/>
          <p:cNvSpPr txBox="1"/>
          <p:nvPr/>
        </p:nvSpPr>
        <p:spPr bwMode="auto">
          <a:xfrm>
            <a:off x="982663" y="1916113"/>
            <a:ext cx="4586287" cy="5048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  <a:effectLst>
            <a:prstShdw prst="shdw17" dist="17961" dir="2700000">
              <a:srgbClr val="7A8E99"/>
            </a:prstShdw>
          </a:effectLst>
        </p:spPr>
        <p:txBody>
          <a:bodyPr wrap="none" anchor="ctr"/>
          <a:lstStyle/>
          <a:p>
            <a:pPr marL="177800" indent="-177800" algn="ctr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软件质量的定义</a:t>
            </a:r>
            <a:endParaRPr lang="zh-CN" altLang="en-GB" sz="220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65" name="Text Box 8"/>
          <p:cNvSpPr txBox="1"/>
          <p:nvPr/>
        </p:nvSpPr>
        <p:spPr bwMode="auto">
          <a:xfrm>
            <a:off x="982663" y="3354388"/>
            <a:ext cx="4586287" cy="5048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  <a:effectLst>
            <a:prstShdw prst="shdw17" dist="17961" dir="2700000">
              <a:srgbClr val="7A8E99"/>
            </a:prstShdw>
          </a:effectLst>
        </p:spPr>
        <p:txBody>
          <a:bodyPr wrap="none" anchor="ctr"/>
          <a:lstStyle/>
          <a:p>
            <a:pPr marL="177800" indent="-177800" algn="ctr"/>
            <a:r>
              <a:rPr lang="zh-CN" altLang="en-US" sz="220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软件质量模型</a:t>
            </a:r>
            <a:endParaRPr lang="zh-CN" altLang="en-GB" sz="220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66" name="Text Box 9"/>
          <p:cNvSpPr txBox="1"/>
          <p:nvPr/>
        </p:nvSpPr>
        <p:spPr bwMode="auto">
          <a:xfrm>
            <a:off x="982663" y="4075113"/>
            <a:ext cx="4586287" cy="504825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</a:ln>
          <a:effectLst>
            <a:prstShdw prst="shdw17" dist="17961" dir="2700000">
              <a:srgbClr val="004D4D"/>
            </a:prstShdw>
          </a:effectLst>
        </p:spPr>
        <p:txBody>
          <a:bodyPr wrap="none" anchor="ctr"/>
          <a:lstStyle/>
          <a:p>
            <a:pPr marL="177800" indent="-177800" algn="ctr"/>
            <a:r>
              <a:rPr lang="zh-CN" altLang="en-US" sz="2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软件质量活动</a:t>
            </a:r>
            <a:endParaRPr lang="zh-CN" altLang="en-GB" sz="220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软件质量活动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dirty="0" smtClean="0">
                <a:latin typeface="+mj-ea"/>
                <a:ea typeface="+mj-ea"/>
              </a:rPr>
              <a:t>软件组织主要软件质量活动</a:t>
            </a:r>
            <a:endParaRPr lang="zh-CN" altLang="en-US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+mj-ea"/>
                <a:ea typeface="+mj-ea"/>
              </a:rPr>
              <a:t>软件质量保证（</a:t>
            </a:r>
            <a:r>
              <a:rPr lang="en-US" altLang="zh-CN" dirty="0" smtClean="0">
                <a:ea typeface="+mj-ea"/>
              </a:rPr>
              <a:t>SQA</a:t>
            </a:r>
            <a:r>
              <a:rPr lang="zh-CN" altLang="en-US" dirty="0" smtClean="0">
                <a:latin typeface="+mj-ea"/>
                <a:ea typeface="+mj-ea"/>
              </a:rPr>
              <a:t>）</a:t>
            </a:r>
            <a:endParaRPr lang="zh-CN" altLang="en-US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+mj-ea"/>
                <a:ea typeface="+mj-ea"/>
              </a:rPr>
              <a:t>测试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SQA</a:t>
            </a:r>
            <a:r>
              <a:rPr lang="zh-CN" altLang="en-US" smtClean="0"/>
              <a:t>和测试的关系</a:t>
            </a:r>
            <a:endParaRPr lang="zh-CN" altLang="en-US" smtClean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mtClean="0">
                <a:ea typeface="黑体" panose="02010609060101010101" pitchFamily="49" charset="-122"/>
              </a:rPr>
              <a:t>软件质量由组织、流程和技术三方面决定</a:t>
            </a:r>
            <a:endParaRPr lang="zh-CN" altLang="en-US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ea typeface="黑体" panose="02010609060101010101" pitchFamily="49" charset="-122"/>
              </a:rPr>
              <a:t>SQA</a:t>
            </a:r>
            <a:r>
              <a:rPr lang="zh-CN" altLang="en-US" smtClean="0">
                <a:ea typeface="黑体" panose="02010609060101010101" pitchFamily="49" charset="-122"/>
              </a:rPr>
              <a:t>从流程方面保证软件的质量</a:t>
            </a:r>
            <a:endParaRPr lang="zh-CN" altLang="en-US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黑体" panose="02010609060101010101" pitchFamily="49" charset="-122"/>
              </a:rPr>
              <a:t>测试从技术方面保证软件的质量</a:t>
            </a:r>
            <a:endParaRPr lang="zh-CN" altLang="en-US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黑体" panose="02010609060101010101" pitchFamily="49" charset="-122"/>
              </a:rPr>
              <a:t>只进行</a:t>
            </a:r>
            <a:r>
              <a:rPr lang="en-US" altLang="zh-CN" smtClean="0">
                <a:ea typeface="黑体" panose="02010609060101010101" pitchFamily="49" charset="-122"/>
              </a:rPr>
              <a:t>SQA</a:t>
            </a:r>
            <a:r>
              <a:rPr lang="zh-CN" altLang="en-US" smtClean="0">
                <a:ea typeface="黑体" panose="02010609060101010101" pitchFamily="49" charset="-122"/>
              </a:rPr>
              <a:t>活动或只进行测试活动不一定能产生好的软件质量</a:t>
            </a:r>
            <a:endParaRPr lang="zh-CN" altLang="en-US" smtClean="0"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SQA</a:t>
            </a:r>
            <a:r>
              <a:rPr lang="zh-CN" altLang="en-US" smtClean="0"/>
              <a:t>的主要工作范围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+mj-ea"/>
                <a:ea typeface="+mj-ea"/>
              </a:rPr>
              <a:t>指导并监督项目按照过程实施；</a:t>
            </a:r>
            <a:endParaRPr lang="zh-CN" altLang="en-US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+mj-ea"/>
                <a:ea typeface="+mj-ea"/>
              </a:rPr>
              <a:t>对项目进行度量、分析，增加项目的可视性；</a:t>
            </a:r>
            <a:endParaRPr lang="zh-CN" altLang="en-US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+mj-ea"/>
                <a:ea typeface="+mj-ea"/>
              </a:rPr>
              <a:t>审核工作产品，评价工作产品和过程质量目标的符合度；</a:t>
            </a:r>
            <a:endParaRPr lang="zh-CN" altLang="en-US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+mj-ea"/>
                <a:ea typeface="+mj-ea"/>
              </a:rPr>
              <a:t>进行缺陷分析，缺陷预防活动，发现过程的缺陷，提供决策参考，促进过程改进</a:t>
            </a:r>
            <a:endParaRPr lang="zh-CN" altLang="en-US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软件度量的概念和目的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0000"/>
            <a:ext cx="8713788" cy="49085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+mj-ea"/>
                <a:ea typeface="+mj-ea"/>
              </a:rPr>
              <a:t>概念</a:t>
            </a:r>
            <a:endParaRPr lang="zh-CN" altLang="en-US" dirty="0" smtClean="0">
              <a:latin typeface="+mj-ea"/>
              <a:ea typeface="+mj-ea"/>
            </a:endParaRPr>
          </a:p>
          <a:p>
            <a:pPr lvl="1" eaLnBrk="1" hangingPunct="1">
              <a:defRPr/>
            </a:pPr>
            <a:r>
              <a:rPr lang="zh-CN" altLang="en-US" sz="2200" dirty="0" smtClean="0">
                <a:latin typeface="+mj-ea"/>
                <a:ea typeface="+mj-ea"/>
              </a:rPr>
              <a:t>度量：</a:t>
            </a:r>
            <a:r>
              <a:rPr lang="zh-CN" altLang="zh-CN" sz="2200" dirty="0" smtClean="0">
                <a:latin typeface="+mj-ea"/>
                <a:ea typeface="+mj-ea"/>
              </a:rPr>
              <a:t>对事物属性的量化表示</a:t>
            </a:r>
            <a:endParaRPr lang="zh-CN" altLang="en-US" sz="2200" dirty="0" smtClean="0">
              <a:latin typeface="+mj-ea"/>
              <a:ea typeface="+mj-ea"/>
            </a:endParaRPr>
          </a:p>
          <a:p>
            <a:pPr lvl="1" eaLnBrk="1" hangingPunct="1">
              <a:defRPr/>
            </a:pPr>
            <a:r>
              <a:rPr lang="zh-CN" altLang="en-US" sz="2200" dirty="0" smtClean="0">
                <a:latin typeface="+mj-ea"/>
                <a:ea typeface="+mj-ea"/>
              </a:rPr>
              <a:t>软件度量：是指计算机软件中范围广泛的测度</a:t>
            </a:r>
            <a:r>
              <a:rPr lang="en-US" altLang="zh-CN" sz="2200" dirty="0" smtClean="0">
                <a:latin typeface="+mj-ea"/>
                <a:ea typeface="+mj-ea"/>
              </a:rPr>
              <a:t>,</a:t>
            </a:r>
            <a:r>
              <a:rPr lang="zh-CN" altLang="en-US" sz="2200" dirty="0" smtClean="0">
                <a:latin typeface="+mj-ea"/>
                <a:ea typeface="+mj-ea"/>
              </a:rPr>
              <a:t>包括对软件系统、构件或生命周期过程具有的某个给定属性的度的一个定量测量</a:t>
            </a:r>
            <a:endParaRPr lang="zh-CN" altLang="en-US" dirty="0" smtClean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+mj-ea"/>
                <a:ea typeface="+mj-ea"/>
              </a:rPr>
              <a:t>目的</a:t>
            </a:r>
            <a:endParaRPr lang="zh-CN" altLang="en-US" dirty="0" smtClean="0">
              <a:latin typeface="+mj-ea"/>
              <a:ea typeface="+mj-ea"/>
            </a:endParaRPr>
          </a:p>
          <a:p>
            <a:pPr lvl="1" eaLnBrk="1" hangingPunct="1">
              <a:defRPr/>
            </a:pPr>
            <a:r>
              <a:rPr lang="zh-CN" altLang="en-US" sz="2200" dirty="0" smtClean="0">
                <a:latin typeface="+mj-ea"/>
                <a:ea typeface="+mj-ea"/>
              </a:rPr>
              <a:t>提高软件生产率，缩短产品研发周期，降低研发成本、维护成本</a:t>
            </a:r>
            <a:endParaRPr lang="zh-CN" altLang="en-US" sz="2200" dirty="0" smtClean="0">
              <a:latin typeface="+mj-ea"/>
              <a:ea typeface="+mj-ea"/>
            </a:endParaRPr>
          </a:p>
          <a:p>
            <a:pPr lvl="1" eaLnBrk="1" hangingPunct="1">
              <a:defRPr/>
            </a:pPr>
            <a:r>
              <a:rPr lang="zh-CN" altLang="en-US" sz="2200" dirty="0" smtClean="0">
                <a:latin typeface="+mj-ea"/>
                <a:ea typeface="+mj-ea"/>
              </a:rPr>
              <a:t>提高软件产品质量，提高用户满意度</a:t>
            </a:r>
            <a:endParaRPr lang="zh-CN" altLang="en-US" sz="2200" dirty="0" smtClean="0">
              <a:latin typeface="+mj-ea"/>
              <a:ea typeface="+mj-ea"/>
            </a:endParaRPr>
          </a:p>
          <a:p>
            <a:pPr lvl="1" eaLnBrk="1" hangingPunct="1">
              <a:defRPr/>
            </a:pPr>
            <a:r>
              <a:rPr lang="zh-CN" altLang="en-US" sz="2200" dirty="0" smtClean="0">
                <a:latin typeface="+mj-ea"/>
                <a:ea typeface="+mj-ea"/>
              </a:rPr>
              <a:t>为组织持续改进提供量化的指标和反馈</a:t>
            </a:r>
            <a:endParaRPr lang="zh-CN" altLang="en-US" sz="2200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软件度量的过程</a:t>
            </a:r>
            <a:endParaRPr lang="zh-CN" altLang="en-US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4211638" y="1557338"/>
          <a:ext cx="4537075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绘图" r:id="rId1" imgW="73904475" imgH="49291875" progId="FLW3Drawing">
                  <p:embed/>
                </p:oleObj>
              </mc:Choice>
              <mc:Fallback>
                <p:oleObj name="绘图" r:id="rId1" imgW="73904475" imgH="49291875" progId="FLW3Drawing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1638" y="1557338"/>
                        <a:ext cx="4537075" cy="3095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427538" y="5029200"/>
            <a:ext cx="4392612" cy="366713"/>
          </a:xfrm>
          <a:prstGeom prst="rect">
            <a:avLst/>
          </a:prstGeom>
          <a:noFill/>
          <a:ln w="18824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6000A1"/>
              </a:buClr>
              <a:buSzPct val="90000"/>
              <a:buFont typeface="Monotype Sorts" pitchFamily="2" charset="2"/>
              <a:buNone/>
            </a:pPr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软件度量的</a:t>
            </a:r>
            <a:r>
              <a:rPr kumimoji="1"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个步骤（五步法）</a:t>
            </a:r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060450" y="5105400"/>
            <a:ext cx="1828800" cy="366713"/>
          </a:xfrm>
          <a:prstGeom prst="rect">
            <a:avLst/>
          </a:prstGeom>
          <a:noFill/>
          <a:ln w="18824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6000A1"/>
              </a:buClr>
              <a:buSzPct val="90000"/>
              <a:buFont typeface="Monotype Sorts" pitchFamily="2" charset="2"/>
              <a:buNone/>
            </a:pPr>
            <a:r>
              <a:rPr kumimoji="1"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PDCA</a:t>
            </a:r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循环</a:t>
            </a:r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468313" y="1557338"/>
          <a:ext cx="3311525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绘图" r:id="rId3" imgW="41395650" imgH="38052375" progId="FLW3Drawing">
                  <p:embed/>
                </p:oleObj>
              </mc:Choice>
              <mc:Fallback>
                <p:oleObj name="绘图" r:id="rId3" imgW="41395650" imgH="38052375" progId="FLW3Drawing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3" y="1557338"/>
                        <a:ext cx="3311525" cy="32400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软件度量分类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dirty="0"/>
              <a:t>四个基本度量项</a:t>
            </a:r>
            <a:endParaRPr lang="zh-CN" altLang="en-US" dirty="0"/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 规模</a:t>
            </a:r>
            <a:r>
              <a:rPr lang="en-US" altLang="zh-CN" dirty="0"/>
              <a:t>(size)</a:t>
            </a:r>
            <a:r>
              <a:rPr lang="zh-CN" altLang="en-US" dirty="0"/>
              <a:t>：</a:t>
            </a:r>
            <a:endParaRPr lang="zh-CN" altLang="en-US" dirty="0"/>
          </a:p>
          <a:p>
            <a:pPr marL="0" indent="0" eaLnBrk="1" hangingPunct="1">
              <a:spcBef>
                <a:spcPct val="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zh-CN" altLang="en-US" dirty="0"/>
              <a:t>软件工作产品的大小  </a:t>
            </a:r>
            <a:endParaRPr lang="zh-CN" altLang="en-US" dirty="0"/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 工作量</a:t>
            </a:r>
            <a:r>
              <a:rPr lang="en-US" altLang="zh-CN" dirty="0"/>
              <a:t>(effort)</a:t>
            </a:r>
            <a:r>
              <a:rPr lang="zh-CN" altLang="en-US" dirty="0"/>
              <a:t>：</a:t>
            </a:r>
            <a:endParaRPr lang="zh-CN" altLang="en-US" dirty="0"/>
          </a:p>
          <a:p>
            <a:pPr marL="0" indent="0" eaLnBrk="1" hangingPunct="1">
              <a:spcBef>
                <a:spcPct val="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   </a:t>
            </a:r>
            <a:r>
              <a:rPr lang="zh-CN" altLang="en-US" dirty="0"/>
              <a:t>完成各软件工作产品和活动所用人时（或人天、人月等） </a:t>
            </a:r>
            <a:endParaRPr lang="zh-CN" altLang="en-US" dirty="0"/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 进度（</a:t>
            </a:r>
            <a:r>
              <a:rPr lang="en-US" altLang="zh-CN" dirty="0"/>
              <a:t>schedule):</a:t>
            </a:r>
            <a:endParaRPr lang="en-US" altLang="zh-CN" dirty="0"/>
          </a:p>
          <a:p>
            <a:pPr marL="0" indent="0" eaLnBrk="1" hangingPunct="1">
              <a:spcBef>
                <a:spcPct val="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   </a:t>
            </a:r>
            <a:r>
              <a:rPr lang="zh-CN" altLang="en-US" dirty="0"/>
              <a:t>各软件工作产品和活动开始和结束的时间</a:t>
            </a:r>
            <a:endParaRPr lang="zh-CN" altLang="en-US" dirty="0"/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 质量（</a:t>
            </a:r>
            <a:r>
              <a:rPr lang="en-US" altLang="zh-CN" dirty="0"/>
              <a:t>quality)-</a:t>
            </a:r>
            <a:r>
              <a:rPr lang="zh-CN" altLang="en-US" dirty="0"/>
              <a:t>缺陷（</a:t>
            </a:r>
            <a:r>
              <a:rPr lang="en-US" altLang="zh-CN" dirty="0"/>
              <a:t>defect</a:t>
            </a:r>
            <a:r>
              <a:rPr lang="zh-CN" altLang="en-US" dirty="0"/>
              <a:t>）：</a:t>
            </a:r>
            <a:endParaRPr lang="zh-CN" altLang="en-US" dirty="0"/>
          </a:p>
          <a:p>
            <a:pPr marL="0" indent="0" eaLnBrk="1" hangingPunct="1">
              <a:spcBef>
                <a:spcPct val="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   </a:t>
            </a:r>
            <a:r>
              <a:rPr lang="zh-CN" altLang="en-US" dirty="0"/>
              <a:t>在各软件工作产品和活动中产生的缺陷数</a:t>
            </a:r>
            <a:endParaRPr lang="zh-CN" altLang="en-US" dirty="0"/>
          </a:p>
          <a:p>
            <a:pPr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软件度量分类</a:t>
            </a:r>
            <a:r>
              <a:rPr lang="en-US" altLang="zh-CN" smtClean="0"/>
              <a:t>-</a:t>
            </a:r>
            <a:r>
              <a:rPr lang="zh-CN" altLang="en-US" smtClean="0"/>
              <a:t>规模度量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788" y="1196975"/>
            <a:ext cx="8497887" cy="4908550"/>
          </a:xfrm>
        </p:spPr>
        <p:txBody>
          <a:bodyPr/>
          <a:lstStyle/>
          <a:p>
            <a:pPr>
              <a:spcBef>
                <a:spcPct val="35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规模度量： </a:t>
            </a:r>
            <a:endParaRPr lang="zh-CN" altLang="en-US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SRS</a:t>
            </a:r>
            <a:r>
              <a:rPr lang="zh-CN" altLang="en-US" sz="2000" dirty="0"/>
              <a:t>文档页数</a:t>
            </a:r>
            <a:endParaRPr lang="en-US" altLang="zh-CN" sz="2000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HLD</a:t>
            </a:r>
            <a:r>
              <a:rPr lang="zh-CN" altLang="en-US" sz="2000" dirty="0"/>
              <a:t>文档页数</a:t>
            </a:r>
            <a:endParaRPr lang="zh-CN" altLang="en-US" sz="2000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 </a:t>
            </a:r>
            <a:r>
              <a:rPr lang="en-US" altLang="zh-CN" sz="2000" dirty="0"/>
              <a:t>LLD</a:t>
            </a:r>
            <a:r>
              <a:rPr lang="zh-CN" altLang="en-US" sz="2000" dirty="0"/>
              <a:t>文档页数</a:t>
            </a:r>
            <a:endParaRPr lang="zh-CN" altLang="en-US" sz="2000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 代码量（</a:t>
            </a:r>
            <a:r>
              <a:rPr lang="en-US" altLang="zh-CN" sz="2000" dirty="0"/>
              <a:t>KLOC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 </a:t>
            </a:r>
            <a:r>
              <a:rPr lang="en-US" altLang="zh-CN" sz="2000" dirty="0"/>
              <a:t>UT</a:t>
            </a:r>
            <a:r>
              <a:rPr lang="zh-CN" altLang="en-US" sz="2000" dirty="0"/>
              <a:t>用例数</a:t>
            </a:r>
            <a:endParaRPr lang="zh-CN" altLang="en-US" sz="2000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用例数</a:t>
            </a:r>
            <a:endParaRPr lang="zh-CN" altLang="en-US" sz="2000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 </a:t>
            </a:r>
            <a:r>
              <a:rPr lang="en-US" altLang="zh-CN" sz="2000" dirty="0"/>
              <a:t>ST</a:t>
            </a:r>
            <a:r>
              <a:rPr lang="zh-CN" altLang="en-US" sz="2000" dirty="0"/>
              <a:t>用例数</a:t>
            </a:r>
            <a:endParaRPr lang="zh-CN" altLang="en-US" sz="2000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 </a:t>
            </a:r>
            <a:r>
              <a:rPr lang="en-US" altLang="zh-CN" sz="2000" dirty="0"/>
              <a:t>......</a:t>
            </a:r>
            <a:endParaRPr lang="zh-CN" altLang="en-US" sz="2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软件度量分类</a:t>
            </a:r>
            <a:r>
              <a:rPr lang="en-US" altLang="zh-CN" smtClean="0"/>
              <a:t>-</a:t>
            </a:r>
            <a:r>
              <a:rPr lang="zh-CN" altLang="en-US" smtClean="0"/>
              <a:t>工作量度量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+mj-ea"/>
                <a:ea typeface="+mj-ea"/>
              </a:rPr>
              <a:t>工作量度量： </a:t>
            </a:r>
            <a:endParaRPr lang="zh-CN" altLang="en-US" dirty="0" smtClean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 </a:t>
            </a:r>
            <a:r>
              <a:rPr lang="en-US" altLang="zh-CN" sz="2000" dirty="0" smtClean="0">
                <a:ea typeface="+mj-ea"/>
              </a:rPr>
              <a:t>SRS</a:t>
            </a:r>
            <a:r>
              <a:rPr lang="zh-CN" altLang="en-US" sz="2000" dirty="0" smtClean="0">
                <a:latin typeface="+mj-ea"/>
                <a:ea typeface="+mj-ea"/>
              </a:rPr>
              <a:t>所用人时数</a:t>
            </a:r>
            <a:endParaRPr lang="zh-CN" altLang="en-US" sz="2000" dirty="0" smtClean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 </a:t>
            </a:r>
            <a:r>
              <a:rPr lang="en-US" altLang="zh-CN" sz="2000" dirty="0" smtClean="0">
                <a:ea typeface="+mj-ea"/>
              </a:rPr>
              <a:t>HLD</a:t>
            </a:r>
            <a:r>
              <a:rPr lang="zh-CN" altLang="en-US" sz="2000" dirty="0" smtClean="0">
                <a:latin typeface="+mj-ea"/>
                <a:ea typeface="+mj-ea"/>
              </a:rPr>
              <a:t>所用人时数</a:t>
            </a:r>
            <a:endParaRPr lang="zh-CN" altLang="en-US" sz="2000" dirty="0" smtClean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 </a:t>
            </a:r>
            <a:r>
              <a:rPr lang="en-US" altLang="zh-CN" sz="2000" dirty="0" smtClean="0">
                <a:ea typeface="+mj-ea"/>
              </a:rPr>
              <a:t>LLD</a:t>
            </a:r>
            <a:r>
              <a:rPr lang="zh-CN" altLang="en-US" sz="2000" dirty="0" smtClean="0">
                <a:latin typeface="+mj-ea"/>
                <a:ea typeface="+mj-ea"/>
              </a:rPr>
              <a:t>所用人时数</a:t>
            </a:r>
            <a:endParaRPr lang="zh-CN" altLang="en-US" sz="2000" dirty="0" smtClean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 编码所用人时数</a:t>
            </a:r>
            <a:endParaRPr lang="zh-CN" altLang="en-US" sz="2000" dirty="0" smtClean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 测试（</a:t>
            </a:r>
            <a:r>
              <a:rPr lang="en-US" altLang="zh-CN" sz="2000" dirty="0" smtClean="0">
                <a:ea typeface="+mj-ea"/>
              </a:rPr>
              <a:t>UT</a:t>
            </a:r>
            <a:r>
              <a:rPr lang="zh-CN" altLang="en-US" sz="2000" dirty="0" smtClean="0">
                <a:ea typeface="+mj-ea"/>
              </a:rPr>
              <a:t>、</a:t>
            </a:r>
            <a:r>
              <a:rPr lang="en-US" altLang="zh-CN" sz="2000" dirty="0" smtClean="0">
                <a:ea typeface="+mj-ea"/>
              </a:rPr>
              <a:t>IT</a:t>
            </a:r>
            <a:r>
              <a:rPr lang="zh-CN" altLang="en-US" sz="2000" dirty="0" smtClean="0">
                <a:ea typeface="+mj-ea"/>
              </a:rPr>
              <a:t>、</a:t>
            </a:r>
            <a:r>
              <a:rPr lang="en-US" altLang="zh-CN" sz="2000" dirty="0" smtClean="0">
                <a:ea typeface="+mj-ea"/>
              </a:rPr>
              <a:t>ST</a:t>
            </a:r>
            <a:r>
              <a:rPr lang="zh-CN" altLang="en-US" sz="2000" dirty="0" smtClean="0">
                <a:latin typeface="+mj-ea"/>
                <a:ea typeface="+mj-ea"/>
              </a:rPr>
              <a:t>）计划所用人时数</a:t>
            </a:r>
            <a:endParaRPr lang="zh-CN" altLang="en-US" sz="2000" dirty="0" smtClean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 测试（</a:t>
            </a:r>
            <a:r>
              <a:rPr lang="en-US" altLang="zh-CN" sz="2000" dirty="0" smtClean="0">
                <a:ea typeface="+mj-ea"/>
              </a:rPr>
              <a:t>UT</a:t>
            </a:r>
            <a:r>
              <a:rPr lang="zh-CN" altLang="en-US" sz="2000" dirty="0" smtClean="0">
                <a:ea typeface="+mj-ea"/>
              </a:rPr>
              <a:t>、</a:t>
            </a:r>
            <a:r>
              <a:rPr lang="en-US" altLang="zh-CN" sz="2000" dirty="0" smtClean="0">
                <a:ea typeface="+mj-ea"/>
              </a:rPr>
              <a:t>IT</a:t>
            </a:r>
            <a:r>
              <a:rPr lang="zh-CN" altLang="en-US" sz="2000" dirty="0" smtClean="0">
                <a:ea typeface="+mj-ea"/>
              </a:rPr>
              <a:t>、</a:t>
            </a:r>
            <a:r>
              <a:rPr lang="en-US" altLang="zh-CN" sz="2000" dirty="0" smtClean="0">
                <a:ea typeface="+mj-ea"/>
              </a:rPr>
              <a:t>ST</a:t>
            </a:r>
            <a:r>
              <a:rPr lang="zh-CN" altLang="en-US" sz="2000" dirty="0" smtClean="0">
                <a:latin typeface="+mj-ea"/>
                <a:ea typeface="+mj-ea"/>
              </a:rPr>
              <a:t>）方案所用人时数</a:t>
            </a:r>
            <a:endParaRPr lang="zh-CN" altLang="en-US" sz="2000" dirty="0" smtClean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 测试（</a:t>
            </a:r>
            <a:r>
              <a:rPr lang="en-US" altLang="zh-CN" sz="2000" dirty="0" smtClean="0">
                <a:ea typeface="+mj-ea"/>
              </a:rPr>
              <a:t>UT</a:t>
            </a:r>
            <a:r>
              <a:rPr lang="zh-CN" altLang="en-US" sz="2000" dirty="0" smtClean="0">
                <a:ea typeface="+mj-ea"/>
              </a:rPr>
              <a:t>、</a:t>
            </a:r>
            <a:r>
              <a:rPr lang="en-US" altLang="zh-CN" sz="2000" dirty="0" smtClean="0">
                <a:ea typeface="+mj-ea"/>
              </a:rPr>
              <a:t>IT</a:t>
            </a:r>
            <a:r>
              <a:rPr lang="zh-CN" altLang="en-US" sz="2000" dirty="0" smtClean="0">
                <a:ea typeface="+mj-ea"/>
              </a:rPr>
              <a:t>、</a:t>
            </a:r>
            <a:r>
              <a:rPr lang="en-US" altLang="zh-CN" sz="2000" dirty="0" smtClean="0">
                <a:ea typeface="+mj-ea"/>
              </a:rPr>
              <a:t>ST</a:t>
            </a:r>
            <a:r>
              <a:rPr lang="zh-CN" altLang="en-US" sz="2000" dirty="0" smtClean="0">
                <a:latin typeface="+mj-ea"/>
                <a:ea typeface="+mj-ea"/>
              </a:rPr>
              <a:t>）用例所用人时数</a:t>
            </a:r>
            <a:endParaRPr lang="zh-CN" altLang="en-US" sz="2000" dirty="0" smtClean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 测试（</a:t>
            </a:r>
            <a:r>
              <a:rPr lang="en-US" altLang="zh-CN" sz="2000" dirty="0" smtClean="0">
                <a:ea typeface="+mj-ea"/>
              </a:rPr>
              <a:t>UT</a:t>
            </a:r>
            <a:r>
              <a:rPr lang="zh-CN" altLang="en-US" sz="2000" dirty="0" smtClean="0">
                <a:ea typeface="+mj-ea"/>
              </a:rPr>
              <a:t>、</a:t>
            </a:r>
            <a:r>
              <a:rPr lang="en-US" altLang="zh-CN" sz="2000" dirty="0" smtClean="0">
                <a:ea typeface="+mj-ea"/>
              </a:rPr>
              <a:t>IT</a:t>
            </a:r>
            <a:r>
              <a:rPr lang="zh-CN" altLang="en-US" sz="2000" dirty="0" smtClean="0">
                <a:ea typeface="+mj-ea"/>
              </a:rPr>
              <a:t>、</a:t>
            </a:r>
            <a:r>
              <a:rPr lang="en-US" altLang="zh-CN" sz="2000" dirty="0" smtClean="0">
                <a:ea typeface="+mj-ea"/>
              </a:rPr>
              <a:t>ST</a:t>
            </a:r>
            <a:r>
              <a:rPr lang="zh-CN" altLang="en-US" sz="2000" dirty="0" smtClean="0">
                <a:latin typeface="+mj-ea"/>
                <a:ea typeface="+mj-ea"/>
              </a:rPr>
              <a:t>）执行所用人时数</a:t>
            </a:r>
            <a:endParaRPr lang="zh-CN" altLang="en-US" sz="2000" dirty="0" smtClean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 </a:t>
            </a:r>
            <a:r>
              <a:rPr lang="en-US" altLang="zh-CN" sz="2000" dirty="0" smtClean="0">
                <a:latin typeface="+mj-ea"/>
                <a:ea typeface="+mj-ea"/>
              </a:rPr>
              <a:t>......</a:t>
            </a:r>
            <a:endParaRPr lang="zh-CN" altLang="en-US" sz="2000" dirty="0" smtClean="0">
              <a:latin typeface="+mj-ea"/>
              <a:ea typeface="+mj-ea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endParaRPr lang="zh-CN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质量的定义</a:t>
            </a:r>
            <a:endParaRPr lang="zh-CN" altLang="en-US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mtClean="0">
                <a:ea typeface="黑体" panose="02010609060101010101" pitchFamily="49" charset="-122"/>
              </a:rPr>
              <a:t>ISO</a:t>
            </a:r>
            <a:r>
              <a:rPr lang="zh-CN" altLang="en-US" smtClean="0">
                <a:ea typeface="黑体" panose="02010609060101010101" pitchFamily="49" charset="-122"/>
              </a:rPr>
              <a:t>关于质量的定义表示如下：</a:t>
            </a:r>
            <a:endParaRPr lang="zh-CN" altLang="en-US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mtClean="0">
                <a:ea typeface="黑体" panose="02010609060101010101" pitchFamily="49" charset="-122"/>
              </a:rPr>
              <a:t>   一个实体的所有特性，基于这些特性可以满足明显的或隐含的需求。而质量就是实体基于这些</a:t>
            </a:r>
            <a:r>
              <a:rPr lang="zh-CN" altLang="en-US" b="1" smtClean="0">
                <a:solidFill>
                  <a:srgbClr val="FFC000"/>
                </a:solidFill>
                <a:ea typeface="黑体" panose="02010609060101010101" pitchFamily="49" charset="-122"/>
              </a:rPr>
              <a:t>实体特性</a:t>
            </a:r>
            <a:r>
              <a:rPr lang="zh-CN" altLang="en-US" smtClean="0">
                <a:ea typeface="黑体" panose="02010609060101010101" pitchFamily="49" charset="-122"/>
              </a:rPr>
              <a:t>满足</a:t>
            </a:r>
            <a:r>
              <a:rPr lang="zh-CN" altLang="en-US" b="1" smtClean="0">
                <a:solidFill>
                  <a:srgbClr val="FFC000"/>
                </a:solidFill>
                <a:ea typeface="黑体" panose="02010609060101010101" pitchFamily="49" charset="-122"/>
              </a:rPr>
              <a:t>需求</a:t>
            </a:r>
            <a:r>
              <a:rPr lang="zh-CN" altLang="en-US" smtClean="0">
                <a:ea typeface="黑体" panose="02010609060101010101" pitchFamily="49" charset="-122"/>
              </a:rPr>
              <a:t>的程度。</a:t>
            </a:r>
            <a:endParaRPr lang="zh-CN" altLang="en-US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mtClean="0">
                <a:ea typeface="黑体" panose="02010609060101010101" pitchFamily="49" charset="-122"/>
              </a:rPr>
              <a:t>实体</a:t>
            </a:r>
            <a:r>
              <a:rPr lang="en-US" altLang="zh-CN" smtClean="0">
                <a:ea typeface="黑体" panose="02010609060101010101" pitchFamily="49" charset="-122"/>
              </a:rPr>
              <a:t>:</a:t>
            </a:r>
            <a:endParaRPr lang="en-US" altLang="zh-CN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黑体" panose="02010609060101010101" pitchFamily="49" charset="-122"/>
              </a:rPr>
              <a:t>产品</a:t>
            </a:r>
            <a:r>
              <a:rPr lang="en-US" altLang="zh-CN" smtClean="0">
                <a:ea typeface="黑体" panose="02010609060101010101" pitchFamily="49" charset="-122"/>
              </a:rPr>
              <a:t>: </a:t>
            </a:r>
            <a:r>
              <a:rPr lang="zh-CN" altLang="en-US" smtClean="0">
                <a:ea typeface="黑体" panose="02010609060101010101" pitchFamily="49" charset="-122"/>
              </a:rPr>
              <a:t>手机、</a:t>
            </a:r>
            <a:r>
              <a:rPr lang="en-US" altLang="zh-CN" smtClean="0">
                <a:ea typeface="黑体" panose="02010609060101010101" pitchFamily="49" charset="-122"/>
              </a:rPr>
              <a:t>MP3</a:t>
            </a:r>
            <a:r>
              <a:rPr lang="zh-CN" altLang="en-US" smtClean="0">
                <a:ea typeface="黑体" panose="02010609060101010101" pitchFamily="49" charset="-122"/>
              </a:rPr>
              <a:t>、汽车、</a:t>
            </a:r>
            <a:r>
              <a:rPr lang="en-US" altLang="zh-CN" smtClean="0">
                <a:ea typeface="黑体" panose="02010609060101010101" pitchFamily="49" charset="-122"/>
              </a:rPr>
              <a:t>ERP</a:t>
            </a:r>
            <a:r>
              <a:rPr lang="zh-CN" altLang="en-US" smtClean="0">
                <a:ea typeface="黑体" panose="02010609060101010101" pitchFamily="49" charset="-122"/>
              </a:rPr>
              <a:t>软件、桌子</a:t>
            </a:r>
            <a:r>
              <a:rPr lang="en-US" altLang="zh-CN" smtClean="0">
                <a:ea typeface="黑体" panose="02010609060101010101" pitchFamily="49" charset="-122"/>
              </a:rPr>
              <a:t>......</a:t>
            </a:r>
            <a:endParaRPr lang="zh-CN" altLang="en-US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黑体" panose="02010609060101010101" pitchFamily="49" charset="-122"/>
              </a:rPr>
              <a:t>服务：酒店、出租车、快递、培训、美容</a:t>
            </a:r>
            <a:r>
              <a:rPr lang="en-US" altLang="zh-CN" smtClean="0">
                <a:ea typeface="黑体" panose="02010609060101010101" pitchFamily="49" charset="-122"/>
              </a:rPr>
              <a:t>......</a:t>
            </a:r>
            <a:endParaRPr lang="zh-CN" altLang="en-US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smtClean="0"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软件度量分类</a:t>
            </a:r>
            <a:r>
              <a:rPr lang="en-US" altLang="zh-CN" smtClean="0"/>
              <a:t>-</a:t>
            </a:r>
            <a:r>
              <a:rPr lang="zh-CN" altLang="en-US" smtClean="0"/>
              <a:t>进度度量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+mj-ea"/>
                <a:ea typeface="+mj-ea"/>
              </a:rPr>
              <a:t>进度度量：</a:t>
            </a:r>
            <a:endParaRPr lang="zh-CN" altLang="en-US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 </a:t>
            </a:r>
            <a:r>
              <a:rPr lang="en-US" altLang="zh-CN" sz="2000" dirty="0"/>
              <a:t>SRS</a:t>
            </a:r>
            <a:r>
              <a:rPr lang="zh-CN" altLang="en-US" sz="2000" dirty="0"/>
              <a:t>阶段开始时间、结束时间</a:t>
            </a:r>
            <a:endParaRPr lang="zh-CN" altLang="en-US" sz="2000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 </a:t>
            </a:r>
            <a:r>
              <a:rPr lang="en-US" altLang="zh-CN" sz="2000" dirty="0"/>
              <a:t>HLD</a:t>
            </a:r>
            <a:r>
              <a:rPr lang="zh-CN" altLang="en-US" sz="2000" dirty="0"/>
              <a:t>阶段开始时间、结束时间</a:t>
            </a:r>
            <a:endParaRPr lang="zh-CN" altLang="en-US" sz="2000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 </a:t>
            </a:r>
            <a:r>
              <a:rPr lang="en-US" altLang="zh-CN" sz="2000" dirty="0"/>
              <a:t>LLD</a:t>
            </a:r>
            <a:r>
              <a:rPr lang="zh-CN" altLang="en-US" sz="2000" dirty="0"/>
              <a:t>阶段开始时间、结束时间</a:t>
            </a:r>
            <a:endParaRPr lang="zh-CN" altLang="en-US" sz="2000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 编码阶段开始时间、结束时间</a:t>
            </a:r>
            <a:endParaRPr lang="zh-CN" altLang="en-US" sz="2000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 测试（</a:t>
            </a:r>
            <a:r>
              <a:rPr lang="en-US" altLang="zh-CN" sz="2000" dirty="0"/>
              <a:t>UT</a:t>
            </a:r>
            <a:r>
              <a:rPr lang="zh-CN" altLang="en-US" sz="2000" dirty="0"/>
              <a:t>、</a:t>
            </a:r>
            <a:r>
              <a:rPr lang="en-US" altLang="zh-CN" sz="2000" dirty="0"/>
              <a:t>IT</a:t>
            </a:r>
            <a:r>
              <a:rPr lang="zh-CN" altLang="en-US" sz="2000" dirty="0"/>
              <a:t>、</a:t>
            </a:r>
            <a:r>
              <a:rPr lang="en-US" altLang="zh-CN" sz="2000" dirty="0"/>
              <a:t>ST</a:t>
            </a:r>
            <a:r>
              <a:rPr lang="zh-CN" altLang="en-US" sz="2000" dirty="0"/>
              <a:t>）计划阶段开始时间、结束时间</a:t>
            </a:r>
            <a:endParaRPr lang="zh-CN" altLang="en-US" sz="2000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 测试（</a:t>
            </a:r>
            <a:r>
              <a:rPr lang="en-US" altLang="zh-CN" sz="2000" dirty="0"/>
              <a:t>UT</a:t>
            </a:r>
            <a:r>
              <a:rPr lang="zh-CN" altLang="en-US" sz="2000" dirty="0"/>
              <a:t>、</a:t>
            </a:r>
            <a:r>
              <a:rPr lang="en-US" altLang="zh-CN" sz="2000" dirty="0"/>
              <a:t>IT</a:t>
            </a:r>
            <a:r>
              <a:rPr lang="zh-CN" altLang="en-US" sz="2000" dirty="0"/>
              <a:t>、</a:t>
            </a:r>
            <a:r>
              <a:rPr lang="en-US" altLang="zh-CN" sz="2000" dirty="0"/>
              <a:t>ST</a:t>
            </a:r>
            <a:r>
              <a:rPr lang="zh-CN" altLang="en-US" sz="2000" dirty="0"/>
              <a:t>）方案阶段开始时间、结束时间</a:t>
            </a:r>
            <a:endParaRPr lang="zh-CN" altLang="en-US" sz="2000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 测试（</a:t>
            </a:r>
            <a:r>
              <a:rPr lang="en-US" altLang="zh-CN" sz="2000" dirty="0"/>
              <a:t>UT</a:t>
            </a:r>
            <a:r>
              <a:rPr lang="zh-CN" altLang="en-US" sz="2000" dirty="0"/>
              <a:t>、</a:t>
            </a:r>
            <a:r>
              <a:rPr lang="en-US" altLang="zh-CN" sz="2000" dirty="0"/>
              <a:t>IT</a:t>
            </a:r>
            <a:r>
              <a:rPr lang="zh-CN" altLang="en-US" sz="2000" dirty="0"/>
              <a:t>、</a:t>
            </a:r>
            <a:r>
              <a:rPr lang="en-US" altLang="zh-CN" sz="2000" dirty="0"/>
              <a:t>ST</a:t>
            </a:r>
            <a:r>
              <a:rPr lang="zh-CN" altLang="en-US" sz="2000" dirty="0"/>
              <a:t>）用例阶段开始时间、结束时间</a:t>
            </a:r>
            <a:endParaRPr lang="zh-CN" altLang="en-US" sz="2000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 测试（</a:t>
            </a:r>
            <a:r>
              <a:rPr lang="en-US" altLang="zh-CN" sz="2000" dirty="0"/>
              <a:t>UT</a:t>
            </a:r>
            <a:r>
              <a:rPr lang="zh-CN" altLang="en-US" sz="2000" dirty="0"/>
              <a:t>、</a:t>
            </a:r>
            <a:r>
              <a:rPr lang="en-US" altLang="zh-CN" sz="2000" dirty="0"/>
              <a:t>IT</a:t>
            </a:r>
            <a:r>
              <a:rPr lang="zh-CN" altLang="en-US" sz="2000" dirty="0"/>
              <a:t>、</a:t>
            </a:r>
            <a:r>
              <a:rPr lang="en-US" altLang="zh-CN" sz="2000" dirty="0"/>
              <a:t>ST</a:t>
            </a:r>
            <a:r>
              <a:rPr lang="zh-CN" altLang="en-US" sz="2000" dirty="0"/>
              <a:t>）执行阶段开始时间、结束时间</a:t>
            </a:r>
            <a:endParaRPr lang="zh-CN" altLang="en-US" sz="2000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 </a:t>
            </a:r>
            <a:r>
              <a:rPr lang="en-US" altLang="zh-CN" sz="2000" dirty="0"/>
              <a:t>......</a:t>
            </a:r>
            <a:endParaRPr lang="zh-CN" altLang="en-US" sz="2000" dirty="0"/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endParaRPr lang="zh-CN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软件度量分类</a:t>
            </a:r>
            <a:r>
              <a:rPr lang="en-US" altLang="zh-CN" smtClean="0"/>
              <a:t>-</a:t>
            </a:r>
            <a:r>
              <a:rPr lang="zh-CN" altLang="en-US" smtClean="0"/>
              <a:t>缺陷度量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+mj-ea"/>
                <a:ea typeface="+mj-ea"/>
              </a:rPr>
              <a:t>缺陷度量：</a:t>
            </a:r>
            <a:endParaRPr lang="zh-CN" altLang="en-US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 </a:t>
            </a:r>
            <a:r>
              <a:rPr lang="en-US" altLang="zh-CN" sz="2000" dirty="0"/>
              <a:t>SRS</a:t>
            </a:r>
            <a:r>
              <a:rPr lang="zh-CN" altLang="en-US" sz="2000" dirty="0"/>
              <a:t>评审发现缺陷数</a:t>
            </a:r>
            <a:endParaRPr lang="zh-CN" altLang="en-US" sz="2000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 </a:t>
            </a:r>
            <a:r>
              <a:rPr lang="en-US" altLang="zh-CN" sz="2000" dirty="0"/>
              <a:t>HLD</a:t>
            </a:r>
            <a:r>
              <a:rPr lang="zh-CN" altLang="en-US" sz="2000" dirty="0"/>
              <a:t>评审发现缺陷数</a:t>
            </a:r>
            <a:endParaRPr lang="zh-CN" altLang="en-US" sz="2000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 </a:t>
            </a:r>
            <a:r>
              <a:rPr lang="en-US" altLang="zh-CN" sz="2000" dirty="0"/>
              <a:t>LLD</a:t>
            </a:r>
            <a:r>
              <a:rPr lang="zh-CN" altLang="en-US" sz="2000" dirty="0"/>
              <a:t>评审发现缺陷数</a:t>
            </a:r>
            <a:endParaRPr lang="zh-CN" altLang="en-US" sz="2000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 编码评审发现缺陷数</a:t>
            </a:r>
            <a:endParaRPr lang="zh-CN" altLang="en-US" sz="2000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 </a:t>
            </a:r>
            <a:r>
              <a:rPr lang="en-US" altLang="zh-CN" sz="2000" dirty="0"/>
              <a:t>UT</a:t>
            </a:r>
            <a:r>
              <a:rPr lang="zh-CN" altLang="en-US" sz="2000" dirty="0"/>
              <a:t>发现缺陷数</a:t>
            </a:r>
            <a:endParaRPr lang="zh-CN" altLang="en-US" sz="2000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发现缺陷数</a:t>
            </a:r>
            <a:endParaRPr lang="zh-CN" altLang="en-US" sz="2000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 </a:t>
            </a:r>
            <a:r>
              <a:rPr lang="en-US" altLang="zh-CN" sz="2000" dirty="0"/>
              <a:t>ST</a:t>
            </a:r>
            <a:r>
              <a:rPr lang="zh-CN" altLang="en-US" sz="2000" dirty="0"/>
              <a:t>发现缺陷数</a:t>
            </a:r>
            <a:endParaRPr lang="zh-CN" altLang="en-US" sz="2000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 </a:t>
            </a:r>
            <a:r>
              <a:rPr lang="en-US" altLang="zh-CN" sz="2000" dirty="0"/>
              <a:t>......</a:t>
            </a:r>
            <a:endParaRPr lang="zh-CN" altLang="en-US" sz="2000" dirty="0"/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其他度量指标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+mj-ea"/>
                <a:ea typeface="+mj-ea"/>
              </a:rPr>
              <a:t>根据基本度量数据可以分析、综合得到其他度量数据或指标：</a:t>
            </a:r>
            <a:endParaRPr lang="zh-CN" altLang="en-US" dirty="0" smtClean="0">
              <a:latin typeface="+mj-ea"/>
              <a:ea typeface="+mj-ea"/>
            </a:endParaRPr>
          </a:p>
          <a:p>
            <a:pPr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zh-CN" altLang="en-US" sz="2000" dirty="0" smtClean="0">
                <a:latin typeface="+mj-ea"/>
                <a:ea typeface="+mj-ea"/>
              </a:rPr>
              <a:t>缺陷密度：</a:t>
            </a:r>
            <a:endParaRPr lang="zh-CN" altLang="en-US" sz="2000" dirty="0" smtClean="0">
              <a:latin typeface="+mj-ea"/>
              <a:ea typeface="+mj-ea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 研发活动发现缺陷密度</a:t>
            </a:r>
            <a:endParaRPr lang="zh-CN" altLang="en-US" sz="2000" dirty="0" smtClean="0">
              <a:latin typeface="+mj-ea"/>
              <a:ea typeface="+mj-ea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 研发活动引入缺陷密度</a:t>
            </a:r>
            <a:endParaRPr lang="zh-CN" altLang="en-US" sz="2000" dirty="0" smtClean="0">
              <a:latin typeface="+mj-ea"/>
              <a:ea typeface="+mj-ea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 工作产品缺陷密度</a:t>
            </a:r>
            <a:endParaRPr lang="zh-CN" altLang="en-US" sz="2000" dirty="0" smtClean="0">
              <a:latin typeface="+mj-ea"/>
              <a:ea typeface="+mj-ea"/>
            </a:endParaRPr>
          </a:p>
          <a:p>
            <a:pPr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 生产率：</a:t>
            </a:r>
            <a:endParaRPr lang="zh-CN" altLang="en-US" sz="2000" dirty="0" smtClean="0">
              <a:latin typeface="+mj-ea"/>
              <a:ea typeface="+mj-ea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 </a:t>
            </a:r>
            <a:r>
              <a:rPr lang="en-US" altLang="zh-CN" sz="2000" dirty="0" smtClean="0">
                <a:ea typeface="+mj-ea"/>
              </a:rPr>
              <a:t>SRS</a:t>
            </a:r>
            <a:r>
              <a:rPr lang="zh-CN" altLang="en-US" sz="2000" dirty="0" smtClean="0">
                <a:ea typeface="+mj-ea"/>
              </a:rPr>
              <a:t>、</a:t>
            </a:r>
            <a:r>
              <a:rPr lang="en-US" altLang="zh-CN" sz="2000" dirty="0" smtClean="0">
                <a:ea typeface="+mj-ea"/>
              </a:rPr>
              <a:t>HLD</a:t>
            </a:r>
            <a:r>
              <a:rPr lang="zh-CN" altLang="en-US" sz="2000" dirty="0" smtClean="0">
                <a:ea typeface="+mj-ea"/>
              </a:rPr>
              <a:t>、</a:t>
            </a:r>
            <a:r>
              <a:rPr lang="en-US" altLang="zh-CN" sz="2000" dirty="0" smtClean="0">
                <a:ea typeface="+mj-ea"/>
              </a:rPr>
              <a:t>LLD</a:t>
            </a:r>
            <a:r>
              <a:rPr lang="zh-CN" altLang="en-US" sz="2000" dirty="0" smtClean="0">
                <a:latin typeface="+mj-ea"/>
                <a:ea typeface="+mj-ea"/>
              </a:rPr>
              <a:t>阶段文档生产率：页</a:t>
            </a:r>
            <a:r>
              <a:rPr lang="en-US" altLang="zh-CN" sz="2000" dirty="0" smtClean="0">
                <a:latin typeface="+mj-ea"/>
                <a:ea typeface="+mj-ea"/>
              </a:rPr>
              <a:t>/</a:t>
            </a:r>
            <a:r>
              <a:rPr lang="zh-CN" altLang="en-US" sz="2000" dirty="0" smtClean="0">
                <a:latin typeface="+mj-ea"/>
                <a:ea typeface="+mj-ea"/>
              </a:rPr>
              <a:t>人天</a:t>
            </a:r>
            <a:endParaRPr lang="zh-CN" altLang="en-US" sz="2000" dirty="0" smtClean="0">
              <a:latin typeface="+mj-ea"/>
              <a:ea typeface="+mj-ea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 编码阶段生产率：</a:t>
            </a:r>
            <a:r>
              <a:rPr lang="en-US" altLang="zh-CN" sz="2000" dirty="0" smtClean="0">
                <a:ea typeface="+mj-ea"/>
              </a:rPr>
              <a:t>KLOC(千行代码)</a:t>
            </a:r>
            <a:r>
              <a:rPr lang="en-US" altLang="zh-CN" sz="2000" dirty="0" smtClean="0">
                <a:latin typeface="+mj-ea"/>
                <a:ea typeface="+mj-ea"/>
              </a:rPr>
              <a:t>/</a:t>
            </a:r>
            <a:r>
              <a:rPr lang="zh-CN" altLang="en-US" sz="2000" dirty="0" smtClean="0">
                <a:latin typeface="+mj-ea"/>
                <a:ea typeface="+mj-ea"/>
              </a:rPr>
              <a:t>人天</a:t>
            </a:r>
            <a:endParaRPr lang="zh-CN" altLang="en-US" sz="2000" dirty="0" smtClean="0">
              <a:latin typeface="+mj-ea"/>
              <a:ea typeface="+mj-ea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 </a:t>
            </a:r>
            <a:r>
              <a:rPr lang="en-US" altLang="zh-CN" sz="2000" dirty="0" smtClean="0">
                <a:ea typeface="+mj-ea"/>
              </a:rPr>
              <a:t>UT</a:t>
            </a:r>
            <a:r>
              <a:rPr lang="zh-CN" altLang="en-US" sz="2000" dirty="0" smtClean="0">
                <a:ea typeface="+mj-ea"/>
              </a:rPr>
              <a:t>、</a:t>
            </a:r>
            <a:r>
              <a:rPr lang="en-US" altLang="zh-CN" sz="2000" dirty="0" smtClean="0">
                <a:ea typeface="+mj-ea"/>
              </a:rPr>
              <a:t>IT</a:t>
            </a:r>
            <a:r>
              <a:rPr lang="zh-CN" altLang="en-US" sz="2000" dirty="0" smtClean="0">
                <a:ea typeface="+mj-ea"/>
              </a:rPr>
              <a:t>、</a:t>
            </a:r>
            <a:r>
              <a:rPr lang="en-US" altLang="zh-CN" sz="2000" dirty="0" smtClean="0">
                <a:ea typeface="+mj-ea"/>
              </a:rPr>
              <a:t>ST</a:t>
            </a:r>
            <a:r>
              <a:rPr lang="zh-CN" altLang="en-US" sz="2000" dirty="0" smtClean="0">
                <a:latin typeface="+mj-ea"/>
                <a:ea typeface="+mj-ea"/>
              </a:rPr>
              <a:t>用例设计阶段生产率：用例</a:t>
            </a:r>
            <a:r>
              <a:rPr lang="en-US" altLang="zh-CN" sz="2000" dirty="0" smtClean="0">
                <a:latin typeface="+mj-ea"/>
                <a:ea typeface="+mj-ea"/>
              </a:rPr>
              <a:t>/</a:t>
            </a:r>
            <a:r>
              <a:rPr lang="zh-CN" altLang="en-US" sz="2000" dirty="0" smtClean="0">
                <a:latin typeface="+mj-ea"/>
                <a:ea typeface="+mj-ea"/>
              </a:rPr>
              <a:t>人天</a:t>
            </a:r>
            <a:endParaRPr lang="zh-CN" altLang="en-US" sz="2000" dirty="0" smtClean="0">
              <a:latin typeface="+mj-ea"/>
              <a:ea typeface="+mj-ea"/>
            </a:endParaRPr>
          </a:p>
          <a:p>
            <a:pPr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 测试执行效率： 执行用例数</a:t>
            </a:r>
            <a:r>
              <a:rPr lang="en-US" altLang="zh-CN" sz="2000" dirty="0" smtClean="0">
                <a:latin typeface="+mj-ea"/>
                <a:ea typeface="+mj-ea"/>
              </a:rPr>
              <a:t>/</a:t>
            </a:r>
            <a:r>
              <a:rPr lang="zh-CN" altLang="en-US" sz="2000" dirty="0" smtClean="0">
                <a:latin typeface="+mj-ea"/>
                <a:ea typeface="+mj-ea"/>
              </a:rPr>
              <a:t>人天</a:t>
            </a:r>
            <a:endParaRPr lang="zh-CN" altLang="en-US" sz="2000" dirty="0" smtClean="0">
              <a:latin typeface="+mj-ea"/>
              <a:ea typeface="+mj-ea"/>
            </a:endParaRPr>
          </a:p>
          <a:p>
            <a:pPr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+mj-ea"/>
                <a:ea typeface="+mj-ea"/>
              </a:rPr>
              <a:t> 用例密度：用例数</a:t>
            </a:r>
            <a:r>
              <a:rPr lang="en-US" altLang="zh-CN" sz="2000" dirty="0" smtClean="0">
                <a:ea typeface="+mj-ea"/>
              </a:rPr>
              <a:t>/KLOC </a:t>
            </a:r>
            <a:endParaRPr lang="en-US" altLang="zh-CN" sz="2000" dirty="0" smtClean="0">
              <a:ea typeface="+mj-ea"/>
            </a:endParaRPr>
          </a:p>
          <a:p>
            <a:pPr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>
                <a:latin typeface="+mj-ea"/>
                <a:ea typeface="+mj-ea"/>
              </a:rPr>
              <a:t> ......</a:t>
            </a:r>
            <a:endParaRPr lang="zh-CN" altLang="en-US" sz="2000" dirty="0" smtClean="0">
              <a:latin typeface="+mj-ea"/>
              <a:ea typeface="+mj-ea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  <a:endParaRPr lang="zh-CN" altLang="en-US" smtClean="0"/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mtClean="0">
                <a:ea typeface="黑体" panose="02010609060101010101" pitchFamily="49" charset="-122"/>
              </a:rPr>
              <a:t>某软件开发项目的质量目标与实际结果：</a:t>
            </a:r>
            <a:endParaRPr lang="zh-CN" altLang="en-US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smtClean="0">
                <a:ea typeface="黑体" panose="02010609060101010101" pitchFamily="49" charset="-122"/>
              </a:rPr>
              <a:t>                                                          目标        实际</a:t>
            </a:r>
            <a:endParaRPr lang="zh-CN" altLang="en-US" sz="2000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000" smtClean="0">
                <a:ea typeface="黑体" panose="02010609060101010101" pitchFamily="49" charset="-122"/>
              </a:rPr>
              <a:t>生产率  </a:t>
            </a:r>
            <a:r>
              <a:rPr lang="en-US" altLang="zh-CN" sz="2000" smtClean="0">
                <a:ea typeface="黑体" panose="02010609060101010101" pitchFamily="49" charset="-122"/>
              </a:rPr>
              <a:t>LOC/</a:t>
            </a:r>
            <a:r>
              <a:rPr lang="zh-CN" altLang="en-US" sz="2000" smtClean="0">
                <a:ea typeface="黑体" panose="02010609060101010101" pitchFamily="49" charset="-122"/>
              </a:rPr>
              <a:t>人月                         </a:t>
            </a:r>
            <a:r>
              <a:rPr lang="en-US" altLang="zh-CN" sz="2000" smtClean="0">
                <a:ea typeface="黑体" panose="02010609060101010101" pitchFamily="49" charset="-122"/>
              </a:rPr>
              <a:t>200          500</a:t>
            </a:r>
            <a:endParaRPr lang="en-US" altLang="zh-CN" sz="2000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000" smtClean="0">
                <a:ea typeface="黑体" panose="02010609060101010101" pitchFamily="49" charset="-122"/>
              </a:rPr>
              <a:t>复用率                                            </a:t>
            </a:r>
            <a:r>
              <a:rPr lang="en-US" altLang="zh-CN" sz="2000" smtClean="0">
                <a:ea typeface="黑体" panose="02010609060101010101" pitchFamily="49" charset="-122"/>
              </a:rPr>
              <a:t>30</a:t>
            </a:r>
            <a:r>
              <a:rPr lang="zh-CN" altLang="en-US" sz="2000" smtClean="0">
                <a:ea typeface="黑体" panose="02010609060101010101" pitchFamily="49" charset="-122"/>
              </a:rPr>
              <a:t>％        </a:t>
            </a:r>
            <a:r>
              <a:rPr lang="en-US" altLang="zh-CN" sz="2000" smtClean="0">
                <a:ea typeface="黑体" panose="02010609060101010101" pitchFamily="49" charset="-122"/>
              </a:rPr>
              <a:t>25</a:t>
            </a:r>
            <a:r>
              <a:rPr lang="zh-CN" altLang="en-US" sz="2000" smtClean="0">
                <a:ea typeface="黑体" panose="02010609060101010101" pitchFamily="49" charset="-122"/>
              </a:rPr>
              <a:t>％</a:t>
            </a:r>
            <a:endParaRPr lang="zh-CN" altLang="en-US" sz="2000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000" smtClean="0">
                <a:ea typeface="黑体" panose="02010609060101010101" pitchFamily="49" charset="-122"/>
              </a:rPr>
              <a:t>系统测试时无错模块％                  </a:t>
            </a:r>
            <a:r>
              <a:rPr lang="en-US" altLang="zh-CN" sz="2000" smtClean="0">
                <a:ea typeface="黑体" panose="02010609060101010101" pitchFamily="49" charset="-122"/>
              </a:rPr>
              <a:t>90           60</a:t>
            </a:r>
            <a:endParaRPr lang="en-US" altLang="zh-CN" sz="2000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000" smtClean="0">
                <a:ea typeface="黑体" panose="02010609060101010101" pitchFamily="49" charset="-122"/>
              </a:rPr>
              <a:t>缺陷</a:t>
            </a:r>
            <a:r>
              <a:rPr lang="en-US" altLang="zh-CN" sz="2000" smtClean="0">
                <a:ea typeface="黑体" panose="02010609060101010101" pitchFamily="49" charset="-122"/>
              </a:rPr>
              <a:t>/</a:t>
            </a:r>
            <a:r>
              <a:rPr lang="zh-CN" altLang="en-US" sz="2000" smtClean="0">
                <a:ea typeface="黑体" panose="02010609060101010101" pitchFamily="49" charset="-122"/>
              </a:rPr>
              <a:t>每页（需求评审时）              </a:t>
            </a:r>
            <a:r>
              <a:rPr lang="en-US" altLang="zh-CN" sz="2000" smtClean="0">
                <a:ea typeface="黑体" panose="02010609060101010101" pitchFamily="49" charset="-122"/>
              </a:rPr>
              <a:t>1             0</a:t>
            </a:r>
            <a:endParaRPr lang="en-US" altLang="zh-CN" sz="2000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000" smtClean="0">
                <a:ea typeface="黑体" panose="02010609060101010101" pitchFamily="49" charset="-122"/>
              </a:rPr>
              <a:t>缺陷</a:t>
            </a:r>
            <a:r>
              <a:rPr lang="en-US" altLang="zh-CN" sz="2000" smtClean="0">
                <a:ea typeface="黑体" panose="02010609060101010101" pitchFamily="49" charset="-122"/>
              </a:rPr>
              <a:t>/</a:t>
            </a:r>
            <a:r>
              <a:rPr lang="zh-CN" altLang="en-US" sz="2000" smtClean="0">
                <a:ea typeface="黑体" panose="02010609060101010101" pitchFamily="49" charset="-122"/>
              </a:rPr>
              <a:t>每页（概要设计评审时）     </a:t>
            </a:r>
            <a:r>
              <a:rPr lang="en-US" altLang="zh-CN" sz="2000" smtClean="0">
                <a:ea typeface="黑体" panose="02010609060101010101" pitchFamily="49" charset="-122"/>
              </a:rPr>
              <a:t>0.7           0</a:t>
            </a:r>
            <a:endParaRPr lang="en-US" altLang="zh-CN" sz="2000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000" smtClean="0">
                <a:ea typeface="黑体" panose="02010609060101010101" pitchFamily="49" charset="-122"/>
              </a:rPr>
              <a:t>缺陷</a:t>
            </a:r>
            <a:r>
              <a:rPr lang="en-US" altLang="zh-CN" sz="2000" smtClean="0">
                <a:ea typeface="黑体" panose="02010609060101010101" pitchFamily="49" charset="-122"/>
              </a:rPr>
              <a:t>/</a:t>
            </a:r>
            <a:r>
              <a:rPr lang="zh-CN" altLang="en-US" sz="2000" smtClean="0">
                <a:ea typeface="黑体" panose="02010609060101010101" pitchFamily="49" charset="-122"/>
              </a:rPr>
              <a:t>每千行代码</a:t>
            </a:r>
            <a:endParaRPr lang="zh-CN" altLang="en-US" sz="2000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smtClean="0">
                <a:ea typeface="黑体" panose="02010609060101010101" pitchFamily="49" charset="-122"/>
              </a:rPr>
              <a:t>    代码评审                                        </a:t>
            </a:r>
            <a:r>
              <a:rPr lang="en-US" altLang="zh-CN" sz="2000" smtClean="0">
                <a:ea typeface="黑体" panose="02010609060101010101" pitchFamily="49" charset="-122"/>
              </a:rPr>
              <a:t>10             0</a:t>
            </a:r>
            <a:endParaRPr lang="en-US" altLang="zh-CN" sz="2000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smtClean="0">
                <a:ea typeface="黑体" panose="02010609060101010101" pitchFamily="49" charset="-122"/>
              </a:rPr>
              <a:t>    </a:t>
            </a:r>
            <a:r>
              <a:rPr lang="zh-CN" altLang="en-US" sz="2000" smtClean="0">
                <a:ea typeface="黑体" panose="02010609060101010101" pitchFamily="49" charset="-122"/>
              </a:rPr>
              <a:t>编译                                                </a:t>
            </a:r>
            <a:r>
              <a:rPr lang="en-US" altLang="zh-CN" sz="2000" smtClean="0">
                <a:ea typeface="黑体" panose="02010609060101010101" pitchFamily="49" charset="-122"/>
              </a:rPr>
              <a:t>15            28</a:t>
            </a:r>
            <a:endParaRPr lang="en-US" altLang="zh-CN" sz="2000" smtClean="0"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  <a:endParaRPr lang="zh-CN" altLang="en-US" smtClean="0"/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smtClean="0">
                <a:ea typeface="黑体" panose="02010609060101010101" pitchFamily="49" charset="-122"/>
              </a:rPr>
              <a:t>                                                           </a:t>
            </a:r>
            <a:r>
              <a:rPr lang="zh-CN" altLang="en-US" smtClean="0">
                <a:ea typeface="黑体" panose="02010609060101010101" pitchFamily="49" charset="-122"/>
              </a:rPr>
              <a:t>目标         实际</a:t>
            </a:r>
            <a:endParaRPr lang="zh-CN" altLang="en-US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000" smtClean="0">
                <a:ea typeface="黑体" panose="02010609060101010101" pitchFamily="49" charset="-122"/>
              </a:rPr>
              <a:t>缺陷</a:t>
            </a:r>
            <a:r>
              <a:rPr lang="en-US" altLang="zh-CN" sz="2000" smtClean="0">
                <a:ea typeface="黑体" panose="02010609060101010101" pitchFamily="49" charset="-122"/>
              </a:rPr>
              <a:t>/</a:t>
            </a:r>
            <a:r>
              <a:rPr lang="zh-CN" altLang="en-US" sz="2000" smtClean="0">
                <a:ea typeface="黑体" panose="02010609060101010101" pitchFamily="49" charset="-122"/>
              </a:rPr>
              <a:t>每千行代码</a:t>
            </a:r>
            <a:endParaRPr lang="zh-CN" altLang="en-US" sz="2000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smtClean="0">
                <a:ea typeface="黑体" panose="02010609060101010101" pitchFamily="49" charset="-122"/>
              </a:rPr>
              <a:t>    单元测试                                     </a:t>
            </a:r>
            <a:r>
              <a:rPr lang="en-US" altLang="zh-CN" sz="2000" smtClean="0">
                <a:ea typeface="黑体" panose="02010609060101010101" pitchFamily="49" charset="-122"/>
              </a:rPr>
              <a:t>5             16</a:t>
            </a:r>
            <a:endParaRPr lang="en-US" altLang="zh-CN" sz="2000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smtClean="0">
                <a:ea typeface="黑体" panose="02010609060101010101" pitchFamily="49" charset="-122"/>
              </a:rPr>
              <a:t>    </a:t>
            </a:r>
            <a:r>
              <a:rPr lang="zh-CN" altLang="en-US" sz="2000" smtClean="0">
                <a:ea typeface="黑体" panose="02010609060101010101" pitchFamily="49" charset="-122"/>
              </a:rPr>
              <a:t>集成测试                                     </a:t>
            </a:r>
            <a:r>
              <a:rPr lang="en-US" altLang="zh-CN" sz="2000" smtClean="0">
                <a:ea typeface="黑体" panose="02010609060101010101" pitchFamily="49" charset="-122"/>
              </a:rPr>
              <a:t>0.5          6.2</a:t>
            </a:r>
            <a:endParaRPr lang="en-US" altLang="zh-CN" sz="2000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smtClean="0">
                <a:ea typeface="黑体" panose="02010609060101010101" pitchFamily="49" charset="-122"/>
              </a:rPr>
              <a:t>    </a:t>
            </a:r>
            <a:r>
              <a:rPr lang="zh-CN" altLang="en-US" sz="2000" smtClean="0">
                <a:ea typeface="黑体" panose="02010609060101010101" pitchFamily="49" charset="-122"/>
              </a:rPr>
              <a:t>系统测试                                     </a:t>
            </a:r>
            <a:r>
              <a:rPr lang="en-US" altLang="zh-CN" sz="2000" smtClean="0">
                <a:ea typeface="黑体" panose="02010609060101010101" pitchFamily="49" charset="-122"/>
              </a:rPr>
              <a:t>0.2          6.2</a:t>
            </a:r>
            <a:endParaRPr lang="en-US" altLang="zh-CN" sz="2000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000" smtClean="0">
                <a:ea typeface="黑体" panose="02010609060101010101" pitchFamily="49" charset="-122"/>
              </a:rPr>
              <a:t>评审（</a:t>
            </a:r>
            <a:r>
              <a:rPr lang="en-US" altLang="zh-CN" sz="2000" smtClean="0">
                <a:ea typeface="黑体" panose="02010609060101010101" pitchFamily="49" charset="-122"/>
              </a:rPr>
              <a:t>review</a:t>
            </a:r>
            <a:r>
              <a:rPr lang="zh-CN" altLang="en-US" sz="2000" smtClean="0">
                <a:ea typeface="黑体" panose="02010609060101010101" pitchFamily="49" charset="-122"/>
              </a:rPr>
              <a:t>）速率</a:t>
            </a:r>
            <a:endParaRPr lang="zh-CN" altLang="en-US" sz="2000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smtClean="0">
                <a:ea typeface="黑体" panose="02010609060101010101" pitchFamily="49" charset="-122"/>
              </a:rPr>
              <a:t>     设计行数</a:t>
            </a:r>
            <a:r>
              <a:rPr lang="en-US" altLang="zh-CN" sz="2000" smtClean="0">
                <a:ea typeface="黑体" panose="02010609060101010101" pitchFamily="49" charset="-122"/>
              </a:rPr>
              <a:t>/</a:t>
            </a:r>
            <a:r>
              <a:rPr lang="zh-CN" altLang="en-US" sz="2000" smtClean="0">
                <a:ea typeface="黑体" panose="02010609060101010101" pitchFamily="49" charset="-122"/>
              </a:rPr>
              <a:t>小时                            </a:t>
            </a:r>
            <a:r>
              <a:rPr lang="en-US" altLang="zh-CN" sz="2000" smtClean="0">
                <a:ea typeface="黑体" panose="02010609060101010101" pitchFamily="49" charset="-122"/>
              </a:rPr>
              <a:t>17           30         </a:t>
            </a:r>
            <a:endParaRPr lang="en-US" altLang="zh-CN" sz="2000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smtClean="0">
                <a:ea typeface="黑体" panose="02010609060101010101" pitchFamily="49" charset="-122"/>
              </a:rPr>
              <a:t>     </a:t>
            </a:r>
            <a:r>
              <a:rPr lang="zh-CN" altLang="en-US" sz="2000" smtClean="0">
                <a:ea typeface="黑体" panose="02010609060101010101" pitchFamily="49" charset="-122"/>
              </a:rPr>
              <a:t>代码行数</a:t>
            </a:r>
            <a:r>
              <a:rPr lang="en-US" altLang="zh-CN" sz="2000" smtClean="0">
                <a:ea typeface="黑体" panose="02010609060101010101" pitchFamily="49" charset="-122"/>
              </a:rPr>
              <a:t>/</a:t>
            </a:r>
            <a:r>
              <a:rPr lang="zh-CN" altLang="en-US" sz="2000" smtClean="0">
                <a:ea typeface="黑体" panose="02010609060101010101" pitchFamily="49" charset="-122"/>
              </a:rPr>
              <a:t>小时                            </a:t>
            </a:r>
            <a:r>
              <a:rPr lang="en-US" altLang="zh-CN" sz="2000" smtClean="0">
                <a:ea typeface="黑体" panose="02010609060101010101" pitchFamily="49" charset="-122"/>
              </a:rPr>
              <a:t>27          131</a:t>
            </a:r>
            <a:endParaRPr lang="zh-CN" altLang="en-US" sz="200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  <a:endParaRPr lang="zh-CN" altLang="en-US" smtClean="0"/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smtClean="0">
                <a:ea typeface="黑体" panose="02010609060101010101" pitchFamily="49" charset="-122"/>
              </a:rPr>
              <a:t>                                                                 </a:t>
            </a:r>
            <a:r>
              <a:rPr lang="zh-CN" altLang="en-US" smtClean="0">
                <a:ea typeface="黑体" panose="02010609060101010101" pitchFamily="49" charset="-122"/>
              </a:rPr>
              <a:t>目标         实际</a:t>
            </a:r>
            <a:endParaRPr lang="zh-CN" altLang="en-US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黑体" panose="02010609060101010101" pitchFamily="49" charset="-122"/>
              </a:rPr>
              <a:t>审查（</a:t>
            </a:r>
            <a:r>
              <a:rPr lang="en-US" altLang="zh-CN" smtClean="0">
                <a:ea typeface="黑体" panose="02010609060101010101" pitchFamily="49" charset="-122"/>
              </a:rPr>
              <a:t>inspection</a:t>
            </a:r>
            <a:r>
              <a:rPr lang="zh-CN" altLang="en-US" smtClean="0">
                <a:ea typeface="黑体" panose="02010609060101010101" pitchFamily="49" charset="-122"/>
              </a:rPr>
              <a:t>）速率</a:t>
            </a:r>
            <a:endParaRPr lang="zh-CN" altLang="en-US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mtClean="0">
                <a:ea typeface="黑体" panose="02010609060101010101" pitchFamily="49" charset="-122"/>
              </a:rPr>
              <a:t>     需求页数</a:t>
            </a:r>
            <a:r>
              <a:rPr lang="en-US" altLang="zh-CN" smtClean="0">
                <a:ea typeface="黑体" panose="02010609060101010101" pitchFamily="49" charset="-122"/>
              </a:rPr>
              <a:t>/</a:t>
            </a:r>
            <a:r>
              <a:rPr lang="zh-CN" altLang="en-US" smtClean="0">
                <a:ea typeface="黑体" panose="02010609060101010101" pitchFamily="49" charset="-122"/>
              </a:rPr>
              <a:t>小时                            </a:t>
            </a:r>
            <a:r>
              <a:rPr lang="en-US" altLang="zh-CN" smtClean="0">
                <a:ea typeface="黑体" panose="02010609060101010101" pitchFamily="49" charset="-122"/>
              </a:rPr>
              <a:t>1             4</a:t>
            </a:r>
            <a:endParaRPr lang="en-US" altLang="zh-CN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mtClean="0">
                <a:ea typeface="黑体" panose="02010609060101010101" pitchFamily="49" charset="-122"/>
              </a:rPr>
              <a:t>     </a:t>
            </a:r>
            <a:r>
              <a:rPr lang="zh-CN" altLang="en-US" smtClean="0">
                <a:ea typeface="黑体" panose="02010609060101010101" pitchFamily="49" charset="-122"/>
              </a:rPr>
              <a:t>概要设计页数</a:t>
            </a:r>
            <a:r>
              <a:rPr lang="en-US" altLang="zh-CN" smtClean="0">
                <a:ea typeface="黑体" panose="02010609060101010101" pitchFamily="49" charset="-122"/>
              </a:rPr>
              <a:t>/</a:t>
            </a:r>
            <a:r>
              <a:rPr lang="zh-CN" altLang="en-US" smtClean="0">
                <a:ea typeface="黑体" panose="02010609060101010101" pitchFamily="49" charset="-122"/>
              </a:rPr>
              <a:t>小时                    </a:t>
            </a:r>
            <a:r>
              <a:rPr lang="en-US" altLang="zh-CN" smtClean="0">
                <a:ea typeface="黑体" panose="02010609060101010101" pitchFamily="49" charset="-122"/>
              </a:rPr>
              <a:t>1             5</a:t>
            </a:r>
            <a:endParaRPr lang="en-US" altLang="zh-CN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mtClean="0">
                <a:ea typeface="黑体" panose="02010609060101010101" pitchFamily="49" charset="-122"/>
              </a:rPr>
              <a:t>     </a:t>
            </a:r>
            <a:r>
              <a:rPr lang="zh-CN" altLang="en-US" smtClean="0">
                <a:ea typeface="黑体" panose="02010609060101010101" pitchFamily="49" charset="-122"/>
              </a:rPr>
              <a:t>详细设计行数</a:t>
            </a:r>
            <a:r>
              <a:rPr lang="en-US" altLang="zh-CN" smtClean="0">
                <a:ea typeface="黑体" panose="02010609060101010101" pitchFamily="49" charset="-122"/>
              </a:rPr>
              <a:t>/</a:t>
            </a:r>
            <a:r>
              <a:rPr lang="zh-CN" altLang="en-US" smtClean="0">
                <a:ea typeface="黑体" panose="02010609060101010101" pitchFamily="49" charset="-122"/>
              </a:rPr>
              <a:t>小时                    </a:t>
            </a:r>
            <a:r>
              <a:rPr lang="en-US" altLang="zh-CN" smtClean="0">
                <a:ea typeface="黑体" panose="02010609060101010101" pitchFamily="49" charset="-122"/>
              </a:rPr>
              <a:t>9            35</a:t>
            </a:r>
            <a:endParaRPr lang="en-US" altLang="zh-CN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mtClean="0">
                <a:ea typeface="黑体" panose="02010609060101010101" pitchFamily="49" charset="-122"/>
              </a:rPr>
              <a:t>     </a:t>
            </a:r>
            <a:r>
              <a:rPr lang="zh-CN" altLang="en-US" smtClean="0">
                <a:ea typeface="黑体" panose="02010609060101010101" pitchFamily="49" charset="-122"/>
              </a:rPr>
              <a:t>代码行数</a:t>
            </a:r>
            <a:r>
              <a:rPr lang="en-US" altLang="zh-CN" smtClean="0">
                <a:ea typeface="黑体" panose="02010609060101010101" pitchFamily="49" charset="-122"/>
              </a:rPr>
              <a:t>/</a:t>
            </a:r>
            <a:r>
              <a:rPr lang="zh-CN" altLang="en-US" smtClean="0">
                <a:ea typeface="黑体" panose="02010609060101010101" pitchFamily="49" charset="-122"/>
              </a:rPr>
              <a:t>小时                           </a:t>
            </a:r>
            <a:r>
              <a:rPr lang="en-US" altLang="zh-CN" smtClean="0">
                <a:ea typeface="黑体" panose="02010609060101010101" pitchFamily="49" charset="-122"/>
              </a:rPr>
              <a:t>82          362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课后作业</a:t>
            </a:r>
            <a:endParaRPr lang="zh-CN" altLang="en-US" smtClean="0"/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smtClean="0">
                <a:ea typeface="黑体" panose="02010609060101010101" pitchFamily="49" charset="-122"/>
              </a:rPr>
              <a:t>课后作业：</a:t>
            </a:r>
            <a:endParaRPr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smtClean="0">
                <a:ea typeface="黑体" panose="02010609060101010101" pitchFamily="49" charset="-122"/>
              </a:rPr>
              <a:t> </a:t>
            </a:r>
            <a:r>
              <a:rPr lang="en-US" smtClean="0">
                <a:ea typeface="黑体" panose="02010609060101010101" pitchFamily="49" charset="-122"/>
              </a:rPr>
              <a:t>1.</a:t>
            </a:r>
            <a:r>
              <a:rPr smtClean="0">
                <a:ea typeface="黑体" panose="02010609060101010101" pitchFamily="49" charset="-122"/>
              </a:rPr>
              <a:t> 选一个你最熟悉的软件，根据软件质量模型，罗列如何去测试软件的质量。</a:t>
            </a:r>
            <a:endParaRPr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>
                <a:ea typeface="黑体" panose="02010609060101010101" pitchFamily="49" charset="-122"/>
              </a:rPr>
              <a:t>2.</a:t>
            </a:r>
            <a:r>
              <a:rPr lang="zh-CN" altLang="en-US" smtClean="0">
                <a:ea typeface="黑体" panose="02010609060101010101" pitchFamily="49" charset="-122"/>
              </a:rPr>
              <a:t>用思维导图总结测试概论课程内容。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实体特性举例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5538"/>
            <a:ext cx="8497888" cy="4908550"/>
          </a:xfrm>
        </p:spPr>
        <p:txBody>
          <a:bodyPr/>
          <a:lstStyle/>
          <a:p>
            <a:pPr indent="-172720" eaLnBrk="1" hangingPunct="1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latin typeface="+mj-ea"/>
                <a:ea typeface="+mj-ea"/>
              </a:rPr>
              <a:t>榨汁机</a:t>
            </a:r>
            <a:r>
              <a:rPr lang="en-US" altLang="zh-CN" dirty="0" smtClean="0">
                <a:latin typeface="+mj-ea"/>
                <a:ea typeface="+mj-ea"/>
              </a:rPr>
              <a:t>: </a:t>
            </a:r>
            <a:endParaRPr lang="en-US" altLang="zh-CN" dirty="0" smtClean="0">
              <a:latin typeface="+mj-ea"/>
              <a:ea typeface="+mj-ea"/>
            </a:endParaRPr>
          </a:p>
          <a:p>
            <a:pPr lvl="1" indent="-172720" eaLnBrk="1" hangingPunct="1">
              <a:lnSpc>
                <a:spcPct val="100000"/>
              </a:lnSpc>
              <a:defRPr/>
            </a:pPr>
            <a:r>
              <a:rPr lang="zh-CN" altLang="en-US" sz="2200" dirty="0" smtClean="0">
                <a:latin typeface="+mj-ea"/>
                <a:ea typeface="+mj-ea"/>
              </a:rPr>
              <a:t>功能：能够榨豆浆、水果汁</a:t>
            </a:r>
            <a:r>
              <a:rPr lang="en-US" altLang="zh-CN" sz="2200" dirty="0" smtClean="0">
                <a:latin typeface="+mj-ea"/>
                <a:ea typeface="+mj-ea"/>
              </a:rPr>
              <a:t>(</a:t>
            </a:r>
            <a:r>
              <a:rPr lang="zh-CN" altLang="en-US" sz="2200" dirty="0" smtClean="0">
                <a:latin typeface="+mj-ea"/>
                <a:ea typeface="+mj-ea"/>
              </a:rPr>
              <a:t>苹果、梨、西瓜</a:t>
            </a:r>
            <a:r>
              <a:rPr lang="en-US" altLang="zh-CN" sz="2200" dirty="0" smtClean="0">
                <a:latin typeface="+mj-ea"/>
                <a:ea typeface="+mj-ea"/>
              </a:rPr>
              <a:t>......</a:t>
            </a:r>
            <a:r>
              <a:rPr lang="zh-CN" altLang="en-US" sz="2200" dirty="0" smtClean="0">
                <a:latin typeface="+mj-ea"/>
                <a:ea typeface="+mj-ea"/>
              </a:rPr>
              <a:t>）</a:t>
            </a:r>
            <a:endParaRPr lang="zh-CN" altLang="en-US" sz="2200" dirty="0" smtClean="0">
              <a:latin typeface="+mj-ea"/>
              <a:ea typeface="+mj-ea"/>
            </a:endParaRPr>
          </a:p>
          <a:p>
            <a:pPr lvl="1" indent="-172720" eaLnBrk="1" hangingPunct="1">
              <a:lnSpc>
                <a:spcPct val="100000"/>
              </a:lnSpc>
              <a:defRPr/>
            </a:pPr>
            <a:r>
              <a:rPr lang="zh-CN" altLang="en-US" sz="2200" dirty="0" smtClean="0">
                <a:latin typeface="+mj-ea"/>
                <a:ea typeface="+mj-ea"/>
              </a:rPr>
              <a:t>性能：榨一公斤黄豆需要多长时间？</a:t>
            </a:r>
            <a:endParaRPr lang="zh-CN" altLang="en-US" sz="2200" dirty="0" smtClean="0">
              <a:latin typeface="+mj-ea"/>
              <a:ea typeface="+mj-ea"/>
            </a:endParaRPr>
          </a:p>
          <a:p>
            <a:pPr lvl="1" indent="-172720" eaLnBrk="1" hangingPunct="1">
              <a:lnSpc>
                <a:spcPct val="100000"/>
              </a:lnSpc>
              <a:defRPr/>
            </a:pPr>
            <a:r>
              <a:rPr lang="zh-CN" altLang="en-US" sz="2200" dirty="0" smtClean="0">
                <a:latin typeface="+mj-ea"/>
                <a:ea typeface="+mj-ea"/>
              </a:rPr>
              <a:t>耗能：榨一公斤黄豆耗电量多少？</a:t>
            </a:r>
            <a:endParaRPr lang="zh-CN" altLang="en-US" sz="2200" dirty="0" smtClean="0">
              <a:latin typeface="+mj-ea"/>
              <a:ea typeface="+mj-ea"/>
            </a:endParaRPr>
          </a:p>
          <a:p>
            <a:pPr lvl="1" indent="-172720" eaLnBrk="1" hangingPunct="1">
              <a:lnSpc>
                <a:spcPct val="100000"/>
              </a:lnSpc>
              <a:defRPr/>
            </a:pPr>
            <a:r>
              <a:rPr lang="zh-CN" altLang="en-US" sz="2200" dirty="0" smtClean="0">
                <a:latin typeface="+mj-ea"/>
                <a:ea typeface="+mj-ea"/>
              </a:rPr>
              <a:t>安全性：榨汁过程中有无人体安全防护措施？有无漏电保护？</a:t>
            </a:r>
            <a:endParaRPr lang="zh-CN" altLang="en-US" sz="2200" dirty="0" smtClean="0">
              <a:latin typeface="+mj-ea"/>
              <a:ea typeface="+mj-ea"/>
            </a:endParaRPr>
          </a:p>
          <a:p>
            <a:pPr lvl="1" indent="-172720" eaLnBrk="1" hangingPunct="1">
              <a:lnSpc>
                <a:spcPct val="100000"/>
              </a:lnSpc>
              <a:defRPr/>
            </a:pPr>
            <a:r>
              <a:rPr lang="zh-CN" altLang="en-US" sz="2200" dirty="0" smtClean="0">
                <a:latin typeface="+mj-ea"/>
                <a:ea typeface="+mj-ea"/>
              </a:rPr>
              <a:t>可靠性：榨汁机能持续稳定运转多长时间？ </a:t>
            </a:r>
            <a:endParaRPr lang="zh-CN" altLang="en-US" sz="2200" dirty="0" smtClean="0">
              <a:latin typeface="+mj-ea"/>
              <a:ea typeface="+mj-ea"/>
            </a:endParaRPr>
          </a:p>
          <a:p>
            <a:pPr lvl="1" indent="-172720" eaLnBrk="1" hangingPunct="1">
              <a:lnSpc>
                <a:spcPct val="100000"/>
              </a:lnSpc>
              <a:defRPr/>
            </a:pPr>
            <a:r>
              <a:rPr lang="zh-CN" altLang="en-US" sz="2200" dirty="0" smtClean="0">
                <a:latin typeface="+mj-ea"/>
                <a:ea typeface="+mj-ea"/>
              </a:rPr>
              <a:t>易用性：榨汁机的操作是否简单方便？</a:t>
            </a:r>
            <a:endParaRPr lang="zh-CN" altLang="en-US" sz="2200" dirty="0" smtClean="0">
              <a:latin typeface="+mj-ea"/>
              <a:ea typeface="+mj-ea"/>
            </a:endParaRPr>
          </a:p>
          <a:p>
            <a:pPr lvl="1" indent="-172720" eaLnBrk="1" hangingPunct="1">
              <a:lnSpc>
                <a:spcPct val="100000"/>
              </a:lnSpc>
              <a:defRPr/>
            </a:pPr>
            <a:r>
              <a:rPr lang="en-US" altLang="zh-CN" sz="2200" dirty="0" smtClean="0">
                <a:latin typeface="+mj-ea"/>
                <a:ea typeface="+mj-ea"/>
              </a:rPr>
              <a:t>......</a:t>
            </a:r>
            <a:endParaRPr lang="zh-CN" altLang="en-US" sz="2200" dirty="0" smtClean="0">
              <a:latin typeface="+mj-ea"/>
              <a:ea typeface="+mj-ea"/>
            </a:endParaRPr>
          </a:p>
          <a:p>
            <a:pPr indent="-172720" eaLnBrk="1" hangingPunct="1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latin typeface="+mj-ea"/>
                <a:ea typeface="+mj-ea"/>
              </a:rPr>
              <a:t>酒店：</a:t>
            </a:r>
            <a:endParaRPr lang="zh-CN" altLang="en-US" dirty="0" smtClean="0">
              <a:latin typeface="+mj-ea"/>
              <a:ea typeface="+mj-ea"/>
            </a:endParaRPr>
          </a:p>
          <a:p>
            <a:pPr lvl="1" indent="-172720" eaLnBrk="1" hangingPunct="1">
              <a:lnSpc>
                <a:spcPct val="100000"/>
              </a:lnSpc>
              <a:defRPr/>
            </a:pPr>
            <a:r>
              <a:rPr lang="zh-CN" altLang="en-US" sz="2200" dirty="0" smtClean="0">
                <a:latin typeface="+mj-ea"/>
                <a:ea typeface="+mj-ea"/>
              </a:rPr>
              <a:t>建筑：客房、西餐厅、宴会厅、酒吧、健身房</a:t>
            </a:r>
            <a:r>
              <a:rPr lang="en-US" altLang="zh-CN" sz="2200" dirty="0" smtClean="0">
                <a:latin typeface="+mj-ea"/>
                <a:ea typeface="+mj-ea"/>
              </a:rPr>
              <a:t>......</a:t>
            </a:r>
            <a:endParaRPr lang="zh-CN" altLang="en-US" sz="2200" dirty="0" smtClean="0">
              <a:latin typeface="+mj-ea"/>
              <a:ea typeface="+mj-ea"/>
            </a:endParaRPr>
          </a:p>
          <a:p>
            <a:pPr lvl="1" indent="-172720" eaLnBrk="1" hangingPunct="1">
              <a:lnSpc>
                <a:spcPct val="100000"/>
              </a:lnSpc>
              <a:defRPr/>
            </a:pPr>
            <a:r>
              <a:rPr lang="zh-CN" altLang="en-US" sz="2200" dirty="0" smtClean="0">
                <a:latin typeface="+mj-ea"/>
                <a:ea typeface="+mj-ea"/>
              </a:rPr>
              <a:t>设施：配套设施的品牌、档次</a:t>
            </a:r>
            <a:endParaRPr lang="zh-CN" altLang="en-US" sz="2200" dirty="0" smtClean="0">
              <a:latin typeface="+mj-ea"/>
              <a:ea typeface="+mj-ea"/>
            </a:endParaRPr>
          </a:p>
          <a:p>
            <a:pPr lvl="1" indent="-172720" eaLnBrk="1" hangingPunct="1">
              <a:lnSpc>
                <a:spcPct val="100000"/>
              </a:lnSpc>
              <a:defRPr/>
            </a:pPr>
            <a:r>
              <a:rPr lang="zh-CN" altLang="en-US" sz="2200" dirty="0" smtClean="0">
                <a:latin typeface="+mj-ea"/>
                <a:ea typeface="+mj-ea"/>
              </a:rPr>
              <a:t>环境：交通、风景</a:t>
            </a:r>
            <a:r>
              <a:rPr lang="en-US" altLang="zh-CN" sz="2200" dirty="0" smtClean="0">
                <a:latin typeface="+mj-ea"/>
                <a:ea typeface="+mj-ea"/>
              </a:rPr>
              <a:t>......</a:t>
            </a:r>
            <a:endParaRPr lang="zh-CN" altLang="en-US" sz="2200" dirty="0" smtClean="0">
              <a:latin typeface="+mj-ea"/>
              <a:ea typeface="+mj-ea"/>
            </a:endParaRPr>
          </a:p>
          <a:p>
            <a:pPr lvl="1" indent="-172720" eaLnBrk="1" hangingPunct="1">
              <a:lnSpc>
                <a:spcPct val="100000"/>
              </a:lnSpc>
              <a:defRPr/>
            </a:pPr>
            <a:r>
              <a:rPr lang="zh-CN" altLang="en-US" sz="2200" dirty="0" smtClean="0">
                <a:latin typeface="+mj-ea"/>
                <a:ea typeface="+mj-ea"/>
              </a:rPr>
              <a:t>服务：服务品种、服务态度、响应客户要求的及时性</a:t>
            </a:r>
            <a:r>
              <a:rPr lang="en-US" altLang="zh-CN" sz="2200" dirty="0" smtClean="0">
                <a:latin typeface="+mj-ea"/>
                <a:ea typeface="+mj-ea"/>
              </a:rPr>
              <a:t>......</a:t>
            </a:r>
            <a:endParaRPr lang="zh-CN" altLang="en-US" sz="2200" dirty="0" smtClean="0">
              <a:latin typeface="+mj-ea"/>
              <a:ea typeface="+mj-ea"/>
            </a:endParaRPr>
          </a:p>
          <a:p>
            <a:pPr lvl="1" indent="-172720" eaLnBrk="1" hangingPunct="1">
              <a:lnSpc>
                <a:spcPct val="100000"/>
              </a:lnSpc>
              <a:defRPr/>
            </a:pPr>
            <a:r>
              <a:rPr lang="en-US" altLang="zh-CN" sz="2200" dirty="0" smtClean="0">
                <a:latin typeface="+mj-ea"/>
                <a:ea typeface="+mj-ea"/>
              </a:rPr>
              <a:t>......</a:t>
            </a:r>
            <a:endParaRPr lang="zh-CN" altLang="en-US" sz="2200" dirty="0" smtClean="0">
              <a:latin typeface="+mj-ea"/>
              <a:ea typeface="+mj-ea"/>
            </a:endParaRPr>
          </a:p>
          <a:p>
            <a:pPr indent="-17272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软件质量的三个层次</a:t>
            </a:r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dirty="0" smtClean="0">
                <a:latin typeface="+mj-ea"/>
                <a:ea typeface="+mj-ea"/>
              </a:rPr>
              <a:t>从质量的定义，我们可以引申出不同层次的软件质量：</a:t>
            </a:r>
            <a:endParaRPr lang="zh-CN" altLang="en-US" dirty="0" smtClean="0"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dirty="0" smtClean="0">
                <a:solidFill>
                  <a:srgbClr val="FFFF00"/>
                </a:solidFill>
                <a:latin typeface="+mj-ea"/>
                <a:ea typeface="+mj-ea"/>
              </a:rPr>
              <a:t>符合需求规格</a:t>
            </a:r>
            <a:r>
              <a:rPr lang="zh-CN" altLang="en-US" dirty="0" smtClean="0">
                <a:latin typeface="+mj-ea"/>
                <a:ea typeface="+mj-ea"/>
              </a:rPr>
              <a:t>：符合开发者明确定义的目标，即产品是不是在做让它做的事情。目标是开发者定义的，并且是可以验证的；</a:t>
            </a:r>
            <a:endParaRPr lang="zh-CN" altLang="en-US" dirty="0" smtClean="0">
              <a:latin typeface="+mj-ea"/>
              <a:ea typeface="+mj-ea"/>
            </a:endParaRP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zh-CN" altLang="en-US" dirty="0" smtClean="0">
                <a:latin typeface="+mj-ea"/>
                <a:ea typeface="+mj-ea"/>
              </a:rPr>
              <a:t>如微信，需要可以文字、语音、视频通话；</a:t>
            </a:r>
            <a:endParaRPr lang="zh-CN" altLang="en-US" dirty="0" smtClean="0"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dirty="0" smtClean="0">
                <a:solidFill>
                  <a:srgbClr val="FFFF00"/>
                </a:solidFill>
                <a:latin typeface="+mj-ea"/>
                <a:ea typeface="+mj-ea"/>
              </a:rPr>
              <a:t>符合用户显式需求</a:t>
            </a:r>
            <a:r>
              <a:rPr lang="zh-CN" altLang="en-US" dirty="0" smtClean="0">
                <a:latin typeface="+mj-ea"/>
                <a:ea typeface="+mj-ea"/>
              </a:rPr>
              <a:t>：符合用户所明确说明的目标。目标是客户所定义的，符合目标即判断我们是不是在做我们需要做的事情；</a:t>
            </a:r>
            <a:endParaRPr lang="zh-CN" altLang="en-US" dirty="0" smtClean="0">
              <a:latin typeface="+mj-ea"/>
              <a:ea typeface="+mj-ea"/>
            </a:endParaRP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zh-CN" altLang="en-US" dirty="0" smtClean="0">
                <a:latin typeface="+mj-ea"/>
                <a:ea typeface="+mj-ea"/>
              </a:rPr>
              <a:t>如需要安全登录；不能有明显延迟、卡顿；</a:t>
            </a:r>
            <a:endParaRPr lang="zh-CN" altLang="en-US" dirty="0" smtClean="0"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dirty="0" smtClean="0">
                <a:solidFill>
                  <a:srgbClr val="FFFF00"/>
                </a:solidFill>
                <a:latin typeface="+mj-ea"/>
                <a:ea typeface="+mj-ea"/>
              </a:rPr>
              <a:t>符合用户实际需求</a:t>
            </a:r>
            <a:r>
              <a:rPr lang="zh-CN" altLang="en-US" dirty="0" smtClean="0">
                <a:latin typeface="+mj-ea"/>
                <a:ea typeface="+mj-ea"/>
              </a:rPr>
              <a:t>：实际的需求包括用户明确说明的和隐含的需求。 </a:t>
            </a:r>
            <a:endParaRPr lang="zh-CN" altLang="en-US" dirty="0" smtClean="0">
              <a:latin typeface="+mj-ea"/>
              <a:ea typeface="+mj-ea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latin typeface="+mj-ea"/>
                <a:ea typeface="+mj-ea"/>
              </a:rPr>
              <a:t>如错误提示；流程提示；操作提示等</a:t>
            </a:r>
            <a:endParaRPr lang="zh-CN" altLang="en-US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影响软件质量的三要素</a:t>
            </a:r>
            <a:endParaRPr lang="zh-CN" altLang="en-US" smtClean="0"/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623888" y="1484313"/>
            <a:ext cx="7772400" cy="2376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chemeClr val="accent1"/>
              </a:buClr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463550" y="1125855"/>
            <a:ext cx="8265795" cy="5015865"/>
          </a:xfrm>
          <a:prstGeom prst="rect">
            <a:avLst/>
          </a:prstGeom>
          <a:noFill/>
          <a:ln w="18824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338455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流程</a:t>
            </a:r>
            <a:r>
              <a:rPr lang="zh-CN" altLang="en-US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：为了生产某个产品而进行的一系列的相关联的活动。将最终目标分解到各个活动，使得整个生产过程可见。</a:t>
            </a:r>
            <a:endParaRPr lang="zh-CN" altLang="en-US" sz="2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338455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r>
              <a:rPr lang="zh-CN" altLang="en-US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：包括技术本身；技术人才；工作经验；案例库。开发技术；测试分析技术；测试设计技术等。</a:t>
            </a:r>
            <a:endParaRPr lang="zh-CN" altLang="en-US" sz="2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338455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r>
              <a:rPr lang="zh-CN" altLang="en-US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：间接影响软件质量</a:t>
            </a:r>
            <a:endParaRPr lang="zh-CN" altLang="en-US" sz="2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338455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对流程：引进流程；监督流程；改进流程</a:t>
            </a:r>
            <a:endParaRPr lang="zh-CN" altLang="en-US" sz="2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338455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对技术：引进新技术；吸引技术人才；案例库；专利的申请；</a:t>
            </a:r>
            <a:endParaRPr lang="zh-CN" altLang="en-US" sz="2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338455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上面三个方面是影响软件质量的铁三角，软件质量的提高应该是一个综合的因素，需要从每个方面进行改进，同时还需要兼顾成本和进度。</a:t>
            </a:r>
            <a:endParaRPr lang="zh-CN" altLang="en-US" sz="2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8844915" y="3705225"/>
            <a:ext cx="1120775" cy="376238"/>
          </a:xfrm>
          <a:prstGeom prst="rect">
            <a:avLst/>
          </a:prstGeom>
          <a:solidFill>
            <a:srgbClr val="339966"/>
          </a:solidFill>
          <a:ln w="9525">
            <a:solidFill>
              <a:srgbClr val="3399F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rgbClr val="FFFF00"/>
                </a:solidFill>
                <a:latin typeface="+mj-ea"/>
                <a:ea typeface="+mj-ea"/>
              </a:rPr>
              <a:t>产品质量</a:t>
            </a:r>
            <a:endParaRPr kumimoji="1" lang="zh-CN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5606" name="Oval 7"/>
          <p:cNvSpPr>
            <a:spLocks noChangeArrowheads="1"/>
          </p:cNvSpPr>
          <p:nvPr/>
        </p:nvSpPr>
        <p:spPr bwMode="auto">
          <a:xfrm>
            <a:off x="7022465" y="3536950"/>
            <a:ext cx="1236663" cy="839788"/>
          </a:xfrm>
          <a:prstGeom prst="ellipse">
            <a:avLst/>
          </a:prstGeom>
          <a:solidFill>
            <a:srgbClr val="CCECFF"/>
          </a:solidFill>
          <a:ln w="9525">
            <a:solidFill>
              <a:srgbClr val="3399FF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dirty="0">
                <a:latin typeface="+mj-ea"/>
                <a:ea typeface="+mj-ea"/>
              </a:rPr>
              <a:t>流程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25607" name="Oval 8"/>
          <p:cNvSpPr>
            <a:spLocks noChangeArrowheads="1"/>
          </p:cNvSpPr>
          <p:nvPr/>
        </p:nvSpPr>
        <p:spPr bwMode="auto">
          <a:xfrm>
            <a:off x="8729028" y="2276475"/>
            <a:ext cx="1236662" cy="839788"/>
          </a:xfrm>
          <a:prstGeom prst="ellipse">
            <a:avLst/>
          </a:prstGeom>
          <a:solidFill>
            <a:srgbClr val="CCECFF"/>
          </a:solidFill>
          <a:ln w="9525">
            <a:solidFill>
              <a:srgbClr val="3399FF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>
                <a:latin typeface="+mj-ea"/>
                <a:ea typeface="+mj-ea"/>
              </a:rPr>
              <a:t>技术</a:t>
            </a:r>
            <a:endParaRPr kumimoji="1" lang="zh-CN" altLang="en-US">
              <a:latin typeface="+mj-ea"/>
              <a:ea typeface="+mj-ea"/>
            </a:endParaRPr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10611803" y="3536950"/>
            <a:ext cx="1236662" cy="839788"/>
          </a:xfrm>
          <a:prstGeom prst="ellipse">
            <a:avLst/>
          </a:prstGeom>
          <a:solidFill>
            <a:srgbClr val="CCECFF"/>
          </a:solidFill>
          <a:ln w="9525">
            <a:solidFill>
              <a:srgbClr val="3399FF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>
                <a:latin typeface="+mj-ea"/>
                <a:ea typeface="+mj-ea"/>
              </a:rPr>
              <a:t>组织</a:t>
            </a:r>
            <a:endParaRPr kumimoji="1" lang="zh-CN" altLang="en-US">
              <a:latin typeface="+mj-ea"/>
              <a:ea typeface="+mj-ea"/>
            </a:endParaRPr>
          </a:p>
        </p:txBody>
      </p:sp>
      <p:sp>
        <p:nvSpPr>
          <p:cNvPr id="25609" name="Line 10"/>
          <p:cNvSpPr>
            <a:spLocks noChangeShapeType="1"/>
          </p:cNvSpPr>
          <p:nvPr/>
        </p:nvSpPr>
        <p:spPr bwMode="auto">
          <a:xfrm>
            <a:off x="8259128" y="3957638"/>
            <a:ext cx="5873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25610" name="Line 11"/>
          <p:cNvSpPr>
            <a:spLocks noChangeShapeType="1"/>
          </p:cNvSpPr>
          <p:nvPr/>
        </p:nvSpPr>
        <p:spPr bwMode="auto">
          <a:xfrm>
            <a:off x="10024428" y="3957638"/>
            <a:ext cx="5873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25611" name="Line 12"/>
          <p:cNvSpPr>
            <a:spLocks noChangeShapeType="1"/>
          </p:cNvSpPr>
          <p:nvPr/>
        </p:nvSpPr>
        <p:spPr bwMode="auto">
          <a:xfrm>
            <a:off x="9376728" y="3116263"/>
            <a:ext cx="0" cy="5889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zh-CN" altLang="en-US" smtClean="0"/>
          </a:p>
        </p:txBody>
      </p:sp>
      <p:sp>
        <p:nvSpPr>
          <p:cNvPr id="52227" name="Text Box 6"/>
          <p:cNvSpPr txBox="1"/>
          <p:nvPr/>
        </p:nvSpPr>
        <p:spPr bwMode="auto">
          <a:xfrm>
            <a:off x="911225" y="2419350"/>
            <a:ext cx="4586288" cy="50641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  <a:effectLst>
            <a:prstShdw prst="shdw17" dist="17961" dir="2700000">
              <a:srgbClr val="7A8E99"/>
            </a:prstShdw>
          </a:effectLst>
        </p:spPr>
        <p:txBody>
          <a:bodyPr wrap="none" anchor="ctr"/>
          <a:lstStyle/>
          <a:p>
            <a:pPr marL="177800" indent="-177800" algn="ctr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软件质量管理体系</a:t>
            </a:r>
            <a:endParaRPr lang="zh-CN" altLang="en-GB" sz="220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28" name="Text Box 7"/>
          <p:cNvSpPr txBox="1"/>
          <p:nvPr/>
        </p:nvSpPr>
        <p:spPr bwMode="auto">
          <a:xfrm>
            <a:off x="911225" y="1700213"/>
            <a:ext cx="4586288" cy="5048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  <a:effectLst>
            <a:prstShdw prst="shdw17" dist="17961" dir="2700000">
              <a:srgbClr val="7A8E99"/>
            </a:prstShdw>
          </a:effectLst>
        </p:spPr>
        <p:txBody>
          <a:bodyPr wrap="none" anchor="ctr"/>
          <a:lstStyle/>
          <a:p>
            <a:pPr marL="177800" indent="-177800" algn="ctr" fontAlgn="t">
              <a:spcBef>
                <a:spcPct val="20000"/>
              </a:spcBef>
              <a:buClr>
                <a:srgbClr val="638EC1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软件质量的定义</a:t>
            </a:r>
            <a:endParaRPr lang="zh-CN" altLang="en-GB" sz="220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29" name="Text Box 8"/>
          <p:cNvSpPr txBox="1"/>
          <p:nvPr/>
        </p:nvSpPr>
        <p:spPr bwMode="auto">
          <a:xfrm>
            <a:off x="911225" y="3138488"/>
            <a:ext cx="4586288" cy="504825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</a:ln>
          <a:effectLst>
            <a:prstShdw prst="shdw17" dist="17961" dir="2700000">
              <a:srgbClr val="004D4D"/>
            </a:prstShdw>
          </a:effectLst>
        </p:spPr>
        <p:txBody>
          <a:bodyPr wrap="none" anchor="ctr"/>
          <a:lstStyle/>
          <a:p>
            <a:pPr marL="177800" indent="-177800" algn="ctr"/>
            <a:r>
              <a:rPr lang="zh-CN" altLang="en-US" sz="2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软件质量模型</a:t>
            </a:r>
            <a:endParaRPr lang="zh-CN" altLang="en-GB" sz="220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30" name="Text Box 9"/>
          <p:cNvSpPr txBox="1"/>
          <p:nvPr/>
        </p:nvSpPr>
        <p:spPr bwMode="auto">
          <a:xfrm>
            <a:off x="911225" y="3859213"/>
            <a:ext cx="4586288" cy="5048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  <a:effectLst>
            <a:prstShdw prst="shdw17" dist="17961" dir="2700000">
              <a:srgbClr val="7A8E99"/>
            </a:prstShdw>
          </a:effectLst>
        </p:spPr>
        <p:txBody>
          <a:bodyPr wrap="none" anchor="ctr"/>
          <a:lstStyle/>
          <a:p>
            <a:pPr marL="177800" indent="-177800" algn="ctr"/>
            <a:r>
              <a:rPr lang="zh-CN" altLang="en-US" sz="220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软件质量活动</a:t>
            </a:r>
            <a:endParaRPr lang="zh-CN" altLang="en-GB" sz="220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软件质量模型</a:t>
            </a:r>
            <a:endParaRPr lang="zh-CN" altLang="en-US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79425" y="1196975"/>
            <a:ext cx="8686800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71450" indent="-171450" defTabSz="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Calibri" panose="020F0502020204030204" pitchFamily="34" charset="0"/>
              </a:rPr>
              <a:t>质量模型：一组特性及特性之间的关系，它提供规定质量需求和评价质量的基础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651250" y="1701800"/>
            <a:ext cx="1998663" cy="593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accent1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>
                <a:latin typeface="+mj-ea"/>
                <a:ea typeface="+mj-ea"/>
              </a:rPr>
              <a:t>外部和</a:t>
            </a:r>
            <a:endParaRPr lang="zh-CN" altLang="en-US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>
                <a:latin typeface="+mj-ea"/>
                <a:ea typeface="+mj-ea"/>
              </a:rPr>
              <a:t>内部质量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4651375" y="2295525"/>
            <a:ext cx="0" cy="239713"/>
          </a:xfrm>
          <a:custGeom>
            <a:avLst/>
            <a:gdLst>
              <a:gd name="T0" fmla="*/ 0 w 1"/>
              <a:gd name="T1" fmla="*/ 0 h 315"/>
              <a:gd name="T2" fmla="*/ 0 w 1"/>
              <a:gd name="T3" fmla="*/ 2147483647 h 315"/>
              <a:gd name="T4" fmla="*/ 0 60000 65536"/>
              <a:gd name="T5" fmla="*/ 0 60000 65536"/>
              <a:gd name="T6" fmla="*/ 0 w 1"/>
              <a:gd name="T7" fmla="*/ 0 h 315"/>
              <a:gd name="T8" fmla="*/ 0 w 1"/>
              <a:gd name="T9" fmla="*/ 315 h 3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15">
                <a:moveTo>
                  <a:pt x="0" y="0"/>
                </a:moveTo>
                <a:lnTo>
                  <a:pt x="0" y="315"/>
                </a:lnTo>
              </a:path>
            </a:pathLst>
          </a:custGeom>
          <a:noFill/>
          <a:ln w="9525">
            <a:solidFill>
              <a:srgbClr val="FFC000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20738" y="2889250"/>
            <a:ext cx="1165225" cy="355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accent1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>
                <a:latin typeface="+mj-ea"/>
                <a:ea typeface="+mj-ea"/>
              </a:rPr>
              <a:t>功能性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097088" y="2889250"/>
            <a:ext cx="1222375" cy="355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accent1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>
                <a:latin typeface="+mj-ea"/>
                <a:ea typeface="+mj-ea"/>
              </a:rPr>
              <a:t>可靠性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430588" y="2889250"/>
            <a:ext cx="1220787" cy="355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accent1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>
                <a:latin typeface="+mj-ea"/>
                <a:ea typeface="+mj-ea"/>
              </a:rPr>
              <a:t>易用性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762500" y="2889250"/>
            <a:ext cx="1220788" cy="355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accent1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>
                <a:latin typeface="+mj-ea"/>
                <a:ea typeface="+mj-ea"/>
              </a:rPr>
              <a:t>效率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094413" y="2889250"/>
            <a:ext cx="1220787" cy="355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accent1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>
                <a:latin typeface="+mj-ea"/>
                <a:ea typeface="+mj-ea"/>
              </a:rPr>
              <a:t>维护性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426325" y="2889250"/>
            <a:ext cx="1220788" cy="355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accent1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>
                <a:latin typeface="+mj-ea"/>
                <a:ea typeface="+mj-ea"/>
              </a:rPr>
              <a:t>可移植性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1320800" y="2533650"/>
            <a:ext cx="0" cy="35560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2652713" y="2533650"/>
            <a:ext cx="0" cy="35560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3984625" y="2533650"/>
            <a:ext cx="0" cy="35560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5316538" y="2533650"/>
            <a:ext cx="0" cy="35560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6650038" y="2533650"/>
            <a:ext cx="0" cy="35560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7981950" y="2533650"/>
            <a:ext cx="0" cy="35560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320800" y="2533650"/>
            <a:ext cx="666115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90538" y="3721100"/>
            <a:ext cx="1495425" cy="21367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dirty="0">
                <a:latin typeface="+mj-ea"/>
                <a:ea typeface="+mj-ea"/>
              </a:rPr>
              <a:t>适合性</a:t>
            </a:r>
            <a:endParaRPr lang="zh-CN" altLang="en-US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dirty="0">
                <a:latin typeface="+mj-ea"/>
                <a:ea typeface="+mj-ea"/>
              </a:rPr>
              <a:t>准确性</a:t>
            </a:r>
            <a:endParaRPr lang="zh-CN" altLang="en-US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dirty="0">
                <a:latin typeface="+mj-ea"/>
                <a:ea typeface="+mj-ea"/>
              </a:rPr>
              <a:t>互操作性</a:t>
            </a:r>
            <a:endParaRPr lang="zh-CN" altLang="en-US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dirty="0">
                <a:latin typeface="+mj-ea"/>
                <a:ea typeface="+mj-ea"/>
              </a:rPr>
              <a:t>保密安全性</a:t>
            </a:r>
            <a:endParaRPr lang="zh-CN" altLang="en-US" dirty="0">
              <a:latin typeface="+mj-ea"/>
              <a:ea typeface="+mj-ea"/>
            </a:endParaRPr>
          </a:p>
          <a:p>
            <a:pPr algn="ctr">
              <a:defRPr/>
            </a:pPr>
            <a:endParaRPr lang="zh-CN" altLang="en-US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dirty="0">
                <a:latin typeface="+mj-ea"/>
                <a:ea typeface="+mj-ea"/>
              </a:rPr>
              <a:t>功能性的</a:t>
            </a:r>
            <a:endParaRPr lang="zh-CN" altLang="en-US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dirty="0">
                <a:latin typeface="+mj-ea"/>
                <a:ea typeface="+mj-ea"/>
              </a:rPr>
              <a:t>依从性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1347788" y="3244850"/>
            <a:ext cx="0" cy="47625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152650" y="3721100"/>
            <a:ext cx="1166813" cy="21367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dirty="0">
                <a:latin typeface="+mj-ea"/>
                <a:ea typeface="+mj-ea"/>
              </a:rPr>
              <a:t>成熟性</a:t>
            </a:r>
            <a:endParaRPr lang="zh-CN" altLang="en-US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dirty="0">
                <a:latin typeface="+mj-ea"/>
                <a:ea typeface="+mj-ea"/>
              </a:rPr>
              <a:t>容错性</a:t>
            </a:r>
            <a:endParaRPr lang="zh-CN" altLang="en-US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dirty="0">
                <a:latin typeface="+mj-ea"/>
                <a:ea typeface="+mj-ea"/>
              </a:rPr>
              <a:t>易恢复性</a:t>
            </a:r>
            <a:endParaRPr lang="zh-CN" altLang="en-US" dirty="0">
              <a:latin typeface="+mj-ea"/>
              <a:ea typeface="+mj-ea"/>
            </a:endParaRPr>
          </a:p>
          <a:p>
            <a:pPr algn="ctr">
              <a:defRPr/>
            </a:pPr>
            <a:endParaRPr lang="zh-CN" altLang="en-US" dirty="0">
              <a:latin typeface="+mj-ea"/>
              <a:ea typeface="+mj-ea"/>
            </a:endParaRPr>
          </a:p>
          <a:p>
            <a:pPr algn="ctr">
              <a:defRPr/>
            </a:pPr>
            <a:endParaRPr lang="zh-CN" altLang="en-US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dirty="0">
                <a:latin typeface="+mj-ea"/>
                <a:ea typeface="+mj-ea"/>
              </a:rPr>
              <a:t>可靠性的</a:t>
            </a:r>
            <a:endParaRPr lang="zh-CN" altLang="en-US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dirty="0">
                <a:latin typeface="+mj-ea"/>
                <a:ea typeface="+mj-ea"/>
              </a:rPr>
              <a:t>依从性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2679700" y="3244850"/>
            <a:ext cx="0" cy="47625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484563" y="3721100"/>
            <a:ext cx="1166812" cy="21367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>
                <a:latin typeface="+mj-ea"/>
                <a:ea typeface="+mj-ea"/>
              </a:rPr>
              <a:t>易理解性</a:t>
            </a:r>
            <a:endParaRPr lang="zh-CN" altLang="en-US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>
                <a:latin typeface="+mj-ea"/>
                <a:ea typeface="+mj-ea"/>
              </a:rPr>
              <a:t>易学性</a:t>
            </a:r>
            <a:endParaRPr lang="zh-CN" altLang="en-US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>
                <a:latin typeface="+mj-ea"/>
                <a:ea typeface="+mj-ea"/>
              </a:rPr>
              <a:t>易操作性</a:t>
            </a:r>
            <a:endParaRPr lang="zh-CN" altLang="en-US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>
                <a:latin typeface="+mj-ea"/>
                <a:ea typeface="+mj-ea"/>
              </a:rPr>
              <a:t>吸引性</a:t>
            </a:r>
            <a:endParaRPr lang="zh-CN" altLang="en-US">
              <a:latin typeface="+mj-ea"/>
              <a:ea typeface="+mj-ea"/>
            </a:endParaRPr>
          </a:p>
          <a:p>
            <a:pPr algn="ctr">
              <a:defRPr/>
            </a:pPr>
            <a:endParaRPr lang="zh-CN" altLang="en-US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>
                <a:latin typeface="+mj-ea"/>
                <a:ea typeface="+mj-ea"/>
              </a:rPr>
              <a:t>易用性的</a:t>
            </a:r>
            <a:endParaRPr lang="zh-CN" altLang="en-US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>
                <a:latin typeface="+mj-ea"/>
                <a:ea typeface="+mj-ea"/>
              </a:rPr>
              <a:t>依从性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013200" y="3244850"/>
            <a:ext cx="0" cy="47625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818063" y="3721100"/>
            <a:ext cx="1165225" cy="21367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>
                <a:latin typeface="+mj-ea"/>
                <a:ea typeface="+mj-ea"/>
              </a:rPr>
              <a:t>时间特性</a:t>
            </a:r>
            <a:endParaRPr lang="zh-CN" altLang="en-US">
              <a:latin typeface="+mj-ea"/>
              <a:ea typeface="+mj-ea"/>
            </a:endParaRPr>
          </a:p>
          <a:p>
            <a:pPr algn="ctr">
              <a:defRPr/>
            </a:pPr>
            <a:endParaRPr lang="zh-CN" altLang="en-US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>
                <a:latin typeface="+mj-ea"/>
                <a:ea typeface="+mj-ea"/>
              </a:rPr>
              <a:t>资源利用性</a:t>
            </a:r>
            <a:endParaRPr lang="zh-CN" altLang="en-US">
              <a:latin typeface="+mj-ea"/>
              <a:ea typeface="+mj-ea"/>
            </a:endParaRPr>
          </a:p>
          <a:p>
            <a:pPr algn="ctr">
              <a:defRPr/>
            </a:pPr>
            <a:endParaRPr lang="zh-CN" altLang="en-US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>
                <a:latin typeface="+mj-ea"/>
                <a:ea typeface="+mj-ea"/>
              </a:rPr>
              <a:t>效率依从性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5345113" y="3244850"/>
            <a:ext cx="0" cy="47625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6149975" y="3721100"/>
            <a:ext cx="1165225" cy="21367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dirty="0">
                <a:latin typeface="+mj-ea"/>
                <a:ea typeface="+mj-ea"/>
              </a:rPr>
              <a:t>易分析性</a:t>
            </a:r>
            <a:endParaRPr lang="zh-CN" altLang="en-US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dirty="0">
                <a:latin typeface="+mj-ea"/>
                <a:ea typeface="+mj-ea"/>
              </a:rPr>
              <a:t>易改变性</a:t>
            </a:r>
            <a:endParaRPr lang="zh-CN" altLang="en-US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dirty="0">
                <a:latin typeface="+mj-ea"/>
                <a:ea typeface="+mj-ea"/>
              </a:rPr>
              <a:t>稳定性</a:t>
            </a:r>
            <a:endParaRPr lang="zh-CN" altLang="en-US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dirty="0">
                <a:latin typeface="+mj-ea"/>
                <a:ea typeface="+mj-ea"/>
              </a:rPr>
              <a:t>易测试性</a:t>
            </a:r>
            <a:endParaRPr lang="zh-CN" altLang="en-US" dirty="0">
              <a:latin typeface="+mj-ea"/>
              <a:ea typeface="+mj-ea"/>
            </a:endParaRPr>
          </a:p>
          <a:p>
            <a:pPr algn="ctr">
              <a:defRPr/>
            </a:pPr>
            <a:endParaRPr lang="zh-CN" altLang="en-US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dirty="0">
                <a:latin typeface="+mj-ea"/>
                <a:ea typeface="+mj-ea"/>
              </a:rPr>
              <a:t>维护性的</a:t>
            </a:r>
            <a:endParaRPr lang="zh-CN" altLang="en-US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dirty="0">
                <a:latin typeface="+mj-ea"/>
                <a:ea typeface="+mj-ea"/>
              </a:rPr>
              <a:t>依从性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6677025" y="3244850"/>
            <a:ext cx="0" cy="47625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7481888" y="3721100"/>
            <a:ext cx="1501775" cy="2136775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>
                <a:latin typeface="+mj-ea"/>
                <a:ea typeface="+mj-ea"/>
              </a:rPr>
              <a:t>适应性</a:t>
            </a:r>
            <a:endParaRPr lang="zh-CN" altLang="en-US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>
                <a:latin typeface="+mj-ea"/>
                <a:ea typeface="+mj-ea"/>
              </a:rPr>
              <a:t>易安装性</a:t>
            </a:r>
            <a:endParaRPr lang="zh-CN" altLang="en-US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>
                <a:latin typeface="+mj-ea"/>
                <a:ea typeface="+mj-ea"/>
              </a:rPr>
              <a:t>共存性</a:t>
            </a:r>
            <a:endParaRPr lang="zh-CN" altLang="en-US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>
                <a:latin typeface="+mj-ea"/>
                <a:ea typeface="+mj-ea"/>
              </a:rPr>
              <a:t>易替换性</a:t>
            </a:r>
            <a:endParaRPr lang="zh-CN" altLang="en-US">
              <a:latin typeface="+mj-ea"/>
              <a:ea typeface="+mj-ea"/>
            </a:endParaRPr>
          </a:p>
          <a:p>
            <a:pPr algn="ctr">
              <a:defRPr/>
            </a:pPr>
            <a:endParaRPr lang="zh-CN" altLang="en-US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>
                <a:latin typeface="+mj-ea"/>
                <a:ea typeface="+mj-ea"/>
              </a:rPr>
              <a:t>可移植性的</a:t>
            </a:r>
            <a:endParaRPr lang="zh-CN" altLang="en-US"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>
                <a:latin typeface="+mj-ea"/>
                <a:ea typeface="+mj-ea"/>
              </a:rPr>
              <a:t>依从性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8008938" y="3244850"/>
            <a:ext cx="0" cy="47625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软件功能性</a:t>
            </a:r>
            <a:endParaRPr lang="zh-CN" altLang="en-US" smtClean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mtClean="0">
                <a:ea typeface="黑体" panose="02010609060101010101" pitchFamily="49" charset="-122"/>
              </a:rPr>
              <a:t>  功能性：</a:t>
            </a:r>
            <a:endParaRPr lang="zh-CN" altLang="en-US" smtClean="0"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mtClean="0">
                <a:ea typeface="黑体" panose="02010609060101010101" pitchFamily="49" charset="-122"/>
              </a:rPr>
              <a:t>  当软件在指定条件下使用时，软件产品提供满足明确和隐含需求的  功能的能力</a:t>
            </a:r>
            <a:endParaRPr lang="zh-CN" altLang="en-US" smtClean="0"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200" smtClean="0">
                <a:ea typeface="黑体" panose="02010609060101010101" pitchFamily="49" charset="-122"/>
              </a:rPr>
              <a:t>适合性 </a:t>
            </a:r>
            <a:endParaRPr lang="zh-CN" altLang="en-US" sz="2200" smtClean="0"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200" smtClean="0">
                <a:ea typeface="黑体" panose="02010609060101010101" pitchFamily="49" charset="-122"/>
              </a:rPr>
              <a:t>准确性 </a:t>
            </a:r>
            <a:endParaRPr lang="zh-CN" altLang="en-US" sz="2200" smtClean="0"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200" smtClean="0">
                <a:ea typeface="黑体" panose="02010609060101010101" pitchFamily="49" charset="-122"/>
              </a:rPr>
              <a:t>互操作性 </a:t>
            </a:r>
            <a:endParaRPr lang="zh-CN" altLang="en-US" sz="2200" smtClean="0"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200" smtClean="0">
                <a:ea typeface="黑体" panose="02010609060101010101" pitchFamily="49" charset="-122"/>
              </a:rPr>
              <a:t>保密安全性</a:t>
            </a:r>
            <a:endParaRPr lang="zh-CN" altLang="en-US" sz="2200" smtClean="0"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z="2200" smtClean="0">
                <a:ea typeface="黑体" panose="02010609060101010101" pitchFamily="49" charset="-122"/>
              </a:rPr>
              <a:t>功能性的依从性</a:t>
            </a:r>
            <a:endParaRPr lang="zh-CN" altLang="en-US" sz="220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53381805-6e2f-4a16-b977-49779e5ded61}"/>
</p:tagLst>
</file>

<file path=ppt/tags/tag2.xml><?xml version="1.0" encoding="utf-8"?>
<p:tagLst xmlns:p="http://schemas.openxmlformats.org/presentationml/2006/main">
  <p:tag name="KSO_WM_UNIT_TABLE_BEAUTIFY" val="smartTable{6dcede4b-2bb5-419a-bb35-208cc84353b6}"/>
</p:tagLst>
</file>

<file path=ppt/tags/tag3.xml><?xml version="1.0" encoding="utf-8"?>
<p:tagLst xmlns:p="http://schemas.openxmlformats.org/presentationml/2006/main">
  <p:tag name="KSO_WM_UNIT_TABLE_BEAUTIFY" val="smartTable{f514c943-677b-44b1-835d-a1107520fdbd}"/>
</p:tagLst>
</file>

<file path=ppt/tags/tag4.xml><?xml version="1.0" encoding="utf-8"?>
<p:tagLst xmlns:p="http://schemas.openxmlformats.org/presentationml/2006/main">
  <p:tag name="KSO_WM_UNIT_TABLE_BEAUTIFY" val="smartTable{d822a745-723b-49bc-8c6e-0789861b8bc4}"/>
</p:tagLst>
</file>

<file path=ppt/tags/tag5.xml><?xml version="1.0" encoding="utf-8"?>
<p:tagLst xmlns:p="http://schemas.openxmlformats.org/presentationml/2006/main">
  <p:tag name="KSO_WM_UNIT_TABLE_BEAUTIFY" val="smartTable{5722bc4c-14eb-4fd8-aded-b97877048cc0}"/>
</p:tagLst>
</file>

<file path=ppt/tags/tag6.xml><?xml version="1.0" encoding="utf-8"?>
<p:tagLst xmlns:p="http://schemas.openxmlformats.org/presentationml/2006/main">
  <p:tag name="KSO_WM_UNIT_TABLE_BEAUTIFY" val="smartTable{8436a53a-933c-440b-872b-1c679f3e301c}"/>
</p:tagLst>
</file>

<file path=ppt/tags/tag7.xml><?xml version="1.0" encoding="utf-8"?>
<p:tagLst xmlns:p="http://schemas.openxmlformats.org/presentationml/2006/main">
  <p:tag name="COMMONDATA" val="eyJoZGlkIjoiZWE3MjdiYzEyMDliNGY3ZDkwYWI2NGUwZGUwMzVhNzMifQ=="/>
  <p:tag name="KSO_WPP_MARK_KEY" val="de7b4495-f12b-4322-bfa1-fcc77f58b96d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 vert="horz" wrap="square" lIns="91440" tIns="45720" rIns="91440" bIns="45720" numCol="1" anchor="t" anchorCtr="0" compatLnSpc="1"/>
      <a:lstStyle>
        <a:defPPr eaLnBrk="1" hangingPunct="1">
          <a:spcBef>
            <a:spcPct val="0"/>
          </a:spcBef>
          <a:buFontTx/>
          <a:buNone/>
          <a:defRPr sz="220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5426</Words>
  <Application>WPS 演示</Application>
  <PresentationFormat>自定义</PresentationFormat>
  <Paragraphs>580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Arial</vt:lpstr>
      <vt:lpstr>宋体</vt:lpstr>
      <vt:lpstr>Wingdings</vt:lpstr>
      <vt:lpstr>Calibri Light</vt:lpstr>
      <vt:lpstr>Calibri</vt:lpstr>
      <vt:lpstr>Times New Roman</vt:lpstr>
      <vt:lpstr>黑体</vt:lpstr>
      <vt:lpstr>微软雅黑</vt:lpstr>
      <vt:lpstr>Arial Unicode MS</vt:lpstr>
      <vt:lpstr>Monotype Sorts</vt:lpstr>
      <vt:lpstr>Wingdings</vt:lpstr>
      <vt:lpstr>Office 主题</vt:lpstr>
      <vt:lpstr>FLW3Drawing</vt:lpstr>
      <vt:lpstr>FLW3Drawing</vt:lpstr>
      <vt:lpstr>测试概论——软件质量</vt:lpstr>
      <vt:lpstr>本章内容</vt:lpstr>
      <vt:lpstr>质量的定义</vt:lpstr>
      <vt:lpstr>实体特性举例</vt:lpstr>
      <vt:lpstr>软件质量的三个层次</vt:lpstr>
      <vt:lpstr>影响软件质量的三要素</vt:lpstr>
      <vt:lpstr>本章内容</vt:lpstr>
      <vt:lpstr>软件质量模型</vt:lpstr>
      <vt:lpstr>软件功能性</vt:lpstr>
      <vt:lpstr>软件功能性 </vt:lpstr>
      <vt:lpstr>软件可靠性</vt:lpstr>
      <vt:lpstr>软件可靠性 </vt:lpstr>
      <vt:lpstr>软件易用性</vt:lpstr>
      <vt:lpstr>软件易用性 </vt:lpstr>
      <vt:lpstr>软件效率</vt:lpstr>
      <vt:lpstr>软件效率 </vt:lpstr>
      <vt:lpstr>软件维护性</vt:lpstr>
      <vt:lpstr>软件维护性 </vt:lpstr>
      <vt:lpstr>软件可移植性</vt:lpstr>
      <vt:lpstr>软件可移植性 </vt:lpstr>
      <vt:lpstr>本章内容</vt:lpstr>
      <vt:lpstr>软件质量活动</vt:lpstr>
      <vt:lpstr>SQA和测试的关系</vt:lpstr>
      <vt:lpstr>SQA的主要工作范围</vt:lpstr>
      <vt:lpstr>软件度量的概念和目的</vt:lpstr>
      <vt:lpstr>软件度量的过程</vt:lpstr>
      <vt:lpstr>软件度量分类</vt:lpstr>
      <vt:lpstr>软件度量分类-规模度量</vt:lpstr>
      <vt:lpstr>软件度量分类-工作量度量</vt:lpstr>
      <vt:lpstr>软件度量分类-进度度量</vt:lpstr>
      <vt:lpstr>软件度量分类-缺陷度量</vt:lpstr>
      <vt:lpstr>其他度量指标</vt:lpstr>
      <vt:lpstr>例子</vt:lpstr>
      <vt:lpstr>例子</vt:lpstr>
      <vt:lpstr>例子</vt:lpstr>
      <vt:lpstr>课后作业</vt:lpstr>
    </vt:vector>
  </TitlesOfParts>
  <Company>bwf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测试基础</dc:title>
  <dc:creator>zhouchunjiang</dc:creator>
  <cp:lastModifiedBy>廖先生</cp:lastModifiedBy>
  <cp:revision>235</cp:revision>
  <dcterms:created xsi:type="dcterms:W3CDTF">2007-03-14T02:23:00Z</dcterms:created>
  <dcterms:modified xsi:type="dcterms:W3CDTF">2023-02-27T07:28:47Z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AB5ED93ABBF7424DBE3D5C104A384514</vt:lpwstr>
  </property>
</Properties>
</file>