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32"/>
  </p:handoutMasterIdLst>
  <p:sldIdLst>
    <p:sldId id="266" r:id="rId3"/>
    <p:sldId id="276" r:id="rId4"/>
    <p:sldId id="314" r:id="rId5"/>
    <p:sldId id="372" r:id="rId7"/>
    <p:sldId id="275" r:id="rId8"/>
    <p:sldId id="277" r:id="rId9"/>
    <p:sldId id="279" r:id="rId10"/>
    <p:sldId id="373" r:id="rId11"/>
    <p:sldId id="280" r:id="rId12"/>
    <p:sldId id="281" r:id="rId13"/>
    <p:sldId id="282" r:id="rId14"/>
    <p:sldId id="283" r:id="rId15"/>
    <p:sldId id="284" r:id="rId16"/>
    <p:sldId id="287" r:id="rId17"/>
    <p:sldId id="288" r:id="rId18"/>
    <p:sldId id="290" r:id="rId19"/>
    <p:sldId id="292" r:id="rId20"/>
    <p:sldId id="293" r:id="rId21"/>
    <p:sldId id="295" r:id="rId22"/>
    <p:sldId id="296" r:id="rId23"/>
    <p:sldId id="297" r:id="rId24"/>
    <p:sldId id="298" r:id="rId25"/>
    <p:sldId id="339" r:id="rId26"/>
    <p:sldId id="315" r:id="rId27"/>
    <p:sldId id="374" r:id="rId28"/>
    <p:sldId id="316" r:id="rId29"/>
    <p:sldId id="317" r:id="rId30"/>
    <p:sldId id="318" r:id="rId31"/>
  </p:sldIdLst>
  <p:sldSz cx="9144000" cy="6858000" type="screen4x3"/>
  <p:notesSz cx="6858000" cy="9144000"/>
  <p:defaultTextStyle>
    <a:defPPr>
      <a:defRPr lang="en-US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5B7"/>
    <a:srgbClr val="C5DB9D"/>
    <a:srgbClr val="B3D07E"/>
    <a:srgbClr val="BBD58D"/>
    <a:srgbClr val="CC0000"/>
    <a:srgbClr val="CCECFF"/>
    <a:srgbClr val="00808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34"/>
    <p:restoredTop sz="90862"/>
  </p:normalViewPr>
  <p:slideViewPr>
    <p:cSldViewPr snapToGrid="0" showGuides="1">
      <p:cViewPr>
        <p:scale>
          <a:sx n="75" d="100"/>
          <a:sy n="75" d="100"/>
        </p:scale>
        <p:origin x="-1050" y="-78"/>
      </p:cViewPr>
      <p:guideLst>
        <p:guide orient="horz" pos="2040"/>
        <p:guide pos="29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48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重点是对标准的把握，测试的目的是检查测试对象是否正确，判断是不是正确必须有衡量的标准。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1000</a:t>
            </a:r>
            <a:r>
              <a:rPr lang="zh-CN" altLang="en-US" dirty="0">
                <a:ea typeface="宋体" panose="02010600030101010101" pitchFamily="2" charset="-122"/>
              </a:rPr>
              <a:t>是对还是错</a:t>
            </a:r>
            <a:r>
              <a:rPr lang="en-US" altLang="zh-CN" dirty="0">
                <a:ea typeface="宋体" panose="02010600030101010101" pitchFamily="2" charset="-122"/>
              </a:rPr>
              <a:t>?   </a:t>
            </a:r>
            <a:r>
              <a:rPr lang="zh-CN" altLang="en-US" dirty="0">
                <a:ea typeface="宋体" panose="02010600030101010101" pitchFamily="2" charset="-122"/>
              </a:rPr>
              <a:t>网络访问慢的问题？对还是错（提问）</a:t>
            </a:r>
            <a:r>
              <a:rPr lang="en-US" altLang="zh-CN" dirty="0">
                <a:ea typeface="宋体" panose="02010600030101010101" pitchFamily="2" charset="-122"/>
              </a:rPr>
              <a:t>1+1=3</a:t>
            </a:r>
            <a:r>
              <a:rPr lang="zh-CN" altLang="en-US" dirty="0">
                <a:ea typeface="宋体" panose="02010600030101010101" pitchFamily="2" charset="-122"/>
              </a:rPr>
              <a:t>，对还是错？（和条件有关）卖车小品</a:t>
            </a:r>
            <a:r>
              <a:rPr lang="en-US" altLang="zh-CN" dirty="0">
                <a:ea typeface="宋体" panose="02010600030101010101" pitchFamily="2" charset="-122"/>
              </a:rPr>
              <a:t>(5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26---5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50)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标准来自哪里？（提问）分析不同类型的测试，标准分别来自哪里？</a:t>
            </a:r>
            <a:r>
              <a:rPr lang="en-US" altLang="zh-CN" dirty="0">
                <a:ea typeface="宋体" panose="02010600030101010101" pitchFamily="2" charset="-122"/>
              </a:rPr>
              <a:t>UI</a:t>
            </a:r>
            <a:r>
              <a:rPr lang="zh-CN" altLang="en-US" dirty="0">
                <a:ea typeface="宋体" panose="02010600030101010101" pitchFamily="2" charset="-122"/>
              </a:rPr>
              <a:t>、系统测试、单元、集成、性能等等。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设计用例最大的问题：覆盖不全和标准不清。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面试测试用例最大的问题：错把目的当结果。测试日光灯的例子，测试发光功能，结果是是否正常发光。同时提醒学员听清面试官的问题，听清是如何设计用例还是回答用例设计结果。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接下来讲解如何撰写测试用例？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预期结果来自哪里？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系统测试：步骤</a:t>
            </a:r>
            <a:r>
              <a:rPr lang="en-US" altLang="zh-CN" dirty="0">
                <a:ea typeface="宋体" panose="02010600030101010101" pitchFamily="2" charset="-122"/>
              </a:rPr>
              <a:t>---</a:t>
            </a:r>
            <a:r>
              <a:rPr lang="zh-CN" altLang="en-US" dirty="0">
                <a:ea typeface="宋体" panose="02010600030101010101" pitchFamily="2" charset="-122"/>
              </a:rPr>
              <a:t>需求，期望结果</a:t>
            </a:r>
            <a:r>
              <a:rPr lang="en-US" altLang="zh-CN" dirty="0">
                <a:ea typeface="宋体" panose="02010600030101010101" pitchFamily="2" charset="-122"/>
              </a:rPr>
              <a:t>---</a:t>
            </a:r>
            <a:r>
              <a:rPr lang="zh-CN" altLang="en-US" dirty="0">
                <a:ea typeface="宋体" panose="02010600030101010101" pitchFamily="2" charset="-122"/>
              </a:rPr>
              <a:t>实现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学员的疑问：系统测试不是以需求规则为标准，为什么还要用到实现方面的知识。主要是测试不规范造成。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主要是检查是不是按规范执行，</a:t>
            </a:r>
            <a:r>
              <a:rPr lang="en-US" altLang="zh-CN" dirty="0">
                <a:ea typeface="宋体" panose="02010600030101010101" pitchFamily="2" charset="-122"/>
              </a:rPr>
              <a:t>eBao</a:t>
            </a:r>
            <a:r>
              <a:rPr lang="zh-CN" altLang="en-US" dirty="0">
                <a:ea typeface="宋体" panose="02010600030101010101" pitchFamily="2" charset="-122"/>
              </a:rPr>
              <a:t>的例子，开始设计用例每天检查格式，发现问题敦促修改。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预期结果来自哪里？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系统测试：步骤</a:t>
            </a:r>
            <a:r>
              <a:rPr lang="en-US" altLang="zh-CN" dirty="0">
                <a:ea typeface="宋体" panose="02010600030101010101" pitchFamily="2" charset="-122"/>
              </a:rPr>
              <a:t>---</a:t>
            </a:r>
            <a:r>
              <a:rPr lang="zh-CN" altLang="en-US" dirty="0">
                <a:ea typeface="宋体" panose="02010600030101010101" pitchFamily="2" charset="-122"/>
              </a:rPr>
              <a:t>需求，期望结果</a:t>
            </a:r>
            <a:r>
              <a:rPr lang="en-US" altLang="zh-CN" dirty="0">
                <a:ea typeface="宋体" panose="02010600030101010101" pitchFamily="2" charset="-122"/>
              </a:rPr>
              <a:t>---</a:t>
            </a:r>
            <a:r>
              <a:rPr lang="zh-CN" altLang="en-US" dirty="0">
                <a:ea typeface="宋体" panose="02010600030101010101" pitchFamily="2" charset="-122"/>
              </a:rPr>
              <a:t>实现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学员的疑问：系统测试不是以需求规则为标准，为什么还要用到实现方面的知识。主要是测试不规范造成。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预期结果来自哪里？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系统测试：步骤</a:t>
            </a:r>
            <a:r>
              <a:rPr lang="en-US" altLang="zh-CN" dirty="0">
                <a:ea typeface="宋体" panose="02010600030101010101" pitchFamily="2" charset="-122"/>
              </a:rPr>
              <a:t>---</a:t>
            </a:r>
            <a:r>
              <a:rPr lang="zh-CN" altLang="en-US" dirty="0">
                <a:ea typeface="宋体" panose="02010600030101010101" pitchFamily="2" charset="-122"/>
              </a:rPr>
              <a:t>需求，期望结果</a:t>
            </a:r>
            <a:r>
              <a:rPr lang="en-US" altLang="zh-CN" dirty="0">
                <a:ea typeface="宋体" panose="02010600030101010101" pitchFamily="2" charset="-122"/>
              </a:rPr>
              <a:t>---</a:t>
            </a:r>
            <a:r>
              <a:rPr lang="zh-CN" altLang="en-US" dirty="0">
                <a:ea typeface="宋体" panose="02010600030101010101" pitchFamily="2" charset="-122"/>
              </a:rPr>
              <a:t>实现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学员的疑问：系统测试不是以需求规则为标准，为什么还要用到实现方面的知识。主要是测试不规范造成。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预期结果来自哪里？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系统测试：步骤</a:t>
            </a:r>
            <a:r>
              <a:rPr lang="en-US" altLang="zh-CN" dirty="0">
                <a:ea typeface="宋体" panose="02010600030101010101" pitchFamily="2" charset="-122"/>
              </a:rPr>
              <a:t>---</a:t>
            </a:r>
            <a:r>
              <a:rPr lang="zh-CN" altLang="en-US" dirty="0">
                <a:ea typeface="宋体" panose="02010600030101010101" pitchFamily="2" charset="-122"/>
              </a:rPr>
              <a:t>需求，期望结果</a:t>
            </a:r>
            <a:r>
              <a:rPr lang="en-US" altLang="zh-CN" dirty="0">
                <a:ea typeface="宋体" panose="02010600030101010101" pitchFamily="2" charset="-122"/>
              </a:rPr>
              <a:t>---</a:t>
            </a:r>
            <a:r>
              <a:rPr lang="zh-CN" altLang="en-US" dirty="0">
                <a:ea typeface="宋体" panose="02010600030101010101" pitchFamily="2" charset="-122"/>
              </a:rPr>
              <a:t>实现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学员的疑问：系统测试不是以需求规则为标准，为什么还要用到实现方面的知识。主要是测试不规范造成。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预期结果来自哪里？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系统测试：步骤</a:t>
            </a:r>
            <a:r>
              <a:rPr lang="en-US" altLang="zh-CN" dirty="0">
                <a:ea typeface="宋体" panose="02010600030101010101" pitchFamily="2" charset="-122"/>
              </a:rPr>
              <a:t>---</a:t>
            </a:r>
            <a:r>
              <a:rPr lang="zh-CN" altLang="en-US" dirty="0">
                <a:ea typeface="宋体" panose="02010600030101010101" pitchFamily="2" charset="-122"/>
              </a:rPr>
              <a:t>需求，期望结果</a:t>
            </a:r>
            <a:r>
              <a:rPr lang="en-US" altLang="zh-CN" dirty="0">
                <a:ea typeface="宋体" panose="02010600030101010101" pitchFamily="2" charset="-122"/>
              </a:rPr>
              <a:t>---</a:t>
            </a:r>
            <a:r>
              <a:rPr lang="zh-CN" altLang="en-US" dirty="0">
                <a:ea typeface="宋体" panose="02010600030101010101" pitchFamily="2" charset="-122"/>
              </a:rPr>
              <a:t>实现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学员的疑问：系统测试不是以需求规则为标准，为什么还要用到实现方面的知识。主要是测试不规范造成。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重点是对标准的把握，测试的目的是检查测试对象是否正确，判断是不是正确必须有衡量的标准。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1000</a:t>
            </a:r>
            <a:r>
              <a:rPr lang="zh-CN" altLang="en-US" dirty="0">
                <a:ea typeface="宋体" panose="02010600030101010101" pitchFamily="2" charset="-122"/>
              </a:rPr>
              <a:t>是对还是错</a:t>
            </a:r>
            <a:r>
              <a:rPr lang="en-US" altLang="zh-CN" dirty="0">
                <a:ea typeface="宋体" panose="02010600030101010101" pitchFamily="2" charset="-122"/>
              </a:rPr>
              <a:t>?   </a:t>
            </a:r>
            <a:r>
              <a:rPr lang="zh-CN" altLang="en-US" dirty="0">
                <a:ea typeface="宋体" panose="02010600030101010101" pitchFamily="2" charset="-122"/>
              </a:rPr>
              <a:t>网络访问慢的问题？对还是错（提问）</a:t>
            </a:r>
            <a:r>
              <a:rPr lang="en-US" altLang="zh-CN" dirty="0">
                <a:ea typeface="宋体" panose="02010600030101010101" pitchFamily="2" charset="-122"/>
              </a:rPr>
              <a:t>1+1=3</a:t>
            </a:r>
            <a:r>
              <a:rPr lang="zh-CN" altLang="en-US" dirty="0">
                <a:ea typeface="宋体" panose="02010600030101010101" pitchFamily="2" charset="-122"/>
              </a:rPr>
              <a:t>，对还是错？（和条件有关）卖车小品</a:t>
            </a:r>
            <a:r>
              <a:rPr lang="en-US" altLang="zh-CN" dirty="0">
                <a:ea typeface="宋体" panose="02010600030101010101" pitchFamily="2" charset="-122"/>
              </a:rPr>
              <a:t>(5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26---5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50)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标准来自哪里？（提问）分析不同类型的测试，标准分别来自哪里？</a:t>
            </a:r>
            <a:r>
              <a:rPr lang="en-US" altLang="zh-CN" dirty="0">
                <a:ea typeface="宋体" panose="02010600030101010101" pitchFamily="2" charset="-122"/>
              </a:rPr>
              <a:t>UI</a:t>
            </a:r>
            <a:r>
              <a:rPr lang="zh-CN" altLang="en-US" dirty="0">
                <a:ea typeface="宋体" panose="02010600030101010101" pitchFamily="2" charset="-122"/>
              </a:rPr>
              <a:t>、系统测试、单元、集成、性能等等。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设计用例最大的问题：覆盖不全和标准不清。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面试测试用例最大的问题：错把目的当结果。测试日光灯的例子，测试发光功能，结果是是否正常发光。同时提醒学员听清面试官的问题，听清是如何设计用例还是回答用例设计结果。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接下来讲解如何撰写测试用例？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重点是对标准的把握，测试的目的是检查测试对象是否正确，判断是不是正确必须有衡量的标准。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1000</a:t>
            </a:r>
            <a:r>
              <a:rPr lang="zh-CN" altLang="en-US" dirty="0">
                <a:ea typeface="宋体" panose="02010600030101010101" pitchFamily="2" charset="-122"/>
              </a:rPr>
              <a:t>是对还是错</a:t>
            </a:r>
            <a:r>
              <a:rPr lang="en-US" altLang="zh-CN" dirty="0">
                <a:ea typeface="宋体" panose="02010600030101010101" pitchFamily="2" charset="-122"/>
              </a:rPr>
              <a:t>?   </a:t>
            </a:r>
            <a:r>
              <a:rPr lang="zh-CN" altLang="en-US" dirty="0">
                <a:ea typeface="宋体" panose="02010600030101010101" pitchFamily="2" charset="-122"/>
              </a:rPr>
              <a:t>网络访问慢的问题？对还是错（提问）</a:t>
            </a:r>
            <a:r>
              <a:rPr lang="en-US" altLang="zh-CN" dirty="0">
                <a:ea typeface="宋体" panose="02010600030101010101" pitchFamily="2" charset="-122"/>
              </a:rPr>
              <a:t>1+1=3</a:t>
            </a:r>
            <a:r>
              <a:rPr lang="zh-CN" altLang="en-US" dirty="0">
                <a:ea typeface="宋体" panose="02010600030101010101" pitchFamily="2" charset="-122"/>
              </a:rPr>
              <a:t>，对还是错？（和条件有关）卖车小品</a:t>
            </a:r>
            <a:r>
              <a:rPr lang="en-US" altLang="zh-CN" dirty="0">
                <a:ea typeface="宋体" panose="02010600030101010101" pitchFamily="2" charset="-122"/>
              </a:rPr>
              <a:t>(5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26---5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50)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标准来自哪里？（提问）分析不同类型的测试，标准分别来自哪里？</a:t>
            </a:r>
            <a:r>
              <a:rPr lang="en-US" altLang="zh-CN" dirty="0">
                <a:ea typeface="宋体" panose="02010600030101010101" pitchFamily="2" charset="-122"/>
              </a:rPr>
              <a:t>UI</a:t>
            </a:r>
            <a:r>
              <a:rPr lang="zh-CN" altLang="en-US" dirty="0">
                <a:ea typeface="宋体" panose="02010600030101010101" pitchFamily="2" charset="-122"/>
              </a:rPr>
              <a:t>、系统测试、单元、集成、性能等等。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设计用例最大的问题：覆盖不全和标准不清。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面试测试用例最大的问题：错把目的当结果。测试日光灯的例子，测试发光功能，结果是是否正常发光。同时提醒学员听清面试官的问题，听清是如何设计用例还是回答用例设计结果。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接下来讲解如何撰写测试用例？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只要工具建立统计的规则，然后所有参与者遵守即可：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常见的命名规则：项目</a:t>
            </a:r>
            <a:r>
              <a:rPr lang="en-US" altLang="zh-CN" dirty="0">
                <a:ea typeface="宋体" panose="02010600030101010101" pitchFamily="2" charset="-122"/>
              </a:rPr>
              <a:t>_</a:t>
            </a:r>
            <a:r>
              <a:rPr lang="zh-CN" altLang="en-US" dirty="0">
                <a:ea typeface="宋体" panose="02010600030101010101" pitchFamily="2" charset="-122"/>
              </a:rPr>
              <a:t>模块</a:t>
            </a:r>
            <a:r>
              <a:rPr lang="en-US" altLang="zh-CN" dirty="0">
                <a:ea typeface="宋体" panose="02010600030101010101" pitchFamily="2" charset="-122"/>
              </a:rPr>
              <a:t>_</a:t>
            </a:r>
            <a:r>
              <a:rPr lang="zh-CN" altLang="en-US" dirty="0">
                <a:ea typeface="宋体" panose="02010600030101010101" pitchFamily="2" charset="-122"/>
              </a:rPr>
              <a:t>功能</a:t>
            </a:r>
            <a:r>
              <a:rPr lang="en-US" altLang="zh-CN" dirty="0">
                <a:ea typeface="宋体" panose="02010600030101010101" pitchFamily="2" charset="-122"/>
              </a:rPr>
              <a:t>_</a:t>
            </a:r>
            <a:r>
              <a:rPr lang="zh-CN" altLang="en-US" dirty="0">
                <a:ea typeface="宋体" panose="02010600030101010101" pitchFamily="2" charset="-122"/>
              </a:rPr>
              <a:t>序号  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项目、模块可省略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                          </a:t>
            </a:r>
            <a:r>
              <a:rPr lang="zh-CN" altLang="en-US" dirty="0">
                <a:ea typeface="宋体" panose="02010600030101010101" pitchFamily="2" charset="-122"/>
              </a:rPr>
              <a:t>另外一种，编号后加简单的描述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只要工具建立统计的规则，然后所有参与者遵守即可：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常见的命名规则：项目</a:t>
            </a:r>
            <a:r>
              <a:rPr lang="en-US" altLang="zh-CN" dirty="0">
                <a:ea typeface="宋体" panose="02010600030101010101" pitchFamily="2" charset="-122"/>
              </a:rPr>
              <a:t>_</a:t>
            </a:r>
            <a:r>
              <a:rPr lang="zh-CN" altLang="en-US" dirty="0">
                <a:ea typeface="宋体" panose="02010600030101010101" pitchFamily="2" charset="-122"/>
              </a:rPr>
              <a:t>模块</a:t>
            </a:r>
            <a:r>
              <a:rPr lang="en-US" altLang="zh-CN" dirty="0">
                <a:ea typeface="宋体" panose="02010600030101010101" pitchFamily="2" charset="-122"/>
              </a:rPr>
              <a:t>_</a:t>
            </a:r>
            <a:r>
              <a:rPr lang="zh-CN" altLang="en-US" dirty="0">
                <a:ea typeface="宋体" panose="02010600030101010101" pitchFamily="2" charset="-122"/>
              </a:rPr>
              <a:t>功能</a:t>
            </a:r>
            <a:r>
              <a:rPr lang="en-US" altLang="zh-CN" dirty="0">
                <a:ea typeface="宋体" panose="02010600030101010101" pitchFamily="2" charset="-122"/>
              </a:rPr>
              <a:t>_</a:t>
            </a:r>
            <a:r>
              <a:rPr lang="zh-CN" altLang="en-US" dirty="0">
                <a:ea typeface="宋体" panose="02010600030101010101" pitchFamily="2" charset="-122"/>
              </a:rPr>
              <a:t>序号  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项目、模块可省略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                          </a:t>
            </a:r>
            <a:r>
              <a:rPr lang="zh-CN" altLang="en-US" dirty="0">
                <a:ea typeface="宋体" panose="02010600030101010101" pitchFamily="2" charset="-122"/>
              </a:rPr>
              <a:t>另外一种，编号后加简单的描述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粒度问题，可以在设计用例前进行划分，然后以下拉列表的形式提供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例子</a:t>
            </a:r>
            <a:r>
              <a:rPr lang="en-US" altLang="zh-CN" dirty="0">
                <a:ea typeface="宋体" panose="02010600030101010101" pitchFamily="2" charset="-122"/>
              </a:rPr>
              <a:t>1:</a:t>
            </a:r>
            <a:r>
              <a:rPr lang="zh-CN" altLang="en-US" dirty="0">
                <a:ea typeface="宋体" panose="02010600030101010101" pitchFamily="2" charset="-122"/>
              </a:rPr>
              <a:t>紧急号码不同；所测试的网络不同；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例子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：非法文件；正在使用的文件；只读文件；读写文件；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例子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8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划分的目的：执行按用例的重要程度执行，控制风险。低级别的在紧张的情况下甚至可以不执行。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核心业务、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卖车小品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1035"/>
          <p:cNvSpPr>
            <a:spLocks noChangeArrowheads="1"/>
          </p:cNvSpPr>
          <p:nvPr/>
        </p:nvSpPr>
        <p:spPr bwMode="gray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 wrap="none" anchor="ctr"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8" name="Rectangle 1036"/>
          <p:cNvSpPr>
            <a:spLocks noChangeArrowheads="1"/>
          </p:cNvSpPr>
          <p:nvPr/>
        </p:nvSpPr>
        <p:spPr bwMode="ltGray">
          <a:xfrm>
            <a:off x="0" y="2479675"/>
            <a:ext cx="9144000" cy="1293813"/>
          </a:xfrm>
          <a:prstGeom prst="rect">
            <a:avLst/>
          </a:prstGeom>
          <a:solidFill>
            <a:srgbClr val="A4D0EE"/>
          </a:solidFill>
          <a:ln w="9525">
            <a:noFill/>
            <a:miter lim="800000"/>
          </a:ln>
          <a:effectLst/>
        </p:spPr>
        <p:txBody>
          <a:bodyPr wrap="none" anchor="ctr"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9" name="Oval 1037"/>
          <p:cNvSpPr>
            <a:spLocks noChangeArrowheads="1"/>
          </p:cNvSpPr>
          <p:nvPr/>
        </p:nvSpPr>
        <p:spPr bwMode="gray">
          <a:xfrm>
            <a:off x="971550" y="1628775"/>
            <a:ext cx="3529013" cy="367188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  <a:rou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" name="Oval 1038"/>
          <p:cNvSpPr>
            <a:spLocks noChangeArrowheads="1"/>
          </p:cNvSpPr>
          <p:nvPr/>
        </p:nvSpPr>
        <p:spPr bwMode="gray">
          <a:xfrm>
            <a:off x="1258888" y="260350"/>
            <a:ext cx="935038" cy="936625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  <a:rou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1" name="Oval 1039"/>
          <p:cNvSpPr>
            <a:spLocks noChangeArrowheads="1"/>
          </p:cNvSpPr>
          <p:nvPr/>
        </p:nvSpPr>
        <p:spPr bwMode="gray">
          <a:xfrm>
            <a:off x="4211638" y="2636838"/>
            <a:ext cx="1223963" cy="1223963"/>
          </a:xfrm>
          <a:prstGeom prst="ellipse">
            <a:avLst/>
          </a:prstGeom>
          <a:solidFill>
            <a:srgbClr val="1BABE5">
              <a:alpha val="10001"/>
            </a:srgbClr>
          </a:solidFill>
          <a:ln w="9525">
            <a:noFill/>
            <a:round/>
          </a:ln>
          <a:effectLst/>
        </p:spPr>
        <p:txBody>
          <a:bodyPr wrap="none" anchor="ctr"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2" name="Text Box 1042"/>
          <p:cNvSpPr txBox="1">
            <a:spLocks noChangeArrowheads="1"/>
          </p:cNvSpPr>
          <p:nvPr/>
        </p:nvSpPr>
        <p:spPr bwMode="auto">
          <a:xfrm>
            <a:off x="1916113" y="6024563"/>
            <a:ext cx="49244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上海博为峰软件技术有限公司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3" name="Text Box 1043"/>
          <p:cNvSpPr txBox="1">
            <a:spLocks noChangeArrowheads="1"/>
          </p:cNvSpPr>
          <p:nvPr/>
        </p:nvSpPr>
        <p:spPr bwMode="auto">
          <a:xfrm>
            <a:off x="1870075" y="5646738"/>
            <a:ext cx="49244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http://www.51testing.com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2059" name="Picture 1044" descr="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51625" y="322263"/>
            <a:ext cx="2051050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" name="Rectangle 1045"/>
          <p:cNvSpPr>
            <a:spLocks noChangeArrowheads="1"/>
          </p:cNvSpPr>
          <p:nvPr/>
        </p:nvSpPr>
        <p:spPr bwMode="ltGray">
          <a:xfrm>
            <a:off x="-3175" y="2654300"/>
            <a:ext cx="9144000" cy="1306513"/>
          </a:xfrm>
          <a:prstGeom prst="rect">
            <a:avLst/>
          </a:prstGeom>
          <a:solidFill>
            <a:srgbClr val="A4D0EE">
              <a:alpha val="21001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6" name="Rectangle 1046"/>
          <p:cNvSpPr>
            <a:spLocks noChangeArrowheads="1"/>
          </p:cNvSpPr>
          <p:nvPr/>
        </p:nvSpPr>
        <p:spPr bwMode="ltGray">
          <a:xfrm>
            <a:off x="0" y="2830513"/>
            <a:ext cx="9144000" cy="1401763"/>
          </a:xfrm>
          <a:prstGeom prst="rect">
            <a:avLst/>
          </a:prstGeom>
          <a:solidFill>
            <a:srgbClr val="A4D0EE">
              <a:alpha val="44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7" name="Rectangle 1047"/>
          <p:cNvSpPr>
            <a:spLocks noChangeArrowheads="1"/>
          </p:cNvSpPr>
          <p:nvPr/>
        </p:nvSpPr>
        <p:spPr bwMode="ltGray">
          <a:xfrm>
            <a:off x="0" y="2947988"/>
            <a:ext cx="9144000" cy="827088"/>
          </a:xfrm>
          <a:prstGeom prst="rect">
            <a:avLst/>
          </a:prstGeom>
          <a:solidFill>
            <a:srgbClr val="FFFFFF">
              <a:alpha val="6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063" name="Picture 1048" descr="0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93813" y="287338"/>
            <a:ext cx="882650" cy="882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4" name="Picture 1049" descr="0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3938" y="1716088"/>
            <a:ext cx="3429000" cy="3527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" name="Oval 1050"/>
          <p:cNvSpPr>
            <a:spLocks noChangeArrowheads="1"/>
          </p:cNvSpPr>
          <p:nvPr/>
        </p:nvSpPr>
        <p:spPr bwMode="gray">
          <a:xfrm>
            <a:off x="323850" y="1268413"/>
            <a:ext cx="1438275" cy="15113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bg1"/>
            </a:solidFill>
            <a:rou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066" name="Picture 1051" descr="0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4013" y="1323975"/>
            <a:ext cx="1362075" cy="1417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" name="Oval 1052"/>
          <p:cNvSpPr>
            <a:spLocks noChangeArrowheads="1"/>
          </p:cNvSpPr>
          <p:nvPr/>
        </p:nvSpPr>
        <p:spPr bwMode="gray">
          <a:xfrm>
            <a:off x="3213100" y="3843338"/>
            <a:ext cx="1325563" cy="1325563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  <a:rou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68" name="Picture 1053" descr="未标题-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241675" y="3868738"/>
            <a:ext cx="1276350" cy="1276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28" name="Rectangle 1040"/>
          <p:cNvSpPr>
            <a:spLocks noGrp="1" noChangeArrowheads="1"/>
          </p:cNvSpPr>
          <p:nvPr>
            <p:ph type="ctrTitle"/>
          </p:nvPr>
        </p:nvSpPr>
        <p:spPr>
          <a:xfrm>
            <a:off x="657225" y="2795588"/>
            <a:ext cx="7943850" cy="476250"/>
          </a:xfrm>
        </p:spPr>
        <p:txBody>
          <a:bodyPr anchor="b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3329" name="Rectangle 1041"/>
          <p:cNvSpPr>
            <a:spLocks noGrp="1" noChangeArrowheads="1"/>
          </p:cNvSpPr>
          <p:nvPr>
            <p:ph type="subTitle" idx="1"/>
          </p:nvPr>
        </p:nvSpPr>
        <p:spPr>
          <a:xfrm>
            <a:off x="666750" y="3271838"/>
            <a:ext cx="7943850" cy="284162"/>
          </a:xfrm>
        </p:spPr>
        <p:txBody>
          <a:bodyPr/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20700"/>
            <a:ext cx="2286000" cy="2557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20700"/>
            <a:ext cx="6705600" cy="2557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20700"/>
            <a:ext cx="9144000" cy="7731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54113" y="1704975"/>
            <a:ext cx="7464425" cy="1373188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chemeClr val="accent1"/>
              </a:buClr>
              <a:buSzTx/>
              <a:buFontTx/>
              <a:buChar char="•"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54113" y="1704975"/>
            <a:ext cx="3656012" cy="1373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2525" y="1704975"/>
            <a:ext cx="3656013" cy="1373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chemeClr val="accent1"/>
              </a:buClr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vmlDrawing" Target="../drawings/vmlDrawing1.vml"/><Relationship Id="rId17" Type="http://schemas.openxmlformats.org/officeDocument/2006/relationships/image" Target="../media/image8.png"/><Relationship Id="rId16" Type="http://schemas.openxmlformats.org/officeDocument/2006/relationships/image" Target="../media/image7.png"/><Relationship Id="rId15" Type="http://schemas.openxmlformats.org/officeDocument/2006/relationships/image" Target="../media/image1.png"/><Relationship Id="rId14" Type="http://schemas.openxmlformats.org/officeDocument/2006/relationships/image" Target="../media/image6.png"/><Relationship Id="rId13" Type="http://schemas.openxmlformats.org/officeDocument/2006/relationships/oleObject" Target="../embeddings/oleObject1.bin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22225" y="6550025"/>
            <a:ext cx="9124950" cy="290513"/>
          </a:xfrm>
          <a:prstGeom prst="rect">
            <a:avLst/>
          </a:prstGeom>
          <a:solidFill>
            <a:srgbClr val="5E9CDA">
              <a:alpha val="25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6" name="Object 67"/>
          <p:cNvGraphicFramePr/>
          <p:nvPr userDrawn="1"/>
        </p:nvGraphicFramePr>
        <p:xfrm>
          <a:off x="0" y="844550"/>
          <a:ext cx="914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2540000" imgH="254000" progId="Photoshop.Image.8">
                  <p:embed/>
                </p:oleObj>
              </mc:Choice>
              <mc:Fallback>
                <p:oleObj name="" r:id="rId13" imgW="2540000" imgH="254000" progId="Photoshop.Imag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844550"/>
                        <a:ext cx="91440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0" y="649288"/>
            <a:ext cx="9144000" cy="449263"/>
          </a:xfrm>
          <a:prstGeom prst="rect">
            <a:avLst/>
          </a:prstGeom>
          <a:solidFill>
            <a:srgbClr val="5E9CDA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99CC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93" name="Oval 69"/>
          <p:cNvSpPr>
            <a:spLocks noChangeArrowheads="1"/>
          </p:cNvSpPr>
          <p:nvPr/>
        </p:nvSpPr>
        <p:spPr bwMode="gray">
          <a:xfrm>
            <a:off x="471488" y="0"/>
            <a:ext cx="8093075" cy="6494463"/>
          </a:xfrm>
          <a:prstGeom prst="ellipse">
            <a:avLst/>
          </a:prstGeom>
          <a:gradFill rotWithShape="1">
            <a:gsLst>
              <a:gs pos="0">
                <a:srgbClr val="D8DDE0">
                  <a:alpha val="44000"/>
                </a:srgbClr>
              </a:gs>
              <a:gs pos="100000">
                <a:srgbClr val="D8DDE0">
                  <a:gamma/>
                  <a:tint val="0"/>
                  <a:invGamma/>
                  <a:alpha val="0"/>
                </a:srgb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 wrap="none" anchor="ctr"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94" name="Oval 70"/>
          <p:cNvSpPr>
            <a:spLocks noChangeArrowheads="1"/>
          </p:cNvSpPr>
          <p:nvPr/>
        </p:nvSpPr>
        <p:spPr bwMode="gray">
          <a:xfrm>
            <a:off x="1116013" y="58738"/>
            <a:ext cx="865188" cy="89217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2" name="Rectangle 71"/>
          <p:cNvSpPr>
            <a:spLocks noGrp="1"/>
          </p:cNvSpPr>
          <p:nvPr>
            <p:ph type="title"/>
          </p:nvPr>
        </p:nvSpPr>
        <p:spPr>
          <a:xfrm>
            <a:off x="0" y="520700"/>
            <a:ext cx="9144000" cy="7731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</a:t>
            </a:r>
            <a:endParaRPr lang="en-US" altLang="zh-CN" dirty="0"/>
          </a:p>
        </p:txBody>
      </p:sp>
      <p:sp>
        <p:nvSpPr>
          <p:cNvPr id="1033" name="Rectangle 72"/>
          <p:cNvSpPr>
            <a:spLocks noGrp="1"/>
          </p:cNvSpPr>
          <p:nvPr>
            <p:ph type="body" idx="1"/>
          </p:nvPr>
        </p:nvSpPr>
        <p:spPr>
          <a:xfrm>
            <a:off x="1154113" y="1704975"/>
            <a:ext cx="7464425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539163" y="6597650"/>
            <a:ext cx="0" cy="171450"/>
          </a:xfrm>
          <a:prstGeom prst="line">
            <a:avLst/>
          </a:prstGeom>
          <a:noFill/>
          <a:ln w="9525">
            <a:solidFill>
              <a:srgbClr val="4A565E"/>
            </a:solidFill>
            <a:round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98" name="Text Box 74"/>
          <p:cNvSpPr txBox="1">
            <a:spLocks noChangeArrowheads="1"/>
          </p:cNvSpPr>
          <p:nvPr/>
        </p:nvSpPr>
        <p:spPr bwMode="auto">
          <a:xfrm>
            <a:off x="4648200" y="6494463"/>
            <a:ext cx="3222625" cy="2746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上海博为峰软件技术有限公司</a:t>
            </a:r>
            <a:endParaRPr kumimoji="0" lang="zh-CN" altLang="en-US" sz="1200" b="1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99" name="Text Box 75"/>
          <p:cNvSpPr txBox="1">
            <a:spLocks noChangeArrowheads="1"/>
          </p:cNvSpPr>
          <p:nvPr/>
        </p:nvSpPr>
        <p:spPr bwMode="auto">
          <a:xfrm>
            <a:off x="2185988" y="6505575"/>
            <a:ext cx="2989263" cy="2746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http://www.51testing.com</a:t>
            </a:r>
            <a:endParaRPr kumimoji="0" lang="en-US" altLang="zh-CN" sz="1200" b="1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0" name="Line 76"/>
          <p:cNvSpPr>
            <a:spLocks noChangeShapeType="1"/>
          </p:cNvSpPr>
          <p:nvPr/>
        </p:nvSpPr>
        <p:spPr bwMode="auto">
          <a:xfrm>
            <a:off x="0" y="6529388"/>
            <a:ext cx="9144000" cy="0"/>
          </a:xfrm>
          <a:prstGeom prst="line">
            <a:avLst/>
          </a:prstGeom>
          <a:noFill/>
          <a:ln w="9525">
            <a:solidFill>
              <a:srgbClr val="5E9CDA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01" name="Rectangle 77"/>
          <p:cNvSpPr>
            <a:spLocks noChangeArrowheads="1"/>
          </p:cNvSpPr>
          <p:nvPr/>
        </p:nvSpPr>
        <p:spPr bwMode="gray">
          <a:xfrm>
            <a:off x="6411913" y="623888"/>
            <a:ext cx="2698750" cy="508000"/>
          </a:xfrm>
          <a:prstGeom prst="rect">
            <a:avLst/>
          </a:prstGeom>
          <a:solidFill>
            <a:schemeClr val="bg1">
              <a:alpha val="2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99CC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2" name="Rectangle 78"/>
          <p:cNvSpPr>
            <a:spLocks noChangeArrowheads="1"/>
          </p:cNvSpPr>
          <p:nvPr/>
        </p:nvSpPr>
        <p:spPr bwMode="gray">
          <a:xfrm>
            <a:off x="6661150" y="644525"/>
            <a:ext cx="2482850" cy="520700"/>
          </a:xfrm>
          <a:prstGeom prst="rect">
            <a:avLst/>
          </a:prstGeom>
          <a:solidFill>
            <a:schemeClr val="tx2">
              <a:alpha val="2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99CC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3" name="Rectangle 79"/>
          <p:cNvSpPr>
            <a:spLocks noChangeArrowheads="1"/>
          </p:cNvSpPr>
          <p:nvPr/>
        </p:nvSpPr>
        <p:spPr bwMode="gray">
          <a:xfrm>
            <a:off x="6861175" y="633413"/>
            <a:ext cx="2282825" cy="519113"/>
          </a:xfrm>
          <a:prstGeom prst="rect">
            <a:avLst/>
          </a:prstGeom>
          <a:solidFill>
            <a:schemeClr val="tx2">
              <a:alpha val="2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99CC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4" name="Rectangle 80"/>
          <p:cNvSpPr>
            <a:spLocks noChangeArrowheads="1"/>
          </p:cNvSpPr>
          <p:nvPr/>
        </p:nvSpPr>
        <p:spPr bwMode="gray">
          <a:xfrm>
            <a:off x="7072313" y="646113"/>
            <a:ext cx="2049463" cy="449263"/>
          </a:xfrm>
          <a:prstGeom prst="rect">
            <a:avLst/>
          </a:prstGeom>
          <a:solidFill>
            <a:schemeClr val="tx2">
              <a:alpha val="2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99CC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5" name="Rectangle 81"/>
          <p:cNvSpPr>
            <a:spLocks noChangeArrowheads="1"/>
          </p:cNvSpPr>
          <p:nvPr/>
        </p:nvSpPr>
        <p:spPr bwMode="gray">
          <a:xfrm>
            <a:off x="7248525" y="633413"/>
            <a:ext cx="1895475" cy="449263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99CC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6" name="Rectangle 82"/>
          <p:cNvSpPr>
            <a:spLocks noChangeArrowheads="1"/>
          </p:cNvSpPr>
          <p:nvPr/>
        </p:nvSpPr>
        <p:spPr bwMode="gray">
          <a:xfrm>
            <a:off x="7412038" y="644525"/>
            <a:ext cx="1731963" cy="449263"/>
          </a:xfrm>
          <a:prstGeom prst="rect">
            <a:avLst/>
          </a:prstGeom>
          <a:solidFill>
            <a:srgbClr val="FFFFFF">
              <a:alpha val="48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99CC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44" name="Picture 83" descr="0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388225" y="544513"/>
            <a:ext cx="1744663" cy="52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08" name="Line 84"/>
          <p:cNvSpPr>
            <a:spLocks noChangeShapeType="1"/>
          </p:cNvSpPr>
          <p:nvPr/>
        </p:nvSpPr>
        <p:spPr bwMode="auto">
          <a:xfrm>
            <a:off x="0" y="6443663"/>
            <a:ext cx="9144000" cy="0"/>
          </a:xfrm>
          <a:prstGeom prst="line">
            <a:avLst/>
          </a:prstGeom>
          <a:noFill/>
          <a:ln w="9525">
            <a:solidFill>
              <a:srgbClr val="5E9CDA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046" name="Picture 85" descr="03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41413" y="88900"/>
            <a:ext cx="8128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0" name="Oval 86"/>
          <p:cNvSpPr>
            <a:spLocks noChangeArrowheads="1"/>
          </p:cNvSpPr>
          <p:nvPr/>
        </p:nvSpPr>
        <p:spPr bwMode="gray">
          <a:xfrm>
            <a:off x="179388" y="333375"/>
            <a:ext cx="1152525" cy="122396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048" name="Picture 87" descr="04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200025" y="355600"/>
            <a:ext cx="1103313" cy="1196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2" name="Rectangle 88"/>
          <p:cNvSpPr>
            <a:spLocks noChangeArrowheads="1"/>
          </p:cNvSpPr>
          <p:nvPr/>
        </p:nvSpPr>
        <p:spPr bwMode="gray">
          <a:xfrm>
            <a:off x="0" y="611188"/>
            <a:ext cx="1971675" cy="508000"/>
          </a:xfrm>
          <a:prstGeom prst="rect">
            <a:avLst/>
          </a:prstGeom>
          <a:solidFill>
            <a:schemeClr val="bg1">
              <a:alpha val="2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99CC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3" name="Rectangle 89"/>
          <p:cNvSpPr>
            <a:spLocks noChangeArrowheads="1"/>
          </p:cNvSpPr>
          <p:nvPr/>
        </p:nvSpPr>
        <p:spPr bwMode="gray">
          <a:xfrm>
            <a:off x="0" y="668338"/>
            <a:ext cx="1458913" cy="508000"/>
          </a:xfrm>
          <a:prstGeom prst="rect">
            <a:avLst/>
          </a:prstGeom>
          <a:solidFill>
            <a:schemeClr val="bg1">
              <a:alpha val="2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99CC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4" name="Rectangle 90"/>
          <p:cNvSpPr>
            <a:spLocks noChangeArrowheads="1"/>
          </p:cNvSpPr>
          <p:nvPr/>
        </p:nvSpPr>
        <p:spPr bwMode="auto">
          <a:xfrm>
            <a:off x="8524875" y="6569075"/>
            <a:ext cx="43815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lvl="0" algn="l" eaLnBrk="1" hangingPunct="1"/>
            <a:fld id="{9A0DB2DC-4C9A-4742-B13C-FB6460FD3503}" type="slidenum">
              <a:rPr lang="zh-CN" altLang="en-US" sz="10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lnSpc>
          <a:spcPct val="90000"/>
        </a:lnSpc>
        <a:spcBef>
          <a:spcPct val="35000"/>
        </a:spcBef>
        <a:spcAft>
          <a:spcPct val="15000"/>
        </a:spcAft>
        <a:buClr>
          <a:schemeClr val="accent1"/>
        </a:buClr>
        <a:buChar char="•"/>
        <a:defRPr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90000"/>
        </a:lnSpc>
        <a:spcBef>
          <a:spcPct val="20000"/>
        </a:spcBef>
        <a:spcAft>
          <a:spcPct val="15000"/>
        </a:spcAft>
        <a:buClr>
          <a:schemeClr val="accent1"/>
        </a:buClr>
        <a:buChar char="–"/>
        <a:defRPr b="1">
          <a:solidFill>
            <a:schemeClr val="accent1"/>
          </a:solidFill>
          <a:latin typeface="+mn-lt"/>
        </a:defRPr>
      </a:lvl2pPr>
      <a:lvl3pPr marL="1143000" indent="-228600" algn="l" rtl="0" fontAlgn="base">
        <a:lnSpc>
          <a:spcPct val="90000"/>
        </a:lnSpc>
        <a:spcBef>
          <a:spcPct val="20000"/>
        </a:spcBef>
        <a:spcAft>
          <a:spcPct val="15000"/>
        </a:spcAft>
        <a:buClr>
          <a:schemeClr val="accent1"/>
        </a:buClr>
        <a:defRPr b="1">
          <a:solidFill>
            <a:schemeClr val="accent1"/>
          </a:solidFill>
          <a:latin typeface="+mn-lt"/>
        </a:defRPr>
      </a:lvl3pPr>
      <a:lvl4pPr marL="1600200" indent="-228600" algn="l" rtl="0" fontAlgn="base">
        <a:lnSpc>
          <a:spcPct val="90000"/>
        </a:lnSpc>
        <a:spcBef>
          <a:spcPct val="20000"/>
        </a:spcBef>
        <a:spcAft>
          <a:spcPct val="15000"/>
        </a:spcAft>
        <a:buClr>
          <a:schemeClr val="accent1"/>
        </a:buClr>
        <a:defRPr b="1">
          <a:solidFill>
            <a:schemeClr val="accent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5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>
            <a:spAutoFit/>
          </a:bodyPr>
          <a:p>
            <a:pPr eaLnBrk="1" hangingPunct="1">
              <a:buClrTx/>
              <a:buSzTx/>
              <a:buFontTx/>
            </a:pPr>
            <a:r>
              <a:rPr lang="zh-CN" altLang="en-US" dirty="0">
                <a:latin typeface="+mj-lt"/>
                <a:ea typeface="宋体" panose="02010600030101010101" pitchFamily="2" charset="-122"/>
                <a:cs typeface="+mj-cs"/>
              </a:rPr>
              <a:t>通用测试用例写作方法</a:t>
            </a:r>
            <a:endParaRPr lang="zh-CN" altLang="en-US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39"/>
          <p:cNvSpPr>
            <a:spLocks noGrp="1"/>
          </p:cNvSpPr>
          <p:nvPr>
            <p:ph type="title"/>
          </p:nvPr>
        </p:nvSpPr>
        <p:spPr>
          <a:xfrm>
            <a:off x="438150" y="772160"/>
            <a:ext cx="8191500" cy="58864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测试用例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用例名/测试场景</a:t>
            </a:r>
            <a:br>
              <a:rPr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43" name="Rectangle 40"/>
          <p:cNvSpPr>
            <a:spLocks noGrp="1"/>
          </p:cNvSpPr>
          <p:nvPr>
            <p:ph idx="1"/>
          </p:nvPr>
        </p:nvSpPr>
        <p:spPr>
          <a:xfrm>
            <a:off x="438150" y="1644650"/>
            <a:ext cx="6004560" cy="3005455"/>
          </a:xfrm>
        </p:spPr>
        <p:txBody>
          <a:bodyPr vert="horz" wrap="square" lIns="91440" tIns="45720" rIns="91440" bIns="45720" anchor="t">
            <a:spAutoFit/>
          </a:bodyPr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规则：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当前测试用例所属测试大类、被测需求、被测模块、被测单元等等 ，将测试用例进行分类（方便测试执行工作任务的安排，测试用例数据的统计）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约定：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系统测试用例测试项目：软件需求项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集成测试用例测试项目：集成后的模块名或接口名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单元测试用例测试项目：被测试的函数名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44" name="Rectangle 41"/>
          <p:cNvSpPr/>
          <p:nvPr/>
        </p:nvSpPr>
        <p:spPr>
          <a:xfrm>
            <a:off x="7786688" y="3805238"/>
            <a:ext cx="76993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7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45" name="Rectangle 42"/>
          <p:cNvSpPr/>
          <p:nvPr/>
        </p:nvSpPr>
        <p:spPr>
          <a:xfrm>
            <a:off x="6442075" y="3805238"/>
            <a:ext cx="1344613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操作步骤</a:t>
            </a:r>
            <a:endParaRPr lang="zh-CN" altLang="en-US" sz="10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46" name="Rectangle 43"/>
          <p:cNvSpPr/>
          <p:nvPr/>
        </p:nvSpPr>
        <p:spPr>
          <a:xfrm>
            <a:off x="7786688" y="4119563"/>
            <a:ext cx="76993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7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47" name="Rectangle 44"/>
          <p:cNvSpPr/>
          <p:nvPr/>
        </p:nvSpPr>
        <p:spPr>
          <a:xfrm>
            <a:off x="6442075" y="4119563"/>
            <a:ext cx="1344613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预期输出</a:t>
            </a:r>
            <a:endParaRPr lang="zh-CN" altLang="en-US" sz="10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48" name="Rectangle 45"/>
          <p:cNvSpPr/>
          <p:nvPr/>
        </p:nvSpPr>
        <p:spPr>
          <a:xfrm>
            <a:off x="7786688" y="3490913"/>
            <a:ext cx="76993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7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49" name="Rectangle 46"/>
          <p:cNvSpPr/>
          <p:nvPr/>
        </p:nvSpPr>
        <p:spPr>
          <a:xfrm>
            <a:off x="6442075" y="3490913"/>
            <a:ext cx="1344613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endParaRPr lang="zh-CN" altLang="en-US" sz="10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50" name="Rectangle 47"/>
          <p:cNvSpPr/>
          <p:nvPr/>
        </p:nvSpPr>
        <p:spPr>
          <a:xfrm>
            <a:off x="7786688" y="3175000"/>
            <a:ext cx="769937" cy="3159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7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51" name="Rectangle 48"/>
          <p:cNvSpPr/>
          <p:nvPr/>
        </p:nvSpPr>
        <p:spPr>
          <a:xfrm>
            <a:off x="6442075" y="3175000"/>
            <a:ext cx="1344613" cy="3159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预置条件</a:t>
            </a:r>
            <a:endParaRPr lang="zh-CN" altLang="en-US" sz="10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52" name="Rectangle 49"/>
          <p:cNvSpPr/>
          <p:nvPr/>
        </p:nvSpPr>
        <p:spPr>
          <a:xfrm>
            <a:off x="7786688" y="2860675"/>
            <a:ext cx="76993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7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53" name="Rectangle 50"/>
          <p:cNvSpPr/>
          <p:nvPr/>
        </p:nvSpPr>
        <p:spPr>
          <a:xfrm>
            <a:off x="6442075" y="2860675"/>
            <a:ext cx="1344613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重要级别</a:t>
            </a:r>
            <a:endParaRPr lang="zh-CN" altLang="en-US" sz="10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54" name="Rectangle 51"/>
          <p:cNvSpPr/>
          <p:nvPr/>
        </p:nvSpPr>
        <p:spPr>
          <a:xfrm>
            <a:off x="7786688" y="2546350"/>
            <a:ext cx="76993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7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55" name="Rectangle 52"/>
          <p:cNvSpPr/>
          <p:nvPr/>
        </p:nvSpPr>
        <p:spPr>
          <a:xfrm>
            <a:off x="6442075" y="2546350"/>
            <a:ext cx="1344613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测试标题</a:t>
            </a:r>
            <a:endParaRPr lang="zh-CN" altLang="en-US" sz="10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56" name="Rectangle 53"/>
          <p:cNvSpPr/>
          <p:nvPr/>
        </p:nvSpPr>
        <p:spPr>
          <a:xfrm>
            <a:off x="7786688" y="2232025"/>
            <a:ext cx="76993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7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57" name="Rectangle 54"/>
          <p:cNvSpPr/>
          <p:nvPr/>
        </p:nvSpPr>
        <p:spPr>
          <a:xfrm>
            <a:off x="6442075" y="2232025"/>
            <a:ext cx="1344613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sz="1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用例名/测试场景</a:t>
            </a:r>
            <a:endParaRPr lang="zh-CN" altLang="en-US" sz="1000" b="1" dirty="0">
              <a:solidFill>
                <a:srgbClr val="3366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58" name="Rectangle 55"/>
          <p:cNvSpPr/>
          <p:nvPr/>
        </p:nvSpPr>
        <p:spPr>
          <a:xfrm>
            <a:off x="7786688" y="1679575"/>
            <a:ext cx="769937" cy="5524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8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59" name="Rectangle 56"/>
          <p:cNvSpPr/>
          <p:nvPr/>
        </p:nvSpPr>
        <p:spPr>
          <a:xfrm>
            <a:off x="6442075" y="1679575"/>
            <a:ext cx="1344613" cy="5524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测试用例编号</a:t>
            </a:r>
            <a:endParaRPr lang="zh-CN" altLang="en-US" sz="10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60" name="Line 57"/>
          <p:cNvSpPr/>
          <p:nvPr/>
        </p:nvSpPr>
        <p:spPr>
          <a:xfrm>
            <a:off x="6442075" y="1679575"/>
            <a:ext cx="2114550" cy="1588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1" name="Line 58"/>
          <p:cNvSpPr/>
          <p:nvPr/>
        </p:nvSpPr>
        <p:spPr>
          <a:xfrm>
            <a:off x="6442075" y="2232025"/>
            <a:ext cx="2114550" cy="1588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2" name="Line 59"/>
          <p:cNvSpPr/>
          <p:nvPr/>
        </p:nvSpPr>
        <p:spPr>
          <a:xfrm>
            <a:off x="6442075" y="2546350"/>
            <a:ext cx="2114550" cy="1588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3" name="Line 60"/>
          <p:cNvSpPr/>
          <p:nvPr/>
        </p:nvSpPr>
        <p:spPr>
          <a:xfrm>
            <a:off x="6442075" y="2860675"/>
            <a:ext cx="2114550" cy="1588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4" name="Line 61"/>
          <p:cNvSpPr/>
          <p:nvPr/>
        </p:nvSpPr>
        <p:spPr>
          <a:xfrm>
            <a:off x="6442075" y="3175000"/>
            <a:ext cx="2114550" cy="1588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5" name="Line 62"/>
          <p:cNvSpPr/>
          <p:nvPr/>
        </p:nvSpPr>
        <p:spPr>
          <a:xfrm>
            <a:off x="6442075" y="3490913"/>
            <a:ext cx="2114550" cy="1587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6" name="Line 63"/>
          <p:cNvSpPr/>
          <p:nvPr/>
        </p:nvSpPr>
        <p:spPr>
          <a:xfrm>
            <a:off x="6442075" y="4433888"/>
            <a:ext cx="2114550" cy="1587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7" name="Line 64"/>
          <p:cNvSpPr/>
          <p:nvPr/>
        </p:nvSpPr>
        <p:spPr>
          <a:xfrm>
            <a:off x="6442075" y="1679575"/>
            <a:ext cx="0" cy="2754313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8" name="Line 65"/>
          <p:cNvSpPr/>
          <p:nvPr/>
        </p:nvSpPr>
        <p:spPr>
          <a:xfrm>
            <a:off x="7786688" y="1679575"/>
            <a:ext cx="0" cy="2754313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9" name="Line 66"/>
          <p:cNvSpPr/>
          <p:nvPr/>
        </p:nvSpPr>
        <p:spPr>
          <a:xfrm>
            <a:off x="8556625" y="1679575"/>
            <a:ext cx="0" cy="2754313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70" name="Line 67"/>
          <p:cNvSpPr/>
          <p:nvPr/>
        </p:nvSpPr>
        <p:spPr>
          <a:xfrm>
            <a:off x="6442075" y="3805238"/>
            <a:ext cx="2114550" cy="1587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71" name="Line 68"/>
          <p:cNvSpPr/>
          <p:nvPr/>
        </p:nvSpPr>
        <p:spPr>
          <a:xfrm>
            <a:off x="6442075" y="4119563"/>
            <a:ext cx="2114550" cy="1587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4"/>
          <p:cNvSpPr>
            <a:spLocks noGrp="1"/>
          </p:cNvSpPr>
          <p:nvPr>
            <p:ph type="title"/>
          </p:nvPr>
        </p:nvSpPr>
        <p:spPr>
          <a:xfrm>
            <a:off x="438150" y="411163"/>
            <a:ext cx="8191500" cy="94932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测试用例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用例名/测试场景</a:t>
            </a:r>
            <a:r>
              <a:rPr lang="zh-CN" altLang="en-US" dirty="0">
                <a:ea typeface="宋体" panose="02010600030101010101" pitchFamily="2" charset="-122"/>
              </a:rPr>
              <a:t>举例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9525" name="Rectangle 5"/>
          <p:cNvSpPr>
            <a:spLocks noGrp="1"/>
          </p:cNvSpPr>
          <p:nvPr>
            <p:ph idx="1"/>
          </p:nvPr>
        </p:nvSpPr>
        <p:spPr>
          <a:xfrm>
            <a:off x="438150" y="1682750"/>
            <a:ext cx="8191500" cy="2144713"/>
          </a:xfrm>
        </p:spPr>
        <p:txBody>
          <a:bodyPr vert="horz" wrap="square" lIns="91440" tIns="45720" rIns="91440" bIns="45720" anchor="t">
            <a:spAutoFit/>
          </a:bodyPr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系统测试用例项：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测试手机在没有</a:t>
            </a:r>
            <a:r>
              <a:rPr lang="en-US" altLang="zh-CN" dirty="0">
                <a:ea typeface="宋体" panose="02010600030101010101" pitchFamily="2" charset="-122"/>
              </a:rPr>
              <a:t>SIM</a:t>
            </a:r>
            <a:r>
              <a:rPr lang="zh-CN" altLang="en-US" dirty="0">
                <a:ea typeface="宋体" panose="02010600030101010101" pitchFamily="2" charset="-122"/>
              </a:rPr>
              <a:t>卡的情况下，可以拨打紧急号码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集成测试用例项：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测试模块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zh-CN" altLang="en-US" dirty="0">
                <a:ea typeface="宋体" panose="02010600030101010101" pitchFamily="2" charset="-122"/>
              </a:rPr>
              <a:t>提供的文件接口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单元测试用例项：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测试函数 </a:t>
            </a:r>
            <a:r>
              <a:rPr lang="en-US" altLang="zh-CN" dirty="0">
                <a:ea typeface="宋体" panose="02010600030101010101" pitchFamily="2" charset="-122"/>
              </a:rPr>
              <a:t>int ReadFile(char *pszFileName)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952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>
                                            <p:txEl>
                                              <p:charRg st="9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9525">
                                            <p:txEl>
                                              <p:charRg st="9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>
                                            <p:txEl>
                                              <p:charRg st="34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9525">
                                            <p:txEl>
                                              <p:charRg st="34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>
                                            <p:txEl>
                                              <p:charRg st="43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9525">
                                            <p:txEl>
                                              <p:charRg st="43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>
                                            <p:txEl>
                                              <p:charRg st="56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9525">
                                            <p:txEl>
                                              <p:charRg st="56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>
                                            <p:txEl>
                                              <p:charRg st="65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9525">
                                            <p:txEl>
                                              <p:charRg st="65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35"/>
          <p:cNvSpPr>
            <a:spLocks noGrp="1"/>
          </p:cNvSpPr>
          <p:nvPr>
            <p:ph type="title"/>
          </p:nvPr>
        </p:nvSpPr>
        <p:spPr>
          <a:xfrm>
            <a:off x="438150" y="411163"/>
            <a:ext cx="8191500" cy="94932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测试用例标题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1" name="Rectangle 36"/>
          <p:cNvSpPr>
            <a:spLocks noGrp="1"/>
          </p:cNvSpPr>
          <p:nvPr>
            <p:ph idx="1"/>
          </p:nvPr>
        </p:nvSpPr>
        <p:spPr>
          <a:xfrm>
            <a:off x="438150" y="1682750"/>
            <a:ext cx="5817235" cy="1282700"/>
          </a:xfrm>
        </p:spPr>
        <p:txBody>
          <a:bodyPr vert="horz" wrap="square" lIns="91440" tIns="45720" rIns="91440" bIns="45720" anchor="t">
            <a:spAutoFit/>
          </a:bodyPr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规则：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测试用例的简单描述，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需要用概括的语言描述该用例的出发点和关注点，原则上每个用例的标题不能重复。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Rectangle 65"/>
          <p:cNvSpPr/>
          <p:nvPr/>
        </p:nvSpPr>
        <p:spPr>
          <a:xfrm>
            <a:off x="7786688" y="3805238"/>
            <a:ext cx="76993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7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3" name="Rectangle 66"/>
          <p:cNvSpPr/>
          <p:nvPr/>
        </p:nvSpPr>
        <p:spPr>
          <a:xfrm>
            <a:off x="6442075" y="3805238"/>
            <a:ext cx="1344613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4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操作步骤</a:t>
            </a:r>
            <a:endParaRPr lang="zh-CN" altLang="en-US" sz="14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4" name="Rectangle 67"/>
          <p:cNvSpPr/>
          <p:nvPr/>
        </p:nvSpPr>
        <p:spPr>
          <a:xfrm>
            <a:off x="7786688" y="4119563"/>
            <a:ext cx="76993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7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5" name="Rectangle 68"/>
          <p:cNvSpPr/>
          <p:nvPr/>
        </p:nvSpPr>
        <p:spPr>
          <a:xfrm>
            <a:off x="6442075" y="4119563"/>
            <a:ext cx="1344613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4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预期输出</a:t>
            </a:r>
            <a:endParaRPr lang="zh-CN" altLang="en-US" sz="14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6" name="Rectangle 69"/>
          <p:cNvSpPr/>
          <p:nvPr/>
        </p:nvSpPr>
        <p:spPr>
          <a:xfrm>
            <a:off x="7786688" y="3490913"/>
            <a:ext cx="76993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7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7" name="Rectangle 70"/>
          <p:cNvSpPr/>
          <p:nvPr/>
        </p:nvSpPr>
        <p:spPr>
          <a:xfrm>
            <a:off x="6442075" y="3490913"/>
            <a:ext cx="1344613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4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测试输入</a:t>
            </a:r>
            <a:endParaRPr lang="zh-CN" altLang="en-US" sz="14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8" name="Rectangle 71"/>
          <p:cNvSpPr/>
          <p:nvPr/>
        </p:nvSpPr>
        <p:spPr>
          <a:xfrm>
            <a:off x="7786688" y="3175000"/>
            <a:ext cx="769937" cy="3159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7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9" name="Rectangle 72"/>
          <p:cNvSpPr/>
          <p:nvPr/>
        </p:nvSpPr>
        <p:spPr>
          <a:xfrm>
            <a:off x="6442075" y="3175000"/>
            <a:ext cx="1344613" cy="3159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4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预置条件</a:t>
            </a:r>
            <a:endParaRPr lang="zh-CN" altLang="en-US" sz="14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00" name="Rectangle 73"/>
          <p:cNvSpPr/>
          <p:nvPr/>
        </p:nvSpPr>
        <p:spPr>
          <a:xfrm>
            <a:off x="7786688" y="2860675"/>
            <a:ext cx="76993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7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01" name="Rectangle 74"/>
          <p:cNvSpPr/>
          <p:nvPr/>
        </p:nvSpPr>
        <p:spPr>
          <a:xfrm>
            <a:off x="6442075" y="2860675"/>
            <a:ext cx="1344613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4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重要级别</a:t>
            </a:r>
            <a:endParaRPr lang="zh-CN" altLang="en-US" sz="14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02" name="Rectangle 75"/>
          <p:cNvSpPr/>
          <p:nvPr/>
        </p:nvSpPr>
        <p:spPr>
          <a:xfrm>
            <a:off x="7786688" y="2546350"/>
            <a:ext cx="76993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7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03" name="Rectangle 76"/>
          <p:cNvSpPr/>
          <p:nvPr/>
        </p:nvSpPr>
        <p:spPr>
          <a:xfrm>
            <a:off x="6442075" y="2546350"/>
            <a:ext cx="1344613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400" b="1" dirty="0">
                <a:solidFill>
                  <a:srgbClr val="33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测试标题</a:t>
            </a:r>
            <a:endParaRPr lang="zh-CN" altLang="en-US" sz="1400" b="1" dirty="0">
              <a:solidFill>
                <a:srgbClr val="3366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04" name="Rectangle 77"/>
          <p:cNvSpPr/>
          <p:nvPr/>
        </p:nvSpPr>
        <p:spPr>
          <a:xfrm>
            <a:off x="7786688" y="2232025"/>
            <a:ext cx="76993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7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05" name="Rectangle 78"/>
          <p:cNvSpPr/>
          <p:nvPr/>
        </p:nvSpPr>
        <p:spPr>
          <a:xfrm>
            <a:off x="6256020" y="2232025"/>
            <a:ext cx="1530985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sz="14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用例名/测试场景</a:t>
            </a:r>
            <a:endParaRPr sz="14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06" name="Rectangle 79"/>
          <p:cNvSpPr/>
          <p:nvPr/>
        </p:nvSpPr>
        <p:spPr>
          <a:xfrm>
            <a:off x="7786688" y="1679575"/>
            <a:ext cx="769937" cy="5524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8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07" name="Rectangle 80"/>
          <p:cNvSpPr/>
          <p:nvPr/>
        </p:nvSpPr>
        <p:spPr>
          <a:xfrm>
            <a:off x="6442075" y="1679575"/>
            <a:ext cx="1344613" cy="5524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4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测试用例编号</a:t>
            </a:r>
            <a:endParaRPr lang="zh-CN" altLang="en-US" sz="14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08" name="Line 81"/>
          <p:cNvSpPr/>
          <p:nvPr/>
        </p:nvSpPr>
        <p:spPr>
          <a:xfrm>
            <a:off x="6256020" y="1680845"/>
            <a:ext cx="2300605" cy="635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9" name="Line 82"/>
          <p:cNvSpPr/>
          <p:nvPr/>
        </p:nvSpPr>
        <p:spPr>
          <a:xfrm>
            <a:off x="6256020" y="2230120"/>
            <a:ext cx="2300605" cy="1905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0" name="Line 83"/>
          <p:cNvSpPr/>
          <p:nvPr/>
        </p:nvSpPr>
        <p:spPr>
          <a:xfrm>
            <a:off x="6256020" y="2546350"/>
            <a:ext cx="2300605" cy="1905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1" name="Line 84"/>
          <p:cNvSpPr/>
          <p:nvPr/>
        </p:nvSpPr>
        <p:spPr>
          <a:xfrm>
            <a:off x="6256020" y="2860675"/>
            <a:ext cx="2300605" cy="635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2" name="Line 85"/>
          <p:cNvSpPr/>
          <p:nvPr/>
        </p:nvSpPr>
        <p:spPr>
          <a:xfrm>
            <a:off x="6256020" y="3175000"/>
            <a:ext cx="2300605" cy="635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3" name="Line 86"/>
          <p:cNvSpPr/>
          <p:nvPr/>
        </p:nvSpPr>
        <p:spPr>
          <a:xfrm>
            <a:off x="6242050" y="3490595"/>
            <a:ext cx="2314575" cy="635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4" name="Line 87"/>
          <p:cNvSpPr/>
          <p:nvPr/>
        </p:nvSpPr>
        <p:spPr>
          <a:xfrm>
            <a:off x="6256020" y="4434205"/>
            <a:ext cx="2300605" cy="1270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5" name="Line 88"/>
          <p:cNvSpPr/>
          <p:nvPr/>
        </p:nvSpPr>
        <p:spPr>
          <a:xfrm>
            <a:off x="6242050" y="1679575"/>
            <a:ext cx="0" cy="2754313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6" name="Line 89"/>
          <p:cNvSpPr/>
          <p:nvPr/>
        </p:nvSpPr>
        <p:spPr>
          <a:xfrm>
            <a:off x="7786688" y="1679575"/>
            <a:ext cx="0" cy="2754313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7" name="Line 90"/>
          <p:cNvSpPr/>
          <p:nvPr/>
        </p:nvSpPr>
        <p:spPr>
          <a:xfrm>
            <a:off x="8556625" y="1679575"/>
            <a:ext cx="0" cy="2754313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8" name="Line 91"/>
          <p:cNvSpPr/>
          <p:nvPr/>
        </p:nvSpPr>
        <p:spPr>
          <a:xfrm>
            <a:off x="6256020" y="3805555"/>
            <a:ext cx="2300605" cy="635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9" name="Line 92"/>
          <p:cNvSpPr/>
          <p:nvPr/>
        </p:nvSpPr>
        <p:spPr>
          <a:xfrm>
            <a:off x="6256020" y="4119880"/>
            <a:ext cx="2300605" cy="127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47"/>
          <p:cNvSpPr>
            <a:spLocks noGrp="1"/>
          </p:cNvSpPr>
          <p:nvPr>
            <p:ph type="title"/>
          </p:nvPr>
        </p:nvSpPr>
        <p:spPr>
          <a:xfrm>
            <a:off x="438150" y="411163"/>
            <a:ext cx="8191500" cy="94932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测试用例标题举例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13315" name="Group 4"/>
          <p:cNvGrpSpPr/>
          <p:nvPr/>
        </p:nvGrpSpPr>
        <p:grpSpPr>
          <a:xfrm>
            <a:off x="1148715" y="1117600"/>
            <a:ext cx="7364730" cy="5175250"/>
            <a:chOff x="431" y="709"/>
            <a:chExt cx="4718" cy="3164"/>
          </a:xfrm>
        </p:grpSpPr>
        <p:sp>
          <p:nvSpPr>
            <p:cNvPr id="13316" name="Text Box 5"/>
            <p:cNvSpPr txBox="1"/>
            <p:nvPr/>
          </p:nvSpPr>
          <p:spPr>
            <a:xfrm>
              <a:off x="476" y="709"/>
              <a:ext cx="4355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例子一：</a:t>
              </a:r>
              <a:endPara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7" name="Rectangle 6"/>
            <p:cNvSpPr/>
            <p:nvPr/>
          </p:nvSpPr>
          <p:spPr>
            <a:xfrm>
              <a:off x="1474" y="1594"/>
              <a:ext cx="36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l">
                <a:lnSpc>
                  <a:spcPct val="90000"/>
                </a:lnSpc>
                <a:spcAft>
                  <a:spcPct val="15000"/>
                </a:spcAft>
                <a:buClr>
                  <a:schemeClr val="accent1"/>
                </a:buClr>
              </a:pPr>
              <a:r>
                <a:rPr lang="zh-CN" sz="1200" b="1" dirty="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正确用户名密码登录</a:t>
              </a:r>
              <a:endParaRPr lang="zh-CN" sz="12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8" name="Rectangle 7"/>
            <p:cNvSpPr/>
            <p:nvPr/>
          </p:nvSpPr>
          <p:spPr>
            <a:xfrm>
              <a:off x="431" y="1594"/>
              <a:ext cx="104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>
                <a:lnSpc>
                  <a:spcPct val="90000"/>
                </a:lnSpc>
                <a:spcAft>
                  <a:spcPct val="15000"/>
                </a:spcAft>
                <a:buClr>
                  <a:schemeClr val="accent1"/>
                </a:buClr>
              </a:pPr>
              <a:r>
                <a:rPr lang="zh-CN" altLang="en-US" sz="1200" b="1" dirty="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测试标题</a:t>
              </a:r>
              <a:endParaRPr lang="zh-CN" altLang="en-US" sz="12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9" name="Rectangle 8"/>
            <p:cNvSpPr/>
            <p:nvPr/>
          </p:nvSpPr>
          <p:spPr>
            <a:xfrm>
              <a:off x="1474" y="1344"/>
              <a:ext cx="36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l">
                <a:lnSpc>
                  <a:spcPct val="90000"/>
                </a:lnSpc>
                <a:spcBef>
                  <a:spcPct val="50000"/>
                </a:spcBef>
                <a:spcAft>
                  <a:spcPct val="15000"/>
                </a:spcAft>
                <a:buClr>
                  <a:schemeClr val="tx1"/>
                </a:buClr>
                <a:buFont typeface="Wingdings" panose="05000000000000000000" pitchFamily="2" charset="2"/>
              </a:pPr>
              <a:r>
                <a:rPr lang="zh-CN" altLang="en-US" sz="1200" b="1" dirty="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测试用户登录</a:t>
              </a:r>
              <a:endParaRPr lang="en-US" sz="12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0" name="Rectangle 9"/>
            <p:cNvSpPr/>
            <p:nvPr/>
          </p:nvSpPr>
          <p:spPr>
            <a:xfrm>
              <a:off x="431" y="1344"/>
              <a:ext cx="104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>
                <a:lnSpc>
                  <a:spcPct val="90000"/>
                </a:lnSpc>
                <a:spcAft>
                  <a:spcPct val="15000"/>
                </a:spcAft>
                <a:buClr>
                  <a:schemeClr val="accent1"/>
                </a:buClr>
              </a:pPr>
              <a:r>
                <a:rPr sz="1200" b="1" dirty="0"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用例名/测试场景</a:t>
              </a:r>
              <a:endParaRPr lang="zh-CN" altLang="en-US" sz="12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1" name="Rectangle 10"/>
            <p:cNvSpPr/>
            <p:nvPr/>
          </p:nvSpPr>
          <p:spPr>
            <a:xfrm>
              <a:off x="1474" y="1071"/>
              <a:ext cx="3675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l">
                <a:lnSpc>
                  <a:spcPct val="90000"/>
                </a:lnSpc>
                <a:spcBef>
                  <a:spcPct val="50000"/>
                </a:spcBef>
                <a:spcAft>
                  <a:spcPct val="15000"/>
                </a:spcAft>
                <a:buClr>
                  <a:schemeClr val="tx1"/>
                </a:buClr>
                <a:buFont typeface="Wingdings" panose="05000000000000000000" pitchFamily="2" charset="2"/>
              </a:pPr>
              <a:r>
                <a:rPr lang="en-US" altLang="zh-CN" sz="1200" b="1" dirty="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N3310_ST_FUNC_LOGIN_001</a:t>
              </a:r>
              <a:endParaRPr lang="en-US" altLang="zh-CN" sz="12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2" name="Rectangle 11"/>
            <p:cNvSpPr/>
            <p:nvPr/>
          </p:nvSpPr>
          <p:spPr>
            <a:xfrm>
              <a:off x="431" y="1071"/>
              <a:ext cx="1043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>
                <a:lnSpc>
                  <a:spcPct val="90000"/>
                </a:lnSpc>
                <a:spcAft>
                  <a:spcPct val="15000"/>
                </a:spcAft>
                <a:buClr>
                  <a:schemeClr val="accent1"/>
                </a:buClr>
              </a:pPr>
              <a:r>
                <a:rPr lang="zh-CN" altLang="en-US" sz="1200" b="1" dirty="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测试用例编号</a:t>
              </a:r>
              <a:endParaRPr lang="zh-CN" altLang="en-US" sz="12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3" name="Line 12"/>
            <p:cNvSpPr/>
            <p:nvPr/>
          </p:nvSpPr>
          <p:spPr>
            <a:xfrm>
              <a:off x="431" y="1071"/>
              <a:ext cx="4718" cy="0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4" name="Line 13"/>
            <p:cNvSpPr/>
            <p:nvPr/>
          </p:nvSpPr>
          <p:spPr>
            <a:xfrm>
              <a:off x="431" y="1344"/>
              <a:ext cx="4718" cy="0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5" name="Line 14"/>
            <p:cNvSpPr/>
            <p:nvPr/>
          </p:nvSpPr>
          <p:spPr>
            <a:xfrm>
              <a:off x="431" y="1594"/>
              <a:ext cx="4718" cy="0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6" name="Line 15"/>
            <p:cNvSpPr/>
            <p:nvPr/>
          </p:nvSpPr>
          <p:spPr>
            <a:xfrm>
              <a:off x="431" y="1844"/>
              <a:ext cx="4718" cy="0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7" name="Line 16"/>
            <p:cNvSpPr/>
            <p:nvPr/>
          </p:nvSpPr>
          <p:spPr>
            <a:xfrm>
              <a:off x="431" y="1071"/>
              <a:ext cx="0" cy="773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8" name="Line 17"/>
            <p:cNvSpPr/>
            <p:nvPr/>
          </p:nvSpPr>
          <p:spPr>
            <a:xfrm>
              <a:off x="1474" y="1071"/>
              <a:ext cx="0" cy="773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9" name="Line 18"/>
            <p:cNvSpPr/>
            <p:nvPr/>
          </p:nvSpPr>
          <p:spPr>
            <a:xfrm>
              <a:off x="5149" y="1071"/>
              <a:ext cx="0" cy="773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30" name="Rectangle 19"/>
            <p:cNvSpPr/>
            <p:nvPr/>
          </p:nvSpPr>
          <p:spPr>
            <a:xfrm>
              <a:off x="1474" y="2579"/>
              <a:ext cx="36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l">
                <a:lnSpc>
                  <a:spcPct val="90000"/>
                </a:lnSpc>
                <a:spcAft>
                  <a:spcPct val="15000"/>
                </a:spcAft>
                <a:buClr>
                  <a:schemeClr val="accent1"/>
                </a:buClr>
              </a:pPr>
              <a:r>
                <a:rPr lang="zh-CN" sz="1200" b="1" dirty="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正确用户名错误密码登录</a:t>
              </a:r>
              <a:endParaRPr lang="zh-CN" sz="12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1" name="Rectangle 20"/>
            <p:cNvSpPr/>
            <p:nvPr/>
          </p:nvSpPr>
          <p:spPr>
            <a:xfrm>
              <a:off x="431" y="2579"/>
              <a:ext cx="104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>
                <a:lnSpc>
                  <a:spcPct val="90000"/>
                </a:lnSpc>
                <a:spcAft>
                  <a:spcPct val="15000"/>
                </a:spcAft>
                <a:buClr>
                  <a:schemeClr val="accent1"/>
                </a:buClr>
              </a:pPr>
              <a:r>
                <a:rPr lang="zh-CN" altLang="en-US" sz="1200" b="1" dirty="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测试标题</a:t>
              </a:r>
              <a:endParaRPr lang="zh-CN" altLang="en-US" sz="12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2" name="Rectangle 21"/>
            <p:cNvSpPr/>
            <p:nvPr/>
          </p:nvSpPr>
          <p:spPr>
            <a:xfrm>
              <a:off x="1474" y="2329"/>
              <a:ext cx="36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l">
                <a:lnSpc>
                  <a:spcPct val="90000"/>
                </a:lnSpc>
                <a:spcBef>
                  <a:spcPct val="50000"/>
                </a:spcBef>
                <a:spcAft>
                  <a:spcPct val="15000"/>
                </a:spcAft>
                <a:buClr>
                  <a:schemeClr val="tx1"/>
                </a:buClr>
                <a:buFont typeface="Wingdings" panose="05000000000000000000" pitchFamily="2" charset="2"/>
              </a:pPr>
              <a:r>
                <a:rPr lang="zh-CN" altLang="en-US" sz="1200" b="1" dirty="0">
                  <a:solidFill>
                    <a:schemeClr val="accent1"/>
                  </a:solidFill>
                  <a:ea typeface="宋体" panose="02010600030101010101" pitchFamily="2" charset="-122"/>
                  <a:sym typeface="+mn-ea"/>
                </a:rPr>
                <a:t>测试用户登录</a:t>
              </a:r>
              <a:endParaRPr lang="zh-CN" altLang="en-US" sz="12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3" name="Rectangle 22"/>
            <p:cNvSpPr/>
            <p:nvPr/>
          </p:nvSpPr>
          <p:spPr>
            <a:xfrm>
              <a:off x="431" y="2329"/>
              <a:ext cx="104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>
                <a:lnSpc>
                  <a:spcPct val="90000"/>
                </a:lnSpc>
                <a:spcAft>
                  <a:spcPct val="15000"/>
                </a:spcAft>
                <a:buClr>
                  <a:schemeClr val="accent1"/>
                </a:buClr>
              </a:pPr>
              <a:r>
                <a:rPr sz="1200" b="1" dirty="0"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用例名/测试场景</a:t>
              </a:r>
              <a:endParaRPr lang="zh-CN" altLang="en-US" sz="12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4" name="Rectangle 23"/>
            <p:cNvSpPr/>
            <p:nvPr/>
          </p:nvSpPr>
          <p:spPr>
            <a:xfrm>
              <a:off x="1474" y="2069"/>
              <a:ext cx="3675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l">
                <a:lnSpc>
                  <a:spcPct val="90000"/>
                </a:lnSpc>
                <a:spcBef>
                  <a:spcPct val="50000"/>
                </a:spcBef>
                <a:spcAft>
                  <a:spcPct val="15000"/>
                </a:spcAft>
                <a:buClr>
                  <a:schemeClr val="tx1"/>
                </a:buClr>
                <a:buFont typeface="Wingdings" panose="05000000000000000000" pitchFamily="2" charset="2"/>
              </a:pPr>
              <a:r>
                <a:rPr lang="en-US" altLang="zh-CN" sz="1200" b="1" dirty="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N3310_ST_</a:t>
              </a:r>
              <a:r>
                <a:rPr lang="en-US" altLang="zh-CN" sz="1200" b="1" dirty="0">
                  <a:solidFill>
                    <a:schemeClr val="accent1"/>
                  </a:solidFill>
                  <a:ea typeface="宋体" panose="02010600030101010101" pitchFamily="2" charset="-122"/>
                  <a:sym typeface="+mn-ea"/>
                </a:rPr>
                <a:t>FUNC_LOGIN</a:t>
              </a:r>
              <a:r>
                <a:rPr lang="en-US" altLang="zh-CN" sz="1200" b="1" dirty="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_002</a:t>
              </a:r>
              <a:endParaRPr lang="en-US" altLang="zh-CN" sz="12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5" name="Rectangle 24"/>
            <p:cNvSpPr/>
            <p:nvPr/>
          </p:nvSpPr>
          <p:spPr>
            <a:xfrm>
              <a:off x="431" y="2069"/>
              <a:ext cx="1043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>
                <a:lnSpc>
                  <a:spcPct val="90000"/>
                </a:lnSpc>
                <a:spcAft>
                  <a:spcPct val="15000"/>
                </a:spcAft>
                <a:buClr>
                  <a:schemeClr val="accent1"/>
                </a:buClr>
              </a:pPr>
              <a:r>
                <a:rPr lang="zh-CN" altLang="en-US" sz="1200" b="1" dirty="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测试用例编号</a:t>
              </a:r>
              <a:endParaRPr lang="zh-CN" altLang="en-US" sz="12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6" name="Line 25"/>
            <p:cNvSpPr/>
            <p:nvPr/>
          </p:nvSpPr>
          <p:spPr>
            <a:xfrm>
              <a:off x="431" y="2069"/>
              <a:ext cx="4718" cy="0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37" name="Line 26"/>
            <p:cNvSpPr/>
            <p:nvPr/>
          </p:nvSpPr>
          <p:spPr>
            <a:xfrm>
              <a:off x="431" y="2329"/>
              <a:ext cx="4718" cy="0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38" name="Line 27"/>
            <p:cNvSpPr/>
            <p:nvPr/>
          </p:nvSpPr>
          <p:spPr>
            <a:xfrm>
              <a:off x="431" y="2579"/>
              <a:ext cx="4718" cy="0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39" name="Line 28"/>
            <p:cNvSpPr/>
            <p:nvPr/>
          </p:nvSpPr>
          <p:spPr>
            <a:xfrm>
              <a:off x="431" y="2829"/>
              <a:ext cx="4718" cy="0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40" name="Line 29"/>
            <p:cNvSpPr/>
            <p:nvPr/>
          </p:nvSpPr>
          <p:spPr>
            <a:xfrm>
              <a:off x="431" y="2069"/>
              <a:ext cx="0" cy="760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41" name="Line 30"/>
            <p:cNvSpPr/>
            <p:nvPr/>
          </p:nvSpPr>
          <p:spPr>
            <a:xfrm>
              <a:off x="1474" y="2069"/>
              <a:ext cx="0" cy="760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42" name="Line 31"/>
            <p:cNvSpPr/>
            <p:nvPr/>
          </p:nvSpPr>
          <p:spPr>
            <a:xfrm>
              <a:off x="5149" y="2069"/>
              <a:ext cx="0" cy="760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43" name="Rectangle 32"/>
            <p:cNvSpPr/>
            <p:nvPr/>
          </p:nvSpPr>
          <p:spPr>
            <a:xfrm>
              <a:off x="1474" y="3623"/>
              <a:ext cx="36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l">
                <a:lnSpc>
                  <a:spcPct val="90000"/>
                </a:lnSpc>
                <a:spcAft>
                  <a:spcPct val="15000"/>
                </a:spcAft>
                <a:buClr>
                  <a:schemeClr val="accent1"/>
                </a:buClr>
              </a:pPr>
              <a:r>
                <a:rPr lang="zh-CN" sz="1200" b="1" dirty="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未注册账号登录</a:t>
              </a:r>
              <a:endParaRPr lang="zh-CN" sz="12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4" name="Rectangle 33"/>
            <p:cNvSpPr/>
            <p:nvPr/>
          </p:nvSpPr>
          <p:spPr>
            <a:xfrm>
              <a:off x="431" y="3623"/>
              <a:ext cx="104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>
                <a:lnSpc>
                  <a:spcPct val="90000"/>
                </a:lnSpc>
                <a:spcAft>
                  <a:spcPct val="15000"/>
                </a:spcAft>
                <a:buClr>
                  <a:schemeClr val="accent1"/>
                </a:buClr>
              </a:pPr>
              <a:r>
                <a:rPr lang="zh-CN" altLang="en-US" sz="1200" b="1" dirty="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测试标题</a:t>
              </a:r>
              <a:endParaRPr lang="zh-CN" altLang="en-US" sz="12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5" name="Rectangle 34"/>
            <p:cNvSpPr/>
            <p:nvPr/>
          </p:nvSpPr>
          <p:spPr>
            <a:xfrm>
              <a:off x="1474" y="3373"/>
              <a:ext cx="36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l">
                <a:lnSpc>
                  <a:spcPct val="90000"/>
                </a:lnSpc>
                <a:spcBef>
                  <a:spcPct val="50000"/>
                </a:spcBef>
                <a:spcAft>
                  <a:spcPct val="15000"/>
                </a:spcAft>
                <a:buClr>
                  <a:schemeClr val="tx1"/>
                </a:buClr>
                <a:buFont typeface="Wingdings" panose="05000000000000000000" pitchFamily="2" charset="2"/>
              </a:pPr>
              <a:r>
                <a:rPr lang="zh-CN" altLang="en-US" sz="1200" b="1" dirty="0">
                  <a:solidFill>
                    <a:schemeClr val="accent1"/>
                  </a:solidFill>
                  <a:ea typeface="宋体" panose="02010600030101010101" pitchFamily="2" charset="-122"/>
                  <a:sym typeface="+mn-ea"/>
                </a:rPr>
                <a:t>测试用户登录</a:t>
              </a:r>
              <a:endParaRPr lang="zh-CN" altLang="en-US" sz="12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6" name="Rectangle 35"/>
            <p:cNvSpPr/>
            <p:nvPr/>
          </p:nvSpPr>
          <p:spPr>
            <a:xfrm>
              <a:off x="431" y="3373"/>
              <a:ext cx="104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>
                <a:lnSpc>
                  <a:spcPct val="90000"/>
                </a:lnSpc>
                <a:spcAft>
                  <a:spcPct val="15000"/>
                </a:spcAft>
                <a:buClr>
                  <a:schemeClr val="accent1"/>
                </a:buClr>
              </a:pPr>
              <a:r>
                <a:rPr sz="1200" b="1" dirty="0"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用例名/测试场景</a:t>
              </a:r>
              <a:endParaRPr lang="zh-CN" altLang="en-US" sz="12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7" name="Rectangle 36"/>
            <p:cNvSpPr/>
            <p:nvPr/>
          </p:nvSpPr>
          <p:spPr>
            <a:xfrm>
              <a:off x="1474" y="3113"/>
              <a:ext cx="3675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l">
                <a:lnSpc>
                  <a:spcPct val="90000"/>
                </a:lnSpc>
                <a:spcBef>
                  <a:spcPct val="50000"/>
                </a:spcBef>
                <a:spcAft>
                  <a:spcPct val="15000"/>
                </a:spcAft>
                <a:buClr>
                  <a:schemeClr val="tx1"/>
                </a:buClr>
                <a:buFont typeface="Wingdings" panose="05000000000000000000" pitchFamily="2" charset="2"/>
              </a:pPr>
              <a:r>
                <a:rPr lang="en-US" altLang="zh-CN" sz="1200" b="1" dirty="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N3310_ST_</a:t>
              </a:r>
              <a:r>
                <a:rPr lang="en-US" altLang="zh-CN" sz="1200" b="1" dirty="0">
                  <a:solidFill>
                    <a:schemeClr val="accent1"/>
                  </a:solidFill>
                  <a:ea typeface="宋体" panose="02010600030101010101" pitchFamily="2" charset="-122"/>
                  <a:sym typeface="+mn-ea"/>
                </a:rPr>
                <a:t>FUNC_LOGIN</a:t>
              </a:r>
              <a:r>
                <a:rPr lang="en-US" altLang="zh-CN" sz="1200" b="1" dirty="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_003</a:t>
              </a:r>
              <a:endParaRPr lang="en-US" altLang="zh-CN" sz="12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8" name="Rectangle 37"/>
            <p:cNvSpPr/>
            <p:nvPr/>
          </p:nvSpPr>
          <p:spPr>
            <a:xfrm>
              <a:off x="431" y="3113"/>
              <a:ext cx="1043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>
                <a:lnSpc>
                  <a:spcPct val="90000"/>
                </a:lnSpc>
                <a:spcAft>
                  <a:spcPct val="15000"/>
                </a:spcAft>
                <a:buClr>
                  <a:schemeClr val="accent1"/>
                </a:buClr>
              </a:pPr>
              <a:r>
                <a:rPr lang="zh-CN" altLang="en-US" sz="1200" b="1" dirty="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测试用例编号</a:t>
              </a:r>
              <a:endParaRPr lang="zh-CN" altLang="en-US" sz="12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9" name="Line 38"/>
            <p:cNvSpPr/>
            <p:nvPr/>
          </p:nvSpPr>
          <p:spPr>
            <a:xfrm>
              <a:off x="431" y="3113"/>
              <a:ext cx="4718" cy="0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50" name="Line 39"/>
            <p:cNvSpPr/>
            <p:nvPr/>
          </p:nvSpPr>
          <p:spPr>
            <a:xfrm>
              <a:off x="431" y="3373"/>
              <a:ext cx="4718" cy="0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51" name="Line 40"/>
            <p:cNvSpPr/>
            <p:nvPr/>
          </p:nvSpPr>
          <p:spPr>
            <a:xfrm>
              <a:off x="431" y="3623"/>
              <a:ext cx="4718" cy="0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52" name="Line 41"/>
            <p:cNvSpPr/>
            <p:nvPr/>
          </p:nvSpPr>
          <p:spPr>
            <a:xfrm>
              <a:off x="431" y="3873"/>
              <a:ext cx="4718" cy="0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53" name="Line 42"/>
            <p:cNvSpPr/>
            <p:nvPr/>
          </p:nvSpPr>
          <p:spPr>
            <a:xfrm>
              <a:off x="431" y="3113"/>
              <a:ext cx="0" cy="760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54" name="Line 43"/>
            <p:cNvSpPr/>
            <p:nvPr/>
          </p:nvSpPr>
          <p:spPr>
            <a:xfrm>
              <a:off x="1474" y="3113"/>
              <a:ext cx="0" cy="760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55" name="Line 44"/>
            <p:cNvSpPr/>
            <p:nvPr/>
          </p:nvSpPr>
          <p:spPr>
            <a:xfrm>
              <a:off x="5149" y="3113"/>
              <a:ext cx="0" cy="760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37"/>
          <p:cNvSpPr>
            <a:spLocks noGrp="1"/>
          </p:cNvSpPr>
          <p:nvPr>
            <p:ph type="title"/>
          </p:nvPr>
        </p:nvSpPr>
        <p:spPr>
          <a:xfrm>
            <a:off x="438150" y="411163"/>
            <a:ext cx="8191500" cy="94932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测试用例重要级别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Rectangle 38"/>
          <p:cNvSpPr>
            <a:spLocks noGrp="1"/>
          </p:cNvSpPr>
          <p:nvPr>
            <p:ph idx="1"/>
          </p:nvPr>
        </p:nvSpPr>
        <p:spPr>
          <a:xfrm>
            <a:off x="445770" y="1547495"/>
            <a:ext cx="5995988" cy="6063615"/>
          </a:xfrm>
        </p:spPr>
        <p:txBody>
          <a:bodyPr vert="horz" wrap="square" lIns="91440" tIns="45720" rIns="91440" bIns="45720" anchor="t">
            <a:spAutoFit/>
          </a:bodyPr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规则：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高：保证系统基本功能、核心业务、重要特性、实际使用频率比较高的用例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中：重要程度介于高和低之间的测试用例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低：实际使用频率不高、对系统业务功能影响不大的模块或功能的测试用例 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举例一：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微信级别高：注册；登陆；通讯录；聊天；朋友圈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微信级别中：支付；买电影票；扫码小程序；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微信级别低：微信帮助；看一看；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  <a:sym typeface="+mn-ea"/>
              </a:rPr>
              <a:t>举例二：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  <a:sym typeface="+mn-ea"/>
              </a:rPr>
              <a:t>      手机高：打电话；接电话；发短信；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  <a:sym typeface="+mn-ea"/>
              </a:rPr>
              <a:t>      手机中：电话簿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  <a:sym typeface="+mn-ea"/>
              </a:rPr>
              <a:t>      手机低：手电筒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pPr lvl="1" eaLnBrk="1" hangingPunct="1"/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8" name="Rectangle 40"/>
          <p:cNvSpPr/>
          <p:nvPr/>
        </p:nvSpPr>
        <p:spPr>
          <a:xfrm>
            <a:off x="7786688" y="3805238"/>
            <a:ext cx="76993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7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389" name="Rectangle 41"/>
          <p:cNvSpPr/>
          <p:nvPr/>
        </p:nvSpPr>
        <p:spPr>
          <a:xfrm>
            <a:off x="6442075" y="3805238"/>
            <a:ext cx="1344613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4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操作步骤</a:t>
            </a:r>
            <a:endParaRPr lang="zh-CN" altLang="en-US" sz="14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390" name="Rectangle 42"/>
          <p:cNvSpPr/>
          <p:nvPr/>
        </p:nvSpPr>
        <p:spPr>
          <a:xfrm>
            <a:off x="7786688" y="4119563"/>
            <a:ext cx="76993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7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391" name="Rectangle 43"/>
          <p:cNvSpPr/>
          <p:nvPr/>
        </p:nvSpPr>
        <p:spPr>
          <a:xfrm>
            <a:off x="6442075" y="4119563"/>
            <a:ext cx="1344613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4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预期输出</a:t>
            </a:r>
            <a:endParaRPr lang="zh-CN" altLang="en-US" sz="14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392" name="Rectangle 44"/>
          <p:cNvSpPr/>
          <p:nvPr/>
        </p:nvSpPr>
        <p:spPr>
          <a:xfrm>
            <a:off x="7786688" y="3490913"/>
            <a:ext cx="76993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7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393" name="Rectangle 45"/>
          <p:cNvSpPr/>
          <p:nvPr/>
        </p:nvSpPr>
        <p:spPr>
          <a:xfrm>
            <a:off x="6442075" y="3490913"/>
            <a:ext cx="1344613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4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endParaRPr lang="zh-CN" altLang="en-US" sz="14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394" name="Rectangle 46"/>
          <p:cNvSpPr/>
          <p:nvPr/>
        </p:nvSpPr>
        <p:spPr>
          <a:xfrm>
            <a:off x="7786688" y="3175000"/>
            <a:ext cx="769937" cy="3159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7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395" name="Rectangle 47"/>
          <p:cNvSpPr/>
          <p:nvPr/>
        </p:nvSpPr>
        <p:spPr>
          <a:xfrm>
            <a:off x="6442075" y="3175000"/>
            <a:ext cx="1344613" cy="3159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4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预置条件</a:t>
            </a:r>
            <a:endParaRPr lang="zh-CN" altLang="en-US" sz="14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396" name="Rectangle 48"/>
          <p:cNvSpPr/>
          <p:nvPr/>
        </p:nvSpPr>
        <p:spPr>
          <a:xfrm>
            <a:off x="7786688" y="2860675"/>
            <a:ext cx="76993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7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397" name="Rectangle 49"/>
          <p:cNvSpPr/>
          <p:nvPr/>
        </p:nvSpPr>
        <p:spPr>
          <a:xfrm>
            <a:off x="6442075" y="2860675"/>
            <a:ext cx="1344613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4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重要级别</a:t>
            </a:r>
            <a:endParaRPr lang="zh-CN" altLang="en-US" sz="14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398" name="Rectangle 50"/>
          <p:cNvSpPr/>
          <p:nvPr/>
        </p:nvSpPr>
        <p:spPr>
          <a:xfrm>
            <a:off x="7786688" y="2546350"/>
            <a:ext cx="76993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7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399" name="Rectangle 51"/>
          <p:cNvSpPr/>
          <p:nvPr/>
        </p:nvSpPr>
        <p:spPr>
          <a:xfrm>
            <a:off x="6442075" y="2546350"/>
            <a:ext cx="1344613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6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测试标题</a:t>
            </a:r>
            <a:endParaRPr lang="zh-CN" altLang="en-US" sz="16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400" name="Rectangle 52"/>
          <p:cNvSpPr/>
          <p:nvPr/>
        </p:nvSpPr>
        <p:spPr>
          <a:xfrm>
            <a:off x="7786688" y="2232025"/>
            <a:ext cx="76993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7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401" name="Rectangle 53"/>
          <p:cNvSpPr/>
          <p:nvPr/>
        </p:nvSpPr>
        <p:spPr>
          <a:xfrm>
            <a:off x="6389370" y="2232025"/>
            <a:ext cx="1522730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sz="13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用例名/测试场景</a:t>
            </a:r>
            <a:endParaRPr lang="zh-CN" altLang="en-US" sz="1300" b="1" dirty="0">
              <a:solidFill>
                <a:srgbClr val="3366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402" name="Rectangle 54"/>
          <p:cNvSpPr/>
          <p:nvPr/>
        </p:nvSpPr>
        <p:spPr>
          <a:xfrm>
            <a:off x="7786688" y="1679575"/>
            <a:ext cx="769937" cy="5524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8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403" name="Rectangle 55"/>
          <p:cNvSpPr/>
          <p:nvPr/>
        </p:nvSpPr>
        <p:spPr>
          <a:xfrm>
            <a:off x="6442075" y="1679575"/>
            <a:ext cx="1344613" cy="5524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4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测试用例编号</a:t>
            </a:r>
            <a:endParaRPr lang="zh-CN" altLang="en-US" sz="14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404" name="Line 56"/>
          <p:cNvSpPr/>
          <p:nvPr/>
        </p:nvSpPr>
        <p:spPr>
          <a:xfrm>
            <a:off x="6405245" y="1679575"/>
            <a:ext cx="2188210" cy="635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5" name="Line 57"/>
          <p:cNvSpPr/>
          <p:nvPr/>
        </p:nvSpPr>
        <p:spPr>
          <a:xfrm>
            <a:off x="6404610" y="2232025"/>
            <a:ext cx="2225675" cy="1905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6" name="Line 58"/>
          <p:cNvSpPr/>
          <p:nvPr/>
        </p:nvSpPr>
        <p:spPr>
          <a:xfrm>
            <a:off x="6405245" y="2544445"/>
            <a:ext cx="2224405" cy="1905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7" name="Line 59"/>
          <p:cNvSpPr/>
          <p:nvPr/>
        </p:nvSpPr>
        <p:spPr>
          <a:xfrm>
            <a:off x="6404610" y="2860675"/>
            <a:ext cx="2225675" cy="635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8" name="Line 60"/>
          <p:cNvSpPr/>
          <p:nvPr/>
        </p:nvSpPr>
        <p:spPr>
          <a:xfrm>
            <a:off x="6404610" y="3175000"/>
            <a:ext cx="2218055" cy="635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9" name="Line 61"/>
          <p:cNvSpPr/>
          <p:nvPr/>
        </p:nvSpPr>
        <p:spPr>
          <a:xfrm>
            <a:off x="6405245" y="3491230"/>
            <a:ext cx="2151380" cy="1270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10" name="Line 62"/>
          <p:cNvSpPr/>
          <p:nvPr/>
        </p:nvSpPr>
        <p:spPr>
          <a:xfrm>
            <a:off x="6404610" y="4434205"/>
            <a:ext cx="2218055" cy="635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11" name="Line 63"/>
          <p:cNvSpPr/>
          <p:nvPr/>
        </p:nvSpPr>
        <p:spPr>
          <a:xfrm>
            <a:off x="6388735" y="1679575"/>
            <a:ext cx="0" cy="2754313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12" name="Line 64"/>
          <p:cNvSpPr/>
          <p:nvPr/>
        </p:nvSpPr>
        <p:spPr>
          <a:xfrm>
            <a:off x="7786688" y="1679575"/>
            <a:ext cx="0" cy="2754313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13" name="Line 65"/>
          <p:cNvSpPr/>
          <p:nvPr/>
        </p:nvSpPr>
        <p:spPr>
          <a:xfrm>
            <a:off x="8623300" y="1679575"/>
            <a:ext cx="0" cy="2754313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14" name="Line 66"/>
          <p:cNvSpPr/>
          <p:nvPr/>
        </p:nvSpPr>
        <p:spPr>
          <a:xfrm>
            <a:off x="6389370" y="3805555"/>
            <a:ext cx="2233295" cy="127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15" name="Line 67"/>
          <p:cNvSpPr/>
          <p:nvPr/>
        </p:nvSpPr>
        <p:spPr>
          <a:xfrm>
            <a:off x="6404610" y="4119880"/>
            <a:ext cx="2218690" cy="635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7"/>
          <p:cNvSpPr>
            <a:spLocks noGrp="1"/>
          </p:cNvSpPr>
          <p:nvPr>
            <p:ph type="title"/>
          </p:nvPr>
        </p:nvSpPr>
        <p:spPr>
          <a:xfrm>
            <a:off x="438150" y="411163"/>
            <a:ext cx="8191500" cy="94932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测试用例预置条件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435" name="Rectangle 28"/>
          <p:cNvSpPr>
            <a:spLocks noGrp="1"/>
          </p:cNvSpPr>
          <p:nvPr>
            <p:ph idx="1"/>
          </p:nvPr>
        </p:nvSpPr>
        <p:spPr>
          <a:xfrm>
            <a:off x="438150" y="1720850"/>
            <a:ext cx="8191500" cy="1674495"/>
          </a:xfrm>
        </p:spPr>
        <p:txBody>
          <a:bodyPr vert="horz" wrap="square" lIns="91440" tIns="45720" rIns="91440" bIns="45720" anchor="t">
            <a:spAutoFit/>
          </a:bodyPr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规则：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执行当前测试用例需要的前提条件，如果这些前提条件不满足，则后面的测试步骤无法进行或者无法得到预期结果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举例：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84438" y="4889818"/>
            <a:ext cx="5905500" cy="3968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高</a:t>
            </a:r>
            <a:endParaRPr lang="zh-CN" altLang="en-US" sz="1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9"/>
          <p:cNvSpPr/>
          <p:nvPr/>
        </p:nvSpPr>
        <p:spPr>
          <a:xfrm>
            <a:off x="900113" y="4889818"/>
            <a:ext cx="1584325" cy="3968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重要级别</a:t>
            </a:r>
            <a:endParaRPr lang="zh-CN" altLang="en-US" sz="1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10"/>
          <p:cNvSpPr/>
          <p:nvPr/>
        </p:nvSpPr>
        <p:spPr>
          <a:xfrm>
            <a:off x="2484438" y="4250055"/>
            <a:ext cx="5905500" cy="6397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sz="1400" b="1" dirty="0">
                <a:solidFill>
                  <a:schemeClr val="accent1"/>
                </a:solidFill>
                <a:ea typeface="宋体" panose="02010600030101010101" pitchFamily="2" charset="-122"/>
                <a:sym typeface="+mn-ea"/>
              </a:rPr>
              <a:t>正确用户名正确密码登录</a:t>
            </a:r>
            <a:endParaRPr lang="zh-CN" sz="1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900113" y="4250055"/>
            <a:ext cx="1584325" cy="6397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测试标题</a:t>
            </a:r>
            <a:endParaRPr lang="zh-CN" altLang="en-US" sz="1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12"/>
          <p:cNvSpPr/>
          <p:nvPr/>
        </p:nvSpPr>
        <p:spPr>
          <a:xfrm>
            <a:off x="2484438" y="5286693"/>
            <a:ext cx="5905500" cy="3968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r>
              <a:rPr lang="zh-CN" sz="1400" b="1" dirty="0">
                <a:solidFill>
                  <a:schemeClr val="accent1"/>
                </a:solidFill>
                <a:ea typeface="宋体" panose="02010600030101010101" pitchFamily="2" charset="-122"/>
                <a:sym typeface="+mn-ea"/>
              </a:rPr>
              <a:t>用户已注册</a:t>
            </a:r>
            <a:endParaRPr lang="zh-CN" sz="1400" b="1" dirty="0">
              <a:solidFill>
                <a:schemeClr val="accent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Rectangle 14"/>
          <p:cNvSpPr/>
          <p:nvPr/>
        </p:nvSpPr>
        <p:spPr>
          <a:xfrm>
            <a:off x="2484438" y="3853180"/>
            <a:ext cx="5905500" cy="3968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1400" b="1" dirty="0">
                <a:solidFill>
                  <a:schemeClr val="accent1"/>
                </a:solidFill>
                <a:ea typeface="宋体" panose="02010600030101010101" pitchFamily="2" charset="-122"/>
                <a:sym typeface="+mn-ea"/>
              </a:rPr>
              <a:t>测试</a:t>
            </a:r>
            <a:r>
              <a:rPr lang="zh-CN" sz="1400" b="1" dirty="0">
                <a:solidFill>
                  <a:schemeClr val="accent1"/>
                </a:solidFill>
                <a:ea typeface="宋体" panose="02010600030101010101" pitchFamily="2" charset="-122"/>
                <a:sym typeface="+mn-ea"/>
              </a:rPr>
              <a:t>用户登录</a:t>
            </a:r>
            <a:endParaRPr lang="zh-CN" sz="1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15"/>
          <p:cNvSpPr/>
          <p:nvPr/>
        </p:nvSpPr>
        <p:spPr>
          <a:xfrm>
            <a:off x="900113" y="3853180"/>
            <a:ext cx="1584325" cy="3968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sz="14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用例名/测试场景</a:t>
            </a:r>
            <a:endParaRPr lang="zh-CN" altLang="en-US" sz="14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Rectangle 16"/>
          <p:cNvSpPr/>
          <p:nvPr/>
        </p:nvSpPr>
        <p:spPr>
          <a:xfrm>
            <a:off x="2484438" y="3488055"/>
            <a:ext cx="59055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1400" b="1" dirty="0">
                <a:solidFill>
                  <a:schemeClr val="accent1"/>
                </a:solidFill>
                <a:ea typeface="宋体" panose="02010600030101010101" pitchFamily="2" charset="-122"/>
                <a:sym typeface="+mn-ea"/>
              </a:rPr>
              <a:t>N3310_ST_FUNC_LOGIN_001</a:t>
            </a:r>
            <a:endParaRPr lang="en-US" altLang="zh-CN" sz="1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Rectangle 17"/>
          <p:cNvSpPr/>
          <p:nvPr/>
        </p:nvSpPr>
        <p:spPr>
          <a:xfrm>
            <a:off x="900113" y="3488055"/>
            <a:ext cx="158432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测试用例编号</a:t>
            </a:r>
            <a:endParaRPr lang="zh-CN" altLang="en-US" sz="1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Line 18"/>
          <p:cNvSpPr/>
          <p:nvPr/>
        </p:nvSpPr>
        <p:spPr>
          <a:xfrm>
            <a:off x="900113" y="3488055"/>
            <a:ext cx="7489825" cy="0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" name="Line 19"/>
          <p:cNvSpPr/>
          <p:nvPr/>
        </p:nvSpPr>
        <p:spPr>
          <a:xfrm>
            <a:off x="900113" y="3853180"/>
            <a:ext cx="7489825" cy="0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" name="Line 20"/>
          <p:cNvSpPr/>
          <p:nvPr/>
        </p:nvSpPr>
        <p:spPr>
          <a:xfrm>
            <a:off x="900113" y="4250055"/>
            <a:ext cx="7489825" cy="0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" name="Line 21"/>
          <p:cNvSpPr/>
          <p:nvPr/>
        </p:nvSpPr>
        <p:spPr>
          <a:xfrm>
            <a:off x="900113" y="5683568"/>
            <a:ext cx="7489825" cy="0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" name="Line 22"/>
          <p:cNvSpPr/>
          <p:nvPr/>
        </p:nvSpPr>
        <p:spPr>
          <a:xfrm flipH="1">
            <a:off x="902970" y="3488055"/>
            <a:ext cx="17780" cy="2195830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" name="Line 23"/>
          <p:cNvSpPr/>
          <p:nvPr/>
        </p:nvSpPr>
        <p:spPr>
          <a:xfrm>
            <a:off x="2484755" y="3488055"/>
            <a:ext cx="635" cy="2164080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" name="Line 24"/>
          <p:cNvSpPr/>
          <p:nvPr/>
        </p:nvSpPr>
        <p:spPr>
          <a:xfrm>
            <a:off x="8390255" y="3488055"/>
            <a:ext cx="635" cy="2195830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" name="Line 25"/>
          <p:cNvSpPr/>
          <p:nvPr/>
        </p:nvSpPr>
        <p:spPr>
          <a:xfrm>
            <a:off x="900113" y="4889818"/>
            <a:ext cx="7489825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" name="Line 26"/>
          <p:cNvSpPr/>
          <p:nvPr/>
        </p:nvSpPr>
        <p:spPr>
          <a:xfrm>
            <a:off x="900113" y="5286693"/>
            <a:ext cx="7489825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" name="Rectangle 13"/>
          <p:cNvSpPr/>
          <p:nvPr/>
        </p:nvSpPr>
        <p:spPr>
          <a:xfrm>
            <a:off x="1027430" y="5405120"/>
            <a:ext cx="1584325" cy="27876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预置条件</a:t>
            </a:r>
            <a:endParaRPr lang="zh-CN" altLang="en-US" sz="1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30"/>
          <p:cNvSpPr>
            <a:spLocks noGrp="1"/>
          </p:cNvSpPr>
          <p:nvPr>
            <p:ph type="title"/>
          </p:nvPr>
        </p:nvSpPr>
        <p:spPr>
          <a:xfrm>
            <a:off x="438150" y="411163"/>
            <a:ext cx="8191500" cy="94932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测试用例输入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483" name="Rectangle 31"/>
          <p:cNvSpPr>
            <a:spLocks noGrp="1"/>
          </p:cNvSpPr>
          <p:nvPr>
            <p:ph idx="1"/>
          </p:nvPr>
        </p:nvSpPr>
        <p:spPr>
          <a:xfrm>
            <a:off x="438150" y="1682750"/>
            <a:ext cx="8191500" cy="2168525"/>
          </a:xfrm>
        </p:spPr>
        <p:txBody>
          <a:bodyPr vert="horz" wrap="square" lIns="91440" tIns="45720" rIns="91440" bIns="45720" anchor="t">
            <a:spAutoFit/>
          </a:bodyPr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规则：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用例执行过程中需要加工的外部信息。根据软件测试用例的具体情况，有手工输入、文件、数据库记录等，要求：精确（数据类型；量；精度），不可以用模糊的词语（几张图片；发个视频；来个语音；输入一些文字；多点几下）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举例：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436" name="Rectangle 8"/>
          <p:cNvSpPr/>
          <p:nvPr/>
        </p:nvSpPr>
        <p:spPr>
          <a:xfrm>
            <a:off x="2484438" y="4889818"/>
            <a:ext cx="5905500" cy="3968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高</a:t>
            </a:r>
            <a:endParaRPr lang="zh-CN" altLang="en-US" sz="1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7" name="Rectangle 9"/>
          <p:cNvSpPr/>
          <p:nvPr/>
        </p:nvSpPr>
        <p:spPr>
          <a:xfrm>
            <a:off x="900113" y="4889818"/>
            <a:ext cx="1584325" cy="3968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重要级别</a:t>
            </a:r>
            <a:endParaRPr lang="zh-CN" altLang="en-US" sz="1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8" name="Rectangle 10"/>
          <p:cNvSpPr/>
          <p:nvPr/>
        </p:nvSpPr>
        <p:spPr>
          <a:xfrm>
            <a:off x="2484438" y="4250055"/>
            <a:ext cx="5905500" cy="6397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sz="1400" b="1" dirty="0">
                <a:solidFill>
                  <a:schemeClr val="accent1"/>
                </a:solidFill>
                <a:ea typeface="宋体" panose="02010600030101010101" pitchFamily="2" charset="-122"/>
                <a:sym typeface="+mn-ea"/>
              </a:rPr>
              <a:t>正确用户名正确密码登录</a:t>
            </a:r>
            <a:endParaRPr lang="zh-CN" sz="1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9" name="Rectangle 11"/>
          <p:cNvSpPr/>
          <p:nvPr/>
        </p:nvSpPr>
        <p:spPr>
          <a:xfrm>
            <a:off x="900113" y="4250055"/>
            <a:ext cx="1584325" cy="6397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测试标题</a:t>
            </a:r>
            <a:endParaRPr lang="zh-CN" altLang="en-US" sz="1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0" name="Rectangle 12"/>
          <p:cNvSpPr/>
          <p:nvPr/>
        </p:nvSpPr>
        <p:spPr>
          <a:xfrm>
            <a:off x="2484438" y="5286693"/>
            <a:ext cx="5905500" cy="3968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r>
              <a:rPr lang="zh-CN" sz="1400" b="1" dirty="0">
                <a:solidFill>
                  <a:schemeClr val="accent1"/>
                </a:solidFill>
                <a:ea typeface="宋体" panose="02010600030101010101" pitchFamily="2" charset="-122"/>
                <a:sym typeface="+mn-ea"/>
              </a:rPr>
              <a:t>用户已注册</a:t>
            </a:r>
            <a:endParaRPr lang="zh-CN" sz="1400" b="1" dirty="0">
              <a:solidFill>
                <a:schemeClr val="accent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18441" name="Rectangle 13"/>
          <p:cNvSpPr/>
          <p:nvPr/>
        </p:nvSpPr>
        <p:spPr>
          <a:xfrm>
            <a:off x="900430" y="5801995"/>
            <a:ext cx="1584325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endParaRPr lang="zh-CN" altLang="en-US" sz="1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2" name="Rectangle 14"/>
          <p:cNvSpPr/>
          <p:nvPr/>
        </p:nvSpPr>
        <p:spPr>
          <a:xfrm>
            <a:off x="2484438" y="3853180"/>
            <a:ext cx="5905500" cy="3968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1400" b="1" dirty="0">
                <a:solidFill>
                  <a:schemeClr val="accent1"/>
                </a:solidFill>
                <a:ea typeface="宋体" panose="02010600030101010101" pitchFamily="2" charset="-122"/>
                <a:sym typeface="+mn-ea"/>
              </a:rPr>
              <a:t>测试</a:t>
            </a:r>
            <a:r>
              <a:rPr lang="zh-CN" sz="1400" b="1" dirty="0">
                <a:solidFill>
                  <a:schemeClr val="accent1"/>
                </a:solidFill>
                <a:ea typeface="宋体" panose="02010600030101010101" pitchFamily="2" charset="-122"/>
                <a:sym typeface="+mn-ea"/>
              </a:rPr>
              <a:t>用户登录</a:t>
            </a:r>
            <a:endParaRPr lang="zh-CN" sz="1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3" name="Rectangle 15"/>
          <p:cNvSpPr/>
          <p:nvPr/>
        </p:nvSpPr>
        <p:spPr>
          <a:xfrm>
            <a:off x="900113" y="3853180"/>
            <a:ext cx="1584325" cy="3968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sz="14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用例名/测试场景</a:t>
            </a:r>
            <a:endParaRPr lang="zh-CN" altLang="en-US" sz="14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8444" name="Rectangle 16"/>
          <p:cNvSpPr/>
          <p:nvPr/>
        </p:nvSpPr>
        <p:spPr>
          <a:xfrm>
            <a:off x="2484438" y="3488055"/>
            <a:ext cx="59055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1400" b="1" dirty="0">
                <a:solidFill>
                  <a:schemeClr val="accent1"/>
                </a:solidFill>
                <a:ea typeface="宋体" panose="02010600030101010101" pitchFamily="2" charset="-122"/>
                <a:sym typeface="+mn-ea"/>
              </a:rPr>
              <a:t>N3310_ST_FUNC_LOGIN_001</a:t>
            </a:r>
            <a:endParaRPr lang="en-US" altLang="zh-CN" sz="1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8445" name="Rectangle 17"/>
          <p:cNvSpPr/>
          <p:nvPr/>
        </p:nvSpPr>
        <p:spPr>
          <a:xfrm>
            <a:off x="900113" y="3488055"/>
            <a:ext cx="158432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测试用例编号</a:t>
            </a:r>
            <a:endParaRPr lang="zh-CN" altLang="en-US" sz="1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6" name="Line 18"/>
          <p:cNvSpPr/>
          <p:nvPr/>
        </p:nvSpPr>
        <p:spPr>
          <a:xfrm>
            <a:off x="900113" y="3488055"/>
            <a:ext cx="7489825" cy="0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47" name="Line 19"/>
          <p:cNvSpPr/>
          <p:nvPr/>
        </p:nvSpPr>
        <p:spPr>
          <a:xfrm>
            <a:off x="900113" y="3853180"/>
            <a:ext cx="7489825" cy="0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48" name="Line 20"/>
          <p:cNvSpPr/>
          <p:nvPr/>
        </p:nvSpPr>
        <p:spPr>
          <a:xfrm>
            <a:off x="900113" y="4250055"/>
            <a:ext cx="7489825" cy="0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49" name="Line 21"/>
          <p:cNvSpPr/>
          <p:nvPr/>
        </p:nvSpPr>
        <p:spPr>
          <a:xfrm>
            <a:off x="900113" y="5683568"/>
            <a:ext cx="7489825" cy="0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50" name="Line 22"/>
          <p:cNvSpPr/>
          <p:nvPr/>
        </p:nvSpPr>
        <p:spPr>
          <a:xfrm flipH="1">
            <a:off x="901065" y="3488055"/>
            <a:ext cx="19685" cy="2602865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51" name="Line 23"/>
          <p:cNvSpPr/>
          <p:nvPr/>
        </p:nvSpPr>
        <p:spPr>
          <a:xfrm>
            <a:off x="2484755" y="3488055"/>
            <a:ext cx="635" cy="2602865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52" name="Line 24"/>
          <p:cNvSpPr/>
          <p:nvPr/>
        </p:nvSpPr>
        <p:spPr>
          <a:xfrm>
            <a:off x="8390255" y="3488055"/>
            <a:ext cx="635" cy="2602865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53" name="Line 25"/>
          <p:cNvSpPr/>
          <p:nvPr/>
        </p:nvSpPr>
        <p:spPr>
          <a:xfrm>
            <a:off x="900113" y="4889818"/>
            <a:ext cx="7489825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54" name="Line 26"/>
          <p:cNvSpPr/>
          <p:nvPr/>
        </p:nvSpPr>
        <p:spPr>
          <a:xfrm>
            <a:off x="900113" y="5286693"/>
            <a:ext cx="7489825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Line 21"/>
          <p:cNvSpPr/>
          <p:nvPr/>
        </p:nvSpPr>
        <p:spPr>
          <a:xfrm>
            <a:off x="920750" y="6090920"/>
            <a:ext cx="7489825" cy="14605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" name="Rectangle 13"/>
          <p:cNvSpPr/>
          <p:nvPr/>
        </p:nvSpPr>
        <p:spPr>
          <a:xfrm>
            <a:off x="1027430" y="5405120"/>
            <a:ext cx="1584325" cy="27876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预置条件</a:t>
            </a:r>
            <a:endParaRPr lang="zh-CN" altLang="en-US" sz="1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13"/>
          <p:cNvSpPr/>
          <p:nvPr/>
        </p:nvSpPr>
        <p:spPr>
          <a:xfrm>
            <a:off x="2397125" y="5735955"/>
            <a:ext cx="239522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用户名：</a:t>
            </a:r>
            <a:r>
              <a:rPr lang="en-US" altLang="zh-CN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aaa</a:t>
            </a:r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，密码：</a:t>
            </a:r>
            <a:r>
              <a:rPr lang="en-US" altLang="zh-CN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123</a:t>
            </a:r>
            <a:endParaRPr lang="en-US" altLang="zh-CN" sz="1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33"/>
          <p:cNvSpPr>
            <a:spLocks noGrp="1"/>
          </p:cNvSpPr>
          <p:nvPr>
            <p:ph type="title"/>
          </p:nvPr>
        </p:nvSpPr>
        <p:spPr>
          <a:xfrm>
            <a:off x="438150" y="411163"/>
            <a:ext cx="8191500" cy="94932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测试用例操作步骤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Rectangle 34"/>
          <p:cNvSpPr>
            <a:spLocks noGrp="1"/>
          </p:cNvSpPr>
          <p:nvPr>
            <p:ph idx="1"/>
          </p:nvPr>
        </p:nvSpPr>
        <p:spPr>
          <a:xfrm>
            <a:off x="438150" y="1695450"/>
            <a:ext cx="8191500" cy="1712595"/>
          </a:xfrm>
        </p:spPr>
        <p:txBody>
          <a:bodyPr vert="horz" wrap="square" lIns="91440" tIns="45720" rIns="91440" bIns="45720" anchor="t">
            <a:spAutoFit/>
          </a:bodyPr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规则：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执行当前测试用例需要经过的操作步骤，需要明确的给出每一个步骤的描述，测试用例执行人员可以根据该操作步骤完成测试用例执行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举例：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484438" y="4477068"/>
            <a:ext cx="5905500" cy="3968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高</a:t>
            </a:r>
            <a:endParaRPr lang="zh-CN" altLang="en-US" sz="1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900113" y="4477068"/>
            <a:ext cx="1584325" cy="3968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重要级别</a:t>
            </a:r>
            <a:endParaRPr lang="zh-CN" altLang="en-US" sz="1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84438" y="3837305"/>
            <a:ext cx="5905500" cy="6397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sz="1400" b="1" dirty="0">
                <a:solidFill>
                  <a:schemeClr val="accent1"/>
                </a:solidFill>
                <a:ea typeface="宋体" panose="02010600030101010101" pitchFamily="2" charset="-122"/>
                <a:sym typeface="+mn-ea"/>
              </a:rPr>
              <a:t>正确用户名正确密码登录</a:t>
            </a:r>
            <a:endParaRPr lang="zh-CN" sz="1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0113" y="3837305"/>
            <a:ext cx="1584325" cy="6397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测试标题</a:t>
            </a:r>
            <a:endParaRPr lang="zh-CN" altLang="en-US" sz="1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84438" y="4873943"/>
            <a:ext cx="5905500" cy="3968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r>
              <a:rPr lang="zh-CN" sz="1400" b="1" dirty="0">
                <a:solidFill>
                  <a:schemeClr val="accent1"/>
                </a:solidFill>
                <a:ea typeface="宋体" panose="02010600030101010101" pitchFamily="2" charset="-122"/>
                <a:sym typeface="+mn-ea"/>
              </a:rPr>
              <a:t>用户已注册</a:t>
            </a:r>
            <a:endParaRPr lang="zh-CN" sz="1400" b="1" dirty="0">
              <a:solidFill>
                <a:schemeClr val="accent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00430" y="5389245"/>
            <a:ext cx="1584325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endParaRPr lang="zh-CN" altLang="en-US" sz="1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84438" y="3440430"/>
            <a:ext cx="5905500" cy="3968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1400" b="1" dirty="0">
                <a:solidFill>
                  <a:schemeClr val="accent1"/>
                </a:solidFill>
                <a:ea typeface="宋体" panose="02010600030101010101" pitchFamily="2" charset="-122"/>
                <a:sym typeface="+mn-ea"/>
              </a:rPr>
              <a:t>测试</a:t>
            </a:r>
            <a:r>
              <a:rPr lang="zh-CN" sz="1400" b="1" dirty="0">
                <a:solidFill>
                  <a:schemeClr val="accent1"/>
                </a:solidFill>
                <a:ea typeface="宋体" panose="02010600030101010101" pitchFamily="2" charset="-122"/>
                <a:sym typeface="+mn-ea"/>
              </a:rPr>
              <a:t>用户登录</a:t>
            </a:r>
            <a:endParaRPr lang="zh-CN" sz="1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0113" y="3440430"/>
            <a:ext cx="1584325" cy="3968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sz="14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用例名/测试场景</a:t>
            </a:r>
            <a:endParaRPr lang="zh-CN" altLang="en-US" sz="14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84438" y="3075305"/>
            <a:ext cx="59055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1400" b="1" dirty="0">
                <a:solidFill>
                  <a:schemeClr val="accent1"/>
                </a:solidFill>
                <a:ea typeface="宋体" panose="02010600030101010101" pitchFamily="2" charset="-122"/>
                <a:sym typeface="+mn-ea"/>
              </a:rPr>
              <a:t>N3310_ST_FUNC_LOGIN_001</a:t>
            </a:r>
            <a:endParaRPr lang="en-US" altLang="zh-CN" sz="1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00113" y="3075305"/>
            <a:ext cx="158432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测试用例编号</a:t>
            </a:r>
            <a:endParaRPr lang="zh-CN" altLang="en-US" sz="1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Line 18"/>
          <p:cNvSpPr/>
          <p:nvPr/>
        </p:nvSpPr>
        <p:spPr>
          <a:xfrm>
            <a:off x="900113" y="3075305"/>
            <a:ext cx="7489825" cy="0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" name="Line 19"/>
          <p:cNvSpPr/>
          <p:nvPr/>
        </p:nvSpPr>
        <p:spPr>
          <a:xfrm>
            <a:off x="900113" y="3440430"/>
            <a:ext cx="7489825" cy="0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" name="Line 20"/>
          <p:cNvSpPr/>
          <p:nvPr/>
        </p:nvSpPr>
        <p:spPr>
          <a:xfrm>
            <a:off x="900113" y="3837305"/>
            <a:ext cx="7489825" cy="0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" name="Line 21"/>
          <p:cNvSpPr/>
          <p:nvPr/>
        </p:nvSpPr>
        <p:spPr>
          <a:xfrm>
            <a:off x="900113" y="5270818"/>
            <a:ext cx="7489825" cy="0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Line 22"/>
          <p:cNvSpPr/>
          <p:nvPr/>
        </p:nvSpPr>
        <p:spPr>
          <a:xfrm flipH="1">
            <a:off x="901065" y="3075305"/>
            <a:ext cx="17145" cy="3027045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" name="Line 23"/>
          <p:cNvSpPr/>
          <p:nvPr/>
        </p:nvSpPr>
        <p:spPr>
          <a:xfrm>
            <a:off x="2484755" y="3075305"/>
            <a:ext cx="635" cy="2990850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" name="Line 24"/>
          <p:cNvSpPr/>
          <p:nvPr/>
        </p:nvSpPr>
        <p:spPr>
          <a:xfrm>
            <a:off x="8390255" y="3075305"/>
            <a:ext cx="635" cy="2990850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" name="Line 25"/>
          <p:cNvSpPr/>
          <p:nvPr/>
        </p:nvSpPr>
        <p:spPr>
          <a:xfrm>
            <a:off x="900113" y="4477068"/>
            <a:ext cx="7489825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" name="Line 26"/>
          <p:cNvSpPr/>
          <p:nvPr/>
        </p:nvSpPr>
        <p:spPr>
          <a:xfrm>
            <a:off x="900113" y="4873943"/>
            <a:ext cx="7489825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" name="Line 21"/>
          <p:cNvSpPr/>
          <p:nvPr/>
        </p:nvSpPr>
        <p:spPr>
          <a:xfrm>
            <a:off x="920750" y="5678170"/>
            <a:ext cx="7489825" cy="14605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" name="Rectangle 13"/>
          <p:cNvSpPr/>
          <p:nvPr/>
        </p:nvSpPr>
        <p:spPr>
          <a:xfrm>
            <a:off x="1027430" y="4992370"/>
            <a:ext cx="1584325" cy="27876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预置条件</a:t>
            </a:r>
            <a:endParaRPr lang="zh-CN" altLang="en-US" sz="1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Rectangle 13"/>
          <p:cNvSpPr/>
          <p:nvPr/>
        </p:nvSpPr>
        <p:spPr>
          <a:xfrm>
            <a:off x="2413635" y="5304155"/>
            <a:ext cx="239522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用户名：</a:t>
            </a:r>
            <a:r>
              <a:rPr lang="en-US" altLang="zh-CN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aaa</a:t>
            </a:r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，密码：</a:t>
            </a:r>
            <a:r>
              <a:rPr lang="en-US" altLang="zh-CN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123</a:t>
            </a:r>
            <a:endParaRPr lang="en-US" altLang="zh-CN" sz="1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Line 21"/>
          <p:cNvSpPr/>
          <p:nvPr/>
        </p:nvSpPr>
        <p:spPr>
          <a:xfrm>
            <a:off x="882650" y="6102350"/>
            <a:ext cx="7489825" cy="14605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" name="Rectangle 13"/>
          <p:cNvSpPr/>
          <p:nvPr/>
        </p:nvSpPr>
        <p:spPr>
          <a:xfrm>
            <a:off x="895350" y="5796915"/>
            <a:ext cx="1584325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步骤</a:t>
            </a:r>
            <a:endParaRPr lang="zh-CN" altLang="en-US" sz="1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Rectangle 13"/>
          <p:cNvSpPr/>
          <p:nvPr/>
        </p:nvSpPr>
        <p:spPr>
          <a:xfrm>
            <a:off x="2413635" y="5692775"/>
            <a:ext cx="5789930" cy="37338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en-US" altLang="zh-CN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、打开浏览器，输入地址；</a:t>
            </a:r>
            <a:r>
              <a:rPr lang="en-US" altLang="zh-CN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、输入用户名；</a:t>
            </a:r>
            <a:r>
              <a:rPr lang="en-US" altLang="zh-CN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、输入密码；</a:t>
            </a:r>
            <a:r>
              <a:rPr lang="en-US" altLang="zh-CN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、点击【登录】按钮。</a:t>
            </a:r>
            <a:endParaRPr lang="zh-CN" altLang="en-US" sz="1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4"/>
          <p:cNvSpPr>
            <a:spLocks noGrp="1"/>
          </p:cNvSpPr>
          <p:nvPr>
            <p:ph type="title"/>
          </p:nvPr>
        </p:nvSpPr>
        <p:spPr>
          <a:xfrm>
            <a:off x="438150" y="411163"/>
            <a:ext cx="8191500" cy="94932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测试用例预期结果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3555" name="Rectangle 5"/>
          <p:cNvSpPr>
            <a:spLocks noGrp="1"/>
          </p:cNvSpPr>
          <p:nvPr>
            <p:ph idx="1"/>
          </p:nvPr>
        </p:nvSpPr>
        <p:spPr>
          <a:xfrm>
            <a:off x="438150" y="1708150"/>
            <a:ext cx="8191500" cy="1531620"/>
          </a:xfrm>
        </p:spPr>
        <p:txBody>
          <a:bodyPr vert="horz" wrap="square" lIns="91440" tIns="45720" rIns="91440" bIns="45720" anchor="t">
            <a:spAutoFit/>
          </a:bodyPr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规则：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当前测试用例的预期输出结果，要求精确（输出的介质；输出数据的类型；输出数据的格式；输出数据的量；输出数据的精度；输出数据的顺序；到后台数据库去检查）举例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Line 21"/>
          <p:cNvSpPr/>
          <p:nvPr/>
        </p:nvSpPr>
        <p:spPr>
          <a:xfrm>
            <a:off x="901065" y="3503930"/>
            <a:ext cx="7489825" cy="14605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Line 21"/>
          <p:cNvSpPr/>
          <p:nvPr/>
        </p:nvSpPr>
        <p:spPr>
          <a:xfrm>
            <a:off x="900430" y="3960495"/>
            <a:ext cx="7489825" cy="14605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Line 21"/>
          <p:cNvSpPr/>
          <p:nvPr/>
        </p:nvSpPr>
        <p:spPr>
          <a:xfrm>
            <a:off x="920750" y="3503930"/>
            <a:ext cx="7489825" cy="14605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" name="Rectangle 11"/>
          <p:cNvSpPr/>
          <p:nvPr/>
        </p:nvSpPr>
        <p:spPr>
          <a:xfrm>
            <a:off x="2618105" y="3517900"/>
            <a:ext cx="5567680" cy="34099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en-US" altLang="zh-CN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、进入登录页面；</a:t>
            </a:r>
            <a:r>
              <a:rPr lang="en-US" altLang="zh-CN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、用户名输入成功；</a:t>
            </a:r>
            <a:r>
              <a:rPr lang="en-US" altLang="zh-CN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、密码输入成功；</a:t>
            </a:r>
            <a:r>
              <a:rPr lang="en-US" altLang="zh-CN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登录成功，进入系统首页。</a:t>
            </a:r>
            <a:endParaRPr lang="zh-CN" altLang="en-US" sz="1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38885" y="3518535"/>
            <a:ext cx="1379855" cy="339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b="1" dirty="0">
                <a:solidFill>
                  <a:schemeClr val="accent1"/>
                </a:solidFill>
                <a:ea typeface="宋体" panose="02010600030101010101" pitchFamily="2" charset="-122"/>
                <a:sym typeface="+mn-ea"/>
              </a:rPr>
              <a:t>预期结果</a:t>
            </a:r>
            <a:endParaRPr lang="zh-CN" altLang="en-US" b="1" dirty="0">
              <a:solidFill>
                <a:schemeClr val="accent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18451" name="Line 23"/>
          <p:cNvSpPr/>
          <p:nvPr/>
        </p:nvSpPr>
        <p:spPr>
          <a:xfrm>
            <a:off x="2484755" y="3503930"/>
            <a:ext cx="635" cy="528955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Line 23"/>
          <p:cNvSpPr/>
          <p:nvPr/>
        </p:nvSpPr>
        <p:spPr>
          <a:xfrm>
            <a:off x="8412480" y="3522345"/>
            <a:ext cx="635" cy="482600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" name="Line 23"/>
          <p:cNvSpPr/>
          <p:nvPr/>
        </p:nvSpPr>
        <p:spPr>
          <a:xfrm>
            <a:off x="938530" y="3504565"/>
            <a:ext cx="635" cy="513715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38150" y="411163"/>
            <a:ext cx="8191500" cy="94932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课程内容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3" name="Text Box 4"/>
          <p:cNvSpPr txBox="1"/>
          <p:nvPr/>
        </p:nvSpPr>
        <p:spPr>
          <a:xfrm>
            <a:off x="2578100" y="2347913"/>
            <a:ext cx="4586288" cy="506412"/>
          </a:xfrm>
          <a:prstGeom prst="rect">
            <a:avLst/>
          </a:prstGeom>
          <a:solidFill>
            <a:srgbClr val="CCECFF"/>
          </a:solidFill>
          <a:ln w="9525">
            <a:noFill/>
          </a:ln>
          <a:effectLst>
            <a:prstShdw prst="shdw17" dist="17961" dir="2699999">
              <a:srgbClr val="7A8E99"/>
            </a:prstShdw>
          </a:effectLst>
        </p:spPr>
        <p:txBody>
          <a:bodyPr wrap="none" anchor="ctr"/>
          <a:p>
            <a:pPr marL="177800" indent="-177800" algn="l" fontAlgn="t">
              <a:spcBef>
                <a:spcPct val="20000"/>
              </a:spcBef>
              <a:buClr>
                <a:srgbClr val="638EC1"/>
              </a:buClr>
              <a:buSzPct val="100000"/>
              <a:buFont typeface="Wingdings" panose="05000000000000000000" pitchFamily="2" charset="2"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测试用例的写作要点</a:t>
            </a:r>
            <a:endParaRPr lang="zh-CN" altLang="en-GB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4" name="Text Box 5"/>
          <p:cNvSpPr txBox="1"/>
          <p:nvPr/>
        </p:nvSpPr>
        <p:spPr>
          <a:xfrm>
            <a:off x="2578100" y="1628775"/>
            <a:ext cx="4586288" cy="504825"/>
          </a:xfrm>
          <a:prstGeom prst="rect">
            <a:avLst/>
          </a:prstGeom>
          <a:solidFill>
            <a:srgbClr val="CCECFF"/>
          </a:solidFill>
          <a:ln w="9525">
            <a:noFill/>
          </a:ln>
          <a:effectLst>
            <a:prstShdw prst="shdw17" dist="17961" dir="2699999">
              <a:srgbClr val="7A8E99"/>
            </a:prstShdw>
          </a:effectLst>
        </p:spPr>
        <p:txBody>
          <a:bodyPr wrap="none" anchor="ctr"/>
          <a:p>
            <a:pPr marL="177800" indent="-177800" algn="l" fontAlgn="t">
              <a:spcBef>
                <a:spcPct val="20000"/>
              </a:spcBef>
              <a:buClr>
                <a:srgbClr val="638EC1"/>
              </a:buClr>
              <a:buSzPct val="100000"/>
              <a:buFont typeface="Wingdings" panose="05000000000000000000" pitchFamily="2" charset="2"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软件测试用例格式</a:t>
            </a:r>
            <a:endParaRPr lang="zh-CN" altLang="en-GB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5" name="Text Box 6"/>
          <p:cNvSpPr txBox="1"/>
          <p:nvPr/>
        </p:nvSpPr>
        <p:spPr>
          <a:xfrm>
            <a:off x="2578100" y="3067050"/>
            <a:ext cx="4586288" cy="504825"/>
          </a:xfrm>
          <a:prstGeom prst="rect">
            <a:avLst/>
          </a:prstGeom>
          <a:solidFill>
            <a:srgbClr val="008080"/>
          </a:solidFill>
          <a:ln w="9525">
            <a:noFill/>
          </a:ln>
          <a:effectLst>
            <a:prstShdw prst="shdw17" dist="17961" dir="2699999">
              <a:srgbClr val="004D4D"/>
            </a:prstShdw>
          </a:effectLst>
        </p:spPr>
        <p:txBody>
          <a:bodyPr wrap="none" anchor="ctr"/>
          <a:p>
            <a:pPr marL="177800" indent="-177800" algn="l"/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测试用例的写作检查规则</a:t>
            </a:r>
            <a:endParaRPr lang="zh-CN" altLang="en-GB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6" name="Text Box 7"/>
          <p:cNvSpPr txBox="1"/>
          <p:nvPr/>
        </p:nvSpPr>
        <p:spPr>
          <a:xfrm>
            <a:off x="2578100" y="3787775"/>
            <a:ext cx="4586288" cy="504825"/>
          </a:xfrm>
          <a:prstGeom prst="rect">
            <a:avLst/>
          </a:prstGeom>
          <a:solidFill>
            <a:srgbClr val="CCECFF"/>
          </a:solidFill>
          <a:ln w="9525">
            <a:noFill/>
          </a:ln>
          <a:effectLst>
            <a:prstShdw prst="shdw17" dist="17961" dir="2699999">
              <a:srgbClr val="7A8E99"/>
            </a:prstShdw>
          </a:effectLst>
        </p:spPr>
        <p:txBody>
          <a:bodyPr wrap="none" anchor="ctr"/>
          <a:p>
            <a:pPr marL="177800" indent="-177800" algn="l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chemeClr val="accent1"/>
              </a:buClr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测试用例写作练习</a:t>
            </a:r>
            <a:endParaRPr lang="zh-CN" altLang="en-GB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 Box 10"/>
          <p:cNvSpPr txBox="1"/>
          <p:nvPr/>
        </p:nvSpPr>
        <p:spPr>
          <a:xfrm>
            <a:off x="2578100" y="4485005"/>
            <a:ext cx="4560888" cy="504825"/>
          </a:xfrm>
          <a:prstGeom prst="rect">
            <a:avLst/>
          </a:prstGeom>
          <a:solidFill>
            <a:srgbClr val="CCECFF"/>
          </a:solidFill>
          <a:ln w="9525">
            <a:noFill/>
          </a:ln>
          <a:effectLst>
            <a:prstShdw prst="shdw17" dist="17961" dir="2699999">
              <a:srgbClr val="7A8E99"/>
            </a:prstShdw>
          </a:effectLst>
        </p:spPr>
        <p:txBody>
          <a:bodyPr wrap="none" anchor="ctr"/>
          <a:p>
            <a:pPr marL="177800" indent="-177800" algn="l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chemeClr val="accent1"/>
              </a:buClr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测试用例评审原则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4"/>
          <p:cNvSpPr>
            <a:spLocks noGrp="1"/>
          </p:cNvSpPr>
          <p:nvPr>
            <p:ph type="title"/>
          </p:nvPr>
        </p:nvSpPr>
        <p:spPr>
          <a:xfrm>
            <a:off x="438150" y="411163"/>
            <a:ext cx="8191500" cy="94932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学习目标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099" name="Rectangle 5"/>
          <p:cNvSpPr>
            <a:spLocks noGrp="1"/>
          </p:cNvSpPr>
          <p:nvPr>
            <p:ph idx="1"/>
          </p:nvPr>
        </p:nvSpPr>
        <p:spPr>
          <a:xfrm>
            <a:off x="438150" y="1670050"/>
            <a:ext cx="8191500" cy="1116965"/>
          </a:xfrm>
        </p:spPr>
        <p:txBody>
          <a:bodyPr vert="horz" wrap="square" lIns="91440" tIns="45720" rIns="91440" bIns="45720" anchor="t">
            <a:spAutoFit/>
          </a:bodyPr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为何要写测试用例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掌握通用测试用例的格式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理解格式中每一项的含义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4"/>
          <p:cNvSpPr>
            <a:spLocks noGrp="1"/>
          </p:cNvSpPr>
          <p:nvPr>
            <p:ph type="title"/>
          </p:nvPr>
        </p:nvSpPr>
        <p:spPr>
          <a:xfrm>
            <a:off x="438150" y="411163"/>
            <a:ext cx="8191500" cy="94932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测试用例的写作检查规则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34885" name="Rectangle 5"/>
          <p:cNvSpPr>
            <a:spLocks noGrp="1"/>
          </p:cNvSpPr>
          <p:nvPr>
            <p:ph idx="1"/>
          </p:nvPr>
        </p:nvSpPr>
        <p:spPr>
          <a:xfrm>
            <a:off x="438150" y="1695450"/>
            <a:ext cx="8191500" cy="2286000"/>
          </a:xfrm>
        </p:spPr>
        <p:txBody>
          <a:bodyPr vert="horz" wrap="square" lIns="91440" tIns="45720" rIns="91440" bIns="45720" anchor="t">
            <a:spAutoFit/>
          </a:bodyPr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测试用例标识是否按照测试方案的规则来编写。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是否每个测试用例的预置条件都被描述清楚？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每个测试用例的“输入”中是否列出了所有测试的输入数据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测试用例的“预期结果”是否完整而且清晰？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是否明确说明了每个测试用例或测试用例集的重要级别？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88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charRg st="22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885">
                                            <p:txEl>
                                              <p:charRg st="22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charRg st="43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885">
                                            <p:txEl>
                                              <p:charRg st="43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charRg st="71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4885">
                                            <p:txEl>
                                              <p:charRg st="71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charRg st="92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4885">
                                            <p:txEl>
                                              <p:charRg st="92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438150" y="411163"/>
            <a:ext cx="8191500" cy="94932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课程内容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7651" name="Text Box 4"/>
          <p:cNvSpPr txBox="1"/>
          <p:nvPr/>
        </p:nvSpPr>
        <p:spPr>
          <a:xfrm>
            <a:off x="2578100" y="2347913"/>
            <a:ext cx="4586288" cy="506412"/>
          </a:xfrm>
          <a:prstGeom prst="rect">
            <a:avLst/>
          </a:prstGeom>
          <a:solidFill>
            <a:srgbClr val="CCECFF"/>
          </a:solidFill>
          <a:ln w="9525">
            <a:noFill/>
          </a:ln>
          <a:effectLst>
            <a:prstShdw prst="shdw17" dist="17961" dir="2699999">
              <a:srgbClr val="7A8E99"/>
            </a:prstShdw>
          </a:effectLst>
        </p:spPr>
        <p:txBody>
          <a:bodyPr wrap="none" anchor="ctr"/>
          <a:p>
            <a:pPr marL="177800" indent="-177800" algn="l" fontAlgn="t">
              <a:spcBef>
                <a:spcPct val="20000"/>
              </a:spcBef>
              <a:buClr>
                <a:srgbClr val="638EC1"/>
              </a:buClr>
              <a:buSzPct val="100000"/>
              <a:buFont typeface="Wingdings" panose="05000000000000000000" pitchFamily="2" charset="2"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测试用例的写作要点</a:t>
            </a:r>
            <a:endParaRPr lang="zh-CN" altLang="en-GB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Text Box 5"/>
          <p:cNvSpPr txBox="1"/>
          <p:nvPr/>
        </p:nvSpPr>
        <p:spPr>
          <a:xfrm>
            <a:off x="2578100" y="1628775"/>
            <a:ext cx="4586288" cy="504825"/>
          </a:xfrm>
          <a:prstGeom prst="rect">
            <a:avLst/>
          </a:prstGeom>
          <a:solidFill>
            <a:srgbClr val="CCECFF"/>
          </a:solidFill>
          <a:ln w="9525">
            <a:noFill/>
          </a:ln>
          <a:effectLst>
            <a:prstShdw prst="shdw17" dist="17961" dir="2699999">
              <a:srgbClr val="7A8E99"/>
            </a:prstShdw>
          </a:effectLst>
        </p:spPr>
        <p:txBody>
          <a:bodyPr wrap="none" anchor="ctr"/>
          <a:p>
            <a:pPr marL="177800" indent="-177800" algn="l" fontAlgn="t">
              <a:spcBef>
                <a:spcPct val="20000"/>
              </a:spcBef>
              <a:buClr>
                <a:srgbClr val="638EC1"/>
              </a:buClr>
              <a:buSzPct val="100000"/>
              <a:buFont typeface="Wingdings" panose="05000000000000000000" pitchFamily="2" charset="2"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软件测试用例格式</a:t>
            </a:r>
            <a:endParaRPr lang="zh-CN" altLang="en-GB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3" name="Text Box 6"/>
          <p:cNvSpPr txBox="1"/>
          <p:nvPr/>
        </p:nvSpPr>
        <p:spPr>
          <a:xfrm>
            <a:off x="2578100" y="3067050"/>
            <a:ext cx="4586288" cy="504825"/>
          </a:xfrm>
          <a:prstGeom prst="rect">
            <a:avLst/>
          </a:prstGeom>
          <a:solidFill>
            <a:srgbClr val="CCECFF"/>
          </a:solidFill>
          <a:ln w="9525">
            <a:noFill/>
          </a:ln>
          <a:effectLst>
            <a:prstShdw prst="shdw17" dist="17961" dir="2699999">
              <a:srgbClr val="7A8E99"/>
            </a:prstShdw>
          </a:effectLst>
        </p:spPr>
        <p:txBody>
          <a:bodyPr wrap="none" anchor="ctr"/>
          <a:p>
            <a:pPr marL="177800" indent="-177800" algn="l"/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测试用例的写作检查规则</a:t>
            </a:r>
            <a:endParaRPr lang="zh-CN" altLang="en-GB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4" name="Text Box 7"/>
          <p:cNvSpPr txBox="1"/>
          <p:nvPr/>
        </p:nvSpPr>
        <p:spPr>
          <a:xfrm>
            <a:off x="2578100" y="3787775"/>
            <a:ext cx="4586288" cy="504825"/>
          </a:xfrm>
          <a:prstGeom prst="rect">
            <a:avLst/>
          </a:prstGeom>
          <a:solidFill>
            <a:srgbClr val="008080"/>
          </a:solidFill>
          <a:ln w="9525">
            <a:noFill/>
          </a:ln>
          <a:effectLst>
            <a:prstShdw prst="shdw17" dist="17961" dir="2699999">
              <a:srgbClr val="004D4D"/>
            </a:prstShdw>
          </a:effectLst>
        </p:spPr>
        <p:txBody>
          <a:bodyPr wrap="none" anchor="ctr"/>
          <a:p>
            <a:pPr marL="177800" indent="-177800" algn="l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chemeClr val="accent1"/>
              </a:buClr>
            </a:pPr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测试用例写作练习</a:t>
            </a:r>
            <a:endParaRPr lang="zh-CN" altLang="en-GB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 Box 10"/>
          <p:cNvSpPr txBox="1"/>
          <p:nvPr/>
        </p:nvSpPr>
        <p:spPr>
          <a:xfrm>
            <a:off x="2578100" y="4485005"/>
            <a:ext cx="4560888" cy="504825"/>
          </a:xfrm>
          <a:prstGeom prst="rect">
            <a:avLst/>
          </a:prstGeom>
          <a:solidFill>
            <a:srgbClr val="CCECFF"/>
          </a:solidFill>
          <a:ln w="9525">
            <a:noFill/>
          </a:ln>
          <a:effectLst>
            <a:prstShdw prst="shdw17" dist="17961" dir="2699999">
              <a:srgbClr val="7A8E99"/>
            </a:prstShdw>
          </a:effectLst>
        </p:spPr>
        <p:txBody>
          <a:bodyPr wrap="none" anchor="ctr"/>
          <a:p>
            <a:pPr marL="177800" indent="-177800" algn="l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chemeClr val="accent1"/>
              </a:buClr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测试用例评审原则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9"/>
          <p:cNvSpPr>
            <a:spLocks noGrp="1"/>
          </p:cNvSpPr>
          <p:nvPr>
            <p:ph type="title"/>
          </p:nvPr>
        </p:nvSpPr>
        <p:spPr>
          <a:xfrm>
            <a:off x="438150" y="411163"/>
            <a:ext cx="8191500" cy="94932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测试用例写作练习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8675" name="Rectangle 10"/>
          <p:cNvSpPr>
            <a:spLocks noGrp="1"/>
          </p:cNvSpPr>
          <p:nvPr>
            <p:ph idx="1"/>
          </p:nvPr>
        </p:nvSpPr>
        <p:spPr>
          <a:xfrm>
            <a:off x="891540" y="1473835"/>
            <a:ext cx="7086600" cy="1123315"/>
          </a:xfrm>
        </p:spPr>
        <p:txBody>
          <a:bodyPr vert="horz" wrap="square" lIns="91440" tIns="45720" rIns="91440" bIns="45720" anchor="t">
            <a:spAutoFit/>
          </a:bodyPr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条件：</a:t>
            </a:r>
            <a:r>
              <a:rPr lang="zh-CN" altLang="en-US" dirty="0">
                <a:ea typeface="宋体" panose="02010600030101010101" pitchFamily="2" charset="-122"/>
              </a:rPr>
              <a:t>新注册了</a:t>
            </a:r>
            <a:r>
              <a:rPr lang="en-US" altLang="zh-CN" dirty="0">
                <a:ea typeface="宋体" panose="02010600030101010101" pitchFamily="2" charset="-122"/>
              </a:rPr>
              <a:t>QQ </a:t>
            </a:r>
            <a:r>
              <a:rPr lang="zh-CN" altLang="en-US" dirty="0">
                <a:ea typeface="宋体" panose="02010600030101010101" pitchFamily="2" charset="-122"/>
              </a:rPr>
              <a:t>号：</a:t>
            </a:r>
            <a:r>
              <a:rPr lang="en-US" altLang="zh-CN" dirty="0">
                <a:ea typeface="宋体" panose="02010600030101010101" pitchFamily="2" charset="-122"/>
              </a:rPr>
              <a:t>12345678/12345678</a:t>
            </a:r>
            <a:r>
              <a:rPr lang="zh-CN" altLang="en-US" dirty="0">
                <a:ea typeface="宋体" panose="02010600030101010101" pitchFamily="2" charset="-122"/>
              </a:rPr>
              <a:t>，注册成功后，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测试：登陆</a:t>
            </a:r>
            <a:r>
              <a:rPr lang="en-US" altLang="zh-CN" dirty="0">
                <a:ea typeface="宋体" panose="02010600030101010101" pitchFamily="2" charset="-122"/>
              </a:rPr>
              <a:t>QQ</a:t>
            </a:r>
            <a:r>
              <a:rPr lang="zh-CN" altLang="en-US" dirty="0">
                <a:ea typeface="宋体" panose="02010600030101010101" pitchFamily="2" charset="-122"/>
              </a:rPr>
              <a:t>号</a:t>
            </a:r>
            <a:r>
              <a:rPr lang="en-US" altLang="zh-CN" dirty="0">
                <a:ea typeface="宋体" panose="02010600030101010101" pitchFamily="2" charset="-122"/>
              </a:rPr>
              <a:t>12345678  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en-US" dirty="0">
                <a:ea typeface="宋体" panose="02010600030101010101" pitchFamily="2" charset="-122"/>
              </a:rPr>
              <a:t>功能测试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Rectangle 65"/>
          <p:cNvSpPr/>
          <p:nvPr/>
        </p:nvSpPr>
        <p:spPr>
          <a:xfrm>
            <a:off x="2612708" y="4391978"/>
            <a:ext cx="76993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13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4" name="Rectangle 67"/>
          <p:cNvSpPr/>
          <p:nvPr/>
        </p:nvSpPr>
        <p:spPr>
          <a:xfrm>
            <a:off x="2612708" y="4706303"/>
            <a:ext cx="76993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13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5" name="Rectangle 68"/>
          <p:cNvSpPr/>
          <p:nvPr/>
        </p:nvSpPr>
        <p:spPr>
          <a:xfrm>
            <a:off x="1268095" y="4706303"/>
            <a:ext cx="1344613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3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预期输出</a:t>
            </a:r>
            <a:endParaRPr lang="zh-CN" altLang="en-US" sz="13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6" name="Rectangle 69"/>
          <p:cNvSpPr/>
          <p:nvPr/>
        </p:nvSpPr>
        <p:spPr>
          <a:xfrm>
            <a:off x="2612708" y="4077653"/>
            <a:ext cx="76993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13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7" name="Rectangle 70"/>
          <p:cNvSpPr/>
          <p:nvPr/>
        </p:nvSpPr>
        <p:spPr>
          <a:xfrm>
            <a:off x="1268095" y="4077653"/>
            <a:ext cx="1344613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3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测试输入</a:t>
            </a:r>
            <a:endParaRPr lang="zh-CN" altLang="en-US" sz="13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8" name="Rectangle 71"/>
          <p:cNvSpPr/>
          <p:nvPr/>
        </p:nvSpPr>
        <p:spPr>
          <a:xfrm>
            <a:off x="2612708" y="3761740"/>
            <a:ext cx="769937" cy="3159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13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9" name="Rectangle 72"/>
          <p:cNvSpPr/>
          <p:nvPr/>
        </p:nvSpPr>
        <p:spPr>
          <a:xfrm>
            <a:off x="1268095" y="3761740"/>
            <a:ext cx="1344613" cy="3159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3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预置条件</a:t>
            </a:r>
            <a:endParaRPr lang="zh-CN" altLang="en-US" sz="13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00" name="Rectangle 73"/>
          <p:cNvSpPr/>
          <p:nvPr/>
        </p:nvSpPr>
        <p:spPr>
          <a:xfrm>
            <a:off x="2612708" y="3447415"/>
            <a:ext cx="76993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13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01" name="Rectangle 74"/>
          <p:cNvSpPr/>
          <p:nvPr/>
        </p:nvSpPr>
        <p:spPr>
          <a:xfrm>
            <a:off x="1268095" y="3447415"/>
            <a:ext cx="1344613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3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重要级别</a:t>
            </a:r>
            <a:endParaRPr lang="zh-CN" altLang="en-US" sz="13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02" name="Rectangle 75"/>
          <p:cNvSpPr/>
          <p:nvPr/>
        </p:nvSpPr>
        <p:spPr>
          <a:xfrm>
            <a:off x="2612708" y="3133090"/>
            <a:ext cx="76993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13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03" name="Rectangle 76"/>
          <p:cNvSpPr/>
          <p:nvPr/>
        </p:nvSpPr>
        <p:spPr>
          <a:xfrm>
            <a:off x="1268095" y="3133090"/>
            <a:ext cx="1344613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300" b="1" dirty="0">
                <a:solidFill>
                  <a:srgbClr val="33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测试标题</a:t>
            </a:r>
            <a:endParaRPr lang="zh-CN" altLang="en-US" sz="1300" b="1" dirty="0">
              <a:solidFill>
                <a:srgbClr val="3366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04" name="Rectangle 77"/>
          <p:cNvSpPr/>
          <p:nvPr/>
        </p:nvSpPr>
        <p:spPr>
          <a:xfrm>
            <a:off x="2612708" y="2818765"/>
            <a:ext cx="76993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13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05" name="Rectangle 78"/>
          <p:cNvSpPr/>
          <p:nvPr/>
        </p:nvSpPr>
        <p:spPr>
          <a:xfrm>
            <a:off x="1268095" y="2818765"/>
            <a:ext cx="1478915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sz="13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用例名/测试场景</a:t>
            </a:r>
            <a:endParaRPr sz="13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06" name="Rectangle 79"/>
          <p:cNvSpPr/>
          <p:nvPr/>
        </p:nvSpPr>
        <p:spPr>
          <a:xfrm>
            <a:off x="2612708" y="2266315"/>
            <a:ext cx="769937" cy="5524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13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07" name="Rectangle 80"/>
          <p:cNvSpPr/>
          <p:nvPr/>
        </p:nvSpPr>
        <p:spPr>
          <a:xfrm>
            <a:off x="1268095" y="2266315"/>
            <a:ext cx="1344613" cy="5524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3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测试用例编号</a:t>
            </a:r>
            <a:endParaRPr lang="zh-CN" altLang="en-US" sz="13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08" name="Line 81"/>
          <p:cNvSpPr/>
          <p:nvPr/>
        </p:nvSpPr>
        <p:spPr>
          <a:xfrm>
            <a:off x="1268095" y="2266315"/>
            <a:ext cx="2365375" cy="635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9" name="Line 82"/>
          <p:cNvSpPr/>
          <p:nvPr/>
        </p:nvSpPr>
        <p:spPr>
          <a:xfrm>
            <a:off x="1268095" y="2712085"/>
            <a:ext cx="2364740" cy="635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0" name="Line 83"/>
          <p:cNvSpPr/>
          <p:nvPr/>
        </p:nvSpPr>
        <p:spPr>
          <a:xfrm>
            <a:off x="1294765" y="3133090"/>
            <a:ext cx="2364740" cy="635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1" name="Line 84"/>
          <p:cNvSpPr/>
          <p:nvPr/>
        </p:nvSpPr>
        <p:spPr>
          <a:xfrm>
            <a:off x="1268095" y="3447415"/>
            <a:ext cx="2364740" cy="635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2" name="Line 85"/>
          <p:cNvSpPr/>
          <p:nvPr/>
        </p:nvSpPr>
        <p:spPr>
          <a:xfrm>
            <a:off x="1268095" y="3761740"/>
            <a:ext cx="2364740" cy="635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3" name="Line 86"/>
          <p:cNvSpPr/>
          <p:nvPr/>
        </p:nvSpPr>
        <p:spPr>
          <a:xfrm>
            <a:off x="1268095" y="4077970"/>
            <a:ext cx="2364740" cy="635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4" name="Line 87"/>
          <p:cNvSpPr/>
          <p:nvPr/>
        </p:nvSpPr>
        <p:spPr>
          <a:xfrm>
            <a:off x="1268095" y="5020945"/>
            <a:ext cx="2476500" cy="1270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5" name="Line 88"/>
          <p:cNvSpPr/>
          <p:nvPr/>
        </p:nvSpPr>
        <p:spPr>
          <a:xfrm>
            <a:off x="1268095" y="2266315"/>
            <a:ext cx="0" cy="2754313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6" name="Line 89"/>
          <p:cNvSpPr/>
          <p:nvPr/>
        </p:nvSpPr>
        <p:spPr>
          <a:xfrm>
            <a:off x="2746058" y="2266315"/>
            <a:ext cx="0" cy="2754313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7" name="Line 90"/>
          <p:cNvSpPr/>
          <p:nvPr/>
        </p:nvSpPr>
        <p:spPr>
          <a:xfrm>
            <a:off x="3662680" y="2266315"/>
            <a:ext cx="0" cy="2754313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8" name="Line 91"/>
          <p:cNvSpPr/>
          <p:nvPr/>
        </p:nvSpPr>
        <p:spPr>
          <a:xfrm>
            <a:off x="1268095" y="4392295"/>
            <a:ext cx="2364740" cy="635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9" name="Line 92"/>
          <p:cNvSpPr/>
          <p:nvPr/>
        </p:nvSpPr>
        <p:spPr>
          <a:xfrm>
            <a:off x="1268095" y="4706620"/>
            <a:ext cx="2365375" cy="127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Rectangle 66"/>
          <p:cNvSpPr/>
          <p:nvPr/>
        </p:nvSpPr>
        <p:spPr>
          <a:xfrm>
            <a:off x="1384300" y="4449445"/>
            <a:ext cx="1247140" cy="25844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3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操作步骤</a:t>
            </a:r>
            <a:endParaRPr lang="zh-CN" altLang="en-US" sz="13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7260" y="2526030"/>
            <a:ext cx="4331970" cy="37179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38150" y="411163"/>
            <a:ext cx="8191500" cy="94932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软件测试用例格式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2" name="对象 -2147482624"/>
          <p:cNvGraphicFramePr>
            <a:graphicFrameLocks noChangeAspect="1"/>
          </p:cNvGraphicFramePr>
          <p:nvPr/>
        </p:nvGraphicFramePr>
        <p:xfrm>
          <a:off x="3668395" y="2365375"/>
          <a:ext cx="2377440" cy="1418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showAsIcon="1" r:id="rId1" imgW="840740" imgH="612140" progId="Excel.Sheet.12">
                  <p:embed/>
                </p:oleObj>
              </mc:Choice>
              <mc:Fallback>
                <p:oleObj name="" showAsIcon="1" r:id="rId1" imgW="840740" imgH="612140" progId="Excel.Sheet.1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68395" y="2365375"/>
                        <a:ext cx="2377440" cy="1418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438150" y="411163"/>
            <a:ext cx="8191500" cy="94932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课程内容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7651" name="Text Box 4"/>
          <p:cNvSpPr txBox="1"/>
          <p:nvPr/>
        </p:nvSpPr>
        <p:spPr>
          <a:xfrm>
            <a:off x="2578100" y="2347913"/>
            <a:ext cx="4586288" cy="506412"/>
          </a:xfrm>
          <a:prstGeom prst="rect">
            <a:avLst/>
          </a:prstGeom>
          <a:solidFill>
            <a:srgbClr val="CCECFF"/>
          </a:solidFill>
          <a:ln w="9525">
            <a:noFill/>
          </a:ln>
          <a:effectLst>
            <a:prstShdw prst="shdw17" dist="17961" dir="2699999">
              <a:srgbClr val="7A8E99"/>
            </a:prstShdw>
          </a:effectLst>
        </p:spPr>
        <p:txBody>
          <a:bodyPr wrap="none" anchor="ctr"/>
          <a:p>
            <a:pPr marL="177800" indent="-177800" algn="l" fontAlgn="t">
              <a:spcBef>
                <a:spcPct val="20000"/>
              </a:spcBef>
              <a:buClr>
                <a:srgbClr val="638EC1"/>
              </a:buClr>
              <a:buSzPct val="100000"/>
              <a:buFont typeface="Wingdings" panose="05000000000000000000" pitchFamily="2" charset="2"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测试用例的写作要点</a:t>
            </a:r>
            <a:endParaRPr lang="zh-CN" altLang="en-GB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Text Box 5"/>
          <p:cNvSpPr txBox="1"/>
          <p:nvPr/>
        </p:nvSpPr>
        <p:spPr>
          <a:xfrm>
            <a:off x="2578100" y="1628775"/>
            <a:ext cx="4586288" cy="504825"/>
          </a:xfrm>
          <a:prstGeom prst="rect">
            <a:avLst/>
          </a:prstGeom>
          <a:solidFill>
            <a:srgbClr val="CCECFF"/>
          </a:solidFill>
          <a:ln w="9525">
            <a:noFill/>
          </a:ln>
          <a:effectLst>
            <a:prstShdw prst="shdw17" dist="17961" dir="2699999">
              <a:srgbClr val="7A8E99"/>
            </a:prstShdw>
          </a:effectLst>
        </p:spPr>
        <p:txBody>
          <a:bodyPr wrap="none" anchor="ctr"/>
          <a:p>
            <a:pPr marL="177800" indent="-177800" algn="l" fontAlgn="t">
              <a:spcBef>
                <a:spcPct val="20000"/>
              </a:spcBef>
              <a:buClr>
                <a:srgbClr val="638EC1"/>
              </a:buClr>
              <a:buSzPct val="100000"/>
              <a:buFont typeface="Wingdings" panose="05000000000000000000" pitchFamily="2" charset="2"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软件测试用例格式</a:t>
            </a:r>
            <a:endParaRPr lang="zh-CN" altLang="en-GB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3" name="Text Box 6"/>
          <p:cNvSpPr txBox="1"/>
          <p:nvPr/>
        </p:nvSpPr>
        <p:spPr>
          <a:xfrm>
            <a:off x="2578100" y="3067050"/>
            <a:ext cx="4586288" cy="504825"/>
          </a:xfrm>
          <a:prstGeom prst="rect">
            <a:avLst/>
          </a:prstGeom>
          <a:solidFill>
            <a:srgbClr val="CCECFF"/>
          </a:solidFill>
          <a:ln w="9525">
            <a:noFill/>
          </a:ln>
          <a:effectLst>
            <a:prstShdw prst="shdw17" dist="17961" dir="2699999">
              <a:srgbClr val="7A8E99"/>
            </a:prstShdw>
          </a:effectLst>
        </p:spPr>
        <p:txBody>
          <a:bodyPr wrap="none" anchor="ctr"/>
          <a:p>
            <a:pPr marL="177800" indent="-177800" algn="l"/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测试用例的写作检查规则</a:t>
            </a:r>
            <a:endParaRPr lang="zh-CN" altLang="en-GB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4" name="Text Box 7"/>
          <p:cNvSpPr txBox="1"/>
          <p:nvPr/>
        </p:nvSpPr>
        <p:spPr>
          <a:xfrm>
            <a:off x="2578100" y="3787775"/>
            <a:ext cx="4586288" cy="504825"/>
          </a:xfrm>
          <a:prstGeom prst="rect">
            <a:avLst/>
          </a:prstGeom>
          <a:solidFill>
            <a:srgbClr val="CCECFF"/>
          </a:solidFill>
          <a:ln w="9525">
            <a:noFill/>
          </a:ln>
          <a:effectLst>
            <a:prstShdw prst="shdw17" dist="17961" dir="2699999">
              <a:srgbClr val="7A8E99"/>
            </a:prstShdw>
          </a:effectLst>
        </p:spPr>
        <p:txBody>
          <a:bodyPr wrap="none" anchor="ctr">
            <a:noAutofit/>
          </a:bodyPr>
          <a:p>
            <a:pPr marL="177800" lvl="0" indent="-177800" algn="l">
              <a:buClrTx/>
              <a:buSzTx/>
              <a:buFontTx/>
            </a:pPr>
            <a:r>
              <a:rPr lang="zh-CN" altLang="en-US" sz="1800" b="1" dirty="0">
                <a:solidFill>
                  <a:schemeClr val="accent1"/>
                </a:solidFill>
                <a:ea typeface="宋体" panose="02010600030101010101" pitchFamily="2" charset="-122"/>
                <a:sym typeface="+mn-ea"/>
              </a:rPr>
              <a:t>测试用例写作练习</a:t>
            </a:r>
            <a:endParaRPr lang="zh-CN" altLang="en-US" sz="1800" b="1" dirty="0">
              <a:solidFill>
                <a:schemeClr val="accent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Text Box 7"/>
          <p:cNvSpPr txBox="1"/>
          <p:nvPr/>
        </p:nvSpPr>
        <p:spPr>
          <a:xfrm>
            <a:off x="2578100" y="4526915"/>
            <a:ext cx="4586288" cy="504825"/>
          </a:xfrm>
          <a:prstGeom prst="rect">
            <a:avLst/>
          </a:prstGeom>
          <a:solidFill>
            <a:srgbClr val="008080"/>
          </a:solidFill>
          <a:ln w="9525">
            <a:noFill/>
          </a:ln>
          <a:effectLst>
            <a:prstShdw prst="shdw17" dist="17961" dir="2699999">
              <a:srgbClr val="004D4D"/>
            </a:prstShdw>
          </a:effectLst>
        </p:spPr>
        <p:txBody>
          <a:bodyPr wrap="none" anchor="ctr"/>
          <a:p>
            <a:pPr marL="177800" indent="-177800" algn="l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chemeClr val="accent1"/>
              </a:buClr>
            </a:pPr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测试用例评审原则</a:t>
            </a:r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4"/>
          <p:cNvSpPr>
            <a:spLocks noGrp="1"/>
          </p:cNvSpPr>
          <p:nvPr>
            <p:ph type="title"/>
          </p:nvPr>
        </p:nvSpPr>
        <p:spPr>
          <a:xfrm>
            <a:off x="438150" y="411163"/>
            <a:ext cx="8191500" cy="94932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测试用例评审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3555" name="Rectangle 5"/>
          <p:cNvSpPr>
            <a:spLocks noGrp="1"/>
          </p:cNvSpPr>
          <p:nvPr>
            <p:ph idx="1"/>
          </p:nvPr>
        </p:nvSpPr>
        <p:spPr>
          <a:xfrm>
            <a:off x="629285" y="1555115"/>
            <a:ext cx="8038465" cy="4331970"/>
          </a:xfrm>
        </p:spPr>
        <p:txBody>
          <a:bodyPr vert="horz" wrap="square" lIns="91440" tIns="45720" rIns="91440" bIns="45720" anchor="t">
            <a:spAutoFit/>
          </a:bodyPr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概念：是项目经理、需求、开发、测试、</a:t>
            </a:r>
            <a:r>
              <a:rPr lang="en-US" altLang="zh-CN" dirty="0">
                <a:ea typeface="宋体" panose="02010600030101010101" pitchFamily="2" charset="-122"/>
              </a:rPr>
              <a:t>SQA</a:t>
            </a:r>
            <a:r>
              <a:rPr lang="zh-CN" altLang="en-US" dirty="0">
                <a:ea typeface="宋体" panose="02010600030101010101" pitchFamily="2" charset="-122"/>
              </a:rPr>
              <a:t>，针对测试用例能否用于项目的测试执行而做的工作。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（1）按照公司的用例模板编写测试用例；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（2）测试用例编号，测试用例编号要遵守公司的编号规则；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（3）优先级别要确定；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（4）预置条件要恰当；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（5）输入一定要精确，不能存在歧义或者多种理解；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（6）操作步骤一定不能存在分支；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（7）预期结果要明确（数据的输出介质；顺序；数量；分页显示；每页的信息条数；数据库；明确出不要有不应该的操作）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8</a:t>
            </a:r>
            <a:r>
              <a:rPr lang="zh-CN" altLang="en-US" dirty="0">
                <a:ea typeface="宋体" panose="02010600030101010101" pitchFamily="2" charset="-122"/>
              </a:rPr>
              <a:t>）是否存在未覆盖的需求；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9</a:t>
            </a:r>
            <a:r>
              <a:rPr lang="zh-CN" altLang="en-US" dirty="0">
                <a:ea typeface="宋体" panose="02010600030101010101" pitchFamily="2" charset="-122"/>
              </a:rPr>
              <a:t>）是否设计合理易实现。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4"/>
          <p:cNvSpPr>
            <a:spLocks noGrp="1"/>
          </p:cNvSpPr>
          <p:nvPr>
            <p:ph type="title"/>
          </p:nvPr>
        </p:nvSpPr>
        <p:spPr>
          <a:xfrm>
            <a:off x="438150" y="411163"/>
            <a:ext cx="8191500" cy="94932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测试用例评审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3555" name="Rectangle 5"/>
          <p:cNvSpPr>
            <a:spLocks noGrp="1"/>
          </p:cNvSpPr>
          <p:nvPr>
            <p:ph idx="1"/>
          </p:nvPr>
        </p:nvSpPr>
        <p:spPr>
          <a:xfrm>
            <a:off x="629285" y="1555115"/>
            <a:ext cx="8038465" cy="3841115"/>
          </a:xfrm>
        </p:spPr>
        <p:txBody>
          <a:bodyPr vert="horz" wrap="square" lIns="91440" tIns="45720" rIns="91440" bIns="45720" anchor="t">
            <a:spAutoFit/>
          </a:bodyPr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1、评审人员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参与人员：测试组人员；项目组成员；分管领导；</a:t>
            </a:r>
            <a:r>
              <a:rPr lang="en-US" altLang="zh-CN" dirty="0">
                <a:ea typeface="宋体" panose="02010600030101010101" pitchFamily="2" charset="-122"/>
              </a:rPr>
              <a:t>QA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2、评审方式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   评审方式:邮件评审；会议评审；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   评审操作：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A、	邮件评审：邮件里说明一下，反馈的时间范围，及默认处理结果；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B、	会议评审：会议形式，过程要做会议纪要；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  1）评审按用例的优先级、功能的复杂程度进行；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  2）思路清晰，用最简洁的语言阐述每一个功能点；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  3） 超过5分钟无法确定结果的问题留作会后讨论跟进。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3、评审准备---材料提前发出。--要求提前一天。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4"/>
          <p:cNvSpPr>
            <a:spLocks noGrp="1"/>
          </p:cNvSpPr>
          <p:nvPr>
            <p:ph type="title"/>
          </p:nvPr>
        </p:nvSpPr>
        <p:spPr>
          <a:xfrm>
            <a:off x="438150" y="411163"/>
            <a:ext cx="8191500" cy="94932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测试用例评审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3555" name="Rectangle 5"/>
          <p:cNvSpPr>
            <a:spLocks noGrp="1"/>
          </p:cNvSpPr>
          <p:nvPr>
            <p:ph idx="1"/>
          </p:nvPr>
        </p:nvSpPr>
        <p:spPr>
          <a:xfrm>
            <a:off x="591185" y="1555115"/>
            <a:ext cx="8191500" cy="4679315"/>
          </a:xfrm>
        </p:spPr>
        <p:txBody>
          <a:bodyPr vert="horz" wrap="square" lIns="91440" tIns="45720" rIns="91440" bIns="45720" anchor="t">
            <a:spAutoFit/>
          </a:bodyPr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4、会议评审测试用例讲解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A、适用性（覆盖度）：所涉及的业务、功能模块，具体覆盖的业务环节、模块子功能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B、分析（粒度）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	针对具体业务环节、子功能设计用例的数量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	正常场景与异常场景的比例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C、关键用例详解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	核心/关注功能场景的用例详细讲解。（含测试数据、脚本讲解）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5、</a:t>
            </a:r>
            <a:r>
              <a:rPr lang="zh-CN" altLang="en-US" dirty="0">
                <a:ea typeface="宋体" panose="02010600030101010101" pitchFamily="2" charset="-122"/>
              </a:rPr>
              <a:t>风险评估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针对测试用例的讲解，项目组成员提出疑问和风险：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A、列出预期结果不明确、业务流程不明确等情况---项目组成员互相之间可以提出疑问和解答疑问。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B、由用例数量、执行难度反推项目时间安排、资源投入存在的风险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4"/>
          <p:cNvSpPr>
            <a:spLocks noGrp="1"/>
          </p:cNvSpPr>
          <p:nvPr>
            <p:ph type="title"/>
          </p:nvPr>
        </p:nvSpPr>
        <p:spPr>
          <a:xfrm>
            <a:off x="438150" y="411163"/>
            <a:ext cx="8191500" cy="94932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测试用例评审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3555" name="Rectangle 5"/>
          <p:cNvSpPr>
            <a:spLocks noGrp="1"/>
          </p:cNvSpPr>
          <p:nvPr>
            <p:ph idx="1"/>
          </p:nvPr>
        </p:nvSpPr>
        <p:spPr>
          <a:xfrm>
            <a:off x="640080" y="1569720"/>
            <a:ext cx="7788275" cy="6988810"/>
          </a:xfrm>
        </p:spPr>
        <p:txBody>
          <a:bodyPr vert="horz" wrap="square" lIns="91440" tIns="45720" rIns="91440" bIns="45720" anchor="t">
            <a:spAutoFit/>
          </a:bodyPr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6、出具测试评审报告，仅供参考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7、评审反馈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不管是邮件评审还是会议评审，评审完毕后都必须反馈，给出评审报告。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---通常是发邮件给评审组成员，报告作为附件；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----假如是评审不通过的，得要说明下次评审的预计时间或者预计安排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2" name="对象 -2147482623"/>
          <p:cNvGraphicFramePr>
            <a:graphicFrameLocks noChangeAspect="1"/>
          </p:cNvGraphicFramePr>
          <p:nvPr/>
        </p:nvGraphicFramePr>
        <p:xfrm>
          <a:off x="2305050" y="2142490"/>
          <a:ext cx="1821180" cy="1327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showAsIcon="1" r:id="rId1" imgW="840740" imgH="612140" progId="Excel.Sheet.12">
                  <p:embed/>
                </p:oleObj>
              </mc:Choice>
              <mc:Fallback>
                <p:oleObj name="" showAsIcon="1" r:id="rId1" imgW="840740" imgH="612140" progId="Excel.Sheet.1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05050" y="2142490"/>
                        <a:ext cx="1821180" cy="1327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76250" y="397828"/>
            <a:ext cx="8191500" cy="94932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课程内容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1339850" y="4667250"/>
            <a:ext cx="8191500" cy="1152525"/>
          </a:xfrm>
        </p:spPr>
        <p:txBody>
          <a:bodyPr vert="horz" wrap="square" lIns="91440" tIns="45720" rIns="91440" bIns="45720" anchor="t">
            <a:spAutoFit/>
          </a:bodyPr>
          <a:p>
            <a:pPr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5" name="Text Box 8"/>
          <p:cNvSpPr txBox="1"/>
          <p:nvPr/>
        </p:nvSpPr>
        <p:spPr>
          <a:xfrm>
            <a:off x="1574800" y="1268095"/>
            <a:ext cx="4586288" cy="504825"/>
          </a:xfrm>
          <a:prstGeom prst="rect">
            <a:avLst/>
          </a:prstGeom>
          <a:solidFill>
            <a:srgbClr val="008080"/>
          </a:solidFill>
          <a:ln w="9525">
            <a:noFill/>
          </a:ln>
          <a:effectLst>
            <a:prstShdw prst="shdw17" dist="17961" dir="2699999">
              <a:srgbClr val="004D4D"/>
            </a:prstShdw>
          </a:effectLst>
        </p:spPr>
        <p:txBody>
          <a:bodyPr wrap="none" anchor="ctr">
            <a:scene3d>
              <a:camera prst="orthographicFront"/>
              <a:lightRig rig="threePt" dir="t"/>
            </a:scene3d>
          </a:bodyPr>
          <a:p>
            <a:pPr marL="177800" indent="-177800" algn="l" fontAlgn="t">
              <a:spcBef>
                <a:spcPct val="20000"/>
              </a:spcBef>
              <a:buClr>
                <a:srgbClr val="638EC1"/>
              </a:buClr>
              <a:buSzPct val="100000"/>
              <a:buFont typeface="Wingdings" panose="05000000000000000000" pitchFamily="2" charset="2"/>
            </a:pPr>
            <a:r>
              <a:rPr lang="zh-CN" altLang="en-US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什么是测试用例</a:t>
            </a:r>
            <a:endParaRPr lang="zh-C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1534795" y="1877060"/>
            <a:ext cx="6805295" cy="1057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  <a:effectLst>
            <a:prstShdw prst="shdw17" dist="17961" dir="2699999">
              <a:srgbClr val="004D4D"/>
            </a:prstShdw>
          </a:effectLst>
        </p:spPr>
        <p:txBody>
          <a:bodyPr wrap="none" anchor="ctr"/>
          <a:p>
            <a:pPr marL="177800" indent="-177800" algn="l" fontAlgn="t">
              <a:spcBef>
                <a:spcPct val="20000"/>
              </a:spcBef>
              <a:buClr>
                <a:srgbClr val="638EC1"/>
              </a:buClr>
              <a:buSzTx/>
              <a:buFont typeface="Wingdings" panose="05000000000000000000" pitchFamily="2" charset="2"/>
            </a:pPr>
            <a:r>
              <a:rPr lang="zh-CN" altLang="en-US" sz="1800" b="1" dirty="0">
                <a:solidFill>
                  <a:schemeClr val="accent1"/>
                </a:solidFill>
                <a:ea typeface="宋体" panose="02010600030101010101" pitchFamily="2" charset="-122"/>
                <a:sym typeface="+mn-ea"/>
              </a:rPr>
              <a:t>指导测试执行人员如何开展测试执行工作的一份指导性文件。</a:t>
            </a:r>
            <a:endParaRPr lang="zh-CN" altLang="en-US" sz="1800" b="1" dirty="0">
              <a:solidFill>
                <a:schemeClr val="accent1"/>
              </a:solidFill>
              <a:ea typeface="宋体" panose="02010600030101010101" pitchFamily="2" charset="-122"/>
              <a:sym typeface="+mn-ea"/>
            </a:endParaRPr>
          </a:p>
          <a:p>
            <a:pPr marL="177800" indent="-177800" algn="l" fontAlgn="t">
              <a:spcBef>
                <a:spcPct val="20000"/>
              </a:spcBef>
              <a:buClr>
                <a:srgbClr val="638EC1"/>
              </a:buClr>
              <a:buSzTx/>
              <a:buFont typeface="Wingdings" panose="05000000000000000000" pitchFamily="2" charset="2"/>
            </a:pPr>
            <a:r>
              <a:rPr lang="zh-CN" altLang="en-US" sz="1800" b="1" dirty="0">
                <a:solidFill>
                  <a:schemeClr val="accent1"/>
                </a:solidFill>
                <a:ea typeface="宋体" panose="02010600030101010101" pitchFamily="2" charset="-122"/>
                <a:sym typeface="+mn-ea"/>
              </a:rPr>
              <a:t>包括测试环境的要求；具体操作步骤；明确的期望结果以及用到的</a:t>
            </a:r>
            <a:endParaRPr lang="zh-CN" altLang="en-US" sz="1800" b="1" dirty="0">
              <a:solidFill>
                <a:schemeClr val="accent1"/>
              </a:solidFill>
              <a:ea typeface="宋体" panose="02010600030101010101" pitchFamily="2" charset="-122"/>
              <a:sym typeface="+mn-ea"/>
            </a:endParaRPr>
          </a:p>
          <a:p>
            <a:pPr marL="177800" indent="-177800" algn="l" fontAlgn="t">
              <a:spcBef>
                <a:spcPct val="20000"/>
              </a:spcBef>
              <a:buClr>
                <a:srgbClr val="638EC1"/>
              </a:buClr>
              <a:buSzTx/>
              <a:buFont typeface="Wingdings" panose="05000000000000000000" pitchFamily="2" charset="2"/>
            </a:pPr>
            <a:r>
              <a:rPr lang="zh-CN" altLang="en-US" sz="1800" b="1" dirty="0">
                <a:solidFill>
                  <a:schemeClr val="accent1"/>
                </a:solidFill>
                <a:ea typeface="宋体" panose="02010600030101010101" pitchFamily="2" charset="-122"/>
                <a:sym typeface="+mn-ea"/>
              </a:rPr>
              <a:t>具体的输入</a:t>
            </a:r>
            <a:r>
              <a:rPr lang="zh-CN" altLang="en-US" sz="1800" b="1" dirty="0">
                <a:solidFill>
                  <a:schemeClr val="accent1"/>
                </a:solidFill>
                <a:ea typeface="宋体" panose="02010600030101010101" pitchFamily="2" charset="-122"/>
                <a:sym typeface="+mn-ea"/>
              </a:rPr>
              <a:t>数据等</a:t>
            </a:r>
            <a:endParaRPr lang="en-US" altLang="zh-CN" sz="1800" b="1" dirty="0">
              <a:solidFill>
                <a:schemeClr val="accent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76250" y="397828"/>
            <a:ext cx="8191500" cy="94932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课程内容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1339850" y="4667250"/>
            <a:ext cx="8191500" cy="1152525"/>
          </a:xfrm>
        </p:spPr>
        <p:txBody>
          <a:bodyPr vert="horz" wrap="square" lIns="91440" tIns="45720" rIns="91440" bIns="45720" anchor="t">
            <a:spAutoFit/>
          </a:bodyPr>
          <a:p>
            <a:pPr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4" name="Text Box 7"/>
          <p:cNvSpPr txBox="1"/>
          <p:nvPr/>
        </p:nvSpPr>
        <p:spPr>
          <a:xfrm>
            <a:off x="1464945" y="1883410"/>
            <a:ext cx="7044055" cy="3032760"/>
          </a:xfrm>
          <a:prstGeom prst="rect">
            <a:avLst/>
          </a:prstGeom>
          <a:solidFill>
            <a:srgbClr val="CCECFF"/>
          </a:solidFill>
          <a:ln w="9525">
            <a:noFill/>
          </a:ln>
          <a:effectLst>
            <a:prstShdw prst="shdw17" dist="17961" dir="2699999">
              <a:srgbClr val="7A8E99"/>
            </a:prstShdw>
          </a:effectLst>
        </p:spPr>
        <p:txBody>
          <a:bodyPr wrap="none" anchor="ctr"/>
          <a:p>
            <a:pPr marL="177800" indent="-177800" algn="l" fontAlgn="t">
              <a:spcBef>
                <a:spcPct val="20000"/>
              </a:spcBef>
              <a:buClr>
                <a:srgbClr val="638EC1"/>
              </a:buClr>
              <a:buSzPct val="100000"/>
              <a:buFont typeface="Wingdings" panose="05000000000000000000" pitchFamily="2" charset="2"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(1)通过测试用例记录测试思路，可以防止测试的遗漏；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77800" indent="-177800" algn="l" fontAlgn="t">
              <a:spcBef>
                <a:spcPct val="20000"/>
              </a:spcBef>
              <a:buClr>
                <a:srgbClr val="638EC1"/>
              </a:buClr>
              <a:buSzPct val="100000"/>
              <a:buFont typeface="Wingdings" panose="05000000000000000000" pitchFamily="2" charset="2"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(2)通过测试用例可以发现需求规格说明书或者设计文档中的缺陷；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77800" indent="-177800" algn="l" fontAlgn="t">
              <a:spcBef>
                <a:spcPct val="20000"/>
              </a:spcBef>
              <a:buClr>
                <a:srgbClr val="638EC1"/>
              </a:buClr>
              <a:buSzPct val="100000"/>
              <a:buFont typeface="Wingdings" panose="05000000000000000000" pitchFamily="2" charset="2"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(3)通过测试用例分配测试任务；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77800" indent="-177800" algn="l" fontAlgn="t">
              <a:spcBef>
                <a:spcPct val="20000"/>
              </a:spcBef>
              <a:buClr>
                <a:srgbClr val="638EC1"/>
              </a:buClr>
              <a:buSzPct val="100000"/>
              <a:buFont typeface="Wingdings" panose="05000000000000000000" pitchFamily="2" charset="2"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(4)通过测试用例指导测试执行：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77800" indent="-177800" algn="l" fontAlgn="t">
              <a:spcBef>
                <a:spcPct val="20000"/>
              </a:spcBef>
              <a:buClr>
                <a:srgbClr val="638EC1"/>
              </a:buClr>
              <a:buSzPct val="100000"/>
              <a:buFont typeface="Wingdings" panose="05000000000000000000" pitchFamily="2" charset="2"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指导回归测试与冒烟测试；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77800" indent="-177800" algn="l" fontAlgn="t">
              <a:spcBef>
                <a:spcPct val="20000"/>
              </a:spcBef>
              <a:buClr>
                <a:srgbClr val="638EC1"/>
              </a:buClr>
              <a:buSzPct val="100000"/>
              <a:buFont typeface="Wingdings" panose="05000000000000000000" pitchFamily="2" charset="2"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不熟悉需求的测试人员；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77800" indent="-177800" algn="l" fontAlgn="t">
              <a:spcBef>
                <a:spcPct val="20000"/>
              </a:spcBef>
              <a:buClr>
                <a:srgbClr val="638EC1"/>
              </a:buClr>
              <a:buSzPct val="100000"/>
              <a:buFont typeface="Wingdings" panose="05000000000000000000" pitchFamily="2" charset="2"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(5)通过测试用例判断测试的覆盖度和粒度粗/细，能够对项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77800" indent="-177800" algn="l" fontAlgn="t">
              <a:spcBef>
                <a:spcPct val="20000"/>
              </a:spcBef>
              <a:buClr>
                <a:srgbClr val="638EC1"/>
              </a:buClr>
              <a:buSzPct val="100000"/>
              <a:buFont typeface="Wingdings" panose="05000000000000000000" pitchFamily="2" charset="2"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目的测试工作进行更科学度量。（数量，占比）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77800" indent="-177800" algn="l" fontAlgn="t">
              <a:spcBef>
                <a:spcPct val="20000"/>
              </a:spcBef>
              <a:buClr>
                <a:srgbClr val="638EC1"/>
              </a:buClr>
              <a:buSzPct val="100000"/>
              <a:buFont typeface="Wingdings" panose="05000000000000000000" pitchFamily="2" charset="2"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(6)测试用例是测试工作的阶段产出物，是质量管理规范的要求。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 Box 8"/>
          <p:cNvSpPr txBox="1"/>
          <p:nvPr/>
        </p:nvSpPr>
        <p:spPr>
          <a:xfrm>
            <a:off x="1485265" y="1378585"/>
            <a:ext cx="4586288" cy="504825"/>
          </a:xfrm>
          <a:prstGeom prst="rect">
            <a:avLst/>
          </a:prstGeom>
          <a:solidFill>
            <a:srgbClr val="008080"/>
          </a:solidFill>
          <a:ln w="9525">
            <a:noFill/>
          </a:ln>
          <a:effectLst>
            <a:prstShdw prst="shdw17" dist="17961" dir="2699999">
              <a:srgbClr val="004D4D"/>
            </a:prstShdw>
          </a:effectLst>
        </p:spPr>
        <p:txBody>
          <a:bodyPr wrap="none" anchor="ctr"/>
          <a:p>
            <a:pPr marL="177800" indent="-177800" algn="l" fontAlgn="t">
              <a:spcBef>
                <a:spcPct val="20000"/>
              </a:spcBef>
              <a:buClr>
                <a:srgbClr val="638EC1"/>
              </a:buClr>
              <a:buSzPct val="100000"/>
              <a:buFont typeface="Wingdings" panose="05000000000000000000" pitchFamily="2" charset="2"/>
            </a:pPr>
            <a:r>
              <a:rPr lang="zh-CN" altLang="en-US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为何要写测试用例</a:t>
            </a:r>
            <a:endParaRPr lang="zh-C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3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38150" y="411163"/>
            <a:ext cx="8191500" cy="94932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课程内容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1339850" y="4667250"/>
            <a:ext cx="8191500" cy="1152525"/>
          </a:xfrm>
        </p:spPr>
        <p:txBody>
          <a:bodyPr vert="horz" wrap="square" lIns="91440" tIns="45720" rIns="91440" bIns="45720" anchor="t">
            <a:spAutoFit/>
          </a:bodyPr>
          <a:p>
            <a:pPr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4" name="Text Box 7"/>
          <p:cNvSpPr txBox="1"/>
          <p:nvPr/>
        </p:nvSpPr>
        <p:spPr>
          <a:xfrm>
            <a:off x="2578100" y="2347913"/>
            <a:ext cx="4573588" cy="506412"/>
          </a:xfrm>
          <a:prstGeom prst="rect">
            <a:avLst/>
          </a:prstGeom>
          <a:solidFill>
            <a:srgbClr val="CCECFF"/>
          </a:solidFill>
          <a:ln w="9525">
            <a:noFill/>
          </a:ln>
          <a:effectLst>
            <a:prstShdw prst="shdw17" dist="17961" dir="2699999">
              <a:srgbClr val="7A8E99"/>
            </a:prstShdw>
          </a:effectLst>
        </p:spPr>
        <p:txBody>
          <a:bodyPr wrap="none" anchor="ctr"/>
          <a:p>
            <a:pPr marL="177800" indent="-177800" algn="l" fontAlgn="t">
              <a:spcBef>
                <a:spcPct val="20000"/>
              </a:spcBef>
              <a:buClr>
                <a:srgbClr val="638EC1"/>
              </a:buClr>
              <a:buSzPct val="100000"/>
              <a:buFont typeface="Wingdings" panose="05000000000000000000" pitchFamily="2" charset="2"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测试用例的写作要点</a:t>
            </a:r>
            <a:endParaRPr lang="zh-CN" altLang="en-GB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5" name="Text Box 8"/>
          <p:cNvSpPr txBox="1"/>
          <p:nvPr/>
        </p:nvSpPr>
        <p:spPr>
          <a:xfrm>
            <a:off x="2578100" y="1628775"/>
            <a:ext cx="4586288" cy="504825"/>
          </a:xfrm>
          <a:prstGeom prst="rect">
            <a:avLst/>
          </a:prstGeom>
          <a:solidFill>
            <a:srgbClr val="008080"/>
          </a:solidFill>
          <a:ln w="9525">
            <a:noFill/>
          </a:ln>
          <a:effectLst>
            <a:prstShdw prst="shdw17" dist="17961" dir="2699999">
              <a:srgbClr val="004D4D"/>
            </a:prstShdw>
          </a:effectLst>
        </p:spPr>
        <p:txBody>
          <a:bodyPr wrap="none" anchor="ctr"/>
          <a:p>
            <a:pPr marL="177800" indent="-177800" algn="l" fontAlgn="t">
              <a:spcBef>
                <a:spcPct val="20000"/>
              </a:spcBef>
              <a:buClr>
                <a:srgbClr val="638EC1"/>
              </a:buClr>
              <a:buSzPct val="100000"/>
              <a:buFont typeface="Wingdings" panose="05000000000000000000" pitchFamily="2" charset="2"/>
            </a:pPr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软件测试用例格式</a:t>
            </a:r>
            <a:endParaRPr lang="zh-CN" altLang="en-GB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6" name="Text Box 9"/>
          <p:cNvSpPr txBox="1"/>
          <p:nvPr/>
        </p:nvSpPr>
        <p:spPr>
          <a:xfrm>
            <a:off x="2578100" y="3067050"/>
            <a:ext cx="4573588" cy="504825"/>
          </a:xfrm>
          <a:prstGeom prst="rect">
            <a:avLst/>
          </a:prstGeom>
          <a:solidFill>
            <a:srgbClr val="CCECFF"/>
          </a:solidFill>
          <a:ln w="9525">
            <a:noFill/>
          </a:ln>
          <a:effectLst>
            <a:prstShdw prst="shdw17" dist="17961" dir="2699999">
              <a:srgbClr val="7A8E99"/>
            </a:prstShdw>
          </a:effectLst>
        </p:spPr>
        <p:txBody>
          <a:bodyPr wrap="none" anchor="ctr"/>
          <a:p>
            <a:pPr marL="177800" indent="-177800" algn="l"/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测试用例的写作检查规则</a:t>
            </a:r>
            <a:endParaRPr lang="zh-CN" altLang="en-GB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7" name="Text Box 10"/>
          <p:cNvSpPr txBox="1"/>
          <p:nvPr/>
        </p:nvSpPr>
        <p:spPr>
          <a:xfrm>
            <a:off x="2578100" y="3787775"/>
            <a:ext cx="4560888" cy="504825"/>
          </a:xfrm>
          <a:prstGeom prst="rect">
            <a:avLst/>
          </a:prstGeom>
          <a:solidFill>
            <a:srgbClr val="CCECFF"/>
          </a:solidFill>
          <a:ln w="9525">
            <a:noFill/>
          </a:ln>
          <a:effectLst>
            <a:prstShdw prst="shdw17" dist="17961" dir="2699999">
              <a:srgbClr val="7A8E99"/>
            </a:prstShdw>
          </a:effectLst>
        </p:spPr>
        <p:txBody>
          <a:bodyPr wrap="none" anchor="ctr"/>
          <a:p>
            <a:pPr marL="177800" indent="-177800" algn="l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chemeClr val="accent1"/>
              </a:buClr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测试用例写作练习</a:t>
            </a:r>
            <a:endParaRPr lang="zh-CN" altLang="en-GB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 Box 10"/>
          <p:cNvSpPr txBox="1"/>
          <p:nvPr/>
        </p:nvSpPr>
        <p:spPr>
          <a:xfrm>
            <a:off x="2578100" y="4485005"/>
            <a:ext cx="4560888" cy="504825"/>
          </a:xfrm>
          <a:prstGeom prst="rect">
            <a:avLst/>
          </a:prstGeom>
          <a:solidFill>
            <a:srgbClr val="CCECFF"/>
          </a:solidFill>
          <a:ln w="9525">
            <a:noFill/>
          </a:ln>
          <a:effectLst>
            <a:prstShdw prst="shdw17" dist="17961" dir="2699999">
              <a:srgbClr val="7A8E99"/>
            </a:prstShdw>
          </a:effectLst>
        </p:spPr>
        <p:txBody>
          <a:bodyPr wrap="none" anchor="ctr"/>
          <a:p>
            <a:pPr marL="177800" indent="-177800" algn="l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chemeClr val="accent1"/>
              </a:buClr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测试用例评审原则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38150" y="411163"/>
            <a:ext cx="8191500" cy="94932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软件测试用例设计和写作区别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3379" name="Rectangle 3"/>
          <p:cNvSpPr>
            <a:spLocks noGrp="1"/>
          </p:cNvSpPr>
          <p:nvPr>
            <p:ph idx="1"/>
          </p:nvPr>
        </p:nvSpPr>
        <p:spPr>
          <a:xfrm>
            <a:off x="438150" y="1619250"/>
            <a:ext cx="8191500" cy="2792730"/>
          </a:xfrm>
        </p:spPr>
        <p:txBody>
          <a:bodyPr vert="horz" wrap="square" lIns="91440" tIns="45720" rIns="91440" bIns="45720" anchor="t">
            <a:spAutoFit/>
          </a:bodyPr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软件测试用例设计是从设计层面考虑，比如从功能性</a:t>
            </a:r>
            <a:r>
              <a:rPr lang="en-US" altLang="zh-CN" sz="2400" dirty="0"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ea typeface="宋体" panose="02010600030101010101" pitchFamily="2" charset="-122"/>
              </a:rPr>
              <a:t>可用性</a:t>
            </a:r>
            <a:r>
              <a:rPr lang="en-US" altLang="zh-CN" sz="2400" dirty="0"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ea typeface="宋体" panose="02010600030101010101" pitchFamily="2" charset="-122"/>
              </a:rPr>
              <a:t>安全性等方面考虑设计测试用例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软件测试用例写作是指软件测试用例的写作规范，包括写作格式、标识的命名规范等等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软件测试用例设计得出软件测试用例的内容，然后，按照软件测试写作方法，落实到文档中，两者是</a:t>
            </a:r>
            <a:r>
              <a:rPr lang="zh-CN" altLang="en-US" sz="2400" dirty="0">
                <a:solidFill>
                  <a:srgbClr val="3366FF"/>
                </a:solidFill>
                <a:ea typeface="宋体" panose="02010600030101010101" pitchFamily="2" charset="-122"/>
              </a:rPr>
              <a:t>形式</a:t>
            </a:r>
            <a:r>
              <a:rPr lang="zh-CN" altLang="en-US" sz="2400" dirty="0">
                <a:ea typeface="宋体" panose="02010600030101010101" pitchFamily="2" charset="-122"/>
              </a:rPr>
              <a:t>和</a:t>
            </a:r>
            <a:r>
              <a:rPr lang="zh-CN" altLang="en-US" sz="2400" dirty="0">
                <a:solidFill>
                  <a:srgbClr val="3366FF"/>
                </a:solidFill>
                <a:ea typeface="宋体" panose="02010600030101010101" pitchFamily="2" charset="-122"/>
              </a:rPr>
              <a:t>内容</a:t>
            </a:r>
            <a:r>
              <a:rPr lang="zh-CN" altLang="en-US" sz="2400" dirty="0">
                <a:ea typeface="宋体" panose="02010600030101010101" pitchFamily="2" charset="-122"/>
              </a:rPr>
              <a:t>的关系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3379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charRg st="43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3379">
                                            <p:txEl>
                                              <p:charRg st="43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charRg st="82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3379">
                                            <p:txEl>
                                              <p:charRg st="82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438150" y="411163"/>
            <a:ext cx="8191500" cy="94932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课程内容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195" name="Text Box 5"/>
          <p:cNvSpPr txBox="1"/>
          <p:nvPr/>
        </p:nvSpPr>
        <p:spPr>
          <a:xfrm>
            <a:off x="2578100" y="2347913"/>
            <a:ext cx="4586288" cy="506412"/>
          </a:xfrm>
          <a:prstGeom prst="rect">
            <a:avLst/>
          </a:prstGeom>
          <a:solidFill>
            <a:srgbClr val="008080"/>
          </a:solidFill>
          <a:ln w="9525">
            <a:noFill/>
          </a:ln>
          <a:effectLst>
            <a:prstShdw prst="shdw17" dist="17961" dir="2699999">
              <a:srgbClr val="004D4D"/>
            </a:prstShdw>
          </a:effectLst>
        </p:spPr>
        <p:txBody>
          <a:bodyPr wrap="none" anchor="ctr"/>
          <a:p>
            <a:pPr marL="177800" indent="-177800" algn="l" fontAlgn="t">
              <a:spcBef>
                <a:spcPct val="20000"/>
              </a:spcBef>
              <a:buClr>
                <a:srgbClr val="638EC1"/>
              </a:buClr>
              <a:buSzPct val="100000"/>
              <a:buFont typeface="Wingdings" panose="05000000000000000000" pitchFamily="2" charset="2"/>
            </a:pPr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测试用例的写作要点</a:t>
            </a:r>
            <a:endParaRPr lang="zh-CN" altLang="en-GB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Text Box 6"/>
          <p:cNvSpPr txBox="1"/>
          <p:nvPr/>
        </p:nvSpPr>
        <p:spPr>
          <a:xfrm>
            <a:off x="2578100" y="1628775"/>
            <a:ext cx="4586288" cy="504825"/>
          </a:xfrm>
          <a:prstGeom prst="rect">
            <a:avLst/>
          </a:prstGeom>
          <a:solidFill>
            <a:srgbClr val="CCECFF"/>
          </a:solidFill>
          <a:ln w="9525">
            <a:noFill/>
          </a:ln>
          <a:effectLst>
            <a:prstShdw prst="shdw17" dist="17961" dir="2699999">
              <a:srgbClr val="7A8E99"/>
            </a:prstShdw>
          </a:effectLst>
        </p:spPr>
        <p:txBody>
          <a:bodyPr wrap="none" anchor="ctr"/>
          <a:p>
            <a:pPr marL="177800" indent="-177800" algn="l" fontAlgn="t">
              <a:spcBef>
                <a:spcPct val="20000"/>
              </a:spcBef>
              <a:buClr>
                <a:srgbClr val="638EC1"/>
              </a:buClr>
              <a:buSzPct val="100000"/>
              <a:buFont typeface="Wingdings" panose="05000000000000000000" pitchFamily="2" charset="2"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软件测试用例格式</a:t>
            </a:r>
            <a:endParaRPr lang="zh-CN" altLang="en-GB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7" name="Text Box 7"/>
          <p:cNvSpPr txBox="1"/>
          <p:nvPr/>
        </p:nvSpPr>
        <p:spPr>
          <a:xfrm>
            <a:off x="2578100" y="3067050"/>
            <a:ext cx="4586288" cy="504825"/>
          </a:xfrm>
          <a:prstGeom prst="rect">
            <a:avLst/>
          </a:prstGeom>
          <a:solidFill>
            <a:srgbClr val="CCECFF"/>
          </a:solidFill>
          <a:ln w="9525">
            <a:noFill/>
          </a:ln>
          <a:effectLst>
            <a:prstShdw prst="shdw17" dist="17961" dir="2699999">
              <a:srgbClr val="7A8E99"/>
            </a:prstShdw>
          </a:effectLst>
        </p:spPr>
        <p:txBody>
          <a:bodyPr wrap="none" anchor="ctr"/>
          <a:p>
            <a:pPr marL="177800" indent="-177800" algn="l"/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测试用例的写作检查规则</a:t>
            </a:r>
            <a:endParaRPr lang="zh-CN" altLang="en-GB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8" name="Text Box 8"/>
          <p:cNvSpPr txBox="1"/>
          <p:nvPr/>
        </p:nvSpPr>
        <p:spPr>
          <a:xfrm>
            <a:off x="2578100" y="3787775"/>
            <a:ext cx="4586288" cy="504825"/>
          </a:xfrm>
          <a:prstGeom prst="rect">
            <a:avLst/>
          </a:prstGeom>
          <a:solidFill>
            <a:srgbClr val="CCECFF"/>
          </a:solidFill>
          <a:ln w="9525">
            <a:noFill/>
          </a:ln>
          <a:effectLst>
            <a:prstShdw prst="shdw17" dist="17961" dir="2699999">
              <a:srgbClr val="7A8E99"/>
            </a:prstShdw>
          </a:effectLst>
        </p:spPr>
        <p:txBody>
          <a:bodyPr wrap="none" anchor="ctr"/>
          <a:p>
            <a:pPr marL="177800" indent="-177800" algn="l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chemeClr val="accent1"/>
              </a:buClr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测试用例写作练习</a:t>
            </a:r>
            <a:endParaRPr lang="zh-CN" altLang="en-GB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 Box 10"/>
          <p:cNvSpPr txBox="1"/>
          <p:nvPr/>
        </p:nvSpPr>
        <p:spPr>
          <a:xfrm>
            <a:off x="2578100" y="4485005"/>
            <a:ext cx="4560888" cy="504825"/>
          </a:xfrm>
          <a:prstGeom prst="rect">
            <a:avLst/>
          </a:prstGeom>
          <a:solidFill>
            <a:srgbClr val="CCECFF"/>
          </a:solidFill>
          <a:ln w="9525">
            <a:noFill/>
          </a:ln>
          <a:effectLst>
            <a:prstShdw prst="shdw17" dist="17961" dir="2699999">
              <a:srgbClr val="7A8E99"/>
            </a:prstShdw>
          </a:effectLst>
        </p:spPr>
        <p:txBody>
          <a:bodyPr wrap="none" anchor="ctr"/>
          <a:p>
            <a:pPr marL="177800" indent="-177800" algn="l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chemeClr val="accent1"/>
              </a:buClr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测试用例评审原则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9" name="Rectangle 113"/>
          <p:cNvSpPr>
            <a:spLocks noGrp="1"/>
          </p:cNvSpPr>
          <p:nvPr>
            <p:ph type="title"/>
          </p:nvPr>
        </p:nvSpPr>
        <p:spPr>
          <a:xfrm>
            <a:off x="438150" y="411163"/>
            <a:ext cx="8191500" cy="94932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测试用例八大要素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459230" y="1583055"/>
          <a:ext cx="6883400" cy="3848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9080"/>
                <a:gridCol w="4084320"/>
              </a:tblGrid>
              <a:tr h="562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测试用例编号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Test ID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用例名/测试场景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Subject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6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测试用例标题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Test Title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优先级别（重要程度）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Level（Priority）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6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预置条件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Pre-condition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6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操作步骤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Steps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预期结果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Expected Result 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114"/>
          <p:cNvSpPr>
            <a:spLocks noGrp="1"/>
          </p:cNvSpPr>
          <p:nvPr>
            <p:ph idx="1"/>
          </p:nvPr>
        </p:nvSpPr>
        <p:spPr>
          <a:xfrm>
            <a:off x="438150" y="1657350"/>
            <a:ext cx="5995988" cy="4358005"/>
          </a:xfrm>
        </p:spPr>
        <p:txBody>
          <a:bodyPr vert="horz" wrap="square" lIns="91440" tIns="45720" rIns="91440" bIns="45720" anchor="t">
            <a:spAutoFit/>
          </a:bodyPr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规则：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测试用例编号，是由字符和数字组合成的字符串，用例编号应具有唯一性、易识别性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从大到小（产品（项目）名称-测试阶段-测试特性-测试模块-测试子模块-序列号）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约定：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系统测试用例：</a:t>
            </a:r>
            <a:endParaRPr lang="zh-CN" altLang="en-US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dirty="0">
                <a:ea typeface="宋体" panose="02010600030101010101" pitchFamily="2" charset="-122"/>
              </a:rPr>
              <a:t>Wechat-</a:t>
            </a:r>
            <a:r>
              <a:rPr dirty="0">
                <a:solidFill>
                  <a:srgbClr val="FF0000"/>
                </a:solidFill>
                <a:ea typeface="宋体" panose="02010600030101010101" pitchFamily="2" charset="-122"/>
              </a:rPr>
              <a:t>ST</a:t>
            </a:r>
            <a:r>
              <a:rPr dirty="0">
                <a:ea typeface="宋体" panose="02010600030101010101" pitchFamily="2" charset="-122"/>
              </a:rPr>
              <a:t>-Func-Message--Text--001</a:t>
            </a:r>
            <a:endParaRPr dirty="0">
              <a:ea typeface="宋体" panose="02010600030101010101" pitchFamily="2" charset="-122"/>
            </a:endParaRPr>
          </a:p>
          <a:p>
            <a:pPr lvl="2" eaLnBrk="1" hangingPunct="1"/>
            <a:r>
              <a:rPr dirty="0">
                <a:ea typeface="宋体" panose="02010600030101010101" pitchFamily="2" charset="-122"/>
              </a:rPr>
              <a:t>（微信聊天功能测试）</a:t>
            </a:r>
            <a:endParaRPr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集成测试用例：</a:t>
            </a:r>
            <a:endParaRPr lang="zh-CN" altLang="en-US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dirty="0">
                <a:ea typeface="宋体" panose="02010600030101010101" pitchFamily="2" charset="-122"/>
              </a:rPr>
              <a:t>Wechat-</a:t>
            </a:r>
            <a:r>
              <a:rPr dirty="0">
                <a:solidFill>
                  <a:srgbClr val="FF0000"/>
                </a:solidFill>
                <a:ea typeface="宋体" panose="02010600030101010101" pitchFamily="2" charset="-122"/>
              </a:rPr>
              <a:t>IT</a:t>
            </a:r>
            <a:r>
              <a:rPr dirty="0">
                <a:ea typeface="宋体" panose="02010600030101010101" pitchFamily="2" charset="-122"/>
              </a:rPr>
              <a:t>-Func-接口名字--子接口名字--001</a:t>
            </a:r>
            <a:endParaRPr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单元测试用例：</a:t>
            </a:r>
            <a:endParaRPr lang="zh-CN" altLang="en-US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dirty="0">
                <a:ea typeface="宋体" panose="02010600030101010101" pitchFamily="2" charset="-122"/>
              </a:rPr>
              <a:t>Wechat-</a:t>
            </a:r>
            <a:r>
              <a:rPr dirty="0">
                <a:solidFill>
                  <a:srgbClr val="FF0000"/>
                </a:solidFill>
                <a:ea typeface="宋体" panose="02010600030101010101" pitchFamily="2" charset="-122"/>
              </a:rPr>
              <a:t>UT</a:t>
            </a:r>
            <a:r>
              <a:rPr dirty="0">
                <a:ea typeface="宋体" panose="02010600030101010101" pitchFamily="2" charset="-122"/>
              </a:rPr>
              <a:t>-Func-单元名字--001</a:t>
            </a:r>
            <a:endParaRPr dirty="0">
              <a:ea typeface="宋体" panose="02010600030101010101" pitchFamily="2" charset="-122"/>
            </a:endParaRPr>
          </a:p>
        </p:txBody>
      </p:sp>
      <p:sp>
        <p:nvSpPr>
          <p:cNvPr id="9219" name="Rectangle 113"/>
          <p:cNvSpPr>
            <a:spLocks noGrp="1"/>
          </p:cNvSpPr>
          <p:nvPr>
            <p:ph type="title"/>
          </p:nvPr>
        </p:nvSpPr>
        <p:spPr>
          <a:xfrm>
            <a:off x="438150" y="411163"/>
            <a:ext cx="8191500" cy="94932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测试用例编号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220" name="Rectangle 82"/>
          <p:cNvSpPr/>
          <p:nvPr/>
        </p:nvSpPr>
        <p:spPr>
          <a:xfrm>
            <a:off x="7786688" y="3805238"/>
            <a:ext cx="76993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7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21" name="Rectangle 83"/>
          <p:cNvSpPr/>
          <p:nvPr/>
        </p:nvSpPr>
        <p:spPr>
          <a:xfrm>
            <a:off x="6442075" y="3805238"/>
            <a:ext cx="1344613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操作步骤</a:t>
            </a:r>
            <a:endParaRPr lang="zh-CN" altLang="en-US" sz="10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22" name="Rectangle 84"/>
          <p:cNvSpPr/>
          <p:nvPr/>
        </p:nvSpPr>
        <p:spPr>
          <a:xfrm>
            <a:off x="7786688" y="4119563"/>
            <a:ext cx="76993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7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23" name="Rectangle 85"/>
          <p:cNvSpPr/>
          <p:nvPr/>
        </p:nvSpPr>
        <p:spPr>
          <a:xfrm>
            <a:off x="6442075" y="4119563"/>
            <a:ext cx="1344613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预期输出</a:t>
            </a:r>
            <a:endParaRPr lang="zh-CN" altLang="en-US" sz="10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24" name="Rectangle 86"/>
          <p:cNvSpPr/>
          <p:nvPr/>
        </p:nvSpPr>
        <p:spPr>
          <a:xfrm>
            <a:off x="7786688" y="3490913"/>
            <a:ext cx="76993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7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25" name="Rectangle 87"/>
          <p:cNvSpPr/>
          <p:nvPr/>
        </p:nvSpPr>
        <p:spPr>
          <a:xfrm>
            <a:off x="6442075" y="3490913"/>
            <a:ext cx="1344613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endParaRPr lang="zh-CN" altLang="en-US" sz="10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26" name="Rectangle 88"/>
          <p:cNvSpPr/>
          <p:nvPr/>
        </p:nvSpPr>
        <p:spPr>
          <a:xfrm>
            <a:off x="7786688" y="3175000"/>
            <a:ext cx="769937" cy="3159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7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27" name="Rectangle 89"/>
          <p:cNvSpPr/>
          <p:nvPr/>
        </p:nvSpPr>
        <p:spPr>
          <a:xfrm>
            <a:off x="6442075" y="3175000"/>
            <a:ext cx="1344613" cy="3159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预置条件</a:t>
            </a:r>
            <a:endParaRPr lang="zh-CN" altLang="en-US" sz="10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28" name="Rectangle 90"/>
          <p:cNvSpPr/>
          <p:nvPr/>
        </p:nvSpPr>
        <p:spPr>
          <a:xfrm>
            <a:off x="7786688" y="2860675"/>
            <a:ext cx="76993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7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29" name="Rectangle 91"/>
          <p:cNvSpPr/>
          <p:nvPr/>
        </p:nvSpPr>
        <p:spPr>
          <a:xfrm>
            <a:off x="6442075" y="2860675"/>
            <a:ext cx="1344613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重要级别</a:t>
            </a:r>
            <a:endParaRPr lang="zh-CN" altLang="en-US" sz="10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30" name="Rectangle 92"/>
          <p:cNvSpPr/>
          <p:nvPr/>
        </p:nvSpPr>
        <p:spPr>
          <a:xfrm>
            <a:off x="7786688" y="2546350"/>
            <a:ext cx="76993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7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31" name="Rectangle 93"/>
          <p:cNvSpPr/>
          <p:nvPr/>
        </p:nvSpPr>
        <p:spPr>
          <a:xfrm>
            <a:off x="6442075" y="2546350"/>
            <a:ext cx="1344613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测试标题</a:t>
            </a:r>
            <a:endParaRPr lang="zh-CN" altLang="en-US" sz="10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32" name="Rectangle 94"/>
          <p:cNvSpPr/>
          <p:nvPr/>
        </p:nvSpPr>
        <p:spPr>
          <a:xfrm>
            <a:off x="7786688" y="2232025"/>
            <a:ext cx="76993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7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33" name="Rectangle 95"/>
          <p:cNvSpPr/>
          <p:nvPr/>
        </p:nvSpPr>
        <p:spPr>
          <a:xfrm>
            <a:off x="6442075" y="2232025"/>
            <a:ext cx="1344613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sz="1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用例名/测试场景</a:t>
            </a:r>
            <a:endParaRPr lang="zh-CN" altLang="en-US" sz="10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34" name="Rectangle 96"/>
          <p:cNvSpPr/>
          <p:nvPr/>
        </p:nvSpPr>
        <p:spPr>
          <a:xfrm>
            <a:off x="7786688" y="1679575"/>
            <a:ext cx="769937" cy="5524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 typeface="Wingdings" panose="05000000000000000000" pitchFamily="2" charset="2"/>
            </a:pPr>
            <a:endParaRPr lang="zh-CN" altLang="en-US" sz="8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35" name="Rectangle 97"/>
          <p:cNvSpPr/>
          <p:nvPr/>
        </p:nvSpPr>
        <p:spPr>
          <a:xfrm>
            <a:off x="6442075" y="1679575"/>
            <a:ext cx="1344613" cy="5524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Aft>
                <a:spcPct val="15000"/>
              </a:spcAft>
              <a:buClr>
                <a:schemeClr val="accent1"/>
              </a:buClr>
            </a:pPr>
            <a:r>
              <a:rPr lang="zh-CN" altLang="en-US" sz="1000" b="1" dirty="0">
                <a:solidFill>
                  <a:srgbClr val="33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测试用例编号</a:t>
            </a:r>
            <a:endParaRPr lang="zh-CN" altLang="en-US" sz="1000" b="1" dirty="0">
              <a:solidFill>
                <a:srgbClr val="3366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36" name="Line 98"/>
          <p:cNvSpPr/>
          <p:nvPr/>
        </p:nvSpPr>
        <p:spPr>
          <a:xfrm>
            <a:off x="6442075" y="1679575"/>
            <a:ext cx="2114550" cy="1588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7" name="Line 99"/>
          <p:cNvSpPr/>
          <p:nvPr/>
        </p:nvSpPr>
        <p:spPr>
          <a:xfrm>
            <a:off x="6442075" y="2232025"/>
            <a:ext cx="2114550" cy="1588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8" name="Line 100"/>
          <p:cNvSpPr/>
          <p:nvPr/>
        </p:nvSpPr>
        <p:spPr>
          <a:xfrm>
            <a:off x="6442075" y="2546350"/>
            <a:ext cx="2114550" cy="1588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9" name="Line 101"/>
          <p:cNvSpPr/>
          <p:nvPr/>
        </p:nvSpPr>
        <p:spPr>
          <a:xfrm>
            <a:off x="6442075" y="2860675"/>
            <a:ext cx="2114550" cy="1588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40" name="Line 102"/>
          <p:cNvSpPr/>
          <p:nvPr/>
        </p:nvSpPr>
        <p:spPr>
          <a:xfrm>
            <a:off x="6442075" y="3175000"/>
            <a:ext cx="2114550" cy="1588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41" name="Line 103"/>
          <p:cNvSpPr/>
          <p:nvPr/>
        </p:nvSpPr>
        <p:spPr>
          <a:xfrm>
            <a:off x="6442075" y="3490913"/>
            <a:ext cx="2114550" cy="1587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42" name="Line 104"/>
          <p:cNvSpPr/>
          <p:nvPr/>
        </p:nvSpPr>
        <p:spPr>
          <a:xfrm>
            <a:off x="6442075" y="4433888"/>
            <a:ext cx="2114550" cy="1587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43" name="Line 105"/>
          <p:cNvSpPr/>
          <p:nvPr/>
        </p:nvSpPr>
        <p:spPr>
          <a:xfrm>
            <a:off x="6442075" y="1679575"/>
            <a:ext cx="0" cy="2754313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44" name="Line 106"/>
          <p:cNvSpPr/>
          <p:nvPr/>
        </p:nvSpPr>
        <p:spPr>
          <a:xfrm>
            <a:off x="7786688" y="1679575"/>
            <a:ext cx="0" cy="2754313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45" name="Line 107"/>
          <p:cNvSpPr/>
          <p:nvPr/>
        </p:nvSpPr>
        <p:spPr>
          <a:xfrm>
            <a:off x="8556625" y="1679575"/>
            <a:ext cx="0" cy="2754313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46" name="Line 108"/>
          <p:cNvSpPr/>
          <p:nvPr/>
        </p:nvSpPr>
        <p:spPr>
          <a:xfrm>
            <a:off x="6442075" y="3805238"/>
            <a:ext cx="2114550" cy="1587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47" name="Line 109"/>
          <p:cNvSpPr/>
          <p:nvPr/>
        </p:nvSpPr>
        <p:spPr>
          <a:xfrm>
            <a:off x="6442075" y="4119563"/>
            <a:ext cx="2114550" cy="1587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7e37b1d-1dfb-442f-b10b-c8fe0f4d7178}"/>
</p:tagLst>
</file>

<file path=ppt/theme/theme1.xml><?xml version="1.0" encoding="utf-8"?>
<a:theme xmlns:a="http://schemas.openxmlformats.org/drawingml/2006/main" name="课程模板">
  <a:themeElements>
    <a:clrScheme name="课程模板 15">
      <a:dk1>
        <a:srgbClr val="000000"/>
      </a:dk1>
      <a:lt1>
        <a:srgbClr val="FFFFFF"/>
      </a:lt1>
      <a:dk2>
        <a:srgbClr val="FFFFFF"/>
      </a:dk2>
      <a:lt2>
        <a:srgbClr val="6C7C88"/>
      </a:lt2>
      <a:accent1>
        <a:srgbClr val="2F65A1"/>
      </a:accent1>
      <a:accent2>
        <a:srgbClr val="7CA21E"/>
      </a:accent2>
      <a:accent3>
        <a:srgbClr val="FFFFFF"/>
      </a:accent3>
      <a:accent4>
        <a:srgbClr val="000000"/>
      </a:accent4>
      <a:accent5>
        <a:srgbClr val="ADB8CD"/>
      </a:accent5>
      <a:accent6>
        <a:srgbClr val="70921A"/>
      </a:accent6>
      <a:hlink>
        <a:srgbClr val="B17833"/>
      </a:hlink>
      <a:folHlink>
        <a:srgbClr val="DCAE3A"/>
      </a:folHlink>
    </a:clrScheme>
    <a:fontScheme name="课程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课程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程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程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程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程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程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程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程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程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程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程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程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程模板 1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4788B9"/>
        </a:accent1>
        <a:accent2>
          <a:srgbClr val="729B41"/>
        </a:accent2>
        <a:accent3>
          <a:srgbClr val="FFFFFF"/>
        </a:accent3>
        <a:accent4>
          <a:srgbClr val="000000"/>
        </a:accent4>
        <a:accent5>
          <a:srgbClr val="B1C3D9"/>
        </a:accent5>
        <a:accent6>
          <a:srgbClr val="678C3A"/>
        </a:accent6>
        <a:hlink>
          <a:srgbClr val="DC823E"/>
        </a:hlink>
        <a:folHlink>
          <a:srgbClr val="C6AB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程模板 14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2F65A1"/>
        </a:accent1>
        <a:accent2>
          <a:srgbClr val="7CA21E"/>
        </a:accent2>
        <a:accent3>
          <a:srgbClr val="FFFFFF"/>
        </a:accent3>
        <a:accent4>
          <a:srgbClr val="000000"/>
        </a:accent4>
        <a:accent5>
          <a:srgbClr val="ADB8CD"/>
        </a:accent5>
        <a:accent6>
          <a:srgbClr val="70921A"/>
        </a:accent6>
        <a:hlink>
          <a:srgbClr val="B17833"/>
        </a:hlink>
        <a:folHlink>
          <a:srgbClr val="DCAE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程模板 15">
        <a:dk1>
          <a:srgbClr val="000000"/>
        </a:dk1>
        <a:lt1>
          <a:srgbClr val="FFFFFF"/>
        </a:lt1>
        <a:dk2>
          <a:srgbClr val="FFFFFF"/>
        </a:dk2>
        <a:lt2>
          <a:srgbClr val="6C7C88"/>
        </a:lt2>
        <a:accent1>
          <a:srgbClr val="2F65A1"/>
        </a:accent1>
        <a:accent2>
          <a:srgbClr val="7CA21E"/>
        </a:accent2>
        <a:accent3>
          <a:srgbClr val="FFFFFF"/>
        </a:accent3>
        <a:accent4>
          <a:srgbClr val="000000"/>
        </a:accent4>
        <a:accent5>
          <a:srgbClr val="ADB8CD"/>
        </a:accent5>
        <a:accent6>
          <a:srgbClr val="70921A"/>
        </a:accent6>
        <a:hlink>
          <a:srgbClr val="B17833"/>
        </a:hlink>
        <a:folHlink>
          <a:srgbClr val="DCAE3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课程模板</Template>
  <TotalTime>0</TotalTime>
  <Words>3642</Words>
  <Application>WPS 演示</Application>
  <PresentationFormat>全屏显示(4:3)</PresentationFormat>
  <Paragraphs>503</Paragraphs>
  <Slides>28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宋体</vt:lpstr>
      <vt:lpstr>Wingdings</vt:lpstr>
      <vt:lpstr>隶书</vt:lpstr>
      <vt:lpstr>黑体</vt:lpstr>
      <vt:lpstr>微软雅黑</vt:lpstr>
      <vt:lpstr>Arial Unicode MS</vt:lpstr>
      <vt:lpstr>课程模板</vt:lpstr>
      <vt:lpstr>Photoshop.Image.8</vt:lpstr>
      <vt:lpstr>Excel.Sheet.12</vt:lpstr>
      <vt:lpstr>Excel.Sheet.12</vt:lpstr>
      <vt:lpstr>通用测试用例写作方法</vt:lpstr>
      <vt:lpstr>学习目标</vt:lpstr>
      <vt:lpstr>课程内容</vt:lpstr>
      <vt:lpstr>课程内容</vt:lpstr>
      <vt:lpstr>课程内容</vt:lpstr>
      <vt:lpstr>软件测试用例设计和写作区别</vt:lpstr>
      <vt:lpstr>课程内容</vt:lpstr>
      <vt:lpstr>测试用例八大要素</vt:lpstr>
      <vt:lpstr>测试用例编号</vt:lpstr>
      <vt:lpstr>测试用例用例名/测试场景 </vt:lpstr>
      <vt:lpstr>测试用例用例名/测试场景举例</vt:lpstr>
      <vt:lpstr>测试用例标题</vt:lpstr>
      <vt:lpstr>测试用例标题举例</vt:lpstr>
      <vt:lpstr>测试用例重要级别</vt:lpstr>
      <vt:lpstr>测试用例预置条件</vt:lpstr>
      <vt:lpstr>测试用例输入</vt:lpstr>
      <vt:lpstr>测试用例操作步骤</vt:lpstr>
      <vt:lpstr>测试用例预期结果</vt:lpstr>
      <vt:lpstr>课程内容</vt:lpstr>
      <vt:lpstr>测试用例的写作检查规则</vt:lpstr>
      <vt:lpstr>课程内容</vt:lpstr>
      <vt:lpstr>测试用例写作练习</vt:lpstr>
      <vt:lpstr>软件测试用例格式</vt:lpstr>
      <vt:lpstr>课程内容</vt:lpstr>
      <vt:lpstr>测试用例评审</vt:lpstr>
      <vt:lpstr>测试用例评审</vt:lpstr>
      <vt:lpstr>测试用例评审</vt:lpstr>
      <vt:lpstr>测试用例评审</vt:lpstr>
    </vt:vector>
  </TitlesOfParts>
  <Company>BWF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通用测试用例写作方法</dc:title>
  <dc:creator>51testing</dc:creator>
  <cp:lastModifiedBy>廖先生</cp:lastModifiedBy>
  <cp:revision>218</cp:revision>
  <dcterms:created xsi:type="dcterms:W3CDTF">2005-11-10T02:48:00Z</dcterms:created>
  <dcterms:modified xsi:type="dcterms:W3CDTF">2022-04-07T06:20:13Z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98B6E3E2CA7C46F3ABADA43051DCE416</vt:lpwstr>
  </property>
</Properties>
</file>