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1"/>
  </p:handoutMasterIdLst>
  <p:sldIdLst>
    <p:sldId id="1016" r:id="rId3"/>
    <p:sldId id="1140" r:id="rId5"/>
    <p:sldId id="1141" r:id="rId6"/>
    <p:sldId id="1142" r:id="rId7"/>
    <p:sldId id="1143" r:id="rId8"/>
    <p:sldId id="1144" r:id="rId9"/>
    <p:sldId id="1145" r:id="rId10"/>
    <p:sldId id="1146" r:id="rId11"/>
    <p:sldId id="1147" r:id="rId12"/>
    <p:sldId id="1148" r:id="rId13"/>
    <p:sldId id="1149" r:id="rId14"/>
    <p:sldId id="1150" r:id="rId15"/>
    <p:sldId id="1151" r:id="rId16"/>
    <p:sldId id="1152" r:id="rId17"/>
    <p:sldId id="1153" r:id="rId18"/>
    <p:sldId id="1154" r:id="rId19"/>
    <p:sldId id="1155" r:id="rId20"/>
    <p:sldId id="1156" r:id="rId21"/>
    <p:sldId id="1157" r:id="rId22"/>
    <p:sldId id="1158" r:id="rId23"/>
    <p:sldId id="1159" r:id="rId24"/>
    <p:sldId id="1160" r:id="rId25"/>
    <p:sldId id="1161" r:id="rId26"/>
    <p:sldId id="1162" r:id="rId27"/>
    <p:sldId id="1163" r:id="rId28"/>
    <p:sldId id="1164" r:id="rId29"/>
    <p:sldId id="1165" r:id="rId30"/>
    <p:sldId id="1166" r:id="rId31"/>
    <p:sldId id="1168" r:id="rId32"/>
    <p:sldId id="1169" r:id="rId33"/>
    <p:sldId id="1170" r:id="rId34"/>
    <p:sldId id="1171" r:id="rId35"/>
    <p:sldId id="1172" r:id="rId36"/>
    <p:sldId id="1173" r:id="rId37"/>
    <p:sldId id="1174" r:id="rId38"/>
    <p:sldId id="1175" r:id="rId39"/>
    <p:sldId id="1176" r:id="rId40"/>
  </p:sldIdLst>
  <p:sldSz cx="12192000" cy="6858000"/>
  <p:notesSz cx="6858000" cy="9144000"/>
  <p:custDataLst>
    <p:tags r:id="rId46"/>
  </p:custDataLst>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6600"/>
    <a:srgbClr val="151F21"/>
    <a:srgbClr val="FF9933"/>
    <a:srgbClr val="66CCFF"/>
    <a:srgbClr val="FFFF99"/>
    <a:srgbClr val="FF66CC"/>
    <a:srgbClr val="FF33CC"/>
    <a:srgbClr val="FF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14" autoAdjust="0"/>
  </p:normalViewPr>
  <p:slideViewPr>
    <p:cSldViewPr snapToObjects="1" showGuides="1">
      <p:cViewPr varScale="1">
        <p:scale>
          <a:sx n="74" d="100"/>
          <a:sy n="74" d="100"/>
        </p:scale>
        <p:origin x="576" y="66"/>
      </p:cViewPr>
      <p:guideLst>
        <p:guide orient="horz" pos="2154"/>
        <p:guide pos="3704"/>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7147"/>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11.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BA593B-C7F3-4649-B760-8A9E538DD7F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FA9E79-3371-400B-AF86-A63F5C94FB3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E9B07FDD-F1B3-4E5B-BC2D-FED26B65F69F}" type="datetime1">
              <a:rPr lang="zh-CN" altLang="en-US" smtClean="0"/>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t>单击此处编辑母版文本样式</a:t>
            </a:r>
            <a:endParaRPr lang="zh-CN"/>
          </a:p>
          <a:p>
            <a:pPr>
              <a:buFontTx/>
              <a:buNone/>
            </a:pPr>
            <a:r>
              <a:rPr lang="zh-CN"/>
              <a:t>第二级</a:t>
            </a:r>
            <a:endParaRPr lang="zh-CN"/>
          </a:p>
          <a:p>
            <a:pPr>
              <a:buFontTx/>
              <a:buNone/>
            </a:pPr>
            <a:r>
              <a:rPr lang="zh-CN"/>
              <a:t>第三级</a:t>
            </a:r>
            <a:endParaRPr lang="zh-CN"/>
          </a:p>
          <a:p>
            <a:pPr>
              <a:buFontTx/>
              <a:buNone/>
            </a:pPr>
            <a:r>
              <a:rPr lang="zh-CN"/>
              <a:t>第四级</a:t>
            </a:r>
            <a:endParaRPr lang="zh-CN"/>
          </a:p>
          <a:p>
            <a:pPr>
              <a:buFontTx/>
              <a:buNone/>
            </a:pPr>
            <a:r>
              <a:rPr lang="zh-CN"/>
              <a:t>第五级</a:t>
            </a:r>
            <a:endParaRPr lang="zh-CN"/>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E9EF8A88-7B05-4B03-ACDA-4A6B434EDC9B}"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E9B07FDD-F1B3-4E5B-BC2D-FED26B65F69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E9EF8A88-7B05-4B03-ACDA-4A6B434EDC9B}"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fld id="{E9B07FDD-F1B3-4E5B-BC2D-FED26B65F69F}" type="datetime1">
              <a:rPr lang="zh-CN" altLang="en-US" smtClean="0"/>
            </a:fld>
            <a:endParaRPr lang="zh-CN" altLang="en-US" sz="1200"/>
          </a:p>
        </p:txBody>
      </p:sp>
      <p:sp>
        <p:nvSpPr>
          <p:cNvPr id="4" name="灯片编号占位符 3"/>
          <p:cNvSpPr>
            <a:spLocks noGrp="1"/>
          </p:cNvSpPr>
          <p:nvPr>
            <p:ph type="sldNum" sz="quarter" idx="5"/>
          </p:nvPr>
        </p:nvSpPr>
        <p:spPr/>
        <p:txBody>
          <a:bodyPr/>
          <a:p>
            <a:fld id="{E9EF8A88-7B05-4B03-ACDA-4A6B434EDC9B}" type="slidenum">
              <a:rPr lang="zh-CN" altLang="en-US"/>
            </a:fld>
            <a:endParaRPr lang="zh-CN" altLang="en-US" sz="1200"/>
          </a:p>
        </p:txBody>
      </p:sp>
      <p:sp>
        <p:nvSpPr>
          <p:cNvPr id="5" name="文本占位符 4"/>
          <p:cNvSpPr>
            <a:spLocks noGrp="1"/>
          </p:cNvSpPr>
          <p:nvPr>
            <p:ph type="body" sz="quarter"/>
          </p:nvPr>
        </p:nvSpPr>
        <p:spPr>
          <a:xfrm>
            <a:off x="662016" y="3931500"/>
            <a:ext cx="5296132" cy="3216682"/>
          </a:xfrm>
          <a:prstGeom prst="rect">
            <a:avLst/>
          </a:prstGeom>
        </p:spPr>
        <p:txBody>
          <a:bodyPr/>
          <a:p>
            <a:r>
              <a:rPr lang="en-US" altLang="zh-CN"/>
              <a:t>java====j**a</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fld id="{E9B07FDD-F1B3-4E5B-BC2D-FED26B65F69F}" type="datetime1">
              <a:rPr lang="zh-CN" altLang="en-US" smtClean="0"/>
            </a:fld>
            <a:endParaRPr lang="zh-CN" altLang="en-US" sz="1200"/>
          </a:p>
        </p:txBody>
      </p:sp>
      <p:sp>
        <p:nvSpPr>
          <p:cNvPr id="4" name="灯片编号占位符 3"/>
          <p:cNvSpPr>
            <a:spLocks noGrp="1"/>
          </p:cNvSpPr>
          <p:nvPr>
            <p:ph type="sldNum" sz="quarter" idx="5"/>
          </p:nvPr>
        </p:nvSpPr>
        <p:spPr/>
        <p:txBody>
          <a:bodyPr/>
          <a:p>
            <a:fld id="{E9EF8A88-7B05-4B03-ACDA-4A6B434EDC9B}" type="slidenum">
              <a:rPr lang="zh-CN" altLang="en-US"/>
            </a:fld>
            <a:endParaRPr lang="zh-CN" altLang="en-US" sz="1200"/>
          </a:p>
        </p:txBody>
      </p:sp>
      <p:sp>
        <p:nvSpPr>
          <p:cNvPr id="5" name="文本占位符 4"/>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fld id="{E9B07FDD-F1B3-4E5B-BC2D-FED26B65F69F}" type="datetime1">
              <a:rPr lang="zh-CN" altLang="en-US" smtClean="0"/>
            </a:fld>
            <a:endParaRPr lang="zh-CN" altLang="en-US" sz="1200"/>
          </a:p>
        </p:txBody>
      </p:sp>
      <p:sp>
        <p:nvSpPr>
          <p:cNvPr id="4" name="灯片编号占位符 3"/>
          <p:cNvSpPr>
            <a:spLocks noGrp="1"/>
          </p:cNvSpPr>
          <p:nvPr>
            <p:ph type="sldNum" sz="quarter" idx="5"/>
          </p:nvPr>
        </p:nvSpPr>
        <p:spPr/>
        <p:txBody>
          <a:bodyPr/>
          <a:p>
            <a:fld id="{E9EF8A88-7B05-4B03-ACDA-4A6B434EDC9B}" type="slidenum">
              <a:rPr lang="zh-CN" altLang="en-US"/>
            </a:fld>
            <a:endParaRPr lang="zh-CN" altLang="en-US" sz="1200"/>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zh-CN"/>
              <a:t>布尔的结果：只能为真和假。非假为真，非真就假。</a:t>
            </a: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17538" y="1749425"/>
            <a:ext cx="9721080" cy="1847290"/>
          </a:xfrm>
        </p:spPr>
        <p:txBody>
          <a:bodyPr anchor="t"/>
          <a:lstStyle>
            <a:lvl1pPr algn="l">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r>
              <a:rPr lang="en-US" altLang="zh-CN" dirty="0" smtClean="0"/>
              <a:t>www.51testing.net</a:t>
            </a:r>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C5F2789-A8C2-44CE-952B-7495FCBC9DD0}" type="slidenum">
              <a:rPr lang="zh-CN" altLang="en-US"/>
            </a:fld>
            <a:endParaRPr lang="zh-CN" altLang="en-US" sz="1800">
              <a:solidFill>
                <a:schemeClr val="tx1"/>
              </a:solidFill>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36989" y="548680"/>
            <a:ext cx="1915595" cy="5864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z="1400">
                <a:solidFill>
                  <a:srgbClr val="FFFF00"/>
                </a:solidFill>
              </a:defRPr>
            </a:lvl1pPr>
          </a:lstStyle>
          <a:p>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66714B2-B59B-41F0-81CF-13C373F4799F}" type="slidenum">
              <a:rPr lang="zh-CN" altLang="en-US"/>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3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34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0A3A73D-1172-4951-B935-4760E2D02BBB}"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aseline="0">
                <a:solidFill>
                  <a:schemeClr val="bg1"/>
                </a:solidFill>
                <a:latin typeface="Times New Roman" panose="02020603050405020304" pitchFamily="18" charset="0"/>
                <a:ea typeface="黑体" panose="02010609060101010101" pitchFamily="49" charset="-122"/>
              </a:defRPr>
            </a:lvl1pPr>
            <a:lvl2pPr>
              <a:defRPr baseline="0">
                <a:solidFill>
                  <a:schemeClr val="bg1"/>
                </a:solidFill>
                <a:latin typeface="Times New Roman" panose="02020603050405020304" pitchFamily="18" charset="0"/>
                <a:ea typeface="黑体" panose="02010609060101010101" pitchFamily="49" charset="-122"/>
              </a:defRPr>
            </a:lvl2pPr>
            <a:lvl3pPr>
              <a:defRPr baseline="0">
                <a:solidFill>
                  <a:schemeClr val="bg1"/>
                </a:solidFill>
                <a:latin typeface="Times New Roman" panose="02020603050405020304" pitchFamily="18" charset="0"/>
                <a:ea typeface="黑体" panose="02010609060101010101" pitchFamily="49" charset="-122"/>
              </a:defRPr>
            </a:lvl3pPr>
            <a:lvl4pPr>
              <a:defRPr baseline="0">
                <a:solidFill>
                  <a:schemeClr val="bg1"/>
                </a:solidFill>
                <a:latin typeface="Times New Roman" panose="02020603050405020304" pitchFamily="18" charset="0"/>
                <a:ea typeface="黑体" panose="02010609060101010101" pitchFamily="49" charset="-122"/>
              </a:defRPr>
            </a:lvl4pPr>
            <a:lvl5pPr>
              <a:defRPr baseline="0">
                <a:solidFill>
                  <a:schemeClr val="bg1"/>
                </a:solidFill>
                <a:latin typeface="Times New Roman" panose="02020603050405020304" pitchFamily="18" charset="0"/>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sz="1600">
                <a:solidFill>
                  <a:srgbClr val="FFFF00"/>
                </a:solidFill>
              </a:defRPr>
            </a:lvl1pPr>
          </a:lstStyle>
          <a:p>
            <a:r>
              <a:rPr lang="en-US" altLang="zh-CN" dirty="0" smtClean="0"/>
              <a:t>www.51testing.net</a:t>
            </a:r>
            <a:endParaRPr lang="zh-CN" altLang="en-US" dirty="0" smtClean="0"/>
          </a:p>
        </p:txBody>
      </p:sp>
      <p:sp>
        <p:nvSpPr>
          <p:cNvPr id="6" name="灯片编号占位符 5"/>
          <p:cNvSpPr>
            <a:spLocks noGrp="1"/>
          </p:cNvSpPr>
          <p:nvPr>
            <p:ph type="sldNum" sz="quarter" idx="12"/>
          </p:nvPr>
        </p:nvSpPr>
        <p:spPr/>
        <p:txBody>
          <a:bodyPr/>
          <a:lstStyle>
            <a:lvl1pPr>
              <a:defRPr/>
            </a:lvl1pPr>
          </a:lstStyle>
          <a:p>
            <a:endParaRPr lang="zh-CN" altLang="en-US" sz="1800" dirty="0">
              <a:solidFill>
                <a:schemeClr val="tx1"/>
              </a:solidFill>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36989" y="548680"/>
            <a:ext cx="1915595" cy="5864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0DB8F7C-C05A-4796-A3AE-E8CA100D1695}"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70000"/>
            <a:ext cx="5181600" cy="4908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270000"/>
            <a:ext cx="5181600" cy="4908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408768A-06FD-41D9-A4D3-4AF3A8520505}"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697EDECC-8B94-4FBE-AAB3-F0E2EC167407}"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7AF22E4F-0089-4A24-9214-296F85C8B340}"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5CF17F76-33E6-4930-92D1-B0C0B537C497}"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010B666-62B7-4D4E-A801-63F10D42DFCB}"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28BC305C-364B-4E88-85C1-F48F63A5B36F}"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51F2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Light" panose="020F0302020204030204" pitchFamily="34" charset="0"/>
              </a:rPr>
              <a:t>单击此处编辑母版标题样式</a:t>
            </a:r>
            <a:endParaRPr lang="zh-CN" smtClean="0">
              <a:sym typeface="Calibri Light" panose="020F0302020204030204" pitchFamily="34" charset="0"/>
            </a:endParaRPr>
          </a:p>
        </p:txBody>
      </p:sp>
      <p:sp>
        <p:nvSpPr>
          <p:cNvPr id="1027" name="文本占位符 2"/>
          <p:cNvSpPr>
            <a:spLocks noGrp="1" noChangeArrowheads="1"/>
          </p:cNvSpPr>
          <p:nvPr>
            <p:ph type="body" idx="1"/>
          </p:nvPr>
        </p:nvSpPr>
        <p:spPr bwMode="auto">
          <a:xfrm>
            <a:off x="838200" y="1270000"/>
            <a:ext cx="10515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smtClean="0">
                <a:sym typeface="Calibri" panose="020F0502020204030204" pitchFamily="34" charset="0"/>
              </a:rPr>
              <a:t>单击此处编辑母版文本样式</a:t>
            </a:r>
            <a:endParaRPr lang="zh-CN" dirty="0" smtClean="0">
              <a:sym typeface="Calibri" panose="020F0502020204030204" pitchFamily="34" charset="0"/>
            </a:endParaRPr>
          </a:p>
          <a:p>
            <a:pPr lvl="1"/>
            <a:r>
              <a:rPr lang="zh-CN" dirty="0" smtClean="0">
                <a:sym typeface="Calibri" panose="020F0502020204030204" pitchFamily="34" charset="0"/>
              </a:rPr>
              <a:t>第二级</a:t>
            </a:r>
            <a:endParaRPr lang="zh-CN" dirty="0" smtClean="0">
              <a:sym typeface="Calibri" panose="020F0502020204030204" pitchFamily="34" charset="0"/>
            </a:endParaRPr>
          </a:p>
          <a:p>
            <a:pPr lvl="2"/>
            <a:r>
              <a:rPr lang="zh-CN" dirty="0" smtClean="0">
                <a:sym typeface="Calibri" panose="020F0502020204030204" pitchFamily="34" charset="0"/>
              </a:rPr>
              <a:t>第三级</a:t>
            </a:r>
            <a:endParaRPr lang="zh-CN" dirty="0" smtClean="0">
              <a:sym typeface="Calibri" panose="020F0502020204030204" pitchFamily="34" charset="0"/>
            </a:endParaRPr>
          </a:p>
          <a:p>
            <a:pPr lvl="3"/>
            <a:r>
              <a:rPr lang="zh-CN" dirty="0" smtClean="0">
                <a:sym typeface="Calibri" panose="020F0502020204030204" pitchFamily="34" charset="0"/>
              </a:rPr>
              <a:t>第四级</a:t>
            </a:r>
            <a:endParaRPr lang="zh-CN" dirty="0" smtClean="0">
              <a:sym typeface="Calibri" panose="020F0502020204030204" pitchFamily="34" charset="0"/>
            </a:endParaRPr>
          </a:p>
          <a:p>
            <a:pPr lvl="4"/>
            <a:r>
              <a:rPr lang="zh-CN" dirty="0" smtClean="0">
                <a:sym typeface="Calibri" panose="020F0502020204030204" pitchFamily="34" charset="0"/>
              </a:rPr>
              <a:t>第五级</a:t>
            </a:r>
            <a:endParaRPr lang="zh-CN" dirty="0"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sz="1400">
                <a:solidFill>
                  <a:srgbClr val="FFFF00"/>
                </a:solidFill>
                <a:latin typeface="Times New Roman" panose="02020603050405020304" pitchFamily="18" charset="0"/>
                <a:cs typeface="Times New Roman" panose="02020603050405020304" pitchFamily="18" charset="0"/>
              </a:defRPr>
            </a:lvl1pPr>
          </a:lstStyle>
          <a:p>
            <a:r>
              <a:rPr lang="en-US" altLang="zh-CN" dirty="0" smtClean="0"/>
              <a:t>www.51testing.net</a:t>
            </a:r>
            <a:endParaRPr lang="zh-CN" altLang="en-US" dirty="0"/>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200">
                <a:solidFill>
                  <a:srgbClr val="898989"/>
                </a:solidFill>
              </a:defRPr>
            </a:lvl1pPr>
          </a:lstStyle>
          <a:p>
            <a:fld id="{80DC3D78-5B1C-4907-8F4A-3C622ED3F384}" type="slidenum">
              <a:rPr lang="zh-CN" altLang="en-US"/>
            </a:fld>
            <a:endParaRPr lang="zh-CN" altLang="en-US" sz="1800">
              <a:solidFill>
                <a:schemeClr val="tx1"/>
              </a:solidFill>
            </a:endParaRPr>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69909" y="5644602"/>
            <a:ext cx="1060227" cy="10602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hf sldNum="0" hdr="0" ftr="0"/>
  <p:txStyles>
    <p:titleStyle>
      <a:lvl1pPr marL="914400" indent="-914400" algn="l" defTabSz="0" rtl="0" eaLnBrk="0" fontAlgn="base" hangingPunct="0">
        <a:lnSpc>
          <a:spcPct val="90000"/>
        </a:lnSpc>
        <a:spcBef>
          <a:spcPct val="0"/>
        </a:spcBef>
        <a:spcAft>
          <a:spcPct val="0"/>
        </a:spcAft>
        <a:defRPr sz="4000" b="1" kern="1200">
          <a:solidFill>
            <a:srgbClr val="FFFF00"/>
          </a:solidFill>
          <a:latin typeface="+mj-lt"/>
          <a:ea typeface="+mj-ea"/>
          <a:cs typeface="+mj-cs"/>
          <a:sym typeface="Calibri Light" panose="020F0302020204030204" pitchFamily="34" charset="0"/>
        </a:defRPr>
      </a:lvl1pPr>
      <a:lvl2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2pPr>
      <a:lvl3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3pPr>
      <a:lvl4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4pPr>
      <a:lvl5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5pPr>
      <a:lvl6pPr marL="13716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6pPr>
      <a:lvl7pPr marL="18288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7pPr>
      <a:lvl8pPr marL="22860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8pPr>
      <a:lvl9pPr marL="27432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5" name="Rectangle 6"/>
          <p:cNvSpPr txBox="1">
            <a:spLocks noChangeArrowheads="1"/>
          </p:cNvSpPr>
          <p:nvPr/>
        </p:nvSpPr>
        <p:spPr bwMode="auto">
          <a:xfrm>
            <a:off x="1055440" y="2637259"/>
            <a:ext cx="7943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914400" indent="-914400" algn="l" defTabSz="0" rtl="0" eaLnBrk="0" fontAlgn="base" hangingPunct="0">
              <a:lnSpc>
                <a:spcPct val="90000"/>
              </a:lnSpc>
              <a:spcBef>
                <a:spcPct val="0"/>
              </a:spcBef>
              <a:spcAft>
                <a:spcPct val="0"/>
              </a:spcAft>
              <a:defRPr sz="4400" b="1" kern="1200">
                <a:solidFill>
                  <a:srgbClr val="FFFF00"/>
                </a:solidFill>
                <a:latin typeface="+mj-lt"/>
                <a:ea typeface="+mj-ea"/>
                <a:cs typeface="+mj-cs"/>
                <a:sym typeface="Calibri Light" panose="020F0302020204030204" pitchFamily="34" charset="0"/>
              </a:defRPr>
            </a:lvl1pPr>
            <a:lvl2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2pPr>
            <a:lvl3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3pPr>
            <a:lvl4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4pPr>
            <a:lvl5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5pPr>
            <a:lvl6pPr marL="13716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6pPr>
            <a:lvl7pPr marL="18288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7pPr>
            <a:lvl8pPr marL="22860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8pPr>
            <a:lvl9pPr marL="27432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9pPr>
          </a:lstStyle>
          <a:p>
            <a:pPr>
              <a:buFontTx/>
            </a:pPr>
            <a:r>
              <a:rPr lang="zh-CN" altLang="zh-CN" dirty="0">
                <a:ln w="22225">
                  <a:solidFill>
                    <a:schemeClr val="accent2"/>
                  </a:solidFill>
                  <a:prstDash val="solid"/>
                </a:ln>
                <a:solidFill>
                  <a:schemeClr val="accent2">
                    <a:lumMod val="40000"/>
                    <a:lumOff val="60000"/>
                  </a:schemeClr>
                </a:solidFill>
                <a:effectLst/>
              </a:rPr>
              <a:t>测试设计方法</a:t>
            </a:r>
            <a:endParaRPr lang="zh-CN" altLang="zh-CN" dirty="0">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等价类划分法</a:t>
            </a:r>
            <a:endParaRPr lang="zh-CN" altLang="en-US"/>
          </a:p>
        </p:txBody>
      </p:sp>
      <p:sp>
        <p:nvSpPr>
          <p:cNvPr id="3" name="内容占位符 2"/>
          <p:cNvSpPr>
            <a:spLocks noGrp="1"/>
          </p:cNvSpPr>
          <p:nvPr>
            <p:ph idx="1"/>
          </p:nvPr>
        </p:nvSpPr>
        <p:spPr/>
        <p:txBody>
          <a:bodyPr/>
          <a:p>
            <a:r>
              <a:rPr lang="zh-CN" altLang="en-US" dirty="0" smtClean="0">
                <a:sym typeface="+mn-ea"/>
              </a:rPr>
              <a:t>计算两个</a:t>
            </a:r>
            <a:r>
              <a:rPr lang="en-US" altLang="zh-CN" dirty="0" smtClean="0">
                <a:sym typeface="+mn-ea"/>
              </a:rPr>
              <a:t>1~100</a:t>
            </a:r>
            <a:r>
              <a:rPr lang="zh-CN" altLang="en-US" dirty="0" smtClean="0">
                <a:sym typeface="+mn-ea"/>
              </a:rPr>
              <a:t>之间整数的和。</a:t>
            </a:r>
            <a:endParaRPr lang="en-US" altLang="zh-CN" dirty="0" smtClean="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9755" y="2795925"/>
            <a:ext cx="3533789" cy="3352006"/>
          </a:xfrm>
          <a:prstGeom prst="rect">
            <a:avLst/>
          </a:prstGeom>
        </p:spPr>
      </p:pic>
      <p:sp>
        <p:nvSpPr>
          <p:cNvPr id="17" name="内容占位符 2"/>
          <p:cNvSpPr txBox="1"/>
          <p:nvPr/>
        </p:nvSpPr>
        <p:spPr bwMode="auto">
          <a:xfrm>
            <a:off x="4047520" y="2085741"/>
            <a:ext cx="7306062" cy="36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0" rtl="0" eaLnBrk="1" fontAlgn="base" hangingPunct="1">
              <a:spcBef>
                <a:spcPct val="20000"/>
              </a:spcBef>
              <a:spcAft>
                <a:spcPct val="0"/>
              </a:spcAft>
              <a:buClr>
                <a:schemeClr val="hlink"/>
              </a:buClr>
              <a:buFont typeface="Wingdings" panose="05000000000000000000" pitchFamily="2" charset="2"/>
              <a:buChar char="l"/>
              <a:defRPr sz="2800" b="1" baseline="0">
                <a:solidFill>
                  <a:schemeClr val="tx1"/>
                </a:solidFill>
                <a:latin typeface="+mn-lt"/>
                <a:ea typeface="宋体" panose="02010600030101010101" pitchFamily="2" charset="-122"/>
                <a:cs typeface="+mn-cs"/>
                <a:sym typeface="Arial" panose="020B0604020202020204" pitchFamily="34" charset="0"/>
              </a:defRPr>
            </a:lvl1pPr>
            <a:lvl2pPr marL="742950" indent="-285750" algn="l" defTabSz="0" rtl="0" eaLnBrk="1" fontAlgn="base" hangingPunct="1">
              <a:spcBef>
                <a:spcPct val="20000"/>
              </a:spcBef>
              <a:spcAft>
                <a:spcPct val="0"/>
              </a:spcAft>
              <a:buClr>
                <a:schemeClr val="accent1"/>
              </a:buClr>
              <a:buFont typeface="Wingdings" panose="05000000000000000000" pitchFamily="2" charset="2"/>
              <a:buChar char="Ø"/>
              <a:defRPr sz="2400" baseline="0">
                <a:solidFill>
                  <a:schemeClr val="tx1"/>
                </a:solidFill>
                <a:latin typeface="Times New Roman" panose="02020603050405020304" pitchFamily="18" charset="0"/>
                <a:ea typeface="宋体" panose="02010600030101010101" pitchFamily="2" charset="-122"/>
                <a:cs typeface="+mn-cs"/>
                <a:sym typeface="Arial" panose="020B0604020202020204" pitchFamily="34" charset="0"/>
              </a:defRPr>
            </a:lvl2pPr>
            <a:lvl3pPr marL="1143000" indent="-228600" algn="l" defTabSz="0" rtl="0" eaLnBrk="1" fontAlgn="base" hangingPunct="1">
              <a:spcBef>
                <a:spcPct val="20000"/>
              </a:spcBef>
              <a:spcAft>
                <a:spcPct val="0"/>
              </a:spcAft>
              <a:buClr>
                <a:schemeClr val="tx1"/>
              </a:buClr>
              <a:buChar char="•"/>
              <a:defRPr sz="2000" baseline="0">
                <a:solidFill>
                  <a:schemeClr val="tx1"/>
                </a:solidFill>
                <a:latin typeface="Times New Roman" panose="02020603050405020304" pitchFamily="18" charset="0"/>
                <a:ea typeface="宋体" panose="02010600030101010101" pitchFamily="2" charset="-122"/>
                <a:cs typeface="+mn-cs"/>
                <a:sym typeface="Arial" panose="020B0604020202020204" pitchFamily="34" charset="0"/>
              </a:defRPr>
            </a:lvl3pPr>
            <a:lvl4pPr marL="1600200" indent="-228600" algn="l" defTabSz="0" rtl="0" eaLnBrk="1" fontAlgn="base" hangingPunct="1">
              <a:spcBef>
                <a:spcPct val="20000"/>
              </a:spcBef>
              <a:spcAft>
                <a:spcPct val="0"/>
              </a:spcAft>
              <a:buClr>
                <a:schemeClr val="tx1"/>
              </a:buClr>
              <a:buChar char="–"/>
              <a:defRPr sz="1800">
                <a:solidFill>
                  <a:schemeClr val="tx1"/>
                </a:solidFill>
                <a:latin typeface="+mn-lt"/>
                <a:cs typeface="+mn-cs"/>
                <a:sym typeface="Arial" panose="020B0604020202020204" pitchFamily="34" charset="0"/>
              </a:defRPr>
            </a:lvl4pPr>
            <a:lvl5pPr marL="1828800" indent="0" algn="l" defTabSz="0" rtl="0" eaLnBrk="1" fontAlgn="base" hangingPunct="1">
              <a:spcBef>
                <a:spcPct val="20000"/>
              </a:spcBef>
              <a:spcAft>
                <a:spcPct val="0"/>
              </a:spcAft>
              <a:buClr>
                <a:schemeClr val="tx1"/>
              </a:buClr>
              <a:buFontTx/>
              <a:buNone/>
              <a:defRPr sz="1800">
                <a:solidFill>
                  <a:schemeClr val="tx1"/>
                </a:solidFill>
                <a:latin typeface="+mn-lt"/>
                <a:cs typeface="+mn-cs"/>
                <a:sym typeface="Arial" panose="020B0604020202020204" pitchFamily="34" charset="0"/>
              </a:defRPr>
            </a:lvl5pPr>
            <a:lvl6pPr marL="25146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cs typeface="+mn-cs"/>
                <a:sym typeface="Arial" panose="020B0604020202020204" pitchFamily="34" charset="0"/>
              </a:defRPr>
            </a:lvl9pPr>
          </a:lstStyle>
          <a:p>
            <a:pPr marL="914400" lvl="3" indent="-457200" algn="just" defTabSz="914400">
              <a:spcBef>
                <a:spcPts val="600"/>
              </a:spcBef>
              <a:spcAft>
                <a:spcPts val="600"/>
              </a:spcAft>
              <a:buClr>
                <a:srgbClr val="0070C0"/>
              </a:buClr>
              <a:buFont typeface="Wingdings" panose="05000000000000000000" pitchFamily="2" charset="2"/>
              <a:buChar char="Ø"/>
            </a:pPr>
            <a:r>
              <a:rPr lang="zh-CN" altLang="en-US" sz="2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使用等价类的划分方法，上述例子可进行如下划分：</a:t>
            </a:r>
            <a:endParaRPr lang="zh-CN" altLang="en-US" sz="2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631471" y="3093854"/>
            <a:ext cx="5827111" cy="1150387"/>
            <a:chOff x="842577" y="4365104"/>
            <a:chExt cx="4484789" cy="1150387"/>
          </a:xfrm>
        </p:grpSpPr>
        <p:cxnSp>
          <p:nvCxnSpPr>
            <p:cNvPr id="6" name="直接连接符 5"/>
            <p:cNvCxnSpPr/>
            <p:nvPr/>
          </p:nvCxnSpPr>
          <p:spPr>
            <a:xfrm>
              <a:off x="1187624" y="4509120"/>
              <a:ext cx="374441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907704" y="4365104"/>
              <a:ext cx="0" cy="43204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211960" y="4365104"/>
              <a:ext cx="0" cy="43204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187624" y="4661520"/>
              <a:ext cx="720080" cy="0"/>
            </a:xfrm>
            <a:prstGeom prst="straightConnector1">
              <a:avLst/>
            </a:prstGeom>
            <a:ln w="28575">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211960" y="4661520"/>
              <a:ext cx="720080" cy="0"/>
            </a:xfrm>
            <a:prstGeom prst="straightConnector1">
              <a:avLst/>
            </a:prstGeom>
            <a:ln w="28575">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907704" y="4653136"/>
              <a:ext cx="2304256" cy="8384"/>
            </a:xfrm>
            <a:prstGeom prst="straightConnector1">
              <a:avLst/>
            </a:prstGeom>
            <a:ln w="28575">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42577" y="4869160"/>
              <a:ext cx="1036588" cy="646331"/>
            </a:xfrm>
            <a:prstGeom prst="rect">
              <a:avLst/>
            </a:prstGeom>
            <a:noFill/>
            <a:ln>
              <a:noFill/>
            </a:ln>
          </p:spPr>
          <p:txBody>
            <a:bodyPr wrap="none" rtlCol="0">
              <a:spAutoFit/>
            </a:bodyPr>
            <a:lstStyle/>
            <a:p>
              <a:pPr algn="ctr"/>
              <a:r>
                <a:rPr lang="zh-CN" altLang="en-US" b="1" dirty="0" smtClean="0">
                  <a:solidFill>
                    <a:srgbClr val="0070C0"/>
                  </a:solidFill>
                </a:rPr>
                <a:t>无效等价类</a:t>
              </a:r>
              <a:endParaRPr lang="en-US" altLang="zh-CN" b="1" dirty="0" smtClean="0">
                <a:solidFill>
                  <a:srgbClr val="0070C0"/>
                </a:solidFill>
              </a:endParaRPr>
            </a:p>
            <a:p>
              <a:pPr algn="ctr"/>
              <a:r>
                <a:rPr lang="en-US" altLang="zh-CN" b="1" dirty="0" smtClean="0">
                  <a:solidFill>
                    <a:srgbClr val="0070C0"/>
                  </a:solidFill>
                </a:rPr>
                <a:t>&lt;1</a:t>
              </a:r>
              <a:endParaRPr lang="zh-CN" altLang="en-US" b="1" dirty="0">
                <a:solidFill>
                  <a:srgbClr val="0070C0"/>
                </a:solidFill>
              </a:endParaRPr>
            </a:p>
          </p:txBody>
        </p:sp>
        <p:sp>
          <p:nvSpPr>
            <p:cNvPr id="21" name="TextBox 20"/>
            <p:cNvSpPr txBox="1"/>
            <p:nvPr/>
          </p:nvSpPr>
          <p:spPr>
            <a:xfrm>
              <a:off x="4290778" y="4869160"/>
              <a:ext cx="1036588" cy="646331"/>
            </a:xfrm>
            <a:prstGeom prst="rect">
              <a:avLst/>
            </a:prstGeom>
            <a:noFill/>
            <a:ln>
              <a:noFill/>
            </a:ln>
          </p:spPr>
          <p:txBody>
            <a:bodyPr wrap="none" rtlCol="0">
              <a:spAutoFit/>
            </a:bodyPr>
            <a:lstStyle/>
            <a:p>
              <a:pPr algn="ctr"/>
              <a:r>
                <a:rPr lang="zh-CN" altLang="en-US" b="1" dirty="0" smtClean="0">
                  <a:solidFill>
                    <a:srgbClr val="0070C0"/>
                  </a:solidFill>
                </a:rPr>
                <a:t>无效等价类</a:t>
              </a:r>
              <a:endParaRPr lang="en-US" altLang="zh-CN" b="1" dirty="0" smtClean="0">
                <a:solidFill>
                  <a:srgbClr val="0070C0"/>
                </a:solidFill>
              </a:endParaRPr>
            </a:p>
            <a:p>
              <a:pPr algn="ctr"/>
              <a:r>
                <a:rPr lang="en-US" altLang="zh-CN" b="1" dirty="0" smtClean="0">
                  <a:solidFill>
                    <a:srgbClr val="0070C0"/>
                  </a:solidFill>
                </a:rPr>
                <a:t>&gt;100</a:t>
              </a:r>
              <a:endParaRPr lang="zh-CN" altLang="en-US" b="1" dirty="0">
                <a:solidFill>
                  <a:srgbClr val="0070C0"/>
                </a:solidFill>
              </a:endParaRPr>
            </a:p>
          </p:txBody>
        </p:sp>
        <p:sp>
          <p:nvSpPr>
            <p:cNvPr id="22" name="TextBox 21"/>
            <p:cNvSpPr txBox="1"/>
            <p:nvPr/>
          </p:nvSpPr>
          <p:spPr>
            <a:xfrm>
              <a:off x="2541538" y="4869160"/>
              <a:ext cx="1036588" cy="646331"/>
            </a:xfrm>
            <a:prstGeom prst="rect">
              <a:avLst/>
            </a:prstGeom>
            <a:noFill/>
            <a:ln>
              <a:noFill/>
            </a:ln>
          </p:spPr>
          <p:txBody>
            <a:bodyPr wrap="none" rtlCol="0">
              <a:spAutoFit/>
            </a:bodyPr>
            <a:lstStyle/>
            <a:p>
              <a:pPr algn="ctr"/>
              <a:r>
                <a:rPr lang="zh-CN" altLang="en-US" b="1" dirty="0">
                  <a:solidFill>
                    <a:srgbClr val="0070C0"/>
                  </a:solidFill>
                </a:rPr>
                <a:t>有</a:t>
              </a:r>
              <a:r>
                <a:rPr lang="zh-CN" altLang="en-US" b="1" dirty="0" smtClean="0">
                  <a:solidFill>
                    <a:srgbClr val="0070C0"/>
                  </a:solidFill>
                </a:rPr>
                <a:t>效等价类</a:t>
              </a:r>
              <a:endParaRPr lang="en-US" altLang="zh-CN" b="1" dirty="0" smtClean="0">
                <a:solidFill>
                  <a:srgbClr val="0070C0"/>
                </a:solidFill>
              </a:endParaRPr>
            </a:p>
            <a:p>
              <a:pPr algn="ctr"/>
              <a:r>
                <a:rPr lang="en-US" altLang="zh-CN" b="1" dirty="0" smtClean="0">
                  <a:solidFill>
                    <a:srgbClr val="0070C0"/>
                  </a:solidFill>
                </a:rPr>
                <a:t>1~100</a:t>
              </a:r>
              <a:endParaRPr lang="zh-CN" altLang="en-US" b="1" dirty="0">
                <a:solidFill>
                  <a:srgbClr val="0070C0"/>
                </a:solidFill>
              </a:endParaRPr>
            </a:p>
          </p:txBody>
        </p:sp>
      </p:grpSp>
      <p:sp>
        <p:nvSpPr>
          <p:cNvPr id="9" name="圆角矩形标注 8"/>
          <p:cNvSpPr/>
          <p:nvPr/>
        </p:nvSpPr>
        <p:spPr>
          <a:xfrm>
            <a:off x="1372172" y="1941726"/>
            <a:ext cx="2872172" cy="1152128"/>
          </a:xfrm>
          <a:prstGeom prst="wedgeRoundRectCallout">
            <a:avLst>
              <a:gd name="adj1" fmla="val -49580"/>
              <a:gd name="adj2" fmla="val 98531"/>
              <a:gd name="adj3" fmla="val 16667"/>
            </a:avLst>
          </a:prstGeom>
          <a:solidFill>
            <a:schemeClr val="accent4">
              <a:lumMod val="20000"/>
              <a:lumOff val="80000"/>
            </a:schemeClr>
          </a:solidFill>
          <a:ln>
            <a:solidFill>
              <a:srgbClr val="002060"/>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1200"/>
              </a:spcBef>
            </a:pPr>
            <a:r>
              <a:rPr lang="zh-CN" altLang="en-US" sz="2000" b="1" dirty="0" smtClean="0">
                <a:solidFill>
                  <a:srgbClr val="C00000"/>
                </a:solidFill>
              </a:rPr>
              <a:t>如果进行</a:t>
            </a:r>
            <a:r>
              <a:rPr lang="zh-CN" altLang="en-US" sz="2000" b="1" dirty="0">
                <a:solidFill>
                  <a:srgbClr val="C00000"/>
                </a:solidFill>
              </a:rPr>
              <a:t>完全测试，要设计多少测试用例呢</a:t>
            </a:r>
            <a:r>
              <a:rPr lang="zh-CN" altLang="en-US" sz="2000" b="1" dirty="0" smtClean="0">
                <a:solidFill>
                  <a:srgbClr val="C00000"/>
                </a:solidFill>
              </a:rPr>
              <a:t>？</a:t>
            </a:r>
            <a:endParaRPr lang="en-US" altLang="zh-CN" sz="2000"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1000"/>
                                        <p:tgtEl>
                                          <p:spTgt spid="9"/>
                                        </p:tgtEl>
                                      </p:cBhvr>
                                    </p:animEffect>
                                    <p:set>
                                      <p:cBhvr>
                                        <p:cTn id="14" dur="1" fill="hold">
                                          <p:stCondLst>
                                            <p:cond delay="999"/>
                                          </p:stCondLst>
                                        </p:cTn>
                                        <p:tgtEl>
                                          <p:spTgt spid="9"/>
                                        </p:tgtEl>
                                        <p:attrNameLst>
                                          <p:attrName>style.visibility</p:attrName>
                                        </p:attrNameLst>
                                      </p:cBhvr>
                                      <p:to>
                                        <p:strVal val="hidden"/>
                                      </p:to>
                                    </p:set>
                                  </p:childTnLst>
                                </p:cTn>
                              </p:par>
                            </p:childTnLst>
                          </p:cTn>
                        </p:par>
                        <p:par>
                          <p:cTn id="15" fill="hold">
                            <p:stCondLst>
                              <p:cond delay="1000"/>
                            </p:stCondLst>
                            <p:childTnLst>
                              <p:par>
                                <p:cTn id="16" presetID="14" presetClass="entr" presetSubtype="10" fill="hold" grpId="0" nodeType="after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500"/>
                                        <p:tgtEl>
                                          <p:spTgt spid="17"/>
                                        </p:tgtEl>
                                      </p:cBhvr>
                                    </p:animEffect>
                                  </p:childTnLst>
                                </p:cTn>
                              </p:par>
                            </p:childTnLst>
                          </p:cTn>
                        </p:par>
                        <p:par>
                          <p:cTn id="19" fill="hold">
                            <p:stCondLst>
                              <p:cond delay="2000"/>
                            </p:stCondLst>
                            <p:childTnLst>
                              <p:par>
                                <p:cTn id="20" presetID="26" presetClass="entr" presetSubtype="0" fill="hold" nodeType="afterEffect">
                                  <p:stCondLst>
                                    <p:cond delay="50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80">
                                          <p:stCondLst>
                                            <p:cond delay="0"/>
                                          </p:stCondLst>
                                        </p:cTn>
                                        <p:tgtEl>
                                          <p:spTgt spid="23"/>
                                        </p:tgtEl>
                                      </p:cBhvr>
                                    </p:animEffect>
                                    <p:anim calcmode="lin" valueType="num">
                                      <p:cBhvr>
                                        <p:cTn id="23"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8" dur="26">
                                          <p:stCondLst>
                                            <p:cond delay="650"/>
                                          </p:stCondLst>
                                        </p:cTn>
                                        <p:tgtEl>
                                          <p:spTgt spid="23"/>
                                        </p:tgtEl>
                                      </p:cBhvr>
                                      <p:to x="100000" y="60000"/>
                                    </p:animScale>
                                    <p:animScale>
                                      <p:cBhvr>
                                        <p:cTn id="29" dur="166" decel="50000">
                                          <p:stCondLst>
                                            <p:cond delay="676"/>
                                          </p:stCondLst>
                                        </p:cTn>
                                        <p:tgtEl>
                                          <p:spTgt spid="23"/>
                                        </p:tgtEl>
                                      </p:cBhvr>
                                      <p:to x="100000" y="100000"/>
                                    </p:animScale>
                                    <p:animScale>
                                      <p:cBhvr>
                                        <p:cTn id="30" dur="26">
                                          <p:stCondLst>
                                            <p:cond delay="1312"/>
                                          </p:stCondLst>
                                        </p:cTn>
                                        <p:tgtEl>
                                          <p:spTgt spid="23"/>
                                        </p:tgtEl>
                                      </p:cBhvr>
                                      <p:to x="100000" y="80000"/>
                                    </p:animScale>
                                    <p:animScale>
                                      <p:cBhvr>
                                        <p:cTn id="31" dur="166" decel="50000">
                                          <p:stCondLst>
                                            <p:cond delay="1338"/>
                                          </p:stCondLst>
                                        </p:cTn>
                                        <p:tgtEl>
                                          <p:spTgt spid="23"/>
                                        </p:tgtEl>
                                      </p:cBhvr>
                                      <p:to x="100000" y="100000"/>
                                    </p:animScale>
                                    <p:animScale>
                                      <p:cBhvr>
                                        <p:cTn id="32" dur="26">
                                          <p:stCondLst>
                                            <p:cond delay="1642"/>
                                          </p:stCondLst>
                                        </p:cTn>
                                        <p:tgtEl>
                                          <p:spTgt spid="23"/>
                                        </p:tgtEl>
                                      </p:cBhvr>
                                      <p:to x="100000" y="90000"/>
                                    </p:animScale>
                                    <p:animScale>
                                      <p:cBhvr>
                                        <p:cTn id="33" dur="166" decel="50000">
                                          <p:stCondLst>
                                            <p:cond delay="1668"/>
                                          </p:stCondLst>
                                        </p:cTn>
                                        <p:tgtEl>
                                          <p:spTgt spid="23"/>
                                        </p:tgtEl>
                                      </p:cBhvr>
                                      <p:to x="100000" y="100000"/>
                                    </p:animScale>
                                    <p:animScale>
                                      <p:cBhvr>
                                        <p:cTn id="34" dur="26">
                                          <p:stCondLst>
                                            <p:cond delay="1808"/>
                                          </p:stCondLst>
                                        </p:cTn>
                                        <p:tgtEl>
                                          <p:spTgt spid="23"/>
                                        </p:tgtEl>
                                      </p:cBhvr>
                                      <p:to x="100000" y="95000"/>
                                    </p:animScale>
                                    <p:animScale>
                                      <p:cBhvr>
                                        <p:cTn id="35"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bldLvl="0" animBg="1"/>
      <p:bldP spid="9"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等价类划分法</a:t>
            </a:r>
            <a:endParaRPr lang="zh-CN" altLang="en-US"/>
          </a:p>
        </p:txBody>
      </p:sp>
      <p:sp>
        <p:nvSpPr>
          <p:cNvPr id="3" name="内容占位符 2"/>
          <p:cNvSpPr>
            <a:spLocks noGrp="1"/>
          </p:cNvSpPr>
          <p:nvPr>
            <p:ph idx="1"/>
          </p:nvPr>
        </p:nvSpPr>
        <p:spPr/>
        <p:txBody>
          <a:bodyPr/>
          <a:p>
            <a:r>
              <a:rPr lang="zh-CN" altLang="en-US" dirty="0" smtClean="0">
                <a:sym typeface="+mn-ea"/>
              </a:rPr>
              <a:t>将</a:t>
            </a:r>
            <a:r>
              <a:rPr lang="zh-CN" altLang="en-US" dirty="0">
                <a:sym typeface="+mn-ea"/>
              </a:rPr>
              <a:t>输入域分成了一个有效等价类（</a:t>
            </a:r>
            <a:r>
              <a:rPr lang="en-US" altLang="zh-CN" dirty="0">
                <a:sym typeface="+mn-ea"/>
              </a:rPr>
              <a:t>1</a:t>
            </a:r>
            <a:r>
              <a:rPr lang="zh-CN" altLang="en-US" dirty="0">
                <a:sym typeface="+mn-ea"/>
              </a:rPr>
              <a:t>～</a:t>
            </a:r>
            <a:r>
              <a:rPr lang="en-US" altLang="zh-CN" dirty="0">
                <a:sym typeface="+mn-ea"/>
              </a:rPr>
              <a:t>100</a:t>
            </a:r>
            <a:r>
              <a:rPr lang="zh-CN" altLang="en-US" dirty="0">
                <a:sym typeface="+mn-ea"/>
              </a:rPr>
              <a:t>）和两个无效等价类（</a:t>
            </a:r>
            <a:r>
              <a:rPr lang="en-US" altLang="zh-CN" dirty="0">
                <a:sym typeface="+mn-ea"/>
              </a:rPr>
              <a:t>&lt;1,&gt;100</a:t>
            </a:r>
            <a:r>
              <a:rPr lang="zh-CN" altLang="en-US" dirty="0">
                <a:sym typeface="+mn-ea"/>
              </a:rPr>
              <a:t>），并为每一个等价类进行编号，</a:t>
            </a:r>
            <a:r>
              <a:rPr lang="zh-CN" altLang="en-US" dirty="0" smtClean="0">
                <a:sym typeface="+mn-ea"/>
              </a:rPr>
              <a:t>然后从</a:t>
            </a:r>
            <a:r>
              <a:rPr lang="zh-CN" altLang="en-US" dirty="0">
                <a:sym typeface="+mn-ea"/>
              </a:rPr>
              <a:t>每一个等价类中选取一个代表性的数据来测试，设计如下表所示的</a:t>
            </a:r>
            <a:r>
              <a:rPr lang="zh-CN" altLang="en-US" dirty="0" smtClean="0">
                <a:sym typeface="+mn-ea"/>
              </a:rPr>
              <a:t>测试用例：</a:t>
            </a:r>
            <a:endParaRPr lang="zh-CN" altLang="en-US"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graphicFrame>
        <p:nvGraphicFramePr>
          <p:cNvPr id="5" name="表格 4"/>
          <p:cNvGraphicFramePr>
            <a:graphicFrameLocks noGrp="1"/>
          </p:cNvGraphicFramePr>
          <p:nvPr>
            <p:custDataLst>
              <p:tags r:id="rId1"/>
            </p:custDataLst>
          </p:nvPr>
        </p:nvGraphicFramePr>
        <p:xfrm>
          <a:off x="1159510" y="3035935"/>
          <a:ext cx="7879080" cy="1463040"/>
        </p:xfrm>
        <a:graphic>
          <a:graphicData uri="http://schemas.openxmlformats.org/drawingml/2006/table">
            <a:tbl>
              <a:tblPr firstRow="1" bandRow="1">
                <a:tableStyleId>{5C22544A-7EE6-4342-B048-85BDC9FD1C3A}</a:tableStyleId>
              </a:tblPr>
              <a:tblGrid>
                <a:gridCol w="701675"/>
                <a:gridCol w="1950720"/>
                <a:gridCol w="897255"/>
                <a:gridCol w="896620"/>
                <a:gridCol w="3432810"/>
              </a:tblGrid>
              <a:tr h="365760">
                <a:tc>
                  <a:txBody>
                    <a:bodyPr/>
                    <a:p>
                      <a:pPr algn="ctr"/>
                      <a:r>
                        <a:rPr lang="en-US" altLang="zh-CN" sz="1800" dirty="0" smtClean="0"/>
                        <a:t>编号</a:t>
                      </a:r>
                      <a:endParaRPr lang="zh-CN" altLang="en-US" sz="1800" dirty="0" smtClean="0">
                        <a:solidFill>
                          <a:srgbClr val="FFFFFF"/>
                        </a:solidFill>
                        <a:latin typeface="Times New Roman" panose="02020603050405020304" pitchFamily="18" charset="0"/>
                        <a:cs typeface="Times New Roman" panose="02020603050405020304" pitchFamily="18" charset="0"/>
                      </a:endParaRPr>
                    </a:p>
                  </a:txBody>
                  <a:tcPr marL="118807" marR="118807" marT="45716" marB="45716"/>
                </a:tc>
                <a:tc>
                  <a:txBody>
                    <a:bodyPr/>
                    <a:p>
                      <a:pPr algn="ctr"/>
                      <a:r>
                        <a:rPr lang="en-US" altLang="zh-CN" sz="1800" dirty="0" smtClean="0"/>
                        <a:t>所属等价类</a:t>
                      </a:r>
                      <a:endParaRPr lang="zh-CN" altLang="en-US" sz="1800" dirty="0" smtClean="0">
                        <a:solidFill>
                          <a:srgbClr val="FFFFFF"/>
                        </a:solidFill>
                        <a:latin typeface="Times New Roman" panose="02020603050405020304" pitchFamily="18" charset="0"/>
                        <a:cs typeface="Times New Roman" panose="02020603050405020304" pitchFamily="18" charset="0"/>
                      </a:endParaRPr>
                    </a:p>
                  </a:txBody>
                  <a:tcPr marL="118807" marR="118807" marT="45716" marB="45716"/>
                </a:tc>
                <a:tc>
                  <a:txBody>
                    <a:bodyPr/>
                    <a:p>
                      <a:pPr algn="ctr"/>
                      <a:r>
                        <a:rPr lang="en-US" altLang="zh-CN" sz="1800" dirty="0" smtClean="0"/>
                        <a:t>加数1</a:t>
                      </a:r>
                      <a:endParaRPr lang="zh-CN" altLang="en-US" sz="1800" b="1" dirty="0" smtClean="0">
                        <a:solidFill>
                          <a:srgbClr val="FFFFFF"/>
                        </a:solidFill>
                        <a:latin typeface="Calibri" panose="020F0502020204030204" pitchFamily="34" charset="0"/>
                        <a:cs typeface="Calibri" panose="020F0502020204030204" pitchFamily="34" charset="0"/>
                      </a:endParaRPr>
                    </a:p>
                  </a:txBody>
                  <a:tcPr marL="118807" marR="118807" marT="45716" marB="45716"/>
                </a:tc>
                <a:tc>
                  <a:txBody>
                    <a:bodyPr/>
                    <a:p>
                      <a:pPr algn="ctr"/>
                      <a:r>
                        <a:rPr lang="en-US" altLang="zh-CN" sz="1800" dirty="0" smtClean="0"/>
                        <a:t>加数2</a:t>
                      </a:r>
                      <a:endParaRPr lang="zh-CN" altLang="en-US" sz="1800" b="1" dirty="0" smtClean="0">
                        <a:solidFill>
                          <a:srgbClr val="FFFFFF"/>
                        </a:solidFill>
                        <a:latin typeface="Calibri" panose="020F0502020204030204" pitchFamily="34" charset="0"/>
                        <a:cs typeface="Calibri" panose="020F0502020204030204" pitchFamily="34" charset="0"/>
                      </a:endParaRPr>
                    </a:p>
                  </a:txBody>
                  <a:tcPr marL="118807" marR="118807" marT="45716" marB="45716"/>
                </a:tc>
                <a:tc>
                  <a:txBody>
                    <a:bodyPr/>
                    <a:p>
                      <a:pPr algn="ctr"/>
                      <a:r>
                        <a:rPr lang="en-US" altLang="zh-CN" sz="1800" dirty="0" smtClean="0"/>
                        <a:t>和</a:t>
                      </a:r>
                      <a:endParaRPr lang="zh-CN" altLang="en-US" sz="1800" dirty="0" smtClean="0">
                        <a:solidFill>
                          <a:srgbClr val="FFFFFF"/>
                        </a:solidFill>
                        <a:latin typeface="Times New Roman" panose="02020603050405020304" pitchFamily="18" charset="0"/>
                        <a:cs typeface="Times New Roman" panose="02020603050405020304" pitchFamily="18" charset="0"/>
                      </a:endParaRPr>
                    </a:p>
                  </a:txBody>
                  <a:tcPr marL="118807" marR="118807" marT="45716" marB="45716"/>
                </a:tc>
              </a:tr>
              <a:tr h="365760">
                <a:tc>
                  <a:txBody>
                    <a:bodyPr/>
                    <a:p>
                      <a:pPr algn="ctr"/>
                      <a:r>
                        <a:rPr lang="en-US" altLang="zh-CN" sz="1800" dirty="0" smtClean="0"/>
                        <a:t>1</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c>
                  <a:txBody>
                    <a:bodyPr/>
                    <a:p>
                      <a:pPr algn="l"/>
                      <a:r>
                        <a:rPr lang="en-US" altLang="zh-CN" sz="1800" dirty="0" smtClean="0"/>
                        <a:t>2（有效等价类）</a:t>
                      </a:r>
                      <a:endParaRPr lang="zh-CN" altLang="en-US" sz="1800" dirty="0" smtClean="0">
                        <a:solidFill>
                          <a:srgbClr val="000000"/>
                        </a:solidFill>
                        <a:latin typeface="Times New Roman" panose="02020603050405020304" pitchFamily="18" charset="0"/>
                        <a:cs typeface="Times New Roman" panose="02020603050405020304" pitchFamily="18" charset="0"/>
                      </a:endParaRPr>
                    </a:p>
                  </a:txBody>
                  <a:tcPr marL="118807" marR="118807" marT="45716" marB="45716"/>
                </a:tc>
                <a:tc>
                  <a:txBody>
                    <a:bodyPr/>
                    <a:p>
                      <a:pPr algn="ctr"/>
                      <a:r>
                        <a:rPr lang="en-US" altLang="zh-CN" sz="1800" dirty="0" smtClean="0"/>
                        <a:t>3</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c>
                  <a:txBody>
                    <a:bodyPr/>
                    <a:p>
                      <a:pPr algn="ctr"/>
                      <a:r>
                        <a:rPr lang="en-US" altLang="zh-CN" sz="1800" dirty="0" smtClean="0"/>
                        <a:t>40</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c>
                  <a:txBody>
                    <a:bodyPr/>
                    <a:p>
                      <a:pPr algn="ctr"/>
                      <a:r>
                        <a:rPr lang="en-US" altLang="zh-CN" sz="1800" dirty="0" smtClean="0"/>
                        <a:t>43</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r>
              <a:tr h="365760">
                <a:tc>
                  <a:txBody>
                    <a:bodyPr/>
                    <a:p>
                      <a:pPr algn="ctr"/>
                      <a:r>
                        <a:rPr lang="en-US" altLang="zh-CN" sz="1800" dirty="0" smtClean="0"/>
                        <a:t>2</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c>
                  <a:txBody>
                    <a:bodyPr/>
                    <a:p>
                      <a:pPr algn="l"/>
                      <a:r>
                        <a:rPr lang="en-US" altLang="zh-CN" sz="1800" dirty="0" smtClean="0"/>
                        <a:t>1（无效等价类）</a:t>
                      </a:r>
                      <a:endParaRPr lang="zh-CN" altLang="en-US" sz="1800" dirty="0" smtClean="0">
                        <a:solidFill>
                          <a:srgbClr val="000000"/>
                        </a:solidFill>
                        <a:latin typeface="Times New Roman" panose="02020603050405020304" pitchFamily="18" charset="0"/>
                        <a:cs typeface="Times New Roman" panose="02020603050405020304" pitchFamily="18" charset="0"/>
                      </a:endParaRPr>
                    </a:p>
                  </a:txBody>
                  <a:tcPr marL="118807" marR="118807" marT="45716" marB="45716"/>
                </a:tc>
                <a:tc>
                  <a:txBody>
                    <a:bodyPr/>
                    <a:p>
                      <a:pPr algn="ctr"/>
                      <a:r>
                        <a:rPr lang="en-US" altLang="zh-CN" sz="1800" dirty="0" smtClean="0"/>
                        <a:t>0</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c>
                  <a:txBody>
                    <a:bodyPr/>
                    <a:p>
                      <a:pPr algn="ctr"/>
                      <a:r>
                        <a:rPr lang="en-US" altLang="zh-CN" sz="1800" dirty="0" smtClean="0"/>
                        <a:t>‐1</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c>
                  <a:txBody>
                    <a:bodyPr/>
                    <a:p>
                      <a:pPr algn="l"/>
                      <a:r>
                        <a:rPr lang="en-US" altLang="zh-CN" sz="1800" dirty="0" smtClean="0"/>
                        <a:t>提示“请输入1~100之间的整数”</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r>
              <a:tr h="365760">
                <a:tc>
                  <a:txBody>
                    <a:bodyPr/>
                    <a:p>
                      <a:pPr algn="ctr"/>
                      <a:r>
                        <a:rPr lang="en-US" altLang="zh-CN" sz="1800" dirty="0" smtClean="0"/>
                        <a:t>3</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c>
                  <a:txBody>
                    <a:bodyPr/>
                    <a:p>
                      <a:pPr algn="l"/>
                      <a:r>
                        <a:rPr lang="en-US" altLang="zh-CN" sz="1800" dirty="0" smtClean="0"/>
                        <a:t>3（无效等价类）</a:t>
                      </a:r>
                      <a:endParaRPr lang="zh-CN" altLang="en-US" sz="1800" dirty="0" smtClean="0">
                        <a:solidFill>
                          <a:srgbClr val="000000"/>
                        </a:solidFill>
                        <a:latin typeface="Times New Roman" panose="02020603050405020304" pitchFamily="18" charset="0"/>
                        <a:cs typeface="Times New Roman" panose="02020603050405020304" pitchFamily="18" charset="0"/>
                      </a:endParaRPr>
                    </a:p>
                  </a:txBody>
                  <a:tcPr marL="118807" marR="118807" marT="45716" marB="45716"/>
                </a:tc>
                <a:tc>
                  <a:txBody>
                    <a:bodyPr/>
                    <a:p>
                      <a:pPr algn="ctr"/>
                      <a:r>
                        <a:rPr lang="en-US" altLang="zh-CN" sz="1800" dirty="0" smtClean="0"/>
                        <a:t>110</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c>
                  <a:txBody>
                    <a:bodyPr/>
                    <a:p>
                      <a:pPr algn="ctr"/>
                      <a:r>
                        <a:rPr lang="en-US" altLang="zh-CN" sz="1800" dirty="0" smtClean="0"/>
                        <a:t>101</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c>
                  <a:txBody>
                    <a:bodyPr/>
                    <a:p>
                      <a:pPr algn="l"/>
                      <a:r>
                        <a:rPr lang="en-US" altLang="zh-CN" sz="1800" dirty="0" smtClean="0"/>
                        <a:t>提示“请输入1~100之间的整数”</a:t>
                      </a:r>
                      <a:endParaRPr lang="zh-CN" altLang="en-US" sz="1800" dirty="0" smtClean="0">
                        <a:solidFill>
                          <a:srgbClr val="000000"/>
                        </a:solidFill>
                        <a:latin typeface="Calibri" panose="020F0502020204030204" pitchFamily="34" charset="0"/>
                        <a:cs typeface="Calibri" panose="020F0502020204030204" pitchFamily="34" charset="0"/>
                      </a:endParaRPr>
                    </a:p>
                  </a:txBody>
                  <a:tcPr marL="118807" marR="118807" marT="45716" marB="45716"/>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等价类划分法</a:t>
            </a:r>
            <a:endParaRPr lang="zh-CN" altLang="en-US"/>
          </a:p>
        </p:txBody>
      </p:sp>
      <p:sp>
        <p:nvSpPr>
          <p:cNvPr id="3" name="内容占位符 2"/>
          <p:cNvSpPr>
            <a:spLocks noGrp="1"/>
          </p:cNvSpPr>
          <p:nvPr>
            <p:ph idx="1"/>
          </p:nvPr>
        </p:nvSpPr>
        <p:spPr/>
        <p:txBody>
          <a:bodyPr/>
          <a:p>
            <a:r>
              <a:rPr lang="zh-CN" altLang="en-US" sz="2000" dirty="0" smtClean="0">
                <a:sym typeface="+mn-ea"/>
              </a:rPr>
              <a:t>前面输入的都是整数，如果是小数，甚至是字母呢？</a:t>
            </a:r>
            <a:endParaRPr lang="en-US" altLang="zh-CN" sz="2000" dirty="0" smtClean="0"/>
          </a:p>
          <a:p>
            <a:pPr lvl="1"/>
            <a:r>
              <a:rPr lang="zh-CN" altLang="en-US" sz="2000" dirty="0" smtClean="0">
                <a:sym typeface="+mn-ea"/>
              </a:rPr>
              <a:t>刚才</a:t>
            </a:r>
            <a:r>
              <a:rPr lang="zh-CN" altLang="en-US" sz="2000" dirty="0">
                <a:sym typeface="+mn-ea"/>
              </a:rPr>
              <a:t>的等价类还不完善，我们只考虑了输入数据的范围，没有考虑输入数据的</a:t>
            </a:r>
            <a:r>
              <a:rPr lang="zh-CN" altLang="en-US" sz="2000" dirty="0" smtClean="0">
                <a:sym typeface="+mn-ea"/>
              </a:rPr>
              <a:t>类型。</a:t>
            </a:r>
            <a:endParaRPr lang="zh-CN" altLang="en-US" sz="2000" dirty="0"/>
          </a:p>
          <a:p>
            <a:pPr lvl="1"/>
            <a:r>
              <a:rPr lang="zh-CN" altLang="en-US" sz="2000" dirty="0">
                <a:sym typeface="+mn-ea"/>
              </a:rPr>
              <a:t>综合考虑输入数据的类型和范围划分等价类，如下图所示：</a:t>
            </a:r>
            <a:endParaRPr lang="zh-CN" altLang="en-US" sz="2000" dirty="0"/>
          </a:p>
          <a:p>
            <a:endParaRPr lang="zh-CN" altLang="en-US" sz="20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b="5341"/>
          <a:stretch>
            <a:fillRect/>
          </a:stretch>
        </p:blipFill>
        <p:spPr>
          <a:xfrm>
            <a:off x="953135" y="3717032"/>
            <a:ext cx="2628057" cy="2317260"/>
          </a:xfrm>
          <a:prstGeom prst="rect">
            <a:avLst/>
          </a:prstGeom>
        </p:spPr>
      </p:pic>
      <p:sp>
        <p:nvSpPr>
          <p:cNvPr id="6" name="圆角矩形 5"/>
          <p:cNvSpPr/>
          <p:nvPr/>
        </p:nvSpPr>
        <p:spPr>
          <a:xfrm>
            <a:off x="3365168" y="3798160"/>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zh-CN" altLang="en-US" b="1" dirty="0">
                <a:solidFill>
                  <a:schemeClr val="accent5">
                    <a:lumMod val="50000"/>
                  </a:schemeClr>
                </a:solidFill>
              </a:rPr>
              <a:t>加数</a:t>
            </a:r>
            <a:endParaRPr lang="zh-CN" altLang="en-US" b="1" dirty="0">
              <a:solidFill>
                <a:schemeClr val="accent5">
                  <a:lumMod val="50000"/>
                </a:schemeClr>
              </a:solidFill>
            </a:endParaRPr>
          </a:p>
        </p:txBody>
      </p:sp>
      <p:sp>
        <p:nvSpPr>
          <p:cNvPr id="7" name="圆角矩形 6"/>
          <p:cNvSpPr/>
          <p:nvPr/>
        </p:nvSpPr>
        <p:spPr>
          <a:xfrm>
            <a:off x="5093360" y="3087232"/>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zh-CN" altLang="en-US" b="1" dirty="0">
                <a:solidFill>
                  <a:schemeClr val="accent5">
                    <a:lumMod val="50000"/>
                  </a:schemeClr>
                </a:solidFill>
              </a:rPr>
              <a:t>数值</a:t>
            </a:r>
            <a:endParaRPr lang="zh-CN" altLang="en-US" b="1" dirty="0">
              <a:solidFill>
                <a:schemeClr val="accent5">
                  <a:lumMod val="50000"/>
                </a:schemeClr>
              </a:solidFill>
            </a:endParaRPr>
          </a:p>
        </p:txBody>
      </p:sp>
      <p:sp>
        <p:nvSpPr>
          <p:cNvPr id="8" name="圆角矩形 7"/>
          <p:cNvSpPr/>
          <p:nvPr/>
        </p:nvSpPr>
        <p:spPr>
          <a:xfrm>
            <a:off x="5093360" y="4437232"/>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zh-CN" altLang="en-US" b="1" dirty="0" smtClean="0">
                <a:solidFill>
                  <a:schemeClr val="accent5">
                    <a:lumMod val="50000"/>
                  </a:schemeClr>
                </a:solidFill>
              </a:rPr>
              <a:t>非</a:t>
            </a:r>
            <a:r>
              <a:rPr lang="zh-CN" altLang="en-US" b="1" dirty="0">
                <a:solidFill>
                  <a:schemeClr val="accent5">
                    <a:lumMod val="50000"/>
                  </a:schemeClr>
                </a:solidFill>
              </a:rPr>
              <a:t>数值</a:t>
            </a:r>
            <a:endParaRPr lang="zh-CN" altLang="en-US" b="1" dirty="0">
              <a:solidFill>
                <a:schemeClr val="accent5">
                  <a:lumMod val="50000"/>
                </a:schemeClr>
              </a:solidFill>
            </a:endParaRPr>
          </a:p>
        </p:txBody>
      </p:sp>
      <p:sp>
        <p:nvSpPr>
          <p:cNvPr id="9" name="圆角矩形 8"/>
          <p:cNvSpPr/>
          <p:nvPr/>
        </p:nvSpPr>
        <p:spPr>
          <a:xfrm>
            <a:off x="6793628" y="2817232"/>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zh-CN" altLang="en-US" b="1" dirty="0">
                <a:solidFill>
                  <a:schemeClr val="accent5">
                    <a:lumMod val="50000"/>
                  </a:schemeClr>
                </a:solidFill>
              </a:rPr>
              <a:t>小</a:t>
            </a:r>
            <a:r>
              <a:rPr lang="zh-CN" altLang="en-US" b="1" dirty="0" smtClean="0">
                <a:solidFill>
                  <a:schemeClr val="accent5">
                    <a:lumMod val="50000"/>
                  </a:schemeClr>
                </a:solidFill>
              </a:rPr>
              <a:t>数</a:t>
            </a:r>
            <a:endParaRPr lang="zh-CN" altLang="en-US" b="1" dirty="0">
              <a:solidFill>
                <a:schemeClr val="accent5">
                  <a:lumMod val="50000"/>
                </a:schemeClr>
              </a:solidFill>
            </a:endParaRPr>
          </a:p>
        </p:txBody>
      </p:sp>
      <p:sp>
        <p:nvSpPr>
          <p:cNvPr id="10" name="圆角矩形 9"/>
          <p:cNvSpPr/>
          <p:nvPr/>
        </p:nvSpPr>
        <p:spPr>
          <a:xfrm>
            <a:off x="6793628" y="3357232"/>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zh-CN" altLang="en-US" b="1" dirty="0" smtClean="0">
                <a:solidFill>
                  <a:schemeClr val="accent5">
                    <a:lumMod val="50000"/>
                  </a:schemeClr>
                </a:solidFill>
              </a:rPr>
              <a:t>整数</a:t>
            </a:r>
            <a:endParaRPr lang="zh-CN" altLang="en-US" b="1" dirty="0">
              <a:solidFill>
                <a:schemeClr val="accent5">
                  <a:lumMod val="50000"/>
                </a:schemeClr>
              </a:solidFill>
            </a:endParaRPr>
          </a:p>
        </p:txBody>
      </p:sp>
      <p:sp>
        <p:nvSpPr>
          <p:cNvPr id="11" name="圆角矩形 10"/>
          <p:cNvSpPr/>
          <p:nvPr/>
        </p:nvSpPr>
        <p:spPr>
          <a:xfrm>
            <a:off x="6793628" y="3897232"/>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zh-CN" altLang="en-US" b="1" dirty="0" smtClean="0">
                <a:solidFill>
                  <a:schemeClr val="accent5">
                    <a:lumMod val="50000"/>
                  </a:schemeClr>
                </a:solidFill>
              </a:rPr>
              <a:t>特殊符号</a:t>
            </a:r>
            <a:endParaRPr lang="zh-CN" altLang="en-US" b="1" dirty="0">
              <a:solidFill>
                <a:schemeClr val="accent5">
                  <a:lumMod val="50000"/>
                </a:schemeClr>
              </a:solidFill>
            </a:endParaRPr>
          </a:p>
        </p:txBody>
      </p:sp>
      <p:sp>
        <p:nvSpPr>
          <p:cNvPr id="12" name="圆角矩形 11"/>
          <p:cNvSpPr/>
          <p:nvPr/>
        </p:nvSpPr>
        <p:spPr>
          <a:xfrm>
            <a:off x="6793628" y="4437232"/>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zh-CN" altLang="en-US" b="1" dirty="0">
                <a:solidFill>
                  <a:schemeClr val="accent5">
                    <a:lumMod val="50000"/>
                  </a:schemeClr>
                </a:solidFill>
              </a:rPr>
              <a:t>字母</a:t>
            </a:r>
            <a:endParaRPr lang="zh-CN" altLang="en-US" b="1" dirty="0">
              <a:solidFill>
                <a:schemeClr val="accent5">
                  <a:lumMod val="50000"/>
                </a:schemeClr>
              </a:solidFill>
            </a:endParaRPr>
          </a:p>
        </p:txBody>
      </p:sp>
      <p:sp>
        <p:nvSpPr>
          <p:cNvPr id="13" name="圆角矩形 12"/>
          <p:cNvSpPr/>
          <p:nvPr/>
        </p:nvSpPr>
        <p:spPr>
          <a:xfrm>
            <a:off x="6793628" y="4977232"/>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zh-CN" altLang="en-US" b="1" dirty="0">
                <a:solidFill>
                  <a:schemeClr val="accent5">
                    <a:lumMod val="50000"/>
                  </a:schemeClr>
                </a:solidFill>
              </a:rPr>
              <a:t>空格</a:t>
            </a:r>
            <a:endParaRPr lang="zh-CN" altLang="en-US" b="1" dirty="0">
              <a:solidFill>
                <a:schemeClr val="accent5">
                  <a:lumMod val="50000"/>
                </a:schemeClr>
              </a:solidFill>
            </a:endParaRPr>
          </a:p>
        </p:txBody>
      </p:sp>
      <p:sp>
        <p:nvSpPr>
          <p:cNvPr id="14" name="圆角矩形 13"/>
          <p:cNvSpPr/>
          <p:nvPr/>
        </p:nvSpPr>
        <p:spPr>
          <a:xfrm>
            <a:off x="6793628" y="5517232"/>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zh-CN" altLang="en-US" b="1" dirty="0">
                <a:solidFill>
                  <a:schemeClr val="accent5">
                    <a:lumMod val="50000"/>
                  </a:schemeClr>
                </a:solidFill>
              </a:rPr>
              <a:t>空白</a:t>
            </a:r>
            <a:endParaRPr lang="zh-CN" altLang="en-US" b="1" dirty="0">
              <a:solidFill>
                <a:schemeClr val="accent5">
                  <a:lumMod val="50000"/>
                </a:schemeClr>
              </a:solidFill>
            </a:endParaRPr>
          </a:p>
        </p:txBody>
      </p:sp>
      <p:sp>
        <p:nvSpPr>
          <p:cNvPr id="15" name="圆角矩形 14"/>
          <p:cNvSpPr/>
          <p:nvPr/>
        </p:nvSpPr>
        <p:spPr>
          <a:xfrm>
            <a:off x="8513600" y="2818776"/>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en-US" altLang="zh-CN" b="1" dirty="0" smtClean="0">
                <a:solidFill>
                  <a:schemeClr val="accent5">
                    <a:lumMod val="50000"/>
                  </a:schemeClr>
                </a:solidFill>
              </a:rPr>
              <a:t>&lt;1</a:t>
            </a:r>
            <a:endParaRPr lang="zh-CN" altLang="en-US" b="1" dirty="0">
              <a:solidFill>
                <a:schemeClr val="accent5">
                  <a:lumMod val="50000"/>
                </a:schemeClr>
              </a:solidFill>
            </a:endParaRPr>
          </a:p>
        </p:txBody>
      </p:sp>
      <p:sp>
        <p:nvSpPr>
          <p:cNvPr id="16" name="圆角矩形 15"/>
          <p:cNvSpPr/>
          <p:nvPr/>
        </p:nvSpPr>
        <p:spPr>
          <a:xfrm>
            <a:off x="8513600" y="3358776"/>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en-US" altLang="zh-CN" b="1" dirty="0" smtClean="0">
                <a:solidFill>
                  <a:schemeClr val="accent5">
                    <a:lumMod val="50000"/>
                  </a:schemeClr>
                </a:solidFill>
              </a:rPr>
              <a:t>1~100</a:t>
            </a:r>
            <a:endParaRPr lang="zh-CN" altLang="en-US" b="1" dirty="0">
              <a:solidFill>
                <a:schemeClr val="accent5">
                  <a:lumMod val="50000"/>
                </a:schemeClr>
              </a:solidFill>
            </a:endParaRPr>
          </a:p>
        </p:txBody>
      </p:sp>
      <p:sp>
        <p:nvSpPr>
          <p:cNvPr id="17" name="圆角矩形 16"/>
          <p:cNvSpPr/>
          <p:nvPr/>
        </p:nvSpPr>
        <p:spPr>
          <a:xfrm>
            <a:off x="8513600" y="3898776"/>
            <a:ext cx="1260000" cy="43204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sp3d extrusionH="57150">
              <a:bevelT w="38100" h="38100"/>
            </a:sp3d>
          </a:bodyPr>
          <a:p>
            <a:pPr algn="ctr"/>
            <a:r>
              <a:rPr lang="en-US" altLang="zh-CN" b="1" dirty="0" smtClean="0">
                <a:solidFill>
                  <a:schemeClr val="accent5">
                    <a:lumMod val="50000"/>
                  </a:schemeClr>
                </a:solidFill>
              </a:rPr>
              <a:t>&gt;100</a:t>
            </a:r>
            <a:endParaRPr lang="zh-CN" altLang="en-US" b="1" dirty="0">
              <a:solidFill>
                <a:schemeClr val="accent5">
                  <a:lumMod val="50000"/>
                </a:schemeClr>
              </a:solidFill>
            </a:endParaRPr>
          </a:p>
        </p:txBody>
      </p:sp>
      <p:cxnSp>
        <p:nvCxnSpPr>
          <p:cNvPr id="22" name="肘形连接符 21"/>
          <p:cNvCxnSpPr>
            <a:stCxn id="15" idx="1"/>
            <a:endCxn id="17" idx="1"/>
          </p:cNvCxnSpPr>
          <p:nvPr/>
        </p:nvCxnSpPr>
        <p:spPr>
          <a:xfrm rot="10800000" flipV="1">
            <a:off x="8513445" y="3034665"/>
            <a:ext cx="3175" cy="1080135"/>
          </a:xfrm>
          <a:prstGeom prst="bentConnector3">
            <a:avLst>
              <a:gd name="adj1" fmla="val 7600000"/>
            </a:avLst>
          </a:prstGeom>
        </p:spPr>
        <p:style>
          <a:lnRef idx="3">
            <a:schemeClr val="accent3"/>
          </a:lnRef>
          <a:fillRef idx="0">
            <a:schemeClr val="accent3"/>
          </a:fillRef>
          <a:effectRef idx="2">
            <a:schemeClr val="accent3"/>
          </a:effectRef>
          <a:fontRef idx="minor">
            <a:schemeClr val="tx1"/>
          </a:fontRef>
        </p:style>
      </p:cxnSp>
      <p:cxnSp>
        <p:nvCxnSpPr>
          <p:cNvPr id="38" name="肘形连接符 37"/>
          <p:cNvCxnSpPr>
            <a:stCxn id="13" idx="1"/>
            <a:endCxn id="14" idx="1"/>
          </p:cNvCxnSpPr>
          <p:nvPr/>
        </p:nvCxnSpPr>
        <p:spPr>
          <a:xfrm rot="10800000" flipV="1">
            <a:off x="6793865" y="5193030"/>
            <a:ext cx="3175" cy="540385"/>
          </a:xfrm>
          <a:prstGeom prst="bentConnector3">
            <a:avLst>
              <a:gd name="adj1" fmla="val 7600000"/>
            </a:avLst>
          </a:prstGeom>
        </p:spPr>
        <p:style>
          <a:lnRef idx="3">
            <a:schemeClr val="accent3"/>
          </a:lnRef>
          <a:fillRef idx="0">
            <a:schemeClr val="accent3"/>
          </a:fillRef>
          <a:effectRef idx="2">
            <a:schemeClr val="accent3"/>
          </a:effectRef>
          <a:fontRef idx="minor">
            <a:schemeClr val="tx1"/>
          </a:fontRef>
        </p:style>
      </p:cxnSp>
      <p:cxnSp>
        <p:nvCxnSpPr>
          <p:cNvPr id="42" name="肘形连接符 41"/>
          <p:cNvCxnSpPr>
            <a:stCxn id="11" idx="1"/>
            <a:endCxn id="12" idx="1"/>
          </p:cNvCxnSpPr>
          <p:nvPr/>
        </p:nvCxnSpPr>
        <p:spPr>
          <a:xfrm rot="10800000" flipV="1">
            <a:off x="6793865" y="4112895"/>
            <a:ext cx="3175" cy="540385"/>
          </a:xfrm>
          <a:prstGeom prst="bentConnector3">
            <a:avLst>
              <a:gd name="adj1" fmla="val 7600000"/>
            </a:avLst>
          </a:prstGeom>
        </p:spPr>
        <p:style>
          <a:lnRef idx="3">
            <a:schemeClr val="accent3"/>
          </a:lnRef>
          <a:fillRef idx="0">
            <a:schemeClr val="accent3"/>
          </a:fillRef>
          <a:effectRef idx="2">
            <a:schemeClr val="accent3"/>
          </a:effectRef>
          <a:fontRef idx="minor">
            <a:schemeClr val="tx1"/>
          </a:fontRef>
        </p:style>
      </p:cxnSp>
      <p:cxnSp>
        <p:nvCxnSpPr>
          <p:cNvPr id="45" name="肘形连接符 44"/>
          <p:cNvCxnSpPr>
            <a:stCxn id="12" idx="1"/>
            <a:endCxn id="13" idx="1"/>
          </p:cNvCxnSpPr>
          <p:nvPr/>
        </p:nvCxnSpPr>
        <p:spPr>
          <a:xfrm rot="10800000" flipV="1">
            <a:off x="6793865" y="4653280"/>
            <a:ext cx="3175" cy="539750"/>
          </a:xfrm>
          <a:prstGeom prst="bentConnector3">
            <a:avLst>
              <a:gd name="adj1" fmla="val 7600000"/>
            </a:avLst>
          </a:prstGeom>
        </p:spPr>
        <p:style>
          <a:lnRef idx="3">
            <a:schemeClr val="accent3"/>
          </a:lnRef>
          <a:fillRef idx="0">
            <a:schemeClr val="accent3"/>
          </a:fillRef>
          <a:effectRef idx="2">
            <a:schemeClr val="accent3"/>
          </a:effectRef>
          <a:fontRef idx="minor">
            <a:schemeClr val="tx1"/>
          </a:fontRef>
        </p:style>
      </p:cxnSp>
      <p:cxnSp>
        <p:nvCxnSpPr>
          <p:cNvPr id="49" name="直接连接符 48"/>
          <p:cNvCxnSpPr>
            <a:stCxn id="8" idx="3"/>
            <a:endCxn id="12" idx="1"/>
          </p:cNvCxnSpPr>
          <p:nvPr/>
        </p:nvCxnSpPr>
        <p:spPr>
          <a:xfrm>
            <a:off x="6353360" y="4653256"/>
            <a:ext cx="44069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1" name="肘形连接符 50"/>
          <p:cNvCxnSpPr>
            <a:stCxn id="9" idx="1"/>
            <a:endCxn id="10" idx="1"/>
          </p:cNvCxnSpPr>
          <p:nvPr/>
        </p:nvCxnSpPr>
        <p:spPr>
          <a:xfrm rot="10800000" flipV="1">
            <a:off x="6793865" y="3033395"/>
            <a:ext cx="3175" cy="539750"/>
          </a:xfrm>
          <a:prstGeom prst="bentConnector3">
            <a:avLst>
              <a:gd name="adj1" fmla="val 7600000"/>
            </a:avLst>
          </a:prstGeom>
        </p:spPr>
        <p:style>
          <a:lnRef idx="3">
            <a:schemeClr val="accent3"/>
          </a:lnRef>
          <a:fillRef idx="0">
            <a:schemeClr val="accent3"/>
          </a:fillRef>
          <a:effectRef idx="2">
            <a:schemeClr val="accent3"/>
          </a:effectRef>
          <a:fontRef idx="minor">
            <a:schemeClr val="tx1"/>
          </a:fontRef>
        </p:style>
      </p:cxnSp>
      <p:cxnSp>
        <p:nvCxnSpPr>
          <p:cNvPr id="54" name="肘形连接符 53"/>
          <p:cNvCxnSpPr>
            <a:stCxn id="7" idx="1"/>
            <a:endCxn id="8" idx="1"/>
          </p:cNvCxnSpPr>
          <p:nvPr/>
        </p:nvCxnSpPr>
        <p:spPr>
          <a:xfrm rot="10800000" flipV="1">
            <a:off x="5093335" y="3303270"/>
            <a:ext cx="3175" cy="1350010"/>
          </a:xfrm>
          <a:prstGeom prst="bentConnector3">
            <a:avLst>
              <a:gd name="adj1" fmla="val 7600000"/>
            </a:avLst>
          </a:prstGeom>
        </p:spPr>
        <p:style>
          <a:lnRef idx="3">
            <a:schemeClr val="accent3"/>
          </a:lnRef>
          <a:fillRef idx="0">
            <a:schemeClr val="accent3"/>
          </a:fillRef>
          <a:effectRef idx="2">
            <a:schemeClr val="accent3"/>
          </a:effectRef>
          <a:fontRef idx="minor">
            <a:schemeClr val="tx1"/>
          </a:fontRef>
        </p:style>
      </p:cxnSp>
      <p:cxnSp>
        <p:nvCxnSpPr>
          <p:cNvPr id="58" name="直接连接符 57"/>
          <p:cNvCxnSpPr>
            <a:stCxn id="6" idx="3"/>
          </p:cNvCxnSpPr>
          <p:nvPr/>
        </p:nvCxnSpPr>
        <p:spPr>
          <a:xfrm>
            <a:off x="4624533" y="4013549"/>
            <a:ext cx="252168"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67" name="直接连接符 66"/>
          <p:cNvCxnSpPr>
            <a:stCxn id="7" idx="3"/>
          </p:cNvCxnSpPr>
          <p:nvPr/>
        </p:nvCxnSpPr>
        <p:spPr>
          <a:xfrm>
            <a:off x="6353360" y="3303256"/>
            <a:ext cx="22013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70" name="直接连接符 69"/>
          <p:cNvCxnSpPr>
            <a:stCxn id="10" idx="3"/>
            <a:endCxn id="16" idx="1"/>
          </p:cNvCxnSpPr>
          <p:nvPr/>
        </p:nvCxnSpPr>
        <p:spPr>
          <a:xfrm>
            <a:off x="8053628" y="3573256"/>
            <a:ext cx="459740" cy="127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10"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等价类划分法的测试用例</a:t>
            </a:r>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graphicFrame>
        <p:nvGraphicFramePr>
          <p:cNvPr id="6" name="内容占位符 3"/>
          <p:cNvGraphicFramePr/>
          <p:nvPr>
            <p:ph idx="1"/>
            <p:custDataLst>
              <p:tags r:id="rId1"/>
            </p:custDataLst>
          </p:nvPr>
        </p:nvGraphicFramePr>
        <p:xfrm>
          <a:off x="838200" y="1270000"/>
          <a:ext cx="10515600" cy="3337560"/>
        </p:xfrm>
        <a:graphic>
          <a:graphicData uri="http://schemas.openxmlformats.org/drawingml/2006/table">
            <a:tbl>
              <a:tblPr firstRow="1" bandRow="1">
                <a:tableStyleId>{7DF18680-E054-41AD-8BC1-D1AEF772440D}</a:tableStyleId>
              </a:tblPr>
              <a:tblGrid>
                <a:gridCol w="956310"/>
                <a:gridCol w="2675890"/>
                <a:gridCol w="1195705"/>
                <a:gridCol w="1195070"/>
                <a:gridCol w="4492625"/>
              </a:tblGrid>
              <a:tr h="37084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err="1" smtClean="0">
                          <a:ln>
                            <a:noFill/>
                          </a:ln>
                          <a:effectLst/>
                        </a:rPr>
                        <a:t>编号</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err="1" smtClean="0">
                          <a:ln>
                            <a:noFill/>
                          </a:ln>
                          <a:effectLst/>
                        </a:rPr>
                        <a:t>所属等价类</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加数1</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加数2</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smtClean="0">
                          <a:ln>
                            <a:noFill/>
                          </a:ln>
                          <a:effectLst/>
                        </a:rPr>
                        <a:t>预期</a:t>
                      </a:r>
                      <a:r>
                        <a:rPr kumimoji="0" lang="en-US" altLang="zh-CN" sz="1800" u="none" strike="noStrike" cap="none" normalizeH="0" baseline="0" dirty="0" err="1" smtClean="0">
                          <a:ln>
                            <a:noFill/>
                          </a:ln>
                          <a:effectLst/>
                        </a:rPr>
                        <a:t>结果</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118809" marR="118809" horzOverflow="overflow"/>
                </a:tc>
              </a:tr>
              <a:tr h="37084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1</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2（有效等价类）</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3</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40</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43</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r>
              <a:tr h="37084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2</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1（无效等价类）</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0</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‐1</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提示“请输入1~100之间的整数”</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r>
              <a:tr h="37084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3</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3（无效等价类）</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110</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101</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提示“请输入1~100之间的整数”</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r>
              <a:tr h="37084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4</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4（无效等价类）</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1.2</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1.2</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提示“请输入1~100之间的整数”</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r>
              <a:tr h="37084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5</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5（无效等价类）</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A</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B</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提示“请输入1~100之间的整数”</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r>
              <a:tr h="37084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6</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6（无效等价类）</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提示“请输入1~100之间的整数”</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r>
              <a:tr h="37084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7</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7（无效等价类）</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err="1" smtClean="0">
                          <a:ln>
                            <a:noFill/>
                          </a:ln>
                          <a:effectLst/>
                        </a:rPr>
                        <a:t>空格</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err="1" smtClean="0">
                          <a:ln>
                            <a:noFill/>
                          </a:ln>
                          <a:effectLst/>
                        </a:rPr>
                        <a:t>空格</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提示“请输入1~100之间的整数”</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r>
              <a:tr h="37084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8</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8（无效等价类）</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118809" marR="118809" horzOverflow="overflow"/>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smtClean="0">
                          <a:ln>
                            <a:noFill/>
                          </a:ln>
                          <a:effectLst/>
                        </a:rPr>
                        <a:t>提示“请输入1~100之间的整数”</a:t>
                      </a:r>
                      <a:endParaRPr kumimoji="0" lang="zh-CN" altLang="en-US"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endParaRPr>
                    </a:p>
                  </a:txBody>
                  <a:tcPr marL="118809" marR="118809"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等价类划分的步骤</a:t>
            </a:r>
            <a:endParaRPr lang="zh-CN" altLang="en-US"/>
          </a:p>
        </p:txBody>
      </p:sp>
      <p:sp>
        <p:nvSpPr>
          <p:cNvPr id="3" name="内容占位符 2"/>
          <p:cNvSpPr>
            <a:spLocks noGrp="1"/>
          </p:cNvSpPr>
          <p:nvPr>
            <p:ph idx="1"/>
          </p:nvPr>
        </p:nvSpPr>
        <p:spPr/>
        <p:txBody>
          <a:bodyPr/>
          <a:p>
            <a:r>
              <a:rPr lang="zh-CN" altLang="zh-CN" dirty="0" smtClean="0">
                <a:sym typeface="+mn-ea"/>
              </a:rPr>
              <a:t>①</a:t>
            </a:r>
            <a:r>
              <a:rPr lang="en-US" altLang="zh-CN" dirty="0" smtClean="0">
                <a:sym typeface="+mn-ea"/>
              </a:rPr>
              <a:t> </a:t>
            </a:r>
            <a:r>
              <a:rPr lang="zh-CN" altLang="zh-CN" dirty="0" smtClean="0">
                <a:sym typeface="+mn-ea"/>
              </a:rPr>
              <a:t>先</a:t>
            </a:r>
            <a:r>
              <a:rPr lang="zh-CN" altLang="zh-CN" dirty="0">
                <a:sym typeface="+mn-ea"/>
              </a:rPr>
              <a:t>考虑输入数据的数据类型（合法和非法的）</a:t>
            </a:r>
            <a:endParaRPr lang="zh-CN" altLang="zh-CN" dirty="0"/>
          </a:p>
          <a:p>
            <a:r>
              <a:rPr lang="zh-CN" altLang="zh-CN" dirty="0" smtClean="0">
                <a:sym typeface="+mn-ea"/>
              </a:rPr>
              <a:t>②</a:t>
            </a:r>
            <a:r>
              <a:rPr lang="en-US" altLang="zh-CN" dirty="0">
                <a:sym typeface="+mn-ea"/>
              </a:rPr>
              <a:t> </a:t>
            </a:r>
            <a:r>
              <a:rPr lang="zh-CN" altLang="zh-CN" dirty="0" smtClean="0">
                <a:sym typeface="+mn-ea"/>
              </a:rPr>
              <a:t>再</a:t>
            </a:r>
            <a:r>
              <a:rPr lang="zh-CN" altLang="zh-CN" dirty="0">
                <a:sym typeface="+mn-ea"/>
              </a:rPr>
              <a:t>考虑数据范围（合法类型中的合法区间和非法区间）</a:t>
            </a:r>
            <a:endParaRPr lang="zh-CN" altLang="zh-CN" dirty="0"/>
          </a:p>
          <a:p>
            <a:r>
              <a:rPr lang="zh-CN" altLang="zh-CN" dirty="0">
                <a:sym typeface="+mn-ea"/>
              </a:rPr>
              <a:t>③</a:t>
            </a:r>
            <a:r>
              <a:rPr lang="en-US" altLang="zh-CN" dirty="0">
                <a:sym typeface="+mn-ea"/>
              </a:rPr>
              <a:t> </a:t>
            </a:r>
            <a:r>
              <a:rPr lang="zh-CN" altLang="zh-CN" dirty="0" smtClean="0">
                <a:sym typeface="+mn-ea"/>
              </a:rPr>
              <a:t>画</a:t>
            </a:r>
            <a:r>
              <a:rPr lang="zh-CN" altLang="zh-CN" dirty="0">
                <a:sym typeface="+mn-ea"/>
              </a:rPr>
              <a:t>出示意图，区分等价类</a:t>
            </a:r>
            <a:endParaRPr lang="zh-CN" altLang="zh-CN" dirty="0"/>
          </a:p>
          <a:p>
            <a:r>
              <a:rPr lang="zh-CN" altLang="zh-CN" dirty="0">
                <a:sym typeface="+mn-ea"/>
              </a:rPr>
              <a:t>④</a:t>
            </a:r>
            <a:r>
              <a:rPr lang="en-US" altLang="zh-CN" dirty="0">
                <a:sym typeface="+mn-ea"/>
              </a:rPr>
              <a:t> </a:t>
            </a:r>
            <a:r>
              <a:rPr lang="zh-CN" altLang="zh-CN" dirty="0" smtClean="0">
                <a:sym typeface="+mn-ea"/>
              </a:rPr>
              <a:t>为</a:t>
            </a:r>
            <a:r>
              <a:rPr lang="zh-CN" altLang="zh-CN" dirty="0">
                <a:sym typeface="+mn-ea"/>
              </a:rPr>
              <a:t>每一个等价类编号</a:t>
            </a:r>
            <a:endParaRPr lang="zh-CN" altLang="zh-CN" dirty="0"/>
          </a:p>
          <a:p>
            <a:r>
              <a:rPr lang="zh-CN" altLang="zh-CN" dirty="0">
                <a:sym typeface="+mn-ea"/>
              </a:rPr>
              <a:t>⑤</a:t>
            </a:r>
            <a:r>
              <a:rPr lang="en-US" altLang="zh-CN" dirty="0">
                <a:sym typeface="+mn-ea"/>
              </a:rPr>
              <a:t> </a:t>
            </a:r>
            <a:r>
              <a:rPr lang="zh-CN" altLang="zh-CN" dirty="0" smtClean="0">
                <a:sym typeface="+mn-ea"/>
              </a:rPr>
              <a:t>从</a:t>
            </a:r>
            <a:r>
              <a:rPr lang="zh-CN" altLang="zh-CN" dirty="0">
                <a:sym typeface="+mn-ea"/>
              </a:rPr>
              <a:t>一个等价类中选择一个测试数据构造测试用例</a:t>
            </a:r>
            <a:endParaRPr lang="zh-CN" altLang="zh-CN"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确定等价类的方法</a:t>
            </a:r>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
        <p:nvSpPr>
          <p:cNvPr id="7" name="内容占位符 6"/>
          <p:cNvSpPr/>
          <p:nvPr>
            <p:ph idx="1"/>
          </p:nvPr>
        </p:nvSpPr>
        <p:spPr/>
        <p:txBody>
          <a:bodyPr/>
          <a:p>
            <a:r>
              <a:rPr lang="zh-CN" altLang="zh-CN" sz="2000" dirty="0">
                <a:sym typeface="+mn-ea"/>
              </a:rPr>
              <a:t>在输入条件规定了取值范围或值的个数的情况下，则可以确立一个有效等价类和两个无效等价类。</a:t>
            </a:r>
            <a:endParaRPr lang="zh-CN" altLang="zh-CN" sz="2000" dirty="0"/>
          </a:p>
          <a:p>
            <a:pPr lvl="2"/>
            <a:endParaRPr lang="en-US" altLang="zh-CN" dirty="0" smtClean="0"/>
          </a:p>
          <a:p>
            <a:pPr lvl="2"/>
            <a:endParaRPr lang="en-US" altLang="zh-CN" dirty="0" smtClean="0"/>
          </a:p>
          <a:p>
            <a:pPr lvl="2"/>
            <a:endParaRPr lang="en-US" altLang="zh-CN" dirty="0"/>
          </a:p>
          <a:p>
            <a:pPr lvl="2"/>
            <a:endParaRPr lang="en-US" altLang="zh-CN" dirty="0" smtClean="0"/>
          </a:p>
          <a:p>
            <a:r>
              <a:rPr lang="zh-CN" altLang="zh-CN" sz="2000" dirty="0" smtClean="0">
                <a:sym typeface="+mn-ea"/>
              </a:rPr>
              <a:t>在</a:t>
            </a:r>
            <a:r>
              <a:rPr lang="zh-CN" altLang="zh-CN" sz="2000" dirty="0">
                <a:sym typeface="+mn-ea"/>
              </a:rPr>
              <a:t>输入条件规定了输入值的集合或者规定了“必须如何”的条件的情况下，可以确立一个有效等价类和一个无效等价类。</a:t>
            </a:r>
            <a:endParaRPr lang="en-US" altLang="zh-CN" sz="2000" dirty="0"/>
          </a:p>
          <a:p>
            <a:endParaRPr lang="en-US" altLang="zh-CN" sz="2000" dirty="0"/>
          </a:p>
          <a:p>
            <a:endParaRPr lang="en-US" altLang="zh-CN" sz="2000" dirty="0"/>
          </a:p>
          <a:p>
            <a:endParaRPr lang="zh-CN" altLang="zh-CN" sz="2000" dirty="0"/>
          </a:p>
          <a:p>
            <a:r>
              <a:rPr lang="zh-CN" altLang="zh-CN" sz="2000" dirty="0">
                <a:sym typeface="+mn-ea"/>
              </a:rPr>
              <a:t>在输入条件是一个布尔量的情况下，可确定一个有效等价类和一个无效等价类。</a:t>
            </a:r>
            <a:endParaRPr lang="zh-CN" altLang="zh-CN" sz="2000" dirty="0">
              <a:sym typeface="+mn-ea"/>
            </a:endParaRPr>
          </a:p>
        </p:txBody>
      </p:sp>
      <p:grpSp>
        <p:nvGrpSpPr>
          <p:cNvPr id="18" name="组合 17"/>
          <p:cNvGrpSpPr/>
          <p:nvPr/>
        </p:nvGrpSpPr>
        <p:grpSpPr>
          <a:xfrm>
            <a:off x="910789" y="2152293"/>
            <a:ext cx="4155462" cy="667817"/>
            <a:chOff x="467544" y="4365104"/>
            <a:chExt cx="5040560" cy="667817"/>
          </a:xfrm>
        </p:grpSpPr>
        <p:cxnSp>
          <p:nvCxnSpPr>
            <p:cNvPr id="19" name="直接连接符 18"/>
            <p:cNvCxnSpPr/>
            <p:nvPr/>
          </p:nvCxnSpPr>
          <p:spPr>
            <a:xfrm>
              <a:off x="467544" y="4509120"/>
              <a:ext cx="5040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907704" y="4365104"/>
              <a:ext cx="0" cy="43204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068104" y="4365104"/>
              <a:ext cx="0" cy="43204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67544" y="4661520"/>
              <a:ext cx="1440000" cy="0"/>
            </a:xfrm>
            <a:prstGeom prst="straightConnector1">
              <a:avLst/>
            </a:prstGeom>
            <a:ln w="28575">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068104" y="4661520"/>
              <a:ext cx="1440000" cy="0"/>
            </a:xfrm>
            <a:prstGeom prst="straightConnector1">
              <a:avLst/>
            </a:prstGeom>
            <a:ln w="28575">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907704" y="4653136"/>
              <a:ext cx="2160000" cy="8384"/>
            </a:xfrm>
            <a:prstGeom prst="straightConnector1">
              <a:avLst/>
            </a:prstGeom>
            <a:ln w="28575">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10"/>
            <p:cNvSpPr txBox="1"/>
            <p:nvPr/>
          </p:nvSpPr>
          <p:spPr>
            <a:xfrm>
              <a:off x="642235" y="4725144"/>
              <a:ext cx="1231217" cy="307777"/>
            </a:xfrm>
            <a:prstGeom prst="rect">
              <a:avLst/>
            </a:prstGeom>
            <a:noFill/>
            <a:ln>
              <a:noFill/>
            </a:ln>
          </p:spPr>
          <p:txBody>
            <a:bodyPr wrap="none" rtlCol="0">
              <a:spAutoFit/>
              <a:scene3d>
                <a:camera prst="orthographicFront"/>
                <a:lightRig rig="threePt" dir="t"/>
              </a:scene3d>
            </a:bodyPr>
            <a:p>
              <a:pPr algn="ctr"/>
              <a:r>
                <a:rPr lang="zh-CN" altLang="en-US"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小于</a:t>
              </a:r>
              <a:r>
                <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无效</a:t>
              </a:r>
              <a:r>
                <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6" name="TextBox 11"/>
            <p:cNvSpPr txBox="1"/>
            <p:nvPr/>
          </p:nvSpPr>
          <p:spPr>
            <a:xfrm>
              <a:off x="4090439" y="4725144"/>
              <a:ext cx="1231217" cy="307777"/>
            </a:xfrm>
            <a:prstGeom prst="rect">
              <a:avLst/>
            </a:prstGeom>
            <a:noFill/>
            <a:ln>
              <a:noFill/>
            </a:ln>
          </p:spPr>
          <p:txBody>
            <a:bodyPr wrap="none" rtlCol="0">
              <a:spAutoFit/>
            </a:bodyPr>
            <a:p>
              <a:pPr algn="ctr"/>
              <a:r>
                <a:rPr lang="zh-CN" altLang="en-US"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大于</a:t>
              </a:r>
              <a:r>
                <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无效</a:t>
              </a:r>
              <a:r>
                <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7" name="TextBox 12"/>
            <p:cNvSpPr txBox="1"/>
            <p:nvPr/>
          </p:nvSpPr>
          <p:spPr>
            <a:xfrm>
              <a:off x="2123422" y="4725144"/>
              <a:ext cx="1666771" cy="307777"/>
            </a:xfrm>
            <a:prstGeom prst="rect">
              <a:avLst/>
            </a:prstGeom>
            <a:noFill/>
            <a:ln>
              <a:noFill/>
            </a:ln>
          </p:spPr>
          <p:txBody>
            <a:bodyPr wrap="none" rtlCol="0">
              <a:spAutoFit/>
            </a:bodyPr>
            <a:p>
              <a:pPr algn="ctr"/>
              <a:r>
                <a:rPr lang="zh-CN" altLang="en-US"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合理范围</a:t>
              </a:r>
              <a:r>
                <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有效</a:t>
              </a:r>
              <a:r>
                <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grpSp>
        <p:nvGrpSpPr>
          <p:cNvPr id="28" name="组合 27"/>
          <p:cNvGrpSpPr/>
          <p:nvPr/>
        </p:nvGrpSpPr>
        <p:grpSpPr>
          <a:xfrm>
            <a:off x="5673353" y="2152293"/>
            <a:ext cx="4155231" cy="667817"/>
            <a:chOff x="467544" y="4365104"/>
            <a:chExt cx="5040280" cy="667817"/>
          </a:xfrm>
        </p:grpSpPr>
        <p:cxnSp>
          <p:nvCxnSpPr>
            <p:cNvPr id="29" name="直接连接符 28"/>
            <p:cNvCxnSpPr/>
            <p:nvPr/>
          </p:nvCxnSpPr>
          <p:spPr>
            <a:xfrm>
              <a:off x="467544" y="4509120"/>
              <a:ext cx="5040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987824" y="4365104"/>
              <a:ext cx="0" cy="43204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67544" y="4661520"/>
              <a:ext cx="2520000" cy="0"/>
            </a:xfrm>
            <a:prstGeom prst="straightConnector1">
              <a:avLst/>
            </a:prstGeom>
            <a:ln w="28575">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987824" y="4661520"/>
              <a:ext cx="2520000" cy="0"/>
            </a:xfrm>
            <a:prstGeom prst="straightConnector1">
              <a:avLst/>
            </a:prstGeom>
            <a:ln w="28575">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20"/>
            <p:cNvSpPr txBox="1"/>
            <p:nvPr/>
          </p:nvSpPr>
          <p:spPr>
            <a:xfrm>
              <a:off x="642235" y="4725144"/>
              <a:ext cx="1231217" cy="307777"/>
            </a:xfrm>
            <a:prstGeom prst="rect">
              <a:avLst/>
            </a:prstGeom>
            <a:noFill/>
            <a:ln>
              <a:noFill/>
            </a:ln>
          </p:spPr>
          <p:txBody>
            <a:bodyPr wrap="none" rtlCol="0">
              <a:spAutoFit/>
              <a:scene3d>
                <a:camera prst="orthographicFront"/>
                <a:lightRig rig="threePt" dir="t"/>
              </a:scene3d>
            </a:bodyPr>
            <a:p>
              <a:pPr algn="ctr"/>
              <a:r>
                <a:rPr lang="zh-CN" altLang="en-US"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小于</a:t>
              </a:r>
              <a:r>
                <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无效</a:t>
              </a:r>
              <a:r>
                <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4" name="TextBox 21"/>
            <p:cNvSpPr txBox="1"/>
            <p:nvPr/>
          </p:nvSpPr>
          <p:spPr>
            <a:xfrm>
              <a:off x="4090439" y="4725144"/>
              <a:ext cx="1231217" cy="307777"/>
            </a:xfrm>
            <a:prstGeom prst="rect">
              <a:avLst/>
            </a:prstGeom>
            <a:noFill/>
            <a:ln>
              <a:noFill/>
            </a:ln>
          </p:spPr>
          <p:txBody>
            <a:bodyPr wrap="none" rtlCol="0">
              <a:spAutoFit/>
              <a:scene3d>
                <a:camera prst="orthographicFront"/>
                <a:lightRig rig="threePt" dir="t"/>
              </a:scene3d>
            </a:bodyPr>
            <a:p>
              <a:pPr algn="ctr"/>
              <a:r>
                <a:rPr lang="zh-CN" altLang="en-US"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大于</a:t>
              </a:r>
              <a:r>
                <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无效</a:t>
              </a:r>
              <a:r>
                <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altLang="zh-CN"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5" name="TextBox 22"/>
            <p:cNvSpPr txBox="1"/>
            <p:nvPr/>
          </p:nvSpPr>
          <p:spPr>
            <a:xfrm>
              <a:off x="2518143" y="4725144"/>
              <a:ext cx="877330" cy="307777"/>
            </a:xfrm>
            <a:prstGeom prst="rect">
              <a:avLst/>
            </a:prstGeom>
            <a:noFill/>
            <a:ln>
              <a:noFill/>
            </a:ln>
          </p:spPr>
          <p:txBody>
            <a:bodyPr wrap="none" rtlCol="0">
              <a:spAutoFit/>
              <a:scene3d>
                <a:camera prst="orthographicFront"/>
                <a:lightRig rig="threePt" dir="t"/>
              </a:scene3d>
            </a:bodyPr>
            <a:p>
              <a:pPr algn="ctr"/>
              <a:r>
                <a:rPr lang="zh-CN" altLang="en-US" sz="1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有效</a:t>
              </a:r>
              <a:r>
                <a:rPr lang="zh-CN" alt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值</a:t>
              </a:r>
              <a:endParaRPr lang="zh-CN" alt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80">
                                          <p:stCondLst>
                                            <p:cond delay="0"/>
                                          </p:stCondLst>
                                        </p:cTn>
                                        <p:tgtEl>
                                          <p:spTgt spid="18"/>
                                        </p:tgtEl>
                                      </p:cBhvr>
                                    </p:animEffect>
                                    <p:anim calcmode="lin" valueType="num">
                                      <p:cBhvr>
                                        <p:cTn id="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 dur="26">
                                          <p:stCondLst>
                                            <p:cond delay="650"/>
                                          </p:stCondLst>
                                        </p:cTn>
                                        <p:tgtEl>
                                          <p:spTgt spid="18"/>
                                        </p:tgtEl>
                                      </p:cBhvr>
                                      <p:to x="100000" y="60000"/>
                                    </p:animScale>
                                    <p:animScale>
                                      <p:cBhvr>
                                        <p:cTn id="14" dur="166" decel="50000">
                                          <p:stCondLst>
                                            <p:cond delay="676"/>
                                          </p:stCondLst>
                                        </p:cTn>
                                        <p:tgtEl>
                                          <p:spTgt spid="18"/>
                                        </p:tgtEl>
                                      </p:cBhvr>
                                      <p:to x="100000" y="100000"/>
                                    </p:animScale>
                                    <p:animScale>
                                      <p:cBhvr>
                                        <p:cTn id="15" dur="26">
                                          <p:stCondLst>
                                            <p:cond delay="1312"/>
                                          </p:stCondLst>
                                        </p:cTn>
                                        <p:tgtEl>
                                          <p:spTgt spid="18"/>
                                        </p:tgtEl>
                                      </p:cBhvr>
                                      <p:to x="100000" y="80000"/>
                                    </p:animScale>
                                    <p:animScale>
                                      <p:cBhvr>
                                        <p:cTn id="16" dur="166" decel="50000">
                                          <p:stCondLst>
                                            <p:cond delay="1338"/>
                                          </p:stCondLst>
                                        </p:cTn>
                                        <p:tgtEl>
                                          <p:spTgt spid="18"/>
                                        </p:tgtEl>
                                      </p:cBhvr>
                                      <p:to x="100000" y="100000"/>
                                    </p:animScale>
                                    <p:animScale>
                                      <p:cBhvr>
                                        <p:cTn id="17" dur="26">
                                          <p:stCondLst>
                                            <p:cond delay="1642"/>
                                          </p:stCondLst>
                                        </p:cTn>
                                        <p:tgtEl>
                                          <p:spTgt spid="18"/>
                                        </p:tgtEl>
                                      </p:cBhvr>
                                      <p:to x="100000" y="90000"/>
                                    </p:animScale>
                                    <p:animScale>
                                      <p:cBhvr>
                                        <p:cTn id="18" dur="166" decel="50000">
                                          <p:stCondLst>
                                            <p:cond delay="1668"/>
                                          </p:stCondLst>
                                        </p:cTn>
                                        <p:tgtEl>
                                          <p:spTgt spid="18"/>
                                        </p:tgtEl>
                                      </p:cBhvr>
                                      <p:to x="100000" y="100000"/>
                                    </p:animScale>
                                    <p:animScale>
                                      <p:cBhvr>
                                        <p:cTn id="19" dur="26">
                                          <p:stCondLst>
                                            <p:cond delay="1808"/>
                                          </p:stCondLst>
                                        </p:cTn>
                                        <p:tgtEl>
                                          <p:spTgt spid="18"/>
                                        </p:tgtEl>
                                      </p:cBhvr>
                                      <p:to x="100000" y="95000"/>
                                    </p:animScale>
                                    <p:animScale>
                                      <p:cBhvr>
                                        <p:cTn id="20" dur="166" decel="50000">
                                          <p:stCondLst>
                                            <p:cond delay="1834"/>
                                          </p:stCondLst>
                                        </p:cTn>
                                        <p:tgtEl>
                                          <p:spTgt spid="18"/>
                                        </p:tgtEl>
                                      </p:cBhvr>
                                      <p:to x="100000" y="100000"/>
                                    </p:animScale>
                                  </p:childTnLst>
                                </p:cTn>
                              </p:par>
                            </p:childTnLst>
                          </p:cTn>
                        </p:par>
                        <p:par>
                          <p:cTn id="21" fill="hold">
                            <p:stCondLst>
                              <p:cond delay="2500"/>
                            </p:stCondLst>
                            <p:childTnLst>
                              <p:par>
                                <p:cTn id="22" presetID="26" presetClass="entr" presetSubtype="0" fill="hold" nodeType="afterEffect">
                                  <p:stCondLst>
                                    <p:cond delay="500"/>
                                  </p:stCondLst>
                                  <p:childTnLst>
                                    <p:set>
                                      <p:cBhvr>
                                        <p:cTn id="23" dur="1" fill="hold">
                                          <p:stCondLst>
                                            <p:cond delay="0"/>
                                          </p:stCondLst>
                                        </p:cTn>
                                        <p:tgtEl>
                                          <p:spTgt spid="28"/>
                                        </p:tgtEl>
                                        <p:attrNameLst>
                                          <p:attrName>style.visibility</p:attrName>
                                        </p:attrNameLst>
                                      </p:cBhvr>
                                      <p:to>
                                        <p:strVal val="visible"/>
                                      </p:to>
                                    </p:set>
                                    <p:animEffect transition="in" filter="wipe(down)">
                                      <p:cBhvr>
                                        <p:cTn id="24" dur="580">
                                          <p:stCondLst>
                                            <p:cond delay="0"/>
                                          </p:stCondLst>
                                        </p:cTn>
                                        <p:tgtEl>
                                          <p:spTgt spid="28"/>
                                        </p:tgtEl>
                                      </p:cBhvr>
                                    </p:animEffect>
                                    <p:anim calcmode="lin" valueType="num">
                                      <p:cBhvr>
                                        <p:cTn id="25"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30" dur="26">
                                          <p:stCondLst>
                                            <p:cond delay="650"/>
                                          </p:stCondLst>
                                        </p:cTn>
                                        <p:tgtEl>
                                          <p:spTgt spid="28"/>
                                        </p:tgtEl>
                                      </p:cBhvr>
                                      <p:to x="100000" y="60000"/>
                                    </p:animScale>
                                    <p:animScale>
                                      <p:cBhvr>
                                        <p:cTn id="31" dur="166" decel="50000">
                                          <p:stCondLst>
                                            <p:cond delay="676"/>
                                          </p:stCondLst>
                                        </p:cTn>
                                        <p:tgtEl>
                                          <p:spTgt spid="28"/>
                                        </p:tgtEl>
                                      </p:cBhvr>
                                      <p:to x="100000" y="100000"/>
                                    </p:animScale>
                                    <p:animScale>
                                      <p:cBhvr>
                                        <p:cTn id="32" dur="26">
                                          <p:stCondLst>
                                            <p:cond delay="1312"/>
                                          </p:stCondLst>
                                        </p:cTn>
                                        <p:tgtEl>
                                          <p:spTgt spid="28"/>
                                        </p:tgtEl>
                                      </p:cBhvr>
                                      <p:to x="100000" y="80000"/>
                                    </p:animScale>
                                    <p:animScale>
                                      <p:cBhvr>
                                        <p:cTn id="33" dur="166" decel="50000">
                                          <p:stCondLst>
                                            <p:cond delay="1338"/>
                                          </p:stCondLst>
                                        </p:cTn>
                                        <p:tgtEl>
                                          <p:spTgt spid="28"/>
                                        </p:tgtEl>
                                      </p:cBhvr>
                                      <p:to x="100000" y="100000"/>
                                    </p:animScale>
                                    <p:animScale>
                                      <p:cBhvr>
                                        <p:cTn id="34" dur="26">
                                          <p:stCondLst>
                                            <p:cond delay="1642"/>
                                          </p:stCondLst>
                                        </p:cTn>
                                        <p:tgtEl>
                                          <p:spTgt spid="28"/>
                                        </p:tgtEl>
                                      </p:cBhvr>
                                      <p:to x="100000" y="90000"/>
                                    </p:animScale>
                                    <p:animScale>
                                      <p:cBhvr>
                                        <p:cTn id="35" dur="166" decel="50000">
                                          <p:stCondLst>
                                            <p:cond delay="1668"/>
                                          </p:stCondLst>
                                        </p:cTn>
                                        <p:tgtEl>
                                          <p:spTgt spid="28"/>
                                        </p:tgtEl>
                                      </p:cBhvr>
                                      <p:to x="100000" y="100000"/>
                                    </p:animScale>
                                    <p:animScale>
                                      <p:cBhvr>
                                        <p:cTn id="36" dur="26">
                                          <p:stCondLst>
                                            <p:cond delay="1808"/>
                                          </p:stCondLst>
                                        </p:cTn>
                                        <p:tgtEl>
                                          <p:spTgt spid="28"/>
                                        </p:tgtEl>
                                      </p:cBhvr>
                                      <p:to x="100000" y="95000"/>
                                    </p:animScale>
                                    <p:animScale>
                                      <p:cBhvr>
                                        <p:cTn id="37" dur="166" decel="50000">
                                          <p:stCondLst>
                                            <p:cond delay="1834"/>
                                          </p:stCondLst>
                                        </p:cTn>
                                        <p:tgtEl>
                                          <p:spTgt spid="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确定等价类的方法</a:t>
            </a:r>
            <a:endParaRPr lang="zh-CN" altLang="en-US"/>
          </a:p>
        </p:txBody>
      </p:sp>
      <p:sp>
        <p:nvSpPr>
          <p:cNvPr id="3" name="内容占位符 2"/>
          <p:cNvSpPr>
            <a:spLocks noGrp="1"/>
          </p:cNvSpPr>
          <p:nvPr>
            <p:ph idx="1"/>
          </p:nvPr>
        </p:nvSpPr>
        <p:spPr/>
        <p:txBody>
          <a:bodyPr/>
          <a:p>
            <a:r>
              <a:rPr lang="zh-CN" altLang="zh-CN" sz="2000" dirty="0">
                <a:sym typeface="+mn-ea"/>
              </a:rPr>
              <a:t>在规定了输入数据的一组值</a:t>
            </a:r>
            <a:r>
              <a:rPr lang="en-US" altLang="zh-CN" sz="2000" dirty="0">
                <a:sym typeface="+mn-ea"/>
              </a:rPr>
              <a:t>(</a:t>
            </a:r>
            <a:r>
              <a:rPr lang="zh-CN" altLang="zh-CN" sz="2000" dirty="0">
                <a:sym typeface="+mn-ea"/>
              </a:rPr>
              <a:t>假定</a:t>
            </a:r>
            <a:r>
              <a:rPr lang="en-US" altLang="zh-CN" sz="2000" dirty="0">
                <a:sym typeface="+mn-ea"/>
              </a:rPr>
              <a:t>n</a:t>
            </a:r>
            <a:r>
              <a:rPr lang="zh-CN" altLang="zh-CN" sz="2000" dirty="0">
                <a:sym typeface="+mn-ea"/>
              </a:rPr>
              <a:t>个</a:t>
            </a:r>
            <a:r>
              <a:rPr lang="en-US" altLang="zh-CN" sz="2000" dirty="0">
                <a:sym typeface="+mn-ea"/>
              </a:rPr>
              <a:t>)</a:t>
            </a:r>
            <a:r>
              <a:rPr lang="zh-CN" altLang="zh-CN" sz="2000" dirty="0">
                <a:sym typeface="+mn-ea"/>
              </a:rPr>
              <a:t>，并且程序要对每一个输入值分别处理的情况下，可确立</a:t>
            </a:r>
            <a:r>
              <a:rPr lang="en-US" altLang="zh-CN" sz="2000" dirty="0">
                <a:sym typeface="+mn-ea"/>
              </a:rPr>
              <a:t>n</a:t>
            </a:r>
            <a:r>
              <a:rPr lang="zh-CN" altLang="zh-CN" sz="2000" dirty="0">
                <a:sym typeface="+mn-ea"/>
              </a:rPr>
              <a:t>个有效等价类和一个无效等价类。</a:t>
            </a:r>
            <a:endParaRPr lang="zh-CN" altLang="zh-CN" sz="2000" dirty="0"/>
          </a:p>
          <a:p>
            <a:r>
              <a:rPr lang="zh-CN" altLang="zh-CN" sz="2000" dirty="0">
                <a:sym typeface="+mn-ea"/>
              </a:rPr>
              <a:t>在规定了输入数据必须遵守的规则的情况下，可确立一个有效等价类</a:t>
            </a:r>
            <a:r>
              <a:rPr lang="en-US" altLang="zh-CN" sz="2000" dirty="0">
                <a:sym typeface="+mn-ea"/>
              </a:rPr>
              <a:t>(</a:t>
            </a:r>
            <a:r>
              <a:rPr lang="zh-CN" altLang="zh-CN" sz="2000" dirty="0">
                <a:sym typeface="+mn-ea"/>
              </a:rPr>
              <a:t>符合规则</a:t>
            </a:r>
            <a:r>
              <a:rPr lang="en-US" altLang="zh-CN" sz="2000" dirty="0">
                <a:sym typeface="+mn-ea"/>
              </a:rPr>
              <a:t>)</a:t>
            </a:r>
            <a:r>
              <a:rPr lang="zh-CN" altLang="zh-CN" sz="2000" dirty="0">
                <a:sym typeface="+mn-ea"/>
              </a:rPr>
              <a:t>和若干个无效等价类</a:t>
            </a:r>
            <a:r>
              <a:rPr lang="en-US" altLang="zh-CN" sz="2000" dirty="0">
                <a:sym typeface="+mn-ea"/>
              </a:rPr>
              <a:t>(</a:t>
            </a:r>
            <a:r>
              <a:rPr lang="zh-CN" altLang="zh-CN" sz="2000" dirty="0">
                <a:sym typeface="+mn-ea"/>
              </a:rPr>
              <a:t>从不同角度违反规则</a:t>
            </a:r>
            <a:r>
              <a:rPr lang="en-US" altLang="zh-CN" sz="2000" dirty="0">
                <a:sym typeface="+mn-ea"/>
              </a:rPr>
              <a:t>)</a:t>
            </a:r>
            <a:r>
              <a:rPr lang="zh-CN" altLang="zh-CN" sz="2000" dirty="0">
                <a:sym typeface="+mn-ea"/>
              </a:rPr>
              <a:t>。</a:t>
            </a:r>
            <a:endParaRPr lang="zh-CN" altLang="zh-CN" sz="2000" dirty="0"/>
          </a:p>
          <a:p>
            <a:endParaRPr lang="zh-CN" altLang="zh-CN" sz="20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graphicFrame>
        <p:nvGraphicFramePr>
          <p:cNvPr id="5" name="表格 4"/>
          <p:cNvGraphicFramePr>
            <a:graphicFrameLocks noGrp="1"/>
          </p:cNvGraphicFramePr>
          <p:nvPr>
            <p:custDataLst>
              <p:tags r:id="rId1"/>
            </p:custDataLst>
          </p:nvPr>
        </p:nvGraphicFramePr>
        <p:xfrm>
          <a:off x="1037861" y="3031882"/>
          <a:ext cx="8639810" cy="2765425"/>
        </p:xfrm>
        <a:graphic>
          <a:graphicData uri="http://schemas.openxmlformats.org/drawingml/2006/table">
            <a:tbl>
              <a:tblPr firstRow="1" bandRow="1">
                <a:tableStyleId>{7DF18680-E054-41AD-8BC1-D1AEF772440D}</a:tableStyleId>
              </a:tblPr>
              <a:tblGrid>
                <a:gridCol w="1727835"/>
                <a:gridCol w="3456000"/>
                <a:gridCol w="1728000"/>
                <a:gridCol w="1728000"/>
              </a:tblGrid>
              <a:tr h="384693">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u="none" strike="noStrike" cap="none" normalizeH="0" baseline="0" dirty="0" err="1" smtClean="0">
                          <a:ln>
                            <a:noFill/>
                          </a:ln>
                          <a:effectLst/>
                        </a:rPr>
                        <a:t>级数</a:t>
                      </a:r>
                      <a:endParaRPr kumimoji="0" lang="zh-CN" altLang="en-US" sz="1900" b="0"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u="none" strike="noStrike" cap="none" normalizeH="0" baseline="0" dirty="0" err="1" smtClean="0">
                          <a:ln>
                            <a:noFill/>
                          </a:ln>
                          <a:effectLst/>
                        </a:rPr>
                        <a:t>含税级距</a:t>
                      </a:r>
                      <a:endParaRPr kumimoji="0" lang="zh-CN" altLang="en-US" sz="1900" b="0"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u="none" strike="noStrike" cap="none" normalizeH="0" baseline="0" dirty="0" err="1" smtClean="0">
                          <a:ln>
                            <a:noFill/>
                          </a:ln>
                          <a:effectLst/>
                        </a:rPr>
                        <a:t>税率</a:t>
                      </a:r>
                      <a:r>
                        <a:rPr kumimoji="0" lang="en-US" altLang="zh-CN" sz="1900" u="none" strike="noStrike" cap="none" normalizeH="0" baseline="0" dirty="0" smtClean="0">
                          <a:ln>
                            <a:noFill/>
                          </a:ln>
                          <a:effectLst/>
                        </a:rPr>
                        <a:t>(%)</a:t>
                      </a:r>
                      <a:endParaRPr kumimoji="0" lang="zh-CN" altLang="en-US" sz="1900" b="0"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900" u="none" strike="noStrike" cap="none" normalizeH="0" baseline="0" smtClean="0">
                          <a:ln>
                            <a:noFill/>
                          </a:ln>
                          <a:effectLst/>
                        </a:rPr>
                        <a:t>速算扣除数</a:t>
                      </a:r>
                      <a:endParaRPr kumimoji="0" lang="zh-CN" altLang="en-US" sz="19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r>
              <a:tr h="3289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x&lt;500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smtClean="0">
                          <a:ln>
                            <a:noFill/>
                          </a:ln>
                          <a:effectLst/>
                        </a:rPr>
                        <a:t>5</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smtClean="0">
                          <a:ln>
                            <a:noFill/>
                          </a:ln>
                          <a:effectLst/>
                        </a:rPr>
                        <a:t>0</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r>
              <a:tr h="341463">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smtClean="0">
                          <a:ln>
                            <a:noFill/>
                          </a:ln>
                          <a:effectLst/>
                        </a:rPr>
                        <a:t>2</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500&lt;x&lt;2000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smtClean="0">
                          <a:ln>
                            <a:noFill/>
                          </a:ln>
                          <a:effectLst/>
                        </a:rPr>
                        <a:t>25</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r>
              <a:tr h="3409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smtClean="0">
                          <a:ln>
                            <a:noFill/>
                          </a:ln>
                          <a:effectLst/>
                        </a:rPr>
                        <a:t>3</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2000&lt;x&lt;5000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15</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smtClean="0">
                          <a:ln>
                            <a:noFill/>
                          </a:ln>
                          <a:effectLst/>
                        </a:rPr>
                        <a:t>125</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r>
              <a:tr h="341463">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smtClean="0">
                          <a:ln>
                            <a:noFill/>
                          </a:ln>
                          <a:effectLst/>
                        </a:rPr>
                        <a:t>4</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5000&lt;x&lt;20000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20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375</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r>
              <a:tr h="341463">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smtClean="0">
                          <a:ln>
                            <a:noFill/>
                          </a:ln>
                          <a:effectLst/>
                        </a:rPr>
                        <a:t>5</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20000&lt;x&lt;40000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25</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1,375</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r>
              <a:tr h="33853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smtClean="0">
                          <a:ln>
                            <a:noFill/>
                          </a:ln>
                          <a:effectLst/>
                        </a:rPr>
                        <a:t>6</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40000&lt;x&lt;60000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30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3,3753375</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r>
              <a:tr h="3416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7</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25" marB="45725"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等价类划分法案例</a:t>
            </a:r>
            <a:endParaRPr lang="zh-CN" altLang="en-US"/>
          </a:p>
        </p:txBody>
      </p:sp>
      <p:sp>
        <p:nvSpPr>
          <p:cNvPr id="3" name="内容占位符 2"/>
          <p:cNvSpPr>
            <a:spLocks noGrp="1"/>
          </p:cNvSpPr>
          <p:nvPr>
            <p:ph idx="1"/>
          </p:nvPr>
        </p:nvSpPr>
        <p:spPr/>
        <p:txBody>
          <a:bodyPr/>
          <a:p>
            <a:r>
              <a:rPr lang="zh-CN" altLang="zh-CN" sz="2000" dirty="0">
                <a:sym typeface="+mn-ea"/>
              </a:rPr>
              <a:t>有一个档案管理系统，要求用户输入以年月表示的日期。</a:t>
            </a:r>
            <a:endParaRPr lang="zh-CN" altLang="zh-CN" sz="2000" dirty="0"/>
          </a:p>
          <a:p>
            <a:pPr lvl="1"/>
            <a:r>
              <a:rPr lang="zh-CN" altLang="zh-CN" sz="2000" dirty="0">
                <a:sym typeface="+mn-ea"/>
              </a:rPr>
              <a:t>条件：日期限定在</a:t>
            </a:r>
            <a:r>
              <a:rPr lang="en-US" altLang="zh-CN" sz="2000" dirty="0">
                <a:sym typeface="+mn-ea"/>
              </a:rPr>
              <a:t>1990</a:t>
            </a:r>
            <a:r>
              <a:rPr lang="zh-CN" altLang="zh-CN" sz="2000" dirty="0">
                <a:sym typeface="+mn-ea"/>
              </a:rPr>
              <a:t>年</a:t>
            </a:r>
            <a:r>
              <a:rPr lang="en-US" altLang="zh-CN" sz="2000" dirty="0">
                <a:sym typeface="+mn-ea"/>
              </a:rPr>
              <a:t>1</a:t>
            </a:r>
            <a:r>
              <a:rPr lang="zh-CN" altLang="zh-CN" sz="2000" dirty="0">
                <a:sym typeface="+mn-ea"/>
              </a:rPr>
              <a:t>月</a:t>
            </a:r>
            <a:r>
              <a:rPr lang="en-US" altLang="zh-CN" sz="2000" dirty="0">
                <a:sym typeface="+mn-ea"/>
              </a:rPr>
              <a:t>~2049</a:t>
            </a:r>
            <a:r>
              <a:rPr lang="zh-CN" altLang="zh-CN" sz="2000" dirty="0">
                <a:sym typeface="+mn-ea"/>
              </a:rPr>
              <a:t>年</a:t>
            </a:r>
            <a:r>
              <a:rPr lang="en-US" altLang="zh-CN" sz="2000" dirty="0">
                <a:sym typeface="+mn-ea"/>
              </a:rPr>
              <a:t>12</a:t>
            </a:r>
            <a:r>
              <a:rPr lang="zh-CN" altLang="zh-CN" sz="2000" dirty="0">
                <a:sym typeface="+mn-ea"/>
              </a:rPr>
              <a:t>月，并规定日期由</a:t>
            </a:r>
            <a:r>
              <a:rPr lang="en-US" altLang="zh-CN" sz="2000" dirty="0">
                <a:sym typeface="+mn-ea"/>
              </a:rPr>
              <a:t>6</a:t>
            </a:r>
            <a:r>
              <a:rPr lang="zh-CN" altLang="zh-CN" sz="2000" dirty="0">
                <a:sym typeface="+mn-ea"/>
              </a:rPr>
              <a:t>位</a:t>
            </a:r>
            <a:r>
              <a:rPr lang="zh-CN" altLang="zh-CN" sz="2000" dirty="0" smtClean="0">
                <a:sym typeface="+mn-ea"/>
              </a:rPr>
              <a:t>数字组成</a:t>
            </a:r>
            <a:r>
              <a:rPr lang="zh-CN" altLang="zh-CN" sz="2000" dirty="0">
                <a:sym typeface="+mn-ea"/>
              </a:rPr>
              <a:t>，前</a:t>
            </a:r>
            <a:r>
              <a:rPr lang="en-US" altLang="zh-CN" sz="2000" dirty="0">
                <a:sym typeface="+mn-ea"/>
              </a:rPr>
              <a:t>4</a:t>
            </a:r>
            <a:r>
              <a:rPr lang="zh-CN" altLang="zh-CN" sz="2000" dirty="0">
                <a:sym typeface="+mn-ea"/>
              </a:rPr>
              <a:t>位表示年，后</a:t>
            </a:r>
            <a:r>
              <a:rPr lang="en-US" altLang="zh-CN" sz="2000" dirty="0">
                <a:sym typeface="+mn-ea"/>
              </a:rPr>
              <a:t>2</a:t>
            </a:r>
            <a:r>
              <a:rPr lang="zh-CN" altLang="zh-CN" sz="2000" dirty="0">
                <a:sym typeface="+mn-ea"/>
              </a:rPr>
              <a:t>位表示月</a:t>
            </a:r>
            <a:r>
              <a:rPr lang="zh-CN" altLang="zh-CN" sz="2000" dirty="0" smtClean="0">
                <a:sym typeface="+mn-ea"/>
              </a:rPr>
              <a:t>。</a:t>
            </a:r>
            <a:endParaRPr lang="en-US" altLang="zh-CN" sz="2000" dirty="0" smtClean="0"/>
          </a:p>
          <a:p>
            <a:r>
              <a:rPr lang="zh-CN" altLang="en-US" sz="2000" dirty="0" smtClean="0">
                <a:sym typeface="+mn-ea"/>
              </a:rPr>
              <a:t>用例设计</a:t>
            </a:r>
            <a:endParaRPr lang="en-US" altLang="zh-CN" sz="2000" dirty="0" smtClean="0"/>
          </a:p>
          <a:p>
            <a:pPr lvl="1"/>
            <a:r>
              <a:rPr lang="en-US" altLang="zh-CN" sz="2000" dirty="0" smtClean="0">
                <a:sym typeface="+mn-ea"/>
              </a:rPr>
              <a:t>1</a:t>
            </a:r>
            <a:r>
              <a:rPr lang="en-US" altLang="zh-CN" sz="2000" dirty="0">
                <a:sym typeface="+mn-ea"/>
              </a:rPr>
              <a:t>)</a:t>
            </a:r>
            <a:r>
              <a:rPr lang="zh-CN" altLang="zh-CN" sz="2000" dirty="0">
                <a:sym typeface="+mn-ea"/>
              </a:rPr>
              <a:t>划分等价类并</a:t>
            </a:r>
            <a:r>
              <a:rPr lang="zh-CN" altLang="zh-CN" sz="2000" dirty="0" smtClean="0">
                <a:sym typeface="+mn-ea"/>
              </a:rPr>
              <a:t>编号</a:t>
            </a:r>
            <a:r>
              <a:rPr lang="zh-CN" altLang="en-US" sz="2000" dirty="0" smtClean="0">
                <a:sym typeface="+mn-ea"/>
              </a:rPr>
              <a:t>，</a:t>
            </a:r>
            <a:r>
              <a:rPr lang="zh-CN" altLang="zh-CN" sz="2000" dirty="0" smtClean="0">
                <a:sym typeface="+mn-ea"/>
              </a:rPr>
              <a:t>下</a:t>
            </a:r>
            <a:r>
              <a:rPr lang="zh-CN" altLang="zh-CN" sz="2000" dirty="0">
                <a:sym typeface="+mn-ea"/>
              </a:rPr>
              <a:t>表为等价类划分的结果</a:t>
            </a:r>
            <a:endParaRPr lang="zh-CN" altLang="zh-CN" sz="2000" dirty="0"/>
          </a:p>
          <a:p>
            <a:endParaRPr lang="zh-CN" altLang="zh-CN" sz="20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graphicFrame>
        <p:nvGraphicFramePr>
          <p:cNvPr id="5" name="表格 4"/>
          <p:cNvGraphicFramePr>
            <a:graphicFrameLocks noGrp="1"/>
          </p:cNvGraphicFramePr>
          <p:nvPr>
            <p:custDataLst>
              <p:tags r:id="rId1"/>
            </p:custDataLst>
          </p:nvPr>
        </p:nvGraphicFramePr>
        <p:xfrm>
          <a:off x="1266331" y="3654425"/>
          <a:ext cx="7920004" cy="1960908"/>
        </p:xfrm>
        <a:graphic>
          <a:graphicData uri="http://schemas.openxmlformats.org/drawingml/2006/table">
            <a:tbl>
              <a:tblPr firstRow="1" bandRow="1">
                <a:tableStyleId>{7DF18680-E054-41AD-8BC1-D1AEF772440D}</a:tableStyleId>
              </a:tblPr>
              <a:tblGrid>
                <a:gridCol w="2160004"/>
                <a:gridCol w="2520000"/>
                <a:gridCol w="3240000"/>
              </a:tblGrid>
              <a:tr h="370840">
                <a:tc>
                  <a:txBody>
                    <a:bodyPr/>
                    <a:p>
                      <a:pPr algn="ctr"/>
                      <a:r>
                        <a:rPr lang="en-US" altLang="zh-CN" sz="2000" dirty="0" smtClean="0"/>
                        <a:t>输入等价类</a:t>
                      </a:r>
                      <a:endParaRPr lang="zh-CN" altLang="en-US" sz="2000" dirty="0" smtClean="0">
                        <a:solidFill>
                          <a:srgbClr val="FFFFFF"/>
                        </a:solidFill>
                        <a:latin typeface="Times New Roman" panose="02020603050405020304" pitchFamily="18" charset="0"/>
                        <a:cs typeface="Times New Roman" panose="02020603050405020304" pitchFamily="18" charset="0"/>
                      </a:endParaRPr>
                    </a:p>
                  </a:txBody>
                  <a:tcPr marL="118806" marR="118806" marT="45727" marB="45727"/>
                </a:tc>
                <a:tc>
                  <a:txBody>
                    <a:bodyPr/>
                    <a:p>
                      <a:pPr algn="ctr"/>
                      <a:r>
                        <a:rPr lang="en-US" altLang="zh-CN" sz="2000" dirty="0" smtClean="0"/>
                        <a:t>有效等价类</a:t>
                      </a:r>
                      <a:endParaRPr lang="zh-CN" altLang="en-US" sz="2000" dirty="0" smtClean="0">
                        <a:solidFill>
                          <a:srgbClr val="FFFFFF"/>
                        </a:solidFill>
                        <a:latin typeface="Times New Roman" panose="02020603050405020304" pitchFamily="18" charset="0"/>
                        <a:cs typeface="Times New Roman" panose="02020603050405020304" pitchFamily="18" charset="0"/>
                      </a:endParaRPr>
                    </a:p>
                  </a:txBody>
                  <a:tcPr marL="118806" marR="118806" marT="45727" marB="45727"/>
                </a:tc>
                <a:tc>
                  <a:txBody>
                    <a:bodyPr/>
                    <a:p>
                      <a:pPr algn="ctr"/>
                      <a:r>
                        <a:rPr lang="en-US" altLang="zh-CN" sz="2000" dirty="0" smtClean="0"/>
                        <a:t>无效等价类</a:t>
                      </a:r>
                      <a:endParaRPr lang="zh-CN" altLang="en-US" sz="2000" dirty="0" smtClean="0">
                        <a:solidFill>
                          <a:srgbClr val="FFFFFF"/>
                        </a:solidFill>
                        <a:latin typeface="Times New Roman" panose="02020603050405020304" pitchFamily="18" charset="0"/>
                        <a:cs typeface="Times New Roman" panose="02020603050405020304" pitchFamily="18" charset="0"/>
                      </a:endParaRPr>
                    </a:p>
                  </a:txBody>
                  <a:tcPr marL="118806" marR="118806" marT="45727" marB="45727"/>
                </a:tc>
              </a:tr>
              <a:tr h="822960">
                <a:tc>
                  <a:txBody>
                    <a:bodyPr/>
                    <a:p>
                      <a:pPr algn="just"/>
                      <a:r>
                        <a:rPr lang="en-US" altLang="zh-CN" sz="1600" dirty="0" smtClean="0"/>
                        <a:t>日期的类型及长度</a:t>
                      </a:r>
                      <a:endParaRPr lang="zh-CN" altLang="en-US" sz="1600" dirty="0" smtClean="0">
                        <a:solidFill>
                          <a:srgbClr val="000000"/>
                        </a:solidFill>
                        <a:latin typeface="Times New Roman" panose="02020603050405020304" pitchFamily="18" charset="0"/>
                        <a:cs typeface="Times New Roman" panose="02020603050405020304" pitchFamily="18" charset="0"/>
                      </a:endParaRPr>
                    </a:p>
                  </a:txBody>
                  <a:tcPr marL="118806" marR="118806" marT="45727" marB="45727" anchor="ctr"/>
                </a:tc>
                <a:tc>
                  <a:txBody>
                    <a:bodyPr/>
                    <a:p>
                      <a:pPr marL="0" algn="just" defTabSz="914400" rtl="0" eaLnBrk="1" latinLnBrk="0" hangingPunct="1"/>
                      <a:r>
                        <a:rPr lang="en-US" altLang="zh-CN" sz="1600" kern="1200" dirty="0" smtClean="0"/>
                        <a:t>①6位数字字符</a:t>
                      </a:r>
                      <a:endParaRPr lang="zh-CN" altLang="en-US" sz="1600" kern="1200" dirty="0" smtClean="0">
                        <a:solidFill>
                          <a:srgbClr val="000000"/>
                        </a:solidFill>
                        <a:latin typeface="Times New Roman" panose="02020603050405020304" pitchFamily="18" charset="0"/>
                        <a:ea typeface="+mn-ea"/>
                        <a:cs typeface="Times New Roman" panose="02020603050405020304" pitchFamily="18" charset="0"/>
                      </a:endParaRPr>
                    </a:p>
                  </a:txBody>
                  <a:tcPr marL="118806" marR="118806" marT="45727" marB="45727" anchor="ctr"/>
                </a:tc>
                <a:tc>
                  <a:txBody>
                    <a:bodyPr/>
                    <a:p>
                      <a:pPr algn="just"/>
                      <a:r>
                        <a:rPr lang="en-US" altLang="zh-CN" sz="1600" dirty="0" smtClean="0"/>
                        <a:t>②</a:t>
                      </a:r>
                      <a:r>
                        <a:rPr lang="en-US" altLang="zh-CN" sz="1600" dirty="0" err="1" smtClean="0"/>
                        <a:t>有非数字字符</a:t>
                      </a:r>
                      <a:endParaRPr lang="zh-CN" altLang="en-US" sz="1600" dirty="0" smtClean="0"/>
                    </a:p>
                    <a:p>
                      <a:pPr algn="just"/>
                      <a:r>
                        <a:rPr lang="en-US" altLang="zh-CN" sz="1600" dirty="0" smtClean="0"/>
                        <a:t>③少于6位数字字符</a:t>
                      </a:r>
                      <a:endParaRPr lang="zh-CN" altLang="en-US" sz="1600" dirty="0" smtClean="0"/>
                    </a:p>
                    <a:p>
                      <a:pPr algn="just"/>
                      <a:r>
                        <a:rPr lang="en-US" altLang="zh-CN" sz="1600" dirty="0" smtClean="0"/>
                        <a:t>④多于6位数字字符</a:t>
                      </a:r>
                      <a:endParaRPr lang="zh-CN" altLang="en-US" sz="1600" dirty="0" smtClean="0">
                        <a:solidFill>
                          <a:srgbClr val="000000"/>
                        </a:solidFill>
                        <a:latin typeface="Times New Roman" panose="02020603050405020304" pitchFamily="18" charset="0"/>
                        <a:cs typeface="Times New Roman" panose="02020603050405020304" pitchFamily="18" charset="0"/>
                      </a:endParaRPr>
                    </a:p>
                  </a:txBody>
                  <a:tcPr marL="118806" marR="118806" marT="45727" marB="45727" anchor="ctr"/>
                </a:tc>
              </a:tr>
              <a:tr h="370840">
                <a:tc>
                  <a:txBody>
                    <a:bodyPr/>
                    <a:p>
                      <a:pPr algn="just"/>
                      <a:r>
                        <a:rPr lang="en-US" altLang="zh-CN" sz="1600" dirty="0" smtClean="0"/>
                        <a:t>年份范围</a:t>
                      </a:r>
                      <a:endParaRPr lang="zh-CN" altLang="en-US" sz="1600" dirty="0" smtClean="0">
                        <a:solidFill>
                          <a:srgbClr val="000000"/>
                        </a:solidFill>
                        <a:latin typeface="Times New Roman" panose="02020603050405020304" pitchFamily="18" charset="0"/>
                        <a:cs typeface="Times New Roman" panose="02020603050405020304" pitchFamily="18" charset="0"/>
                      </a:endParaRPr>
                    </a:p>
                  </a:txBody>
                  <a:tcPr marL="118806" marR="118806" marT="45727" marB="45727"/>
                </a:tc>
                <a:tc>
                  <a:txBody>
                    <a:bodyPr/>
                    <a:p>
                      <a:pPr marL="0" algn="just" defTabSz="914400" rtl="0" eaLnBrk="1" latinLnBrk="0" hangingPunct="1"/>
                      <a:r>
                        <a:rPr lang="en-US" altLang="zh-CN" sz="1600" kern="1200" dirty="0" smtClean="0"/>
                        <a:t>⑤在1990～2049之间</a:t>
                      </a:r>
                      <a:endParaRPr lang="zh-CN" altLang="en-US" sz="1600" kern="1200" dirty="0" smtClean="0">
                        <a:solidFill>
                          <a:srgbClr val="000000"/>
                        </a:solidFill>
                        <a:latin typeface="Times New Roman" panose="02020603050405020304" pitchFamily="18" charset="0"/>
                        <a:ea typeface="+mn-ea"/>
                        <a:cs typeface="Times New Roman" panose="02020603050405020304" pitchFamily="18" charset="0"/>
                      </a:endParaRPr>
                    </a:p>
                  </a:txBody>
                  <a:tcPr marL="118806" marR="118806" marT="45727" marB="45727"/>
                </a:tc>
                <a:tc>
                  <a:txBody>
                    <a:bodyPr/>
                    <a:p>
                      <a:pPr algn="just"/>
                      <a:r>
                        <a:rPr lang="en-US" altLang="zh-CN" sz="1600" dirty="0" smtClean="0"/>
                        <a:t>⑥小于1990</a:t>
                      </a:r>
                      <a:r>
                        <a:rPr lang="zh-CN" altLang="en-US" sz="1600" dirty="0" smtClean="0"/>
                        <a:t>　　</a:t>
                      </a:r>
                      <a:r>
                        <a:rPr lang="en-US" altLang="zh-CN" sz="1600" dirty="0" smtClean="0"/>
                        <a:t>⑦大于2049</a:t>
                      </a:r>
                      <a:endParaRPr lang="zh-CN" altLang="en-US" sz="1600" dirty="0" smtClean="0">
                        <a:solidFill>
                          <a:srgbClr val="000000"/>
                        </a:solidFill>
                        <a:latin typeface="Times New Roman" panose="02020603050405020304" pitchFamily="18" charset="0"/>
                        <a:cs typeface="Times New Roman" panose="02020603050405020304" pitchFamily="18" charset="0"/>
                      </a:endParaRPr>
                    </a:p>
                  </a:txBody>
                  <a:tcPr marL="118806" marR="118806" marT="45727" marB="45727"/>
                </a:tc>
              </a:tr>
              <a:tr h="370840">
                <a:tc>
                  <a:txBody>
                    <a:bodyPr/>
                    <a:p>
                      <a:pPr algn="just"/>
                      <a:r>
                        <a:rPr lang="en-US" altLang="zh-CN" sz="1600" dirty="0" smtClean="0"/>
                        <a:t>月份范围</a:t>
                      </a:r>
                      <a:endParaRPr lang="zh-CN" altLang="en-US" sz="1600" dirty="0" smtClean="0">
                        <a:solidFill>
                          <a:srgbClr val="000000"/>
                        </a:solidFill>
                        <a:latin typeface="Times New Roman" panose="02020603050405020304" pitchFamily="18" charset="0"/>
                        <a:cs typeface="Times New Roman" panose="02020603050405020304" pitchFamily="18" charset="0"/>
                      </a:endParaRPr>
                    </a:p>
                  </a:txBody>
                  <a:tcPr marL="118806" marR="118806" marT="45727" marB="45727"/>
                </a:tc>
                <a:tc>
                  <a:txBody>
                    <a:bodyPr/>
                    <a:p>
                      <a:pPr marL="0" algn="just" defTabSz="914400" rtl="0" eaLnBrk="1" latinLnBrk="0" hangingPunct="1"/>
                      <a:r>
                        <a:rPr lang="en-US" altLang="zh-CN" sz="1600" kern="1200" dirty="0" smtClean="0"/>
                        <a:t>⑧在01～12之间</a:t>
                      </a:r>
                      <a:endParaRPr lang="zh-CN" altLang="en-US" sz="1600" kern="1200" dirty="0" smtClean="0">
                        <a:solidFill>
                          <a:srgbClr val="000000"/>
                        </a:solidFill>
                        <a:latin typeface="Times New Roman" panose="02020603050405020304" pitchFamily="18" charset="0"/>
                        <a:ea typeface="+mn-ea"/>
                        <a:cs typeface="Times New Roman" panose="02020603050405020304" pitchFamily="18" charset="0"/>
                      </a:endParaRPr>
                    </a:p>
                  </a:txBody>
                  <a:tcPr marL="118806" marR="118806" marT="45727" marB="45727"/>
                </a:tc>
                <a:tc>
                  <a:txBody>
                    <a:bodyPr/>
                    <a:p>
                      <a:pPr algn="just"/>
                      <a:r>
                        <a:rPr lang="en-US" altLang="zh-CN" sz="1600" dirty="0" smtClean="0"/>
                        <a:t>⑨等于00</a:t>
                      </a:r>
                      <a:r>
                        <a:rPr lang="zh-CN" altLang="en-US" sz="1600" dirty="0" smtClean="0"/>
                        <a:t>　　　</a:t>
                      </a:r>
                      <a:r>
                        <a:rPr lang="en-US" altLang="zh-CN" sz="1600" dirty="0" smtClean="0"/>
                        <a:t>⑩大于12</a:t>
                      </a:r>
                      <a:endParaRPr lang="zh-CN" altLang="en-US" sz="1600" dirty="0" smtClean="0">
                        <a:solidFill>
                          <a:srgbClr val="000000"/>
                        </a:solidFill>
                        <a:latin typeface="Times New Roman" panose="02020603050405020304" pitchFamily="18" charset="0"/>
                        <a:cs typeface="Times New Roman" panose="02020603050405020304" pitchFamily="18" charset="0"/>
                      </a:endParaRPr>
                    </a:p>
                  </a:txBody>
                  <a:tcPr marL="118806" marR="118806" marT="45727" marB="45727"/>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等价类划分法案例</a:t>
            </a:r>
            <a:endParaRPr lang="zh-CN" altLang="en-US"/>
          </a:p>
        </p:txBody>
      </p:sp>
      <p:sp>
        <p:nvSpPr>
          <p:cNvPr id="3" name="内容占位符 2"/>
          <p:cNvSpPr>
            <a:spLocks noGrp="1"/>
          </p:cNvSpPr>
          <p:nvPr>
            <p:ph idx="1"/>
          </p:nvPr>
        </p:nvSpPr>
        <p:spPr/>
        <p:txBody>
          <a:bodyPr/>
          <a:p>
            <a:r>
              <a:rPr lang="en-US" altLang="zh-CN" sz="2000" dirty="0">
                <a:sym typeface="+mn-ea"/>
              </a:rPr>
              <a:t>2)</a:t>
            </a:r>
            <a:r>
              <a:rPr lang="zh-CN" altLang="zh-CN" sz="2000" dirty="0">
                <a:sym typeface="+mn-ea"/>
              </a:rPr>
              <a:t>设计测试用例，以便覆盖所有的有效等价类在表中列出了</a:t>
            </a:r>
            <a:r>
              <a:rPr lang="en-US" altLang="zh-CN" sz="2000" dirty="0">
                <a:sym typeface="+mn-ea"/>
              </a:rPr>
              <a:t>3</a:t>
            </a:r>
            <a:r>
              <a:rPr lang="zh-CN" altLang="zh-CN" sz="2000" dirty="0">
                <a:sym typeface="+mn-ea"/>
              </a:rPr>
              <a:t>个</a:t>
            </a:r>
            <a:r>
              <a:rPr lang="zh-CN" altLang="zh-CN" sz="2000" dirty="0" smtClean="0">
                <a:sym typeface="+mn-ea"/>
              </a:rPr>
              <a:t>有效等价类</a:t>
            </a:r>
            <a:r>
              <a:rPr lang="zh-CN" altLang="zh-CN" sz="2000" dirty="0">
                <a:sym typeface="+mn-ea"/>
              </a:rPr>
              <a:t>，编号分别为①、⑤、⑧，设计的测试用例如下：</a:t>
            </a:r>
            <a:endParaRPr lang="zh-CN" altLang="zh-CN" sz="2000" dirty="0"/>
          </a:p>
          <a:p>
            <a:pPr lvl="1"/>
            <a:endParaRPr lang="en-US" altLang="zh-CN" sz="2000" dirty="0" smtClean="0"/>
          </a:p>
          <a:p>
            <a:endParaRPr lang="en-US" altLang="zh-CN" sz="2000" dirty="0" smtClean="0"/>
          </a:p>
          <a:p>
            <a:endParaRPr lang="en-US" altLang="zh-CN" sz="2000" dirty="0" smtClean="0"/>
          </a:p>
          <a:p>
            <a:r>
              <a:rPr lang="en-US" altLang="zh-CN" sz="2000" dirty="0" smtClean="0">
                <a:sym typeface="+mn-ea"/>
              </a:rPr>
              <a:t>3)</a:t>
            </a:r>
            <a:r>
              <a:rPr lang="zh-CN" altLang="zh-CN" sz="2000" dirty="0" smtClean="0">
                <a:sym typeface="+mn-ea"/>
              </a:rPr>
              <a:t>为每一个无效等价类设计一个测试用例，设计结果如下：</a:t>
            </a:r>
            <a:endParaRPr lang="zh-CN" altLang="zh-CN" sz="2000" dirty="0" smtClean="0"/>
          </a:p>
          <a:p>
            <a:endParaRPr lang="zh-CN" altLang="zh-CN" sz="2000" dirty="0" smtClean="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graphicFrame>
        <p:nvGraphicFramePr>
          <p:cNvPr id="8" name="表格 7"/>
          <p:cNvGraphicFramePr>
            <a:graphicFrameLocks noGrp="1"/>
          </p:cNvGraphicFramePr>
          <p:nvPr>
            <p:custDataLst>
              <p:tags r:id="rId1"/>
            </p:custDataLst>
          </p:nvPr>
        </p:nvGraphicFramePr>
        <p:xfrm>
          <a:off x="1327150" y="2185670"/>
          <a:ext cx="7781925" cy="701040"/>
        </p:xfrm>
        <a:graphic>
          <a:graphicData uri="http://schemas.openxmlformats.org/drawingml/2006/table">
            <a:tbl>
              <a:tblPr firstRow="1" bandRow="1">
                <a:tableStyleId>{7DF18680-E054-41AD-8BC1-D1AEF772440D}</a:tableStyleId>
              </a:tblPr>
              <a:tblGrid>
                <a:gridCol w="2593975"/>
                <a:gridCol w="2593975"/>
                <a:gridCol w="2593975"/>
              </a:tblGrid>
              <a:tr h="231140">
                <a:tc>
                  <a:txBody>
                    <a:bodyPr/>
                    <a:p>
                      <a:r>
                        <a:rPr lang="zh-CN" altLang="zh-CN" sz="1800" kern="1200" dirty="0" smtClean="0">
                          <a:effectLst/>
                        </a:rPr>
                        <a:t>测试数据</a:t>
                      </a:r>
                      <a:endParaRPr lang="zh-CN" altLang="en-US" dirty="0"/>
                    </a:p>
                  </a:txBody>
                  <a:tcPr marL="118809" marR="118809"/>
                </a:tc>
                <a:tc>
                  <a:txBody>
                    <a:bodyPr/>
                    <a:p>
                      <a:r>
                        <a:rPr lang="zh-CN" altLang="zh-CN" sz="1800" kern="1200" dirty="0" smtClean="0">
                          <a:effectLst/>
                        </a:rPr>
                        <a:t> 期望结果</a:t>
                      </a:r>
                      <a:endParaRPr lang="zh-CN" altLang="en-US" dirty="0"/>
                    </a:p>
                  </a:txBody>
                  <a:tcPr marL="118809" marR="118809"/>
                </a:tc>
                <a:tc>
                  <a:txBody>
                    <a:bodyPr/>
                    <a:p>
                      <a:r>
                        <a:rPr lang="zh-CN" altLang="zh-CN" sz="1800" kern="1200" dirty="0" smtClean="0">
                          <a:effectLst/>
                        </a:rPr>
                        <a:t>覆盖的有效等价类</a:t>
                      </a:r>
                      <a:endParaRPr lang="zh-CN" altLang="en-US" dirty="0"/>
                    </a:p>
                  </a:txBody>
                  <a:tcPr marL="118809" marR="118809"/>
                </a:tc>
              </a:tr>
              <a:tr h="335280">
                <a:tc>
                  <a:txBody>
                    <a:bodyPr/>
                    <a:p>
                      <a:r>
                        <a:rPr lang="en-US" altLang="zh-CN" sz="1600" kern="1200" dirty="0" smtClean="0">
                          <a:effectLst/>
                        </a:rPr>
                        <a:t>200211</a:t>
                      </a:r>
                      <a:endParaRPr lang="zh-CN" altLang="en-US" sz="1600" dirty="0"/>
                    </a:p>
                  </a:txBody>
                  <a:tcPr marL="118809" marR="118809"/>
                </a:tc>
                <a:tc>
                  <a:txBody>
                    <a:bodyPr/>
                    <a:p>
                      <a:r>
                        <a:rPr lang="zh-CN" altLang="zh-CN" sz="1600" kern="1200" dirty="0" smtClean="0">
                          <a:effectLst/>
                        </a:rPr>
                        <a:t>输入有效</a:t>
                      </a:r>
                      <a:endParaRPr lang="zh-CN" altLang="en-US" sz="1600" dirty="0"/>
                    </a:p>
                  </a:txBody>
                  <a:tcPr marL="118809" marR="118809"/>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zh-CN" sz="1600" kern="1200" dirty="0" smtClean="0">
                          <a:effectLst/>
                        </a:rPr>
                        <a:t>①、⑤、⑧</a:t>
                      </a:r>
                      <a:endParaRPr lang="zh-CN" altLang="zh-CN" sz="1600" kern="1200" dirty="0" smtClean="0">
                        <a:solidFill>
                          <a:schemeClr val="dk1"/>
                        </a:solidFill>
                        <a:effectLst/>
                        <a:latin typeface="+mn-lt"/>
                        <a:ea typeface="+mn-ea"/>
                        <a:cs typeface="+mn-cs"/>
                      </a:endParaRPr>
                    </a:p>
                  </a:txBody>
                  <a:tcPr marL="118809" marR="118809"/>
                </a:tc>
              </a:tr>
            </a:tbl>
          </a:graphicData>
        </a:graphic>
      </p:graphicFrame>
      <p:graphicFrame>
        <p:nvGraphicFramePr>
          <p:cNvPr id="9" name="表格 8"/>
          <p:cNvGraphicFramePr>
            <a:graphicFrameLocks noGrp="1"/>
          </p:cNvGraphicFramePr>
          <p:nvPr>
            <p:custDataLst>
              <p:tags r:id="rId2"/>
            </p:custDataLst>
          </p:nvPr>
        </p:nvGraphicFramePr>
        <p:xfrm>
          <a:off x="1327344" y="3542155"/>
          <a:ext cx="7920567" cy="2814320"/>
        </p:xfrm>
        <a:graphic>
          <a:graphicData uri="http://schemas.openxmlformats.org/drawingml/2006/table">
            <a:tbl>
              <a:tblPr firstRow="1" bandRow="1">
                <a:tableStyleId>{7DF18680-E054-41AD-8BC1-D1AEF772440D}</a:tableStyleId>
              </a:tblPr>
              <a:tblGrid>
                <a:gridCol w="2640189"/>
                <a:gridCol w="2640189"/>
                <a:gridCol w="2640189"/>
              </a:tblGrid>
              <a:tr h="369919">
                <a:tc>
                  <a:txBody>
                    <a:bodyPr/>
                    <a:p>
                      <a:r>
                        <a:rPr lang="zh-CN" altLang="en-US" dirty="0" smtClean="0"/>
                        <a:t>测试数据</a:t>
                      </a:r>
                      <a:endParaRPr lang="zh-CN" altLang="en-US" dirty="0"/>
                    </a:p>
                  </a:txBody>
                  <a:tcPr marL="118809" marR="118809"/>
                </a:tc>
                <a:tc>
                  <a:txBody>
                    <a:bodyPr/>
                    <a:p>
                      <a:r>
                        <a:rPr lang="zh-CN" altLang="en-US" dirty="0" smtClean="0"/>
                        <a:t>期望结果</a:t>
                      </a:r>
                      <a:endParaRPr lang="zh-CN" altLang="en-US" dirty="0"/>
                    </a:p>
                  </a:txBody>
                  <a:tcPr marL="118809" marR="118809"/>
                </a:tc>
                <a:tc>
                  <a:txBody>
                    <a:bodyPr/>
                    <a:p>
                      <a:r>
                        <a:rPr lang="zh-CN" altLang="en-US" dirty="0" smtClean="0"/>
                        <a:t>覆盖的无效等价类</a:t>
                      </a:r>
                      <a:endParaRPr lang="zh-CN" altLang="en-US" dirty="0"/>
                    </a:p>
                  </a:txBody>
                  <a:tcPr marL="118809" marR="118809"/>
                </a:tc>
              </a:tr>
              <a:tr h="343154">
                <a:tc>
                  <a:txBody>
                    <a:bodyPr/>
                    <a:p>
                      <a:r>
                        <a:rPr lang="en-US" altLang="zh-CN" sz="1600" dirty="0" smtClean="0"/>
                        <a:t>95June</a:t>
                      </a:r>
                      <a:endParaRPr lang="zh-CN" altLang="en-US" sz="1600" dirty="0"/>
                    </a:p>
                  </a:txBody>
                  <a:tcPr marL="118809" marR="118809"/>
                </a:tc>
                <a:tc>
                  <a:txBody>
                    <a:bodyPr/>
                    <a:p>
                      <a:r>
                        <a:rPr lang="zh-CN" altLang="zh-CN" sz="1600" dirty="0" smtClean="0"/>
                        <a:t>无效输入</a:t>
                      </a:r>
                      <a:endParaRPr lang="zh-CN" altLang="en-US" sz="1600" dirty="0"/>
                    </a:p>
                  </a:txBody>
                  <a:tcPr marL="118809" marR="118809"/>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zh-CN" sz="1600" dirty="0" smtClean="0"/>
                        <a:t>②</a:t>
                      </a:r>
                      <a:endParaRPr lang="zh-CN" altLang="en-US" sz="1600" dirty="0"/>
                    </a:p>
                  </a:txBody>
                  <a:tcPr marL="118809" marR="118809"/>
                </a:tc>
              </a:tr>
              <a:tr h="343154">
                <a:tc>
                  <a:txBody>
                    <a:bodyPr/>
                    <a:p>
                      <a:r>
                        <a:rPr lang="en-US" altLang="zh-CN" sz="1600" dirty="0" smtClean="0"/>
                        <a:t>20036</a:t>
                      </a:r>
                      <a:endParaRPr lang="zh-CN" altLang="en-US" sz="1600" dirty="0"/>
                    </a:p>
                  </a:txBody>
                  <a:tcPr marL="118809" marR="118809"/>
                </a:tc>
                <a:tc>
                  <a:txBody>
                    <a:bodyPr/>
                    <a:p>
                      <a:r>
                        <a:rPr lang="zh-CN" altLang="zh-CN" sz="1600" dirty="0" smtClean="0"/>
                        <a:t>无效输入</a:t>
                      </a:r>
                      <a:endParaRPr lang="zh-CN" altLang="en-US" sz="1600" dirty="0"/>
                    </a:p>
                  </a:txBody>
                  <a:tcPr marL="118809" marR="118809"/>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zh-CN" sz="1600" dirty="0" smtClean="0"/>
                        <a:t>③</a:t>
                      </a:r>
                      <a:endParaRPr lang="zh-CN" altLang="zh-CN" sz="1600" dirty="0" smtClean="0"/>
                    </a:p>
                  </a:txBody>
                  <a:tcPr marL="118809" marR="118809"/>
                </a:tc>
              </a:tr>
              <a:tr h="343154">
                <a:tc>
                  <a:txBody>
                    <a:bodyPr/>
                    <a:p>
                      <a:r>
                        <a:rPr lang="en-US" altLang="zh-CN" sz="1600" dirty="0" smtClean="0"/>
                        <a:t>2001006</a:t>
                      </a:r>
                      <a:endParaRPr lang="zh-CN" altLang="en-US" sz="1600" dirty="0"/>
                    </a:p>
                  </a:txBody>
                  <a:tcPr marL="118809" marR="118809"/>
                </a:tc>
                <a:tc>
                  <a:txBody>
                    <a:bodyPr/>
                    <a:p>
                      <a:r>
                        <a:rPr lang="zh-CN" altLang="zh-CN" sz="1600" dirty="0" smtClean="0"/>
                        <a:t>无效输入</a:t>
                      </a:r>
                      <a:endParaRPr lang="zh-CN" altLang="en-US" sz="1600" dirty="0"/>
                    </a:p>
                  </a:txBody>
                  <a:tcPr marL="118809" marR="118809"/>
                </a:tc>
                <a:tc>
                  <a:txBody>
                    <a:bodyPr/>
                    <a:p>
                      <a:r>
                        <a:rPr lang="zh-CN" altLang="zh-CN" sz="1600" dirty="0" smtClean="0"/>
                        <a:t>④</a:t>
                      </a:r>
                      <a:endParaRPr lang="zh-CN" altLang="en-US" sz="1600" dirty="0"/>
                    </a:p>
                  </a:txBody>
                  <a:tcPr marL="118809" marR="118809"/>
                </a:tc>
              </a:tr>
              <a:tr h="343154">
                <a:tc>
                  <a:txBody>
                    <a:bodyPr/>
                    <a:p>
                      <a:r>
                        <a:rPr lang="en-US" altLang="zh-CN" sz="1600" dirty="0" smtClean="0"/>
                        <a:t>198912</a:t>
                      </a:r>
                      <a:endParaRPr lang="zh-CN" altLang="en-US" sz="1600" dirty="0"/>
                    </a:p>
                  </a:txBody>
                  <a:tcPr marL="118809" marR="118809"/>
                </a:tc>
                <a:tc>
                  <a:txBody>
                    <a:bodyPr/>
                    <a:p>
                      <a:r>
                        <a:rPr lang="zh-CN" altLang="zh-CN" sz="1600" dirty="0" smtClean="0"/>
                        <a:t>无效输入</a:t>
                      </a:r>
                      <a:endParaRPr lang="zh-CN" altLang="en-US" sz="1600" dirty="0"/>
                    </a:p>
                  </a:txBody>
                  <a:tcPr marL="118809" marR="118809"/>
                </a:tc>
                <a:tc>
                  <a:txBody>
                    <a:bodyPr/>
                    <a:p>
                      <a:r>
                        <a:rPr lang="zh-CN" altLang="zh-CN" sz="1600" dirty="0" smtClean="0"/>
                        <a:t>⑥</a:t>
                      </a:r>
                      <a:endParaRPr lang="zh-CN" altLang="en-US" sz="1600" dirty="0"/>
                    </a:p>
                  </a:txBody>
                  <a:tcPr marL="118809" marR="118809"/>
                </a:tc>
              </a:tr>
              <a:tr h="343154">
                <a:tc>
                  <a:txBody>
                    <a:bodyPr/>
                    <a:p>
                      <a:r>
                        <a:rPr lang="en-US" altLang="zh-CN" sz="1600" dirty="0" smtClean="0"/>
                        <a:t>205001</a:t>
                      </a:r>
                      <a:endParaRPr lang="zh-CN" altLang="en-US" sz="1600" dirty="0"/>
                    </a:p>
                  </a:txBody>
                  <a:tcPr marL="118809" marR="118809"/>
                </a:tc>
                <a:tc>
                  <a:txBody>
                    <a:bodyPr/>
                    <a:p>
                      <a:r>
                        <a:rPr lang="zh-CN" altLang="zh-CN" sz="1600" dirty="0" smtClean="0"/>
                        <a:t>无效输入</a:t>
                      </a:r>
                      <a:endParaRPr lang="zh-CN" altLang="en-US" sz="1600" dirty="0"/>
                    </a:p>
                  </a:txBody>
                  <a:tcPr marL="118809" marR="118809"/>
                </a:tc>
                <a:tc>
                  <a:txBody>
                    <a:bodyPr/>
                    <a:p>
                      <a:r>
                        <a:rPr lang="zh-CN" altLang="zh-CN" sz="1600" dirty="0" smtClean="0"/>
                        <a:t>⑦</a:t>
                      </a:r>
                      <a:endParaRPr lang="zh-CN" altLang="en-US" sz="1600" dirty="0"/>
                    </a:p>
                  </a:txBody>
                  <a:tcPr marL="118809" marR="118809"/>
                </a:tc>
              </a:tr>
              <a:tr h="343154">
                <a:tc>
                  <a:txBody>
                    <a:bodyPr/>
                    <a:p>
                      <a:r>
                        <a:rPr lang="en-US" altLang="zh-CN" sz="1600" dirty="0" smtClean="0"/>
                        <a:t>200100</a:t>
                      </a:r>
                      <a:endParaRPr lang="zh-CN" altLang="en-US" sz="1600" dirty="0"/>
                    </a:p>
                  </a:txBody>
                  <a:tcPr marL="118809" marR="118809"/>
                </a:tc>
                <a:tc>
                  <a:txBody>
                    <a:bodyPr/>
                    <a:p>
                      <a:r>
                        <a:rPr lang="zh-CN" altLang="zh-CN" sz="1600" dirty="0" smtClean="0"/>
                        <a:t>无效输入</a:t>
                      </a:r>
                      <a:endParaRPr lang="zh-CN" altLang="en-US" sz="1600" dirty="0"/>
                    </a:p>
                  </a:txBody>
                  <a:tcPr marL="118809" marR="118809"/>
                </a:tc>
                <a:tc>
                  <a:txBody>
                    <a:bodyPr/>
                    <a:p>
                      <a:r>
                        <a:rPr lang="zh-CN" altLang="zh-CN" sz="1600" dirty="0" smtClean="0"/>
                        <a:t>⑨</a:t>
                      </a:r>
                      <a:endParaRPr lang="zh-CN" altLang="en-US" sz="1600" dirty="0"/>
                    </a:p>
                  </a:txBody>
                  <a:tcPr marL="118809" marR="118809"/>
                </a:tc>
              </a:tr>
              <a:tr h="385445">
                <a:tc>
                  <a:txBody>
                    <a:bodyPr/>
                    <a:p>
                      <a:r>
                        <a:rPr lang="en-US" altLang="zh-CN" sz="1600" dirty="0" smtClean="0"/>
                        <a:t>200113</a:t>
                      </a:r>
                      <a:endParaRPr lang="zh-CN" altLang="en-US" sz="1600" dirty="0"/>
                    </a:p>
                  </a:txBody>
                  <a:tcPr marL="118809" marR="118809"/>
                </a:tc>
                <a:tc>
                  <a:txBody>
                    <a:bodyPr/>
                    <a:p>
                      <a:r>
                        <a:rPr lang="zh-CN" altLang="zh-CN" sz="1600" dirty="0" smtClean="0"/>
                        <a:t>无效输入</a:t>
                      </a:r>
                      <a:endParaRPr lang="zh-CN" altLang="en-US" sz="1600" dirty="0"/>
                    </a:p>
                  </a:txBody>
                  <a:tcPr marL="118809" marR="118809"/>
                </a:tc>
                <a:tc>
                  <a:txBody>
                    <a:bodyPr/>
                    <a:p>
                      <a:r>
                        <a:rPr lang="zh-CN" altLang="zh-CN" sz="1600" dirty="0" smtClean="0"/>
                        <a:t>⑩</a:t>
                      </a:r>
                      <a:endParaRPr lang="zh-CN" altLang="en-US" sz="1600" dirty="0"/>
                    </a:p>
                  </a:txBody>
                  <a:tcPr marL="118809" marR="118809"/>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等价类划分</a:t>
            </a:r>
            <a:r>
              <a:rPr lang="zh-CN" altLang="en-US" dirty="0" smtClean="0">
                <a:sym typeface="+mn-ea"/>
              </a:rPr>
              <a:t>法练习</a:t>
            </a:r>
            <a:endParaRPr lang="zh-CN" altLang="en-US"/>
          </a:p>
        </p:txBody>
      </p:sp>
      <p:sp>
        <p:nvSpPr>
          <p:cNvPr id="3" name="内容占位符 2"/>
          <p:cNvSpPr>
            <a:spLocks noGrp="1"/>
          </p:cNvSpPr>
          <p:nvPr>
            <p:ph idx="1"/>
          </p:nvPr>
        </p:nvSpPr>
        <p:spPr/>
        <p:txBody>
          <a:bodyPr/>
          <a:p>
            <a:r>
              <a:rPr lang="zh-CN" altLang="en-US" sz="2400" dirty="0" smtClean="0">
                <a:sym typeface="+mn-ea"/>
              </a:rPr>
              <a:t>练习</a:t>
            </a:r>
            <a:r>
              <a:rPr lang="en-US" altLang="zh-CN" sz="2400" dirty="0" smtClean="0">
                <a:sym typeface="+mn-ea"/>
              </a:rPr>
              <a:t>1</a:t>
            </a:r>
            <a:r>
              <a:rPr lang="zh-CN" altLang="en-US" sz="2400" dirty="0" smtClean="0">
                <a:sym typeface="+mn-ea"/>
              </a:rPr>
              <a:t>：请输入一个自然数，判断奇偶性。</a:t>
            </a:r>
            <a:endParaRPr lang="en-US" altLang="zh-CN" sz="2400" dirty="0" smtClean="0"/>
          </a:p>
          <a:p>
            <a:pPr lvl="1"/>
            <a:r>
              <a:rPr lang="zh-CN" altLang="en-US" dirty="0" smtClean="0">
                <a:sym typeface="+mn-ea"/>
              </a:rPr>
              <a:t> </a:t>
            </a:r>
            <a:r>
              <a:rPr lang="en-US" altLang="zh-CN" dirty="0" smtClean="0">
                <a:sym typeface="+mn-ea"/>
              </a:rPr>
              <a:t>(1)</a:t>
            </a:r>
            <a:r>
              <a:rPr lang="zh-CN" altLang="en-US" dirty="0" smtClean="0">
                <a:sym typeface="+mn-ea"/>
              </a:rPr>
              <a:t>画流程图；</a:t>
            </a:r>
            <a:endParaRPr lang="zh-CN" altLang="en-US" dirty="0" smtClean="0"/>
          </a:p>
          <a:p>
            <a:pPr lvl="1"/>
            <a:r>
              <a:rPr lang="zh-CN" altLang="en-US" dirty="0" smtClean="0">
                <a:sym typeface="+mn-ea"/>
              </a:rPr>
              <a:t> </a:t>
            </a:r>
            <a:r>
              <a:rPr lang="en-US" altLang="zh-CN" dirty="0" smtClean="0">
                <a:sym typeface="+mn-ea"/>
              </a:rPr>
              <a:t>(2)</a:t>
            </a:r>
            <a:r>
              <a:rPr lang="zh-CN" altLang="en-US" dirty="0" smtClean="0">
                <a:sym typeface="+mn-ea"/>
              </a:rPr>
              <a:t>确定有效区域和无效区域；</a:t>
            </a:r>
            <a:endParaRPr lang="en-US" altLang="zh-CN" dirty="0" smtClean="0"/>
          </a:p>
          <a:p>
            <a:pPr lvl="1"/>
            <a:r>
              <a:rPr lang="en-US" altLang="zh-CN" dirty="0" smtClean="0">
                <a:sym typeface="+mn-ea"/>
              </a:rPr>
              <a:t> (3)</a:t>
            </a:r>
            <a:r>
              <a:rPr lang="zh-CN" altLang="en-US" dirty="0" smtClean="0">
                <a:sym typeface="+mn-ea"/>
              </a:rPr>
              <a:t>写出具体的测试用例；</a:t>
            </a:r>
            <a:endParaRPr lang="en-US" altLang="zh-CN" dirty="0" smtClean="0"/>
          </a:p>
          <a:p>
            <a:pPr marL="230505">
              <a:lnSpc>
                <a:spcPct val="130000"/>
              </a:lnSpc>
            </a:pPr>
            <a:endParaRPr lang="en-US" altLang="zh-CN" sz="2400" dirty="0" smtClean="0"/>
          </a:p>
          <a:p>
            <a:pPr marL="230505">
              <a:lnSpc>
                <a:spcPct val="130000"/>
              </a:lnSpc>
            </a:pPr>
            <a:r>
              <a:rPr lang="zh-CN" altLang="en-US" sz="2400" dirty="0" smtClean="0">
                <a:sym typeface="+mn-ea"/>
              </a:rPr>
              <a:t>练习</a:t>
            </a:r>
            <a:r>
              <a:rPr lang="en-US" altLang="zh-CN" sz="2400" dirty="0">
                <a:sym typeface="+mn-ea"/>
              </a:rPr>
              <a:t>2</a:t>
            </a:r>
            <a:r>
              <a:rPr lang="zh-CN" altLang="en-US" sz="2400" dirty="0" smtClean="0">
                <a:sym typeface="+mn-ea"/>
              </a:rPr>
              <a:t>：为注册的账号设置密码：</a:t>
            </a:r>
            <a:r>
              <a:rPr lang="zh-CN" altLang="en-US" sz="2400" dirty="0">
                <a:sym typeface="+mn-ea"/>
              </a:rPr>
              <a:t>密码须字母与数字组合，且两次输入相同；</a:t>
            </a:r>
            <a:endParaRPr lang="en-US" altLang="zh-CN" sz="2400" dirty="0"/>
          </a:p>
          <a:p>
            <a:pPr lvl="1"/>
            <a:r>
              <a:rPr lang="zh-CN" altLang="en-US" dirty="0">
                <a:sym typeface="+mn-ea"/>
              </a:rPr>
              <a:t> </a:t>
            </a:r>
            <a:r>
              <a:rPr lang="en-US" altLang="zh-CN" dirty="0">
                <a:sym typeface="+mn-ea"/>
              </a:rPr>
              <a:t>(1)</a:t>
            </a:r>
            <a:r>
              <a:rPr lang="zh-CN" altLang="en-US" dirty="0">
                <a:sym typeface="+mn-ea"/>
              </a:rPr>
              <a:t>画流程图；</a:t>
            </a:r>
            <a:endParaRPr lang="zh-CN" altLang="en-US" dirty="0"/>
          </a:p>
          <a:p>
            <a:pPr lvl="1"/>
            <a:r>
              <a:rPr lang="zh-CN" altLang="en-US" dirty="0">
                <a:sym typeface="+mn-ea"/>
              </a:rPr>
              <a:t> </a:t>
            </a:r>
            <a:r>
              <a:rPr lang="en-US" altLang="zh-CN" dirty="0">
                <a:sym typeface="+mn-ea"/>
              </a:rPr>
              <a:t>(2)</a:t>
            </a:r>
            <a:r>
              <a:rPr lang="zh-CN" altLang="en-US" dirty="0">
                <a:sym typeface="+mn-ea"/>
              </a:rPr>
              <a:t>确定有效区域和无效区域；</a:t>
            </a:r>
            <a:endParaRPr lang="en-US" altLang="zh-CN" dirty="0"/>
          </a:p>
          <a:p>
            <a:pPr lvl="1"/>
            <a:r>
              <a:rPr lang="en-US" altLang="zh-CN" dirty="0">
                <a:sym typeface="+mn-ea"/>
              </a:rPr>
              <a:t> (3)</a:t>
            </a:r>
            <a:r>
              <a:rPr lang="zh-CN" altLang="en-US" dirty="0">
                <a:sym typeface="+mn-ea"/>
              </a:rPr>
              <a:t>写出具体的测试用例；</a:t>
            </a:r>
            <a:endParaRPr lang="en-US" altLang="zh-CN" dirty="0"/>
          </a:p>
          <a:p>
            <a:endParaRPr lang="en-US" altLang="zh-CN"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21" name="图片 20"/>
          <p:cNvPicPr>
            <a:picLocks noChangeAspect="1"/>
          </p:cNvPicPr>
          <p:nvPr/>
        </p:nvPicPr>
        <p:blipFill>
          <a:blip r:embed="rId1"/>
          <a:stretch>
            <a:fillRect/>
          </a:stretch>
        </p:blipFill>
        <p:spPr>
          <a:xfrm>
            <a:off x="6886575" y="550545"/>
            <a:ext cx="2917190" cy="2814955"/>
          </a:xfrm>
          <a:prstGeom prst="rect">
            <a:avLst/>
          </a:prstGeom>
        </p:spPr>
      </p:pic>
      <p:pic>
        <p:nvPicPr>
          <p:cNvPr id="22" name="图片 21"/>
          <p:cNvPicPr>
            <a:picLocks noChangeAspect="1"/>
          </p:cNvPicPr>
          <p:nvPr/>
        </p:nvPicPr>
        <p:blipFill>
          <a:blip r:embed="rId2"/>
          <a:stretch>
            <a:fillRect/>
          </a:stretch>
        </p:blipFill>
        <p:spPr>
          <a:xfrm>
            <a:off x="5779770" y="4215765"/>
            <a:ext cx="4337685" cy="19627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内容要点</a:t>
            </a:r>
            <a:br>
              <a:rPr lang="zh-CN" altLang="en-US" dirty="0"/>
            </a:br>
            <a:endParaRPr lang="zh-CN" altLang="en-US"/>
          </a:p>
        </p:txBody>
      </p:sp>
      <p:sp>
        <p:nvSpPr>
          <p:cNvPr id="3" name="内容占位符 2"/>
          <p:cNvSpPr>
            <a:spLocks noGrp="1"/>
          </p:cNvSpPr>
          <p:nvPr>
            <p:ph idx="1"/>
          </p:nvPr>
        </p:nvSpPr>
        <p:spPr/>
        <p:txBody>
          <a:bodyPr/>
          <a:p>
            <a:r>
              <a:rPr lang="zh-CN" altLang="en-US" b="1" dirty="0">
                <a:sym typeface="+mn-ea"/>
              </a:rPr>
              <a:t>黑盒测试用例设计方法</a:t>
            </a:r>
            <a:endParaRPr lang="en-US" altLang="zh-CN" b="1" dirty="0"/>
          </a:p>
          <a:p>
            <a:r>
              <a:rPr lang="zh-CN" altLang="en-US" b="1" dirty="0" smtClean="0">
                <a:sym typeface="+mn-ea"/>
              </a:rPr>
              <a:t>等价类和边界值设计方法</a:t>
            </a:r>
            <a:endParaRPr lang="en-US" altLang="zh-CN" b="1" dirty="0"/>
          </a:p>
          <a:p>
            <a:r>
              <a:rPr lang="zh-CN" altLang="en-US" b="1" dirty="0" smtClean="0">
                <a:sym typeface="+mn-ea"/>
              </a:rPr>
              <a:t>因果图和判定表设计方法</a:t>
            </a:r>
            <a:endParaRPr lang="en-US" altLang="zh-CN" b="1" dirty="0"/>
          </a:p>
          <a:p>
            <a:r>
              <a:rPr lang="zh-CN" altLang="en-US" b="1" dirty="0">
                <a:sym typeface="+mn-ea"/>
              </a:rPr>
              <a:t>场景图和流程图设计方法</a:t>
            </a:r>
            <a:endParaRPr lang="en-US" altLang="zh-CN" b="1" dirty="0"/>
          </a:p>
          <a:p>
            <a:r>
              <a:rPr lang="zh-CN" altLang="en-US" b="1" dirty="0" smtClean="0">
                <a:sym typeface="+mn-ea"/>
              </a:rPr>
              <a:t>正交排列表设计</a:t>
            </a:r>
            <a:r>
              <a:rPr lang="zh-CN" altLang="en-US" b="1" dirty="0">
                <a:sym typeface="+mn-ea"/>
              </a:rPr>
              <a:t>方法</a:t>
            </a:r>
            <a:endParaRPr lang="en-US" altLang="zh-CN" b="1"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边界值方法</a:t>
            </a:r>
            <a:endParaRPr lang="zh-CN" altLang="en-US"/>
          </a:p>
        </p:txBody>
      </p:sp>
      <p:sp>
        <p:nvSpPr>
          <p:cNvPr id="3" name="内容占位符 2"/>
          <p:cNvSpPr>
            <a:spLocks noGrp="1"/>
          </p:cNvSpPr>
          <p:nvPr>
            <p:ph idx="1"/>
          </p:nvPr>
        </p:nvSpPr>
        <p:spPr/>
        <p:txBody>
          <a:bodyPr/>
          <a:p>
            <a:r>
              <a:rPr lang="zh-CN" altLang="en-US" sz="2400" dirty="0">
                <a:sym typeface="+mn-ea"/>
              </a:rPr>
              <a:t>什么是边界？</a:t>
            </a:r>
            <a:endParaRPr lang="en-US" altLang="zh-CN" sz="2400" dirty="0"/>
          </a:p>
          <a:p>
            <a:pPr lvl="1"/>
            <a:r>
              <a:rPr lang="zh-CN" altLang="en-US" dirty="0" smtClean="0">
                <a:sym typeface="+mn-ea"/>
              </a:rPr>
              <a:t>边界</a:t>
            </a:r>
            <a:r>
              <a:rPr lang="zh-CN" altLang="en-US" dirty="0">
                <a:sym typeface="+mn-ea"/>
              </a:rPr>
              <a:t>是</a:t>
            </a:r>
            <a:r>
              <a:rPr lang="zh-CN" altLang="en-US" dirty="0" smtClean="0">
                <a:sym typeface="+mn-ea"/>
              </a:rPr>
              <a:t>指对于</a:t>
            </a:r>
            <a:r>
              <a:rPr lang="zh-CN" altLang="en-US" dirty="0">
                <a:sym typeface="+mn-ea"/>
              </a:rPr>
              <a:t>输入</a:t>
            </a:r>
            <a:r>
              <a:rPr lang="zh-CN" altLang="en-US" dirty="0" smtClean="0">
                <a:sym typeface="+mn-ea"/>
              </a:rPr>
              <a:t>等价类和输出</a:t>
            </a:r>
            <a:r>
              <a:rPr lang="zh-CN" altLang="en-US" dirty="0">
                <a:sym typeface="+mn-ea"/>
              </a:rPr>
              <a:t>等价类</a:t>
            </a:r>
            <a:r>
              <a:rPr lang="zh-CN" altLang="en-US" dirty="0" smtClean="0">
                <a:sym typeface="+mn-ea"/>
              </a:rPr>
              <a:t>而言，稍</a:t>
            </a:r>
            <a:r>
              <a:rPr lang="zh-CN" altLang="en-US" dirty="0">
                <a:sym typeface="+mn-ea"/>
              </a:rPr>
              <a:t>高于其边界值及稍低于其边界值的一些特定情况</a:t>
            </a:r>
            <a:r>
              <a:rPr lang="zh-CN" altLang="en-US" dirty="0" smtClean="0">
                <a:sym typeface="+mn-ea"/>
              </a:rPr>
              <a:t>。</a:t>
            </a:r>
            <a:endParaRPr lang="en-US" altLang="zh-CN" dirty="0" smtClean="0"/>
          </a:p>
          <a:p>
            <a:pPr lvl="1"/>
            <a:r>
              <a:rPr lang="zh-CN" altLang="en-US" dirty="0" smtClean="0">
                <a:sym typeface="+mn-ea"/>
              </a:rPr>
              <a:t>边界值分析法也是一种常用的黑盒测试方法。</a:t>
            </a:r>
            <a:endParaRPr lang="en-US" altLang="zh-CN" dirty="0" smtClean="0"/>
          </a:p>
          <a:p>
            <a:endParaRPr lang="en-US" altLang="zh-CN" dirty="0" smtClean="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a:t>
            </a:r>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6" name="内容占位符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08710" y="1125855"/>
            <a:ext cx="7051675" cy="5102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dirty="0">
                <a:sym typeface="+mn-ea"/>
              </a:rPr>
              <a:t>边界值</a:t>
            </a:r>
            <a:r>
              <a:rPr lang="zh-CN" altLang="zh-CN" dirty="0" smtClean="0">
                <a:sym typeface="+mn-ea"/>
              </a:rPr>
              <a:t>方法</a:t>
            </a:r>
            <a:endParaRPr lang="zh-CN" altLang="en-US"/>
          </a:p>
        </p:txBody>
      </p:sp>
      <p:sp>
        <p:nvSpPr>
          <p:cNvPr id="3" name="内容占位符 2"/>
          <p:cNvSpPr>
            <a:spLocks noGrp="1"/>
          </p:cNvSpPr>
          <p:nvPr>
            <p:ph idx="1"/>
          </p:nvPr>
        </p:nvSpPr>
        <p:spPr/>
        <p:txBody>
          <a:bodyPr/>
          <a:p>
            <a:r>
              <a:rPr lang="zh-CN" altLang="zh-CN" sz="2800" dirty="0" smtClean="0">
                <a:sym typeface="+mn-ea"/>
              </a:rPr>
              <a:t>程序</a:t>
            </a:r>
            <a:r>
              <a:rPr lang="zh-CN" altLang="zh-CN" sz="2800" dirty="0">
                <a:sym typeface="+mn-ea"/>
              </a:rPr>
              <a:t>的很多错误发生在输入或输出范围的边界上，因此针对各种边界情况设置测试用例，可以发现不少程序缺陷。</a:t>
            </a:r>
            <a:endParaRPr lang="zh-CN" altLang="zh-CN" sz="2800" dirty="0"/>
          </a:p>
          <a:p>
            <a:pPr lvl="1"/>
            <a:r>
              <a:rPr lang="zh-CN" altLang="zh-CN" sz="2800" dirty="0" smtClean="0">
                <a:sym typeface="+mn-ea"/>
              </a:rPr>
              <a:t>设计</a:t>
            </a:r>
            <a:r>
              <a:rPr lang="zh-CN" altLang="zh-CN" sz="2800" dirty="0">
                <a:sym typeface="+mn-ea"/>
              </a:rPr>
              <a:t>方法：</a:t>
            </a:r>
            <a:endParaRPr lang="zh-CN" altLang="zh-CN" sz="2800" dirty="0"/>
          </a:p>
          <a:p>
            <a:pPr lvl="2"/>
            <a:r>
              <a:rPr lang="zh-CN" altLang="zh-CN" sz="2800" dirty="0">
                <a:sym typeface="+mn-ea"/>
              </a:rPr>
              <a:t>确定边界情况（输入或输出等价类的边界）</a:t>
            </a:r>
            <a:endParaRPr lang="zh-CN" altLang="zh-CN" sz="2800" dirty="0"/>
          </a:p>
          <a:p>
            <a:pPr lvl="2"/>
            <a:r>
              <a:rPr lang="zh-CN" altLang="zh-CN" sz="2800" dirty="0">
                <a:sym typeface="+mn-ea"/>
              </a:rPr>
              <a:t>选取正好等于、刚刚大于或刚刚小于边界值作为测试数据</a:t>
            </a:r>
            <a:endParaRPr lang="zh-CN" altLang="zh-CN" sz="2800" dirty="0"/>
          </a:p>
          <a:p>
            <a:pPr lvl="1"/>
            <a:r>
              <a:rPr lang="zh-CN" altLang="zh-CN" sz="2800" dirty="0">
                <a:sym typeface="+mn-ea"/>
              </a:rPr>
              <a:t>边界检验类型：</a:t>
            </a:r>
            <a:endParaRPr lang="zh-CN" altLang="zh-CN" sz="2800" dirty="0"/>
          </a:p>
          <a:p>
            <a:pPr lvl="2"/>
            <a:r>
              <a:rPr lang="zh-CN" altLang="zh-CN" sz="2800" dirty="0">
                <a:sym typeface="+mn-ea"/>
              </a:rPr>
              <a:t>数字、字符、位置、质量、大小、速度、方位、尺寸、空间等。</a:t>
            </a:r>
            <a:endParaRPr lang="zh-CN" altLang="zh-CN" sz="2800" dirty="0"/>
          </a:p>
          <a:p>
            <a:pPr lvl="1"/>
            <a:r>
              <a:rPr lang="zh-CN" altLang="zh-CN" sz="2800" dirty="0">
                <a:sym typeface="+mn-ea"/>
              </a:rPr>
              <a:t>相应的，以上类型的边界值应该在：</a:t>
            </a:r>
            <a:endParaRPr lang="zh-CN" altLang="zh-CN" sz="2800" dirty="0"/>
          </a:p>
          <a:p>
            <a:pPr lvl="2"/>
            <a:r>
              <a:rPr lang="zh-CN" altLang="zh-CN" sz="2800" dirty="0">
                <a:sym typeface="+mn-ea"/>
              </a:rPr>
              <a:t>最大</a:t>
            </a:r>
            <a:r>
              <a:rPr lang="en-US" altLang="zh-CN" sz="2800" dirty="0">
                <a:sym typeface="+mn-ea"/>
              </a:rPr>
              <a:t>/</a:t>
            </a:r>
            <a:r>
              <a:rPr lang="zh-CN" altLang="zh-CN" sz="2800" dirty="0">
                <a:sym typeface="+mn-ea"/>
              </a:rPr>
              <a:t>最小、首位</a:t>
            </a:r>
            <a:r>
              <a:rPr lang="en-US" altLang="zh-CN" sz="2800" dirty="0">
                <a:sym typeface="+mn-ea"/>
              </a:rPr>
              <a:t>/</a:t>
            </a:r>
            <a:r>
              <a:rPr lang="zh-CN" altLang="zh-CN" sz="2800" dirty="0">
                <a:sym typeface="+mn-ea"/>
              </a:rPr>
              <a:t>末位、上</a:t>
            </a:r>
            <a:r>
              <a:rPr lang="en-US" altLang="zh-CN" sz="2800" dirty="0">
                <a:sym typeface="+mn-ea"/>
              </a:rPr>
              <a:t>/</a:t>
            </a:r>
            <a:r>
              <a:rPr lang="zh-CN" altLang="zh-CN" sz="2800" dirty="0">
                <a:sym typeface="+mn-ea"/>
              </a:rPr>
              <a:t>下、最快</a:t>
            </a:r>
            <a:r>
              <a:rPr lang="en-US" altLang="zh-CN" sz="2800" dirty="0">
                <a:sym typeface="+mn-ea"/>
              </a:rPr>
              <a:t>/</a:t>
            </a:r>
            <a:r>
              <a:rPr lang="zh-CN" altLang="zh-CN" sz="2800" dirty="0">
                <a:sym typeface="+mn-ea"/>
              </a:rPr>
              <a:t>最慢、最高</a:t>
            </a:r>
            <a:r>
              <a:rPr lang="en-US" altLang="zh-CN" sz="2800" dirty="0">
                <a:sym typeface="+mn-ea"/>
              </a:rPr>
              <a:t>/</a:t>
            </a:r>
            <a:r>
              <a:rPr lang="zh-CN" altLang="zh-CN" sz="2800" dirty="0">
                <a:sym typeface="+mn-ea"/>
              </a:rPr>
              <a:t>最低、最短</a:t>
            </a:r>
            <a:r>
              <a:rPr lang="en-US" altLang="zh-CN" sz="2800" dirty="0">
                <a:sym typeface="+mn-ea"/>
              </a:rPr>
              <a:t>/</a:t>
            </a:r>
            <a:r>
              <a:rPr lang="zh-CN" altLang="zh-CN" sz="2800" dirty="0">
                <a:sym typeface="+mn-ea"/>
              </a:rPr>
              <a:t>最长、空</a:t>
            </a:r>
            <a:r>
              <a:rPr lang="en-US" altLang="zh-CN" sz="2800" dirty="0">
                <a:sym typeface="+mn-ea"/>
              </a:rPr>
              <a:t>/</a:t>
            </a:r>
            <a:r>
              <a:rPr lang="zh-CN" altLang="zh-CN" sz="2800" dirty="0">
                <a:sym typeface="+mn-ea"/>
              </a:rPr>
              <a:t>满等情况下</a:t>
            </a:r>
            <a:r>
              <a:rPr lang="zh-CN" altLang="zh-CN" sz="2800" dirty="0" smtClean="0">
                <a:sym typeface="+mn-ea"/>
              </a:rPr>
              <a:t>。</a:t>
            </a:r>
            <a:endParaRPr lang="zh-CN" altLang="zh-CN" sz="2800"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边界值方法</a:t>
            </a:r>
            <a:endParaRPr lang="zh-CN" altLang="en-US"/>
          </a:p>
        </p:txBody>
      </p:sp>
      <p:sp>
        <p:nvSpPr>
          <p:cNvPr id="3" name="内容占位符 2"/>
          <p:cNvSpPr>
            <a:spLocks noGrp="1"/>
          </p:cNvSpPr>
          <p:nvPr>
            <p:ph idx="1"/>
          </p:nvPr>
        </p:nvSpPr>
        <p:spPr/>
        <p:txBody>
          <a:bodyPr/>
          <a:p>
            <a:r>
              <a:rPr lang="zh-CN" altLang="en-US" dirty="0" smtClean="0">
                <a:sym typeface="+mn-ea"/>
              </a:rPr>
              <a:t>现有一份测试用例使用了如下数据对两位整数加法计算器进行测试，用例和测试结果记录如下：</a:t>
            </a:r>
            <a:endParaRPr lang="en-US" altLang="zh-CN" dirty="0" smtClean="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graphicFrame>
        <p:nvGraphicFramePr>
          <p:cNvPr id="5" name="表格 4"/>
          <p:cNvGraphicFramePr>
            <a:graphicFrameLocks noGrp="1"/>
          </p:cNvGraphicFramePr>
          <p:nvPr>
            <p:custDataLst>
              <p:tags r:id="rId1"/>
            </p:custDataLst>
          </p:nvPr>
        </p:nvGraphicFramePr>
        <p:xfrm>
          <a:off x="1059637" y="2454632"/>
          <a:ext cx="8640001" cy="3723888"/>
        </p:xfrm>
        <a:graphic>
          <a:graphicData uri="http://schemas.openxmlformats.org/drawingml/2006/table">
            <a:tbl>
              <a:tblPr firstRow="1" bandRow="1">
                <a:tableStyleId>{7DF18680-E054-41AD-8BC1-D1AEF772440D}</a:tableStyleId>
              </a:tblPr>
              <a:tblGrid>
                <a:gridCol w="1335273"/>
                <a:gridCol w="3613091"/>
                <a:gridCol w="1492364"/>
                <a:gridCol w="1335273"/>
                <a:gridCol w="864000"/>
              </a:tblGrid>
              <a:tr h="432048">
                <a:tc>
                  <a:txBody>
                    <a:bodyPr/>
                    <a:p>
                      <a:pPr algn="ctr"/>
                      <a:r>
                        <a:rPr lang="zh-CN" altLang="en-US" sz="1800" dirty="0" smtClean="0"/>
                        <a:t>用例编号</a:t>
                      </a:r>
                      <a:endParaRPr lang="zh-CN" altLang="en-US" sz="1800" dirty="0"/>
                    </a:p>
                  </a:txBody>
                  <a:tcPr marL="118809" marR="118809" anchor="ctr"/>
                </a:tc>
                <a:tc>
                  <a:txBody>
                    <a:bodyPr/>
                    <a:p>
                      <a:pPr algn="ctr"/>
                      <a:r>
                        <a:rPr lang="zh-CN" altLang="en-US" sz="1800" dirty="0" smtClean="0"/>
                        <a:t>操作描述</a:t>
                      </a:r>
                      <a:endParaRPr lang="zh-CN" altLang="en-US" sz="1800" dirty="0"/>
                    </a:p>
                  </a:txBody>
                  <a:tcPr marL="118809" marR="118809" anchor="ctr"/>
                </a:tc>
                <a:tc>
                  <a:txBody>
                    <a:bodyPr/>
                    <a:p>
                      <a:pPr algn="ctr"/>
                      <a:r>
                        <a:rPr lang="zh-CN" altLang="en-US" sz="1800" dirty="0" smtClean="0"/>
                        <a:t>预期结果</a:t>
                      </a:r>
                      <a:endParaRPr lang="zh-CN" altLang="en-US" sz="1800" dirty="0"/>
                    </a:p>
                  </a:txBody>
                  <a:tcPr marL="118809" marR="118809" anchor="ctr"/>
                </a:tc>
                <a:tc>
                  <a:txBody>
                    <a:bodyPr/>
                    <a:p>
                      <a:pPr algn="ctr"/>
                      <a:r>
                        <a:rPr lang="zh-CN" altLang="en-US" sz="1800" dirty="0" smtClean="0"/>
                        <a:t>实际结果</a:t>
                      </a:r>
                      <a:endParaRPr lang="zh-CN" altLang="en-US" sz="1800" dirty="0"/>
                    </a:p>
                  </a:txBody>
                  <a:tcPr marL="118809" marR="118809" anchor="ctr"/>
                </a:tc>
                <a:tc>
                  <a:txBody>
                    <a:bodyPr/>
                    <a:p>
                      <a:pPr algn="ctr"/>
                      <a:r>
                        <a:rPr lang="zh-CN" altLang="en-US" sz="1800" dirty="0" smtClean="0"/>
                        <a:t>备注</a:t>
                      </a:r>
                      <a:endParaRPr lang="zh-CN" altLang="en-US" sz="1800" dirty="0"/>
                    </a:p>
                  </a:txBody>
                  <a:tcPr marL="118809" marR="118809" anchor="ctr"/>
                </a:tc>
              </a:tr>
              <a:tr h="806490">
                <a:tc>
                  <a:txBody>
                    <a:bodyPr/>
                    <a:p>
                      <a:pPr algn="ctr"/>
                      <a:r>
                        <a:rPr lang="en-US" altLang="zh-CN" sz="1600" dirty="0" smtClean="0"/>
                        <a:t>1</a:t>
                      </a:r>
                      <a:endParaRPr lang="zh-CN" altLang="en-US" sz="1600" dirty="0"/>
                    </a:p>
                  </a:txBody>
                  <a:tcPr marL="118809" marR="118809" anchor="ctr"/>
                </a:tc>
                <a:tc>
                  <a:txBody>
                    <a:bodyPr/>
                    <a:p>
                      <a:r>
                        <a:rPr lang="en-US" altLang="zh-CN" sz="1600" dirty="0" smtClean="0"/>
                        <a:t>1</a:t>
                      </a:r>
                      <a:r>
                        <a:rPr lang="zh-CN" altLang="en-US" sz="1600" dirty="0" smtClean="0"/>
                        <a:t>、第一个文本框中输入：</a:t>
                      </a:r>
                      <a:r>
                        <a:rPr lang="en-US" altLang="zh-CN" sz="1600" dirty="0" smtClean="0"/>
                        <a:t>99</a:t>
                      </a:r>
                      <a:endParaRPr lang="en-US" altLang="zh-CN" sz="1600" dirty="0" smtClean="0"/>
                    </a:p>
                    <a:p>
                      <a:r>
                        <a:rPr lang="en-US" altLang="zh-CN" sz="1600" dirty="0" smtClean="0"/>
                        <a:t>2</a:t>
                      </a:r>
                      <a:r>
                        <a:rPr lang="zh-CN" altLang="en-US" sz="1600" dirty="0" smtClean="0"/>
                        <a:t>、第二个文本框中输入：</a:t>
                      </a:r>
                      <a:r>
                        <a:rPr lang="en-US" altLang="zh-CN" sz="1600" dirty="0" smtClean="0"/>
                        <a:t>20</a:t>
                      </a:r>
                      <a:endParaRPr lang="en-US" altLang="zh-CN" sz="1600" dirty="0" smtClean="0"/>
                    </a:p>
                    <a:p>
                      <a:r>
                        <a:rPr lang="en-US" altLang="zh-CN" sz="1600" dirty="0" smtClean="0"/>
                        <a:t>3</a:t>
                      </a:r>
                      <a:r>
                        <a:rPr lang="zh-CN" altLang="en-US" sz="1600" dirty="0" smtClean="0"/>
                        <a:t>、点击“计算”按钮</a:t>
                      </a:r>
                      <a:endParaRPr lang="zh-CN" altLang="en-US" sz="1600" dirty="0"/>
                    </a:p>
                  </a:txBody>
                  <a:tcPr marL="118809" marR="118809" anchor="ctr"/>
                </a:tc>
                <a:tc>
                  <a:txBody>
                    <a:bodyPr/>
                    <a:p>
                      <a:pPr algn="ctr"/>
                      <a:r>
                        <a:rPr lang="zh-CN" altLang="en-US" sz="1600" dirty="0" smtClean="0"/>
                        <a:t>输出：</a:t>
                      </a:r>
                      <a:r>
                        <a:rPr lang="en-US" altLang="zh-CN" sz="1600" dirty="0" smtClean="0"/>
                        <a:t>119</a:t>
                      </a:r>
                      <a:endParaRPr lang="zh-CN" altLang="en-US" sz="1600" dirty="0"/>
                    </a:p>
                  </a:txBody>
                  <a:tcPr marL="118809" marR="118809" anchor="ctr"/>
                </a:tc>
                <a:tc>
                  <a:txBody>
                    <a:bodyPr/>
                    <a:p>
                      <a:pPr algn="ctr"/>
                      <a:r>
                        <a:rPr lang="zh-CN" altLang="en-US" sz="1600" dirty="0" smtClean="0"/>
                        <a:t>提示错误</a:t>
                      </a:r>
                      <a:endParaRPr lang="zh-CN" altLang="en-US" sz="1600" dirty="0"/>
                    </a:p>
                  </a:txBody>
                  <a:tcPr marL="118809" marR="118809" anchor="ctr"/>
                </a:tc>
                <a:tc>
                  <a:txBody>
                    <a:bodyPr/>
                    <a:p>
                      <a:pPr algn="ctr"/>
                      <a:r>
                        <a:rPr lang="en-US" altLang="zh-CN" sz="1600" dirty="0" smtClean="0"/>
                        <a:t>BUG</a:t>
                      </a:r>
                      <a:endParaRPr lang="zh-CN" altLang="en-US" sz="1600" b="1" dirty="0">
                        <a:solidFill>
                          <a:srgbClr val="C00000"/>
                        </a:solidFill>
                      </a:endParaRPr>
                    </a:p>
                  </a:txBody>
                  <a:tcPr marL="118809" marR="118809" anchor="ctr"/>
                </a:tc>
              </a:tr>
              <a:tr h="806490">
                <a:tc>
                  <a:txBody>
                    <a:bodyPr/>
                    <a:p>
                      <a:pPr algn="ctr"/>
                      <a:r>
                        <a:rPr lang="en-US" altLang="zh-CN" sz="1600" dirty="0" smtClean="0"/>
                        <a:t>2</a:t>
                      </a:r>
                      <a:endParaRPr lang="zh-CN" altLang="en-US" sz="1600" dirty="0"/>
                    </a:p>
                  </a:txBody>
                  <a:tcPr marL="118809" marR="118809" anchor="ctr"/>
                </a:tc>
                <a:tc>
                  <a:txBody>
                    <a:bodyPr/>
                    <a:p>
                      <a:r>
                        <a:rPr lang="en-US" altLang="zh-CN" sz="1600" dirty="0" smtClean="0"/>
                        <a:t>1</a:t>
                      </a:r>
                      <a:r>
                        <a:rPr lang="zh-CN" altLang="en-US" sz="1600" dirty="0" smtClean="0"/>
                        <a:t>、第一个文本框中输入：</a:t>
                      </a:r>
                      <a:r>
                        <a:rPr lang="en-US" altLang="zh-CN" sz="1600" dirty="0" smtClean="0"/>
                        <a:t>-99</a:t>
                      </a:r>
                      <a:endParaRPr lang="en-US" altLang="zh-CN" sz="1600" dirty="0" smtClean="0"/>
                    </a:p>
                    <a:p>
                      <a:r>
                        <a:rPr lang="en-US" altLang="zh-CN" sz="1600" dirty="0" smtClean="0"/>
                        <a:t>2</a:t>
                      </a:r>
                      <a:r>
                        <a:rPr lang="zh-CN" altLang="en-US" sz="1600" dirty="0" smtClean="0"/>
                        <a:t>、第二个文本框中输入：</a:t>
                      </a:r>
                      <a:r>
                        <a:rPr lang="en-US" altLang="zh-CN" sz="1600" dirty="0" smtClean="0"/>
                        <a:t>-20</a:t>
                      </a:r>
                      <a:endParaRPr lang="en-US" altLang="zh-CN" sz="1600" dirty="0" smtClean="0"/>
                    </a:p>
                    <a:p>
                      <a:r>
                        <a:rPr lang="en-US" altLang="zh-CN" sz="1600" dirty="0" smtClean="0"/>
                        <a:t>3</a:t>
                      </a:r>
                      <a:r>
                        <a:rPr lang="zh-CN" altLang="en-US" sz="1600" dirty="0" smtClean="0"/>
                        <a:t>、点击“计算”按钮</a:t>
                      </a:r>
                      <a:endParaRPr lang="zh-CN" altLang="en-US" sz="1600" dirty="0" smtClean="0"/>
                    </a:p>
                  </a:txBody>
                  <a:tcPr marL="118809" marR="118809" anchor="ct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t>输出：</a:t>
                      </a:r>
                      <a:r>
                        <a:rPr lang="en-US" altLang="zh-CN" sz="1600" dirty="0" smtClean="0"/>
                        <a:t>-119</a:t>
                      </a:r>
                      <a:endParaRPr lang="zh-CN" altLang="en-US" sz="1600" dirty="0" smtClean="0"/>
                    </a:p>
                  </a:txBody>
                  <a:tcPr marL="118809" marR="118809" anchor="ct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t>提示错误</a:t>
                      </a:r>
                      <a:endParaRPr lang="zh-CN" altLang="en-US" sz="1600" dirty="0" smtClean="0"/>
                    </a:p>
                    <a:p>
                      <a:pPr algn="ctr"/>
                      <a:endParaRPr lang="zh-CN" altLang="en-US" sz="1600" dirty="0"/>
                    </a:p>
                  </a:txBody>
                  <a:tcPr marL="118809" marR="118809" anchor="ct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smtClean="0"/>
                        <a:t>BUG</a:t>
                      </a:r>
                      <a:endParaRPr lang="zh-CN" altLang="en-US" sz="1600" dirty="0" smtClean="0"/>
                    </a:p>
                    <a:p>
                      <a:pPr algn="ctr"/>
                      <a:endParaRPr lang="zh-CN" altLang="en-US" sz="1600" b="1" dirty="0">
                        <a:solidFill>
                          <a:srgbClr val="C00000"/>
                        </a:solidFill>
                      </a:endParaRPr>
                    </a:p>
                  </a:txBody>
                  <a:tcPr marL="118809" marR="118809" anchor="ctr"/>
                </a:tc>
              </a:tr>
              <a:tr h="806490">
                <a:tc>
                  <a:txBody>
                    <a:bodyPr/>
                    <a:p>
                      <a:pPr algn="ctr"/>
                      <a:r>
                        <a:rPr lang="en-US" altLang="zh-CN" sz="1600" dirty="0" smtClean="0"/>
                        <a:t>3</a:t>
                      </a:r>
                      <a:endParaRPr lang="zh-CN" altLang="en-US" sz="1600" dirty="0"/>
                    </a:p>
                  </a:txBody>
                  <a:tcPr marL="118809" marR="118809" anchor="ctr"/>
                </a:tc>
                <a:tc>
                  <a:txBody>
                    <a:bodyPr/>
                    <a:p>
                      <a:r>
                        <a:rPr lang="en-US" altLang="zh-CN" sz="1600" dirty="0" smtClean="0"/>
                        <a:t>1</a:t>
                      </a:r>
                      <a:r>
                        <a:rPr lang="zh-CN" altLang="en-US" sz="1600" dirty="0" smtClean="0"/>
                        <a:t>、第一个文本框中输入：</a:t>
                      </a:r>
                      <a:r>
                        <a:rPr lang="en-US" altLang="zh-CN" sz="1600" dirty="0" smtClean="0"/>
                        <a:t>10</a:t>
                      </a:r>
                      <a:endParaRPr lang="en-US" altLang="zh-CN" sz="1600" dirty="0" smtClean="0"/>
                    </a:p>
                    <a:p>
                      <a:r>
                        <a:rPr lang="en-US" altLang="zh-CN" sz="1600" dirty="0" smtClean="0"/>
                        <a:t>2</a:t>
                      </a:r>
                      <a:r>
                        <a:rPr lang="zh-CN" altLang="en-US" sz="1600" dirty="0" smtClean="0"/>
                        <a:t>、第二个文本框中输入：</a:t>
                      </a:r>
                      <a:r>
                        <a:rPr lang="en-US" altLang="zh-CN" sz="1600" dirty="0" smtClean="0"/>
                        <a:t>99</a:t>
                      </a:r>
                      <a:endParaRPr lang="en-US" altLang="zh-CN" sz="1600" dirty="0" smtClean="0"/>
                    </a:p>
                    <a:p>
                      <a:r>
                        <a:rPr lang="en-US" altLang="zh-CN" sz="1600" dirty="0" smtClean="0"/>
                        <a:t>3</a:t>
                      </a:r>
                      <a:r>
                        <a:rPr lang="zh-CN" altLang="en-US" sz="1600" dirty="0" smtClean="0"/>
                        <a:t>、点击“计算”按钮</a:t>
                      </a:r>
                      <a:endParaRPr lang="zh-CN" altLang="en-US" sz="1600" dirty="0" smtClean="0"/>
                    </a:p>
                  </a:txBody>
                  <a:tcPr marL="118809" marR="118809" anchor="ct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t>输出：</a:t>
                      </a:r>
                      <a:r>
                        <a:rPr lang="en-US" altLang="zh-CN" sz="1600" dirty="0" smtClean="0"/>
                        <a:t>109</a:t>
                      </a:r>
                      <a:endParaRPr lang="zh-CN" altLang="en-US" sz="1600" dirty="0" smtClean="0"/>
                    </a:p>
                  </a:txBody>
                  <a:tcPr marL="118809" marR="118809" anchor="ct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t>提示错误</a:t>
                      </a:r>
                      <a:endParaRPr lang="zh-CN" altLang="en-US" sz="1600" dirty="0" smtClean="0"/>
                    </a:p>
                  </a:txBody>
                  <a:tcPr marL="118809" marR="118809" anchor="ct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smtClean="0"/>
                        <a:t>BUG</a:t>
                      </a:r>
                      <a:endParaRPr lang="zh-CN" altLang="en-US" sz="1600" b="1" dirty="0" smtClean="0">
                        <a:solidFill>
                          <a:srgbClr val="C00000"/>
                        </a:solidFill>
                      </a:endParaRPr>
                    </a:p>
                  </a:txBody>
                  <a:tcPr marL="118809" marR="118809" anchor="ctr"/>
                </a:tc>
              </a:tr>
              <a:tr h="806490">
                <a:tc>
                  <a:txBody>
                    <a:bodyPr/>
                    <a:p>
                      <a:pPr algn="ctr"/>
                      <a:r>
                        <a:rPr lang="en-US" altLang="zh-CN" sz="1600" dirty="0" smtClean="0"/>
                        <a:t>4</a:t>
                      </a:r>
                      <a:endParaRPr lang="zh-CN" altLang="en-US" sz="1600" dirty="0"/>
                    </a:p>
                  </a:txBody>
                  <a:tcPr marL="118809" marR="118809" anchor="ctr"/>
                </a:tc>
                <a:tc>
                  <a:txBody>
                    <a:bodyPr/>
                    <a:p>
                      <a:r>
                        <a:rPr lang="en-US" altLang="zh-CN" sz="1600" dirty="0" smtClean="0"/>
                        <a:t>1</a:t>
                      </a:r>
                      <a:r>
                        <a:rPr lang="zh-CN" altLang="en-US" sz="1600" dirty="0" smtClean="0"/>
                        <a:t>、第一个文本框中输入：</a:t>
                      </a:r>
                      <a:r>
                        <a:rPr lang="en-US" altLang="zh-CN" sz="1600" dirty="0" smtClean="0"/>
                        <a:t>10</a:t>
                      </a:r>
                      <a:endParaRPr lang="en-US" altLang="zh-CN" sz="1600" dirty="0" smtClean="0"/>
                    </a:p>
                    <a:p>
                      <a:r>
                        <a:rPr lang="en-US" altLang="zh-CN" sz="1600" dirty="0" smtClean="0"/>
                        <a:t>2</a:t>
                      </a:r>
                      <a:r>
                        <a:rPr lang="zh-CN" altLang="en-US" sz="1600" dirty="0" smtClean="0"/>
                        <a:t>、第二个文本框中输入：</a:t>
                      </a:r>
                      <a:r>
                        <a:rPr lang="en-US" altLang="zh-CN" sz="1600" dirty="0" smtClean="0"/>
                        <a:t>-99</a:t>
                      </a:r>
                      <a:endParaRPr lang="en-US" altLang="zh-CN" sz="1600" dirty="0" smtClean="0"/>
                    </a:p>
                    <a:p>
                      <a:r>
                        <a:rPr lang="en-US" altLang="zh-CN" sz="1600" dirty="0" smtClean="0"/>
                        <a:t>3</a:t>
                      </a:r>
                      <a:r>
                        <a:rPr lang="zh-CN" altLang="en-US" sz="1600" dirty="0" smtClean="0"/>
                        <a:t>、点击“计算”按钮</a:t>
                      </a:r>
                      <a:endParaRPr lang="zh-CN" altLang="en-US" sz="1600" dirty="0" smtClean="0"/>
                    </a:p>
                  </a:txBody>
                  <a:tcPr marL="118809" marR="118809" anchor="ct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t>输出：</a:t>
                      </a:r>
                      <a:r>
                        <a:rPr lang="en-US" altLang="zh-CN" sz="1600" dirty="0" smtClean="0"/>
                        <a:t>-89</a:t>
                      </a:r>
                      <a:endParaRPr lang="zh-CN" altLang="en-US" sz="1600" dirty="0" smtClean="0"/>
                    </a:p>
                  </a:txBody>
                  <a:tcPr marL="118809" marR="118809" anchor="ct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t>提示错误</a:t>
                      </a:r>
                      <a:endParaRPr lang="zh-CN" altLang="en-US" sz="1600" dirty="0" smtClean="0"/>
                    </a:p>
                    <a:p>
                      <a:pPr algn="ctr"/>
                      <a:endParaRPr lang="zh-CN" altLang="en-US" sz="1600" dirty="0"/>
                    </a:p>
                  </a:txBody>
                  <a:tcPr marL="118809" marR="118809" anchor="ct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smtClean="0"/>
                        <a:t>BUG</a:t>
                      </a:r>
                      <a:endParaRPr lang="zh-CN" altLang="en-US" sz="1600" dirty="0" smtClean="0"/>
                    </a:p>
                    <a:p>
                      <a:pPr algn="ctr"/>
                      <a:endParaRPr lang="zh-CN" altLang="en-US" sz="1600" b="1" dirty="0">
                        <a:solidFill>
                          <a:srgbClr val="C00000"/>
                        </a:solidFill>
                      </a:endParaRPr>
                    </a:p>
                  </a:txBody>
                  <a:tcPr marL="118809" marR="118809"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边界值方法</a:t>
            </a:r>
            <a:endParaRPr lang="zh-CN" altLang="en-US"/>
          </a:p>
        </p:txBody>
      </p:sp>
      <p:sp>
        <p:nvSpPr>
          <p:cNvPr id="3" name="内容占位符 2"/>
          <p:cNvSpPr>
            <a:spLocks noGrp="1"/>
          </p:cNvSpPr>
          <p:nvPr>
            <p:ph idx="1"/>
          </p:nvPr>
        </p:nvSpPr>
        <p:spPr/>
        <p:txBody>
          <a:bodyPr/>
          <a:p>
            <a:r>
              <a:rPr lang="zh-CN" altLang="en-US" dirty="0" smtClean="0">
                <a:sym typeface="+mn-ea"/>
              </a:rPr>
              <a:t>为什么会出现这样的结果？</a:t>
            </a:r>
            <a:endParaRPr lang="zh-CN" altLang="en-US"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5905" y="2340144"/>
            <a:ext cx="3756117"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872" y="3218820"/>
            <a:ext cx="4004550" cy="151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边界值方法</a:t>
            </a:r>
            <a:endParaRPr lang="zh-CN" altLang="en-US"/>
          </a:p>
        </p:txBody>
      </p:sp>
      <p:sp>
        <p:nvSpPr>
          <p:cNvPr id="3" name="内容占位符 2"/>
          <p:cNvSpPr>
            <a:spLocks noGrp="1"/>
          </p:cNvSpPr>
          <p:nvPr>
            <p:ph idx="1"/>
          </p:nvPr>
        </p:nvSpPr>
        <p:spPr/>
        <p:txBody>
          <a:bodyPr/>
          <a:p>
            <a:r>
              <a:rPr lang="zh-CN" altLang="en-US" sz="2400" dirty="0" smtClean="0">
                <a:sym typeface="+mn-ea"/>
              </a:rPr>
              <a:t>查看源代码</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a:p>
          <a:p>
            <a:endParaRPr lang="en-US" altLang="zh-CN" sz="2400" dirty="0" smtClean="0"/>
          </a:p>
          <a:p>
            <a:r>
              <a:rPr lang="zh-CN" altLang="en-US" sz="2400" dirty="0" smtClean="0">
                <a:sym typeface="+mn-ea"/>
              </a:rPr>
              <a:t>边界条件</a:t>
            </a:r>
            <a:r>
              <a:rPr lang="zh-CN" altLang="en-US" sz="2400" dirty="0">
                <a:sym typeface="+mn-ea"/>
              </a:rPr>
              <a:t>设置错误：把</a:t>
            </a:r>
            <a:r>
              <a:rPr lang="en-US" altLang="zh-CN" sz="2400" dirty="0">
                <a:sym typeface="+mn-ea"/>
              </a:rPr>
              <a:t>&gt;</a:t>
            </a:r>
            <a:r>
              <a:rPr lang="zh-CN" altLang="en-US" sz="2400" dirty="0">
                <a:sym typeface="+mn-ea"/>
              </a:rPr>
              <a:t>写成了</a:t>
            </a:r>
            <a:r>
              <a:rPr lang="en-US" altLang="zh-CN" sz="2400" dirty="0" smtClean="0">
                <a:sym typeface="+mn-ea"/>
              </a:rPr>
              <a:t>&gt;=</a:t>
            </a:r>
            <a:r>
              <a:rPr lang="zh-CN" altLang="en-US" sz="2400" dirty="0" smtClean="0">
                <a:sym typeface="+mn-ea"/>
              </a:rPr>
              <a:t>，把</a:t>
            </a:r>
            <a:r>
              <a:rPr lang="en-US" altLang="zh-CN" sz="2400" dirty="0" smtClean="0">
                <a:sym typeface="+mn-ea"/>
              </a:rPr>
              <a:t>&lt;</a:t>
            </a:r>
            <a:r>
              <a:rPr lang="zh-CN" altLang="en-US" sz="2400" dirty="0" smtClean="0">
                <a:sym typeface="+mn-ea"/>
              </a:rPr>
              <a:t>写成了</a:t>
            </a:r>
            <a:r>
              <a:rPr lang="en-US" altLang="zh-CN" sz="2400" dirty="0" smtClean="0">
                <a:sym typeface="+mn-ea"/>
              </a:rPr>
              <a:t>&lt;=</a:t>
            </a:r>
            <a:endParaRPr lang="en-US" altLang="zh-CN" sz="2400" dirty="0" smtClean="0"/>
          </a:p>
          <a:p>
            <a:pPr marL="0" indent="0">
              <a:buNone/>
            </a:pPr>
            <a:r>
              <a:rPr lang="en-US" altLang="zh-CN" sz="2400" b="1" dirty="0" smtClean="0">
                <a:solidFill>
                  <a:srgbClr val="C00000"/>
                </a:solidFill>
                <a:sym typeface="+mn-ea"/>
              </a:rPr>
              <a:t>【</a:t>
            </a:r>
            <a:r>
              <a:rPr lang="zh-CN" altLang="en-US" sz="2400" b="1" dirty="0" smtClean="0">
                <a:solidFill>
                  <a:srgbClr val="C00000"/>
                </a:solidFill>
                <a:sym typeface="+mn-ea"/>
              </a:rPr>
              <a:t>注意</a:t>
            </a:r>
            <a:r>
              <a:rPr lang="en-US" altLang="zh-CN" sz="2400" b="1" dirty="0" smtClean="0">
                <a:solidFill>
                  <a:srgbClr val="C00000"/>
                </a:solidFill>
                <a:sym typeface="+mn-ea"/>
              </a:rPr>
              <a:t>】</a:t>
            </a:r>
            <a:endParaRPr lang="en-US" altLang="zh-CN" sz="2400" b="1" dirty="0" smtClean="0">
              <a:solidFill>
                <a:srgbClr val="C00000"/>
              </a:solidFill>
            </a:endParaRPr>
          </a:p>
          <a:p>
            <a:pPr marL="0" indent="0">
              <a:buNone/>
            </a:pPr>
            <a:r>
              <a:rPr lang="zh-CN" altLang="en-US" sz="2400" b="1" dirty="0" smtClean="0">
                <a:solidFill>
                  <a:srgbClr val="C00000"/>
                </a:solidFill>
                <a:sym typeface="+mn-ea"/>
              </a:rPr>
              <a:t>　　有效</a:t>
            </a:r>
            <a:r>
              <a:rPr lang="zh-CN" altLang="en-US" sz="2400" b="1" dirty="0">
                <a:solidFill>
                  <a:srgbClr val="C00000"/>
                </a:solidFill>
                <a:sym typeface="+mn-ea"/>
              </a:rPr>
              <a:t>数据和无效数据的分界点，往往作为程序员编写程序的判断点，是程序员容易犯错误的地方，也是测试人员重点测试的内容</a:t>
            </a:r>
            <a:r>
              <a:rPr lang="zh-CN" altLang="en-US" sz="2400" b="1" dirty="0" smtClean="0">
                <a:solidFill>
                  <a:srgbClr val="C00000"/>
                </a:solidFill>
                <a:sym typeface="+mn-ea"/>
              </a:rPr>
              <a:t>。</a:t>
            </a:r>
            <a:endParaRPr lang="zh-CN" altLang="en-US" sz="2400" b="1" dirty="0">
              <a:solidFill>
                <a:srgbClr val="C00000"/>
              </a:solidFill>
            </a:endParaRPr>
          </a:p>
          <a:p>
            <a:endParaRPr lang="zh-CN" altLang="en-US" sz="2400" b="1" dirty="0">
              <a:solidFill>
                <a:srgbClr val="C00000"/>
              </a:solidFill>
            </a:endParaRPr>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
        <p:nvSpPr>
          <p:cNvPr id="5" name="矩形 4"/>
          <p:cNvSpPr/>
          <p:nvPr/>
        </p:nvSpPr>
        <p:spPr>
          <a:xfrm>
            <a:off x="3143930" y="908973"/>
            <a:ext cx="6590927" cy="28080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nSpc>
                <a:spcPct val="110000"/>
              </a:lnSpc>
            </a:pPr>
            <a:r>
              <a:rPr lang="en-US" altLang="zh-CN" dirty="0"/>
              <a:t>If Val(Test1.Test) &gt;= 99 Or Val(Test1.Test) &lt;= -99 Then</a:t>
            </a:r>
            <a:endParaRPr lang="en-US" altLang="zh-CN" dirty="0"/>
          </a:p>
          <a:p>
            <a:pPr>
              <a:lnSpc>
                <a:spcPct val="110000"/>
              </a:lnSpc>
            </a:pPr>
            <a:r>
              <a:rPr lang="en-US" altLang="zh-CN" dirty="0"/>
              <a:t>	</a:t>
            </a:r>
            <a:r>
              <a:rPr lang="en-US" altLang="zh-CN" dirty="0" err="1"/>
              <a:t>MsgBox</a:t>
            </a:r>
            <a:r>
              <a:rPr lang="en-US" altLang="zh-CN" dirty="0"/>
              <a:t>("</a:t>
            </a:r>
            <a:r>
              <a:rPr lang="zh-CN" altLang="en-US" dirty="0"/>
              <a:t>输入的参数值必须大于</a:t>
            </a:r>
            <a:r>
              <a:rPr lang="en-US" altLang="zh-CN" dirty="0"/>
              <a:t>-100</a:t>
            </a:r>
            <a:r>
              <a:rPr lang="zh-CN" altLang="en-US" dirty="0"/>
              <a:t>同时小于</a:t>
            </a:r>
            <a:r>
              <a:rPr lang="en-US" altLang="zh-CN" dirty="0"/>
              <a:t>100")</a:t>
            </a:r>
            <a:endParaRPr lang="en-US" altLang="zh-CN" dirty="0"/>
          </a:p>
          <a:p>
            <a:pPr>
              <a:lnSpc>
                <a:spcPct val="110000"/>
              </a:lnSpc>
            </a:pPr>
            <a:r>
              <a:rPr lang="en-US" altLang="zh-CN" dirty="0"/>
              <a:t>	Test1.SetFocus</a:t>
            </a:r>
            <a:endParaRPr lang="en-US" altLang="zh-CN" dirty="0"/>
          </a:p>
          <a:p>
            <a:pPr>
              <a:lnSpc>
                <a:spcPct val="110000"/>
              </a:lnSpc>
            </a:pPr>
            <a:r>
              <a:rPr lang="en-US" altLang="zh-CN" dirty="0" err="1"/>
              <a:t>ElseIf</a:t>
            </a:r>
            <a:r>
              <a:rPr lang="en-US" altLang="zh-CN"/>
              <a:t> </a:t>
            </a:r>
            <a:r>
              <a:rPr lang="en-US" altLang="zh-CN" smtClean="0"/>
              <a:t>Val(Test2.Test</a:t>
            </a:r>
            <a:r>
              <a:rPr lang="en-US" altLang="zh-CN" dirty="0"/>
              <a:t>) &gt;= 99 or </a:t>
            </a:r>
            <a:r>
              <a:rPr lang="en-US" altLang="zh-CN" dirty="0" err="1"/>
              <a:t>val</a:t>
            </a:r>
            <a:r>
              <a:rPr lang="en-US" altLang="zh-CN" dirty="0"/>
              <a:t> (Test2.Test) &lt;= -99 then</a:t>
            </a:r>
            <a:endParaRPr lang="en-US" altLang="zh-CN" dirty="0"/>
          </a:p>
          <a:p>
            <a:pPr>
              <a:lnSpc>
                <a:spcPct val="110000"/>
              </a:lnSpc>
            </a:pPr>
            <a:r>
              <a:rPr lang="en-US" altLang="zh-CN" dirty="0"/>
              <a:t>	</a:t>
            </a:r>
            <a:r>
              <a:rPr lang="en-US" altLang="zh-CN" dirty="0" err="1"/>
              <a:t>MsgBox</a:t>
            </a:r>
            <a:r>
              <a:rPr lang="en-US" altLang="zh-CN" dirty="0"/>
              <a:t>("</a:t>
            </a:r>
            <a:r>
              <a:rPr lang="zh-CN" altLang="en-US" dirty="0"/>
              <a:t>输入的参数值必须大于</a:t>
            </a:r>
            <a:r>
              <a:rPr lang="en-US" altLang="zh-CN" dirty="0"/>
              <a:t>-100</a:t>
            </a:r>
            <a:r>
              <a:rPr lang="zh-CN" altLang="en-US" dirty="0"/>
              <a:t>同时小于</a:t>
            </a:r>
            <a:r>
              <a:rPr lang="en-US" altLang="zh-CN" dirty="0"/>
              <a:t>100")</a:t>
            </a:r>
            <a:endParaRPr lang="en-US" altLang="zh-CN" dirty="0"/>
          </a:p>
          <a:p>
            <a:pPr>
              <a:lnSpc>
                <a:spcPct val="110000"/>
              </a:lnSpc>
            </a:pPr>
            <a:r>
              <a:rPr lang="en-US" altLang="zh-CN" dirty="0"/>
              <a:t>	Test2.SetFocus</a:t>
            </a:r>
            <a:endParaRPr lang="en-US" altLang="zh-CN" dirty="0"/>
          </a:p>
          <a:p>
            <a:pPr>
              <a:lnSpc>
                <a:spcPct val="110000"/>
              </a:lnSpc>
            </a:pPr>
            <a:r>
              <a:rPr lang="en-US" altLang="zh-CN" dirty="0"/>
              <a:t>Else</a:t>
            </a:r>
            <a:endParaRPr lang="en-US" altLang="zh-CN" dirty="0"/>
          </a:p>
          <a:p>
            <a:pPr>
              <a:lnSpc>
                <a:spcPct val="110000"/>
              </a:lnSpc>
            </a:pPr>
            <a:r>
              <a:rPr lang="en-US" altLang="zh-CN" dirty="0"/>
              <a:t>	Test3.Test = Val(Test1.Test) + Val(Test2.Test)</a:t>
            </a:r>
            <a:endParaRPr lang="en-US" altLang="zh-CN" dirty="0"/>
          </a:p>
          <a:p>
            <a:pPr>
              <a:lnSpc>
                <a:spcPct val="110000"/>
              </a:lnSpc>
            </a:pPr>
            <a:r>
              <a:rPr lang="en-US" altLang="zh-CN" dirty="0"/>
              <a:t>End If</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边界值方法</a:t>
            </a:r>
            <a:endParaRPr lang="zh-CN" altLang="en-US"/>
          </a:p>
        </p:txBody>
      </p:sp>
      <p:sp>
        <p:nvSpPr>
          <p:cNvPr id="3" name="内容占位符 2"/>
          <p:cNvSpPr>
            <a:spLocks noGrp="1"/>
          </p:cNvSpPr>
          <p:nvPr>
            <p:ph idx="1"/>
          </p:nvPr>
        </p:nvSpPr>
        <p:spPr/>
        <p:txBody>
          <a:bodyPr/>
          <a:p>
            <a:r>
              <a:rPr lang="zh-CN" altLang="en-US" sz="2400" dirty="0" smtClean="0">
                <a:sym typeface="+mn-ea"/>
              </a:rPr>
              <a:t>如何解决这类问题</a:t>
            </a:r>
            <a:endParaRPr lang="en-US" altLang="zh-CN" sz="2400" dirty="0" smtClean="0"/>
          </a:p>
          <a:p>
            <a:pPr lvl="1"/>
            <a:r>
              <a:rPr lang="zh-CN" altLang="en-US" dirty="0">
                <a:sym typeface="+mn-ea"/>
              </a:rPr>
              <a:t>找到测试数据的边界点，也就是有效等价类和无效等价类的边界点，对边界点数据专门进行测试。</a:t>
            </a:r>
            <a:endParaRPr lang="zh-CN" altLang="en-US" b="0" dirty="0"/>
          </a:p>
          <a:p>
            <a:pPr lvl="1"/>
            <a:r>
              <a:rPr lang="zh-CN" altLang="en-US" dirty="0" smtClean="0">
                <a:sym typeface="+mn-ea"/>
              </a:rPr>
              <a:t>一般</a:t>
            </a:r>
            <a:r>
              <a:rPr lang="zh-CN" altLang="en-US" dirty="0">
                <a:sym typeface="+mn-ea"/>
              </a:rPr>
              <a:t>情况下，需要对边界值（</a:t>
            </a:r>
            <a:r>
              <a:rPr lang="en-US" altLang="zh-CN" dirty="0">
                <a:sym typeface="+mn-ea"/>
              </a:rPr>
              <a:t>-99</a:t>
            </a:r>
            <a:r>
              <a:rPr lang="zh-CN" altLang="en-US" dirty="0">
                <a:sym typeface="+mn-ea"/>
              </a:rPr>
              <a:t>和</a:t>
            </a:r>
            <a:r>
              <a:rPr lang="en-US" altLang="zh-CN" dirty="0">
                <a:sym typeface="+mn-ea"/>
              </a:rPr>
              <a:t>99</a:t>
            </a:r>
            <a:r>
              <a:rPr lang="zh-CN" altLang="en-US" dirty="0">
                <a:sym typeface="+mn-ea"/>
              </a:rPr>
              <a:t>）以及边界值两边的数（</a:t>
            </a:r>
            <a:r>
              <a:rPr lang="en-US" altLang="zh-CN" dirty="0">
                <a:sym typeface="+mn-ea"/>
              </a:rPr>
              <a:t>-100</a:t>
            </a:r>
            <a:r>
              <a:rPr lang="zh-CN" altLang="en-US" dirty="0">
                <a:sym typeface="+mn-ea"/>
              </a:rPr>
              <a:t>和</a:t>
            </a:r>
            <a:r>
              <a:rPr lang="en-US" altLang="zh-CN" dirty="0">
                <a:sym typeface="+mn-ea"/>
              </a:rPr>
              <a:t>-98</a:t>
            </a:r>
            <a:r>
              <a:rPr lang="zh-CN" altLang="en-US" dirty="0">
                <a:sym typeface="+mn-ea"/>
              </a:rPr>
              <a:t>以及</a:t>
            </a:r>
            <a:r>
              <a:rPr lang="en-US" altLang="zh-CN" dirty="0">
                <a:sym typeface="+mn-ea"/>
              </a:rPr>
              <a:t>100</a:t>
            </a:r>
            <a:r>
              <a:rPr lang="zh-CN" altLang="en-US" dirty="0">
                <a:sym typeface="+mn-ea"/>
              </a:rPr>
              <a:t>和</a:t>
            </a:r>
            <a:r>
              <a:rPr lang="en-US" altLang="zh-CN" dirty="0">
                <a:sym typeface="+mn-ea"/>
              </a:rPr>
              <a:t>98</a:t>
            </a:r>
            <a:r>
              <a:rPr lang="zh-CN" altLang="en-US" dirty="0">
                <a:sym typeface="+mn-ea"/>
              </a:rPr>
              <a:t>）分别进行</a:t>
            </a:r>
            <a:r>
              <a:rPr lang="zh-CN" altLang="en-US" dirty="0" smtClean="0">
                <a:sym typeface="+mn-ea"/>
              </a:rPr>
              <a:t>测试。</a:t>
            </a:r>
            <a:endParaRPr lang="zh-CN" altLang="en-US" b="0" dirty="0"/>
          </a:p>
          <a:p>
            <a:endParaRPr lang="zh-CN" altLang="en-US" b="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grpSp>
        <p:nvGrpSpPr>
          <p:cNvPr id="5" name="组合 4"/>
          <p:cNvGrpSpPr/>
          <p:nvPr/>
        </p:nvGrpSpPr>
        <p:grpSpPr>
          <a:xfrm>
            <a:off x="2495347" y="3821559"/>
            <a:ext cx="4865785" cy="1196701"/>
            <a:chOff x="1303258" y="3717032"/>
            <a:chExt cx="3744912" cy="1196701"/>
          </a:xfrm>
        </p:grpSpPr>
        <p:cxnSp>
          <p:nvCxnSpPr>
            <p:cNvPr id="6" name="直接连接符 5"/>
            <p:cNvCxnSpPr/>
            <p:nvPr/>
          </p:nvCxnSpPr>
          <p:spPr bwMode="auto">
            <a:xfrm>
              <a:off x="2023983" y="4058680"/>
              <a:ext cx="0" cy="643874"/>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4327445" y="4058680"/>
              <a:ext cx="0" cy="643874"/>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bwMode="auto">
            <a:xfrm flipV="1">
              <a:off x="1303258" y="4347321"/>
              <a:ext cx="3744912" cy="15308"/>
            </a:xfrm>
            <a:prstGeom prst="straightConnector1">
              <a:avLst/>
            </a:prstGeom>
            <a:ln w="571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19"/>
            <p:cNvSpPr txBox="1">
              <a:spLocks noChangeArrowheads="1"/>
            </p:cNvSpPr>
            <p:nvPr/>
          </p:nvSpPr>
          <p:spPr bwMode="auto">
            <a:xfrm>
              <a:off x="1803685" y="3717032"/>
              <a:ext cx="454263" cy="461665"/>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70C0"/>
                  </a:solidFill>
                </a:rPr>
                <a:t>-99</a:t>
              </a:r>
              <a:endParaRPr lang="en-US" altLang="zh-CN" sz="2400" b="1" dirty="0">
                <a:solidFill>
                  <a:srgbClr val="0070C0"/>
                </a:solidFill>
              </a:endParaRPr>
            </a:p>
          </p:txBody>
        </p:sp>
        <p:sp>
          <p:nvSpPr>
            <p:cNvPr id="10" name="TextBox 19"/>
            <p:cNvSpPr txBox="1">
              <a:spLocks noChangeArrowheads="1"/>
            </p:cNvSpPr>
            <p:nvPr/>
          </p:nvSpPr>
          <p:spPr bwMode="auto">
            <a:xfrm>
              <a:off x="4136708" y="3717032"/>
              <a:ext cx="381473" cy="461665"/>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70C0"/>
                  </a:solidFill>
                </a:rPr>
                <a:t>99</a:t>
              </a:r>
              <a:endParaRPr lang="en-US" altLang="zh-CN" sz="2400" b="1" dirty="0">
                <a:solidFill>
                  <a:srgbClr val="0070C0"/>
                </a:solidFill>
              </a:endParaRPr>
            </a:p>
          </p:txBody>
        </p:sp>
        <p:sp>
          <p:nvSpPr>
            <p:cNvPr id="11" name="TextBox 10"/>
            <p:cNvSpPr txBox="1">
              <a:spLocks noChangeArrowheads="1"/>
            </p:cNvSpPr>
            <p:nvPr/>
          </p:nvSpPr>
          <p:spPr bwMode="auto">
            <a:xfrm>
              <a:off x="1443052" y="4437032"/>
              <a:ext cx="573936" cy="461665"/>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70C0"/>
                  </a:solidFill>
                </a:rPr>
                <a:t>-100</a:t>
              </a:r>
              <a:endParaRPr lang="en-US" altLang="zh-CN" sz="2400" b="1" dirty="0">
                <a:solidFill>
                  <a:srgbClr val="0070C0"/>
                </a:solidFill>
              </a:endParaRPr>
            </a:p>
          </p:txBody>
        </p:sp>
        <p:sp>
          <p:nvSpPr>
            <p:cNvPr id="12" name="TextBox 19"/>
            <p:cNvSpPr txBox="1">
              <a:spLocks noChangeArrowheads="1"/>
            </p:cNvSpPr>
            <p:nvPr/>
          </p:nvSpPr>
          <p:spPr bwMode="auto">
            <a:xfrm>
              <a:off x="2139202" y="4437112"/>
              <a:ext cx="454263" cy="461665"/>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70C0"/>
                  </a:solidFill>
                </a:rPr>
                <a:t>-98</a:t>
              </a:r>
              <a:endParaRPr lang="en-US" altLang="zh-CN" sz="2400" b="1" dirty="0">
                <a:solidFill>
                  <a:srgbClr val="0070C0"/>
                </a:solidFill>
              </a:endParaRPr>
            </a:p>
          </p:txBody>
        </p:sp>
        <p:sp>
          <p:nvSpPr>
            <p:cNvPr id="13" name="TextBox 12"/>
            <p:cNvSpPr txBox="1">
              <a:spLocks noChangeArrowheads="1"/>
            </p:cNvSpPr>
            <p:nvPr/>
          </p:nvSpPr>
          <p:spPr bwMode="auto">
            <a:xfrm>
              <a:off x="3840529" y="4452068"/>
              <a:ext cx="381473" cy="461665"/>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70C0"/>
                  </a:solidFill>
                </a:rPr>
                <a:t>98</a:t>
              </a:r>
              <a:endParaRPr lang="en-US" altLang="zh-CN" sz="2400" b="1" dirty="0">
                <a:solidFill>
                  <a:srgbClr val="0070C0"/>
                </a:solidFill>
              </a:endParaRPr>
            </a:p>
          </p:txBody>
        </p:sp>
        <p:sp>
          <p:nvSpPr>
            <p:cNvPr id="14" name="TextBox 19"/>
            <p:cNvSpPr txBox="1">
              <a:spLocks noChangeArrowheads="1"/>
            </p:cNvSpPr>
            <p:nvPr/>
          </p:nvSpPr>
          <p:spPr bwMode="auto">
            <a:xfrm>
              <a:off x="4304659" y="4452068"/>
              <a:ext cx="501145" cy="461665"/>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70C0"/>
                  </a:solidFill>
                </a:rPr>
                <a:t>100</a:t>
              </a:r>
              <a:endParaRPr lang="en-US" altLang="zh-CN" sz="2400" b="1" dirty="0">
                <a:solidFill>
                  <a:srgbClr val="0070C0"/>
                </a:solidFill>
              </a:endParaRPr>
            </a:p>
          </p:txBody>
        </p:sp>
      </p:gr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边界值方法</a:t>
            </a:r>
            <a:endParaRPr lang="zh-CN" altLang="en-US"/>
          </a:p>
        </p:txBody>
      </p:sp>
      <p:sp>
        <p:nvSpPr>
          <p:cNvPr id="3" name="内容占位符 2"/>
          <p:cNvSpPr>
            <a:spLocks noGrp="1"/>
          </p:cNvSpPr>
          <p:nvPr>
            <p:ph idx="1"/>
          </p:nvPr>
        </p:nvSpPr>
        <p:spPr/>
        <p:txBody>
          <a:bodyPr/>
          <a:p>
            <a:r>
              <a:rPr lang="zh-CN" altLang="en-US" dirty="0" smtClean="0">
                <a:sym typeface="+mn-ea"/>
              </a:rPr>
              <a:t>针对第一、二个文本框，使用边界值方法设计测试用例</a:t>
            </a:r>
            <a:endParaRPr lang="zh-CN" altLang="en-US"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6" name="图片 5"/>
          <p:cNvPicPr>
            <a:picLocks noChangeAspect="1"/>
          </p:cNvPicPr>
          <p:nvPr/>
        </p:nvPicPr>
        <p:blipFill>
          <a:blip r:embed="rId1"/>
          <a:stretch>
            <a:fillRect/>
          </a:stretch>
        </p:blipFill>
        <p:spPr>
          <a:xfrm>
            <a:off x="1143635" y="2093595"/>
            <a:ext cx="7498080" cy="38277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确定边界值的方法</a:t>
            </a:r>
            <a:endParaRPr lang="zh-CN" altLang="en-US"/>
          </a:p>
        </p:txBody>
      </p:sp>
      <p:sp>
        <p:nvSpPr>
          <p:cNvPr id="3" name="内容占位符 2"/>
          <p:cNvSpPr>
            <a:spLocks noGrp="1"/>
          </p:cNvSpPr>
          <p:nvPr>
            <p:ph idx="1"/>
          </p:nvPr>
        </p:nvSpPr>
        <p:spPr/>
        <p:txBody>
          <a:bodyPr/>
          <a:p>
            <a:r>
              <a:rPr lang="zh-CN" altLang="en-US" sz="2400" dirty="0">
                <a:sym typeface="+mn-ea"/>
              </a:rPr>
              <a:t>确定边界情况（输入或输出等价类的边界）</a:t>
            </a:r>
            <a:endParaRPr lang="en-US" altLang="zh-CN" sz="2400" dirty="0"/>
          </a:p>
          <a:p>
            <a:r>
              <a:rPr lang="zh-CN" altLang="en-US" sz="2400" dirty="0" smtClean="0">
                <a:sym typeface="+mn-ea"/>
              </a:rPr>
              <a:t>选取</a:t>
            </a:r>
            <a:r>
              <a:rPr lang="zh-CN" altLang="en-US" sz="2400" dirty="0">
                <a:sym typeface="+mn-ea"/>
              </a:rPr>
              <a:t>正好等于、刚刚好大于或刚刚好小于边界值作为测试数据</a:t>
            </a:r>
            <a:endParaRPr lang="en-US" altLang="zh-CN" sz="2400" dirty="0"/>
          </a:p>
          <a:p>
            <a:pPr marL="228600" lvl="1" indent="-431800">
              <a:lnSpc>
                <a:spcPct val="100000"/>
              </a:lnSpc>
              <a:spcAft>
                <a:spcPts val="600"/>
              </a:spcAft>
              <a:buFont typeface="Wingdings" panose="05000000000000000000" pitchFamily="2" charset="2"/>
              <a:buChar char="u"/>
            </a:pPr>
            <a:r>
              <a:rPr lang="zh-CN" altLang="en-US" dirty="0" smtClean="0">
                <a:sym typeface="+mn-ea"/>
              </a:rPr>
              <a:t>边界值的取值依据输入范围区间不同而有所不同，但是都需要把上点值、离点值和内点值取</a:t>
            </a:r>
            <a:r>
              <a:rPr lang="zh-CN" altLang="en-US" smtClean="0">
                <a:sym typeface="+mn-ea"/>
              </a:rPr>
              <a:t>到。</a:t>
            </a:r>
            <a:endParaRPr lang="en-US" altLang="zh-CN" dirty="0" smtClean="0"/>
          </a:p>
          <a:p>
            <a:endParaRPr lang="en-US" altLang="zh-CN" dirty="0" smtClean="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
        <p:nvSpPr>
          <p:cNvPr id="5" name="矩形 4"/>
          <p:cNvSpPr/>
          <p:nvPr/>
        </p:nvSpPr>
        <p:spPr>
          <a:xfrm>
            <a:off x="1119833" y="3148965"/>
            <a:ext cx="3240000" cy="1728000"/>
          </a:xfrm>
          <a:prstGeom prst="rect">
            <a:avLst/>
          </a:prstGeom>
        </p:spPr>
        <p:style>
          <a:lnRef idx="1">
            <a:schemeClr val="dk1"/>
          </a:lnRef>
          <a:fillRef idx="2">
            <a:schemeClr val="dk1"/>
          </a:fillRef>
          <a:effectRef idx="1">
            <a:schemeClr val="dk1"/>
          </a:effectRef>
          <a:fontRef idx="minor">
            <a:schemeClr val="dk1"/>
          </a:fontRef>
        </p:style>
        <p:txBody>
          <a:bodyPr rtlCol="0" anchor="ctr"/>
          <a:p>
            <a:pPr marL="0" lvl="1" algn="just" fontAlgn="base">
              <a:lnSpc>
                <a:spcPct val="120000"/>
              </a:lnSpc>
              <a:spcBef>
                <a:spcPct val="20000"/>
              </a:spcBef>
              <a:spcAft>
                <a:spcPct val="0"/>
              </a:spcAft>
              <a:buClr>
                <a:srgbClr val="77933C"/>
              </a:buClr>
            </a:pPr>
            <a:r>
              <a:rPr lang="zh-CN" altLang="en-US" dirty="0">
                <a:solidFill>
                  <a:schemeClr val="tx1"/>
                </a:solidFill>
              </a:rPr>
              <a:t>如果是闭区间，例如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smtClean="0">
                <a:solidFill>
                  <a:schemeClr val="tx1"/>
                </a:solidFill>
              </a:rPr>
              <a:t>。</a:t>
            </a:r>
            <a:endParaRPr lang="en-US" altLang="zh-CN" dirty="0" smtClean="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0</a:t>
            </a:r>
            <a:r>
              <a:rPr lang="zh-CN" altLang="en-US" sz="1600" dirty="0">
                <a:solidFill>
                  <a:schemeClr val="tx1"/>
                </a:solidFill>
              </a:rPr>
              <a:t>、</a:t>
            </a:r>
            <a:r>
              <a:rPr lang="en-US" altLang="zh-CN" sz="1600" dirty="0" smtClean="0">
                <a:solidFill>
                  <a:schemeClr val="tx1"/>
                </a:solidFill>
              </a:rPr>
              <a:t>11</a:t>
            </a:r>
            <a:endParaRPr lang="en-US" altLang="zh-CN" sz="1600" dirty="0">
              <a:solidFill>
                <a:schemeClr val="tx1"/>
              </a:solidFill>
            </a:endParaRPr>
          </a:p>
        </p:txBody>
      </p:sp>
      <p:sp>
        <p:nvSpPr>
          <p:cNvPr id="6" name="矩形 5"/>
          <p:cNvSpPr/>
          <p:nvPr/>
        </p:nvSpPr>
        <p:spPr>
          <a:xfrm>
            <a:off x="3341157" y="4051745"/>
            <a:ext cx="3240000" cy="172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marL="0" lvl="1" algn="just" fontAlgn="base">
              <a:lnSpc>
                <a:spcPct val="120000"/>
              </a:lnSpc>
              <a:spcBef>
                <a:spcPct val="20000"/>
              </a:spcBef>
              <a:spcAft>
                <a:spcPct val="0"/>
              </a:spcAft>
              <a:buClr>
                <a:srgbClr val="77933C"/>
              </a:buClr>
            </a:pPr>
            <a:r>
              <a:rPr lang="zh-CN" altLang="en-US" dirty="0">
                <a:solidFill>
                  <a:schemeClr val="tx1"/>
                </a:solidFill>
              </a:rPr>
              <a:t>如果是开区间，例如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9</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endParaRPr lang="en-US" altLang="zh-CN" sz="1600" dirty="0">
              <a:solidFill>
                <a:schemeClr val="tx1"/>
              </a:solidFill>
            </a:endParaRPr>
          </a:p>
        </p:txBody>
      </p:sp>
      <p:sp>
        <p:nvSpPr>
          <p:cNvPr id="7" name="矩形 6"/>
          <p:cNvSpPr/>
          <p:nvPr/>
        </p:nvSpPr>
        <p:spPr>
          <a:xfrm>
            <a:off x="5870838" y="4876600"/>
            <a:ext cx="3960000" cy="1728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marL="0" lvl="1" algn="just" fontAlgn="base">
              <a:lnSpc>
                <a:spcPct val="120000"/>
              </a:lnSpc>
              <a:spcBef>
                <a:spcPct val="20000"/>
              </a:spcBef>
              <a:spcAft>
                <a:spcPct val="0"/>
              </a:spcAft>
              <a:buClr>
                <a:srgbClr val="77933C"/>
              </a:buClr>
            </a:pPr>
            <a:r>
              <a:rPr lang="zh-CN" altLang="en-US" dirty="0">
                <a:solidFill>
                  <a:schemeClr val="tx1"/>
                </a:solidFill>
              </a:rPr>
              <a:t>如果是半开半闭区间，例如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10</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11</a:t>
            </a:r>
            <a:endParaRPr lang="zh-CN" altLang="en-US" sz="16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边界值方法</a:t>
            </a:r>
            <a:endParaRPr lang="zh-CN" altLang="en-US"/>
          </a:p>
        </p:txBody>
      </p:sp>
      <p:sp>
        <p:nvSpPr>
          <p:cNvPr id="3" name="内容占位符 2"/>
          <p:cNvSpPr>
            <a:spLocks noGrp="1"/>
          </p:cNvSpPr>
          <p:nvPr>
            <p:ph idx="1"/>
          </p:nvPr>
        </p:nvSpPr>
        <p:spPr/>
        <p:txBody>
          <a:bodyPr/>
          <a:p>
            <a:r>
              <a:rPr lang="zh-CN" altLang="en-US" sz="2800" dirty="0" smtClean="0">
                <a:sym typeface="+mn-ea"/>
              </a:rPr>
              <a:t>例子</a:t>
            </a:r>
            <a:r>
              <a:rPr lang="zh-CN" altLang="en-US" sz="2800" dirty="0">
                <a:sym typeface="+mn-ea"/>
              </a:rPr>
              <a:t>：计算两个</a:t>
            </a:r>
            <a:r>
              <a:rPr lang="en-US" altLang="zh-CN" sz="2800" dirty="0">
                <a:sym typeface="+mn-ea"/>
              </a:rPr>
              <a:t>1~100</a:t>
            </a:r>
            <a:r>
              <a:rPr lang="zh-CN" altLang="en-US" sz="2800" dirty="0">
                <a:sym typeface="+mn-ea"/>
              </a:rPr>
              <a:t>之间整数的和</a:t>
            </a:r>
            <a:r>
              <a:rPr lang="zh-CN" altLang="en-US" sz="2800" dirty="0" smtClean="0">
                <a:sym typeface="+mn-ea"/>
              </a:rPr>
              <a:t>。</a:t>
            </a:r>
            <a:endParaRPr lang="en-US" altLang="zh-CN" sz="2800" dirty="0" smtClean="0"/>
          </a:p>
          <a:p>
            <a:pPr marL="457200" lvl="1" indent="0">
              <a:buNone/>
            </a:pPr>
            <a:r>
              <a:rPr lang="zh-CN" altLang="en-US" sz="2800" dirty="0" smtClean="0">
                <a:solidFill>
                  <a:srgbClr val="C00000"/>
                </a:solidFill>
                <a:sym typeface="+mn-ea"/>
              </a:rPr>
              <a:t>重点考虑</a:t>
            </a:r>
            <a:r>
              <a:rPr lang="en-US" altLang="zh-CN" sz="2800" dirty="0" smtClean="0">
                <a:solidFill>
                  <a:srgbClr val="C00000"/>
                </a:solidFill>
                <a:sym typeface="+mn-ea"/>
              </a:rPr>
              <a:t>1</a:t>
            </a:r>
            <a:r>
              <a:rPr lang="zh-CN" altLang="en-US" sz="2800" dirty="0" smtClean="0">
                <a:solidFill>
                  <a:srgbClr val="C00000"/>
                </a:solidFill>
                <a:sym typeface="+mn-ea"/>
              </a:rPr>
              <a:t>和</a:t>
            </a:r>
            <a:r>
              <a:rPr lang="en-US" altLang="zh-CN" sz="2800" dirty="0" smtClean="0">
                <a:solidFill>
                  <a:srgbClr val="C00000"/>
                </a:solidFill>
                <a:sym typeface="+mn-ea"/>
              </a:rPr>
              <a:t>100</a:t>
            </a:r>
            <a:r>
              <a:rPr lang="zh-CN" altLang="en-US" sz="2800" dirty="0" smtClean="0">
                <a:solidFill>
                  <a:srgbClr val="C00000"/>
                </a:solidFill>
                <a:sym typeface="+mn-ea"/>
              </a:rPr>
              <a:t>两个边界值。</a:t>
            </a:r>
            <a:endParaRPr lang="en-US" altLang="zh-CN" sz="2800" dirty="0">
              <a:solidFill>
                <a:srgbClr val="C00000"/>
              </a:solidFill>
            </a:endParaRPr>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graphicFrame>
        <p:nvGraphicFramePr>
          <p:cNvPr id="6" name="表格 5"/>
          <p:cNvGraphicFramePr>
            <a:graphicFrameLocks noGrp="1"/>
          </p:cNvGraphicFramePr>
          <p:nvPr>
            <p:custDataLst>
              <p:tags r:id="rId1"/>
            </p:custDataLst>
          </p:nvPr>
        </p:nvGraphicFramePr>
        <p:xfrm>
          <a:off x="1092781" y="2653303"/>
          <a:ext cx="8640445" cy="3383280"/>
        </p:xfrm>
        <a:graphic>
          <a:graphicData uri="http://schemas.openxmlformats.org/drawingml/2006/table">
            <a:tbl>
              <a:tblPr firstRow="1" bandRow="1">
                <a:tableStyleId>{7DF18680-E054-41AD-8BC1-D1AEF772440D}</a:tableStyleId>
              </a:tblPr>
              <a:tblGrid>
                <a:gridCol w="864235"/>
                <a:gridCol w="2160270"/>
                <a:gridCol w="1177912"/>
                <a:gridCol w="1178182"/>
                <a:gridCol w="3259636"/>
              </a:tblGrid>
              <a:tr h="361946">
                <a:tc>
                  <a:txBody>
                    <a:bodyPr/>
                    <a:p>
                      <a:pPr marL="0" marR="0" lvl="0" indent="0" algn="ctr" defTabSz="914400" rtl="0" eaLnBrk="1" fontAlgn="base" latinLnBrk="0" hangingPunct="1">
                        <a:lnSpc>
                          <a:spcPct val="100000"/>
                        </a:lnSpc>
                        <a:spcBef>
                          <a:spcPct val="0"/>
                        </a:spcBef>
                        <a:spcAft>
                          <a:spcPct val="0"/>
                        </a:spcAft>
                        <a:buClrTx/>
                        <a:buSzTx/>
                        <a:buFontTx/>
                        <a:buNone/>
                      </a:pPr>
                      <a:r>
                        <a:rPr lang="en-US" altLang="zh-CN" sz="1800" kern="1200" dirty="0" err="1" smtClean="0"/>
                        <a:t>编号</a:t>
                      </a:r>
                      <a:endParaRPr lang="zh-CN" altLang="en-US" sz="1800" b="1" kern="1200" dirty="0" smtClean="0">
                        <a:solidFill>
                          <a:schemeClr val="lt1"/>
                        </a:solidFill>
                        <a:latin typeface="+mn-lt"/>
                        <a:ea typeface="+mn-ea"/>
                        <a:cs typeface="+mn-cs"/>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lang="en-US" altLang="zh-CN" sz="1800" kern="1200" dirty="0" err="1" smtClean="0"/>
                        <a:t>所属等价类</a:t>
                      </a:r>
                      <a:endParaRPr lang="zh-CN" altLang="en-US" sz="1800" b="1" kern="1200" dirty="0" smtClean="0">
                        <a:solidFill>
                          <a:schemeClr val="lt1"/>
                        </a:solidFill>
                        <a:latin typeface="+mn-lt"/>
                        <a:ea typeface="+mn-ea"/>
                        <a:cs typeface="+mn-cs"/>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lang="en-US" altLang="zh-CN" sz="1800" kern="1200" dirty="0" smtClean="0"/>
                        <a:t>加数1数</a:t>
                      </a:r>
                      <a:endParaRPr lang="zh-CN" altLang="en-US" sz="1800" b="1" kern="1200" dirty="0" smtClean="0">
                        <a:solidFill>
                          <a:schemeClr val="lt1"/>
                        </a:solidFill>
                        <a:latin typeface="+mn-lt"/>
                        <a:ea typeface="+mn-ea"/>
                        <a:cs typeface="+mn-cs"/>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lang="en-US" altLang="zh-CN" sz="1800" kern="1200" dirty="0" smtClean="0"/>
                        <a:t>加数2数</a:t>
                      </a:r>
                      <a:endParaRPr lang="zh-CN" altLang="en-US" sz="1800" b="1" kern="1200" dirty="0" smtClean="0">
                        <a:solidFill>
                          <a:schemeClr val="lt1"/>
                        </a:solidFill>
                        <a:latin typeface="+mn-lt"/>
                        <a:ea typeface="+mn-ea"/>
                        <a:cs typeface="+mn-cs"/>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lang="en-US" altLang="zh-CN" sz="1800" kern="1200" dirty="0" err="1" smtClean="0"/>
                        <a:t>预期结果</a:t>
                      </a:r>
                      <a:endParaRPr lang="zh-CN" altLang="en-US" sz="1800" b="1" kern="1200" dirty="0" smtClean="0">
                        <a:solidFill>
                          <a:schemeClr val="lt1"/>
                        </a:solidFill>
                        <a:latin typeface="+mn-lt"/>
                        <a:ea typeface="+mn-ea"/>
                        <a:cs typeface="+mn-cs"/>
                      </a:endParaRPr>
                    </a:p>
                  </a:txBody>
                  <a:tcPr marL="118809" marR="118809" marT="45717" marB="45717" anchor="ctr" horzOverflow="overflow"/>
                </a:tc>
              </a:tr>
              <a:tr h="33178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rowSpan="2">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2（有效等价类）</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2</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r>
              <a:tr h="33528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2</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vMerge="1">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100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100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200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r>
              <a:tr h="33178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3</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1（无效等价类）</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提示“请输入1~100之间的整数”</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r>
              <a:tr h="33178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4</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3（无效等价类）</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101</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101</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提示“请输入1~100之间的整数”</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r>
              <a:tr h="33178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5</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4（无效等价类）</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1.2</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1.2</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提示“请输入1~100之间的整数”</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r>
              <a:tr h="33178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6</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5（无效等价类）</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A</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B</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提示“请输入1~100之间的整数”</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r>
              <a:tr h="33528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7</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6（无效等价类）</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提示“请输入1~100之间的整数”</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r>
              <a:tr h="33178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8</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7（无效等价类）</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err="1" smtClean="0">
                          <a:ln>
                            <a:noFill/>
                          </a:ln>
                          <a:effectLst/>
                        </a:rPr>
                        <a:t>空格</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err="1" smtClean="0">
                          <a:ln>
                            <a:noFill/>
                          </a:ln>
                          <a:effectLst/>
                        </a:rPr>
                        <a:t>空格</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提示“请输入1~100之间的整数”</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r>
              <a:tr h="33178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9</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8（无效等价类）</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a:txBody>
                  <a:tcPr marL="118809" marR="118809" marT="45717" marB="45717"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u="none" strike="noStrike" cap="none" normalizeH="0" baseline="0" dirty="0" smtClean="0">
                          <a:ln>
                            <a:noFill/>
                          </a:ln>
                          <a:effectLst/>
                        </a:rPr>
                        <a:t>提示“请输入1~100之间的整数”</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9" marR="118809" marT="45717" marB="45717" anchor="ctr"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测试用例设计概述</a:t>
            </a:r>
            <a:endParaRPr lang="zh-CN" altLang="en-US"/>
          </a:p>
        </p:txBody>
      </p:sp>
      <p:sp>
        <p:nvSpPr>
          <p:cNvPr id="3" name="内容占位符 2"/>
          <p:cNvSpPr>
            <a:spLocks noGrp="1"/>
          </p:cNvSpPr>
          <p:nvPr>
            <p:ph idx="1"/>
          </p:nvPr>
        </p:nvSpPr>
        <p:spPr/>
        <p:txBody>
          <a:bodyPr/>
          <a:p>
            <a:r>
              <a:rPr lang="zh-CN" altLang="en-US" sz="2800" dirty="0" smtClean="0">
                <a:sym typeface="+mn-ea"/>
              </a:rPr>
              <a:t>测试用例的创建可能会有两个用途或目的：</a:t>
            </a:r>
            <a:endParaRPr lang="en-US" altLang="zh-CN" sz="2800" dirty="0" smtClean="0"/>
          </a:p>
          <a:p>
            <a:pPr lvl="1"/>
            <a:r>
              <a:rPr lang="zh-CN" altLang="en-US" sz="2800" dirty="0" smtClean="0">
                <a:sym typeface="+mn-ea"/>
              </a:rPr>
              <a:t>被认为是要交付给顾客的产品的一部分。</a:t>
            </a:r>
            <a:r>
              <a:rPr lang="en-US" altLang="zh-CN" sz="2800" dirty="0" smtClean="0">
                <a:sym typeface="+mn-ea"/>
              </a:rPr>
              <a:t>——</a:t>
            </a:r>
            <a:r>
              <a:rPr lang="zh-CN" altLang="en-US" sz="2800" dirty="0" smtClean="0">
                <a:sym typeface="+mn-ea"/>
              </a:rPr>
              <a:t>这里充当的是提高可信度的作用。</a:t>
            </a:r>
            <a:endParaRPr lang="en-US" altLang="zh-CN" sz="2800" dirty="0" smtClean="0"/>
          </a:p>
          <a:p>
            <a:pPr lvl="1"/>
            <a:r>
              <a:rPr lang="zh-CN" altLang="en-US" sz="2800" dirty="0" smtClean="0">
                <a:sym typeface="+mn-ea"/>
              </a:rPr>
              <a:t>只作为内部使用，如系统级别的测试。</a:t>
            </a:r>
            <a:r>
              <a:rPr lang="en-US" altLang="zh-CN" sz="2800" dirty="0" smtClean="0">
                <a:sym typeface="+mn-ea"/>
              </a:rPr>
              <a:t>——</a:t>
            </a:r>
            <a:r>
              <a:rPr lang="zh-CN" altLang="en-US" sz="2800" dirty="0" smtClean="0">
                <a:sym typeface="+mn-ea"/>
              </a:rPr>
              <a:t>效率是目的，此阶段代码未完成，基于需求和设计写测试用例，当代码准备好后，就可以很快地测试产品。</a:t>
            </a:r>
            <a:endParaRPr lang="en-US" altLang="zh-CN" sz="2800" dirty="0"/>
          </a:p>
          <a:p>
            <a:r>
              <a:rPr lang="zh-CN" altLang="en-US" sz="2800" dirty="0" smtClean="0">
                <a:sym typeface="+mn-ea"/>
              </a:rPr>
              <a:t>接下来，将介绍下列内容</a:t>
            </a:r>
            <a:endParaRPr lang="en-US" altLang="zh-CN" sz="2800" dirty="0" smtClean="0"/>
          </a:p>
          <a:p>
            <a:pPr lvl="1"/>
            <a:r>
              <a:rPr lang="en-US" altLang="zh-CN" sz="2800" dirty="0" smtClean="0">
                <a:sym typeface="+mn-ea"/>
              </a:rPr>
              <a:t>1</a:t>
            </a:r>
            <a:r>
              <a:rPr lang="zh-CN" altLang="en-US" sz="2800" dirty="0" smtClean="0">
                <a:sym typeface="+mn-ea"/>
              </a:rPr>
              <a:t>）测试用例</a:t>
            </a:r>
            <a:r>
              <a:rPr lang="zh-CN" altLang="en-US" sz="2800" dirty="0">
                <a:sym typeface="+mn-ea"/>
              </a:rPr>
              <a:t>的定义和特征</a:t>
            </a:r>
            <a:endParaRPr lang="zh-CN" altLang="en-US" sz="2800" dirty="0"/>
          </a:p>
          <a:p>
            <a:pPr lvl="1"/>
            <a:r>
              <a:rPr lang="en-US" altLang="zh-CN" sz="2800" dirty="0" smtClean="0">
                <a:sym typeface="+mn-ea"/>
              </a:rPr>
              <a:t>2</a:t>
            </a:r>
            <a:r>
              <a:rPr lang="zh-CN" altLang="en-US" sz="2800" dirty="0" smtClean="0">
                <a:sym typeface="+mn-ea"/>
              </a:rPr>
              <a:t>）使用</a:t>
            </a:r>
            <a:r>
              <a:rPr lang="zh-CN" altLang="en-US" sz="2800" dirty="0">
                <a:sym typeface="+mn-ea"/>
              </a:rPr>
              <a:t>测试用例的好处</a:t>
            </a:r>
            <a:endParaRPr lang="zh-CN" altLang="en-US" sz="2800" dirty="0"/>
          </a:p>
          <a:p>
            <a:pPr lvl="1"/>
            <a:r>
              <a:rPr lang="en-US" altLang="zh-CN" sz="2800" dirty="0" smtClean="0">
                <a:sym typeface="+mn-ea"/>
              </a:rPr>
              <a:t>3</a:t>
            </a:r>
            <a:r>
              <a:rPr lang="zh-CN" altLang="en-US" sz="2800" dirty="0" smtClean="0">
                <a:sym typeface="+mn-ea"/>
              </a:rPr>
              <a:t>）测试用例</a:t>
            </a:r>
            <a:r>
              <a:rPr lang="zh-CN" altLang="en-US" sz="2800" dirty="0">
                <a:sym typeface="+mn-ea"/>
              </a:rPr>
              <a:t>的基本准则</a:t>
            </a:r>
            <a:endParaRPr lang="zh-CN" altLang="en-US" sz="2800" dirty="0"/>
          </a:p>
          <a:p>
            <a:pPr lvl="1"/>
            <a:r>
              <a:rPr lang="en-US" altLang="zh-CN" sz="2800" dirty="0" smtClean="0">
                <a:sym typeface="+mn-ea"/>
              </a:rPr>
              <a:t>4</a:t>
            </a:r>
            <a:r>
              <a:rPr lang="zh-CN" altLang="en-US" sz="2800" dirty="0" smtClean="0">
                <a:sym typeface="+mn-ea"/>
              </a:rPr>
              <a:t>）设计</a:t>
            </a:r>
            <a:r>
              <a:rPr lang="zh-CN" altLang="en-US" sz="2800" dirty="0">
                <a:sym typeface="+mn-ea"/>
              </a:rPr>
              <a:t>测试用例的着眼点</a:t>
            </a:r>
            <a:endParaRPr lang="zh-CN" altLang="en-US" sz="2800"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常见的边界值</a:t>
            </a:r>
            <a:endParaRPr lang="zh-CN" altLang="en-US"/>
          </a:p>
        </p:txBody>
      </p:sp>
      <p:sp>
        <p:nvSpPr>
          <p:cNvPr id="3" name="内容占位符 2"/>
          <p:cNvSpPr>
            <a:spLocks noGrp="1"/>
          </p:cNvSpPr>
          <p:nvPr>
            <p:ph idx="1"/>
          </p:nvPr>
        </p:nvSpPr>
        <p:spPr/>
        <p:txBody>
          <a:bodyPr/>
          <a:p>
            <a:pPr>
              <a:spcBef>
                <a:spcPts val="600"/>
              </a:spcBef>
              <a:spcAft>
                <a:spcPts val="600"/>
              </a:spcAft>
            </a:pPr>
            <a:r>
              <a:rPr lang="zh-CN" altLang="en-US" dirty="0" smtClean="0">
                <a:sym typeface="+mn-ea"/>
              </a:rPr>
              <a:t>文本框接收字符个数，比如用户名长度，密码长度等；</a:t>
            </a:r>
            <a:endParaRPr lang="en-US" altLang="zh-CN" b="0" dirty="0" smtClean="0"/>
          </a:p>
          <a:p>
            <a:pPr>
              <a:spcBef>
                <a:spcPts val="600"/>
              </a:spcBef>
              <a:spcAft>
                <a:spcPts val="600"/>
              </a:spcAft>
            </a:pPr>
            <a:r>
              <a:rPr lang="zh-CN" altLang="en-US" dirty="0" smtClean="0">
                <a:sym typeface="+mn-ea"/>
              </a:rPr>
              <a:t>报表的第</a:t>
            </a:r>
            <a:r>
              <a:rPr lang="en-US" altLang="zh-CN" dirty="0" smtClean="0">
                <a:sym typeface="+mn-ea"/>
              </a:rPr>
              <a:t>1</a:t>
            </a:r>
            <a:r>
              <a:rPr lang="zh-CN" altLang="en-US" dirty="0" smtClean="0">
                <a:sym typeface="+mn-ea"/>
              </a:rPr>
              <a:t>行和最后</a:t>
            </a:r>
            <a:r>
              <a:rPr lang="en-US" altLang="zh-CN" dirty="0" smtClean="0">
                <a:sym typeface="+mn-ea"/>
              </a:rPr>
              <a:t>1</a:t>
            </a:r>
            <a:r>
              <a:rPr lang="zh-CN" altLang="en-US" dirty="0" smtClean="0">
                <a:sym typeface="+mn-ea"/>
              </a:rPr>
              <a:t>行；</a:t>
            </a:r>
            <a:endParaRPr lang="en-US" altLang="zh-CN" b="0" dirty="0" smtClean="0"/>
          </a:p>
          <a:p>
            <a:pPr>
              <a:spcBef>
                <a:spcPts val="600"/>
              </a:spcBef>
              <a:spcAft>
                <a:spcPts val="600"/>
              </a:spcAft>
            </a:pPr>
            <a:r>
              <a:rPr lang="zh-CN" altLang="en-US" dirty="0" smtClean="0">
                <a:sym typeface="+mn-ea"/>
              </a:rPr>
              <a:t>数值元素的第</a:t>
            </a:r>
            <a:r>
              <a:rPr lang="en-US" altLang="zh-CN" dirty="0" smtClean="0">
                <a:sym typeface="+mn-ea"/>
              </a:rPr>
              <a:t>1</a:t>
            </a:r>
            <a:r>
              <a:rPr lang="zh-CN" altLang="en-US" dirty="0" smtClean="0">
                <a:sym typeface="+mn-ea"/>
              </a:rPr>
              <a:t>个和最后</a:t>
            </a:r>
            <a:r>
              <a:rPr lang="en-US" altLang="zh-CN" dirty="0" smtClean="0">
                <a:sym typeface="+mn-ea"/>
              </a:rPr>
              <a:t>1</a:t>
            </a:r>
            <a:r>
              <a:rPr lang="zh-CN" altLang="en-US" dirty="0" smtClean="0">
                <a:sym typeface="+mn-ea"/>
              </a:rPr>
              <a:t>个；</a:t>
            </a:r>
            <a:endParaRPr lang="en-US" altLang="zh-CN" b="0" dirty="0" smtClean="0"/>
          </a:p>
          <a:p>
            <a:pPr>
              <a:spcBef>
                <a:spcPts val="600"/>
              </a:spcBef>
              <a:spcAft>
                <a:spcPts val="600"/>
              </a:spcAft>
            </a:pPr>
            <a:r>
              <a:rPr lang="zh-CN" altLang="en-US" dirty="0" smtClean="0">
                <a:sym typeface="+mn-ea"/>
              </a:rPr>
              <a:t>循环的第</a:t>
            </a:r>
            <a:r>
              <a:rPr lang="en-US" altLang="zh-CN" dirty="0" smtClean="0">
                <a:sym typeface="+mn-ea"/>
              </a:rPr>
              <a:t>1</a:t>
            </a:r>
            <a:r>
              <a:rPr lang="zh-CN" altLang="en-US" dirty="0" smtClean="0">
                <a:sym typeface="+mn-ea"/>
              </a:rPr>
              <a:t>次、</a:t>
            </a:r>
            <a:r>
              <a:rPr lang="en-US" altLang="zh-CN" dirty="0" smtClean="0">
                <a:sym typeface="+mn-ea"/>
              </a:rPr>
              <a:t>2</a:t>
            </a:r>
            <a:r>
              <a:rPr lang="zh-CN" altLang="en-US" dirty="0">
                <a:sym typeface="+mn-ea"/>
              </a:rPr>
              <a:t>次</a:t>
            </a:r>
            <a:r>
              <a:rPr lang="zh-CN" altLang="en-US" dirty="0" smtClean="0">
                <a:sym typeface="+mn-ea"/>
              </a:rPr>
              <a:t>和倒数第</a:t>
            </a:r>
            <a:r>
              <a:rPr lang="en-US" altLang="zh-CN" dirty="0" smtClean="0">
                <a:sym typeface="+mn-ea"/>
              </a:rPr>
              <a:t>1</a:t>
            </a:r>
            <a:r>
              <a:rPr lang="zh-CN" altLang="en-US" dirty="0" smtClean="0">
                <a:sym typeface="+mn-ea"/>
              </a:rPr>
              <a:t>次、</a:t>
            </a:r>
            <a:r>
              <a:rPr lang="en-US" altLang="zh-CN" dirty="0" smtClean="0">
                <a:sym typeface="+mn-ea"/>
              </a:rPr>
              <a:t>2</a:t>
            </a:r>
            <a:r>
              <a:rPr lang="zh-CN" altLang="en-US" dirty="0" smtClean="0">
                <a:sym typeface="+mn-ea"/>
              </a:rPr>
              <a:t>次。</a:t>
            </a:r>
            <a:endParaRPr lang="zh-CN" altLang="en-US" b="0"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边界值</a:t>
            </a:r>
            <a:r>
              <a:rPr lang="zh-CN" altLang="en-US" dirty="0" smtClean="0">
                <a:sym typeface="+mn-ea"/>
              </a:rPr>
              <a:t>方法</a:t>
            </a:r>
            <a:r>
              <a:rPr lang="zh-CN" altLang="en-US" dirty="0">
                <a:sym typeface="+mn-ea"/>
              </a:rPr>
              <a:t>练习</a:t>
            </a:r>
            <a:endParaRPr lang="zh-CN" altLang="en-US"/>
          </a:p>
        </p:txBody>
      </p:sp>
      <p:sp>
        <p:nvSpPr>
          <p:cNvPr id="3" name="内容占位符 2"/>
          <p:cNvSpPr>
            <a:spLocks noGrp="1"/>
          </p:cNvSpPr>
          <p:nvPr>
            <p:ph idx="1"/>
          </p:nvPr>
        </p:nvSpPr>
        <p:spPr/>
        <p:txBody>
          <a:bodyPr/>
          <a:p>
            <a:r>
              <a:rPr lang="zh-CN" altLang="en-US" sz="2800" dirty="0" smtClean="0">
                <a:sym typeface="+mn-ea"/>
              </a:rPr>
              <a:t>练习</a:t>
            </a:r>
            <a:r>
              <a:rPr lang="en-US" altLang="zh-CN" sz="2800" dirty="0" smtClean="0">
                <a:sym typeface="+mn-ea"/>
              </a:rPr>
              <a:t>1</a:t>
            </a:r>
            <a:r>
              <a:rPr lang="zh-CN" altLang="en-US" sz="2800" dirty="0" smtClean="0">
                <a:sym typeface="+mn-ea"/>
              </a:rPr>
              <a:t>：使用边界值的方法设计添加标题的测试用例</a:t>
            </a:r>
            <a:endParaRPr lang="en-US" altLang="zh-CN" sz="2800" dirty="0"/>
          </a:p>
          <a:p>
            <a:pPr lvl="1"/>
            <a:r>
              <a:rPr lang="en-US" altLang="zh-CN" sz="2800" dirty="0" smtClean="0">
                <a:sym typeface="+mn-ea"/>
              </a:rPr>
              <a:t>1&lt;=</a:t>
            </a:r>
            <a:r>
              <a:rPr lang="zh-CN" altLang="en-US" sz="2800" dirty="0" smtClean="0">
                <a:sym typeface="+mn-ea"/>
              </a:rPr>
              <a:t>标题长度</a:t>
            </a:r>
            <a:r>
              <a:rPr lang="en-US" altLang="zh-CN" sz="2800" dirty="0" smtClean="0">
                <a:sym typeface="+mn-ea"/>
              </a:rPr>
              <a:t>&lt;=30</a:t>
            </a:r>
            <a:endParaRPr lang="zh-CN" altLang="en-US" sz="2800" b="0"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grpSp>
        <p:nvGrpSpPr>
          <p:cNvPr id="5" name="组合 4"/>
          <p:cNvGrpSpPr/>
          <p:nvPr/>
        </p:nvGrpSpPr>
        <p:grpSpPr>
          <a:xfrm>
            <a:off x="3702185" y="1804700"/>
            <a:ext cx="4865785" cy="1135146"/>
            <a:chOff x="1303258" y="3717032"/>
            <a:chExt cx="3744912" cy="1135146"/>
          </a:xfrm>
        </p:grpSpPr>
        <p:cxnSp>
          <p:nvCxnSpPr>
            <p:cNvPr id="6" name="直接连接符 5"/>
            <p:cNvCxnSpPr/>
            <p:nvPr/>
          </p:nvCxnSpPr>
          <p:spPr bwMode="auto">
            <a:xfrm>
              <a:off x="2023983" y="4058680"/>
              <a:ext cx="0" cy="643874"/>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4327445" y="4058680"/>
              <a:ext cx="0" cy="643874"/>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bwMode="auto">
            <a:xfrm flipV="1">
              <a:off x="1303258" y="4347321"/>
              <a:ext cx="3744912" cy="15308"/>
            </a:xfrm>
            <a:prstGeom prst="straightConnector1">
              <a:avLst/>
            </a:prstGeom>
            <a:ln w="571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19"/>
            <p:cNvSpPr txBox="1">
              <a:spLocks noChangeArrowheads="1"/>
            </p:cNvSpPr>
            <p:nvPr/>
          </p:nvSpPr>
          <p:spPr bwMode="auto">
            <a:xfrm>
              <a:off x="1909786" y="3717032"/>
              <a:ext cx="242060" cy="400110"/>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dirty="0">
                  <a:ln>
                    <a:solidFill>
                      <a:srgbClr val="0070C0"/>
                    </a:solidFill>
                  </a:ln>
                  <a:solidFill>
                    <a:srgbClr val="0070C0"/>
                  </a:solidFill>
                </a:rPr>
                <a:t>1</a:t>
              </a:r>
              <a:endParaRPr lang="en-US" altLang="zh-CN" sz="2000" dirty="0">
                <a:ln>
                  <a:solidFill>
                    <a:srgbClr val="0070C0"/>
                  </a:solidFill>
                </a:ln>
                <a:solidFill>
                  <a:srgbClr val="0070C0"/>
                </a:solidFill>
              </a:endParaRPr>
            </a:p>
          </p:txBody>
        </p:sp>
        <p:sp>
          <p:nvSpPr>
            <p:cNvPr id="10" name="TextBox 19"/>
            <p:cNvSpPr txBox="1">
              <a:spLocks noChangeArrowheads="1"/>
            </p:cNvSpPr>
            <p:nvPr/>
          </p:nvSpPr>
          <p:spPr bwMode="auto">
            <a:xfrm>
              <a:off x="4156448" y="3717032"/>
              <a:ext cx="341992" cy="400110"/>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dirty="0">
                  <a:ln>
                    <a:solidFill>
                      <a:srgbClr val="0070C0"/>
                    </a:solidFill>
                  </a:ln>
                  <a:solidFill>
                    <a:srgbClr val="0070C0"/>
                  </a:solidFill>
                </a:rPr>
                <a:t>3</a:t>
              </a:r>
              <a:r>
                <a:rPr lang="en-US" altLang="zh-CN" sz="2000" dirty="0" smtClean="0">
                  <a:ln>
                    <a:solidFill>
                      <a:srgbClr val="0070C0"/>
                    </a:solidFill>
                  </a:ln>
                  <a:solidFill>
                    <a:srgbClr val="0070C0"/>
                  </a:solidFill>
                </a:rPr>
                <a:t>0</a:t>
              </a:r>
              <a:endParaRPr lang="en-US" altLang="zh-CN" sz="2000" dirty="0">
                <a:ln>
                  <a:solidFill>
                    <a:srgbClr val="0070C0"/>
                  </a:solidFill>
                </a:ln>
                <a:solidFill>
                  <a:srgbClr val="0070C0"/>
                </a:solidFill>
              </a:endParaRPr>
            </a:p>
          </p:txBody>
        </p:sp>
        <p:sp>
          <p:nvSpPr>
            <p:cNvPr id="11" name="TextBox 10"/>
            <p:cNvSpPr txBox="1">
              <a:spLocks noChangeArrowheads="1"/>
            </p:cNvSpPr>
            <p:nvPr/>
          </p:nvSpPr>
          <p:spPr bwMode="auto">
            <a:xfrm>
              <a:off x="1608989" y="4437032"/>
              <a:ext cx="242060" cy="400110"/>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dirty="0" smtClean="0">
                  <a:ln>
                    <a:solidFill>
                      <a:srgbClr val="0070C0"/>
                    </a:solidFill>
                  </a:ln>
                  <a:solidFill>
                    <a:srgbClr val="0070C0"/>
                  </a:solidFill>
                </a:rPr>
                <a:t>0</a:t>
              </a:r>
              <a:endParaRPr lang="en-US" altLang="zh-CN" sz="2000" dirty="0">
                <a:ln>
                  <a:solidFill>
                    <a:srgbClr val="0070C0"/>
                  </a:solidFill>
                </a:ln>
                <a:solidFill>
                  <a:srgbClr val="0070C0"/>
                </a:solidFill>
              </a:endParaRPr>
            </a:p>
          </p:txBody>
        </p:sp>
        <p:sp>
          <p:nvSpPr>
            <p:cNvPr id="12" name="TextBox 19"/>
            <p:cNvSpPr txBox="1">
              <a:spLocks noChangeArrowheads="1"/>
            </p:cNvSpPr>
            <p:nvPr/>
          </p:nvSpPr>
          <p:spPr bwMode="auto">
            <a:xfrm>
              <a:off x="2245303" y="4437112"/>
              <a:ext cx="242060" cy="400110"/>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dirty="0">
                  <a:ln>
                    <a:solidFill>
                      <a:srgbClr val="0070C0"/>
                    </a:solidFill>
                  </a:ln>
                  <a:solidFill>
                    <a:srgbClr val="0070C0"/>
                  </a:solidFill>
                </a:rPr>
                <a:t>2</a:t>
              </a:r>
              <a:endParaRPr lang="en-US" altLang="zh-CN" sz="2000" dirty="0">
                <a:ln>
                  <a:solidFill>
                    <a:srgbClr val="0070C0"/>
                  </a:solidFill>
                </a:ln>
                <a:solidFill>
                  <a:srgbClr val="0070C0"/>
                </a:solidFill>
              </a:endParaRPr>
            </a:p>
          </p:txBody>
        </p:sp>
        <p:sp>
          <p:nvSpPr>
            <p:cNvPr id="13" name="TextBox 12"/>
            <p:cNvSpPr txBox="1">
              <a:spLocks noChangeArrowheads="1"/>
            </p:cNvSpPr>
            <p:nvPr/>
          </p:nvSpPr>
          <p:spPr bwMode="auto">
            <a:xfrm>
              <a:off x="3860269" y="4452068"/>
              <a:ext cx="341992" cy="400110"/>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dirty="0">
                  <a:ln>
                    <a:solidFill>
                      <a:srgbClr val="0070C0"/>
                    </a:solidFill>
                  </a:ln>
                  <a:solidFill>
                    <a:srgbClr val="0070C0"/>
                  </a:solidFill>
                </a:rPr>
                <a:t>2</a:t>
              </a:r>
              <a:r>
                <a:rPr lang="en-US" altLang="zh-CN" sz="2000" dirty="0" smtClean="0">
                  <a:ln>
                    <a:solidFill>
                      <a:srgbClr val="0070C0"/>
                    </a:solidFill>
                  </a:ln>
                  <a:solidFill>
                    <a:srgbClr val="0070C0"/>
                  </a:solidFill>
                </a:rPr>
                <a:t>9</a:t>
              </a:r>
              <a:endParaRPr lang="en-US" altLang="zh-CN" sz="2000" dirty="0">
                <a:ln>
                  <a:solidFill>
                    <a:srgbClr val="0070C0"/>
                  </a:solidFill>
                </a:ln>
                <a:solidFill>
                  <a:srgbClr val="0070C0"/>
                </a:solidFill>
              </a:endParaRPr>
            </a:p>
          </p:txBody>
        </p:sp>
        <p:sp>
          <p:nvSpPr>
            <p:cNvPr id="14" name="TextBox 19"/>
            <p:cNvSpPr txBox="1">
              <a:spLocks noChangeArrowheads="1"/>
            </p:cNvSpPr>
            <p:nvPr/>
          </p:nvSpPr>
          <p:spPr bwMode="auto">
            <a:xfrm>
              <a:off x="4384234" y="4452068"/>
              <a:ext cx="341992" cy="400110"/>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dirty="0">
                  <a:ln>
                    <a:solidFill>
                      <a:srgbClr val="0070C0"/>
                    </a:solidFill>
                  </a:ln>
                  <a:solidFill>
                    <a:srgbClr val="0070C0"/>
                  </a:solidFill>
                </a:rPr>
                <a:t>3</a:t>
              </a:r>
              <a:r>
                <a:rPr lang="en-US" altLang="zh-CN" sz="2000" dirty="0" smtClean="0">
                  <a:ln>
                    <a:solidFill>
                      <a:srgbClr val="0070C0"/>
                    </a:solidFill>
                  </a:ln>
                  <a:solidFill>
                    <a:srgbClr val="0070C0"/>
                  </a:solidFill>
                </a:rPr>
                <a:t>1</a:t>
              </a:r>
              <a:endParaRPr lang="en-US" altLang="zh-CN" sz="2000" dirty="0">
                <a:ln>
                  <a:solidFill>
                    <a:srgbClr val="0070C0"/>
                  </a:solidFill>
                </a:ln>
                <a:solidFill>
                  <a:srgbClr val="0070C0"/>
                </a:solidFill>
              </a:endParaRPr>
            </a:p>
          </p:txBody>
        </p:sp>
      </p:grpSp>
      <p:graphicFrame>
        <p:nvGraphicFramePr>
          <p:cNvPr id="15" name="表格 14"/>
          <p:cNvGraphicFramePr>
            <a:graphicFrameLocks noGrp="1"/>
          </p:cNvGraphicFramePr>
          <p:nvPr>
            <p:custDataLst>
              <p:tags r:id="rId1"/>
            </p:custDataLst>
          </p:nvPr>
        </p:nvGraphicFramePr>
        <p:xfrm>
          <a:off x="1164789" y="3406909"/>
          <a:ext cx="8640000" cy="2772000"/>
        </p:xfrm>
        <a:graphic>
          <a:graphicData uri="http://schemas.openxmlformats.org/drawingml/2006/table">
            <a:tbl>
              <a:tblPr firstRow="1" bandRow="1">
                <a:tableStyleId>{F5AB1C69-6EDB-4FF4-983F-18BD219EF322}</a:tableStyleId>
              </a:tblPr>
              <a:tblGrid>
                <a:gridCol w="1256727"/>
                <a:gridCol w="4634182"/>
                <a:gridCol w="1570909"/>
                <a:gridCol w="1178182"/>
              </a:tblGrid>
              <a:tr h="42645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smtClean="0">
                          <a:ln>
                            <a:noFill/>
                          </a:ln>
                          <a:effectLst/>
                        </a:rPr>
                        <a:t>用例</a:t>
                      </a:r>
                      <a:r>
                        <a:rPr kumimoji="0" lang="en-US" altLang="zh-CN" sz="1800" u="none" strike="noStrike" cap="none" normalizeH="0" baseline="0" dirty="0" err="1" smtClean="0">
                          <a:ln>
                            <a:noFill/>
                          </a:ln>
                          <a:effectLst/>
                        </a:rPr>
                        <a:t>编号</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smtClean="0">
                          <a:ln>
                            <a:noFill/>
                          </a:ln>
                          <a:effectLst/>
                        </a:rPr>
                        <a:t>操作步骤</a:t>
                      </a:r>
                      <a:r>
                        <a:rPr kumimoji="0" lang="en-US" altLang="zh-CN" sz="1800" u="none" strike="noStrike" cap="none" normalizeH="0" baseline="0" dirty="0" smtClean="0">
                          <a:ln>
                            <a:noFill/>
                          </a:ln>
                          <a:effectLst/>
                        </a:rPr>
                        <a:t>(</a:t>
                      </a:r>
                      <a:r>
                        <a:rPr kumimoji="0" lang="zh-CN" altLang="en-US" sz="1800" u="none" strike="noStrike" cap="none" normalizeH="0" baseline="0" dirty="0" smtClean="0">
                          <a:ln>
                            <a:noFill/>
                          </a:ln>
                          <a:effectLst/>
                        </a:rPr>
                        <a:t>输入</a:t>
                      </a:r>
                      <a:r>
                        <a:rPr kumimoji="0" lang="en-US" altLang="zh-CN" sz="1800" u="none" strike="noStrike" cap="none" normalizeH="0" baseline="0" dirty="0" smtClean="0">
                          <a:ln>
                            <a:noFill/>
                          </a:ln>
                          <a:effectLst/>
                        </a:rPr>
                        <a:t>)</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smtClean="0">
                          <a:ln>
                            <a:noFill/>
                          </a:ln>
                          <a:effectLst/>
                        </a:rPr>
                        <a:t>预期输出</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smtClean="0">
                          <a:ln>
                            <a:noFill/>
                          </a:ln>
                          <a:effectLst/>
                        </a:rPr>
                        <a:t>备注</a:t>
                      </a:r>
                      <a:endParaRPr kumimoji="0" lang="zh-CN" altLang="en-US" sz="18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92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smtClean="0">
                          <a:ln>
                            <a:noFill/>
                          </a:ln>
                          <a:effectLst/>
                        </a:rPr>
                        <a:t>1</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smtClean="0">
                          <a:ln>
                            <a:noFill/>
                          </a:ln>
                          <a:effectLst/>
                        </a:rPr>
                        <a:t>输入：</a:t>
                      </a:r>
                      <a:r>
                        <a:rPr kumimoji="0" lang="en-US" altLang="zh-CN" sz="1600" b="1" u="none" strike="noStrike" cap="none" normalizeH="0" baseline="0" dirty="0" smtClean="0">
                          <a:ln>
                            <a:noFill/>
                          </a:ln>
                          <a:effectLst/>
                        </a:rPr>
                        <a:t>(</a:t>
                      </a:r>
                      <a:r>
                        <a:rPr kumimoji="0" lang="zh-CN" altLang="en-US" sz="1600" b="1" u="none" strike="noStrike" cap="none" normalizeH="0" baseline="0" dirty="0" smtClean="0">
                          <a:ln>
                            <a:noFill/>
                          </a:ln>
                          <a:effectLst/>
                        </a:rPr>
                        <a:t>空白</a:t>
                      </a:r>
                      <a:r>
                        <a:rPr kumimoji="0" lang="en-US" altLang="zh-CN" sz="1600" b="1" u="none" strike="noStrike" cap="none" normalizeH="0" baseline="0" dirty="0" smtClean="0">
                          <a:ln>
                            <a:noFill/>
                          </a:ln>
                          <a:effectLst/>
                        </a:rPr>
                        <a:t>)</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给出错误提示</a:t>
                      </a:r>
                      <a:endPar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smtClean="0">
                          <a:ln>
                            <a:noFill/>
                          </a:ln>
                          <a:effectLst/>
                        </a:rPr>
                        <a:t>0</a:t>
                      </a:r>
                      <a:r>
                        <a:rPr kumimoji="0" lang="zh-CN" altLang="en-US" sz="1600" b="1" u="none" strike="noStrike" cap="none" normalizeH="0" baseline="0" dirty="0" smtClean="0">
                          <a:ln>
                            <a:noFill/>
                          </a:ln>
                          <a:effectLst/>
                        </a:rPr>
                        <a:t>个字节</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92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smtClean="0">
                          <a:ln>
                            <a:noFill/>
                          </a:ln>
                          <a:effectLst/>
                        </a:rPr>
                        <a:t>2</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smtClean="0">
                          <a:ln>
                            <a:noFill/>
                          </a:ln>
                          <a:effectLst/>
                        </a:rPr>
                        <a:t>输入：</a:t>
                      </a:r>
                      <a:r>
                        <a:rPr kumimoji="0" lang="en-US" altLang="zh-CN" sz="1600" b="1" u="none" strike="noStrike" cap="none" normalizeH="0" baseline="0" dirty="0" smtClean="0">
                          <a:ln>
                            <a:noFill/>
                          </a:ln>
                          <a:effectLst/>
                        </a:rPr>
                        <a:t>a</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smtClean="0">
                          <a:ln>
                            <a:noFill/>
                          </a:ln>
                          <a:effectLst/>
                        </a:rPr>
                        <a:t>标题正确添加</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smtClean="0">
                          <a:ln>
                            <a:noFill/>
                          </a:ln>
                          <a:effectLst/>
                        </a:rPr>
                        <a:t>1</a:t>
                      </a:r>
                      <a:r>
                        <a:rPr kumimoji="0" lang="zh-CN" altLang="en-US" sz="1600" b="1" u="none" strike="noStrike" cap="none" normalizeH="0" baseline="0" dirty="0" smtClean="0">
                          <a:ln>
                            <a:noFill/>
                          </a:ln>
                          <a:effectLst/>
                        </a:rPr>
                        <a:t>个字节</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92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smtClean="0">
                          <a:ln>
                            <a:noFill/>
                          </a:ln>
                          <a:effectLst/>
                        </a:rPr>
                        <a:t>3</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smtClean="0">
                          <a:ln>
                            <a:noFill/>
                          </a:ln>
                          <a:effectLst/>
                        </a:rPr>
                        <a:t>输入：中</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smtClean="0">
                          <a:ln>
                            <a:noFill/>
                          </a:ln>
                          <a:effectLst/>
                        </a:rPr>
                        <a:t>标题正确添加</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smtClean="0">
                          <a:ln>
                            <a:noFill/>
                          </a:ln>
                          <a:effectLst/>
                        </a:rPr>
                        <a:t>2</a:t>
                      </a:r>
                      <a:r>
                        <a:rPr kumimoji="0" lang="zh-CN" altLang="en-US" sz="1600" b="0" u="none" strike="noStrike" cap="none" normalizeH="0" baseline="0" dirty="0" smtClean="0">
                          <a:ln>
                            <a:noFill/>
                          </a:ln>
                          <a:effectLst/>
                        </a:rPr>
                        <a:t>个字节</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92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smtClean="0">
                          <a:ln>
                            <a:noFill/>
                          </a:ln>
                          <a:effectLst/>
                        </a:rPr>
                        <a:t>4</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u="none" strike="noStrike" cap="none" normalizeH="0" baseline="0" dirty="0" smtClean="0">
                          <a:ln>
                            <a:noFill/>
                          </a:ln>
                          <a:effectLst/>
                        </a:rPr>
                        <a:t>输入：</a:t>
                      </a:r>
                      <a:r>
                        <a:rPr kumimoji="0" lang="en-US" altLang="zh-CN" sz="1600" b="0" u="none" strike="noStrike" cap="none" normalizeH="0" baseline="0" dirty="0" smtClean="0">
                          <a:ln>
                            <a:noFill/>
                          </a:ln>
                          <a:effectLst/>
                        </a:rPr>
                        <a:t>abcdefghijklmnopqrstuvwxyz123</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smtClean="0">
                          <a:ln>
                            <a:noFill/>
                          </a:ln>
                          <a:effectLst/>
                        </a:rPr>
                        <a:t>标题正确添加</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smtClean="0">
                          <a:ln>
                            <a:noFill/>
                          </a:ln>
                          <a:effectLst/>
                        </a:rPr>
                        <a:t>29</a:t>
                      </a:r>
                      <a:r>
                        <a:rPr kumimoji="0" lang="zh-CN" altLang="en-US" sz="1600" b="0" u="none" strike="noStrike" cap="none" normalizeH="0" baseline="0" dirty="0" smtClean="0">
                          <a:ln>
                            <a:noFill/>
                          </a:ln>
                          <a:effectLst/>
                        </a:rPr>
                        <a:t>个字节</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92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smtClean="0">
                          <a:ln>
                            <a:noFill/>
                          </a:ln>
                          <a:effectLst/>
                        </a:rPr>
                        <a:t>5</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smtClean="0">
                          <a:ln>
                            <a:noFill/>
                          </a:ln>
                          <a:effectLst/>
                        </a:rPr>
                        <a:t>输入：</a:t>
                      </a:r>
                      <a:r>
                        <a:rPr kumimoji="0" lang="en-US" altLang="zh-CN" sz="1600" b="1" u="none" strike="noStrike" cap="none" normalizeH="0" baseline="0" dirty="0" smtClean="0">
                          <a:ln>
                            <a:noFill/>
                          </a:ln>
                          <a:effectLst/>
                        </a:rPr>
                        <a:t>abcdefghijklmnopqrstuvwxyz1234</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smtClean="0">
                          <a:ln>
                            <a:noFill/>
                          </a:ln>
                          <a:effectLst/>
                        </a:rPr>
                        <a:t>标题正确添加</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smtClean="0">
                          <a:ln>
                            <a:noFill/>
                          </a:ln>
                          <a:effectLst/>
                        </a:rPr>
                        <a:t>30</a:t>
                      </a:r>
                      <a:r>
                        <a:rPr kumimoji="0" lang="zh-CN" altLang="en-US" sz="1600" b="1" u="none" strike="noStrike" cap="none" normalizeH="0" baseline="0" dirty="0" smtClean="0">
                          <a:ln>
                            <a:noFill/>
                          </a:ln>
                          <a:effectLst/>
                        </a:rPr>
                        <a:t>个字节</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924">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smtClean="0">
                          <a:ln>
                            <a:noFill/>
                          </a:ln>
                          <a:effectLst/>
                        </a:rPr>
                        <a:t>6</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smtClean="0">
                          <a:ln>
                            <a:noFill/>
                          </a:ln>
                          <a:effectLst/>
                        </a:rPr>
                        <a:t>输入：</a:t>
                      </a:r>
                      <a:r>
                        <a:rPr kumimoji="0" lang="en-US" altLang="zh-CN" sz="1600" b="1" u="none" strike="noStrike" cap="none" normalizeH="0" baseline="0" dirty="0" smtClean="0">
                          <a:ln>
                            <a:noFill/>
                          </a:ln>
                          <a:effectLst/>
                        </a:rPr>
                        <a:t>abcdefghijklmnopqrstuvwxyz12345</a:t>
                      </a:r>
                      <a:endParaRPr kumimoji="0" lang="zh-CN" altLang="en-US" sz="1600" b="1" u="none" strike="noStrike" cap="none" normalizeH="0" baseline="0" dirty="0" smtClean="0">
                        <a:ln>
                          <a:noFill/>
                        </a:ln>
                        <a:effectLst/>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给出错误提示</a:t>
                      </a:r>
                      <a:endParaRPr kumimoji="0" lang="zh-CN" altLang="en-US" sz="16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smtClean="0">
                          <a:ln>
                            <a:noFill/>
                          </a:ln>
                          <a:effectLst/>
                        </a:rPr>
                        <a:t>31</a:t>
                      </a:r>
                      <a:r>
                        <a:rPr kumimoji="0" lang="zh-CN" altLang="en-US" sz="1600" b="1" u="none" strike="noStrike" cap="none" normalizeH="0" baseline="0" dirty="0" smtClean="0">
                          <a:ln>
                            <a:noFill/>
                          </a:ln>
                          <a:effectLst/>
                        </a:rPr>
                        <a:t>个字节</a:t>
                      </a:r>
                      <a:endPar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边界值</a:t>
            </a:r>
            <a:r>
              <a:rPr lang="zh-CN" altLang="en-US" dirty="0" smtClean="0">
                <a:sym typeface="+mn-ea"/>
              </a:rPr>
              <a:t>方法练习</a:t>
            </a:r>
            <a:endParaRPr lang="zh-CN" altLang="en-US"/>
          </a:p>
        </p:txBody>
      </p:sp>
      <p:sp>
        <p:nvSpPr>
          <p:cNvPr id="3" name="内容占位符 2"/>
          <p:cNvSpPr>
            <a:spLocks noGrp="1"/>
          </p:cNvSpPr>
          <p:nvPr>
            <p:ph idx="1"/>
          </p:nvPr>
        </p:nvSpPr>
        <p:spPr/>
        <p:txBody>
          <a:bodyPr/>
          <a:p>
            <a:r>
              <a:rPr lang="zh-CN" altLang="en-US" sz="2000" dirty="0" smtClean="0">
                <a:sym typeface="+mn-ea"/>
              </a:rPr>
              <a:t>练习</a:t>
            </a:r>
            <a:r>
              <a:rPr lang="en-US" altLang="zh-CN" sz="2000" dirty="0" smtClean="0">
                <a:sym typeface="+mn-ea"/>
              </a:rPr>
              <a:t>2</a:t>
            </a:r>
            <a:r>
              <a:rPr lang="zh-CN" altLang="en-US" sz="2000" dirty="0" smtClean="0">
                <a:sym typeface="+mn-ea"/>
              </a:rPr>
              <a:t>：输入一个学生成绩</a:t>
            </a:r>
            <a:r>
              <a:rPr lang="en-US" altLang="zh-CN" sz="2000" dirty="0" smtClean="0">
                <a:sym typeface="+mn-ea"/>
              </a:rPr>
              <a:t>n</a:t>
            </a:r>
            <a:r>
              <a:rPr lang="zh-CN" altLang="en-US" sz="2000" dirty="0" smtClean="0">
                <a:sym typeface="+mn-ea"/>
              </a:rPr>
              <a:t>，判断是否及格；</a:t>
            </a:r>
            <a:endParaRPr lang="en-US" altLang="zh-CN" sz="2000" dirty="0" smtClean="0"/>
          </a:p>
          <a:p>
            <a:pPr lvl="1"/>
            <a:r>
              <a:rPr lang="zh-CN" altLang="en-US" sz="2000" dirty="0">
                <a:sym typeface="+mn-ea"/>
              </a:rPr>
              <a:t> </a:t>
            </a:r>
            <a:r>
              <a:rPr lang="en-US" altLang="zh-CN" sz="2000" dirty="0">
                <a:sym typeface="+mn-ea"/>
              </a:rPr>
              <a:t>(1</a:t>
            </a:r>
            <a:r>
              <a:rPr lang="en-US" altLang="zh-CN" sz="2000" dirty="0" smtClean="0">
                <a:sym typeface="+mn-ea"/>
              </a:rPr>
              <a:t>)</a:t>
            </a:r>
            <a:r>
              <a:rPr lang="zh-CN" altLang="en-US" sz="2000" dirty="0" smtClean="0">
                <a:sym typeface="+mn-ea"/>
              </a:rPr>
              <a:t>画</a:t>
            </a:r>
            <a:r>
              <a:rPr lang="zh-CN" altLang="en-US" sz="2000" dirty="0">
                <a:sym typeface="+mn-ea"/>
              </a:rPr>
              <a:t>流程图；</a:t>
            </a:r>
            <a:endParaRPr lang="zh-CN" altLang="en-US" sz="2000" dirty="0"/>
          </a:p>
          <a:p>
            <a:pPr lvl="1"/>
            <a:r>
              <a:rPr lang="zh-CN" altLang="en-US" sz="2000" dirty="0">
                <a:sym typeface="+mn-ea"/>
              </a:rPr>
              <a:t> </a:t>
            </a:r>
            <a:r>
              <a:rPr lang="en-US" altLang="zh-CN" sz="2000" dirty="0">
                <a:sym typeface="+mn-ea"/>
              </a:rPr>
              <a:t>(2</a:t>
            </a:r>
            <a:r>
              <a:rPr lang="en-US" altLang="zh-CN" sz="2000" dirty="0" smtClean="0">
                <a:sym typeface="+mn-ea"/>
              </a:rPr>
              <a:t>)</a:t>
            </a:r>
            <a:r>
              <a:rPr lang="zh-CN" altLang="en-US" sz="2000" dirty="0" smtClean="0">
                <a:sym typeface="+mn-ea"/>
              </a:rPr>
              <a:t>确定有效区域和无效区域；</a:t>
            </a:r>
            <a:endParaRPr lang="zh-CN" altLang="en-US" sz="2000" dirty="0"/>
          </a:p>
          <a:p>
            <a:pPr lvl="1"/>
            <a:r>
              <a:rPr lang="zh-CN" altLang="en-US" sz="2000" dirty="0">
                <a:sym typeface="+mn-ea"/>
              </a:rPr>
              <a:t> </a:t>
            </a:r>
            <a:r>
              <a:rPr lang="en-US" altLang="zh-CN" sz="2000" dirty="0" smtClean="0">
                <a:sym typeface="+mn-ea"/>
              </a:rPr>
              <a:t>(3)</a:t>
            </a:r>
            <a:r>
              <a:rPr lang="zh-CN" altLang="en-US" sz="2000" dirty="0" smtClean="0">
                <a:sym typeface="+mn-ea"/>
              </a:rPr>
              <a:t>临界点</a:t>
            </a:r>
            <a:r>
              <a:rPr lang="zh-CN" altLang="en-US" sz="2000" dirty="0">
                <a:sym typeface="+mn-ea"/>
              </a:rPr>
              <a:t>：</a:t>
            </a:r>
            <a:r>
              <a:rPr lang="en-US" altLang="zh-CN" sz="2000" dirty="0">
                <a:sym typeface="+mn-ea"/>
              </a:rPr>
              <a:t>0</a:t>
            </a:r>
            <a:r>
              <a:rPr lang="zh-CN" altLang="en-US" sz="2000" dirty="0">
                <a:sym typeface="+mn-ea"/>
              </a:rPr>
              <a:t>、</a:t>
            </a:r>
            <a:r>
              <a:rPr lang="en-US" altLang="zh-CN" sz="2000" dirty="0">
                <a:sym typeface="+mn-ea"/>
              </a:rPr>
              <a:t>60</a:t>
            </a:r>
            <a:r>
              <a:rPr lang="zh-CN" altLang="en-US" sz="2000" dirty="0">
                <a:sym typeface="+mn-ea"/>
              </a:rPr>
              <a:t>、</a:t>
            </a:r>
            <a:r>
              <a:rPr lang="en-US" altLang="zh-CN" sz="2000" dirty="0">
                <a:sym typeface="+mn-ea"/>
              </a:rPr>
              <a:t>100</a:t>
            </a:r>
            <a:r>
              <a:rPr lang="zh-CN" altLang="en-US" sz="2000" dirty="0">
                <a:sym typeface="+mn-ea"/>
              </a:rPr>
              <a:t>；</a:t>
            </a:r>
            <a:endParaRPr lang="zh-CN" altLang="en-US" sz="2000" dirty="0"/>
          </a:p>
          <a:p>
            <a:pPr lvl="1"/>
            <a:r>
              <a:rPr lang="zh-CN" altLang="en-US" sz="2000" dirty="0">
                <a:sym typeface="+mn-ea"/>
              </a:rPr>
              <a:t> </a:t>
            </a:r>
            <a:r>
              <a:rPr lang="en-US" altLang="zh-CN" sz="2000" dirty="0" smtClean="0">
                <a:sym typeface="+mn-ea"/>
              </a:rPr>
              <a:t>(4)</a:t>
            </a:r>
            <a:r>
              <a:rPr lang="zh-CN" altLang="en-US" sz="2000" dirty="0" smtClean="0">
                <a:sym typeface="+mn-ea"/>
              </a:rPr>
              <a:t>取值</a:t>
            </a:r>
            <a:r>
              <a:rPr lang="zh-CN" altLang="en-US" sz="2000" dirty="0">
                <a:sym typeface="+mn-ea"/>
              </a:rPr>
              <a:t>：－</a:t>
            </a:r>
            <a:r>
              <a:rPr lang="en-US" altLang="zh-CN" sz="2000" dirty="0">
                <a:sym typeface="+mn-ea"/>
              </a:rPr>
              <a:t>1</a:t>
            </a:r>
            <a:r>
              <a:rPr lang="zh-CN" altLang="en-US" sz="2000" dirty="0">
                <a:sym typeface="+mn-ea"/>
              </a:rPr>
              <a:t>、</a:t>
            </a:r>
            <a:r>
              <a:rPr lang="en-US" altLang="zh-CN" sz="2000" dirty="0">
                <a:sym typeface="+mn-ea"/>
              </a:rPr>
              <a:t>0</a:t>
            </a:r>
            <a:r>
              <a:rPr lang="zh-CN" altLang="en-US" sz="2000" dirty="0">
                <a:sym typeface="+mn-ea"/>
              </a:rPr>
              <a:t>、</a:t>
            </a:r>
            <a:r>
              <a:rPr lang="en-US" altLang="zh-CN" sz="2000" dirty="0">
                <a:sym typeface="+mn-ea"/>
              </a:rPr>
              <a:t>1</a:t>
            </a:r>
            <a:r>
              <a:rPr lang="zh-CN" altLang="en-US" sz="2000" dirty="0">
                <a:sym typeface="+mn-ea"/>
              </a:rPr>
              <a:t>、</a:t>
            </a:r>
            <a:r>
              <a:rPr lang="en-US" altLang="zh-CN" sz="2000" dirty="0">
                <a:sym typeface="+mn-ea"/>
              </a:rPr>
              <a:t>59.9</a:t>
            </a:r>
            <a:r>
              <a:rPr lang="zh-CN" altLang="en-US" sz="2000" dirty="0">
                <a:sym typeface="+mn-ea"/>
              </a:rPr>
              <a:t>、</a:t>
            </a:r>
            <a:r>
              <a:rPr lang="en-US" altLang="zh-CN" sz="2000" dirty="0">
                <a:sym typeface="+mn-ea"/>
              </a:rPr>
              <a:t>60</a:t>
            </a:r>
            <a:r>
              <a:rPr lang="zh-CN" altLang="en-US" sz="2000" dirty="0">
                <a:sym typeface="+mn-ea"/>
              </a:rPr>
              <a:t>、</a:t>
            </a:r>
            <a:r>
              <a:rPr lang="en-US" altLang="zh-CN" sz="2000" dirty="0">
                <a:sym typeface="+mn-ea"/>
              </a:rPr>
              <a:t>60.1</a:t>
            </a:r>
            <a:r>
              <a:rPr lang="zh-CN" altLang="en-US" sz="2000" dirty="0">
                <a:sym typeface="+mn-ea"/>
              </a:rPr>
              <a:t>、</a:t>
            </a:r>
            <a:r>
              <a:rPr lang="en-US" altLang="zh-CN" sz="2000" dirty="0">
                <a:sym typeface="+mn-ea"/>
              </a:rPr>
              <a:t>99</a:t>
            </a:r>
            <a:r>
              <a:rPr lang="zh-CN" altLang="en-US" sz="2000" dirty="0">
                <a:sym typeface="+mn-ea"/>
              </a:rPr>
              <a:t>、</a:t>
            </a:r>
            <a:r>
              <a:rPr lang="en-US" altLang="zh-CN" sz="2000" dirty="0">
                <a:sym typeface="+mn-ea"/>
              </a:rPr>
              <a:t>99.9</a:t>
            </a:r>
            <a:r>
              <a:rPr lang="zh-CN" altLang="en-US" sz="2000" dirty="0">
                <a:sym typeface="+mn-ea"/>
              </a:rPr>
              <a:t>、</a:t>
            </a:r>
            <a:r>
              <a:rPr lang="en-US" altLang="zh-CN" sz="2000" dirty="0">
                <a:sym typeface="+mn-ea"/>
              </a:rPr>
              <a:t>100</a:t>
            </a:r>
            <a:r>
              <a:rPr lang="zh-CN" altLang="en-US" sz="2000" dirty="0">
                <a:sym typeface="+mn-ea"/>
              </a:rPr>
              <a:t>、</a:t>
            </a:r>
            <a:r>
              <a:rPr lang="en-US" altLang="zh-CN" sz="2000" dirty="0">
                <a:sym typeface="+mn-ea"/>
              </a:rPr>
              <a:t>100.1</a:t>
            </a:r>
            <a:r>
              <a:rPr lang="zh-CN" altLang="en-US" sz="2000" dirty="0">
                <a:sym typeface="+mn-ea"/>
              </a:rPr>
              <a:t>；</a:t>
            </a:r>
            <a:endParaRPr lang="zh-CN" altLang="en-US" sz="2000" dirty="0"/>
          </a:p>
          <a:p>
            <a:pPr lvl="1"/>
            <a:r>
              <a:rPr lang="zh-CN" altLang="en-US" sz="2000" dirty="0">
                <a:sym typeface="+mn-ea"/>
              </a:rPr>
              <a:t> </a:t>
            </a:r>
            <a:r>
              <a:rPr lang="en-US" altLang="zh-CN" sz="2000" dirty="0" smtClean="0">
                <a:sym typeface="+mn-ea"/>
              </a:rPr>
              <a:t>(5)</a:t>
            </a:r>
            <a:r>
              <a:rPr lang="zh-CN" altLang="en-US" sz="2000" dirty="0" smtClean="0">
                <a:sym typeface="+mn-ea"/>
              </a:rPr>
              <a:t>具体</a:t>
            </a:r>
            <a:r>
              <a:rPr lang="zh-CN" altLang="en-US" sz="2000" dirty="0">
                <a:sym typeface="+mn-ea"/>
              </a:rPr>
              <a:t>测试用例；</a:t>
            </a:r>
            <a:endParaRPr lang="en-US" altLang="zh-CN" sz="2000" dirty="0"/>
          </a:p>
          <a:p>
            <a:endParaRPr lang="en-US" altLang="zh-CN" sz="20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5" name="图片 4"/>
          <p:cNvPicPr>
            <a:picLocks noChangeAspect="1"/>
          </p:cNvPicPr>
          <p:nvPr/>
        </p:nvPicPr>
        <p:blipFill>
          <a:blip r:embed="rId1"/>
          <a:stretch>
            <a:fillRect/>
          </a:stretch>
        </p:blipFill>
        <p:spPr>
          <a:xfrm>
            <a:off x="2120900" y="3553460"/>
            <a:ext cx="6155690" cy="23736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边界值</a:t>
            </a:r>
            <a:r>
              <a:rPr lang="zh-CN" altLang="en-US" dirty="0" smtClean="0">
                <a:sym typeface="+mn-ea"/>
              </a:rPr>
              <a:t>方法练习</a:t>
            </a:r>
            <a:br>
              <a:rPr lang="zh-CN" altLang="en-US" dirty="0"/>
            </a:br>
            <a:endParaRPr lang="zh-CN" altLang="en-US"/>
          </a:p>
        </p:txBody>
      </p:sp>
      <p:sp>
        <p:nvSpPr>
          <p:cNvPr id="3" name="内容占位符 2"/>
          <p:cNvSpPr>
            <a:spLocks noGrp="1"/>
          </p:cNvSpPr>
          <p:nvPr>
            <p:ph idx="1"/>
          </p:nvPr>
        </p:nvSpPr>
        <p:spPr/>
        <p:txBody>
          <a:bodyPr/>
          <a:p>
            <a:r>
              <a:rPr lang="zh-CN" altLang="en-US" sz="2000" dirty="0" smtClean="0">
                <a:sym typeface="+mn-ea"/>
              </a:rPr>
              <a:t>练习</a:t>
            </a:r>
            <a:r>
              <a:rPr lang="en-US" altLang="zh-CN" sz="2000" dirty="0" smtClean="0">
                <a:sym typeface="+mn-ea"/>
              </a:rPr>
              <a:t>3</a:t>
            </a:r>
            <a:r>
              <a:rPr lang="zh-CN" altLang="en-US" sz="2000" dirty="0" smtClean="0">
                <a:sym typeface="+mn-ea"/>
              </a:rPr>
              <a:t>：</a:t>
            </a:r>
            <a:r>
              <a:rPr lang="zh-CN" altLang="en-US" sz="2000" dirty="0">
                <a:sym typeface="+mn-ea"/>
              </a:rPr>
              <a:t>修改</a:t>
            </a:r>
            <a:r>
              <a:rPr lang="zh-CN" altLang="en-US" sz="2000" dirty="0" smtClean="0">
                <a:sym typeface="+mn-ea"/>
              </a:rPr>
              <a:t>手机银行登录密码：</a:t>
            </a:r>
            <a:endParaRPr lang="en-US" altLang="zh-CN" sz="2000" dirty="0" smtClean="0"/>
          </a:p>
          <a:p>
            <a:pPr marL="0" indent="0">
              <a:buNone/>
            </a:pPr>
            <a:r>
              <a:rPr lang="zh-CN" altLang="en-US" sz="2000" dirty="0" smtClean="0">
                <a:sym typeface="+mn-ea"/>
              </a:rPr>
              <a:t>　　　　　密码必须由字母与数字组合，且两次输入相同；</a:t>
            </a:r>
            <a:endParaRPr lang="en-US" altLang="zh-CN" sz="2000" dirty="0" smtClean="0"/>
          </a:p>
          <a:p>
            <a:pPr marL="0" indent="0">
              <a:buNone/>
            </a:pPr>
            <a:r>
              <a:rPr lang="zh-CN" altLang="en-US" sz="2000" dirty="0" smtClean="0">
                <a:sym typeface="+mn-ea"/>
              </a:rPr>
              <a:t>　　　　　密码长度在</a:t>
            </a:r>
            <a:r>
              <a:rPr lang="en-US" altLang="zh-CN" sz="2000" dirty="0" smtClean="0">
                <a:sym typeface="+mn-ea"/>
              </a:rPr>
              <a:t>8~24</a:t>
            </a:r>
            <a:r>
              <a:rPr lang="zh-CN" altLang="en-US" sz="2000" dirty="0" smtClean="0">
                <a:sym typeface="+mn-ea"/>
              </a:rPr>
              <a:t>之间（包含</a:t>
            </a:r>
            <a:r>
              <a:rPr lang="en-US" altLang="zh-CN" sz="2000" dirty="0" smtClean="0">
                <a:sym typeface="+mn-ea"/>
              </a:rPr>
              <a:t>8</a:t>
            </a:r>
            <a:r>
              <a:rPr lang="zh-CN" altLang="en-US" sz="2000" dirty="0" smtClean="0">
                <a:sym typeface="+mn-ea"/>
              </a:rPr>
              <a:t>和</a:t>
            </a:r>
            <a:r>
              <a:rPr lang="en-US" altLang="zh-CN" sz="2000" dirty="0" smtClean="0">
                <a:sym typeface="+mn-ea"/>
              </a:rPr>
              <a:t>24</a:t>
            </a:r>
            <a:r>
              <a:rPr lang="zh-CN" altLang="en-US" sz="2000" dirty="0" smtClean="0">
                <a:sym typeface="+mn-ea"/>
              </a:rPr>
              <a:t>）</a:t>
            </a:r>
            <a:endParaRPr lang="en-US" altLang="zh-CN" sz="2000" dirty="0" smtClean="0"/>
          </a:p>
          <a:p>
            <a:endParaRPr lang="en-US" altLang="zh-CN" sz="2000" dirty="0" smtClean="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25" name="图片 24"/>
          <p:cNvPicPr>
            <a:picLocks noChangeAspect="1"/>
          </p:cNvPicPr>
          <p:nvPr/>
        </p:nvPicPr>
        <p:blipFill>
          <a:blip r:embed="rId1"/>
          <a:stretch>
            <a:fillRect/>
          </a:stretch>
        </p:blipFill>
        <p:spPr>
          <a:xfrm>
            <a:off x="838200" y="2912110"/>
            <a:ext cx="6848475" cy="28174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边界</a:t>
            </a:r>
            <a:r>
              <a:rPr lang="zh-CN" altLang="en-US" dirty="0">
                <a:sym typeface="+mn-ea"/>
              </a:rPr>
              <a:t>值的</a:t>
            </a:r>
            <a:r>
              <a:rPr lang="zh-CN" altLang="en-US" dirty="0" smtClean="0">
                <a:sym typeface="+mn-ea"/>
              </a:rPr>
              <a:t>方法小结</a:t>
            </a:r>
            <a:endParaRPr lang="zh-CN" altLang="en-US"/>
          </a:p>
        </p:txBody>
      </p:sp>
      <p:sp>
        <p:nvSpPr>
          <p:cNvPr id="3" name="内容占位符 2"/>
          <p:cNvSpPr>
            <a:spLocks noGrp="1"/>
          </p:cNvSpPr>
          <p:nvPr>
            <p:ph idx="1"/>
          </p:nvPr>
        </p:nvSpPr>
        <p:spPr/>
        <p:txBody>
          <a:bodyPr/>
          <a:p>
            <a:r>
              <a:rPr lang="en-US" altLang="zh-CN" sz="1800" dirty="0" smtClean="0">
                <a:ln w="10160">
                  <a:solidFill>
                    <a:schemeClr val="accent5"/>
                  </a:solidFill>
                  <a:prstDash val="solid"/>
                </a:ln>
                <a:solidFill>
                  <a:schemeClr val="bg1"/>
                </a:solidFill>
                <a:effectLst/>
                <a:sym typeface="+mn-ea"/>
              </a:rPr>
              <a:t>1</a:t>
            </a:r>
            <a:r>
              <a:rPr lang="zh-CN" altLang="en-US" sz="1800" dirty="0" smtClean="0">
                <a:ln w="10160">
                  <a:solidFill>
                    <a:schemeClr val="accent5"/>
                  </a:solidFill>
                  <a:prstDash val="solid"/>
                </a:ln>
                <a:solidFill>
                  <a:schemeClr val="bg1"/>
                </a:solidFill>
                <a:effectLst/>
                <a:sym typeface="+mn-ea"/>
              </a:rPr>
              <a:t>、如果</a:t>
            </a:r>
            <a:r>
              <a:rPr lang="zh-CN" altLang="en-US" sz="1800" u="sng" dirty="0" smtClean="0">
                <a:ln w="10160">
                  <a:solidFill>
                    <a:schemeClr val="accent5"/>
                  </a:solidFill>
                  <a:prstDash val="solid"/>
                </a:ln>
                <a:solidFill>
                  <a:schemeClr val="bg1"/>
                </a:solidFill>
                <a:effectLst/>
                <a:sym typeface="+mn-ea"/>
              </a:rPr>
              <a:t>输入</a:t>
            </a:r>
            <a:r>
              <a:rPr lang="zh-CN" altLang="en-US" sz="1800" dirty="0" smtClean="0">
                <a:ln w="10160">
                  <a:solidFill>
                    <a:schemeClr val="accent5"/>
                  </a:solidFill>
                  <a:prstDash val="solid"/>
                </a:ln>
                <a:solidFill>
                  <a:schemeClr val="bg1"/>
                </a:solidFill>
                <a:effectLst/>
                <a:sym typeface="+mn-ea"/>
              </a:rPr>
              <a:t>条件规定了值得范围，则应取刚到到这个范围的边界值，以及刚刚超越这个范围边界的值作为输入数据。</a:t>
            </a:r>
            <a:endParaRPr lang="en-US" altLang="zh-CN" sz="1800" b="0" dirty="0" smtClean="0">
              <a:ln w="10160">
                <a:solidFill>
                  <a:schemeClr val="accent5"/>
                </a:solidFill>
                <a:prstDash val="solid"/>
              </a:ln>
              <a:solidFill>
                <a:schemeClr val="bg1"/>
              </a:solidFill>
              <a:effectLst/>
            </a:endParaRPr>
          </a:p>
          <a:p>
            <a:pPr lvl="1"/>
            <a:r>
              <a:rPr lang="zh-CN" altLang="en-US" sz="1800" dirty="0" smtClean="0">
                <a:ln w="10160">
                  <a:solidFill>
                    <a:schemeClr val="accent5"/>
                  </a:solidFill>
                  <a:prstDash val="solid"/>
                </a:ln>
                <a:solidFill>
                  <a:schemeClr val="bg1"/>
                </a:solidFill>
                <a:effectLst/>
                <a:sym typeface="+mn-ea"/>
              </a:rPr>
              <a:t>两</a:t>
            </a:r>
            <a:r>
              <a:rPr lang="zh-CN" altLang="en-US" sz="1800" dirty="0">
                <a:ln w="10160">
                  <a:solidFill>
                    <a:schemeClr val="accent5"/>
                  </a:solidFill>
                  <a:prstDash val="solid"/>
                </a:ln>
                <a:solidFill>
                  <a:schemeClr val="bg1"/>
                </a:solidFill>
                <a:effectLst/>
                <a:sym typeface="+mn-ea"/>
              </a:rPr>
              <a:t>位整数加法器数的范围为</a:t>
            </a:r>
            <a:r>
              <a:rPr lang="en-US" altLang="zh-CN" sz="1800" dirty="0">
                <a:ln w="10160">
                  <a:solidFill>
                    <a:schemeClr val="accent5"/>
                  </a:solidFill>
                  <a:prstDash val="solid"/>
                </a:ln>
                <a:solidFill>
                  <a:schemeClr val="bg1"/>
                </a:solidFill>
                <a:effectLst/>
                <a:sym typeface="+mn-ea"/>
              </a:rPr>
              <a:t>-</a:t>
            </a:r>
            <a:r>
              <a:rPr lang="en-US" altLang="zh-CN" sz="1800" dirty="0" smtClean="0">
                <a:ln w="10160">
                  <a:solidFill>
                    <a:schemeClr val="accent5"/>
                  </a:solidFill>
                  <a:prstDash val="solid"/>
                </a:ln>
                <a:solidFill>
                  <a:schemeClr val="bg1"/>
                </a:solidFill>
                <a:effectLst/>
                <a:sym typeface="+mn-ea"/>
              </a:rPr>
              <a:t>99—99</a:t>
            </a:r>
            <a:r>
              <a:rPr lang="zh-CN" altLang="en-US" sz="1800" dirty="0">
                <a:ln w="10160">
                  <a:solidFill>
                    <a:schemeClr val="accent5"/>
                  </a:solidFill>
                  <a:prstDash val="solid"/>
                </a:ln>
                <a:solidFill>
                  <a:schemeClr val="bg1"/>
                </a:solidFill>
                <a:effectLst/>
                <a:sym typeface="+mn-ea"/>
              </a:rPr>
              <a:t>，则应测试</a:t>
            </a:r>
            <a:r>
              <a:rPr lang="en-US" altLang="zh-CN" sz="1800" dirty="0">
                <a:ln w="10160">
                  <a:solidFill>
                    <a:schemeClr val="accent5"/>
                  </a:solidFill>
                  <a:prstDash val="solid"/>
                </a:ln>
                <a:solidFill>
                  <a:schemeClr val="bg1"/>
                </a:solidFill>
                <a:effectLst/>
                <a:sym typeface="+mn-ea"/>
              </a:rPr>
              <a:t>-99</a:t>
            </a:r>
            <a:r>
              <a:rPr lang="zh-CN" altLang="en-US" sz="1800" dirty="0">
                <a:ln w="10160">
                  <a:solidFill>
                    <a:schemeClr val="accent5"/>
                  </a:solidFill>
                  <a:prstDash val="solid"/>
                </a:ln>
                <a:solidFill>
                  <a:schemeClr val="bg1"/>
                </a:solidFill>
                <a:effectLst/>
                <a:sym typeface="+mn-ea"/>
              </a:rPr>
              <a:t>，</a:t>
            </a:r>
            <a:r>
              <a:rPr lang="en-US" altLang="zh-CN" sz="1800" dirty="0">
                <a:ln w="10160">
                  <a:solidFill>
                    <a:schemeClr val="accent5"/>
                  </a:solidFill>
                  <a:prstDash val="solid"/>
                </a:ln>
                <a:solidFill>
                  <a:schemeClr val="bg1"/>
                </a:solidFill>
                <a:effectLst/>
                <a:sym typeface="+mn-ea"/>
              </a:rPr>
              <a:t>-100</a:t>
            </a:r>
            <a:r>
              <a:rPr lang="zh-CN" altLang="en-US" sz="1800" dirty="0">
                <a:ln w="10160">
                  <a:solidFill>
                    <a:schemeClr val="accent5"/>
                  </a:solidFill>
                  <a:prstDash val="solid"/>
                </a:ln>
                <a:solidFill>
                  <a:schemeClr val="bg1"/>
                </a:solidFill>
                <a:effectLst/>
                <a:sym typeface="+mn-ea"/>
              </a:rPr>
              <a:t>和</a:t>
            </a:r>
            <a:r>
              <a:rPr lang="en-US" altLang="zh-CN" sz="1800" dirty="0" smtClean="0">
                <a:ln w="10160">
                  <a:solidFill>
                    <a:schemeClr val="accent5"/>
                  </a:solidFill>
                  <a:prstDash val="solid"/>
                </a:ln>
                <a:solidFill>
                  <a:schemeClr val="bg1"/>
                </a:solidFill>
                <a:effectLst/>
                <a:sym typeface="+mn-ea"/>
              </a:rPr>
              <a:t>99</a:t>
            </a:r>
            <a:r>
              <a:rPr lang="zh-CN" altLang="en-US" sz="1800" dirty="0" smtClean="0">
                <a:ln w="10160">
                  <a:solidFill>
                    <a:schemeClr val="accent5"/>
                  </a:solidFill>
                  <a:prstDash val="solid"/>
                </a:ln>
                <a:solidFill>
                  <a:schemeClr val="bg1"/>
                </a:solidFill>
                <a:effectLst/>
                <a:sym typeface="+mn-ea"/>
              </a:rPr>
              <a:t>，</a:t>
            </a:r>
            <a:r>
              <a:rPr lang="en-US" altLang="zh-CN" sz="1800" dirty="0" smtClean="0">
                <a:ln w="10160">
                  <a:solidFill>
                    <a:schemeClr val="accent5"/>
                  </a:solidFill>
                  <a:prstDash val="solid"/>
                </a:ln>
                <a:solidFill>
                  <a:schemeClr val="bg1"/>
                </a:solidFill>
                <a:effectLst/>
                <a:sym typeface="+mn-ea"/>
              </a:rPr>
              <a:t>100</a:t>
            </a:r>
            <a:r>
              <a:rPr lang="zh-CN" altLang="en-US" sz="1800" dirty="0" smtClean="0">
                <a:ln w="10160">
                  <a:solidFill>
                    <a:schemeClr val="accent5"/>
                  </a:solidFill>
                  <a:prstDash val="solid"/>
                </a:ln>
                <a:solidFill>
                  <a:schemeClr val="bg1"/>
                </a:solidFill>
                <a:effectLst/>
                <a:sym typeface="+mn-ea"/>
              </a:rPr>
              <a:t>（注意：有些</a:t>
            </a:r>
            <a:r>
              <a:rPr lang="zh-CN" altLang="en-US" sz="1800" dirty="0">
                <a:ln w="10160">
                  <a:solidFill>
                    <a:schemeClr val="accent5"/>
                  </a:solidFill>
                  <a:prstDash val="solid"/>
                </a:ln>
                <a:solidFill>
                  <a:schemeClr val="bg1"/>
                </a:solidFill>
                <a:effectLst/>
                <a:sym typeface="+mn-ea"/>
              </a:rPr>
              <a:t>公司规定需要测试边界</a:t>
            </a:r>
            <a:r>
              <a:rPr lang="zh-CN" altLang="en-US" sz="1800" dirty="0" smtClean="0">
                <a:ln w="10160">
                  <a:solidFill>
                    <a:schemeClr val="accent5"/>
                  </a:solidFill>
                  <a:prstDash val="solid"/>
                </a:ln>
                <a:solidFill>
                  <a:schemeClr val="bg1"/>
                </a:solidFill>
                <a:effectLst/>
                <a:sym typeface="+mn-ea"/>
              </a:rPr>
              <a:t>值的点及其</a:t>
            </a:r>
            <a:r>
              <a:rPr lang="zh-CN" altLang="en-US" sz="1800" dirty="0">
                <a:ln w="10160">
                  <a:solidFill>
                    <a:schemeClr val="accent5"/>
                  </a:solidFill>
                  <a:prstDash val="solid"/>
                </a:ln>
                <a:solidFill>
                  <a:schemeClr val="bg1"/>
                </a:solidFill>
                <a:effectLst/>
                <a:sym typeface="+mn-ea"/>
              </a:rPr>
              <a:t>两边的点，</a:t>
            </a:r>
            <a:r>
              <a:rPr lang="zh-CN" altLang="en-US" sz="1800" dirty="0" smtClean="0">
                <a:ln w="10160">
                  <a:solidFill>
                    <a:schemeClr val="accent5"/>
                  </a:solidFill>
                  <a:prstDash val="solid"/>
                </a:ln>
                <a:solidFill>
                  <a:schemeClr val="bg1"/>
                </a:solidFill>
                <a:effectLst/>
                <a:sym typeface="+mn-ea"/>
              </a:rPr>
              <a:t>即增加</a:t>
            </a:r>
            <a:r>
              <a:rPr lang="en-US" altLang="zh-CN" sz="1800" dirty="0" smtClean="0">
                <a:ln w="10160">
                  <a:solidFill>
                    <a:schemeClr val="accent5"/>
                  </a:solidFill>
                  <a:prstDash val="solid"/>
                </a:ln>
                <a:solidFill>
                  <a:schemeClr val="bg1"/>
                </a:solidFill>
                <a:effectLst/>
                <a:sym typeface="+mn-ea"/>
              </a:rPr>
              <a:t>-98</a:t>
            </a:r>
            <a:r>
              <a:rPr lang="zh-CN" altLang="en-US" sz="1800" dirty="0" smtClean="0">
                <a:ln w="10160">
                  <a:solidFill>
                    <a:schemeClr val="accent5"/>
                  </a:solidFill>
                  <a:prstDash val="solid"/>
                </a:ln>
                <a:solidFill>
                  <a:schemeClr val="bg1"/>
                </a:solidFill>
                <a:effectLst/>
                <a:sym typeface="+mn-ea"/>
              </a:rPr>
              <a:t>和</a:t>
            </a:r>
            <a:r>
              <a:rPr lang="en-US" altLang="zh-CN" sz="1800" dirty="0" smtClean="0">
                <a:ln w="10160">
                  <a:solidFill>
                    <a:schemeClr val="accent5"/>
                  </a:solidFill>
                  <a:prstDash val="solid"/>
                </a:ln>
                <a:solidFill>
                  <a:schemeClr val="bg1"/>
                </a:solidFill>
                <a:effectLst/>
                <a:sym typeface="+mn-ea"/>
              </a:rPr>
              <a:t>98</a:t>
            </a:r>
            <a:r>
              <a:rPr lang="zh-CN" altLang="en-US" sz="1800" dirty="0" smtClean="0">
                <a:ln w="10160">
                  <a:solidFill>
                    <a:schemeClr val="accent5"/>
                  </a:solidFill>
                  <a:prstDash val="solid"/>
                </a:ln>
                <a:solidFill>
                  <a:schemeClr val="bg1"/>
                </a:solidFill>
                <a:effectLst/>
                <a:sym typeface="+mn-ea"/>
              </a:rPr>
              <a:t>）</a:t>
            </a:r>
            <a:endParaRPr lang="zh-CN" altLang="en-US" sz="1800" b="0" dirty="0">
              <a:ln w="10160">
                <a:solidFill>
                  <a:schemeClr val="accent5"/>
                </a:solidFill>
                <a:prstDash val="solid"/>
              </a:ln>
              <a:solidFill>
                <a:schemeClr val="bg1"/>
              </a:solidFill>
              <a:effectLst/>
            </a:endParaRPr>
          </a:p>
          <a:p>
            <a:r>
              <a:rPr lang="en-US" altLang="zh-CN" sz="1800" dirty="0" smtClean="0">
                <a:ln w="10160">
                  <a:solidFill>
                    <a:schemeClr val="accent5"/>
                  </a:solidFill>
                  <a:prstDash val="solid"/>
                </a:ln>
                <a:solidFill>
                  <a:schemeClr val="bg1"/>
                </a:solidFill>
                <a:effectLst/>
                <a:sym typeface="+mn-ea"/>
              </a:rPr>
              <a:t>2</a:t>
            </a:r>
            <a:r>
              <a:rPr lang="zh-CN" altLang="en-US" sz="1800" dirty="0" smtClean="0">
                <a:ln w="10160">
                  <a:solidFill>
                    <a:schemeClr val="accent5"/>
                  </a:solidFill>
                  <a:prstDash val="solid"/>
                </a:ln>
                <a:solidFill>
                  <a:schemeClr val="bg1"/>
                </a:solidFill>
                <a:effectLst/>
                <a:sym typeface="+mn-ea"/>
              </a:rPr>
              <a:t>、如果</a:t>
            </a:r>
            <a:r>
              <a:rPr lang="zh-CN" altLang="en-US" sz="1800" u="sng" dirty="0" smtClean="0">
                <a:ln w="10160">
                  <a:solidFill>
                    <a:schemeClr val="accent5"/>
                  </a:solidFill>
                  <a:prstDash val="solid"/>
                </a:ln>
                <a:solidFill>
                  <a:schemeClr val="bg1"/>
                </a:solidFill>
                <a:effectLst/>
                <a:sym typeface="+mn-ea"/>
              </a:rPr>
              <a:t>输入</a:t>
            </a:r>
            <a:r>
              <a:rPr lang="zh-CN" altLang="en-US" sz="1800" dirty="0" smtClean="0">
                <a:ln w="10160">
                  <a:solidFill>
                    <a:schemeClr val="accent5"/>
                  </a:solidFill>
                  <a:prstDash val="solid"/>
                </a:ln>
                <a:solidFill>
                  <a:schemeClr val="bg1"/>
                </a:solidFill>
                <a:effectLst/>
                <a:sym typeface="+mn-ea"/>
              </a:rPr>
              <a:t>条件规定了值得个数，则用最大个数、最小个数、比最小个数少一、比最大个数多一的数作为测试数据。</a:t>
            </a:r>
            <a:endParaRPr lang="en-US" altLang="zh-CN" sz="1800" b="0" dirty="0" smtClean="0">
              <a:ln w="10160">
                <a:solidFill>
                  <a:schemeClr val="accent5"/>
                </a:solidFill>
                <a:prstDash val="solid"/>
              </a:ln>
              <a:solidFill>
                <a:schemeClr val="bg1"/>
              </a:solidFill>
              <a:effectLst/>
            </a:endParaRPr>
          </a:p>
          <a:p>
            <a:pPr lvl="1"/>
            <a:r>
              <a:rPr lang="zh-CN" altLang="en-US" sz="1800" dirty="0">
                <a:ln w="10160">
                  <a:solidFill>
                    <a:schemeClr val="accent5"/>
                  </a:solidFill>
                  <a:prstDash val="solid"/>
                </a:ln>
                <a:solidFill>
                  <a:schemeClr val="bg1"/>
                </a:solidFill>
                <a:effectLst/>
                <a:sym typeface="+mn-ea"/>
              </a:rPr>
              <a:t>姓名要求</a:t>
            </a:r>
            <a:r>
              <a:rPr lang="en-US" altLang="zh-CN" sz="1800" dirty="0" smtClean="0">
                <a:ln w="10160">
                  <a:solidFill>
                    <a:schemeClr val="accent5"/>
                  </a:solidFill>
                  <a:prstDash val="solid"/>
                </a:ln>
                <a:solidFill>
                  <a:schemeClr val="bg1"/>
                </a:solidFill>
                <a:effectLst/>
                <a:sym typeface="+mn-ea"/>
              </a:rPr>
              <a:t>1—20</a:t>
            </a:r>
            <a:r>
              <a:rPr lang="zh-CN" altLang="en-US" sz="1800" dirty="0">
                <a:ln w="10160">
                  <a:solidFill>
                    <a:schemeClr val="accent5"/>
                  </a:solidFill>
                  <a:prstDash val="solid"/>
                </a:ln>
                <a:solidFill>
                  <a:schemeClr val="bg1"/>
                </a:solidFill>
                <a:effectLst/>
                <a:sym typeface="+mn-ea"/>
              </a:rPr>
              <a:t>个字符，需要测试</a:t>
            </a:r>
            <a:r>
              <a:rPr lang="en-US" altLang="zh-CN" sz="1800" dirty="0">
                <a:ln w="10160">
                  <a:solidFill>
                    <a:schemeClr val="accent5"/>
                  </a:solidFill>
                  <a:prstDash val="solid"/>
                </a:ln>
                <a:solidFill>
                  <a:schemeClr val="bg1"/>
                </a:solidFill>
                <a:effectLst/>
                <a:sym typeface="+mn-ea"/>
              </a:rPr>
              <a:t>1</a:t>
            </a:r>
            <a:r>
              <a:rPr lang="zh-CN" altLang="en-US" sz="1800" dirty="0">
                <a:ln w="10160">
                  <a:solidFill>
                    <a:schemeClr val="accent5"/>
                  </a:solidFill>
                  <a:prstDash val="solid"/>
                </a:ln>
                <a:solidFill>
                  <a:schemeClr val="bg1"/>
                </a:solidFill>
                <a:effectLst/>
                <a:sym typeface="+mn-ea"/>
              </a:rPr>
              <a:t>个字符，</a:t>
            </a:r>
            <a:r>
              <a:rPr lang="en-US" altLang="zh-CN" sz="1800" dirty="0">
                <a:ln w="10160">
                  <a:solidFill>
                    <a:schemeClr val="accent5"/>
                  </a:solidFill>
                  <a:prstDash val="solid"/>
                </a:ln>
                <a:solidFill>
                  <a:schemeClr val="bg1"/>
                </a:solidFill>
                <a:effectLst/>
                <a:sym typeface="+mn-ea"/>
              </a:rPr>
              <a:t>0</a:t>
            </a:r>
            <a:r>
              <a:rPr lang="zh-CN" altLang="en-US" sz="1800" dirty="0">
                <a:ln w="10160">
                  <a:solidFill>
                    <a:schemeClr val="accent5"/>
                  </a:solidFill>
                  <a:prstDash val="solid"/>
                </a:ln>
                <a:solidFill>
                  <a:schemeClr val="bg1"/>
                </a:solidFill>
                <a:effectLst/>
                <a:sym typeface="+mn-ea"/>
              </a:rPr>
              <a:t>个字符，</a:t>
            </a:r>
            <a:r>
              <a:rPr lang="en-US" altLang="zh-CN" sz="1800" dirty="0">
                <a:ln w="10160">
                  <a:solidFill>
                    <a:schemeClr val="accent5"/>
                  </a:solidFill>
                  <a:prstDash val="solid"/>
                </a:ln>
                <a:solidFill>
                  <a:schemeClr val="bg1"/>
                </a:solidFill>
                <a:effectLst/>
                <a:sym typeface="+mn-ea"/>
              </a:rPr>
              <a:t>20</a:t>
            </a:r>
            <a:r>
              <a:rPr lang="zh-CN" altLang="en-US" sz="1800" dirty="0">
                <a:ln w="10160">
                  <a:solidFill>
                    <a:schemeClr val="accent5"/>
                  </a:solidFill>
                  <a:prstDash val="solid"/>
                </a:ln>
                <a:solidFill>
                  <a:schemeClr val="bg1"/>
                </a:solidFill>
                <a:effectLst/>
                <a:sym typeface="+mn-ea"/>
              </a:rPr>
              <a:t>个字符、</a:t>
            </a:r>
            <a:r>
              <a:rPr lang="en-US" altLang="zh-CN" sz="1800" dirty="0">
                <a:ln w="10160">
                  <a:solidFill>
                    <a:schemeClr val="accent5"/>
                  </a:solidFill>
                  <a:prstDash val="solid"/>
                </a:ln>
                <a:solidFill>
                  <a:schemeClr val="bg1"/>
                </a:solidFill>
                <a:effectLst/>
                <a:sym typeface="+mn-ea"/>
              </a:rPr>
              <a:t>21</a:t>
            </a:r>
            <a:r>
              <a:rPr lang="zh-CN" altLang="en-US" sz="1800" dirty="0">
                <a:ln w="10160">
                  <a:solidFill>
                    <a:schemeClr val="accent5"/>
                  </a:solidFill>
                  <a:prstDash val="solid"/>
                </a:ln>
                <a:solidFill>
                  <a:schemeClr val="bg1"/>
                </a:solidFill>
                <a:effectLst/>
                <a:sym typeface="+mn-ea"/>
              </a:rPr>
              <a:t>个字符（当然也可以测试</a:t>
            </a:r>
            <a:r>
              <a:rPr lang="en-US" altLang="zh-CN" sz="1800" dirty="0">
                <a:ln w="10160">
                  <a:solidFill>
                    <a:schemeClr val="accent5"/>
                  </a:solidFill>
                  <a:prstDash val="solid"/>
                </a:ln>
                <a:solidFill>
                  <a:schemeClr val="bg1"/>
                </a:solidFill>
                <a:effectLst/>
                <a:sym typeface="+mn-ea"/>
              </a:rPr>
              <a:t>0</a:t>
            </a:r>
            <a:r>
              <a:rPr lang="zh-CN" altLang="en-US" sz="1800" dirty="0">
                <a:ln w="10160">
                  <a:solidFill>
                    <a:schemeClr val="accent5"/>
                  </a:solidFill>
                  <a:prstDash val="solid"/>
                </a:ln>
                <a:solidFill>
                  <a:schemeClr val="bg1"/>
                </a:solidFill>
                <a:effectLst/>
                <a:sym typeface="+mn-ea"/>
              </a:rPr>
              <a:t>、</a:t>
            </a:r>
            <a:r>
              <a:rPr lang="en-US" altLang="zh-CN" sz="1800" dirty="0">
                <a:ln w="10160">
                  <a:solidFill>
                    <a:schemeClr val="accent5"/>
                  </a:solidFill>
                  <a:prstDash val="solid"/>
                </a:ln>
                <a:solidFill>
                  <a:schemeClr val="bg1"/>
                </a:solidFill>
                <a:effectLst/>
                <a:sym typeface="+mn-ea"/>
              </a:rPr>
              <a:t>1</a:t>
            </a:r>
            <a:r>
              <a:rPr lang="zh-CN" altLang="en-US" sz="1800" dirty="0" smtClean="0">
                <a:ln w="10160">
                  <a:solidFill>
                    <a:schemeClr val="accent5"/>
                  </a:solidFill>
                  <a:prstDash val="solid"/>
                </a:ln>
                <a:solidFill>
                  <a:schemeClr val="bg1"/>
                </a:solidFill>
                <a:effectLst/>
                <a:sym typeface="+mn-ea"/>
              </a:rPr>
              <a:t>、</a:t>
            </a:r>
            <a:r>
              <a:rPr lang="en-US" altLang="zh-CN" sz="1800" dirty="0" smtClean="0">
                <a:ln w="10160">
                  <a:solidFill>
                    <a:schemeClr val="accent5"/>
                  </a:solidFill>
                  <a:prstDash val="solid"/>
                </a:ln>
                <a:solidFill>
                  <a:schemeClr val="bg1"/>
                </a:solidFill>
                <a:effectLst/>
                <a:sym typeface="+mn-ea"/>
              </a:rPr>
              <a:t>2</a:t>
            </a:r>
            <a:r>
              <a:rPr lang="zh-CN" altLang="en-US" sz="1800" dirty="0">
                <a:ln w="10160">
                  <a:solidFill>
                    <a:schemeClr val="accent5"/>
                  </a:solidFill>
                  <a:prstDash val="solid"/>
                </a:ln>
                <a:solidFill>
                  <a:schemeClr val="bg1"/>
                </a:solidFill>
                <a:effectLst/>
                <a:sym typeface="+mn-ea"/>
              </a:rPr>
              <a:t>个字符和</a:t>
            </a:r>
            <a:r>
              <a:rPr lang="en-US" altLang="zh-CN" sz="1800" dirty="0">
                <a:ln w="10160">
                  <a:solidFill>
                    <a:schemeClr val="accent5"/>
                  </a:solidFill>
                  <a:prstDash val="solid"/>
                </a:ln>
                <a:solidFill>
                  <a:schemeClr val="bg1"/>
                </a:solidFill>
                <a:effectLst/>
                <a:sym typeface="+mn-ea"/>
              </a:rPr>
              <a:t>19</a:t>
            </a:r>
            <a:r>
              <a:rPr lang="zh-CN" altLang="en-US" sz="1800" dirty="0">
                <a:ln w="10160">
                  <a:solidFill>
                    <a:schemeClr val="accent5"/>
                  </a:solidFill>
                  <a:prstDash val="solid"/>
                </a:ln>
                <a:solidFill>
                  <a:schemeClr val="bg1"/>
                </a:solidFill>
                <a:effectLst/>
                <a:sym typeface="+mn-ea"/>
              </a:rPr>
              <a:t>、</a:t>
            </a:r>
            <a:r>
              <a:rPr lang="en-US" altLang="zh-CN" sz="1800" dirty="0">
                <a:ln w="10160">
                  <a:solidFill>
                    <a:schemeClr val="accent5"/>
                  </a:solidFill>
                  <a:prstDash val="solid"/>
                </a:ln>
                <a:solidFill>
                  <a:schemeClr val="bg1"/>
                </a:solidFill>
                <a:effectLst/>
                <a:sym typeface="+mn-ea"/>
              </a:rPr>
              <a:t>20</a:t>
            </a:r>
            <a:r>
              <a:rPr lang="zh-CN" altLang="en-US" sz="1800" dirty="0">
                <a:ln w="10160">
                  <a:solidFill>
                    <a:schemeClr val="accent5"/>
                  </a:solidFill>
                  <a:prstDash val="solid"/>
                </a:ln>
                <a:solidFill>
                  <a:schemeClr val="bg1"/>
                </a:solidFill>
                <a:effectLst/>
                <a:sym typeface="+mn-ea"/>
              </a:rPr>
              <a:t>、</a:t>
            </a:r>
            <a:r>
              <a:rPr lang="en-US" altLang="zh-CN" sz="1800" dirty="0">
                <a:ln w="10160">
                  <a:solidFill>
                    <a:schemeClr val="accent5"/>
                  </a:solidFill>
                  <a:prstDash val="solid"/>
                </a:ln>
                <a:solidFill>
                  <a:schemeClr val="bg1"/>
                </a:solidFill>
                <a:effectLst/>
                <a:sym typeface="+mn-ea"/>
              </a:rPr>
              <a:t>21</a:t>
            </a:r>
            <a:r>
              <a:rPr lang="zh-CN" altLang="en-US" sz="1800" dirty="0">
                <a:ln w="10160">
                  <a:solidFill>
                    <a:schemeClr val="accent5"/>
                  </a:solidFill>
                  <a:prstDash val="solid"/>
                </a:ln>
                <a:solidFill>
                  <a:schemeClr val="bg1"/>
                </a:solidFill>
                <a:effectLst/>
                <a:sym typeface="+mn-ea"/>
              </a:rPr>
              <a:t>个字符</a:t>
            </a:r>
            <a:r>
              <a:rPr lang="zh-CN" altLang="en-US" sz="1800" dirty="0" smtClean="0">
                <a:ln w="10160">
                  <a:solidFill>
                    <a:schemeClr val="accent5"/>
                  </a:solidFill>
                  <a:prstDash val="solid"/>
                </a:ln>
                <a:solidFill>
                  <a:schemeClr val="bg1"/>
                </a:solidFill>
                <a:effectLst/>
                <a:sym typeface="+mn-ea"/>
              </a:rPr>
              <a:t>）</a:t>
            </a:r>
            <a:endParaRPr lang="en-US" altLang="zh-CN" sz="1800" b="0" dirty="0" smtClean="0">
              <a:ln w="10160">
                <a:solidFill>
                  <a:schemeClr val="accent5"/>
                </a:solidFill>
                <a:prstDash val="solid"/>
              </a:ln>
              <a:solidFill>
                <a:schemeClr val="bg1"/>
              </a:solidFill>
              <a:effectLst/>
            </a:endParaRPr>
          </a:p>
          <a:p>
            <a:r>
              <a:rPr lang="en-US" altLang="zh-CN" sz="1800" dirty="0">
                <a:ln w="10160">
                  <a:solidFill>
                    <a:schemeClr val="accent5"/>
                  </a:solidFill>
                  <a:prstDash val="solid"/>
                </a:ln>
                <a:solidFill>
                  <a:schemeClr val="bg1"/>
                </a:solidFill>
                <a:effectLst/>
                <a:sym typeface="+mn-ea"/>
              </a:rPr>
              <a:t>3</a:t>
            </a:r>
            <a:r>
              <a:rPr lang="zh-CN" altLang="en-US" sz="1800" dirty="0">
                <a:ln w="10160">
                  <a:solidFill>
                    <a:schemeClr val="accent5"/>
                  </a:solidFill>
                  <a:prstDash val="solid"/>
                </a:ln>
                <a:solidFill>
                  <a:schemeClr val="bg1"/>
                </a:solidFill>
                <a:effectLst/>
                <a:sym typeface="+mn-ea"/>
              </a:rPr>
              <a:t>、如果</a:t>
            </a:r>
            <a:r>
              <a:rPr lang="zh-CN" altLang="en-US" sz="1800" u="sng" dirty="0">
                <a:ln w="10160">
                  <a:solidFill>
                    <a:schemeClr val="accent5"/>
                  </a:solidFill>
                  <a:prstDash val="solid"/>
                </a:ln>
                <a:solidFill>
                  <a:schemeClr val="bg1"/>
                </a:solidFill>
                <a:effectLst/>
                <a:sym typeface="+mn-ea"/>
              </a:rPr>
              <a:t>输出</a:t>
            </a:r>
            <a:r>
              <a:rPr lang="zh-CN" altLang="en-US" sz="1800" dirty="0">
                <a:ln w="10160">
                  <a:solidFill>
                    <a:schemeClr val="accent5"/>
                  </a:solidFill>
                  <a:prstDash val="solid"/>
                </a:ln>
                <a:solidFill>
                  <a:schemeClr val="bg1"/>
                </a:solidFill>
                <a:effectLst/>
                <a:sym typeface="+mn-ea"/>
              </a:rPr>
              <a:t>条件规定了值得范围，则应取刚到到这个范围的边界值，以及刚刚超越这个范围边界的值作为输入数据。</a:t>
            </a:r>
            <a:endParaRPr lang="en-US" altLang="zh-CN" sz="1800" dirty="0">
              <a:ln w="10160">
                <a:solidFill>
                  <a:schemeClr val="accent5"/>
                </a:solidFill>
                <a:prstDash val="solid"/>
              </a:ln>
              <a:solidFill>
                <a:schemeClr val="bg1"/>
              </a:solidFill>
              <a:effectLst/>
            </a:endParaRPr>
          </a:p>
          <a:p>
            <a:pPr lvl="1"/>
            <a:r>
              <a:rPr lang="zh-CN" altLang="en-US" sz="1800" dirty="0">
                <a:ln w="10160">
                  <a:solidFill>
                    <a:schemeClr val="accent5"/>
                  </a:solidFill>
                  <a:prstDash val="solid"/>
                </a:ln>
                <a:solidFill>
                  <a:schemeClr val="bg1"/>
                </a:solidFill>
                <a:effectLst/>
                <a:sym typeface="+mn-ea"/>
              </a:rPr>
              <a:t>两位整数输出结果最大显示</a:t>
            </a:r>
            <a:r>
              <a:rPr lang="en-US" altLang="zh-CN" sz="1800" dirty="0">
                <a:ln w="10160">
                  <a:solidFill>
                    <a:schemeClr val="accent5"/>
                  </a:solidFill>
                  <a:prstDash val="solid"/>
                </a:ln>
                <a:solidFill>
                  <a:schemeClr val="bg1"/>
                </a:solidFill>
                <a:effectLst/>
                <a:sym typeface="+mn-ea"/>
              </a:rPr>
              <a:t>-1000—1000</a:t>
            </a:r>
            <a:r>
              <a:rPr lang="zh-CN" altLang="en-US" sz="1800" dirty="0">
                <a:ln w="10160">
                  <a:solidFill>
                    <a:schemeClr val="accent5"/>
                  </a:solidFill>
                  <a:prstDash val="solid"/>
                </a:ln>
                <a:solidFill>
                  <a:schemeClr val="bg1"/>
                </a:solidFill>
                <a:effectLst/>
                <a:sym typeface="+mn-ea"/>
              </a:rPr>
              <a:t>，我们就应该准备输入数据，使结果是</a:t>
            </a:r>
            <a:r>
              <a:rPr lang="en-US" altLang="zh-CN" sz="1800" dirty="0">
                <a:ln w="10160">
                  <a:solidFill>
                    <a:schemeClr val="accent5"/>
                  </a:solidFill>
                  <a:prstDash val="solid"/>
                </a:ln>
                <a:solidFill>
                  <a:schemeClr val="bg1"/>
                </a:solidFill>
                <a:effectLst/>
                <a:sym typeface="+mn-ea"/>
              </a:rPr>
              <a:t>-1000</a:t>
            </a:r>
            <a:r>
              <a:rPr lang="zh-CN" altLang="en-US" sz="1800" dirty="0">
                <a:ln w="10160">
                  <a:solidFill>
                    <a:schemeClr val="accent5"/>
                  </a:solidFill>
                  <a:prstDash val="solid"/>
                </a:ln>
                <a:solidFill>
                  <a:schemeClr val="bg1"/>
                </a:solidFill>
                <a:effectLst/>
                <a:sym typeface="+mn-ea"/>
              </a:rPr>
              <a:t>，</a:t>
            </a:r>
            <a:r>
              <a:rPr lang="en-US" altLang="zh-CN" sz="1800" dirty="0">
                <a:ln w="10160">
                  <a:solidFill>
                    <a:schemeClr val="accent5"/>
                  </a:solidFill>
                  <a:prstDash val="solid"/>
                </a:ln>
                <a:solidFill>
                  <a:schemeClr val="bg1"/>
                </a:solidFill>
                <a:effectLst/>
                <a:sym typeface="+mn-ea"/>
              </a:rPr>
              <a:t>1000</a:t>
            </a:r>
            <a:r>
              <a:rPr lang="zh-CN" altLang="en-US" sz="1800" dirty="0">
                <a:ln w="10160">
                  <a:solidFill>
                    <a:schemeClr val="accent5"/>
                  </a:solidFill>
                  <a:prstDash val="solid"/>
                </a:ln>
                <a:solidFill>
                  <a:schemeClr val="bg1"/>
                </a:solidFill>
                <a:effectLst/>
                <a:sym typeface="+mn-ea"/>
              </a:rPr>
              <a:t>和</a:t>
            </a:r>
            <a:r>
              <a:rPr lang="en-US" altLang="zh-CN" sz="1800" dirty="0">
                <a:ln w="10160">
                  <a:solidFill>
                    <a:schemeClr val="accent5"/>
                  </a:solidFill>
                  <a:prstDash val="solid"/>
                </a:ln>
                <a:solidFill>
                  <a:schemeClr val="bg1"/>
                </a:solidFill>
                <a:effectLst/>
                <a:sym typeface="+mn-ea"/>
              </a:rPr>
              <a:t>-1001</a:t>
            </a:r>
            <a:r>
              <a:rPr lang="zh-CN" altLang="en-US" sz="1800" dirty="0">
                <a:ln w="10160">
                  <a:solidFill>
                    <a:schemeClr val="accent5"/>
                  </a:solidFill>
                  <a:prstDash val="solid"/>
                </a:ln>
                <a:solidFill>
                  <a:schemeClr val="bg1"/>
                </a:solidFill>
                <a:effectLst/>
                <a:sym typeface="+mn-ea"/>
              </a:rPr>
              <a:t>，</a:t>
            </a:r>
            <a:r>
              <a:rPr lang="en-US" altLang="zh-CN" sz="1800" dirty="0">
                <a:ln w="10160">
                  <a:solidFill>
                    <a:schemeClr val="accent5"/>
                  </a:solidFill>
                  <a:prstDash val="solid"/>
                </a:ln>
                <a:solidFill>
                  <a:schemeClr val="bg1"/>
                </a:solidFill>
                <a:effectLst/>
                <a:sym typeface="+mn-ea"/>
              </a:rPr>
              <a:t>1001</a:t>
            </a:r>
            <a:r>
              <a:rPr lang="zh-CN" altLang="en-US" sz="1800" dirty="0">
                <a:ln w="10160">
                  <a:solidFill>
                    <a:schemeClr val="accent5"/>
                  </a:solidFill>
                  <a:prstDash val="solid"/>
                </a:ln>
                <a:solidFill>
                  <a:schemeClr val="bg1"/>
                </a:solidFill>
                <a:effectLst/>
                <a:sym typeface="+mn-ea"/>
              </a:rPr>
              <a:t>（也可以包含</a:t>
            </a:r>
            <a:r>
              <a:rPr lang="en-US" altLang="zh-CN" sz="1800" dirty="0">
                <a:ln w="10160">
                  <a:solidFill>
                    <a:schemeClr val="accent5"/>
                  </a:solidFill>
                  <a:prstDash val="solid"/>
                </a:ln>
                <a:solidFill>
                  <a:schemeClr val="bg1"/>
                </a:solidFill>
                <a:effectLst/>
                <a:sym typeface="+mn-ea"/>
              </a:rPr>
              <a:t>-999</a:t>
            </a:r>
            <a:r>
              <a:rPr lang="zh-CN" altLang="en-US" sz="1800" dirty="0">
                <a:ln w="10160">
                  <a:solidFill>
                    <a:schemeClr val="accent5"/>
                  </a:solidFill>
                  <a:prstDash val="solid"/>
                </a:ln>
                <a:solidFill>
                  <a:schemeClr val="bg1"/>
                </a:solidFill>
                <a:effectLst/>
                <a:sym typeface="+mn-ea"/>
              </a:rPr>
              <a:t>和</a:t>
            </a:r>
            <a:r>
              <a:rPr lang="en-US" altLang="zh-CN" sz="1800" dirty="0">
                <a:ln w="10160">
                  <a:solidFill>
                    <a:schemeClr val="accent5"/>
                  </a:solidFill>
                  <a:prstDash val="solid"/>
                </a:ln>
                <a:solidFill>
                  <a:schemeClr val="bg1"/>
                </a:solidFill>
                <a:effectLst/>
                <a:sym typeface="+mn-ea"/>
              </a:rPr>
              <a:t>999</a:t>
            </a:r>
            <a:r>
              <a:rPr lang="zh-CN" altLang="en-US" sz="1800" dirty="0">
                <a:ln w="10160">
                  <a:solidFill>
                    <a:schemeClr val="accent5"/>
                  </a:solidFill>
                  <a:prstDash val="solid"/>
                </a:ln>
                <a:solidFill>
                  <a:schemeClr val="bg1"/>
                </a:solidFill>
                <a:effectLst/>
                <a:sym typeface="+mn-ea"/>
              </a:rPr>
              <a:t>）</a:t>
            </a:r>
            <a:endParaRPr lang="en-US" altLang="zh-CN" sz="1800" dirty="0">
              <a:ln w="10160">
                <a:solidFill>
                  <a:schemeClr val="accent5"/>
                </a:solidFill>
                <a:prstDash val="solid"/>
              </a:ln>
              <a:solidFill>
                <a:schemeClr val="bg1"/>
              </a:solidFill>
              <a:effectLst/>
            </a:endParaRPr>
          </a:p>
          <a:p>
            <a:r>
              <a:rPr lang="en-US" altLang="zh-CN" sz="1800" dirty="0" smtClean="0">
                <a:ln w="10160">
                  <a:solidFill>
                    <a:schemeClr val="accent5"/>
                  </a:solidFill>
                  <a:prstDash val="solid"/>
                </a:ln>
                <a:solidFill>
                  <a:schemeClr val="bg1"/>
                </a:solidFill>
                <a:effectLst/>
                <a:sym typeface="+mn-ea"/>
              </a:rPr>
              <a:t>4</a:t>
            </a:r>
            <a:r>
              <a:rPr lang="zh-CN" altLang="en-US" sz="1800" dirty="0">
                <a:ln w="10160">
                  <a:solidFill>
                    <a:schemeClr val="accent5"/>
                  </a:solidFill>
                  <a:prstDash val="solid"/>
                </a:ln>
                <a:solidFill>
                  <a:schemeClr val="bg1"/>
                </a:solidFill>
                <a:effectLst/>
                <a:sym typeface="+mn-ea"/>
              </a:rPr>
              <a:t>、如果</a:t>
            </a:r>
            <a:r>
              <a:rPr lang="zh-CN" altLang="en-US" sz="1800" u="sng" dirty="0">
                <a:ln w="10160">
                  <a:solidFill>
                    <a:schemeClr val="accent5"/>
                  </a:solidFill>
                  <a:prstDash val="solid"/>
                </a:ln>
                <a:solidFill>
                  <a:schemeClr val="bg1"/>
                </a:solidFill>
                <a:effectLst/>
                <a:sym typeface="+mn-ea"/>
              </a:rPr>
              <a:t>输出</a:t>
            </a:r>
            <a:r>
              <a:rPr lang="zh-CN" altLang="en-US" sz="1800" dirty="0">
                <a:ln w="10160">
                  <a:solidFill>
                    <a:schemeClr val="accent5"/>
                  </a:solidFill>
                  <a:prstDash val="solid"/>
                </a:ln>
                <a:solidFill>
                  <a:schemeClr val="bg1"/>
                </a:solidFill>
                <a:effectLst/>
                <a:sym typeface="+mn-ea"/>
              </a:rPr>
              <a:t>条件规定了值得个数，则用最大个数、最小个数、比最小个数少一、比最大个数多一的数作为测试数据。</a:t>
            </a:r>
            <a:endParaRPr lang="en-US" altLang="zh-CN" sz="1800" dirty="0">
              <a:ln w="10160">
                <a:solidFill>
                  <a:schemeClr val="accent5"/>
                </a:solidFill>
                <a:prstDash val="solid"/>
              </a:ln>
              <a:solidFill>
                <a:schemeClr val="bg1"/>
              </a:solidFill>
              <a:effectLst/>
            </a:endParaRPr>
          </a:p>
          <a:p>
            <a:pPr lvl="1"/>
            <a:r>
              <a:rPr lang="zh-CN" altLang="en-US" sz="1800" dirty="0">
                <a:ln w="10160">
                  <a:solidFill>
                    <a:schemeClr val="accent5"/>
                  </a:solidFill>
                  <a:prstDash val="solid"/>
                </a:ln>
                <a:solidFill>
                  <a:schemeClr val="bg1"/>
                </a:solidFill>
                <a:effectLst/>
                <a:sym typeface="+mn-ea"/>
              </a:rPr>
              <a:t>某商品信息查询系统，每页最多显示</a:t>
            </a:r>
            <a:r>
              <a:rPr lang="en-US" altLang="zh-CN" sz="1800" dirty="0">
                <a:ln w="10160">
                  <a:solidFill>
                    <a:schemeClr val="accent5"/>
                  </a:solidFill>
                  <a:prstDash val="solid"/>
                </a:ln>
                <a:solidFill>
                  <a:schemeClr val="bg1"/>
                </a:solidFill>
                <a:effectLst/>
                <a:sym typeface="+mn-ea"/>
              </a:rPr>
              <a:t>10</a:t>
            </a:r>
            <a:r>
              <a:rPr lang="zh-CN" altLang="en-US" sz="1800" dirty="0">
                <a:ln w="10160">
                  <a:solidFill>
                    <a:schemeClr val="accent5"/>
                  </a:solidFill>
                  <a:prstDash val="solid"/>
                </a:ln>
                <a:solidFill>
                  <a:schemeClr val="bg1"/>
                </a:solidFill>
                <a:effectLst/>
                <a:sym typeface="+mn-ea"/>
              </a:rPr>
              <a:t>条商品信息，我们就应该准备商品信息，使能够查询出</a:t>
            </a:r>
            <a:r>
              <a:rPr lang="en-US" altLang="zh-CN" sz="1800" dirty="0">
                <a:ln w="10160">
                  <a:solidFill>
                    <a:schemeClr val="accent5"/>
                  </a:solidFill>
                  <a:prstDash val="solid"/>
                </a:ln>
                <a:solidFill>
                  <a:schemeClr val="bg1"/>
                </a:solidFill>
                <a:effectLst/>
                <a:sym typeface="+mn-ea"/>
              </a:rPr>
              <a:t>10</a:t>
            </a:r>
            <a:r>
              <a:rPr lang="zh-CN" altLang="en-US" sz="1800" dirty="0">
                <a:ln w="10160">
                  <a:solidFill>
                    <a:schemeClr val="accent5"/>
                  </a:solidFill>
                  <a:prstDash val="solid"/>
                </a:ln>
                <a:solidFill>
                  <a:schemeClr val="bg1"/>
                </a:solidFill>
                <a:effectLst/>
                <a:sym typeface="+mn-ea"/>
              </a:rPr>
              <a:t>条、</a:t>
            </a:r>
            <a:r>
              <a:rPr lang="en-US" altLang="zh-CN" sz="1800" dirty="0">
                <a:ln w="10160">
                  <a:solidFill>
                    <a:schemeClr val="accent5"/>
                  </a:solidFill>
                  <a:prstDash val="solid"/>
                </a:ln>
                <a:solidFill>
                  <a:schemeClr val="bg1"/>
                </a:solidFill>
                <a:effectLst/>
                <a:sym typeface="+mn-ea"/>
              </a:rPr>
              <a:t>11</a:t>
            </a:r>
            <a:r>
              <a:rPr lang="zh-CN" altLang="en-US" sz="1800" dirty="0">
                <a:ln w="10160">
                  <a:solidFill>
                    <a:schemeClr val="accent5"/>
                  </a:solidFill>
                  <a:prstDash val="solid"/>
                </a:ln>
                <a:solidFill>
                  <a:schemeClr val="bg1"/>
                </a:solidFill>
                <a:effectLst/>
                <a:sym typeface="+mn-ea"/>
              </a:rPr>
              <a:t>条、</a:t>
            </a:r>
            <a:r>
              <a:rPr lang="en-US" altLang="zh-CN" sz="1800" dirty="0">
                <a:ln w="10160">
                  <a:solidFill>
                    <a:schemeClr val="accent5"/>
                  </a:solidFill>
                  <a:prstDash val="solid"/>
                </a:ln>
                <a:solidFill>
                  <a:schemeClr val="bg1"/>
                </a:solidFill>
                <a:effectLst/>
                <a:sym typeface="+mn-ea"/>
              </a:rPr>
              <a:t>1</a:t>
            </a:r>
            <a:r>
              <a:rPr lang="zh-CN" altLang="en-US" sz="1800" dirty="0">
                <a:ln w="10160">
                  <a:solidFill>
                    <a:schemeClr val="accent5"/>
                  </a:solidFill>
                  <a:prstDash val="solid"/>
                </a:ln>
                <a:solidFill>
                  <a:schemeClr val="bg1"/>
                </a:solidFill>
                <a:effectLst/>
                <a:sym typeface="+mn-ea"/>
              </a:rPr>
              <a:t>条、</a:t>
            </a:r>
            <a:r>
              <a:rPr lang="en-US" altLang="zh-CN" sz="1800" dirty="0">
                <a:ln w="10160">
                  <a:solidFill>
                    <a:schemeClr val="accent5"/>
                  </a:solidFill>
                  <a:prstDash val="solid"/>
                </a:ln>
                <a:solidFill>
                  <a:schemeClr val="bg1"/>
                </a:solidFill>
                <a:effectLst/>
                <a:sym typeface="+mn-ea"/>
              </a:rPr>
              <a:t>0</a:t>
            </a:r>
            <a:r>
              <a:rPr lang="zh-CN" altLang="en-US" sz="1800" dirty="0">
                <a:ln w="10160">
                  <a:solidFill>
                    <a:schemeClr val="accent5"/>
                  </a:solidFill>
                  <a:prstDash val="solid"/>
                </a:ln>
                <a:solidFill>
                  <a:schemeClr val="bg1"/>
                </a:solidFill>
                <a:effectLst/>
                <a:sym typeface="+mn-ea"/>
              </a:rPr>
              <a:t>条商品记录</a:t>
            </a:r>
            <a:endParaRPr lang="zh-CN" altLang="en-US" sz="1800" dirty="0">
              <a:ln w="10160">
                <a:solidFill>
                  <a:schemeClr val="accent5"/>
                </a:solidFill>
                <a:prstDash val="solid"/>
              </a:ln>
              <a:solidFill>
                <a:schemeClr val="bg1"/>
              </a:solidFill>
              <a:effectLst/>
            </a:endParaRPr>
          </a:p>
          <a:p>
            <a:endParaRPr lang="zh-CN" altLang="en-US" sz="1800" dirty="0">
              <a:ln w="10160">
                <a:solidFill>
                  <a:schemeClr val="accent5"/>
                </a:solidFill>
                <a:prstDash val="solid"/>
              </a:ln>
              <a:solidFill>
                <a:schemeClr val="bg1"/>
              </a:solidFill>
              <a:effectLst/>
            </a:endParaRPr>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边界值的方法小结</a:t>
            </a:r>
            <a:endParaRPr lang="zh-CN" altLang="en-US"/>
          </a:p>
        </p:txBody>
      </p:sp>
      <p:sp>
        <p:nvSpPr>
          <p:cNvPr id="3" name="内容占位符 2"/>
          <p:cNvSpPr>
            <a:spLocks noGrp="1"/>
          </p:cNvSpPr>
          <p:nvPr>
            <p:ph idx="1"/>
          </p:nvPr>
        </p:nvSpPr>
        <p:spPr/>
        <p:txBody>
          <a:bodyPr/>
          <a:p>
            <a:r>
              <a:rPr lang="en-US" altLang="zh-CN" sz="2400" dirty="0" smtClean="0">
                <a:sym typeface="+mn-ea"/>
              </a:rPr>
              <a:t>5</a:t>
            </a:r>
            <a:r>
              <a:rPr lang="zh-CN" altLang="en-US" sz="2400" dirty="0">
                <a:sym typeface="+mn-ea"/>
              </a:rPr>
              <a:t>、如果程序的规格说明给出的</a:t>
            </a:r>
            <a:r>
              <a:rPr lang="zh-CN" altLang="en-US" sz="2400" dirty="0" smtClean="0">
                <a:sym typeface="+mn-ea"/>
              </a:rPr>
              <a:t>输入</a:t>
            </a:r>
            <a:r>
              <a:rPr lang="en-US" altLang="zh-CN" sz="2400" dirty="0" smtClean="0">
                <a:sym typeface="+mn-ea"/>
              </a:rPr>
              <a:t>/</a:t>
            </a:r>
            <a:r>
              <a:rPr lang="zh-CN" altLang="en-US" sz="2400" dirty="0" smtClean="0">
                <a:sym typeface="+mn-ea"/>
              </a:rPr>
              <a:t>输出</a:t>
            </a:r>
            <a:r>
              <a:rPr lang="zh-CN" altLang="en-US" sz="2400" dirty="0">
                <a:sym typeface="+mn-ea"/>
              </a:rPr>
              <a:t>域是有序集合，则应选取集合的第一</a:t>
            </a:r>
            <a:r>
              <a:rPr lang="zh-CN" altLang="en-US" sz="2400" dirty="0" smtClean="0">
                <a:sym typeface="+mn-ea"/>
              </a:rPr>
              <a:t>个和</a:t>
            </a:r>
            <a:r>
              <a:rPr lang="zh-CN" altLang="en-US" sz="2400" dirty="0">
                <a:sym typeface="+mn-ea"/>
              </a:rPr>
              <a:t>最后一个元素作为测试用例</a:t>
            </a:r>
            <a:r>
              <a:rPr lang="zh-CN" altLang="en-US" sz="2400" dirty="0" smtClean="0">
                <a:sym typeface="+mn-ea"/>
              </a:rPr>
              <a:t>。</a:t>
            </a:r>
            <a:endParaRPr lang="en-US" altLang="zh-CN" sz="2400" dirty="0" smtClean="0"/>
          </a:p>
          <a:p>
            <a:pPr lvl="1"/>
            <a:r>
              <a:rPr lang="zh-CN" altLang="en-US" dirty="0" smtClean="0">
                <a:sym typeface="+mn-ea"/>
              </a:rPr>
              <a:t>注意</a:t>
            </a:r>
            <a:r>
              <a:rPr lang="zh-CN" altLang="en-US" dirty="0">
                <a:sym typeface="+mn-ea"/>
              </a:rPr>
              <a:t>：有些情况则需要每项都进行测试，因为分别对应不同的</a:t>
            </a:r>
            <a:r>
              <a:rPr lang="zh-CN" altLang="en-US" dirty="0" smtClean="0">
                <a:sym typeface="+mn-ea"/>
              </a:rPr>
              <a:t>代码</a:t>
            </a:r>
            <a:endParaRPr lang="zh-CN" altLang="en-US" dirty="0" smtClean="0">
              <a:sym typeface="+mn-ea"/>
            </a:endParaRPr>
          </a:p>
          <a:p>
            <a:pPr lvl="1"/>
            <a:endParaRPr lang="zh-CN" altLang="en-US" dirty="0" smtClean="0">
              <a:sym typeface="+mn-ea"/>
            </a:endParaRPr>
          </a:p>
          <a:p>
            <a:pPr lvl="1"/>
            <a:endParaRPr lang="zh-CN" altLang="en-US" dirty="0" smtClean="0">
              <a:sym typeface="+mn-ea"/>
            </a:endParaRPr>
          </a:p>
          <a:p>
            <a:pPr lvl="1"/>
            <a:endParaRPr lang="zh-CN" altLang="en-US" dirty="0" smtClean="0">
              <a:sym typeface="+mn-ea"/>
            </a:endParaRPr>
          </a:p>
          <a:p>
            <a:pPr lvl="1"/>
            <a:endParaRPr lang="zh-CN" altLang="en-US" dirty="0" smtClean="0">
              <a:sym typeface="+mn-ea"/>
            </a:endParaRPr>
          </a:p>
          <a:p>
            <a:pPr lvl="1"/>
            <a:endParaRPr lang="zh-CN" altLang="en-US" dirty="0" smtClean="0">
              <a:sym typeface="+mn-ea"/>
            </a:endParaRPr>
          </a:p>
          <a:p>
            <a:pPr lvl="1"/>
            <a:endParaRPr lang="zh-CN" altLang="en-US" dirty="0" smtClean="0">
              <a:sym typeface="+mn-ea"/>
            </a:endParaRPr>
          </a:p>
          <a:p>
            <a:pPr lvl="1"/>
            <a:r>
              <a:rPr lang="en-US" altLang="zh-CN" sz="2000" dirty="0" smtClean="0">
                <a:sym typeface="+mn-ea"/>
              </a:rPr>
              <a:t>6</a:t>
            </a:r>
            <a:r>
              <a:rPr lang="zh-CN" altLang="en-US" sz="2000" dirty="0">
                <a:sym typeface="+mn-ea"/>
              </a:rPr>
              <a:t>、如果程序中使用了一个内部数据结构，则应当选择这个内部数据结构边界上的值作为测试用例。</a:t>
            </a:r>
            <a:endParaRPr lang="en-US" altLang="zh-CN" sz="2000" dirty="0"/>
          </a:p>
          <a:p>
            <a:pPr lvl="1"/>
            <a:r>
              <a:rPr lang="zh-CN" altLang="en-US" sz="2000" dirty="0">
                <a:sym typeface="+mn-ea"/>
              </a:rPr>
              <a:t>如程序使用整型存储数据</a:t>
            </a:r>
            <a:r>
              <a:rPr lang="zh-CN" altLang="en-US" sz="2000" dirty="0" smtClean="0">
                <a:sym typeface="+mn-ea"/>
              </a:rPr>
              <a:t>，应该</a:t>
            </a:r>
            <a:r>
              <a:rPr lang="zh-CN" altLang="en-US" sz="2000" dirty="0">
                <a:sym typeface="+mn-ea"/>
              </a:rPr>
              <a:t>找到整型变量的最大边界值和最小边界值作为</a:t>
            </a:r>
            <a:r>
              <a:rPr lang="zh-CN" altLang="en-US" sz="2000" dirty="0" smtClean="0">
                <a:sym typeface="+mn-ea"/>
              </a:rPr>
              <a:t>测试数据</a:t>
            </a:r>
            <a:endParaRPr lang="zh-CN" altLang="en-US" sz="2000" dirty="0"/>
          </a:p>
          <a:p>
            <a:pPr lvl="1"/>
            <a:endParaRPr lang="zh-CN" altLang="en-US" dirty="0"/>
          </a:p>
          <a:p>
            <a:endParaRPr lang="zh-CN" altLang="en-US"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2205" t="9951" r="11008" b="9951"/>
          <a:stretch>
            <a:fillRect/>
          </a:stretch>
        </p:blipFill>
        <p:spPr bwMode="auto">
          <a:xfrm>
            <a:off x="1036266" y="2564656"/>
            <a:ext cx="4799341"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562" t="10275" r="10137" b="20307"/>
          <a:stretch>
            <a:fillRect/>
          </a:stretch>
        </p:blipFill>
        <p:spPr bwMode="auto">
          <a:xfrm>
            <a:off x="6211671" y="2564656"/>
            <a:ext cx="415223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边界值和等价类的区别</a:t>
            </a:r>
            <a:endParaRPr lang="zh-CN" altLang="en-US"/>
          </a:p>
        </p:txBody>
      </p:sp>
      <p:sp>
        <p:nvSpPr>
          <p:cNvPr id="3" name="内容占位符 2"/>
          <p:cNvSpPr>
            <a:spLocks noGrp="1"/>
          </p:cNvSpPr>
          <p:nvPr>
            <p:ph idx="1"/>
          </p:nvPr>
        </p:nvSpPr>
        <p:spPr/>
        <p:txBody>
          <a:bodyPr/>
          <a:p>
            <a:r>
              <a:rPr lang="zh-CN" altLang="en-US" sz="2400" dirty="0" smtClean="0">
                <a:sym typeface="+mn-ea"/>
              </a:rPr>
              <a:t>边界值分析</a:t>
            </a:r>
            <a:r>
              <a:rPr lang="zh-CN" altLang="en-US" sz="2400" dirty="0">
                <a:sym typeface="+mn-ea"/>
              </a:rPr>
              <a:t>不是从某等价类中随便挑一个作为代表，而是这个等价类的每个边界都要作为测试</a:t>
            </a:r>
            <a:r>
              <a:rPr lang="zh-CN" altLang="en-US" sz="2400" dirty="0" smtClean="0">
                <a:sym typeface="+mn-ea"/>
              </a:rPr>
              <a:t>条件</a:t>
            </a:r>
            <a:endParaRPr lang="en-US" altLang="zh-CN" sz="2400" dirty="0" smtClean="0"/>
          </a:p>
          <a:p>
            <a:r>
              <a:rPr lang="zh-CN" altLang="en-US" sz="2400" dirty="0">
                <a:sym typeface="+mn-ea"/>
              </a:rPr>
              <a:t>边界值分析不仅考虑输入条件，还要考虑输出空间产生的测试情况</a:t>
            </a:r>
            <a:endParaRPr lang="en-US" altLang="zh-CN" sz="2400" dirty="0"/>
          </a:p>
          <a:p>
            <a:endParaRPr lang="en-US" altLang="zh-CN" sz="24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等价类划分和边界值综合练习</a:t>
            </a:r>
            <a:endParaRPr lang="zh-CN" altLang="en-US"/>
          </a:p>
        </p:txBody>
      </p:sp>
      <p:sp>
        <p:nvSpPr>
          <p:cNvPr id="3" name="内容占位符 2"/>
          <p:cNvSpPr>
            <a:spLocks noGrp="1"/>
          </p:cNvSpPr>
          <p:nvPr>
            <p:ph idx="1"/>
          </p:nvPr>
        </p:nvSpPr>
        <p:spPr/>
        <p:txBody>
          <a:bodyPr/>
          <a:p>
            <a:r>
              <a:rPr lang="zh-CN" altLang="en-US" sz="2000" dirty="0" smtClean="0">
                <a:sym typeface="+mn-ea"/>
              </a:rPr>
              <a:t>作业</a:t>
            </a:r>
            <a:r>
              <a:rPr lang="en-US" altLang="zh-CN" sz="2000" dirty="0" smtClean="0">
                <a:sym typeface="+mn-ea"/>
              </a:rPr>
              <a:t>1</a:t>
            </a:r>
            <a:r>
              <a:rPr lang="zh-CN" altLang="en-US" sz="2000" dirty="0" smtClean="0">
                <a:sym typeface="+mn-ea"/>
              </a:rPr>
              <a:t>：结合</a:t>
            </a:r>
            <a:r>
              <a:rPr lang="zh-CN" altLang="en-US" sz="2000" b="1" dirty="0" smtClean="0">
                <a:sym typeface="+mn-ea"/>
              </a:rPr>
              <a:t>等价类</a:t>
            </a:r>
            <a:r>
              <a:rPr lang="zh-CN" altLang="en-US" sz="2000" dirty="0" smtClean="0">
                <a:sym typeface="+mn-ea"/>
              </a:rPr>
              <a:t>划分方法和</a:t>
            </a:r>
            <a:r>
              <a:rPr lang="zh-CN" altLang="en-US" sz="2000" b="1" dirty="0" smtClean="0">
                <a:sym typeface="+mn-ea"/>
              </a:rPr>
              <a:t>边界值</a:t>
            </a:r>
            <a:r>
              <a:rPr lang="zh-CN" altLang="en-US" sz="2000" dirty="0" smtClean="0">
                <a:sym typeface="+mn-ea"/>
              </a:rPr>
              <a:t>分析的方法设计添加标题的测试用例</a:t>
            </a:r>
            <a:endParaRPr lang="en-US" altLang="zh-CN" sz="2000" b="0" dirty="0" smtClean="0"/>
          </a:p>
          <a:p>
            <a:pPr lvl="1"/>
            <a:r>
              <a:rPr lang="en-US" altLang="zh-CN" sz="2000" dirty="0" smtClean="0">
                <a:sym typeface="+mn-ea"/>
              </a:rPr>
              <a:t>1&lt;=</a:t>
            </a:r>
            <a:r>
              <a:rPr lang="zh-CN" altLang="en-US" sz="2000" dirty="0" smtClean="0">
                <a:sym typeface="+mn-ea"/>
              </a:rPr>
              <a:t>标题长度</a:t>
            </a:r>
            <a:r>
              <a:rPr lang="en-US" altLang="zh-CN" sz="2000" dirty="0" smtClean="0">
                <a:sym typeface="+mn-ea"/>
              </a:rPr>
              <a:t>&lt;=30</a:t>
            </a:r>
            <a:endParaRPr lang="en-US" altLang="zh-CN" sz="2000" dirty="0" smtClean="0"/>
          </a:p>
          <a:p>
            <a:pPr lvl="1"/>
            <a:endParaRPr lang="en-US" altLang="zh-CN" sz="2000" dirty="0" smtClean="0"/>
          </a:p>
          <a:p>
            <a:r>
              <a:rPr lang="zh-CN" altLang="en-US" sz="2000" dirty="0" smtClean="0">
                <a:sym typeface="+mn-ea"/>
              </a:rPr>
              <a:t>作业</a:t>
            </a:r>
            <a:r>
              <a:rPr lang="en-US" altLang="zh-CN" sz="2000" dirty="0">
                <a:sym typeface="+mn-ea"/>
              </a:rPr>
              <a:t>2</a:t>
            </a:r>
            <a:r>
              <a:rPr lang="zh-CN" altLang="en-US" sz="2000" dirty="0">
                <a:sym typeface="+mn-ea"/>
              </a:rPr>
              <a:t>：现有一</a:t>
            </a:r>
            <a:r>
              <a:rPr lang="zh-CN" altLang="en-US" sz="2000" dirty="0" smtClean="0">
                <a:sym typeface="+mn-ea"/>
              </a:rPr>
              <a:t>个两位整数加法计算程序</a:t>
            </a:r>
            <a:r>
              <a:rPr lang="zh-CN" altLang="en-US" sz="2000" dirty="0">
                <a:sym typeface="+mn-ea"/>
              </a:rPr>
              <a:t>：计算</a:t>
            </a:r>
            <a:r>
              <a:rPr lang="en-US" altLang="zh-CN" sz="2000" dirty="0">
                <a:sym typeface="+mn-ea"/>
              </a:rPr>
              <a:t>-100</a:t>
            </a:r>
            <a:r>
              <a:rPr lang="zh-CN" altLang="en-US" sz="2000" dirty="0">
                <a:sym typeface="+mn-ea"/>
              </a:rPr>
              <a:t>到</a:t>
            </a:r>
            <a:r>
              <a:rPr lang="en-US" altLang="zh-CN" sz="2000" dirty="0">
                <a:sym typeface="+mn-ea"/>
              </a:rPr>
              <a:t>100</a:t>
            </a:r>
            <a:r>
              <a:rPr lang="zh-CN" altLang="en-US" sz="2000" dirty="0">
                <a:sym typeface="+mn-ea"/>
              </a:rPr>
              <a:t>（不含</a:t>
            </a:r>
            <a:r>
              <a:rPr lang="en-US" altLang="zh-CN" sz="2000" dirty="0">
                <a:sym typeface="+mn-ea"/>
              </a:rPr>
              <a:t>-100</a:t>
            </a:r>
            <a:r>
              <a:rPr lang="zh-CN" altLang="en-US" sz="2000" dirty="0">
                <a:sym typeface="+mn-ea"/>
              </a:rPr>
              <a:t>和</a:t>
            </a:r>
            <a:r>
              <a:rPr lang="en-US" altLang="zh-CN" sz="2000" dirty="0">
                <a:sym typeface="+mn-ea"/>
              </a:rPr>
              <a:t>100</a:t>
            </a:r>
            <a:r>
              <a:rPr lang="zh-CN" altLang="en-US" sz="2000" dirty="0">
                <a:sym typeface="+mn-ea"/>
              </a:rPr>
              <a:t>）的和。</a:t>
            </a:r>
            <a:endParaRPr lang="en-US" altLang="zh-CN" sz="2000" dirty="0"/>
          </a:p>
          <a:p>
            <a:pPr lvl="1"/>
            <a:r>
              <a:rPr lang="zh-CN" altLang="en-US" sz="2000" dirty="0">
                <a:sym typeface="+mn-ea"/>
              </a:rPr>
              <a:t>结合使用</a:t>
            </a:r>
            <a:r>
              <a:rPr lang="zh-CN" altLang="en-US" sz="2000" b="1" dirty="0">
                <a:sym typeface="+mn-ea"/>
              </a:rPr>
              <a:t>等价类</a:t>
            </a:r>
            <a:r>
              <a:rPr lang="zh-CN" altLang="en-US" sz="2000" dirty="0">
                <a:sym typeface="+mn-ea"/>
              </a:rPr>
              <a:t>划分和</a:t>
            </a:r>
            <a:r>
              <a:rPr lang="zh-CN" altLang="en-US" sz="2000" b="1" dirty="0">
                <a:sym typeface="+mn-ea"/>
              </a:rPr>
              <a:t>边界值</a:t>
            </a:r>
            <a:r>
              <a:rPr lang="zh-CN" altLang="en-US" sz="2000" dirty="0">
                <a:sym typeface="+mn-ea"/>
              </a:rPr>
              <a:t>方法</a:t>
            </a:r>
            <a:r>
              <a:rPr lang="zh-CN" altLang="en-US" sz="2000" dirty="0" smtClean="0">
                <a:sym typeface="+mn-ea"/>
              </a:rPr>
              <a:t>设计测试用例</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a:p>
          <a:p>
            <a:r>
              <a:rPr lang="zh-CN" altLang="en-US" sz="2000" dirty="0" smtClean="0">
                <a:sym typeface="+mn-ea"/>
              </a:rPr>
              <a:t>作业</a:t>
            </a:r>
            <a:r>
              <a:rPr lang="en-US" altLang="zh-CN" sz="2000" dirty="0">
                <a:sym typeface="+mn-ea"/>
              </a:rPr>
              <a:t>3</a:t>
            </a:r>
            <a:r>
              <a:rPr lang="zh-CN" altLang="en-US" sz="2000" dirty="0">
                <a:sym typeface="+mn-ea"/>
              </a:rPr>
              <a:t>：某程序实现如下功能：</a:t>
            </a:r>
            <a:endParaRPr lang="en-US" altLang="zh-CN" sz="2000" dirty="0"/>
          </a:p>
          <a:p>
            <a:pPr lvl="1"/>
            <a:r>
              <a:rPr lang="zh-CN" altLang="en-US" sz="2000" dirty="0">
                <a:sym typeface="+mn-ea"/>
              </a:rPr>
              <a:t>输入三个整数</a:t>
            </a:r>
            <a:r>
              <a:rPr lang="en-US" altLang="zh-CN" sz="2000" dirty="0">
                <a:sym typeface="+mn-ea"/>
              </a:rPr>
              <a:t>A</a:t>
            </a:r>
            <a:r>
              <a:rPr lang="zh-CN" altLang="en-US" sz="2000" dirty="0">
                <a:sym typeface="+mn-ea"/>
              </a:rPr>
              <a:t>、</a:t>
            </a:r>
            <a:r>
              <a:rPr lang="en-US" altLang="zh-CN" sz="2000" dirty="0">
                <a:sym typeface="+mn-ea"/>
              </a:rPr>
              <a:t>B</a:t>
            </a:r>
            <a:r>
              <a:rPr lang="zh-CN" altLang="en-US" sz="2000" dirty="0">
                <a:sym typeface="+mn-ea"/>
              </a:rPr>
              <a:t>、</a:t>
            </a:r>
            <a:r>
              <a:rPr lang="en-US" altLang="zh-CN" sz="2000" dirty="0">
                <a:sym typeface="+mn-ea"/>
              </a:rPr>
              <a:t>C</a:t>
            </a:r>
            <a:r>
              <a:rPr lang="zh-CN" altLang="en-US" sz="2000" dirty="0">
                <a:sym typeface="+mn-ea"/>
              </a:rPr>
              <a:t>，判断以</a:t>
            </a:r>
            <a:r>
              <a:rPr lang="en-US" altLang="zh-CN" sz="2000" dirty="0">
                <a:sym typeface="+mn-ea"/>
              </a:rPr>
              <a:t>ABC</a:t>
            </a:r>
            <a:r>
              <a:rPr lang="zh-CN" altLang="en-US" sz="2000" dirty="0">
                <a:sym typeface="+mn-ea"/>
              </a:rPr>
              <a:t>为三边长的三角形类型，其中</a:t>
            </a:r>
            <a:r>
              <a:rPr lang="en-US" altLang="zh-CN" sz="2000" dirty="0" smtClean="0">
                <a:sym typeface="+mn-ea"/>
              </a:rPr>
              <a:t>1</a:t>
            </a:r>
            <a:r>
              <a:rPr lang="zh-CN" altLang="en-US" sz="2000" dirty="0" smtClean="0">
                <a:sym typeface="+mn-ea"/>
              </a:rPr>
              <a:t>≤</a:t>
            </a:r>
            <a:r>
              <a:rPr lang="en-US" altLang="zh-CN" sz="2000" dirty="0" smtClean="0">
                <a:sym typeface="+mn-ea"/>
              </a:rPr>
              <a:t>A</a:t>
            </a:r>
            <a:r>
              <a:rPr lang="zh-CN" altLang="en-US" sz="2000" dirty="0" smtClean="0">
                <a:sym typeface="+mn-ea"/>
              </a:rPr>
              <a:t> </a:t>
            </a:r>
            <a:r>
              <a:rPr lang="zh-CN" altLang="en-US" sz="2000" dirty="0">
                <a:sym typeface="+mn-ea"/>
              </a:rPr>
              <a:t>≤ </a:t>
            </a:r>
            <a:r>
              <a:rPr lang="en-US" altLang="zh-CN" sz="2000" dirty="0">
                <a:sym typeface="+mn-ea"/>
              </a:rPr>
              <a:t>100</a:t>
            </a:r>
            <a:r>
              <a:rPr lang="zh-CN" altLang="en-US" sz="2000" dirty="0">
                <a:sym typeface="+mn-ea"/>
              </a:rPr>
              <a:t>、</a:t>
            </a:r>
            <a:r>
              <a:rPr lang="en-US" altLang="zh-CN" sz="2000" dirty="0">
                <a:sym typeface="+mn-ea"/>
              </a:rPr>
              <a:t> </a:t>
            </a:r>
            <a:r>
              <a:rPr lang="en-US" altLang="zh-CN" sz="2000" dirty="0" smtClean="0">
                <a:sym typeface="+mn-ea"/>
              </a:rPr>
              <a:t>1</a:t>
            </a:r>
            <a:r>
              <a:rPr lang="zh-CN" altLang="en-US" sz="2000" dirty="0" smtClean="0">
                <a:sym typeface="+mn-ea"/>
              </a:rPr>
              <a:t>≤</a:t>
            </a:r>
            <a:r>
              <a:rPr lang="en-US" altLang="zh-CN" sz="2000" dirty="0" smtClean="0">
                <a:sym typeface="+mn-ea"/>
              </a:rPr>
              <a:t>B</a:t>
            </a:r>
            <a:r>
              <a:rPr lang="zh-CN" altLang="en-US" sz="2000" dirty="0" smtClean="0">
                <a:sym typeface="+mn-ea"/>
              </a:rPr>
              <a:t> </a:t>
            </a:r>
            <a:r>
              <a:rPr lang="zh-CN" altLang="en-US" sz="2000" dirty="0">
                <a:sym typeface="+mn-ea"/>
              </a:rPr>
              <a:t>≤ </a:t>
            </a:r>
            <a:r>
              <a:rPr lang="en-US" altLang="zh-CN" sz="2000" dirty="0">
                <a:sym typeface="+mn-ea"/>
              </a:rPr>
              <a:t>100 </a:t>
            </a:r>
            <a:r>
              <a:rPr lang="zh-CN" altLang="en-US" sz="2000" dirty="0">
                <a:sym typeface="+mn-ea"/>
              </a:rPr>
              <a:t>、</a:t>
            </a:r>
            <a:r>
              <a:rPr lang="en-US" altLang="zh-CN" sz="2000" dirty="0" smtClean="0">
                <a:sym typeface="+mn-ea"/>
              </a:rPr>
              <a:t>1</a:t>
            </a:r>
            <a:r>
              <a:rPr lang="zh-CN" altLang="en-US" sz="2000" dirty="0" smtClean="0">
                <a:sym typeface="+mn-ea"/>
              </a:rPr>
              <a:t>≤</a:t>
            </a:r>
            <a:r>
              <a:rPr lang="en-US" altLang="zh-CN" sz="2000" dirty="0" smtClean="0">
                <a:sym typeface="+mn-ea"/>
              </a:rPr>
              <a:t>C</a:t>
            </a:r>
            <a:r>
              <a:rPr lang="zh-CN" altLang="en-US" sz="2000" dirty="0" smtClean="0">
                <a:sym typeface="+mn-ea"/>
              </a:rPr>
              <a:t> </a:t>
            </a:r>
            <a:r>
              <a:rPr lang="zh-CN" altLang="en-US" sz="2000" dirty="0">
                <a:sym typeface="+mn-ea"/>
              </a:rPr>
              <a:t>≤ </a:t>
            </a:r>
            <a:r>
              <a:rPr lang="en-US" altLang="zh-CN" sz="2000" dirty="0">
                <a:sym typeface="+mn-ea"/>
              </a:rPr>
              <a:t>100 </a:t>
            </a:r>
            <a:r>
              <a:rPr lang="zh-CN" altLang="en-US" sz="2000" dirty="0">
                <a:sym typeface="+mn-ea"/>
              </a:rPr>
              <a:t>。请运用</a:t>
            </a:r>
            <a:r>
              <a:rPr lang="zh-CN" altLang="en-US" sz="2000" b="1" dirty="0">
                <a:sym typeface="+mn-ea"/>
              </a:rPr>
              <a:t>等价类</a:t>
            </a:r>
            <a:r>
              <a:rPr lang="zh-CN" altLang="en-US" sz="2000" dirty="0">
                <a:sym typeface="+mn-ea"/>
              </a:rPr>
              <a:t>和</a:t>
            </a:r>
            <a:r>
              <a:rPr lang="zh-CN" altLang="en-US" sz="2000" b="1" dirty="0">
                <a:sym typeface="+mn-ea"/>
              </a:rPr>
              <a:t>边界值</a:t>
            </a:r>
            <a:r>
              <a:rPr lang="zh-CN" altLang="en-US" sz="2000" dirty="0">
                <a:sym typeface="+mn-ea"/>
              </a:rPr>
              <a:t>的方法，编写测试用例，并对这个程序进行测试。</a:t>
            </a:r>
            <a:endParaRPr lang="en-US" altLang="zh-CN" sz="2000" dirty="0"/>
          </a:p>
          <a:p>
            <a:endParaRPr lang="en-US" altLang="zh-CN" sz="20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09451" y="2692792"/>
            <a:ext cx="3079210" cy="233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1</a:t>
            </a:r>
            <a:r>
              <a:rPr lang="zh-CN" altLang="en-US" dirty="0" smtClean="0">
                <a:sym typeface="+mn-ea"/>
              </a:rPr>
              <a:t>）测试用例的定义的特征</a:t>
            </a:r>
            <a:endParaRPr lang="zh-CN" altLang="en-US"/>
          </a:p>
        </p:txBody>
      </p:sp>
      <p:sp>
        <p:nvSpPr>
          <p:cNvPr id="3" name="内容占位符 2"/>
          <p:cNvSpPr>
            <a:spLocks noGrp="1"/>
          </p:cNvSpPr>
          <p:nvPr>
            <p:ph idx="1"/>
          </p:nvPr>
        </p:nvSpPr>
        <p:spPr/>
        <p:txBody>
          <a:bodyPr/>
          <a:p>
            <a:r>
              <a:rPr lang="zh-CN" altLang="en-US" sz="2800" dirty="0">
                <a:sym typeface="+mn-ea"/>
              </a:rPr>
              <a:t>测试用例的定义：</a:t>
            </a:r>
            <a:endParaRPr lang="zh-CN" altLang="en-US" sz="2800" dirty="0"/>
          </a:p>
          <a:p>
            <a:pPr lvl="1"/>
            <a:r>
              <a:rPr lang="zh-CN" altLang="en-US" sz="2800" dirty="0">
                <a:sym typeface="+mn-ea"/>
              </a:rPr>
              <a:t>（</a:t>
            </a:r>
            <a:r>
              <a:rPr lang="en-US" altLang="zh-CN" sz="2800" dirty="0">
                <a:sym typeface="+mn-ea"/>
              </a:rPr>
              <a:t>1</a:t>
            </a:r>
            <a:r>
              <a:rPr lang="zh-CN" altLang="en-US" sz="2800" dirty="0">
                <a:sym typeface="+mn-ea"/>
              </a:rPr>
              <a:t>）测试用例是为特定的目的而设计的一组测试输入、执行条件和预期的结果。</a:t>
            </a:r>
            <a:endParaRPr lang="zh-CN" altLang="en-US" sz="2800" dirty="0"/>
          </a:p>
          <a:p>
            <a:pPr lvl="1"/>
            <a:r>
              <a:rPr lang="zh-CN" altLang="en-US" sz="2800" dirty="0">
                <a:sym typeface="+mn-ea"/>
              </a:rPr>
              <a:t>（</a:t>
            </a:r>
            <a:r>
              <a:rPr lang="en-US" altLang="zh-CN" sz="2800" dirty="0">
                <a:sym typeface="+mn-ea"/>
              </a:rPr>
              <a:t>2</a:t>
            </a:r>
            <a:r>
              <a:rPr lang="zh-CN" altLang="en-US" sz="2800" dirty="0">
                <a:sym typeface="+mn-ea"/>
              </a:rPr>
              <a:t>）测试用例是执行的最小实体。 </a:t>
            </a:r>
            <a:endParaRPr lang="zh-CN" altLang="en-US" sz="2800" dirty="0"/>
          </a:p>
          <a:p>
            <a:endParaRPr lang="en-US" altLang="zh-CN" sz="2800" dirty="0" smtClean="0"/>
          </a:p>
          <a:p>
            <a:r>
              <a:rPr lang="zh-CN" altLang="en-US" sz="2800" dirty="0" smtClean="0">
                <a:sym typeface="+mn-ea"/>
              </a:rPr>
              <a:t>测试用例</a:t>
            </a:r>
            <a:r>
              <a:rPr lang="zh-CN" altLang="en-US" sz="2800" dirty="0">
                <a:sym typeface="+mn-ea"/>
              </a:rPr>
              <a:t>的特征：</a:t>
            </a:r>
            <a:endParaRPr lang="zh-CN" altLang="en-US" sz="2800" dirty="0"/>
          </a:p>
          <a:p>
            <a:pPr lvl="1"/>
            <a:r>
              <a:rPr lang="zh-CN" altLang="en-US" sz="2800" dirty="0">
                <a:sym typeface="+mn-ea"/>
              </a:rPr>
              <a:t>（</a:t>
            </a:r>
            <a:r>
              <a:rPr lang="en-US" altLang="zh-CN" sz="2800" dirty="0">
                <a:sym typeface="+mn-ea"/>
              </a:rPr>
              <a:t>1</a:t>
            </a:r>
            <a:r>
              <a:rPr lang="zh-CN" altLang="en-US" sz="2800" dirty="0">
                <a:sym typeface="+mn-ea"/>
              </a:rPr>
              <a:t>）最有可能抓住错误的；</a:t>
            </a:r>
            <a:endParaRPr lang="zh-CN" altLang="en-US" sz="2800" dirty="0"/>
          </a:p>
          <a:p>
            <a:pPr lvl="1"/>
            <a:r>
              <a:rPr lang="zh-CN" altLang="en-US" sz="2800" dirty="0">
                <a:sym typeface="+mn-ea"/>
              </a:rPr>
              <a:t>（</a:t>
            </a:r>
            <a:r>
              <a:rPr lang="en-US" altLang="zh-CN" sz="2800" dirty="0">
                <a:sym typeface="+mn-ea"/>
              </a:rPr>
              <a:t>2</a:t>
            </a:r>
            <a:r>
              <a:rPr lang="zh-CN" altLang="en-US" sz="2800" dirty="0">
                <a:sym typeface="+mn-ea"/>
              </a:rPr>
              <a:t>）不是重复的、多余的；</a:t>
            </a:r>
            <a:endParaRPr lang="zh-CN" altLang="en-US" sz="2800" dirty="0"/>
          </a:p>
          <a:p>
            <a:pPr lvl="1"/>
            <a:r>
              <a:rPr lang="zh-CN" altLang="en-US" sz="2800" dirty="0">
                <a:sym typeface="+mn-ea"/>
              </a:rPr>
              <a:t>（</a:t>
            </a:r>
            <a:r>
              <a:rPr lang="en-US" altLang="zh-CN" sz="2800" dirty="0">
                <a:sym typeface="+mn-ea"/>
              </a:rPr>
              <a:t>3</a:t>
            </a:r>
            <a:r>
              <a:rPr lang="zh-CN" altLang="en-US" sz="2800" dirty="0">
                <a:sym typeface="+mn-ea"/>
              </a:rPr>
              <a:t>）一组相似测试用例中最有效的；</a:t>
            </a:r>
            <a:endParaRPr lang="zh-CN" altLang="en-US" sz="2800" dirty="0"/>
          </a:p>
          <a:p>
            <a:pPr lvl="1"/>
            <a:r>
              <a:rPr lang="zh-CN" altLang="en-US" sz="2800" dirty="0">
                <a:sym typeface="+mn-ea"/>
              </a:rPr>
              <a:t>（</a:t>
            </a:r>
            <a:r>
              <a:rPr lang="en-US" altLang="zh-CN" sz="2800" dirty="0">
                <a:sym typeface="+mn-ea"/>
              </a:rPr>
              <a:t>4</a:t>
            </a:r>
            <a:r>
              <a:rPr lang="zh-CN" altLang="en-US" sz="2800" dirty="0">
                <a:sym typeface="+mn-ea"/>
              </a:rPr>
              <a:t>）既不是太简单，也不是太复杂。</a:t>
            </a:r>
            <a:endParaRPr lang="zh-CN" altLang="en-US" sz="2800"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2</a:t>
            </a:r>
            <a:r>
              <a:rPr lang="zh-CN" altLang="en-US" dirty="0" smtClean="0">
                <a:sym typeface="+mn-ea"/>
              </a:rPr>
              <a:t>）</a:t>
            </a:r>
            <a:r>
              <a:rPr lang="zh-CN" altLang="en-US" dirty="0">
                <a:sym typeface="+mn-ea"/>
              </a:rPr>
              <a:t>使用</a:t>
            </a:r>
            <a:r>
              <a:rPr lang="zh-CN" altLang="en-US" dirty="0" smtClean="0">
                <a:sym typeface="+mn-ea"/>
              </a:rPr>
              <a:t>测试用例的好处</a:t>
            </a:r>
            <a:endParaRPr lang="zh-CN" altLang="en-US"/>
          </a:p>
        </p:txBody>
      </p:sp>
      <p:sp>
        <p:nvSpPr>
          <p:cNvPr id="3" name="内容占位符 2"/>
          <p:cNvSpPr>
            <a:spLocks noGrp="1"/>
          </p:cNvSpPr>
          <p:nvPr>
            <p:ph idx="1"/>
          </p:nvPr>
        </p:nvSpPr>
        <p:spPr/>
        <p:txBody>
          <a:bodyPr/>
          <a:p>
            <a:pPr>
              <a:spcBef>
                <a:spcPts val="600"/>
              </a:spcBef>
              <a:spcAft>
                <a:spcPts val="600"/>
              </a:spcAft>
            </a:pPr>
            <a:r>
              <a:rPr lang="zh-CN" altLang="en-US" sz="2400" dirty="0">
                <a:sym typeface="+mn-ea"/>
              </a:rPr>
              <a:t>在开始实施测试之前设计好测试用例，可以避免盲目测试并提高测试效率。 </a:t>
            </a:r>
            <a:endParaRPr lang="en-US" altLang="zh-CN" sz="2400" dirty="0" smtClean="0"/>
          </a:p>
          <a:p>
            <a:pPr lvl="2">
              <a:spcAft>
                <a:spcPts val="600"/>
              </a:spcAft>
            </a:pPr>
            <a:endParaRPr lang="en-US" altLang="zh-CN" sz="2400" dirty="0" smtClean="0"/>
          </a:p>
          <a:p>
            <a:pPr>
              <a:spcBef>
                <a:spcPts val="600"/>
              </a:spcBef>
              <a:spcAft>
                <a:spcPts val="600"/>
              </a:spcAft>
            </a:pPr>
            <a:r>
              <a:rPr lang="zh-CN" altLang="en-US" sz="2400" dirty="0" smtClean="0">
                <a:sym typeface="+mn-ea"/>
              </a:rPr>
              <a:t>测试用例</a:t>
            </a:r>
            <a:r>
              <a:rPr lang="zh-CN" altLang="en-US" sz="2400" dirty="0">
                <a:sym typeface="+mn-ea"/>
              </a:rPr>
              <a:t>的使用令软件测试的实施重点突出、目的明确</a:t>
            </a:r>
            <a:r>
              <a:rPr lang="zh-CN" altLang="en-US" sz="2400" dirty="0" smtClean="0">
                <a:sym typeface="+mn-ea"/>
              </a:rPr>
              <a:t>。</a:t>
            </a:r>
            <a:endParaRPr lang="en-US" altLang="zh-CN" sz="2400" dirty="0" smtClean="0"/>
          </a:p>
          <a:p>
            <a:pPr lvl="2">
              <a:spcAft>
                <a:spcPts val="600"/>
              </a:spcAft>
            </a:pPr>
            <a:endParaRPr lang="en-US" altLang="zh-CN" sz="2400" dirty="0" smtClean="0"/>
          </a:p>
          <a:p>
            <a:pPr>
              <a:spcBef>
                <a:spcPts val="600"/>
              </a:spcBef>
              <a:spcAft>
                <a:spcPts val="600"/>
              </a:spcAft>
            </a:pPr>
            <a:r>
              <a:rPr lang="zh-CN" altLang="en-US" sz="2400" dirty="0" smtClean="0">
                <a:sym typeface="+mn-ea"/>
              </a:rPr>
              <a:t>在</a:t>
            </a:r>
            <a:r>
              <a:rPr lang="zh-CN" altLang="en-US" sz="2400" dirty="0">
                <a:sym typeface="+mn-ea"/>
              </a:rPr>
              <a:t>软件版本更新后只需修正少部分的测试用例便可展开测试工作，降低工作强度</a:t>
            </a:r>
            <a:r>
              <a:rPr lang="zh-CN" altLang="en-US" sz="2400" dirty="0" smtClean="0">
                <a:sym typeface="+mn-ea"/>
              </a:rPr>
              <a:t>、缩短</a:t>
            </a:r>
            <a:r>
              <a:rPr lang="zh-CN" altLang="en-US" sz="2400" dirty="0">
                <a:sym typeface="+mn-ea"/>
              </a:rPr>
              <a:t>项目周期</a:t>
            </a:r>
            <a:r>
              <a:rPr lang="zh-CN" altLang="en-US" sz="2400" dirty="0" smtClean="0">
                <a:sym typeface="+mn-ea"/>
              </a:rPr>
              <a:t>。</a:t>
            </a:r>
            <a:endParaRPr lang="en-US" altLang="zh-CN" sz="2400" dirty="0" smtClean="0"/>
          </a:p>
          <a:p>
            <a:pPr lvl="2">
              <a:spcAft>
                <a:spcPts val="600"/>
              </a:spcAft>
            </a:pPr>
            <a:endParaRPr lang="en-US" altLang="zh-CN" sz="2400" dirty="0" smtClean="0"/>
          </a:p>
          <a:p>
            <a:pPr>
              <a:spcBef>
                <a:spcPts val="600"/>
              </a:spcBef>
              <a:spcAft>
                <a:spcPts val="600"/>
              </a:spcAft>
            </a:pPr>
            <a:r>
              <a:rPr lang="zh-CN" altLang="en-US" sz="2400" dirty="0" smtClean="0">
                <a:sym typeface="+mn-ea"/>
              </a:rPr>
              <a:t>功能</a:t>
            </a:r>
            <a:r>
              <a:rPr lang="zh-CN" altLang="en-US" sz="2400" dirty="0">
                <a:sym typeface="+mn-ea"/>
              </a:rPr>
              <a:t>模块的通用化和复用化使软件易于开发，而相对于功能模块的测试用例的</a:t>
            </a:r>
            <a:r>
              <a:rPr lang="zh-CN" altLang="en-US" sz="2400" dirty="0" smtClean="0">
                <a:sym typeface="+mn-ea"/>
              </a:rPr>
              <a:t>通用化</a:t>
            </a:r>
            <a:r>
              <a:rPr lang="zh-CN" altLang="en-US" sz="2400" dirty="0">
                <a:sym typeface="+mn-ea"/>
              </a:rPr>
              <a:t>和复用化则会使软件测试易于开展，并随着测试用例的不断精化其效率也不断</a:t>
            </a:r>
            <a:r>
              <a:rPr lang="zh-CN" altLang="en-US" sz="2400" dirty="0" smtClean="0">
                <a:sym typeface="+mn-ea"/>
              </a:rPr>
              <a:t>攀升</a:t>
            </a:r>
            <a:r>
              <a:rPr lang="zh-CN" altLang="en-US" sz="2400" dirty="0">
                <a:sym typeface="+mn-ea"/>
              </a:rPr>
              <a:t>。</a:t>
            </a:r>
            <a:endParaRPr lang="zh-CN" altLang="en-US" sz="2400" dirty="0"/>
          </a:p>
          <a:p>
            <a:endParaRPr lang="zh-CN" altLang="en-US" sz="24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3</a:t>
            </a:r>
            <a:r>
              <a:rPr lang="zh-CN" altLang="en-US" dirty="0" smtClean="0">
                <a:sym typeface="+mn-ea"/>
              </a:rPr>
              <a:t>）</a:t>
            </a:r>
            <a:r>
              <a:rPr lang="zh-CN" altLang="en-US" dirty="0">
                <a:sym typeface="+mn-ea"/>
              </a:rPr>
              <a:t>设计</a:t>
            </a:r>
            <a:r>
              <a:rPr lang="zh-CN" altLang="en-US" dirty="0" smtClean="0">
                <a:sym typeface="+mn-ea"/>
              </a:rPr>
              <a:t>测试用例的基本准则</a:t>
            </a:r>
            <a:endParaRPr lang="zh-CN" altLang="en-US"/>
          </a:p>
        </p:txBody>
      </p:sp>
      <p:sp>
        <p:nvSpPr>
          <p:cNvPr id="3" name="内容占位符 2"/>
          <p:cNvSpPr>
            <a:spLocks noGrp="1"/>
          </p:cNvSpPr>
          <p:nvPr>
            <p:ph idx="1"/>
          </p:nvPr>
        </p:nvSpPr>
        <p:spPr/>
        <p:txBody>
          <a:bodyPr/>
          <a:p>
            <a:r>
              <a:rPr lang="zh-CN" altLang="en-US" sz="2800" dirty="0">
                <a:sym typeface="+mn-ea"/>
              </a:rPr>
              <a:t>测试用例的代表性</a:t>
            </a:r>
            <a:endParaRPr lang="zh-CN" altLang="en-US" sz="2800" dirty="0"/>
          </a:p>
          <a:p>
            <a:pPr lvl="1"/>
            <a:r>
              <a:rPr lang="zh-CN" altLang="en-US" sz="2800" dirty="0">
                <a:sym typeface="+mn-ea"/>
              </a:rPr>
              <a:t>能够代表并覆盖各种合理的和不合理的、合法的和非法的、边界的和越界的</a:t>
            </a:r>
            <a:r>
              <a:rPr lang="zh-CN" altLang="en-US" sz="2800" dirty="0" smtClean="0">
                <a:sym typeface="+mn-ea"/>
              </a:rPr>
              <a:t>以及极限</a:t>
            </a:r>
            <a:r>
              <a:rPr lang="zh-CN" altLang="en-US" sz="2800" dirty="0">
                <a:sym typeface="+mn-ea"/>
              </a:rPr>
              <a:t>的输入数据、操作和环境设置等</a:t>
            </a:r>
            <a:r>
              <a:rPr lang="zh-CN" altLang="en-US" sz="2800" dirty="0" smtClean="0">
                <a:sym typeface="+mn-ea"/>
              </a:rPr>
              <a:t>。</a:t>
            </a:r>
            <a:endParaRPr lang="en-US" altLang="zh-CN" sz="2800" dirty="0" smtClean="0"/>
          </a:p>
          <a:p>
            <a:pPr lvl="1"/>
            <a:endParaRPr lang="zh-CN" altLang="en-US" sz="2800" dirty="0"/>
          </a:p>
          <a:p>
            <a:r>
              <a:rPr lang="zh-CN" altLang="en-US" sz="2800" dirty="0">
                <a:sym typeface="+mn-ea"/>
              </a:rPr>
              <a:t>测试结果的可判定性</a:t>
            </a:r>
            <a:endParaRPr lang="zh-CN" altLang="en-US" sz="2800" dirty="0"/>
          </a:p>
          <a:p>
            <a:pPr lvl="1"/>
            <a:r>
              <a:rPr lang="zh-CN" altLang="en-US" sz="2800" dirty="0">
                <a:sym typeface="+mn-ea"/>
              </a:rPr>
              <a:t>即测试执行结果的正确性是可判定的，每一个测试用例都应有相应的期望结果</a:t>
            </a:r>
            <a:r>
              <a:rPr lang="zh-CN" altLang="en-US" sz="2800" dirty="0" smtClean="0">
                <a:sym typeface="+mn-ea"/>
              </a:rPr>
              <a:t>。</a:t>
            </a:r>
            <a:endParaRPr lang="en-US" altLang="zh-CN" sz="2800" dirty="0" smtClean="0"/>
          </a:p>
          <a:p>
            <a:pPr lvl="1"/>
            <a:endParaRPr lang="zh-CN" altLang="en-US" sz="2800" dirty="0"/>
          </a:p>
          <a:p>
            <a:r>
              <a:rPr lang="zh-CN" altLang="en-US" sz="2800" dirty="0">
                <a:sym typeface="+mn-ea"/>
              </a:rPr>
              <a:t>测试结果的可再现性</a:t>
            </a:r>
            <a:endParaRPr lang="zh-CN" altLang="en-US" sz="2800" dirty="0"/>
          </a:p>
          <a:p>
            <a:pPr lvl="1"/>
            <a:r>
              <a:rPr lang="zh-CN" altLang="en-US" sz="2800" dirty="0">
                <a:sym typeface="+mn-ea"/>
              </a:rPr>
              <a:t>即对同样的测试用例，系统的执行结果应当是相同的。</a:t>
            </a:r>
            <a:endParaRPr lang="zh-CN" altLang="en-US" sz="2800" dirty="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4</a:t>
            </a:r>
            <a:r>
              <a:rPr lang="zh-CN" altLang="en-US" dirty="0" smtClean="0">
                <a:sym typeface="+mn-ea"/>
              </a:rPr>
              <a:t>）</a:t>
            </a:r>
            <a:r>
              <a:rPr lang="zh-CN" altLang="en-US" dirty="0">
                <a:sym typeface="+mn-ea"/>
              </a:rPr>
              <a:t>设计</a:t>
            </a:r>
            <a:r>
              <a:rPr lang="zh-CN" altLang="en-US" dirty="0" smtClean="0">
                <a:sym typeface="+mn-ea"/>
              </a:rPr>
              <a:t>测试用例的着眼点</a:t>
            </a:r>
            <a:endParaRPr lang="zh-CN" altLang="en-US"/>
          </a:p>
        </p:txBody>
      </p:sp>
      <p:sp>
        <p:nvSpPr>
          <p:cNvPr id="3" name="内容占位符 2"/>
          <p:cNvSpPr>
            <a:spLocks noGrp="1"/>
          </p:cNvSpPr>
          <p:nvPr>
            <p:ph idx="1"/>
          </p:nvPr>
        </p:nvSpPr>
        <p:spPr/>
        <p:txBody>
          <a:bodyPr/>
          <a:p>
            <a:r>
              <a:rPr lang="zh-CN" altLang="en-US" sz="2400" dirty="0">
                <a:sym typeface="+mn-ea"/>
              </a:rPr>
              <a:t>根据产品规格，测试基本功能；</a:t>
            </a:r>
            <a:endParaRPr lang="zh-CN" altLang="en-US" sz="2400" dirty="0"/>
          </a:p>
          <a:p>
            <a:r>
              <a:rPr lang="zh-CN" altLang="en-US" sz="2400" dirty="0">
                <a:sym typeface="+mn-ea"/>
              </a:rPr>
              <a:t>考虑设计一般用户（非专业人员）的使用方案；</a:t>
            </a:r>
            <a:endParaRPr lang="zh-CN" altLang="en-US" sz="2400" dirty="0"/>
          </a:p>
          <a:p>
            <a:r>
              <a:rPr lang="zh-CN" altLang="en-US" sz="2400" dirty="0">
                <a:sym typeface="+mn-ea"/>
              </a:rPr>
              <a:t>考虑设计稀有或特殊的使用方案；</a:t>
            </a:r>
            <a:endParaRPr lang="zh-CN" altLang="en-US" sz="2400" dirty="0"/>
          </a:p>
          <a:p>
            <a:r>
              <a:rPr lang="zh-CN" altLang="en-US" sz="2400" dirty="0">
                <a:sym typeface="+mn-ea"/>
              </a:rPr>
              <a:t>与系统其他组成部分的配合</a:t>
            </a:r>
            <a:endParaRPr lang="zh-CN" altLang="en-US" sz="2400" dirty="0"/>
          </a:p>
          <a:p>
            <a:r>
              <a:rPr lang="zh-CN" altLang="en-US" sz="2400" dirty="0">
                <a:sym typeface="+mn-ea"/>
              </a:rPr>
              <a:t>考虑特殊情况（如内存和硬件的冲突等）；</a:t>
            </a:r>
            <a:endParaRPr lang="zh-CN" altLang="en-US" sz="2400" dirty="0"/>
          </a:p>
          <a:p>
            <a:r>
              <a:rPr lang="zh-CN" altLang="en-US" sz="2400" dirty="0">
                <a:sym typeface="+mn-ea"/>
              </a:rPr>
              <a:t>设计极端情况（如内存泄漏、破坏性测试等）；</a:t>
            </a:r>
            <a:endParaRPr lang="zh-CN" altLang="en-US" sz="2400" dirty="0"/>
          </a:p>
          <a:p>
            <a:r>
              <a:rPr lang="zh-CN" altLang="en-US" sz="2400" dirty="0">
                <a:sym typeface="+mn-ea"/>
              </a:rPr>
              <a:t>好的测试用例集能花费最小的代价（人力、物力、财力、时间）做最好的测试。</a:t>
            </a:r>
            <a:endParaRPr lang="zh-CN" altLang="en-US" sz="2400" dirty="0"/>
          </a:p>
          <a:p>
            <a:endParaRPr lang="zh-CN" altLang="en-US" sz="2400" dirty="0"/>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等价类划分法</a:t>
            </a:r>
            <a:endParaRPr lang="zh-CN" altLang="en-US"/>
          </a:p>
        </p:txBody>
      </p:sp>
      <p:sp>
        <p:nvSpPr>
          <p:cNvPr id="3" name="内容占位符 2"/>
          <p:cNvSpPr>
            <a:spLocks noGrp="1"/>
          </p:cNvSpPr>
          <p:nvPr>
            <p:ph idx="1"/>
          </p:nvPr>
        </p:nvSpPr>
        <p:spPr/>
        <p:txBody>
          <a:bodyPr/>
          <a:p>
            <a:r>
              <a:rPr lang="zh-CN" altLang="en-US" dirty="0" smtClean="0">
                <a:sym typeface="+mn-ea"/>
              </a:rPr>
              <a:t>等价类划分是一种重要的、常用的黑盒测试方法，</a:t>
            </a:r>
            <a:r>
              <a:rPr lang="zh-CN" altLang="en-US" b="1" u="sng" dirty="0" smtClean="0">
                <a:sym typeface="+mn-ea"/>
              </a:rPr>
              <a:t>不需要考虑程序的内部结构，只需要考虑程序的输入规格即可</a:t>
            </a:r>
            <a:r>
              <a:rPr lang="zh-CN" altLang="en-US" dirty="0" smtClean="0">
                <a:sym typeface="+mn-ea"/>
              </a:rPr>
              <a:t>。它将不能穷举的测试过程进行合理分类，从而保证设计出来的测试用例具有完整性和代表性。</a:t>
            </a:r>
            <a:endParaRPr lang="en-US" altLang="zh-CN" dirty="0" smtClean="0"/>
          </a:p>
          <a:p>
            <a:endParaRPr lang="zh-CN" altLang="en-US"/>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pic>
        <p:nvPicPr>
          <p:cNvPr id="5" name="图片 4"/>
          <p:cNvPicPr>
            <a:picLocks noChangeAspect="1"/>
          </p:cNvPicPr>
          <p:nvPr>
            <p:custDataLst>
              <p:tags r:id="rId1"/>
            </p:custDataLst>
          </p:nvPr>
        </p:nvPicPr>
        <p:blipFill>
          <a:blip r:embed="rId2"/>
          <a:stretch>
            <a:fillRect/>
          </a:stretch>
        </p:blipFill>
        <p:spPr>
          <a:xfrm>
            <a:off x="3077210" y="3193415"/>
            <a:ext cx="6467475" cy="2985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等价类划分法</a:t>
            </a:r>
            <a:endParaRPr lang="zh-CN" altLang="en-US"/>
          </a:p>
        </p:txBody>
      </p:sp>
      <p:sp>
        <p:nvSpPr>
          <p:cNvPr id="3" name="内容占位符 2"/>
          <p:cNvSpPr>
            <a:spLocks noGrp="1"/>
          </p:cNvSpPr>
          <p:nvPr>
            <p:ph idx="1"/>
          </p:nvPr>
        </p:nvSpPr>
        <p:spPr/>
        <p:txBody>
          <a:bodyPr/>
          <a:p>
            <a:r>
              <a:rPr lang="zh-CN" altLang="en-US" sz="2400" dirty="0" smtClean="0">
                <a:sym typeface="+mn-ea"/>
              </a:rPr>
              <a:t>什么是等价类？</a:t>
            </a:r>
            <a:endParaRPr lang="en-US" altLang="zh-CN" sz="2400" dirty="0" smtClean="0"/>
          </a:p>
          <a:p>
            <a:pPr lvl="1"/>
            <a:r>
              <a:rPr lang="zh-CN" altLang="en-US" dirty="0" smtClean="0">
                <a:sym typeface="+mn-ea"/>
              </a:rPr>
              <a:t>等价类是指某个输入域的集合，在这个集合中每个输入条件都是等效的。</a:t>
            </a:r>
            <a:endParaRPr lang="en-US" altLang="zh-CN" dirty="0" smtClean="0"/>
          </a:p>
          <a:p>
            <a:pPr lvl="1"/>
            <a:r>
              <a:rPr lang="zh-CN" altLang="en-US" b="1" dirty="0" smtClean="0">
                <a:solidFill>
                  <a:srgbClr val="C00000"/>
                </a:solidFill>
                <a:sym typeface="+mn-ea"/>
              </a:rPr>
              <a:t>等价划分法认为如果使用等价类中的一个条件作为测试数据进行测试不能发现程序的缺陷，那么使用等价类中的其他条件进行测试也不能发现错误。</a:t>
            </a:r>
            <a:endParaRPr lang="en-US" altLang="zh-CN" b="1" dirty="0" smtClean="0">
              <a:solidFill>
                <a:srgbClr val="C00000"/>
              </a:solidFill>
            </a:endParaRPr>
          </a:p>
          <a:p>
            <a:endParaRPr lang="en-US" altLang="zh-CN" sz="2400" dirty="0" smtClean="0"/>
          </a:p>
          <a:p>
            <a:r>
              <a:rPr lang="zh-CN" altLang="en-US" sz="2400" dirty="0" smtClean="0">
                <a:sym typeface="+mn-ea"/>
              </a:rPr>
              <a:t>等价类的分类</a:t>
            </a:r>
            <a:endParaRPr lang="en-US" altLang="zh-CN" sz="2400" dirty="0" smtClean="0"/>
          </a:p>
          <a:p>
            <a:pPr lvl="1"/>
            <a:r>
              <a:rPr lang="zh-CN" altLang="en-US" b="1" dirty="0">
                <a:sym typeface="+mn-ea"/>
              </a:rPr>
              <a:t>有效</a:t>
            </a:r>
            <a:r>
              <a:rPr lang="zh-CN" altLang="en-US" b="1" dirty="0" smtClean="0">
                <a:sym typeface="+mn-ea"/>
              </a:rPr>
              <a:t>等价类</a:t>
            </a:r>
            <a:endParaRPr lang="en-US" altLang="zh-CN" b="1" dirty="0"/>
          </a:p>
          <a:p>
            <a:pPr lvl="2"/>
            <a:r>
              <a:rPr lang="zh-CN" altLang="en-US" sz="2400" dirty="0">
                <a:sym typeface="+mn-ea"/>
              </a:rPr>
              <a:t>指符合</a:t>
            </a:r>
            <a:r>
              <a:rPr lang="en-US" altLang="zh-CN" sz="2400" dirty="0">
                <a:sym typeface="+mn-ea"/>
              </a:rPr>
              <a:t>《</a:t>
            </a:r>
            <a:r>
              <a:rPr lang="zh-CN" altLang="en-US" sz="2400" dirty="0">
                <a:sym typeface="+mn-ea"/>
              </a:rPr>
              <a:t>需求规格说明书</a:t>
            </a:r>
            <a:r>
              <a:rPr lang="en-US" altLang="zh-CN" sz="2400" dirty="0">
                <a:sym typeface="+mn-ea"/>
              </a:rPr>
              <a:t>》</a:t>
            </a:r>
            <a:r>
              <a:rPr lang="zh-CN" altLang="en-US" sz="2400" dirty="0">
                <a:sym typeface="+mn-ea"/>
              </a:rPr>
              <a:t>，输入合理的数据集合</a:t>
            </a:r>
            <a:endParaRPr lang="en-US" altLang="zh-CN" sz="2400" dirty="0"/>
          </a:p>
          <a:p>
            <a:pPr lvl="1"/>
            <a:r>
              <a:rPr lang="zh-CN" altLang="en-US" b="1" dirty="0" smtClean="0">
                <a:sym typeface="+mn-ea"/>
              </a:rPr>
              <a:t>无效等价类</a:t>
            </a:r>
            <a:endParaRPr lang="en-US" altLang="zh-CN" b="1" dirty="0"/>
          </a:p>
          <a:p>
            <a:pPr lvl="2"/>
            <a:r>
              <a:rPr lang="zh-CN" altLang="en-US" sz="2400" dirty="0">
                <a:sym typeface="+mn-ea"/>
              </a:rPr>
              <a:t>指不符合</a:t>
            </a:r>
            <a:r>
              <a:rPr lang="en-US" altLang="zh-CN" sz="2400" dirty="0">
                <a:sym typeface="+mn-ea"/>
              </a:rPr>
              <a:t>《</a:t>
            </a:r>
            <a:r>
              <a:rPr lang="zh-CN" altLang="en-US" sz="2400" dirty="0">
                <a:sym typeface="+mn-ea"/>
              </a:rPr>
              <a:t>需求规格说明书</a:t>
            </a:r>
            <a:r>
              <a:rPr lang="en-US" altLang="zh-CN" sz="2400" dirty="0">
                <a:sym typeface="+mn-ea"/>
              </a:rPr>
              <a:t>》</a:t>
            </a:r>
            <a:r>
              <a:rPr lang="zh-CN" altLang="en-US" sz="2400" dirty="0">
                <a:sym typeface="+mn-ea"/>
              </a:rPr>
              <a:t>，输入不合理的数据集合</a:t>
            </a:r>
            <a:endParaRPr lang="zh-CN" altLang="en-US" sz="2400" dirty="0">
              <a:sym typeface="+mn-ea"/>
            </a:endParaRPr>
          </a:p>
        </p:txBody>
      </p:sp>
      <p:sp>
        <p:nvSpPr>
          <p:cNvPr id="4" name="日期占位符 3"/>
          <p:cNvSpPr>
            <a:spLocks noGrp="1"/>
          </p:cNvSpPr>
          <p:nvPr>
            <p:ph type="dt" sz="half" idx="10"/>
          </p:nvPr>
        </p:nvSpPr>
        <p:spPr/>
        <p:txBody>
          <a:bodyPr/>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ags/tag1.xml><?xml version="1.0" encoding="utf-8"?>
<p:tagLst xmlns:p="http://schemas.openxmlformats.org/presentationml/2006/main">
  <p:tag name="KSO_WM_UNIT_PLACING_PICTURE_USER_VIEWPORT" val="{&quot;height&quot;:3690,&quot;width&quot;:7995}"/>
</p:tagLst>
</file>

<file path=ppt/tags/tag10.xml><?xml version="1.0" encoding="utf-8"?>
<p:tagLst xmlns:p="http://schemas.openxmlformats.org/presentationml/2006/main">
  <p:tag name="KSO_WM_UNIT_TABLE_BEAUTIFY" val="smartTable{08d75706-b43c-4e23-b5a1-bb0f73120701}"/>
</p:tagLst>
</file>

<file path=ppt/tags/tag11.xml><?xml version="1.0" encoding="utf-8"?>
<p:tagLst xmlns:p="http://schemas.openxmlformats.org/presentationml/2006/main">
  <p:tag name="COMMONDATA" val="eyJoZGlkIjoiZWE3MjdiYzEyMDliNGY3ZDkwYWI2NGUwZGUwMzVhNzMifQ=="/>
  <p:tag name="KSO_WPP_MARK_KEY" val="71c31042-1c25-444b-9268-5b2e36ea2982"/>
</p:tagLst>
</file>

<file path=ppt/tags/tag2.xml><?xml version="1.0" encoding="utf-8"?>
<p:tagLst xmlns:p="http://schemas.openxmlformats.org/presentationml/2006/main">
  <p:tag name="KSO_WM_UNIT_TABLE_BEAUTIFY" val="smartTable{3c2b96a3-53a7-46ab-8f16-459bafb58af8}"/>
</p:tagLst>
</file>

<file path=ppt/tags/tag3.xml><?xml version="1.0" encoding="utf-8"?>
<p:tagLst xmlns:p="http://schemas.openxmlformats.org/presentationml/2006/main">
  <p:tag name="KSO_WM_UNIT_TABLE_BEAUTIFY" val="smartTable{8ce2da92-a3f4-40c0-95b7-bce8547bc631}"/>
</p:tagLst>
</file>

<file path=ppt/tags/tag4.xml><?xml version="1.0" encoding="utf-8"?>
<p:tagLst xmlns:p="http://schemas.openxmlformats.org/presentationml/2006/main">
  <p:tag name="KSO_WM_UNIT_TABLE_BEAUTIFY" val="smartTable{7f2dc9c3-60f7-45a6-b2fa-708ad00a5a9e}"/>
</p:tagLst>
</file>

<file path=ppt/tags/tag5.xml><?xml version="1.0" encoding="utf-8"?>
<p:tagLst xmlns:p="http://schemas.openxmlformats.org/presentationml/2006/main">
  <p:tag name="KSO_WM_UNIT_TABLE_BEAUTIFY" val="smartTable{fb1554c9-a7f3-41ba-a7be-845af63a6055}"/>
</p:tagLst>
</file>

<file path=ppt/tags/tag6.xml><?xml version="1.0" encoding="utf-8"?>
<p:tagLst xmlns:p="http://schemas.openxmlformats.org/presentationml/2006/main">
  <p:tag name="KSO_WM_UNIT_TABLE_BEAUTIFY" val="smartTable{fb3030b0-f012-40f7-b32c-8e47ee1fd5cb}"/>
</p:tagLst>
</file>

<file path=ppt/tags/tag7.xml><?xml version="1.0" encoding="utf-8"?>
<p:tagLst xmlns:p="http://schemas.openxmlformats.org/presentationml/2006/main">
  <p:tag name="KSO_WM_UNIT_TABLE_BEAUTIFY" val="smartTable{db4a0392-6d65-41f3-8947-232eaa8f1ec0}"/>
</p:tagLst>
</file>

<file path=ppt/tags/tag8.xml><?xml version="1.0" encoding="utf-8"?>
<p:tagLst xmlns:p="http://schemas.openxmlformats.org/presentationml/2006/main">
  <p:tag name="KSO_WM_UNIT_TABLE_BEAUTIFY" val="smartTable{84c023bd-9b85-4db8-ba6d-3991123a611a}"/>
</p:tagLst>
</file>

<file path=ppt/tags/tag9.xml><?xml version="1.0" encoding="utf-8"?>
<p:tagLst xmlns:p="http://schemas.openxmlformats.org/presentationml/2006/main">
  <p:tag name="KSO_WM_UNIT_TABLE_BEAUTIFY" val="smartTable{18516dca-f52f-4d81-812c-0580053d2b68}"/>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黑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6603</Words>
  <Application>WPS 演示</Application>
  <PresentationFormat>宽屏</PresentationFormat>
  <Paragraphs>974</Paragraphs>
  <Slides>37</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宋体</vt:lpstr>
      <vt:lpstr>Wingdings</vt:lpstr>
      <vt:lpstr>Calibri Light</vt:lpstr>
      <vt:lpstr>Calibri</vt:lpstr>
      <vt:lpstr>Times New Roman</vt:lpstr>
      <vt:lpstr>黑体</vt:lpstr>
      <vt:lpstr>微软雅黑</vt:lpstr>
      <vt:lpstr>Arial Unicode MS</vt:lpstr>
      <vt:lpstr>Office 主题</vt:lpstr>
      <vt:lpstr>PowerPoint 演示文稿</vt:lpstr>
      <vt:lpstr>内容要点 </vt:lpstr>
      <vt:lpstr>测试用例设计概述</vt:lpstr>
      <vt:lpstr>1）测试用例的定义的特征</vt:lpstr>
      <vt:lpstr>2）使用测试用例的好处</vt:lpstr>
      <vt:lpstr>3）设计测试用例的基本准则</vt:lpstr>
      <vt:lpstr>4）设计测试用例的着眼点</vt:lpstr>
      <vt:lpstr>等价类划分法</vt:lpstr>
      <vt:lpstr>等价类划分法</vt:lpstr>
      <vt:lpstr>等价类划分法</vt:lpstr>
      <vt:lpstr>等价类划分法</vt:lpstr>
      <vt:lpstr>等价类划分法</vt:lpstr>
      <vt:lpstr>等价类划分法的测试用例</vt:lpstr>
      <vt:lpstr>等价类划分的步骤</vt:lpstr>
      <vt:lpstr>确定等价类的方法</vt:lpstr>
      <vt:lpstr>确定等价类的方法</vt:lpstr>
      <vt:lpstr>等价类划分法案例</vt:lpstr>
      <vt:lpstr>等价类划分法案例</vt:lpstr>
      <vt:lpstr>等价类划分法练习</vt:lpstr>
      <vt:lpstr>边界值方法</vt:lpstr>
      <vt:lpstr>案例</vt:lpstr>
      <vt:lpstr>边界值方法</vt:lpstr>
      <vt:lpstr>边界值方法</vt:lpstr>
      <vt:lpstr>边界值方法</vt:lpstr>
      <vt:lpstr>边界值方法</vt:lpstr>
      <vt:lpstr>边界值方法</vt:lpstr>
      <vt:lpstr>边界值方法</vt:lpstr>
      <vt:lpstr>确定边界值的方法</vt:lpstr>
      <vt:lpstr>边界值方法</vt:lpstr>
      <vt:lpstr>常见的边界值</vt:lpstr>
      <vt:lpstr>边界值方法练习</vt:lpstr>
      <vt:lpstr>边界值方法练习</vt:lpstr>
      <vt:lpstr>边界值方法练习 </vt:lpstr>
      <vt:lpstr>边界值的方法小结</vt:lpstr>
      <vt:lpstr>边界值的方法小结</vt:lpstr>
      <vt:lpstr>边界值和等价类的区别</vt:lpstr>
      <vt:lpstr>等价类划分和边界值综合练习</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廖先生</cp:lastModifiedBy>
  <cp:revision>1481</cp:revision>
  <dcterms:created xsi:type="dcterms:W3CDTF">2014-03-18T11:00:00Z</dcterms:created>
  <dcterms:modified xsi:type="dcterms:W3CDTF">2022-09-19T09:22:18Z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21DC77FCEB8D4C8F97B44C4116C71EB2</vt:lpwstr>
  </property>
</Properties>
</file>