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1016" r:id="rId3"/>
    <p:sldId id="1140" r:id="rId5"/>
    <p:sldId id="1177" r:id="rId6"/>
    <p:sldId id="1178" r:id="rId7"/>
    <p:sldId id="1179" r:id="rId8"/>
    <p:sldId id="1181" r:id="rId9"/>
    <p:sldId id="1182" r:id="rId10"/>
    <p:sldId id="1183" r:id="rId11"/>
    <p:sldId id="1184" r:id="rId12"/>
    <p:sldId id="1185" r:id="rId13"/>
    <p:sldId id="1186" r:id="rId14"/>
    <p:sldId id="1187" r:id="rId15"/>
    <p:sldId id="1188" r:id="rId16"/>
    <p:sldId id="1189" r:id="rId17"/>
    <p:sldId id="1190" r:id="rId18"/>
    <p:sldId id="1191" r:id="rId19"/>
    <p:sldId id="1192" r:id="rId20"/>
    <p:sldId id="1193" r:id="rId21"/>
    <p:sldId id="1194" r:id="rId22"/>
    <p:sldId id="1195" r:id="rId23"/>
    <p:sldId id="1196" r:id="rId24"/>
    <p:sldId id="1197" r:id="rId25"/>
    <p:sldId id="1198" r:id="rId26"/>
    <p:sldId id="1199" r:id="rId27"/>
    <p:sldId id="1200" r:id="rId28"/>
    <p:sldId id="1201" r:id="rId29"/>
    <p:sldId id="1202" r:id="rId30"/>
    <p:sldId id="1203" r:id="rId31"/>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6600"/>
    <a:srgbClr val="151F21"/>
    <a:srgbClr val="FF9933"/>
    <a:srgbClr val="66CCFF"/>
    <a:srgbClr val="FFFF99"/>
    <a:srgbClr val="FF66CC"/>
    <a:srgbClr val="FF33CC"/>
    <a:srgbClr val="FF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14" autoAdjust="0"/>
  </p:normalViewPr>
  <p:slideViewPr>
    <p:cSldViewPr snapToObjects="1" showGuides="1">
      <p:cViewPr varScale="1">
        <p:scale>
          <a:sx n="74" d="100"/>
          <a:sy n="74" d="100"/>
        </p:scale>
        <p:origin x="576" y="66"/>
      </p:cViewPr>
      <p:guideLst>
        <p:guide orient="horz" pos="2154"/>
        <p:guide pos="3704"/>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714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A593B-C7F3-4649-B760-8A9E538DD7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E79-3371-400B-AF86-A63F5C94FB3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E9B07FDD-F1B3-4E5B-BC2D-FED26B65F69F}" type="datetime1">
              <a:rPr lang="zh-CN" altLang="en-US" smtClean="0"/>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t>单击此处编辑母版文本样式</a:t>
            </a:r>
            <a:endParaRPr lang="zh-CN"/>
          </a:p>
          <a:p>
            <a:pPr>
              <a:buFontTx/>
              <a:buNone/>
            </a:pPr>
            <a:r>
              <a:rPr lang="zh-CN"/>
              <a:t>第二级</a:t>
            </a:r>
            <a:endParaRPr lang="zh-CN"/>
          </a:p>
          <a:p>
            <a:pPr>
              <a:buFontTx/>
              <a:buNone/>
            </a:pPr>
            <a:r>
              <a:rPr lang="zh-CN"/>
              <a:t>第三级</a:t>
            </a:r>
            <a:endParaRPr lang="zh-CN"/>
          </a:p>
          <a:p>
            <a:pPr>
              <a:buFontTx/>
              <a:buNone/>
            </a:pPr>
            <a:r>
              <a:rPr lang="zh-CN"/>
              <a:t>第四级</a:t>
            </a:r>
            <a:endParaRPr lang="zh-CN"/>
          </a:p>
          <a:p>
            <a:pPr>
              <a:buFontTx/>
              <a:buNone/>
            </a:pPr>
            <a:r>
              <a:rPr lang="zh-CN"/>
              <a:t>第五级</a:t>
            </a:r>
            <a:endParaRPr lang="zh-CN"/>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E9EF8A88-7B05-4B03-ACDA-4A6B434EDC9B}"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E9B07FDD-F1B3-4E5B-BC2D-FED26B65F69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E9EF8A88-7B05-4B03-ACDA-4A6B434EDC9B}"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7538" y="1749425"/>
            <a:ext cx="9721080" cy="1847290"/>
          </a:xfrm>
        </p:spPr>
        <p:txBody>
          <a:bodyPr anchor="t"/>
          <a:lstStyle>
            <a:lvl1pPr algn="l">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C5F2789-A8C2-44CE-952B-7495FCBC9DD0}"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36989" y="548680"/>
            <a:ext cx="1915595" cy="58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z="1400">
                <a:solidFill>
                  <a:srgbClr val="FFFF00"/>
                </a:solidFill>
              </a:defRPr>
            </a:lvl1pPr>
          </a:lstStyle>
          <a:p>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66714B2-B59B-41F0-81CF-13C373F4799F}" type="slidenum">
              <a:rPr lang="zh-CN" altLang="en-US"/>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3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34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A3A73D-1172-4951-B935-4760E2D02BB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solidFill>
                  <a:schemeClr val="bg1"/>
                </a:solidFill>
                <a:latin typeface="Times New Roman" panose="02020603050405020304" pitchFamily="18" charset="0"/>
                <a:ea typeface="黑体" panose="02010609060101010101" pitchFamily="49" charset="-122"/>
              </a:defRPr>
            </a:lvl1pPr>
            <a:lvl2pPr>
              <a:defRPr baseline="0">
                <a:solidFill>
                  <a:schemeClr val="bg1"/>
                </a:solidFill>
                <a:latin typeface="Times New Roman" panose="02020603050405020304" pitchFamily="18" charset="0"/>
                <a:ea typeface="黑体" panose="02010609060101010101" pitchFamily="49" charset="-122"/>
              </a:defRPr>
            </a:lvl2pPr>
            <a:lvl3pPr>
              <a:defRPr baseline="0">
                <a:solidFill>
                  <a:schemeClr val="bg1"/>
                </a:solidFill>
                <a:latin typeface="Times New Roman" panose="02020603050405020304" pitchFamily="18" charset="0"/>
                <a:ea typeface="黑体" panose="02010609060101010101" pitchFamily="49" charset="-122"/>
              </a:defRPr>
            </a:lvl3pPr>
            <a:lvl4pPr>
              <a:defRPr baseline="0">
                <a:solidFill>
                  <a:schemeClr val="bg1"/>
                </a:solidFill>
                <a:latin typeface="Times New Roman" panose="02020603050405020304" pitchFamily="18" charset="0"/>
                <a:ea typeface="黑体" panose="02010609060101010101" pitchFamily="49" charset="-122"/>
              </a:defRPr>
            </a:lvl4pPr>
            <a:lvl5pPr>
              <a:defRPr baseline="0">
                <a:solidFill>
                  <a:schemeClr val="bg1"/>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600">
                <a:solidFill>
                  <a:srgbClr val="FFFF00"/>
                </a:solidFill>
              </a:defRPr>
            </a:lvl1pPr>
          </a:lstStyle>
          <a:p>
            <a:r>
              <a:rPr lang="en-US" altLang="zh-CN" dirty="0" smtClean="0"/>
              <a:t>www.51testing.net</a:t>
            </a:r>
            <a:endParaRPr lang="zh-CN" altLang="en-US" dirty="0" smtClean="0"/>
          </a:p>
        </p:txBody>
      </p:sp>
      <p:sp>
        <p:nvSpPr>
          <p:cNvPr id="6" name="灯片编号占位符 5"/>
          <p:cNvSpPr>
            <a:spLocks noGrp="1"/>
          </p:cNvSpPr>
          <p:nvPr>
            <p:ph type="sldNum" sz="quarter" idx="12"/>
          </p:nvPr>
        </p:nvSpPr>
        <p:spPr/>
        <p:txBody>
          <a:bodyPr/>
          <a:lstStyle>
            <a:lvl1pPr>
              <a:defRPr/>
            </a:lvl1pPr>
          </a:lstStyle>
          <a:p>
            <a:endParaRPr lang="zh-CN" altLang="en-US" sz="1800" dirty="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36989" y="548680"/>
            <a:ext cx="1915595" cy="58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B8F7C-C05A-4796-A3AE-E8CA100D169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408768A-06FD-41D9-A4D3-4AF3A852050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697EDECC-8B94-4FBE-AAB3-F0E2EC16740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AF22E4F-0089-4A24-9214-296F85C8B340}"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CF17F76-33E6-4930-92D1-B0C0B537C49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010B666-62B7-4D4E-A801-63F10D42DFC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8BC305C-364B-4E88-85C1-F48F63A5B36F}"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51F2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Light" panose="020F0302020204030204" pitchFamily="34" charset="0"/>
              </a:rPr>
              <a:t>单击此处编辑母版标题样式</a:t>
            </a:r>
            <a:endParaRPr lang="zh-CN"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270000"/>
            <a:ext cx="10515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panose="020F0502020204030204" pitchFamily="34" charset="0"/>
              </a:rPr>
              <a:t>单击此处编辑母版文本样式</a:t>
            </a:r>
            <a:endParaRPr lang="zh-CN" dirty="0" smtClean="0">
              <a:sym typeface="Calibri" panose="020F0502020204030204" pitchFamily="34" charset="0"/>
            </a:endParaRPr>
          </a:p>
          <a:p>
            <a:pPr lvl="1"/>
            <a:r>
              <a:rPr lang="zh-CN" dirty="0" smtClean="0">
                <a:sym typeface="Calibri" panose="020F0502020204030204" pitchFamily="34" charset="0"/>
              </a:rPr>
              <a:t>第二级</a:t>
            </a:r>
            <a:endParaRPr lang="zh-CN" dirty="0" smtClean="0">
              <a:sym typeface="Calibri" panose="020F0502020204030204" pitchFamily="34" charset="0"/>
            </a:endParaRPr>
          </a:p>
          <a:p>
            <a:pPr lvl="2"/>
            <a:r>
              <a:rPr lang="zh-CN" dirty="0" smtClean="0">
                <a:sym typeface="Calibri" panose="020F0502020204030204" pitchFamily="34" charset="0"/>
              </a:rPr>
              <a:t>第三级</a:t>
            </a:r>
            <a:endParaRPr lang="zh-CN" dirty="0" smtClean="0">
              <a:sym typeface="Calibri" panose="020F0502020204030204" pitchFamily="34" charset="0"/>
            </a:endParaRPr>
          </a:p>
          <a:p>
            <a:pPr lvl="3"/>
            <a:r>
              <a:rPr lang="zh-CN" dirty="0" smtClean="0">
                <a:sym typeface="Calibri" panose="020F0502020204030204" pitchFamily="34" charset="0"/>
              </a:rPr>
              <a:t>第四级</a:t>
            </a:r>
            <a:endParaRPr lang="zh-CN" dirty="0" smtClean="0">
              <a:sym typeface="Calibri" panose="020F0502020204030204" pitchFamily="34" charset="0"/>
            </a:endParaRPr>
          </a:p>
          <a:p>
            <a:pPr lvl="4"/>
            <a:r>
              <a:rPr lang="zh-CN" dirty="0" smtClean="0">
                <a:sym typeface="Calibri" panose="020F0502020204030204" pitchFamily="34" charset="0"/>
              </a:rPr>
              <a:t>第五级</a:t>
            </a:r>
            <a:endParaRPr 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sz="1400">
                <a:solidFill>
                  <a:srgbClr val="FFFF00"/>
                </a:solidFill>
                <a:latin typeface="Times New Roman" panose="02020603050405020304" pitchFamily="18" charset="0"/>
                <a:cs typeface="Times New Roman" panose="02020603050405020304" pitchFamily="18" charset="0"/>
              </a:defRPr>
            </a:lvl1pPr>
          </a:lstStyle>
          <a:p>
            <a:r>
              <a:rPr lang="en-US" altLang="zh-CN" dirty="0" smtClean="0"/>
              <a:t>www.51testing.net</a:t>
            </a:r>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80DC3D78-5B1C-4907-8F4A-3C622ED3F384}"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69909" y="5644602"/>
            <a:ext cx="1060227" cy="10602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hf sldNum="0" hdr="0" ftr="0"/>
  <p:txStyles>
    <p:titleStyle>
      <a:lvl1pPr marL="914400" indent="-914400" algn="l" defTabSz="0" rtl="0" eaLnBrk="0" fontAlgn="base" hangingPunct="0">
        <a:lnSpc>
          <a:spcPct val="90000"/>
        </a:lnSpc>
        <a:spcBef>
          <a:spcPct val="0"/>
        </a:spcBef>
        <a:spcAft>
          <a:spcPct val="0"/>
        </a:spcAft>
        <a:defRPr sz="40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Rectangle 6"/>
          <p:cNvSpPr txBox="1">
            <a:spLocks noChangeArrowheads="1"/>
          </p:cNvSpPr>
          <p:nvPr/>
        </p:nvSpPr>
        <p:spPr bwMode="auto">
          <a:xfrm>
            <a:off x="1055440" y="2637259"/>
            <a:ext cx="7943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914400" indent="-914400" algn="l" defTabSz="0" rtl="0" eaLnBrk="0" fontAlgn="base" hangingPunct="0">
              <a:lnSpc>
                <a:spcPct val="90000"/>
              </a:lnSpc>
              <a:spcBef>
                <a:spcPct val="0"/>
              </a:spcBef>
              <a:spcAft>
                <a:spcPct val="0"/>
              </a:spcAft>
              <a:defRPr sz="44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a:lstStyle>
          <a:p>
            <a:pPr>
              <a:buFontTx/>
            </a:pPr>
            <a:r>
              <a:rPr lang="zh-CN" altLang="zh-CN" dirty="0">
                <a:ln w="22225">
                  <a:solidFill>
                    <a:schemeClr val="accent2"/>
                  </a:solidFill>
                  <a:prstDash val="solid"/>
                </a:ln>
                <a:solidFill>
                  <a:schemeClr val="accent2">
                    <a:lumMod val="40000"/>
                    <a:lumOff val="60000"/>
                  </a:schemeClr>
                </a:solidFill>
                <a:effectLst/>
              </a:rPr>
              <a:t>测试设计方法</a:t>
            </a:r>
            <a:endParaRPr lang="zh-CN" altLang="zh-CN" dirty="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判定表法</a:t>
            </a:r>
            <a:endParaRPr lang="zh-CN" altLang="en-US"/>
          </a:p>
        </p:txBody>
      </p:sp>
      <p:sp>
        <p:nvSpPr>
          <p:cNvPr id="3" name="内容占位符 2"/>
          <p:cNvSpPr>
            <a:spLocks noGrp="1"/>
          </p:cNvSpPr>
          <p:nvPr>
            <p:ph idx="1"/>
          </p:nvPr>
        </p:nvSpPr>
        <p:spPr/>
        <p:txBody>
          <a:bodyPr/>
          <a:p>
            <a:r>
              <a:rPr lang="zh-CN" altLang="en-US" sz="2400" dirty="0">
                <a:sym typeface="+mn-ea"/>
              </a:rPr>
              <a:t>画因果图只是一种辅助工具，通过分析最终得到判定表，再通过判定表编写测试用例。但有时画因果图非常麻烦，影响测试效率，所以在应用熟练了以后，可以直接写判定表，进而编写测试用例。</a:t>
            </a:r>
            <a:endParaRPr lang="zh-CN" altLang="en-US" sz="2400" dirty="0"/>
          </a:p>
          <a:p>
            <a:endParaRPr lang="zh-CN" altLang="en-US"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判定表法</a:t>
            </a:r>
            <a:endParaRPr lang="zh-CN" altLang="en-US"/>
          </a:p>
        </p:txBody>
      </p:sp>
      <p:sp>
        <p:nvSpPr>
          <p:cNvPr id="3" name="内容占位符 2"/>
          <p:cNvSpPr>
            <a:spLocks noGrp="1"/>
          </p:cNvSpPr>
          <p:nvPr>
            <p:ph idx="1"/>
          </p:nvPr>
        </p:nvSpPr>
        <p:spPr>
          <a:xfrm>
            <a:off x="838200" y="1270000"/>
            <a:ext cx="6070600" cy="4908550"/>
          </a:xfrm>
        </p:spPr>
        <p:txBody>
          <a:bodyPr/>
          <a:p>
            <a:r>
              <a:rPr lang="zh-CN" altLang="en-US" sz="1800" dirty="0" smtClean="0">
                <a:sym typeface="+mn-ea"/>
              </a:rPr>
              <a:t>工资分为年薪制</a:t>
            </a:r>
            <a:r>
              <a:rPr lang="en-US" altLang="zh-CN" sz="1800" dirty="0" smtClean="0">
                <a:sym typeface="+mn-ea"/>
              </a:rPr>
              <a:t>NX</a:t>
            </a:r>
            <a:r>
              <a:rPr lang="zh-CN" altLang="en-US" sz="1800" dirty="0" smtClean="0">
                <a:sym typeface="+mn-ea"/>
              </a:rPr>
              <a:t>，月薪制</a:t>
            </a:r>
            <a:r>
              <a:rPr lang="en-US" altLang="zh-CN" sz="1800" dirty="0" smtClean="0">
                <a:sym typeface="+mn-ea"/>
              </a:rPr>
              <a:t>YX</a:t>
            </a:r>
            <a:r>
              <a:rPr lang="zh-CN" altLang="en-US" sz="1800" dirty="0" smtClean="0">
                <a:sym typeface="+mn-ea"/>
              </a:rPr>
              <a:t>；</a:t>
            </a:r>
            <a:endParaRPr lang="en-US" altLang="zh-CN" sz="1800" dirty="0" smtClean="0"/>
          </a:p>
          <a:p>
            <a:r>
              <a:rPr lang="zh-CN" altLang="en-US" sz="1800" dirty="0" smtClean="0">
                <a:sym typeface="+mn-ea"/>
              </a:rPr>
              <a:t>错误程度分为普通</a:t>
            </a:r>
            <a:r>
              <a:rPr lang="en-US" altLang="zh-CN" sz="1800" dirty="0" smtClean="0">
                <a:sym typeface="+mn-ea"/>
              </a:rPr>
              <a:t>PT</a:t>
            </a:r>
            <a:r>
              <a:rPr lang="zh-CN" altLang="en-US" sz="1800" dirty="0" smtClean="0">
                <a:sym typeface="+mn-ea"/>
              </a:rPr>
              <a:t>，严重</a:t>
            </a:r>
            <a:r>
              <a:rPr lang="en-US" altLang="zh-CN" sz="1800" dirty="0" smtClean="0">
                <a:sym typeface="+mn-ea"/>
              </a:rPr>
              <a:t>YZ</a:t>
            </a:r>
            <a:r>
              <a:rPr lang="zh-CN" altLang="en-US" sz="1800" dirty="0" smtClean="0">
                <a:sym typeface="+mn-ea"/>
              </a:rPr>
              <a:t>；</a:t>
            </a:r>
            <a:endParaRPr lang="en-US" altLang="zh-CN" sz="1800" dirty="0" smtClean="0"/>
          </a:p>
          <a:p>
            <a:r>
              <a:rPr lang="zh-CN" altLang="en-US" sz="1800" dirty="0">
                <a:sym typeface="+mn-ea"/>
              </a:rPr>
              <a:t>工资</a:t>
            </a:r>
            <a:r>
              <a:rPr lang="zh-CN" altLang="en-US" sz="1800" dirty="0" smtClean="0">
                <a:sym typeface="+mn-ea"/>
              </a:rPr>
              <a:t>为</a:t>
            </a:r>
            <a:r>
              <a:rPr lang="en-US" altLang="zh-CN" sz="1800" dirty="0" smtClean="0">
                <a:sym typeface="+mn-ea"/>
              </a:rPr>
              <a:t>NX</a:t>
            </a:r>
            <a:r>
              <a:rPr lang="zh-CN" altLang="en-US" sz="1800" dirty="0" smtClean="0">
                <a:sym typeface="+mn-ea"/>
              </a:rPr>
              <a:t>的员工犯普通错误的扣工资</a:t>
            </a:r>
            <a:r>
              <a:rPr lang="en-US" altLang="zh-CN" sz="1800" dirty="0" smtClean="0">
                <a:sym typeface="+mn-ea"/>
              </a:rPr>
              <a:t>2%</a:t>
            </a:r>
            <a:r>
              <a:rPr lang="zh-CN" altLang="en-US" sz="1800" dirty="0" smtClean="0">
                <a:sym typeface="+mn-ea"/>
              </a:rPr>
              <a:t>（</a:t>
            </a:r>
            <a:r>
              <a:rPr lang="en-US" altLang="zh-CN" sz="1800" dirty="0" smtClean="0">
                <a:sym typeface="+mn-ea"/>
              </a:rPr>
              <a:t>K1</a:t>
            </a:r>
            <a:r>
              <a:rPr lang="zh-CN" altLang="en-US" sz="1800" dirty="0" smtClean="0">
                <a:sym typeface="+mn-ea"/>
              </a:rPr>
              <a:t>），犯严重错误扣工资</a:t>
            </a:r>
            <a:r>
              <a:rPr lang="en-US" altLang="zh-CN" sz="1800" dirty="0" smtClean="0">
                <a:sym typeface="+mn-ea"/>
              </a:rPr>
              <a:t>4%</a:t>
            </a:r>
            <a:r>
              <a:rPr lang="zh-CN" altLang="en-US" sz="1800" dirty="0" smtClean="0">
                <a:sym typeface="+mn-ea"/>
              </a:rPr>
              <a:t>（</a:t>
            </a:r>
            <a:r>
              <a:rPr lang="en-US" altLang="zh-CN" sz="1800" dirty="0" smtClean="0">
                <a:sym typeface="+mn-ea"/>
              </a:rPr>
              <a:t>K2</a:t>
            </a:r>
            <a:r>
              <a:rPr lang="zh-CN" altLang="en-US" sz="1800" dirty="0" smtClean="0">
                <a:sym typeface="+mn-ea"/>
              </a:rPr>
              <a:t>）；</a:t>
            </a:r>
            <a:endParaRPr lang="en-US" altLang="zh-CN" sz="1800" dirty="0" smtClean="0"/>
          </a:p>
          <a:p>
            <a:r>
              <a:rPr lang="zh-CN" altLang="en-US" sz="1800" dirty="0">
                <a:sym typeface="+mn-ea"/>
              </a:rPr>
              <a:t>工资为</a:t>
            </a:r>
            <a:r>
              <a:rPr lang="en-US" altLang="zh-CN" sz="1800" dirty="0">
                <a:sym typeface="+mn-ea"/>
              </a:rPr>
              <a:t>YX</a:t>
            </a:r>
            <a:r>
              <a:rPr lang="zh-CN" altLang="en-US" sz="1800" dirty="0">
                <a:sym typeface="+mn-ea"/>
              </a:rPr>
              <a:t>的员工犯普通错误的扣工资</a:t>
            </a:r>
            <a:r>
              <a:rPr lang="en-US" altLang="zh-CN" sz="1800" dirty="0">
                <a:sym typeface="+mn-ea"/>
              </a:rPr>
              <a:t>4</a:t>
            </a:r>
            <a:r>
              <a:rPr lang="zh-CN" altLang="en-US" sz="1800" dirty="0">
                <a:sym typeface="+mn-ea"/>
              </a:rPr>
              <a:t>％（</a:t>
            </a:r>
            <a:r>
              <a:rPr lang="en-US" altLang="zh-CN" sz="1800" dirty="0">
                <a:sym typeface="+mn-ea"/>
              </a:rPr>
              <a:t>K3</a:t>
            </a:r>
            <a:r>
              <a:rPr lang="zh-CN" altLang="en-US" sz="1800" dirty="0">
                <a:sym typeface="+mn-ea"/>
              </a:rPr>
              <a:t>），犯严重错误扣工资</a:t>
            </a:r>
            <a:r>
              <a:rPr lang="en-US" altLang="zh-CN" sz="1800" dirty="0">
                <a:sym typeface="+mn-ea"/>
              </a:rPr>
              <a:t>8</a:t>
            </a:r>
            <a:r>
              <a:rPr lang="zh-CN" altLang="en-US" sz="1800" dirty="0">
                <a:sym typeface="+mn-ea"/>
              </a:rPr>
              <a:t>％（</a:t>
            </a:r>
            <a:r>
              <a:rPr lang="en-US" altLang="zh-CN" sz="1800" dirty="0">
                <a:sym typeface="+mn-ea"/>
              </a:rPr>
              <a:t>K4</a:t>
            </a:r>
            <a:r>
              <a:rPr lang="zh-CN" altLang="en-US" sz="1800" dirty="0">
                <a:sym typeface="+mn-ea"/>
              </a:rPr>
              <a:t>）</a:t>
            </a:r>
            <a:r>
              <a:rPr lang="zh-CN" altLang="en-US" sz="1800" dirty="0" smtClean="0">
                <a:sym typeface="+mn-ea"/>
              </a:rPr>
              <a:t>；</a:t>
            </a:r>
            <a:endParaRPr lang="en-US" altLang="zh-CN" sz="1800" dirty="0" smtClean="0"/>
          </a:p>
          <a:p>
            <a:r>
              <a:rPr lang="zh-CN" altLang="en-US" sz="1800" dirty="0">
                <a:sym typeface="+mn-ea"/>
              </a:rPr>
              <a:t>其中：</a:t>
            </a:r>
            <a:endParaRPr lang="zh-CN" altLang="en-US" sz="1800" dirty="0"/>
          </a:p>
          <a:p>
            <a:pPr lvl="1"/>
            <a:r>
              <a:rPr lang="en-US" altLang="zh-CN" sz="1800" dirty="0" smtClean="0">
                <a:sym typeface="+mn-ea"/>
              </a:rPr>
              <a:t>NX</a:t>
            </a:r>
            <a:r>
              <a:rPr lang="zh-CN" altLang="en-US" sz="1800" dirty="0">
                <a:sym typeface="+mn-ea"/>
              </a:rPr>
              <a:t>和</a:t>
            </a:r>
            <a:r>
              <a:rPr lang="en-US" altLang="zh-CN" sz="1800" dirty="0">
                <a:sym typeface="+mn-ea"/>
              </a:rPr>
              <a:t>YX</a:t>
            </a:r>
            <a:r>
              <a:rPr lang="zh-CN" altLang="en-US" sz="1800" dirty="0">
                <a:sym typeface="+mn-ea"/>
              </a:rPr>
              <a:t>为互斥；</a:t>
            </a:r>
            <a:endParaRPr lang="zh-CN" altLang="en-US" sz="1800" dirty="0"/>
          </a:p>
          <a:p>
            <a:pPr lvl="1"/>
            <a:r>
              <a:rPr lang="en-US" altLang="zh-CN" sz="1800" dirty="0" smtClean="0">
                <a:sym typeface="+mn-ea"/>
              </a:rPr>
              <a:t>K1</a:t>
            </a:r>
            <a:r>
              <a:rPr lang="zh-CN" altLang="en-US" sz="1800" dirty="0">
                <a:sym typeface="+mn-ea"/>
              </a:rPr>
              <a:t>，</a:t>
            </a:r>
            <a:r>
              <a:rPr lang="en-US" altLang="zh-CN" sz="1800" dirty="0">
                <a:sym typeface="+mn-ea"/>
              </a:rPr>
              <a:t>K2</a:t>
            </a:r>
            <a:r>
              <a:rPr lang="zh-CN" altLang="en-US" sz="1800" dirty="0">
                <a:sym typeface="+mn-ea"/>
              </a:rPr>
              <a:t>和</a:t>
            </a:r>
            <a:r>
              <a:rPr lang="en-US" altLang="zh-CN" sz="1800" dirty="0">
                <a:sym typeface="+mn-ea"/>
              </a:rPr>
              <a:t>K3</a:t>
            </a:r>
            <a:r>
              <a:rPr lang="zh-CN" altLang="en-US" sz="1800" dirty="0">
                <a:sym typeface="+mn-ea"/>
              </a:rPr>
              <a:t>，</a:t>
            </a:r>
            <a:r>
              <a:rPr lang="en-US" altLang="zh-CN" sz="1800" dirty="0">
                <a:sym typeface="+mn-ea"/>
              </a:rPr>
              <a:t>K4</a:t>
            </a:r>
            <a:r>
              <a:rPr lang="zh-CN" altLang="en-US" sz="1800" dirty="0">
                <a:sym typeface="+mn-ea"/>
              </a:rPr>
              <a:t>是互斥；</a:t>
            </a:r>
            <a:endParaRPr lang="zh-CN" altLang="en-US" sz="1800" dirty="0"/>
          </a:p>
          <a:p>
            <a:pPr lvl="1"/>
            <a:r>
              <a:rPr lang="en-US" altLang="zh-CN" sz="1800" dirty="0" smtClean="0">
                <a:sym typeface="+mn-ea"/>
              </a:rPr>
              <a:t>PT</a:t>
            </a:r>
            <a:r>
              <a:rPr lang="zh-CN" altLang="en-US" sz="1800" dirty="0">
                <a:sym typeface="+mn-ea"/>
              </a:rPr>
              <a:t>和</a:t>
            </a:r>
            <a:r>
              <a:rPr lang="en-US" altLang="zh-CN" sz="1800" dirty="0">
                <a:sym typeface="+mn-ea"/>
              </a:rPr>
              <a:t>YZ</a:t>
            </a:r>
            <a:r>
              <a:rPr lang="zh-CN" altLang="en-US" sz="1800" dirty="0">
                <a:sym typeface="+mn-ea"/>
              </a:rPr>
              <a:t>可以同时具备。</a:t>
            </a:r>
            <a:endParaRPr lang="zh-CN" altLang="en-US" sz="1800" dirty="0"/>
          </a:p>
          <a:p>
            <a:endParaRPr lang="zh-CN" altLang="en-US" sz="18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8656" y="1125636"/>
            <a:ext cx="4218080" cy="485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判定表法</a:t>
            </a:r>
            <a:endParaRPr lang="zh-CN" altLang="en-US"/>
          </a:p>
        </p:txBody>
      </p:sp>
      <p:sp>
        <p:nvSpPr>
          <p:cNvPr id="3" name="内容占位符 2"/>
          <p:cNvSpPr>
            <a:spLocks noGrp="1"/>
          </p:cNvSpPr>
          <p:nvPr>
            <p:ph idx="1"/>
          </p:nvPr>
        </p:nvSpPr>
        <p:spPr/>
        <p:txBody>
          <a:bodyPr/>
          <a:p>
            <a:r>
              <a:rPr lang="en-US" altLang="zh-CN" sz="2400" dirty="0">
                <a:sym typeface="+mn-ea"/>
              </a:rPr>
              <a:t>1</a:t>
            </a:r>
            <a:r>
              <a:rPr lang="zh-CN" altLang="en-US" sz="2400" dirty="0">
                <a:sym typeface="+mn-ea"/>
              </a:rPr>
              <a:t>、找出所有的输入条件</a:t>
            </a:r>
            <a:endParaRPr lang="zh-CN" altLang="en-US" sz="2400" dirty="0"/>
          </a:p>
          <a:p>
            <a:r>
              <a:rPr lang="en-US" altLang="zh-CN" sz="2400" dirty="0">
                <a:sym typeface="+mn-ea"/>
              </a:rPr>
              <a:t>2</a:t>
            </a:r>
            <a:r>
              <a:rPr lang="zh-CN" altLang="en-US" sz="2400" dirty="0">
                <a:sym typeface="+mn-ea"/>
              </a:rPr>
              <a:t>、明确所有的输出结果</a:t>
            </a:r>
            <a:endParaRPr lang="zh-CN" altLang="en-US" sz="2400" dirty="0"/>
          </a:p>
          <a:p>
            <a:pPr>
              <a:lnSpc>
                <a:spcPct val="130000"/>
              </a:lnSpc>
            </a:pPr>
            <a:r>
              <a:rPr lang="en-US" altLang="zh-CN" sz="2400" dirty="0">
                <a:sym typeface="+mn-ea"/>
              </a:rPr>
              <a:t>3</a:t>
            </a:r>
            <a:r>
              <a:rPr lang="zh-CN" altLang="en-US" sz="2400" dirty="0">
                <a:sym typeface="+mn-ea"/>
              </a:rPr>
              <a:t>、明确所有条件之间的制约关系以及组合关系</a:t>
            </a:r>
            <a:endParaRPr lang="zh-CN" altLang="en-US" sz="2400" dirty="0"/>
          </a:p>
          <a:p>
            <a:pPr lvl="1"/>
            <a:r>
              <a:rPr lang="zh-CN" altLang="en-US" dirty="0">
                <a:sym typeface="+mn-ea"/>
              </a:rPr>
              <a:t>哪些条件不能组合在一起</a:t>
            </a:r>
            <a:endParaRPr lang="zh-CN" altLang="en-US" dirty="0"/>
          </a:p>
          <a:p>
            <a:pPr lvl="1"/>
            <a:r>
              <a:rPr lang="zh-CN" altLang="en-US" dirty="0" smtClean="0">
                <a:sym typeface="+mn-ea"/>
              </a:rPr>
              <a:t>哪些</a:t>
            </a:r>
            <a:r>
              <a:rPr lang="zh-CN" altLang="en-US" dirty="0">
                <a:sym typeface="+mn-ea"/>
              </a:rPr>
              <a:t>条件可以组合在</a:t>
            </a:r>
            <a:r>
              <a:rPr lang="zh-CN" altLang="en-US" dirty="0" smtClean="0">
                <a:sym typeface="+mn-ea"/>
              </a:rPr>
              <a:t>一起</a:t>
            </a:r>
            <a:endParaRPr lang="zh-CN" altLang="en-US" dirty="0"/>
          </a:p>
          <a:p>
            <a:r>
              <a:rPr lang="en-US" altLang="zh-CN" sz="2400" dirty="0">
                <a:sym typeface="+mn-ea"/>
              </a:rPr>
              <a:t>4</a:t>
            </a:r>
            <a:r>
              <a:rPr lang="zh-CN" altLang="en-US" sz="2400" dirty="0">
                <a:sym typeface="+mn-ea"/>
              </a:rPr>
              <a:t>、明确所有输出之间的制约关系以及组合关系</a:t>
            </a:r>
            <a:endParaRPr lang="zh-CN" altLang="en-US" sz="2400" dirty="0"/>
          </a:p>
          <a:p>
            <a:pPr lvl="1"/>
            <a:r>
              <a:rPr lang="zh-CN" altLang="en-US" dirty="0">
                <a:sym typeface="+mn-ea"/>
              </a:rPr>
              <a:t>哪些输出结果不能组合在一起（不能同时输出）</a:t>
            </a:r>
            <a:endParaRPr lang="zh-CN" altLang="en-US" dirty="0"/>
          </a:p>
          <a:p>
            <a:pPr lvl="1"/>
            <a:r>
              <a:rPr lang="zh-CN" altLang="en-US" dirty="0" smtClean="0">
                <a:sym typeface="+mn-ea"/>
              </a:rPr>
              <a:t>哪些</a:t>
            </a:r>
            <a:r>
              <a:rPr lang="zh-CN" altLang="en-US" dirty="0">
                <a:sym typeface="+mn-ea"/>
              </a:rPr>
              <a:t>输出结果可以组合在一起（可以同时输出）</a:t>
            </a:r>
            <a:endParaRPr lang="zh-CN" altLang="en-US" dirty="0"/>
          </a:p>
          <a:p>
            <a:r>
              <a:rPr lang="en-US" altLang="zh-CN" sz="2400" dirty="0">
                <a:sym typeface="+mn-ea"/>
              </a:rPr>
              <a:t>5</a:t>
            </a:r>
            <a:r>
              <a:rPr lang="zh-CN" altLang="en-US" sz="2400" dirty="0">
                <a:sym typeface="+mn-ea"/>
              </a:rPr>
              <a:t>、找出什么样的输入条件组合会产生哪种输出结果，写出判定</a:t>
            </a:r>
            <a:r>
              <a:rPr lang="zh-CN" altLang="en-US" sz="2400" dirty="0" smtClean="0">
                <a:sym typeface="+mn-ea"/>
              </a:rPr>
              <a:t>表</a:t>
            </a:r>
            <a:endParaRPr lang="zh-CN" altLang="en-US" sz="2400" dirty="0"/>
          </a:p>
          <a:p>
            <a:endParaRPr lang="zh-CN" altLang="en-US"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判定表法</a:t>
            </a:r>
            <a:endParaRPr lang="zh-CN" altLang="en-US"/>
          </a:p>
        </p:txBody>
      </p:sp>
      <p:sp>
        <p:nvSpPr>
          <p:cNvPr id="3" name="内容占位符 2"/>
          <p:cNvSpPr>
            <a:spLocks noGrp="1"/>
          </p:cNvSpPr>
          <p:nvPr>
            <p:ph idx="1"/>
          </p:nvPr>
        </p:nvSpPr>
        <p:spPr/>
        <p:txBody>
          <a:bodyPr/>
          <a:p>
            <a:r>
              <a:rPr lang="zh-CN" altLang="en-US" sz="2000" dirty="0">
                <a:sym typeface="+mn-ea"/>
              </a:rPr>
              <a:t>判定表的组成</a:t>
            </a:r>
            <a:endParaRPr lang="zh-CN" altLang="en-US" sz="2000" dirty="0"/>
          </a:p>
          <a:p>
            <a:pPr lvl="1"/>
            <a:r>
              <a:rPr lang="zh-CN" altLang="en-US" sz="2000" b="1" dirty="0" smtClean="0">
                <a:sym typeface="+mn-ea"/>
              </a:rPr>
              <a:t>条件</a:t>
            </a:r>
            <a:r>
              <a:rPr lang="zh-CN" altLang="en-US" sz="2000" b="1" dirty="0">
                <a:sym typeface="+mn-ea"/>
              </a:rPr>
              <a:t>桩：</a:t>
            </a:r>
            <a:r>
              <a:rPr lang="zh-CN" altLang="en-US" sz="2000" dirty="0">
                <a:sym typeface="+mn-ea"/>
              </a:rPr>
              <a:t>问题的所有条件</a:t>
            </a:r>
            <a:endParaRPr lang="zh-CN" altLang="en-US" sz="2000" b="0" dirty="0"/>
          </a:p>
          <a:p>
            <a:pPr lvl="1"/>
            <a:r>
              <a:rPr lang="zh-CN" altLang="en-US" sz="2000" b="1" dirty="0" smtClean="0">
                <a:sym typeface="+mn-ea"/>
              </a:rPr>
              <a:t>动作</a:t>
            </a:r>
            <a:r>
              <a:rPr lang="zh-CN" altLang="en-US" sz="2000" b="1" dirty="0">
                <a:sym typeface="+mn-ea"/>
              </a:rPr>
              <a:t>桩：</a:t>
            </a:r>
            <a:r>
              <a:rPr lang="zh-CN" altLang="en-US" sz="2000" dirty="0">
                <a:sym typeface="+mn-ea"/>
              </a:rPr>
              <a:t>问题的所有输出</a:t>
            </a:r>
            <a:endParaRPr lang="zh-CN" altLang="en-US" sz="2000" b="0" dirty="0"/>
          </a:p>
          <a:p>
            <a:pPr lvl="1"/>
            <a:r>
              <a:rPr lang="zh-CN" altLang="en-US" sz="2000" b="1" dirty="0" smtClean="0">
                <a:sym typeface="+mn-ea"/>
              </a:rPr>
              <a:t>条件</a:t>
            </a:r>
            <a:r>
              <a:rPr lang="zh-CN" altLang="en-US" sz="2000" b="1" dirty="0">
                <a:sym typeface="+mn-ea"/>
              </a:rPr>
              <a:t>项：</a:t>
            </a:r>
            <a:r>
              <a:rPr lang="zh-CN" altLang="en-US" sz="2000" dirty="0">
                <a:sym typeface="+mn-ea"/>
              </a:rPr>
              <a:t>针对条件桩的取值</a:t>
            </a:r>
            <a:endParaRPr lang="zh-CN" altLang="en-US" sz="2000" b="0" dirty="0"/>
          </a:p>
          <a:p>
            <a:pPr lvl="1"/>
            <a:r>
              <a:rPr lang="zh-CN" altLang="en-US" sz="2000" b="1" dirty="0" smtClean="0">
                <a:sym typeface="+mn-ea"/>
              </a:rPr>
              <a:t>动作</a:t>
            </a:r>
            <a:r>
              <a:rPr lang="zh-CN" altLang="en-US" sz="2000" b="1" dirty="0">
                <a:sym typeface="+mn-ea"/>
              </a:rPr>
              <a:t>项：</a:t>
            </a:r>
            <a:r>
              <a:rPr lang="zh-CN" altLang="en-US" sz="2000" dirty="0">
                <a:sym typeface="+mn-ea"/>
              </a:rPr>
              <a:t>条件项的各种取值情况下的输出</a:t>
            </a:r>
            <a:r>
              <a:rPr lang="zh-CN" altLang="en-US" sz="2000" dirty="0" smtClean="0">
                <a:sym typeface="+mn-ea"/>
              </a:rPr>
              <a:t>结果</a:t>
            </a:r>
            <a:endParaRPr lang="en-US" altLang="zh-CN" sz="2000" b="0" dirty="0" smtClean="0"/>
          </a:p>
          <a:p>
            <a:pPr lvl="1"/>
            <a:endParaRPr lang="zh-CN" altLang="en-US" sz="2000" b="0" dirty="0"/>
          </a:p>
          <a:p>
            <a:r>
              <a:rPr lang="zh-CN" altLang="en-US" sz="2000" dirty="0">
                <a:sym typeface="+mn-ea"/>
              </a:rPr>
              <a:t>适合使用判定表设计测试用例的条件</a:t>
            </a:r>
            <a:endParaRPr lang="en-US" altLang="zh-CN" sz="2000" dirty="0"/>
          </a:p>
          <a:p>
            <a:pPr lvl="1"/>
            <a:r>
              <a:rPr lang="zh-CN" altLang="en-US" sz="2000" dirty="0">
                <a:sym typeface="+mn-ea"/>
              </a:rPr>
              <a:t>（</a:t>
            </a:r>
            <a:r>
              <a:rPr lang="en-US" altLang="zh-CN" sz="2000" dirty="0">
                <a:sym typeface="+mn-ea"/>
              </a:rPr>
              <a:t>1</a:t>
            </a:r>
            <a:r>
              <a:rPr lang="zh-CN" altLang="en-US" sz="2000" dirty="0">
                <a:sym typeface="+mn-ea"/>
              </a:rPr>
              <a:t>）规格说明以判定表的形式给出，或很容易转换成判定表。</a:t>
            </a:r>
            <a:endParaRPr lang="zh-CN" altLang="en-US" sz="2000" dirty="0"/>
          </a:p>
          <a:p>
            <a:pPr lvl="1"/>
            <a:r>
              <a:rPr lang="zh-CN" altLang="en-US" sz="2000" dirty="0">
                <a:sym typeface="+mn-ea"/>
              </a:rPr>
              <a:t>（</a:t>
            </a:r>
            <a:r>
              <a:rPr lang="en-US" altLang="zh-CN" sz="2000" dirty="0">
                <a:sym typeface="+mn-ea"/>
              </a:rPr>
              <a:t>2</a:t>
            </a:r>
            <a:r>
              <a:rPr lang="zh-CN" altLang="en-US" sz="2000" dirty="0">
                <a:sym typeface="+mn-ea"/>
              </a:rPr>
              <a:t>）条件的排列顺序不影响执行哪些操作。</a:t>
            </a:r>
            <a:endParaRPr lang="zh-CN" altLang="en-US" sz="2000" dirty="0"/>
          </a:p>
          <a:p>
            <a:pPr lvl="1"/>
            <a:r>
              <a:rPr lang="zh-CN" altLang="en-US" sz="2000" dirty="0">
                <a:sym typeface="+mn-ea"/>
              </a:rPr>
              <a:t>（</a:t>
            </a:r>
            <a:r>
              <a:rPr lang="en-US" altLang="zh-CN" sz="2000" dirty="0">
                <a:sym typeface="+mn-ea"/>
              </a:rPr>
              <a:t>3</a:t>
            </a:r>
            <a:r>
              <a:rPr lang="zh-CN" altLang="en-US" sz="2000" dirty="0">
                <a:sym typeface="+mn-ea"/>
              </a:rPr>
              <a:t>）规则的排列顺序不影响执行哪些操作。</a:t>
            </a:r>
            <a:endParaRPr lang="zh-CN" altLang="en-US" sz="2000" dirty="0"/>
          </a:p>
          <a:p>
            <a:pPr lvl="1"/>
            <a:r>
              <a:rPr lang="zh-CN" altLang="en-US" sz="2000" dirty="0">
                <a:sym typeface="+mn-ea"/>
              </a:rPr>
              <a:t>（</a:t>
            </a:r>
            <a:r>
              <a:rPr lang="en-US" altLang="zh-CN" sz="2000" dirty="0">
                <a:sym typeface="+mn-ea"/>
              </a:rPr>
              <a:t>4</a:t>
            </a:r>
            <a:r>
              <a:rPr lang="zh-CN" altLang="en-US" sz="2000" dirty="0">
                <a:sym typeface="+mn-ea"/>
              </a:rPr>
              <a:t>）当某一规则的条件已经满足，并确定要执行的操作后，不必检验别的规则。</a:t>
            </a:r>
            <a:endParaRPr lang="zh-CN" altLang="en-US" sz="2000" dirty="0"/>
          </a:p>
          <a:p>
            <a:pPr lvl="1"/>
            <a:r>
              <a:rPr lang="zh-CN" altLang="en-US" sz="2000" dirty="0">
                <a:sym typeface="+mn-ea"/>
              </a:rPr>
              <a:t>（</a:t>
            </a:r>
            <a:r>
              <a:rPr lang="en-US" altLang="zh-CN" sz="2000" dirty="0">
                <a:sym typeface="+mn-ea"/>
              </a:rPr>
              <a:t>5</a:t>
            </a:r>
            <a:r>
              <a:rPr lang="zh-CN" altLang="en-US" sz="2000" dirty="0">
                <a:sym typeface="+mn-ea"/>
              </a:rPr>
              <a:t>）如果某一规则要执行多个操作，这些操作的执行顺序无关紧要</a:t>
            </a:r>
            <a:endParaRPr lang="zh-CN" altLang="en-US" sz="2000" dirty="0"/>
          </a:p>
          <a:p>
            <a:endParaRPr lang="zh-CN" altLang="en-US"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场景法概述</a:t>
            </a:r>
            <a:endParaRPr lang="zh-CN" altLang="en-US"/>
          </a:p>
        </p:txBody>
      </p:sp>
      <p:sp>
        <p:nvSpPr>
          <p:cNvPr id="3" name="内容占位符 2"/>
          <p:cNvSpPr>
            <a:spLocks noGrp="1"/>
          </p:cNvSpPr>
          <p:nvPr>
            <p:ph idx="1"/>
          </p:nvPr>
        </p:nvSpPr>
        <p:spPr/>
        <p:txBody>
          <a:bodyPr/>
          <a:p>
            <a:r>
              <a:rPr lang="zh-CN" altLang="en-US" dirty="0" smtClean="0">
                <a:sym typeface="+mn-ea"/>
              </a:rPr>
              <a:t>场景</a:t>
            </a:r>
            <a:r>
              <a:rPr lang="zh-CN" altLang="en-US" dirty="0">
                <a:sym typeface="+mn-ea"/>
              </a:rPr>
              <a:t>法就是模拟用户操作软件时的场景，主要用于测试系统的业务流程</a:t>
            </a:r>
            <a:r>
              <a:rPr lang="zh-CN" altLang="en-US" dirty="0" smtClean="0">
                <a:sym typeface="+mn-ea"/>
              </a:rPr>
              <a:t>。</a:t>
            </a:r>
            <a:endParaRPr lang="en-US" altLang="zh-CN" dirty="0" smtClean="0"/>
          </a:p>
          <a:p>
            <a:r>
              <a:rPr lang="zh-CN" altLang="en-US" dirty="0" smtClean="0">
                <a:sym typeface="+mn-ea"/>
              </a:rPr>
              <a:t>　　</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r>
              <a:rPr lang="zh-CN" altLang="en-US" dirty="0" smtClean="0">
                <a:sym typeface="+mn-ea"/>
              </a:rPr>
              <a:t>在</a:t>
            </a:r>
            <a:r>
              <a:rPr lang="zh-CN" altLang="en-US" dirty="0">
                <a:sym typeface="+mn-ea"/>
              </a:rPr>
              <a:t>冒烟测试时也主要采用场景法进行测试</a:t>
            </a:r>
            <a:endParaRPr lang="zh-CN" altLang="en-US"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矩形 4"/>
          <p:cNvSpPr/>
          <p:nvPr/>
        </p:nvSpPr>
        <p:spPr>
          <a:xfrm>
            <a:off x="1208857" y="2283862"/>
            <a:ext cx="8640000" cy="2880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marL="742950" lvl="1" indent="-285750" algn="just" fontAlgn="base">
              <a:lnSpc>
                <a:spcPct val="120000"/>
              </a:lnSpc>
              <a:spcBef>
                <a:spcPct val="20000"/>
              </a:spcBef>
              <a:spcAft>
                <a:spcPct val="0"/>
              </a:spcAft>
              <a:buClr>
                <a:srgbClr val="0070C0"/>
              </a:buClr>
              <a:buFont typeface="Wingdings" panose="05000000000000000000" pitchFamily="2" charset="2"/>
              <a:buChar char="Ø"/>
            </a:pPr>
            <a:r>
              <a:rPr lang="zh-CN" altLang="en-US" sz="2000" dirty="0">
                <a:solidFill>
                  <a:schemeClr val="tx1"/>
                </a:solidFill>
              </a:rPr>
              <a:t>当拿到一个测试任务时，我们并不是先关注某个控件的边界值、等价类是否满足要求，而是先要关注它的主要功能和业务流程是否正确实现，这就需要使用场景法来完成测试</a:t>
            </a:r>
            <a:r>
              <a:rPr lang="zh-CN" altLang="en-US" sz="2000" dirty="0" smtClean="0">
                <a:solidFill>
                  <a:schemeClr val="tx1"/>
                </a:solidFill>
              </a:rPr>
              <a:t>。</a:t>
            </a:r>
            <a:endParaRPr lang="en-US" altLang="zh-CN" sz="2000" dirty="0" smtClean="0">
              <a:solidFill>
                <a:schemeClr val="tx1"/>
              </a:solidFill>
            </a:endParaRPr>
          </a:p>
          <a:p>
            <a:pPr marL="742950" lvl="1" indent="-285750" algn="just" fontAlgn="base">
              <a:lnSpc>
                <a:spcPct val="120000"/>
              </a:lnSpc>
              <a:spcBef>
                <a:spcPct val="20000"/>
              </a:spcBef>
              <a:spcAft>
                <a:spcPct val="0"/>
              </a:spcAft>
              <a:buClr>
                <a:srgbClr val="0070C0"/>
              </a:buClr>
              <a:buFont typeface="Wingdings" panose="05000000000000000000" pitchFamily="2" charset="2"/>
              <a:buChar char="Ø"/>
            </a:pPr>
            <a:endParaRPr lang="en-US" altLang="zh-CN" sz="2000" dirty="0">
              <a:solidFill>
                <a:schemeClr val="tx1"/>
              </a:solidFill>
            </a:endParaRPr>
          </a:p>
          <a:p>
            <a:pPr marL="742950" lvl="1" indent="-285750" algn="just" fontAlgn="base">
              <a:lnSpc>
                <a:spcPct val="120000"/>
              </a:lnSpc>
              <a:spcBef>
                <a:spcPct val="20000"/>
              </a:spcBef>
              <a:spcAft>
                <a:spcPct val="0"/>
              </a:spcAft>
              <a:buClr>
                <a:srgbClr val="0070C0"/>
              </a:buClr>
              <a:buFont typeface="Wingdings" panose="05000000000000000000" pitchFamily="2" charset="2"/>
              <a:buChar char="Ø"/>
            </a:pPr>
            <a:r>
              <a:rPr lang="zh-CN" altLang="en-US" sz="2000" dirty="0">
                <a:solidFill>
                  <a:schemeClr val="tx1"/>
                </a:solidFill>
              </a:rPr>
              <a:t>当业务流程测试没有问题，也就是该软件的主要功能没有问题时，我们再重点从边界值、等价类等方面对控件进行</a:t>
            </a:r>
            <a:r>
              <a:rPr lang="zh-CN" altLang="en-US" sz="2000" dirty="0" smtClean="0">
                <a:solidFill>
                  <a:schemeClr val="tx1"/>
                </a:solidFill>
              </a:rPr>
              <a:t>测试</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案例</a:t>
            </a:r>
            <a:r>
              <a:rPr lang="en-US" altLang="zh-CN" dirty="0" smtClean="0">
                <a:sym typeface="+mn-ea"/>
              </a:rPr>
              <a:t>-QQ</a:t>
            </a:r>
            <a:r>
              <a:rPr lang="zh-CN" altLang="en-US" dirty="0" smtClean="0">
                <a:sym typeface="+mn-ea"/>
              </a:rPr>
              <a:t>登录</a:t>
            </a:r>
            <a:endParaRPr lang="zh-CN" altLang="en-US"/>
          </a:p>
        </p:txBody>
      </p:sp>
      <p:sp>
        <p:nvSpPr>
          <p:cNvPr id="3" name="内容占位符 2"/>
          <p:cNvSpPr>
            <a:spLocks noGrp="1"/>
          </p:cNvSpPr>
          <p:nvPr>
            <p:ph idx="1"/>
          </p:nvPr>
        </p:nvSpPr>
        <p:spPr/>
        <p:txBody>
          <a:bodyPr/>
          <a:p>
            <a:r>
              <a:rPr lang="zh-CN" altLang="en-US" sz="2400" b="1" dirty="0" smtClean="0">
                <a:sym typeface="+mn-ea"/>
              </a:rPr>
              <a:t>使用场景法测试</a:t>
            </a:r>
            <a:r>
              <a:rPr lang="en-US" altLang="zh-CN" sz="2400" b="1" dirty="0" smtClean="0">
                <a:sym typeface="+mn-ea"/>
              </a:rPr>
              <a:t>QQ</a:t>
            </a:r>
            <a:r>
              <a:rPr lang="zh-CN" altLang="en-US" sz="2400" b="1" dirty="0" smtClean="0">
                <a:sym typeface="+mn-ea"/>
              </a:rPr>
              <a:t>登陆功能。</a:t>
            </a:r>
            <a:endParaRPr lang="en-US" altLang="zh-CN" sz="2400" b="1" dirty="0"/>
          </a:p>
          <a:p>
            <a:endParaRPr lang="en-US" altLang="zh-CN" sz="2000" b="1" dirty="0"/>
          </a:p>
          <a:p>
            <a:pPr lvl="1"/>
            <a:r>
              <a:rPr lang="zh-CN" altLang="en-US" sz="2000" dirty="0" smtClean="0">
                <a:sym typeface="+mn-ea"/>
              </a:rPr>
              <a:t>输入</a:t>
            </a:r>
            <a:r>
              <a:rPr lang="zh-CN" altLang="en-US" sz="2000" dirty="0">
                <a:sym typeface="+mn-ea"/>
              </a:rPr>
              <a:t>正确的账号和密码后点击“登录”按钮，程序能正常</a:t>
            </a:r>
            <a:r>
              <a:rPr lang="zh-CN" altLang="en-US" sz="2000" dirty="0" smtClean="0">
                <a:sym typeface="+mn-ea"/>
              </a:rPr>
              <a:t>登录</a:t>
            </a:r>
            <a:endParaRPr lang="en-US" altLang="zh-CN" sz="2000" dirty="0"/>
          </a:p>
          <a:p>
            <a:pPr lvl="1"/>
            <a:r>
              <a:rPr lang="zh-CN" altLang="en-US" sz="2000" dirty="0">
                <a:sym typeface="+mn-ea"/>
              </a:rPr>
              <a:t>输入正确的账号，错误的密码后点击“登录”按钮，程序应给出错误提示</a:t>
            </a:r>
            <a:endParaRPr lang="zh-CN" altLang="en-US" sz="2000" dirty="0"/>
          </a:p>
          <a:p>
            <a:pPr lvl="1"/>
            <a:r>
              <a:rPr lang="zh-CN" altLang="en-US" sz="2000" dirty="0">
                <a:sym typeface="+mn-ea"/>
              </a:rPr>
              <a:t>输入正确的账号，不输入密码，点击“登录”按钮，程序应给出错误提示</a:t>
            </a:r>
            <a:endParaRPr lang="zh-CN" altLang="en-US" sz="2000" dirty="0"/>
          </a:p>
          <a:p>
            <a:pPr lvl="1"/>
            <a:r>
              <a:rPr lang="zh-CN" altLang="en-US" sz="2000" dirty="0">
                <a:sym typeface="+mn-ea"/>
              </a:rPr>
              <a:t>不输入账号和密码，直接点击“登录”按钮，程序给出错误提示“请您输入账号后登陆”；</a:t>
            </a:r>
            <a:endParaRPr lang="en-US" altLang="zh-CN" sz="2000" dirty="0"/>
          </a:p>
          <a:p>
            <a:pPr lvl="1"/>
            <a:r>
              <a:rPr lang="zh-CN" altLang="en-US" sz="2000" dirty="0">
                <a:sym typeface="+mn-ea"/>
              </a:rPr>
              <a:t>不输入账号，输入正确的密码，点击“登录”按钮，程序应给出错误提示</a:t>
            </a:r>
            <a:endParaRPr lang="en-US" altLang="zh-CN" sz="2000" dirty="0"/>
          </a:p>
          <a:p>
            <a:pPr lvl="1"/>
            <a:r>
              <a:rPr lang="zh-CN" altLang="en-US" sz="2000" dirty="0">
                <a:sym typeface="+mn-ea"/>
              </a:rPr>
              <a:t>输入错误的账号，正确的密码，点击“登录”按钮，程序应给出错误</a:t>
            </a:r>
            <a:r>
              <a:rPr lang="zh-CN" altLang="en-US" sz="2000" dirty="0" smtClean="0">
                <a:sym typeface="+mn-ea"/>
              </a:rPr>
              <a:t>提示</a:t>
            </a:r>
            <a:endParaRPr lang="en-US" altLang="zh-CN" sz="2000" dirty="0" smtClean="0"/>
          </a:p>
          <a:p>
            <a:pPr lvl="1"/>
            <a:r>
              <a:rPr lang="zh-CN" altLang="en-US" sz="2000" dirty="0" smtClean="0">
                <a:sym typeface="+mn-ea"/>
              </a:rPr>
              <a:t>（更多</a:t>
            </a:r>
            <a:r>
              <a:rPr lang="en-US" altLang="zh-CN" sz="2000" dirty="0" smtClean="0">
                <a:sym typeface="+mn-ea"/>
              </a:rPr>
              <a:t>……</a:t>
            </a:r>
            <a:r>
              <a:rPr lang="zh-CN" altLang="en-US" sz="2000" dirty="0" smtClean="0">
                <a:sym typeface="+mn-ea"/>
              </a:rPr>
              <a:t>）</a:t>
            </a:r>
            <a:endParaRPr lang="en-US" altLang="zh-CN" sz="2000" dirty="0"/>
          </a:p>
          <a:p>
            <a:endParaRPr lang="en-US" altLang="zh-CN" sz="2000" b="1"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测试用例矩阵</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7" name="Group 88"/>
          <p:cNvGraphicFramePr>
            <a:graphicFrameLocks noGrp="1"/>
          </p:cNvGraphicFramePr>
          <p:nvPr>
            <p:ph idx="1"/>
            <p:custDataLst>
              <p:tags r:id="rId1"/>
            </p:custDataLst>
          </p:nvPr>
        </p:nvGraphicFramePr>
        <p:xfrm>
          <a:off x="838200" y="1270000"/>
          <a:ext cx="10515600" cy="4032250"/>
        </p:xfrm>
        <a:graphic>
          <a:graphicData uri="http://schemas.openxmlformats.org/drawingml/2006/table">
            <a:tbl>
              <a:tblPr/>
              <a:tblGrid>
                <a:gridCol w="876300"/>
                <a:gridCol w="3724275"/>
                <a:gridCol w="1752600"/>
                <a:gridCol w="1534160"/>
                <a:gridCol w="2628265"/>
              </a:tblGrid>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场景</a:t>
                      </a: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账号</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密码</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预期结果</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输入正确的账号和密码后点击“登录”按钮</a:t>
                      </a:r>
                      <a:endParaRPr lang="en-US" altLang="zh-CN"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程序正常登陆</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输入正确的账号，错误的密码后点击“登录”按钮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程序应给出错误提示</a:t>
                      </a:r>
                      <a:endParaRPr lang="zh-CN" altLang="en-US" sz="1400" dirty="0" smtClean="0"/>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不输入账号和密码，直接点击“登录”按钮</a:t>
                      </a:r>
                      <a:endParaRPr lang="en-US" altLang="zh-CN"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程序给出错误提示“请您输入账号后登陆”</a:t>
                      </a:r>
                      <a:endParaRPr lang="en-US" altLang="zh-CN"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输入正确的账号，不输入密码，点击“登录”按钮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lang="zh-CN" altLang="en-US" sz="1400" dirty="0" smtClean="0"/>
                        <a:t>程序应给出错误提示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不输入账号，输入密码，点击“登录”按钮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lang="zh-CN" altLang="en-US" sz="1400" dirty="0" smtClean="0"/>
                        <a:t>程序应给出错误提示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输入错误的账号和密码，点击“登录”按钮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lang="zh-CN" altLang="en-US" sz="1400" dirty="0" smtClean="0"/>
                        <a:t>程序应给出错误提示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测试用例数据</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7" name="Group 88"/>
          <p:cNvGraphicFramePr>
            <a:graphicFrameLocks noGrp="1"/>
          </p:cNvGraphicFramePr>
          <p:nvPr>
            <p:ph idx="1"/>
            <p:custDataLst>
              <p:tags r:id="rId1"/>
            </p:custDataLst>
          </p:nvPr>
        </p:nvGraphicFramePr>
        <p:xfrm>
          <a:off x="838200" y="1270000"/>
          <a:ext cx="10515600" cy="4032250"/>
        </p:xfrm>
        <a:graphic>
          <a:graphicData uri="http://schemas.openxmlformats.org/drawingml/2006/table">
            <a:tbl>
              <a:tblPr/>
              <a:tblGrid>
                <a:gridCol w="876300"/>
                <a:gridCol w="3724275"/>
                <a:gridCol w="1752600"/>
                <a:gridCol w="1534160"/>
                <a:gridCol w="2628265"/>
              </a:tblGrid>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场景</a:t>
                      </a: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账号</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密码</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预期结果</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输入正确的账号和密码后点击“登录”按钮</a:t>
                      </a:r>
                      <a:endParaRPr lang="en-US" altLang="zh-CN"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665544321</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123456</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程序正常登陆</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输入正确的账号，错误的密码后点击“登录”按钮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665544321</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程序应给出错误提示</a:t>
                      </a:r>
                      <a:endParaRPr lang="zh-CN" altLang="en-US" sz="1400" dirty="0" smtClean="0"/>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不输入账号和密码，直接点击“登录”按钮</a:t>
                      </a:r>
                      <a:endParaRPr lang="en-US" altLang="zh-CN"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程序给出错误提示“请您输入账号后登陆”</a:t>
                      </a:r>
                      <a:endParaRPr lang="en-US" altLang="zh-CN"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输入正确的账号，不输入密码，点击“登录”按钮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665544321</a:t>
                      </a:r>
                      <a:endPar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lang="zh-CN" altLang="en-US" sz="1400" dirty="0" smtClean="0"/>
                        <a:t>程序应给出错误提示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不输入账号，输入密码，点击“登录”按钮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123456</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lang="zh-CN" altLang="en-US" sz="1400" dirty="0" smtClean="0"/>
                        <a:t>程序应给出错误提示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576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t>输入错误的账号和密码，点击“登录”按钮</a:t>
                      </a:r>
                      <a:endParaRPr lang="zh-CN" altLang="en-US" sz="1400" dirty="0" smtClean="0"/>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665544321234567890</a:t>
                      </a:r>
                      <a:endPar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123456</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p>
                      <a:pPr marL="0" marR="0" lvl="0" indent="0" algn="just" defTabSz="914400" rtl="0" eaLnBrk="1" fontAlgn="base" latinLnBrk="0" hangingPunct="1">
                        <a:lnSpc>
                          <a:spcPct val="100000"/>
                        </a:lnSpc>
                        <a:spcBef>
                          <a:spcPct val="0"/>
                        </a:spcBef>
                        <a:spcAft>
                          <a:spcPct val="0"/>
                        </a:spcAft>
                        <a:buClrTx/>
                        <a:buSzTx/>
                        <a:buFontTx/>
                        <a:buNone/>
                      </a:pPr>
                      <a:r>
                        <a:rPr lang="zh-CN" altLang="en-US" sz="1400" dirty="0" smtClean="0"/>
                        <a:t>程序应给出错误提示</a:t>
                      </a:r>
                      <a:endParaRPr kumimoji="0" lang="zh-CN" altLang="en-US"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6" marB="45726"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用例场景定义</a:t>
            </a:r>
            <a:endParaRPr lang="zh-CN" altLang="en-US"/>
          </a:p>
        </p:txBody>
      </p:sp>
      <p:sp>
        <p:nvSpPr>
          <p:cNvPr id="3" name="内容占位符 2"/>
          <p:cNvSpPr>
            <a:spLocks noGrp="1"/>
          </p:cNvSpPr>
          <p:nvPr>
            <p:ph idx="1"/>
          </p:nvPr>
        </p:nvSpPr>
        <p:spPr/>
        <p:txBody>
          <a:bodyPr/>
          <a:p>
            <a:r>
              <a:rPr lang="zh-CN" altLang="en-US" sz="2400" dirty="0">
                <a:sym typeface="+mn-ea"/>
              </a:rPr>
              <a:t>场景法中两个重要的概念</a:t>
            </a:r>
            <a:endParaRPr lang="zh-CN" altLang="en-US" sz="2400" dirty="0"/>
          </a:p>
          <a:p>
            <a:pPr lvl="1"/>
            <a:r>
              <a:rPr lang="zh-CN" altLang="en-US" dirty="0">
                <a:sym typeface="+mn-ea"/>
              </a:rPr>
              <a:t>基本流</a:t>
            </a:r>
            <a:endParaRPr lang="zh-CN" altLang="en-US" dirty="0"/>
          </a:p>
          <a:p>
            <a:pPr lvl="2"/>
            <a:r>
              <a:rPr lang="zh-CN" altLang="en-US" sz="2400" dirty="0">
                <a:sym typeface="+mn-ea"/>
              </a:rPr>
              <a:t>按照正确的业务流程来实现的一条操作路径（模拟正确的操作流程）</a:t>
            </a:r>
            <a:endParaRPr lang="zh-CN" altLang="en-US" sz="2400" dirty="0"/>
          </a:p>
          <a:p>
            <a:pPr lvl="1"/>
            <a:r>
              <a:rPr lang="zh-CN" altLang="en-US" dirty="0">
                <a:sym typeface="+mn-ea"/>
              </a:rPr>
              <a:t>备选流 </a:t>
            </a:r>
            <a:endParaRPr lang="zh-CN" altLang="en-US" dirty="0"/>
          </a:p>
          <a:p>
            <a:pPr lvl="2"/>
            <a:r>
              <a:rPr lang="zh-CN" altLang="en-US" sz="2400" dirty="0">
                <a:sym typeface="+mn-ea"/>
              </a:rPr>
              <a:t>导致程序出现错误的操作流程（模拟错误的操作流程）</a:t>
            </a:r>
            <a:endParaRPr lang="zh-CN" altLang="en-US" sz="2400" dirty="0"/>
          </a:p>
          <a:p>
            <a:pPr marL="0" indent="0">
              <a:buNone/>
            </a:pPr>
            <a:endParaRPr lang="en-US" altLang="zh-CN" sz="2400" dirty="0" smtClean="0"/>
          </a:p>
          <a:p>
            <a:pPr marL="0" indent="0">
              <a:buNone/>
            </a:pPr>
            <a:r>
              <a:rPr lang="zh-CN" altLang="en-US" sz="2400" dirty="0">
                <a:sym typeface="+mn-ea"/>
              </a:rPr>
              <a:t>　　用例场景是用来描述流经用例路径的过程，这个过程从开始到结束遍历用例中所有</a:t>
            </a:r>
            <a:r>
              <a:rPr lang="zh-CN" altLang="en-US" sz="2400" b="1" dirty="0">
                <a:solidFill>
                  <a:schemeClr val="accent2"/>
                </a:solidFill>
                <a:sym typeface="+mn-ea"/>
              </a:rPr>
              <a:t>基本流</a:t>
            </a:r>
            <a:r>
              <a:rPr lang="zh-CN" altLang="en-US" sz="2400" dirty="0">
                <a:sym typeface="+mn-ea"/>
              </a:rPr>
              <a:t>和</a:t>
            </a:r>
            <a:r>
              <a:rPr lang="zh-CN" altLang="en-US" sz="2400" b="1" dirty="0">
                <a:solidFill>
                  <a:schemeClr val="accent2"/>
                </a:solidFill>
                <a:sym typeface="+mn-ea"/>
              </a:rPr>
              <a:t>备选流</a:t>
            </a:r>
            <a:r>
              <a:rPr lang="zh-CN" altLang="en-US" sz="2400" dirty="0">
                <a:sym typeface="+mn-ea"/>
              </a:rPr>
              <a:t>。</a:t>
            </a:r>
            <a:endParaRPr lang="zh-CN" altLang="en-US" sz="2400" dirty="0"/>
          </a:p>
          <a:p>
            <a:endParaRPr lang="zh-CN" altLang="en-US"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用例场景产生的背景</a:t>
            </a:r>
            <a:endParaRPr lang="zh-CN" altLang="en-US"/>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r>
              <a:rPr lang="zh-CN" altLang="en-US" sz="2400" dirty="0" smtClean="0">
                <a:sym typeface="+mn-ea"/>
              </a:rPr>
              <a:t>在使用场景法设计测试用例时，需要覆盖系统用例中的</a:t>
            </a:r>
            <a:r>
              <a:rPr lang="zh-CN" altLang="en-US" sz="2400" dirty="0" smtClean="0">
                <a:solidFill>
                  <a:srgbClr val="C00000"/>
                </a:solidFill>
                <a:sym typeface="+mn-ea"/>
              </a:rPr>
              <a:t>主成功场景</a:t>
            </a:r>
            <a:r>
              <a:rPr lang="zh-CN" altLang="en-US" sz="2400" dirty="0" smtClean="0">
                <a:sym typeface="+mn-ea"/>
              </a:rPr>
              <a:t>和</a:t>
            </a:r>
            <a:r>
              <a:rPr lang="zh-CN" altLang="en-US" sz="2400" dirty="0" smtClean="0">
                <a:solidFill>
                  <a:srgbClr val="C00000"/>
                </a:solidFill>
                <a:sym typeface="+mn-ea"/>
              </a:rPr>
              <a:t>扩展场景</a:t>
            </a:r>
            <a:r>
              <a:rPr lang="zh-CN" altLang="en-US" sz="2400" dirty="0" smtClean="0">
                <a:sym typeface="+mn-ea"/>
              </a:rPr>
              <a:t>，并且需要</a:t>
            </a:r>
            <a:r>
              <a:rPr lang="zh-CN" altLang="en-US" sz="2400" u="sng" dirty="0" smtClean="0">
                <a:sym typeface="+mn-ea"/>
              </a:rPr>
              <a:t>适当补充</a:t>
            </a:r>
            <a:r>
              <a:rPr lang="zh-CN" altLang="en-US" sz="2400" dirty="0" smtClean="0">
                <a:sym typeface="+mn-ea"/>
              </a:rPr>
              <a:t>各种正反面的测试用例和考虑出异常场景的情形。</a:t>
            </a:r>
            <a:endParaRPr lang="en-US" altLang="zh-CN" sz="2400" dirty="0"/>
          </a:p>
          <a:p>
            <a:pPr lvl="2"/>
            <a:endParaRPr lang="en-US" altLang="zh-CN" sz="2400" dirty="0"/>
          </a:p>
          <a:p>
            <a:r>
              <a:rPr lang="zh-CN" altLang="en-US" sz="2400" dirty="0" smtClean="0">
                <a:sym typeface="+mn-ea"/>
              </a:rPr>
              <a:t>　　当使用场景</a:t>
            </a:r>
            <a:r>
              <a:rPr lang="zh-CN" altLang="en-US" sz="2400" dirty="0">
                <a:sym typeface="+mn-ea"/>
              </a:rPr>
              <a:t>法测试程序没有问题时，可以再使用边界值、等价类方法对账号、密码进行更加细致、完整的</a:t>
            </a:r>
            <a:r>
              <a:rPr lang="zh-CN" altLang="en-US" sz="2400" dirty="0" smtClean="0">
                <a:sym typeface="+mn-ea"/>
              </a:rPr>
              <a:t>测试。</a:t>
            </a:r>
            <a:endParaRPr lang="en-US" altLang="zh-CN" sz="2400" dirty="0"/>
          </a:p>
          <a:p>
            <a:endParaRPr lang="en-US" altLang="zh-CN"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矩形 4"/>
          <p:cNvSpPr/>
          <p:nvPr/>
        </p:nvSpPr>
        <p:spPr>
          <a:xfrm>
            <a:off x="1044779" y="1270179"/>
            <a:ext cx="9217024" cy="19440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just"/>
            <a:r>
              <a:rPr lang="zh-CN" altLang="en-US" sz="2000" b="1" dirty="0" smtClean="0"/>
              <a:t>　　现在</a:t>
            </a:r>
            <a:r>
              <a:rPr lang="zh-CN" altLang="en-US" sz="2000" b="1" dirty="0"/>
              <a:t>的软件几乎都是由事件触发来控制流程的，事件触发时的情景便形成了场景。而同一事件不同的触发顺序和处理结果形成事件流</a:t>
            </a:r>
            <a:r>
              <a:rPr lang="zh-CN" altLang="en-US" sz="2000" b="1" dirty="0" smtClean="0"/>
              <a:t>。</a:t>
            </a:r>
            <a:endParaRPr lang="en-US" altLang="zh-CN" sz="2000" b="1" dirty="0" smtClean="0"/>
          </a:p>
          <a:p>
            <a:pPr algn="just"/>
            <a:r>
              <a:rPr lang="zh-CN" altLang="en-US" sz="2000" b="1" dirty="0"/>
              <a:t>　</a:t>
            </a:r>
            <a:r>
              <a:rPr lang="zh-CN" altLang="en-US" sz="2000" b="1" dirty="0" smtClean="0"/>
              <a:t>　将这种</a:t>
            </a:r>
            <a:r>
              <a:rPr lang="zh-CN" altLang="en-US" sz="2000" b="1" dirty="0"/>
              <a:t>在软件设计方面的</a:t>
            </a:r>
            <a:r>
              <a:rPr lang="zh-CN" altLang="en-US" sz="2000" b="1" dirty="0" smtClean="0"/>
              <a:t>思想引入</a:t>
            </a:r>
            <a:r>
              <a:rPr lang="zh-CN" altLang="en-US" sz="2000" b="1" dirty="0"/>
              <a:t>到软件测试中，生动的描绘出事件触发时的情景，有利于测试设计者设计测试用例，同时测试用例也更容易的得到理解和执行</a:t>
            </a:r>
            <a:r>
              <a:rPr lang="zh-CN" altLang="en-US" sz="2000" b="1" dirty="0" smtClean="0"/>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内容要点</a:t>
            </a:r>
            <a:br>
              <a:rPr lang="zh-CN" altLang="en-US" dirty="0"/>
            </a:br>
            <a:endParaRPr lang="zh-CN" altLang="en-US"/>
          </a:p>
        </p:txBody>
      </p:sp>
      <p:sp>
        <p:nvSpPr>
          <p:cNvPr id="3" name="内容占位符 2"/>
          <p:cNvSpPr>
            <a:spLocks noGrp="1"/>
          </p:cNvSpPr>
          <p:nvPr>
            <p:ph idx="1"/>
          </p:nvPr>
        </p:nvSpPr>
        <p:spPr/>
        <p:txBody>
          <a:bodyPr/>
          <a:p>
            <a:r>
              <a:rPr lang="zh-CN" altLang="en-US" b="1" dirty="0">
                <a:sym typeface="+mn-ea"/>
              </a:rPr>
              <a:t>黑盒测试用例设计方法</a:t>
            </a:r>
            <a:endParaRPr lang="en-US" altLang="zh-CN" b="1" dirty="0"/>
          </a:p>
          <a:p>
            <a:r>
              <a:rPr lang="zh-CN" altLang="en-US" b="1" dirty="0" smtClean="0">
                <a:sym typeface="+mn-ea"/>
              </a:rPr>
              <a:t>等价类和边界值设计方法</a:t>
            </a:r>
            <a:endParaRPr lang="en-US" altLang="zh-CN" b="1" dirty="0"/>
          </a:p>
          <a:p>
            <a:r>
              <a:rPr lang="zh-CN" altLang="en-US" b="1" dirty="0" smtClean="0">
                <a:sym typeface="+mn-ea"/>
              </a:rPr>
              <a:t>因果图和判定表设计方法</a:t>
            </a:r>
            <a:endParaRPr lang="en-US" altLang="zh-CN" b="1" dirty="0"/>
          </a:p>
          <a:p>
            <a:r>
              <a:rPr lang="zh-CN" altLang="en-US" b="1" dirty="0">
                <a:sym typeface="+mn-ea"/>
              </a:rPr>
              <a:t>场景图和流程图设计方法</a:t>
            </a:r>
            <a:endParaRPr lang="en-US" altLang="zh-CN" b="1" dirty="0"/>
          </a:p>
          <a:p>
            <a:r>
              <a:rPr lang="zh-CN" altLang="en-US" b="1" dirty="0" smtClean="0">
                <a:sym typeface="+mn-ea"/>
              </a:rPr>
              <a:t>正交排列表设计</a:t>
            </a:r>
            <a:r>
              <a:rPr lang="zh-CN" altLang="en-US" b="1" dirty="0">
                <a:sym typeface="+mn-ea"/>
              </a:rPr>
              <a:t>方法</a:t>
            </a:r>
            <a:endParaRPr lang="en-US" altLang="zh-CN" b="1"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场景设计法</a:t>
            </a:r>
            <a:endParaRPr lang="zh-CN" altLang="en-US"/>
          </a:p>
        </p:txBody>
      </p:sp>
      <p:sp>
        <p:nvSpPr>
          <p:cNvPr id="3" name="内容占位符 2"/>
          <p:cNvSpPr>
            <a:spLocks noGrp="1"/>
          </p:cNvSpPr>
          <p:nvPr>
            <p:ph idx="1"/>
          </p:nvPr>
        </p:nvSpPr>
        <p:spPr/>
        <p:txBody>
          <a:bodyPr/>
          <a:p>
            <a:r>
              <a:rPr lang="zh-CN" altLang="en-US" sz="2400" dirty="0" smtClean="0">
                <a:sym typeface="+mn-ea"/>
              </a:rPr>
              <a:t>用例场景举例如下所示。</a:t>
            </a:r>
            <a:endParaRPr lang="zh-CN" altLang="en-US" sz="2400" dirty="0" smtClean="0">
              <a:sym typeface="+mn-ea"/>
            </a:endParaRPr>
          </a:p>
          <a:p>
            <a:endParaRPr lang="zh-CN" altLang="en-US" sz="2400" dirty="0" smtClean="0">
              <a:sym typeface="+mn-ea"/>
            </a:endParaRPr>
          </a:p>
          <a:p>
            <a:endParaRPr lang="zh-CN" altLang="en-US" sz="2400" dirty="0" smtClean="0">
              <a:sym typeface="+mn-ea"/>
            </a:endParaRPr>
          </a:p>
          <a:p>
            <a:pPr lvl="8"/>
            <a:endParaRPr lang="en-US" altLang="zh-CN" sz="1535" dirty="0" smtClean="0"/>
          </a:p>
          <a:p>
            <a:endParaRPr lang="en-US" altLang="zh-CN" sz="2400" dirty="0" smtClean="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801" y="1952696"/>
            <a:ext cx="4821536" cy="476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p:cNvSpPr txBox="1"/>
          <p:nvPr/>
        </p:nvSpPr>
        <p:spPr>
          <a:xfrm>
            <a:off x="6539865" y="1952625"/>
            <a:ext cx="3368040" cy="1198880"/>
          </a:xfrm>
          <a:prstGeom prst="rect">
            <a:avLst/>
          </a:prstGeom>
          <a:noFill/>
        </p:spPr>
        <p:txBody>
          <a:bodyPr wrap="square" rtlCol="0">
            <a:spAutoFit/>
          </a:bodyPr>
          <a:p>
            <a:pPr algn="l"/>
            <a:r>
              <a:rPr lang="zh-CN" altLang="en-US" dirty="0" smtClean="0">
                <a:solidFill>
                  <a:schemeClr val="accent3"/>
                </a:solidFill>
                <a:sym typeface="+mn-ea"/>
              </a:rPr>
              <a:t>按照图</a:t>
            </a:r>
            <a:r>
              <a:rPr lang="zh-CN" altLang="en-US" dirty="0">
                <a:solidFill>
                  <a:schemeClr val="accent3"/>
                </a:solidFill>
                <a:sym typeface="+mn-ea"/>
              </a:rPr>
              <a:t>中每个经过用例的可能路径，可以确定不同的用例</a:t>
            </a:r>
            <a:r>
              <a:rPr lang="zh-CN" altLang="en-US" dirty="0" smtClean="0">
                <a:solidFill>
                  <a:schemeClr val="accent3"/>
                </a:solidFill>
                <a:sym typeface="+mn-ea"/>
              </a:rPr>
              <a:t>场景分别有哪些？</a:t>
            </a:r>
            <a:endParaRPr lang="zh-CN" altLang="en-US" b="0" dirty="0">
              <a:solidFill>
                <a:schemeClr val="accent3"/>
              </a:solidFill>
            </a:endParaRPr>
          </a:p>
          <a:p>
            <a:endParaRPr lang="zh-CN" altLang="en-US" b="0" dirty="0">
              <a:solidFill>
                <a:schemeClr val="accent3"/>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865" y="3305944"/>
            <a:ext cx="2592288" cy="27093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场景设计法</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7"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37820" y="2028825"/>
            <a:ext cx="4529455" cy="324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4"/>
          <p:cNvSpPr txBox="1"/>
          <p:nvPr/>
        </p:nvSpPr>
        <p:spPr>
          <a:xfrm>
            <a:off x="5491480" y="1620520"/>
            <a:ext cx="6412865" cy="3790315"/>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ct val="20000"/>
              </a:spcBef>
              <a:buClr>
                <a:schemeClr val="accent3">
                  <a:lumMod val="75000"/>
                </a:schemeClr>
              </a:buClr>
              <a:buFont typeface="Wingdings" panose="05000000000000000000" pitchFamily="2" charset="2"/>
              <a:buChar char="l"/>
              <a:defRPr sz="2400" b="1" kern="1200">
                <a:solidFill>
                  <a:schemeClr val="tx1"/>
                </a:solidFill>
                <a:latin typeface="+mn-lt"/>
                <a:ea typeface="+mn-ea"/>
                <a:cs typeface="+mn-cs"/>
              </a:defRPr>
            </a:lvl1pPr>
            <a:lvl2pPr marL="742950" indent="-285750" algn="l" defTabSz="914400" rtl="0" eaLnBrk="1" latinLnBrk="0" hangingPunct="1">
              <a:lnSpc>
                <a:spcPct val="120000"/>
              </a:lnSpc>
              <a:spcBef>
                <a:spcPct val="20000"/>
              </a:spcBef>
              <a:buClr>
                <a:schemeClr val="accent3">
                  <a:lumMod val="75000"/>
                </a:schemeClr>
              </a:buClr>
              <a:buFont typeface="Wingdings" panose="05000000000000000000" pitchFamily="2" charset="2"/>
              <a:buChar char="Ø"/>
              <a:defRPr sz="2000" kern="1200">
                <a:solidFill>
                  <a:schemeClr val="tx1"/>
                </a:solidFill>
                <a:latin typeface="+mn-lt"/>
                <a:ea typeface="+mn-ea"/>
                <a:cs typeface="+mn-cs"/>
              </a:defRPr>
            </a:lvl2pPr>
            <a:lvl3pPr marL="1143000" indent="-228600" algn="l" defTabSz="914400" rtl="0" eaLnBrk="1" latinLnBrk="0" hangingPunct="1">
              <a:lnSpc>
                <a:spcPct val="120000"/>
              </a:lnSpc>
              <a:spcBef>
                <a:spcPct val="20000"/>
              </a:spcBef>
              <a:buClr>
                <a:schemeClr val="accent3">
                  <a:lumMod val="75000"/>
                </a:schemeClr>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zh-CN" altLang="en-US" dirty="0" smtClean="0">
                <a:solidFill>
                  <a:schemeClr val="accent3"/>
                </a:solidFill>
              </a:rPr>
              <a:t>场景</a:t>
            </a:r>
            <a:r>
              <a:rPr lang="en-US" altLang="zh-CN" dirty="0" smtClean="0">
                <a:solidFill>
                  <a:schemeClr val="accent3"/>
                </a:solidFill>
              </a:rPr>
              <a:t>1</a:t>
            </a:r>
            <a:r>
              <a:rPr lang="zh-CN" altLang="en-US" dirty="0" smtClean="0">
                <a:solidFill>
                  <a:schemeClr val="accent3"/>
                </a:solidFill>
              </a:rPr>
              <a:t>：基本流</a:t>
            </a:r>
            <a:endParaRPr lang="zh-CN" altLang="en-US"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2</a:t>
            </a:r>
            <a:r>
              <a:rPr lang="zh-CN" altLang="en-US" dirty="0" smtClean="0">
                <a:solidFill>
                  <a:schemeClr val="accent3"/>
                </a:solidFill>
              </a:rPr>
              <a:t>：基本流　备选流</a:t>
            </a:r>
            <a:r>
              <a:rPr lang="en-US" altLang="zh-CN" dirty="0" smtClean="0">
                <a:solidFill>
                  <a:schemeClr val="accent3"/>
                </a:solidFill>
              </a:rPr>
              <a:t>1</a:t>
            </a:r>
            <a:endParaRPr lang="en-US" altLang="zh-CN"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3</a:t>
            </a:r>
            <a:r>
              <a:rPr lang="zh-CN" altLang="en-US" dirty="0" smtClean="0">
                <a:solidFill>
                  <a:schemeClr val="accent3"/>
                </a:solidFill>
              </a:rPr>
              <a:t>：基本流　备选流</a:t>
            </a:r>
            <a:r>
              <a:rPr lang="en-US" altLang="zh-CN" dirty="0" smtClean="0">
                <a:solidFill>
                  <a:schemeClr val="accent3"/>
                </a:solidFill>
              </a:rPr>
              <a:t>1</a:t>
            </a:r>
            <a:r>
              <a:rPr lang="zh-CN" altLang="en-US" dirty="0" smtClean="0">
                <a:solidFill>
                  <a:schemeClr val="accent3"/>
                </a:solidFill>
              </a:rPr>
              <a:t>　备选流</a:t>
            </a:r>
            <a:r>
              <a:rPr lang="en-US" altLang="zh-CN" dirty="0" smtClean="0">
                <a:solidFill>
                  <a:schemeClr val="accent3"/>
                </a:solidFill>
              </a:rPr>
              <a:t>2</a:t>
            </a:r>
            <a:endParaRPr lang="en-US" altLang="zh-CN"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4</a:t>
            </a:r>
            <a:r>
              <a:rPr lang="zh-CN" altLang="en-US" dirty="0" smtClean="0">
                <a:solidFill>
                  <a:schemeClr val="accent3"/>
                </a:solidFill>
              </a:rPr>
              <a:t>：基本流　备选流</a:t>
            </a:r>
            <a:r>
              <a:rPr lang="en-US" altLang="zh-CN" dirty="0" smtClean="0">
                <a:solidFill>
                  <a:schemeClr val="accent3"/>
                </a:solidFill>
              </a:rPr>
              <a:t>3</a:t>
            </a:r>
            <a:endParaRPr lang="en-US" altLang="zh-CN"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5</a:t>
            </a:r>
            <a:r>
              <a:rPr lang="zh-CN" altLang="en-US" dirty="0" smtClean="0">
                <a:solidFill>
                  <a:schemeClr val="accent3"/>
                </a:solidFill>
              </a:rPr>
              <a:t>：基本流　备选流</a:t>
            </a:r>
            <a:r>
              <a:rPr lang="en-US" altLang="zh-CN" dirty="0" smtClean="0">
                <a:solidFill>
                  <a:schemeClr val="accent3"/>
                </a:solidFill>
              </a:rPr>
              <a:t>3</a:t>
            </a:r>
            <a:r>
              <a:rPr lang="zh-CN" altLang="en-US" dirty="0" smtClean="0">
                <a:solidFill>
                  <a:schemeClr val="accent3"/>
                </a:solidFill>
              </a:rPr>
              <a:t>　备选流</a:t>
            </a:r>
            <a:r>
              <a:rPr lang="en-US" altLang="zh-CN" dirty="0" smtClean="0">
                <a:solidFill>
                  <a:schemeClr val="accent3"/>
                </a:solidFill>
              </a:rPr>
              <a:t>1</a:t>
            </a:r>
            <a:endParaRPr lang="en-US" altLang="zh-CN"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6</a:t>
            </a:r>
            <a:r>
              <a:rPr lang="zh-CN" altLang="en-US" dirty="0" smtClean="0">
                <a:solidFill>
                  <a:schemeClr val="accent3"/>
                </a:solidFill>
              </a:rPr>
              <a:t>：基本流　备选流</a:t>
            </a:r>
            <a:r>
              <a:rPr lang="en-US" altLang="zh-CN" dirty="0" smtClean="0">
                <a:solidFill>
                  <a:schemeClr val="accent3"/>
                </a:solidFill>
              </a:rPr>
              <a:t>3</a:t>
            </a:r>
            <a:r>
              <a:rPr lang="zh-CN" altLang="en-US" dirty="0" smtClean="0">
                <a:solidFill>
                  <a:schemeClr val="accent3"/>
                </a:solidFill>
              </a:rPr>
              <a:t>　备选流</a:t>
            </a:r>
            <a:r>
              <a:rPr lang="en-US" altLang="zh-CN" dirty="0" smtClean="0">
                <a:solidFill>
                  <a:schemeClr val="accent3"/>
                </a:solidFill>
              </a:rPr>
              <a:t>1</a:t>
            </a:r>
            <a:r>
              <a:rPr lang="zh-CN" altLang="en-US" dirty="0" smtClean="0">
                <a:solidFill>
                  <a:schemeClr val="accent3"/>
                </a:solidFill>
              </a:rPr>
              <a:t>　备选流</a:t>
            </a:r>
            <a:r>
              <a:rPr lang="en-US" altLang="zh-CN" dirty="0" smtClean="0">
                <a:solidFill>
                  <a:schemeClr val="accent3"/>
                </a:solidFill>
              </a:rPr>
              <a:t>2</a:t>
            </a:r>
            <a:endParaRPr lang="en-US" altLang="zh-CN"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7</a:t>
            </a:r>
            <a:r>
              <a:rPr lang="zh-CN" altLang="en-US" dirty="0" smtClean="0">
                <a:solidFill>
                  <a:schemeClr val="accent3"/>
                </a:solidFill>
              </a:rPr>
              <a:t>：基本流　备选流</a:t>
            </a:r>
            <a:r>
              <a:rPr lang="en-US" altLang="zh-CN" dirty="0" smtClean="0">
                <a:solidFill>
                  <a:schemeClr val="accent3"/>
                </a:solidFill>
              </a:rPr>
              <a:t>4</a:t>
            </a:r>
            <a:endParaRPr lang="en-US" altLang="zh-CN" dirty="0" smtClean="0">
              <a:solidFill>
                <a:schemeClr val="accent3"/>
              </a:solidFill>
            </a:endParaRPr>
          </a:p>
          <a:p>
            <a:pPr lvl="1"/>
            <a:r>
              <a:rPr lang="zh-CN" altLang="en-US" dirty="0" smtClean="0">
                <a:solidFill>
                  <a:schemeClr val="accent3"/>
                </a:solidFill>
              </a:rPr>
              <a:t>场景</a:t>
            </a:r>
            <a:r>
              <a:rPr lang="en-US" altLang="zh-CN" dirty="0" smtClean="0">
                <a:solidFill>
                  <a:schemeClr val="accent3"/>
                </a:solidFill>
              </a:rPr>
              <a:t>8</a:t>
            </a:r>
            <a:r>
              <a:rPr lang="zh-CN" altLang="en-US" dirty="0" smtClean="0">
                <a:solidFill>
                  <a:schemeClr val="accent3"/>
                </a:solidFill>
              </a:rPr>
              <a:t>：基本流　备选流</a:t>
            </a:r>
            <a:r>
              <a:rPr lang="en-US" altLang="zh-CN" dirty="0" smtClean="0">
                <a:solidFill>
                  <a:schemeClr val="accent3"/>
                </a:solidFill>
              </a:rPr>
              <a:t>3</a:t>
            </a:r>
            <a:r>
              <a:rPr lang="zh-CN" altLang="en-US" dirty="0" smtClean="0">
                <a:solidFill>
                  <a:schemeClr val="accent3"/>
                </a:solidFill>
              </a:rPr>
              <a:t>　备选流</a:t>
            </a:r>
            <a:r>
              <a:rPr lang="en-US" altLang="zh-CN" dirty="0" smtClean="0">
                <a:solidFill>
                  <a:schemeClr val="accent3"/>
                </a:solidFill>
              </a:rPr>
              <a:t>4</a:t>
            </a:r>
            <a:endParaRPr lang="en-US" altLang="zh-CN" dirty="0" smtClean="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流程分析法总结</a:t>
            </a:r>
            <a:endParaRPr lang="zh-CN" altLang="en-US"/>
          </a:p>
        </p:txBody>
      </p:sp>
      <p:sp>
        <p:nvSpPr>
          <p:cNvPr id="3" name="内容占位符 2"/>
          <p:cNvSpPr>
            <a:spLocks noGrp="1"/>
          </p:cNvSpPr>
          <p:nvPr>
            <p:ph idx="1"/>
          </p:nvPr>
        </p:nvSpPr>
        <p:spPr/>
        <p:txBody>
          <a:bodyPr/>
          <a:p>
            <a:pPr marL="0" indent="0" algn="just">
              <a:buNone/>
            </a:pPr>
            <a:r>
              <a:rPr lang="zh-CN" altLang="en-US" sz="2400" dirty="0" smtClean="0">
                <a:sym typeface="+mn-ea"/>
              </a:rPr>
              <a:t>流程</a:t>
            </a:r>
            <a:r>
              <a:rPr lang="zh-CN" altLang="en-US" sz="2400" dirty="0">
                <a:sym typeface="+mn-ea"/>
              </a:rPr>
              <a:t>分析法适用于有先后顺序的测试。常用于业务流程测试、安装流程测试等。</a:t>
            </a:r>
            <a:endParaRPr lang="zh-CN" altLang="en-US" sz="2400" dirty="0"/>
          </a:p>
          <a:p>
            <a:pPr lvl="2" algn="just"/>
            <a:endParaRPr lang="zh-CN" altLang="en-US" sz="2400" dirty="0"/>
          </a:p>
          <a:p>
            <a:pPr algn="just"/>
            <a:r>
              <a:rPr lang="zh-CN" altLang="en-US" sz="2400" dirty="0">
                <a:sym typeface="+mn-ea"/>
              </a:rPr>
              <a:t>流程分析法重点在于测试流程。因此，一般每个流程用一个测试用例验证</a:t>
            </a:r>
            <a:r>
              <a:rPr lang="zh-CN" altLang="en-US" sz="2400" dirty="0" smtClean="0">
                <a:sym typeface="+mn-ea"/>
              </a:rPr>
              <a:t>。</a:t>
            </a:r>
            <a:endParaRPr lang="en-US" altLang="zh-CN" sz="2400" dirty="0" smtClean="0"/>
          </a:p>
          <a:p>
            <a:endParaRPr lang="en-US" altLang="zh-CN" sz="2400" dirty="0" smtClean="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内容占位符 1"/>
          <p:cNvSpPr txBox="1"/>
          <p:nvPr/>
        </p:nvSpPr>
        <p:spPr>
          <a:xfrm>
            <a:off x="1418794" y="3784471"/>
            <a:ext cx="9355000" cy="2127910"/>
          </a:xfrm>
          <a:prstGeom prst="round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normAutofit/>
          </a:bodyPr>
          <a:lstStyle>
            <a:lvl1pPr marL="457200" indent="-457200" algn="just" fontAlgn="base">
              <a:lnSpc>
                <a:spcPct val="120000"/>
              </a:lnSpc>
              <a:spcBef>
                <a:spcPct val="20000"/>
              </a:spcBef>
              <a:spcAft>
                <a:spcPct val="0"/>
              </a:spcAft>
              <a:buClr>
                <a:srgbClr val="77933C"/>
              </a:buClr>
              <a:buBlip>
                <a:blip r:embed="rId1"/>
              </a:buBlip>
              <a:defRPr sz="2400" b="0">
                <a:solidFill>
                  <a:schemeClr val="dk1"/>
                </a:solidFill>
              </a:defRPr>
            </a:lvl1pPr>
            <a:lvl2pPr marL="742950" lvl="1" indent="-285750" algn="just" fontAlgn="base">
              <a:lnSpc>
                <a:spcPct val="120000"/>
              </a:lnSpc>
              <a:spcBef>
                <a:spcPct val="20000"/>
              </a:spcBef>
              <a:spcAft>
                <a:spcPct val="0"/>
              </a:spcAft>
              <a:buClr>
                <a:srgbClr val="92D050"/>
              </a:buClr>
              <a:buFont typeface="Wingdings" panose="05000000000000000000" pitchFamily="2" charset="2"/>
              <a:buChar char="Ø"/>
              <a:defRPr sz="2000">
                <a:solidFill>
                  <a:schemeClr val="dk1"/>
                </a:solidFill>
              </a:defRPr>
            </a:lvl2pPr>
            <a:lvl3pPr marL="1143000" indent="-228600" algn="just" fontAlgn="base">
              <a:lnSpc>
                <a:spcPct val="120000"/>
              </a:lnSpc>
              <a:spcBef>
                <a:spcPct val="20000"/>
              </a:spcBef>
              <a:spcAft>
                <a:spcPct val="0"/>
              </a:spcAft>
              <a:buClr>
                <a:srgbClr val="92D050"/>
              </a:buClr>
              <a:buFont typeface="Arial" panose="020B0604020202020204" pitchFamily="34" charset="0"/>
              <a:buChar char="•"/>
              <a:defRPr>
                <a:solidFill>
                  <a:schemeClr val="dk1"/>
                </a:solidFill>
              </a:defRPr>
            </a:lvl3pPr>
            <a:lvl4pPr marL="1600200" indent="-228600" fontAlgn="base">
              <a:spcBef>
                <a:spcPct val="20000"/>
              </a:spcBef>
              <a:spcAft>
                <a:spcPct val="0"/>
              </a:spcAft>
              <a:buFont typeface="Arial" panose="020B0604020202020204" pitchFamily="34" charset="0"/>
              <a:buChar char="–"/>
              <a:defRPr sz="2000">
                <a:solidFill>
                  <a:schemeClr val="dk1"/>
                </a:solidFill>
              </a:defRPr>
            </a:lvl4pPr>
            <a:lvl5pPr marL="2057400" indent="-228600" fontAlgn="base">
              <a:spcBef>
                <a:spcPct val="20000"/>
              </a:spcBef>
              <a:spcAft>
                <a:spcPct val="0"/>
              </a:spcAft>
              <a:buFont typeface="Arial" panose="020B0604020202020204" pitchFamily="34" charset="0"/>
              <a:buChar char="»"/>
              <a:defRPr sz="2000">
                <a:solidFill>
                  <a:schemeClr val="dk1"/>
                </a:solidFill>
              </a:defRPr>
            </a:lvl5pPr>
            <a:lvl6pPr marL="2514600" indent="-228600">
              <a:spcBef>
                <a:spcPct val="20000"/>
              </a:spcBef>
              <a:buFont typeface="Arial" panose="020B0604020202020204" pitchFamily="34" charset="0"/>
              <a:buChar char="•"/>
              <a:defRPr sz="2000">
                <a:solidFill>
                  <a:schemeClr val="dk1"/>
                </a:solidFill>
              </a:defRPr>
            </a:lvl6pPr>
            <a:lvl7pPr marL="2971800" indent="-228600">
              <a:spcBef>
                <a:spcPct val="20000"/>
              </a:spcBef>
              <a:buFont typeface="Arial" panose="020B0604020202020204" pitchFamily="34" charset="0"/>
              <a:buChar char="•"/>
              <a:defRPr sz="2000">
                <a:solidFill>
                  <a:schemeClr val="dk1"/>
                </a:solidFill>
              </a:defRPr>
            </a:lvl7pPr>
            <a:lvl8pPr marL="3429000" indent="-228600">
              <a:spcBef>
                <a:spcPct val="20000"/>
              </a:spcBef>
              <a:buFont typeface="Arial" panose="020B0604020202020204" pitchFamily="34" charset="0"/>
              <a:buChar char="•"/>
              <a:defRPr sz="2000">
                <a:solidFill>
                  <a:schemeClr val="dk1"/>
                </a:solidFill>
              </a:defRPr>
            </a:lvl8pPr>
            <a:lvl9pPr marL="3886200" indent="-228600">
              <a:spcBef>
                <a:spcPct val="20000"/>
              </a:spcBef>
              <a:buFont typeface="Arial" panose="020B0604020202020204" pitchFamily="34" charset="0"/>
              <a:buChar char="•"/>
              <a:defRPr sz="2000">
                <a:solidFill>
                  <a:schemeClr val="dk1"/>
                </a:solidFill>
              </a:defRPr>
            </a:lvl9pPr>
          </a:lstStyle>
          <a:p>
            <a:pPr marL="0" indent="0">
              <a:buNone/>
            </a:pPr>
            <a:r>
              <a:rPr lang="zh-CN" altLang="en-US" dirty="0"/>
              <a:t>　　流程测试没有问题并不能说明系统功能没有问题，还需要针对每步功能进行测试。对于包含复杂流程的系统，只有功能点和处理流程都进行测试覆盖，才算是比较充分的测试。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错误推测</a:t>
            </a:r>
            <a:r>
              <a:rPr lang="zh-CN" altLang="en-US" dirty="0" smtClean="0">
                <a:sym typeface="+mn-ea"/>
              </a:rPr>
              <a:t>法</a:t>
            </a:r>
            <a:endParaRPr lang="zh-CN" altLang="en-US"/>
          </a:p>
        </p:txBody>
      </p:sp>
      <p:sp>
        <p:nvSpPr>
          <p:cNvPr id="3" name="内容占位符 2"/>
          <p:cNvSpPr>
            <a:spLocks noGrp="1"/>
          </p:cNvSpPr>
          <p:nvPr>
            <p:ph idx="1"/>
          </p:nvPr>
        </p:nvSpPr>
        <p:spPr/>
        <p:txBody>
          <a:bodyPr/>
          <a:p>
            <a:r>
              <a:rPr lang="zh-CN" altLang="en-US" sz="2000" dirty="0">
                <a:sym typeface="+mn-ea"/>
              </a:rPr>
              <a:t>错误推测法是指利用直觉和经验猜测出出错的可能类型</a:t>
            </a:r>
            <a:r>
              <a:rPr lang="zh-CN" altLang="en-US" sz="2000" dirty="0" smtClean="0">
                <a:sym typeface="+mn-ea"/>
              </a:rPr>
              <a:t>，有针对性列举</a:t>
            </a:r>
            <a:r>
              <a:rPr lang="zh-CN" altLang="en-US" sz="2000" dirty="0">
                <a:sym typeface="+mn-ea"/>
              </a:rPr>
              <a:t>出程序中所有可能的错误和容易发生错误的情况，它是测试经验丰富的测试人员喜欢使用的一种测试用例设计方法。</a:t>
            </a:r>
            <a:endParaRPr lang="en-US" altLang="zh-CN" sz="2000" dirty="0"/>
          </a:p>
          <a:p>
            <a:r>
              <a:rPr lang="zh-CN" altLang="en-US" sz="2000" b="1" dirty="0" smtClean="0">
                <a:sym typeface="+mn-ea"/>
              </a:rPr>
              <a:t>基本思想：</a:t>
            </a:r>
            <a:endParaRPr lang="en-US" altLang="zh-CN" sz="2000" b="1" dirty="0"/>
          </a:p>
          <a:p>
            <a:pPr lvl="1"/>
            <a:r>
              <a:rPr lang="zh-CN" altLang="en-US" sz="2000" dirty="0" smtClean="0">
                <a:sym typeface="+mn-ea"/>
              </a:rPr>
              <a:t>基本</a:t>
            </a:r>
            <a:r>
              <a:rPr lang="zh-CN" altLang="en-US" sz="2000" dirty="0">
                <a:sym typeface="+mn-ea"/>
              </a:rPr>
              <a:t>思想是列举出可能犯的错误或错误易发生的清单，然后根据清单编写测试用例；这种方法很大程度上是凭经验进行的，即凭人们对过去所作测试结果的分析，对所揭示缺陷的规律性作直觉的推测来发现缺陷。</a:t>
            </a:r>
            <a:endParaRPr lang="en-US" altLang="zh-CN" sz="2000" dirty="0"/>
          </a:p>
          <a:p>
            <a:endParaRPr lang="en-US" altLang="zh-CN"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内容占位符 1"/>
          <p:cNvSpPr txBox="1"/>
          <p:nvPr/>
        </p:nvSpPr>
        <p:spPr>
          <a:xfrm>
            <a:off x="1290901" y="4128859"/>
            <a:ext cx="8496944" cy="13681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smtClean="0"/>
              <a:t>　　采用错误推测法，最重要的是要思考和分析测试对象的各个方面，多参考以前发现的</a:t>
            </a:r>
            <a:r>
              <a:rPr lang="en-US" altLang="zh-CN" sz="2000" dirty="0" smtClean="0"/>
              <a:t>Bug</a:t>
            </a:r>
            <a:r>
              <a:rPr lang="zh-CN" altLang="en-US" sz="2000" dirty="0" smtClean="0"/>
              <a:t>的相关数据、总结的经验，个人多考虑异常的情况、反面的情况、特殊的输入，以一个攻击者的态度对待程序，才能够设计出比较完善的测试用例</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测试用例</a:t>
            </a:r>
            <a:r>
              <a:rPr lang="zh-CN" altLang="en-US" dirty="0">
                <a:sym typeface="+mn-ea"/>
              </a:rPr>
              <a:t>设计方法的综合</a:t>
            </a:r>
            <a:endParaRPr lang="zh-CN" altLang="en-US"/>
          </a:p>
        </p:txBody>
      </p:sp>
      <p:sp>
        <p:nvSpPr>
          <p:cNvPr id="3" name="内容占位符 2"/>
          <p:cNvSpPr>
            <a:spLocks noGrp="1"/>
          </p:cNvSpPr>
          <p:nvPr>
            <p:ph idx="1"/>
          </p:nvPr>
        </p:nvSpPr>
        <p:spPr/>
        <p:txBody>
          <a:bodyPr/>
          <a:p>
            <a:pPr lvl="1"/>
            <a:r>
              <a:rPr lang="zh-CN" altLang="en-US" dirty="0" smtClean="0">
                <a:sym typeface="+mn-ea"/>
              </a:rPr>
              <a:t>在</a:t>
            </a:r>
            <a:r>
              <a:rPr lang="zh-CN" altLang="en-US" dirty="0">
                <a:sym typeface="+mn-ea"/>
              </a:rPr>
              <a:t>实际测试过程中，我们往往需要综合各种测试用例设计方法，现在我们来总结一下如何综合运用的前面所学的测试用例设计方法。</a:t>
            </a:r>
            <a:endParaRPr lang="zh-CN" altLang="en-US" dirty="0"/>
          </a:p>
          <a:p>
            <a:pPr lvl="3"/>
            <a:endParaRPr lang="zh-CN" altLang="en-US" sz="2400" dirty="0"/>
          </a:p>
          <a:p>
            <a:pPr lvl="1"/>
            <a:r>
              <a:rPr lang="zh-CN" altLang="en-US" dirty="0" smtClean="0">
                <a:sym typeface="+mn-ea"/>
              </a:rPr>
              <a:t>测试用例</a:t>
            </a:r>
            <a:r>
              <a:rPr lang="zh-CN" altLang="en-US" dirty="0">
                <a:sym typeface="+mn-ea"/>
              </a:rPr>
              <a:t>的设计方法不是单独存在的，具体到每个测试项目里都会用到多种方法，每种类型的软件有各自的特点，每种测试用例设计的方法也有各自的特点，针对不同软件如何利用这些黑盒方法是非常重要</a:t>
            </a:r>
            <a:r>
              <a:rPr lang="zh-CN" altLang="en-US" dirty="0" smtClean="0">
                <a:sym typeface="+mn-ea"/>
              </a:rPr>
              <a:t>的。</a:t>
            </a:r>
            <a:endParaRPr lang="en-US" altLang="zh-CN" dirty="0" smtClean="0"/>
          </a:p>
          <a:p>
            <a:pPr lvl="3"/>
            <a:endParaRPr lang="en-US" altLang="zh-CN" sz="2400" dirty="0" smtClean="0"/>
          </a:p>
          <a:p>
            <a:pPr lvl="1"/>
            <a:r>
              <a:rPr lang="zh-CN" altLang="en-US" dirty="0" smtClean="0">
                <a:sym typeface="+mn-ea"/>
              </a:rPr>
              <a:t>在</a:t>
            </a:r>
            <a:r>
              <a:rPr lang="zh-CN" altLang="en-US" dirty="0">
                <a:sym typeface="+mn-ea"/>
              </a:rPr>
              <a:t>实际测试中，往往是综合使用各种方法才能有效提高测试效率和测试覆盖度，这就需要认真掌握这些方法的原理，积累更多的测试经验，以有效提高测试水平。</a:t>
            </a:r>
            <a:endParaRPr lang="zh-CN" altLang="en-US" dirty="0"/>
          </a:p>
          <a:p>
            <a:endParaRPr lang="zh-CN" altLang="en-US"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测试方法的选择</a:t>
            </a:r>
            <a:endParaRPr lang="zh-CN" altLang="en-US"/>
          </a:p>
        </p:txBody>
      </p:sp>
      <p:sp>
        <p:nvSpPr>
          <p:cNvPr id="3" name="内容占位符 2"/>
          <p:cNvSpPr>
            <a:spLocks noGrp="1"/>
          </p:cNvSpPr>
          <p:nvPr>
            <p:ph idx="1"/>
          </p:nvPr>
        </p:nvSpPr>
        <p:spPr/>
        <p:txBody>
          <a:bodyPr/>
          <a:p>
            <a:r>
              <a:rPr lang="zh-CN" altLang="en-US" sz="2400" dirty="0">
                <a:sym typeface="+mn-ea"/>
              </a:rPr>
              <a:t>通常，在确定测试方法时，应遵循以下原则：</a:t>
            </a:r>
            <a:endParaRPr lang="zh-CN" altLang="en-US" sz="2400" dirty="0"/>
          </a:p>
          <a:p>
            <a:pPr lvl="1"/>
            <a:endParaRPr lang="en-US" altLang="zh-CN" dirty="0" smtClean="0"/>
          </a:p>
          <a:p>
            <a:pPr lvl="1"/>
            <a:r>
              <a:rPr lang="zh-CN" altLang="en-US" dirty="0" smtClean="0">
                <a:sym typeface="+mn-ea"/>
              </a:rPr>
              <a:t>根据</a:t>
            </a:r>
            <a:r>
              <a:rPr lang="zh-CN" altLang="en-US" dirty="0">
                <a:sym typeface="+mn-ea"/>
              </a:rPr>
              <a:t>程序的重要性和一旦发生故障将造成的损失来确定测试等级和测试重点。</a:t>
            </a:r>
            <a:endParaRPr lang="zh-CN" altLang="en-US" dirty="0"/>
          </a:p>
          <a:p>
            <a:pPr lvl="1"/>
            <a:endParaRPr lang="en-US" altLang="zh-CN" dirty="0" smtClean="0"/>
          </a:p>
          <a:p>
            <a:pPr lvl="1"/>
            <a:r>
              <a:rPr lang="zh-CN" altLang="en-US" dirty="0" smtClean="0">
                <a:sym typeface="+mn-ea"/>
              </a:rPr>
              <a:t>认真</a:t>
            </a:r>
            <a:r>
              <a:rPr lang="zh-CN" altLang="en-US" dirty="0">
                <a:sym typeface="+mn-ea"/>
              </a:rPr>
              <a:t>选择测试策略，以便能尽可能少的使用测试用例，发现尽可能多的程序错误。因为一次完整的软件测试过后，如果程序中遗留的错误过多并且严重，则表明该次测试是不足的，而测试不足则意味着让用户承担隐藏错误带来的危险，但测试过度又会带来资源的浪费。因此</a:t>
            </a:r>
            <a:r>
              <a:rPr lang="zh-CN" altLang="en-US" b="1" dirty="0">
                <a:sym typeface="+mn-ea"/>
              </a:rPr>
              <a:t>测试需要找到一个平衡点</a:t>
            </a:r>
            <a:r>
              <a:rPr lang="zh-CN" altLang="en-US" sz="2800" dirty="0">
                <a:sym typeface="+mn-ea"/>
              </a:rPr>
              <a:t>。</a:t>
            </a:r>
            <a:endParaRPr lang="zh-CN" altLang="en-US" sz="280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测试方法的选择</a:t>
            </a:r>
            <a:endParaRPr lang="zh-CN" altLang="en-US"/>
          </a:p>
        </p:txBody>
      </p:sp>
      <p:sp>
        <p:nvSpPr>
          <p:cNvPr id="3" name="内容占位符 2"/>
          <p:cNvSpPr>
            <a:spLocks noGrp="1"/>
          </p:cNvSpPr>
          <p:nvPr>
            <p:ph idx="1"/>
          </p:nvPr>
        </p:nvSpPr>
        <p:spPr/>
        <p:txBody>
          <a:bodyPr/>
          <a:p>
            <a:r>
              <a:rPr lang="zh-CN" altLang="en-US" sz="2400" dirty="0">
                <a:sym typeface="+mn-ea"/>
              </a:rPr>
              <a:t>通常在确定</a:t>
            </a:r>
            <a:r>
              <a:rPr lang="zh-CN" altLang="en-US" sz="2400" dirty="0" smtClean="0">
                <a:sym typeface="+mn-ea"/>
              </a:rPr>
              <a:t>测试</a:t>
            </a:r>
            <a:r>
              <a:rPr lang="zh-CN" altLang="en-US" sz="2400" dirty="0">
                <a:sym typeface="+mn-ea"/>
              </a:rPr>
              <a:t>方法</a:t>
            </a:r>
            <a:r>
              <a:rPr lang="zh-CN" altLang="en-US" sz="2400" dirty="0" smtClean="0">
                <a:sym typeface="+mn-ea"/>
              </a:rPr>
              <a:t>时</a:t>
            </a:r>
            <a:r>
              <a:rPr lang="zh-CN" altLang="en-US" sz="2400" dirty="0">
                <a:sym typeface="+mn-ea"/>
              </a:rPr>
              <a:t>，有</a:t>
            </a:r>
            <a:r>
              <a:rPr lang="zh-CN" altLang="en-US" sz="2400" dirty="0" smtClean="0">
                <a:sym typeface="+mn-ea"/>
              </a:rPr>
              <a:t>以下几条</a:t>
            </a:r>
            <a:r>
              <a:rPr lang="zh-CN" altLang="en-US" sz="2400" dirty="0">
                <a:sym typeface="+mn-ea"/>
              </a:rPr>
              <a:t>参考</a:t>
            </a:r>
            <a:r>
              <a:rPr lang="zh-CN" altLang="en-US" sz="2400" dirty="0" smtClean="0">
                <a:sym typeface="+mn-ea"/>
              </a:rPr>
              <a:t>原则（</a:t>
            </a:r>
            <a:r>
              <a:rPr lang="en-US" altLang="zh-CN" sz="2400" dirty="0" smtClean="0">
                <a:sym typeface="+mn-ea"/>
              </a:rPr>
              <a:t>1/2</a:t>
            </a:r>
            <a:r>
              <a:rPr lang="zh-CN" altLang="en-US" sz="2400" dirty="0" smtClean="0">
                <a:sym typeface="+mn-ea"/>
              </a:rPr>
              <a:t>）：</a:t>
            </a:r>
            <a:endParaRPr lang="zh-CN" altLang="en-US" sz="2400" dirty="0"/>
          </a:p>
          <a:p>
            <a:pPr lvl="1"/>
            <a:endParaRPr lang="en-US" altLang="zh-CN" dirty="0" smtClean="0"/>
          </a:p>
          <a:p>
            <a:pPr lvl="1"/>
            <a:r>
              <a:rPr lang="zh-CN" altLang="en-US" dirty="0" smtClean="0">
                <a:sym typeface="+mn-ea"/>
              </a:rPr>
              <a:t>（</a:t>
            </a:r>
            <a:r>
              <a:rPr lang="en-US" altLang="zh-CN" dirty="0" smtClean="0">
                <a:sym typeface="+mn-ea"/>
              </a:rPr>
              <a:t>1</a:t>
            </a:r>
            <a:r>
              <a:rPr lang="zh-CN" altLang="en-US" dirty="0" smtClean="0">
                <a:sym typeface="+mn-ea"/>
              </a:rPr>
              <a:t>）拿到一个测试任务时，先关注它的主要功能和业务流程、业务逻辑是否正确实现，考虑使用</a:t>
            </a:r>
            <a:r>
              <a:rPr lang="zh-CN" altLang="en-US" b="1" dirty="0" smtClean="0">
                <a:sym typeface="+mn-ea"/>
              </a:rPr>
              <a:t>场景法</a:t>
            </a:r>
            <a:r>
              <a:rPr lang="zh-CN" altLang="en-US" dirty="0" smtClean="0">
                <a:sym typeface="+mn-ea"/>
              </a:rPr>
              <a:t>。</a:t>
            </a:r>
            <a:endParaRPr lang="en-US" altLang="zh-CN" dirty="0" smtClean="0"/>
          </a:p>
          <a:p>
            <a:pPr lvl="1"/>
            <a:r>
              <a:rPr lang="zh-CN" altLang="en-US" dirty="0" smtClean="0">
                <a:sym typeface="+mn-ea"/>
              </a:rPr>
              <a:t>（</a:t>
            </a:r>
            <a:r>
              <a:rPr lang="en-US" altLang="zh-CN" dirty="0">
                <a:sym typeface="+mn-ea"/>
              </a:rPr>
              <a:t>2</a:t>
            </a:r>
            <a:r>
              <a:rPr lang="zh-CN" altLang="en-US" dirty="0">
                <a:sym typeface="+mn-ea"/>
              </a:rPr>
              <a:t>）需要输入数据的地方，考虑采用</a:t>
            </a:r>
            <a:r>
              <a:rPr lang="zh-CN" altLang="en-US" b="1" dirty="0">
                <a:sym typeface="+mn-ea"/>
              </a:rPr>
              <a:t>等价类划分法</a:t>
            </a:r>
            <a:r>
              <a:rPr lang="zh-CN" altLang="en-US" dirty="0">
                <a:sym typeface="+mn-ea"/>
              </a:rPr>
              <a:t>，包括输入条件和输出条件的等价划分，将无限测试变成有限测试。</a:t>
            </a:r>
            <a:endParaRPr lang="en-US" altLang="zh-CN" dirty="0"/>
          </a:p>
          <a:p>
            <a:pPr lvl="1"/>
            <a:r>
              <a:rPr lang="zh-CN" altLang="en-US" dirty="0">
                <a:sym typeface="+mn-ea"/>
              </a:rPr>
              <a:t>（</a:t>
            </a:r>
            <a:r>
              <a:rPr lang="en-US" altLang="zh-CN" dirty="0">
                <a:sym typeface="+mn-ea"/>
              </a:rPr>
              <a:t>3</a:t>
            </a:r>
            <a:r>
              <a:rPr lang="zh-CN" altLang="en-US" dirty="0">
                <a:sym typeface="+mn-ea"/>
              </a:rPr>
              <a:t>）在任何情况下都必须采用</a:t>
            </a:r>
            <a:r>
              <a:rPr lang="zh-CN" altLang="en-US" b="1" dirty="0">
                <a:sym typeface="+mn-ea"/>
              </a:rPr>
              <a:t>边界值分析法</a:t>
            </a:r>
            <a:r>
              <a:rPr lang="zh-CN" altLang="en-US" dirty="0">
                <a:sym typeface="+mn-ea"/>
              </a:rPr>
              <a:t>。这种方法设计出的测试用例发现程序错误的能力最强。</a:t>
            </a:r>
            <a:endParaRPr lang="zh-CN" altLang="en-US" dirty="0"/>
          </a:p>
          <a:p>
            <a:pPr lvl="1"/>
            <a:r>
              <a:rPr lang="zh-CN" altLang="en-US" dirty="0" smtClean="0">
                <a:sym typeface="+mn-ea"/>
              </a:rPr>
              <a:t>（</a:t>
            </a:r>
            <a:r>
              <a:rPr lang="en-US" altLang="zh-CN" dirty="0" smtClean="0">
                <a:sym typeface="+mn-ea"/>
              </a:rPr>
              <a:t>4</a:t>
            </a:r>
            <a:r>
              <a:rPr lang="zh-CN" altLang="en-US" dirty="0" smtClean="0">
                <a:sym typeface="+mn-ea"/>
              </a:rPr>
              <a:t>）如果</a:t>
            </a:r>
            <a:r>
              <a:rPr lang="zh-CN" altLang="en-US" dirty="0">
                <a:sym typeface="+mn-ea"/>
              </a:rPr>
              <a:t>程序的功能说明中含有输入条件的组合情况，则一开始就应考虑选用</a:t>
            </a:r>
            <a:r>
              <a:rPr lang="zh-CN" altLang="en-US" b="1" dirty="0">
                <a:sym typeface="+mn-ea"/>
              </a:rPr>
              <a:t>因果图和判定表法</a:t>
            </a:r>
            <a:r>
              <a:rPr lang="zh-CN" altLang="en-US" dirty="0">
                <a:sym typeface="+mn-ea"/>
              </a:rPr>
              <a:t>。</a:t>
            </a:r>
            <a:endParaRPr lang="en-US" altLang="zh-CN" dirty="0"/>
          </a:p>
          <a:p>
            <a:endParaRPr lang="en-US" altLang="zh-CN"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测试方法的选择</a:t>
            </a:r>
            <a:endParaRPr lang="zh-CN" altLang="en-US"/>
          </a:p>
        </p:txBody>
      </p:sp>
      <p:sp>
        <p:nvSpPr>
          <p:cNvPr id="3" name="内容占位符 2"/>
          <p:cNvSpPr>
            <a:spLocks noGrp="1"/>
          </p:cNvSpPr>
          <p:nvPr>
            <p:ph idx="1"/>
          </p:nvPr>
        </p:nvSpPr>
        <p:spPr/>
        <p:txBody>
          <a:bodyPr/>
          <a:p>
            <a:r>
              <a:rPr lang="zh-CN" altLang="en-US" sz="2000" dirty="0">
                <a:sym typeface="+mn-ea"/>
              </a:rPr>
              <a:t>通常在确定</a:t>
            </a:r>
            <a:r>
              <a:rPr lang="zh-CN" altLang="en-US" sz="2000" dirty="0" smtClean="0">
                <a:sym typeface="+mn-ea"/>
              </a:rPr>
              <a:t>测试</a:t>
            </a:r>
            <a:r>
              <a:rPr lang="zh-CN" altLang="en-US" sz="2000" dirty="0">
                <a:sym typeface="+mn-ea"/>
              </a:rPr>
              <a:t>方法</a:t>
            </a:r>
            <a:r>
              <a:rPr lang="zh-CN" altLang="en-US" sz="2000" dirty="0" smtClean="0">
                <a:sym typeface="+mn-ea"/>
              </a:rPr>
              <a:t>时</a:t>
            </a:r>
            <a:r>
              <a:rPr lang="zh-CN" altLang="en-US" sz="2000" dirty="0">
                <a:sym typeface="+mn-ea"/>
              </a:rPr>
              <a:t>，有</a:t>
            </a:r>
            <a:r>
              <a:rPr lang="zh-CN" altLang="en-US" sz="2000" dirty="0" smtClean="0">
                <a:sym typeface="+mn-ea"/>
              </a:rPr>
              <a:t>以下几条</a:t>
            </a:r>
            <a:r>
              <a:rPr lang="zh-CN" altLang="en-US" sz="2000" dirty="0">
                <a:sym typeface="+mn-ea"/>
              </a:rPr>
              <a:t>参考</a:t>
            </a:r>
            <a:r>
              <a:rPr lang="zh-CN" altLang="en-US" sz="2000" dirty="0" smtClean="0">
                <a:sym typeface="+mn-ea"/>
              </a:rPr>
              <a:t>原则（</a:t>
            </a:r>
            <a:r>
              <a:rPr lang="en-US" altLang="zh-CN" sz="2000" dirty="0">
                <a:sym typeface="+mn-ea"/>
              </a:rPr>
              <a:t>2</a:t>
            </a:r>
            <a:r>
              <a:rPr lang="en-US" altLang="zh-CN" sz="2000" dirty="0" smtClean="0">
                <a:sym typeface="+mn-ea"/>
              </a:rPr>
              <a:t>/2</a:t>
            </a:r>
            <a:r>
              <a:rPr lang="zh-CN" altLang="en-US" sz="2000" dirty="0" smtClean="0">
                <a:sym typeface="+mn-ea"/>
              </a:rPr>
              <a:t>）：</a:t>
            </a:r>
            <a:endParaRPr lang="zh-CN" altLang="en-US" sz="2000" dirty="0"/>
          </a:p>
          <a:p>
            <a:pPr lvl="1"/>
            <a:endParaRPr lang="en-US" altLang="zh-CN" sz="2000" dirty="0" smtClean="0"/>
          </a:p>
          <a:p>
            <a:pPr lvl="1"/>
            <a:r>
              <a:rPr lang="zh-CN" altLang="en-US" sz="2000" dirty="0" smtClean="0">
                <a:sym typeface="+mn-ea"/>
              </a:rPr>
              <a:t>（</a:t>
            </a:r>
            <a:r>
              <a:rPr lang="en-US" altLang="zh-CN" sz="2000" dirty="0">
                <a:sym typeface="+mn-ea"/>
              </a:rPr>
              <a:t>5</a:t>
            </a:r>
            <a:r>
              <a:rPr lang="zh-CN" altLang="en-US" sz="2000" dirty="0" smtClean="0">
                <a:sym typeface="+mn-ea"/>
              </a:rPr>
              <a:t>）</a:t>
            </a:r>
            <a:r>
              <a:rPr lang="zh-CN" altLang="en-US" sz="2000" dirty="0">
                <a:sym typeface="+mn-ea"/>
              </a:rPr>
              <a:t>对于参数配置类的软件，需要考虑参数之间的组合情况，考虑使用</a:t>
            </a:r>
            <a:r>
              <a:rPr lang="zh-CN" altLang="en-US" sz="2000" b="1" dirty="0">
                <a:sym typeface="+mn-ea"/>
              </a:rPr>
              <a:t>正交排列法</a:t>
            </a:r>
            <a:r>
              <a:rPr lang="zh-CN" altLang="en-US" sz="2000" dirty="0">
                <a:sym typeface="+mn-ea"/>
              </a:rPr>
              <a:t>选择较少的组合方式（最少的测试用例获得最大的的测试覆盖率）。</a:t>
            </a:r>
            <a:endParaRPr lang="en-US" altLang="zh-CN" sz="2000" dirty="0"/>
          </a:p>
          <a:p>
            <a:pPr lvl="1"/>
            <a:r>
              <a:rPr lang="zh-CN" altLang="en-US" sz="2000" dirty="0" smtClean="0">
                <a:sym typeface="+mn-ea"/>
              </a:rPr>
              <a:t>（</a:t>
            </a:r>
            <a:r>
              <a:rPr lang="en-US" altLang="zh-CN" sz="2000" dirty="0" smtClean="0">
                <a:sym typeface="+mn-ea"/>
              </a:rPr>
              <a:t>6</a:t>
            </a:r>
            <a:r>
              <a:rPr lang="zh-CN" altLang="en-US" sz="2000" dirty="0" smtClean="0">
                <a:sym typeface="+mn-ea"/>
              </a:rPr>
              <a:t>）</a:t>
            </a:r>
            <a:r>
              <a:rPr lang="zh-CN" altLang="en-US" sz="2000" dirty="0">
                <a:sym typeface="+mn-ea"/>
              </a:rPr>
              <a:t>对照程序逻辑，检查已设计出的测试用例的逻辑覆盖程度。如果没有达到要求的覆盖标准，则应当再补充更多的测试用例</a:t>
            </a:r>
            <a:r>
              <a:rPr lang="zh-CN" altLang="en-US" sz="2000" dirty="0" smtClean="0">
                <a:sym typeface="+mn-ea"/>
              </a:rPr>
              <a:t>。</a:t>
            </a:r>
            <a:endParaRPr lang="en-US" altLang="zh-CN" sz="2000" dirty="0"/>
          </a:p>
          <a:p>
            <a:pPr lvl="1"/>
            <a:r>
              <a:rPr lang="zh-CN" altLang="en-US" sz="2000" dirty="0" smtClean="0">
                <a:sym typeface="+mn-ea"/>
              </a:rPr>
              <a:t>（</a:t>
            </a:r>
            <a:r>
              <a:rPr lang="en-US" altLang="zh-CN" sz="2000" dirty="0" smtClean="0">
                <a:sym typeface="+mn-ea"/>
              </a:rPr>
              <a:t>7</a:t>
            </a:r>
            <a:r>
              <a:rPr lang="zh-CN" altLang="en-US" sz="2000" dirty="0">
                <a:sym typeface="+mn-ea"/>
              </a:rPr>
              <a:t>）采用</a:t>
            </a:r>
            <a:r>
              <a:rPr lang="zh-CN" altLang="en-US" sz="2000" b="1" dirty="0">
                <a:sym typeface="+mn-ea"/>
              </a:rPr>
              <a:t>错误推断法</a:t>
            </a:r>
            <a:r>
              <a:rPr lang="zh-CN" altLang="en-US" sz="2000" dirty="0">
                <a:sym typeface="+mn-ea"/>
              </a:rPr>
              <a:t>再追加测试用例</a:t>
            </a:r>
            <a:r>
              <a:rPr lang="en-US" altLang="zh-CN" sz="2000" dirty="0">
                <a:sym typeface="+mn-ea"/>
              </a:rPr>
              <a:t>——</a:t>
            </a:r>
            <a:r>
              <a:rPr lang="zh-CN" altLang="en-US" sz="2000" dirty="0">
                <a:sym typeface="+mn-ea"/>
              </a:rPr>
              <a:t>依靠测试工程师的经验和智慧</a:t>
            </a:r>
            <a:r>
              <a:rPr lang="zh-CN" altLang="en-US" sz="2000" dirty="0" smtClean="0">
                <a:sym typeface="+mn-ea"/>
              </a:rPr>
              <a:t>。</a:t>
            </a:r>
            <a:endParaRPr lang="zh-CN" altLang="en-US" sz="2000" dirty="0"/>
          </a:p>
          <a:p>
            <a:endParaRPr lang="zh-CN" altLang="en-US"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测试用例的</a:t>
            </a:r>
            <a:r>
              <a:rPr lang="zh-CN" altLang="en-US" dirty="0">
                <a:sym typeface="+mn-ea"/>
              </a:rPr>
              <a:t>本质</a:t>
            </a:r>
            <a:endParaRPr lang="zh-CN" altLang="en-US"/>
          </a:p>
        </p:txBody>
      </p:sp>
      <p:sp>
        <p:nvSpPr>
          <p:cNvPr id="3" name="内容占位符 2"/>
          <p:cNvSpPr>
            <a:spLocks noGrp="1"/>
          </p:cNvSpPr>
          <p:nvPr>
            <p:ph idx="1"/>
          </p:nvPr>
        </p:nvSpPr>
        <p:spPr/>
        <p:txBody>
          <a:bodyPr/>
          <a:p>
            <a:r>
              <a:rPr lang="zh-CN" altLang="en-US" sz="2000" dirty="0" smtClean="0">
                <a:sym typeface="+mn-ea"/>
              </a:rPr>
              <a:t>测试用例的设计本质应该是在设计的过程中理解需求，检验需求，并把对软件系统的测试方法的思路记录下来，以便指导将来的测试。</a:t>
            </a:r>
            <a:endParaRPr lang="en-US" altLang="zh-CN" sz="2000" dirty="0" smtClean="0"/>
          </a:p>
          <a:p>
            <a:pPr lvl="1"/>
            <a:r>
              <a:rPr lang="zh-CN" altLang="en-US" sz="2000" dirty="0" smtClean="0">
                <a:sym typeface="+mn-ea"/>
              </a:rPr>
              <a:t>基于需求的测试用例设计</a:t>
            </a:r>
            <a:endParaRPr lang="en-US" altLang="zh-CN" sz="2000" dirty="0" smtClean="0"/>
          </a:p>
          <a:p>
            <a:pPr lvl="2"/>
            <a:r>
              <a:rPr lang="zh-CN" altLang="en-US" dirty="0" smtClean="0">
                <a:sym typeface="+mn-ea"/>
              </a:rPr>
              <a:t>基于需求的用例场景来设计测试用例是最直接有效的方法，因为它直接覆盖了需求，而需求是软件的根本，验证对需求的覆盖是软件测试的根本目的。</a:t>
            </a:r>
            <a:endParaRPr lang="en-US" altLang="zh-CN" dirty="0" smtClean="0"/>
          </a:p>
          <a:p>
            <a:pPr lvl="2"/>
            <a:r>
              <a:rPr lang="zh-CN" altLang="en-US" dirty="0" smtClean="0">
                <a:sym typeface="+mn-ea"/>
              </a:rPr>
              <a:t>要把测试用例当成活的文档，因为需求是活的，善变的。因此在设计测试用例方面应该要把敏捷方法的“及时响应变更比遵循计划更有价值”这一原则体现出来。</a:t>
            </a:r>
            <a:endParaRPr lang="zh-CN" altLang="en-US" dirty="0" smtClean="0">
              <a:sym typeface="+mn-ea"/>
            </a:endParaRPr>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矩形 4"/>
          <p:cNvSpPr/>
          <p:nvPr/>
        </p:nvSpPr>
        <p:spPr>
          <a:xfrm>
            <a:off x="1211913" y="4699671"/>
            <a:ext cx="9355000" cy="100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just">
              <a:lnSpc>
                <a:spcPct val="150000"/>
              </a:lnSpc>
            </a:pPr>
            <a:r>
              <a:rPr lang="zh-CN" altLang="en-US" b="1" dirty="0" smtClean="0">
                <a:solidFill>
                  <a:srgbClr val="C00000"/>
                </a:solidFill>
              </a:rPr>
              <a:t>　　不要</a:t>
            </a:r>
            <a:r>
              <a:rPr lang="zh-CN" altLang="en-US" b="1" dirty="0">
                <a:solidFill>
                  <a:srgbClr val="C00000"/>
                </a:solidFill>
              </a:rPr>
              <a:t>认为测试用例设计是一个阶段，测试用例的设计也需要迭代，在软件开发的不同阶段都要回来重新评审和完善测试用例</a:t>
            </a:r>
            <a:r>
              <a:rPr lang="zh-CN" altLang="en-US" b="1" dirty="0" smtClean="0">
                <a:solidFill>
                  <a:srgbClr val="C00000"/>
                </a:solidFill>
              </a:rPr>
              <a:t>。</a:t>
            </a:r>
            <a:endParaRPr lang="zh-CN" altLang="en-US"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因果图法的定义</a:t>
            </a:r>
            <a:br>
              <a:rPr lang="zh-CN" altLang="en-US" dirty="0"/>
            </a:br>
            <a:endParaRPr lang="zh-CN" altLang="en-US"/>
          </a:p>
        </p:txBody>
      </p:sp>
      <p:sp>
        <p:nvSpPr>
          <p:cNvPr id="3" name="内容占位符 2"/>
          <p:cNvSpPr>
            <a:spLocks noGrp="1"/>
          </p:cNvSpPr>
          <p:nvPr>
            <p:ph idx="1"/>
          </p:nvPr>
        </p:nvSpPr>
        <p:spPr/>
        <p:txBody>
          <a:bodyPr/>
          <a:p>
            <a:r>
              <a:rPr lang="en-US" altLang="zh-CN" sz="2800" b="1" dirty="0" smtClean="0">
                <a:solidFill>
                  <a:srgbClr val="C00000"/>
                </a:solidFill>
                <a:sym typeface="+mn-ea"/>
              </a:rPr>
              <a:t> </a:t>
            </a:r>
            <a:r>
              <a:rPr lang="zh-CN" altLang="en-US" sz="2800" dirty="0" smtClean="0">
                <a:sym typeface="+mn-ea"/>
              </a:rPr>
              <a:t>因果</a:t>
            </a:r>
            <a:r>
              <a:rPr lang="zh-CN" altLang="en-US" sz="2800" dirty="0">
                <a:sym typeface="+mn-ea"/>
              </a:rPr>
              <a:t>图法是一种利用图解法分析输入的各种组合情况，从而设计测试用例的方法，它适合于检查程序输入条件的各种组合</a:t>
            </a:r>
            <a:r>
              <a:rPr lang="zh-CN" altLang="en-US" sz="2800" dirty="0" smtClean="0">
                <a:sym typeface="+mn-ea"/>
              </a:rPr>
              <a:t>情况</a:t>
            </a:r>
            <a:endParaRPr lang="en-US" altLang="zh-CN" sz="2800" dirty="0" smtClean="0"/>
          </a:p>
          <a:p>
            <a:endParaRPr lang="en-US" altLang="zh-CN" sz="2800" dirty="0"/>
          </a:p>
          <a:p>
            <a:r>
              <a:rPr lang="zh-CN" altLang="en-US" sz="2800" b="1" dirty="0" smtClean="0">
                <a:solidFill>
                  <a:srgbClr val="C00000"/>
                </a:solidFill>
                <a:sym typeface="+mn-ea"/>
              </a:rPr>
              <a:t>特点：</a:t>
            </a:r>
            <a:endParaRPr lang="en-US" altLang="zh-CN" sz="2800" b="1" dirty="0" smtClean="0">
              <a:solidFill>
                <a:srgbClr val="C00000"/>
              </a:solidFill>
            </a:endParaRPr>
          </a:p>
          <a:p>
            <a:pPr lvl="1"/>
            <a:r>
              <a:rPr lang="zh-CN" altLang="en-US" sz="2800" b="1" dirty="0" smtClean="0">
                <a:solidFill>
                  <a:srgbClr val="C00000"/>
                </a:solidFill>
                <a:sym typeface="+mn-ea"/>
              </a:rPr>
              <a:t>考虑</a:t>
            </a:r>
            <a:r>
              <a:rPr lang="zh-CN" altLang="en-US" sz="2800" b="1" dirty="0">
                <a:solidFill>
                  <a:srgbClr val="C00000"/>
                </a:solidFill>
                <a:sym typeface="+mn-ea"/>
              </a:rPr>
              <a:t>输入条件的相互制约及组合</a:t>
            </a:r>
            <a:r>
              <a:rPr lang="zh-CN" altLang="en-US" sz="2800" b="1" dirty="0" smtClean="0">
                <a:solidFill>
                  <a:srgbClr val="C00000"/>
                </a:solidFill>
                <a:sym typeface="+mn-ea"/>
              </a:rPr>
              <a:t>关系</a:t>
            </a:r>
            <a:endParaRPr lang="en-US" altLang="zh-CN" sz="2800" b="1" dirty="0" smtClean="0">
              <a:solidFill>
                <a:srgbClr val="C00000"/>
              </a:solidFill>
            </a:endParaRPr>
          </a:p>
          <a:p>
            <a:pPr lvl="1"/>
            <a:r>
              <a:rPr lang="zh-CN" altLang="en-US" sz="2800" b="1" dirty="0" smtClean="0">
                <a:solidFill>
                  <a:srgbClr val="C00000"/>
                </a:solidFill>
                <a:sym typeface="+mn-ea"/>
              </a:rPr>
              <a:t>考虑</a:t>
            </a:r>
            <a:r>
              <a:rPr lang="zh-CN" altLang="en-US" sz="2800" b="1" dirty="0">
                <a:solidFill>
                  <a:srgbClr val="C00000"/>
                </a:solidFill>
                <a:sym typeface="+mn-ea"/>
              </a:rPr>
              <a:t>输出条件对输入条件的依赖关系</a:t>
            </a:r>
            <a:endParaRPr lang="zh-CN" altLang="en-US" sz="2800" b="1" dirty="0">
              <a:solidFill>
                <a:srgbClr val="C00000"/>
              </a:solidFill>
            </a:endParaRPr>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因果图法产生的背景</a:t>
            </a:r>
            <a:endParaRPr lang="zh-CN" altLang="en-US"/>
          </a:p>
        </p:txBody>
      </p:sp>
      <p:sp>
        <p:nvSpPr>
          <p:cNvPr id="3" name="内容占位符 2"/>
          <p:cNvSpPr>
            <a:spLocks noGrp="1"/>
          </p:cNvSpPr>
          <p:nvPr>
            <p:ph idx="1"/>
          </p:nvPr>
        </p:nvSpPr>
        <p:spPr/>
        <p:txBody>
          <a:bodyPr/>
          <a:p>
            <a:pPr lvl="1" algn="just"/>
            <a:r>
              <a:rPr lang="zh-CN" altLang="en-US" dirty="0" smtClean="0">
                <a:sym typeface="+mn-ea"/>
              </a:rPr>
              <a:t>等价类划分</a:t>
            </a:r>
            <a:r>
              <a:rPr lang="zh-CN" altLang="en-US" dirty="0">
                <a:sym typeface="+mn-ea"/>
              </a:rPr>
              <a:t>法和边界值分析方法都是着重考虑输入条件，但没有</a:t>
            </a:r>
            <a:r>
              <a:rPr lang="zh-CN" altLang="en-US" b="1" dirty="0">
                <a:sym typeface="+mn-ea"/>
              </a:rPr>
              <a:t>考虑输入条件的各种组合、输入条件之间的相互制约关系</a:t>
            </a:r>
            <a:r>
              <a:rPr lang="zh-CN" altLang="en-US" dirty="0">
                <a:sym typeface="+mn-ea"/>
              </a:rPr>
              <a:t>。这样虽然各种输入条件可能出错的情况已经测试到了，但多个输入条件组合起来可能出错的情况却被忽视了</a:t>
            </a:r>
            <a:r>
              <a:rPr lang="zh-CN" altLang="en-US" dirty="0" smtClean="0">
                <a:sym typeface="+mn-ea"/>
              </a:rPr>
              <a:t>。</a:t>
            </a:r>
            <a:endParaRPr lang="en-US" altLang="zh-CN" dirty="0" smtClean="0"/>
          </a:p>
          <a:p>
            <a:pPr lvl="1" algn="just"/>
            <a:endParaRPr lang="zh-CN" altLang="en-US" dirty="0"/>
          </a:p>
          <a:p>
            <a:pPr lvl="1" algn="just"/>
            <a:r>
              <a:rPr lang="zh-CN" altLang="en-US" dirty="0">
                <a:sym typeface="+mn-ea"/>
              </a:rPr>
              <a:t>如果在测试时必须考虑输入条件的各种组合，则可能的组合数目将是天文数字，因此必须考虑采用一种适合于</a:t>
            </a:r>
            <a:r>
              <a:rPr lang="zh-CN" altLang="en-US" b="1" dirty="0">
                <a:sym typeface="+mn-ea"/>
              </a:rPr>
              <a:t>描述多种条件的组合、相应产生多个动作的形式</a:t>
            </a:r>
            <a:r>
              <a:rPr lang="zh-CN" altLang="en-US" dirty="0">
                <a:sym typeface="+mn-ea"/>
              </a:rPr>
              <a:t>来进行测试用例的设计，这就需要利用因果图（逻辑模型）。</a:t>
            </a:r>
            <a:endParaRPr lang="zh-CN" altLang="en-US" dirty="0"/>
          </a:p>
          <a:p>
            <a:endParaRPr lang="zh-CN" altLang="en-US"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因果图的核心</a:t>
            </a:r>
            <a:endParaRPr lang="zh-CN" altLang="en-US"/>
          </a:p>
        </p:txBody>
      </p:sp>
      <p:sp>
        <p:nvSpPr>
          <p:cNvPr id="3" name="内容占位符 2"/>
          <p:cNvSpPr>
            <a:spLocks noGrp="1"/>
          </p:cNvSpPr>
          <p:nvPr>
            <p:ph idx="1"/>
          </p:nvPr>
        </p:nvSpPr>
        <p:spPr/>
        <p:txBody>
          <a:bodyPr/>
          <a:p>
            <a:r>
              <a:rPr lang="zh-CN" altLang="en-US" sz="2400" dirty="0">
                <a:sym typeface="+mn-ea"/>
              </a:rPr>
              <a:t>因果图法比较适合输入条件比较多的情况，测试所有的输入条件的排列组合。所谓的原因就是输入，所谓的结果就是输出。</a:t>
            </a:r>
            <a:endParaRPr lang="zh-CN" altLang="en-US" sz="2400" dirty="0"/>
          </a:p>
          <a:p>
            <a:pPr lvl="1"/>
            <a:r>
              <a:rPr lang="zh-CN" altLang="en-US" dirty="0" smtClean="0">
                <a:sym typeface="+mn-ea"/>
              </a:rPr>
              <a:t>因果图的“</a:t>
            </a:r>
            <a:r>
              <a:rPr lang="zh-CN" altLang="en-US" b="1" dirty="0" smtClean="0">
                <a:solidFill>
                  <a:srgbClr val="C00000"/>
                </a:solidFill>
                <a:sym typeface="+mn-ea"/>
              </a:rPr>
              <a:t>因</a:t>
            </a:r>
            <a:r>
              <a:rPr lang="zh-CN" altLang="en-US" dirty="0" smtClean="0">
                <a:sym typeface="+mn-ea"/>
              </a:rPr>
              <a:t>”</a:t>
            </a:r>
            <a:r>
              <a:rPr lang="en-US" altLang="zh-CN" dirty="0" smtClean="0">
                <a:sym typeface="+mn-ea"/>
              </a:rPr>
              <a:t>——</a:t>
            </a:r>
            <a:r>
              <a:rPr lang="zh-CN" altLang="en-US" b="1" dirty="0" smtClean="0">
                <a:solidFill>
                  <a:srgbClr val="C00000"/>
                </a:solidFill>
                <a:sym typeface="+mn-ea"/>
              </a:rPr>
              <a:t>输入条件</a:t>
            </a:r>
            <a:endParaRPr lang="en-US" altLang="zh-CN" b="1" dirty="0" smtClean="0">
              <a:solidFill>
                <a:srgbClr val="C00000"/>
              </a:solidFill>
            </a:endParaRPr>
          </a:p>
          <a:p>
            <a:pPr lvl="1"/>
            <a:r>
              <a:rPr lang="zh-CN" altLang="en-US" dirty="0">
                <a:sym typeface="+mn-ea"/>
              </a:rPr>
              <a:t>因果</a:t>
            </a:r>
            <a:r>
              <a:rPr lang="zh-CN" altLang="en-US" dirty="0" smtClean="0">
                <a:sym typeface="+mn-ea"/>
              </a:rPr>
              <a:t>图的“</a:t>
            </a:r>
            <a:r>
              <a:rPr lang="zh-CN" altLang="en-US" b="1" dirty="0" smtClean="0">
                <a:solidFill>
                  <a:srgbClr val="C00000"/>
                </a:solidFill>
                <a:sym typeface="+mn-ea"/>
              </a:rPr>
              <a:t>果</a:t>
            </a:r>
            <a:r>
              <a:rPr lang="zh-CN" altLang="en-US" dirty="0" smtClean="0">
                <a:sym typeface="+mn-ea"/>
              </a:rPr>
              <a:t>”</a:t>
            </a:r>
            <a:r>
              <a:rPr lang="en-US" altLang="zh-CN" dirty="0" smtClean="0">
                <a:sym typeface="+mn-ea"/>
              </a:rPr>
              <a:t>——</a:t>
            </a:r>
            <a:r>
              <a:rPr lang="zh-CN" altLang="en-US" b="1" dirty="0" smtClean="0">
                <a:solidFill>
                  <a:srgbClr val="C00000"/>
                </a:solidFill>
                <a:sym typeface="+mn-ea"/>
              </a:rPr>
              <a:t>输出结果</a:t>
            </a:r>
            <a:endParaRPr lang="en-US" altLang="zh-CN" b="1" dirty="0" smtClean="0">
              <a:solidFill>
                <a:srgbClr val="C00000"/>
              </a:solidFill>
            </a:endParaRPr>
          </a:p>
          <a:p>
            <a:pPr lvl="1"/>
            <a:endParaRPr lang="en-US" altLang="zh-CN" dirty="0" smtClean="0"/>
          </a:p>
          <a:p>
            <a:r>
              <a:rPr lang="zh-CN" altLang="en-US" sz="2400" dirty="0">
                <a:sym typeface="+mn-ea"/>
              </a:rPr>
              <a:t>因果</a:t>
            </a:r>
            <a:r>
              <a:rPr lang="zh-CN" altLang="en-US" sz="2400" dirty="0" smtClean="0">
                <a:sym typeface="+mn-ea"/>
              </a:rPr>
              <a:t>图法要注意考虑：</a:t>
            </a:r>
            <a:endParaRPr lang="en-US" altLang="zh-CN" sz="2400" dirty="0" smtClean="0"/>
          </a:p>
          <a:p>
            <a:pPr lvl="1"/>
            <a:r>
              <a:rPr lang="zh-CN" altLang="en-US" dirty="0" smtClean="0">
                <a:sym typeface="+mn-ea"/>
              </a:rPr>
              <a:t>所有输入</a:t>
            </a:r>
            <a:r>
              <a:rPr lang="en-US" altLang="zh-CN" dirty="0" smtClean="0">
                <a:sym typeface="+mn-ea"/>
              </a:rPr>
              <a:t>/</a:t>
            </a:r>
            <a:r>
              <a:rPr lang="zh-CN" altLang="en-US" dirty="0" smtClean="0">
                <a:sym typeface="+mn-ea"/>
              </a:rPr>
              <a:t>输出条件的相互</a:t>
            </a:r>
            <a:r>
              <a:rPr lang="zh-CN" altLang="en-US" b="1" dirty="0" smtClean="0">
                <a:sym typeface="+mn-ea"/>
              </a:rPr>
              <a:t>制约关系</a:t>
            </a:r>
            <a:r>
              <a:rPr lang="zh-CN" altLang="en-US" dirty="0" smtClean="0">
                <a:sym typeface="+mn-ea"/>
              </a:rPr>
              <a:t>以及</a:t>
            </a:r>
            <a:r>
              <a:rPr lang="zh-CN" altLang="en-US" b="1" dirty="0" smtClean="0">
                <a:sym typeface="+mn-ea"/>
              </a:rPr>
              <a:t>组合关系</a:t>
            </a:r>
            <a:endParaRPr lang="en-US" altLang="zh-CN" b="1" dirty="0" smtClean="0"/>
          </a:p>
          <a:p>
            <a:pPr lvl="1"/>
            <a:r>
              <a:rPr lang="zh-CN" altLang="en-US" dirty="0" smtClean="0">
                <a:sym typeface="+mn-ea"/>
              </a:rPr>
              <a:t>输出结果对输入条件的</a:t>
            </a:r>
            <a:r>
              <a:rPr lang="zh-CN" altLang="en-US" b="1" dirty="0" smtClean="0">
                <a:sym typeface="+mn-ea"/>
              </a:rPr>
              <a:t>依赖关系</a:t>
            </a:r>
            <a:r>
              <a:rPr lang="zh-CN" altLang="en-US" dirty="0" smtClean="0">
                <a:sym typeface="+mn-ea"/>
              </a:rPr>
              <a:t>，也就是什么样的输入组合会产生怎样的输出结果，即“</a:t>
            </a:r>
            <a:r>
              <a:rPr lang="zh-CN" altLang="en-US" u="sng" dirty="0" smtClean="0">
                <a:sym typeface="+mn-ea"/>
              </a:rPr>
              <a:t>因果关系</a:t>
            </a:r>
            <a:r>
              <a:rPr lang="zh-CN" altLang="en-US" dirty="0" smtClean="0">
                <a:sym typeface="+mn-ea"/>
              </a:rPr>
              <a:t>”</a:t>
            </a:r>
            <a:endParaRPr lang="zh-CN" altLang="en-US" dirty="0"/>
          </a:p>
          <a:p>
            <a:endParaRPr lang="zh-CN" altLang="en-US"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因果图法基本步骤</a:t>
            </a:r>
            <a:endParaRPr lang="zh-CN" altLang="en-US"/>
          </a:p>
        </p:txBody>
      </p:sp>
      <p:sp>
        <p:nvSpPr>
          <p:cNvPr id="3" name="内容占位符 2"/>
          <p:cNvSpPr>
            <a:spLocks noGrp="1"/>
          </p:cNvSpPr>
          <p:nvPr>
            <p:ph idx="1"/>
          </p:nvPr>
        </p:nvSpPr>
        <p:spPr/>
        <p:txBody>
          <a:bodyPr/>
          <a:p>
            <a:r>
              <a:rPr lang="zh-CN" altLang="en-US" sz="2400" dirty="0" smtClean="0">
                <a:sym typeface="+mn-ea"/>
              </a:rPr>
              <a:t>利用</a:t>
            </a:r>
            <a:r>
              <a:rPr lang="zh-CN" altLang="en-US" sz="2400" dirty="0">
                <a:sym typeface="+mn-ea"/>
              </a:rPr>
              <a:t>因果图导出测试用例需要经过以下几个步骤</a:t>
            </a:r>
            <a:r>
              <a:rPr lang="en-US" altLang="zh-CN" sz="2400" dirty="0">
                <a:sym typeface="+mn-ea"/>
              </a:rPr>
              <a:t>:</a:t>
            </a:r>
            <a:endParaRPr lang="en-US" altLang="zh-CN" sz="2400" dirty="0"/>
          </a:p>
          <a:p>
            <a:pPr lvl="1"/>
            <a:r>
              <a:rPr lang="en-US" altLang="zh-CN" dirty="0">
                <a:sym typeface="+mn-ea"/>
              </a:rPr>
              <a:t>① </a:t>
            </a:r>
            <a:r>
              <a:rPr lang="zh-CN" altLang="en-US" dirty="0" smtClean="0">
                <a:sym typeface="+mn-ea"/>
              </a:rPr>
              <a:t>找出所有的原因，原因即输入</a:t>
            </a:r>
            <a:r>
              <a:rPr lang="zh-CN" altLang="en-US" dirty="0">
                <a:sym typeface="+mn-ea"/>
              </a:rPr>
              <a:t>条件或输入条件的</a:t>
            </a:r>
            <a:r>
              <a:rPr lang="zh-CN" altLang="en-US" dirty="0" smtClean="0">
                <a:sym typeface="+mn-ea"/>
              </a:rPr>
              <a:t>等价类。</a:t>
            </a:r>
            <a:endParaRPr lang="en-US" altLang="zh-CN" dirty="0" smtClean="0"/>
          </a:p>
          <a:p>
            <a:pPr lvl="1"/>
            <a:r>
              <a:rPr lang="zh-CN" altLang="en-US" dirty="0" smtClean="0">
                <a:sym typeface="+mn-ea"/>
              </a:rPr>
              <a:t>② 找出所有的结果，结果即输出条件。</a:t>
            </a:r>
            <a:endParaRPr lang="en-US" altLang="zh-CN" dirty="0" smtClean="0"/>
          </a:p>
          <a:p>
            <a:pPr lvl="1"/>
            <a:r>
              <a:rPr lang="zh-CN" altLang="en-US" dirty="0" smtClean="0">
                <a:sym typeface="+mn-ea"/>
              </a:rPr>
              <a:t>③ 明确所有输入条件之间的制约关系以及组合关系。</a:t>
            </a:r>
            <a:endParaRPr lang="en-US" altLang="zh-CN" dirty="0" smtClean="0"/>
          </a:p>
          <a:p>
            <a:pPr lvl="2"/>
            <a:r>
              <a:rPr lang="zh-CN" altLang="en-US" sz="2400" dirty="0" smtClean="0">
                <a:sym typeface="+mn-ea"/>
              </a:rPr>
              <a:t>哪些条件不能组合到一起</a:t>
            </a:r>
            <a:r>
              <a:rPr lang="zh-CN" altLang="en-US" sz="2400" dirty="0">
                <a:sym typeface="+mn-ea"/>
              </a:rPr>
              <a:t>，</a:t>
            </a:r>
            <a:r>
              <a:rPr lang="zh-CN" altLang="en-US" sz="2400" dirty="0" smtClean="0">
                <a:sym typeface="+mn-ea"/>
              </a:rPr>
              <a:t>哪些条件可以组合到一起</a:t>
            </a:r>
            <a:endParaRPr lang="en-US" altLang="zh-CN" sz="2400" dirty="0" smtClean="0"/>
          </a:p>
          <a:p>
            <a:pPr lvl="1"/>
            <a:r>
              <a:rPr lang="zh-CN" altLang="en-US" dirty="0" smtClean="0">
                <a:sym typeface="+mn-ea"/>
              </a:rPr>
              <a:t>④ 明确所有输出条件之间的制约关系以及组合关系。</a:t>
            </a:r>
            <a:endParaRPr lang="en-US" altLang="zh-CN" dirty="0" smtClean="0"/>
          </a:p>
          <a:p>
            <a:pPr lvl="2"/>
            <a:r>
              <a:rPr lang="zh-CN" altLang="en-US" sz="2400" dirty="0" smtClean="0">
                <a:sym typeface="+mn-ea"/>
              </a:rPr>
              <a:t>哪些输出结果不能同时输出</a:t>
            </a:r>
            <a:r>
              <a:rPr lang="zh-CN" altLang="en-US" sz="2400" dirty="0">
                <a:sym typeface="+mn-ea"/>
              </a:rPr>
              <a:t>，</a:t>
            </a:r>
            <a:r>
              <a:rPr lang="zh-CN" altLang="en-US" sz="2400" dirty="0" smtClean="0">
                <a:sym typeface="+mn-ea"/>
              </a:rPr>
              <a:t>哪些输出结果可以同时输出</a:t>
            </a:r>
            <a:endParaRPr lang="en-US" altLang="zh-CN" sz="2400" dirty="0" smtClean="0"/>
          </a:p>
          <a:p>
            <a:pPr lvl="1"/>
            <a:r>
              <a:rPr lang="zh-CN" altLang="en-US" dirty="0" smtClean="0">
                <a:sym typeface="+mn-ea"/>
              </a:rPr>
              <a:t>⑤ 找出什么样的输入条件组合会产生哪种输出结果</a:t>
            </a:r>
            <a:endParaRPr lang="en-US" altLang="zh-CN" dirty="0" smtClean="0"/>
          </a:p>
          <a:p>
            <a:pPr lvl="1"/>
            <a:r>
              <a:rPr lang="zh-CN" altLang="en-US" dirty="0" smtClean="0">
                <a:sym typeface="+mn-ea"/>
              </a:rPr>
              <a:t>⑥ 把</a:t>
            </a:r>
            <a:r>
              <a:rPr lang="zh-CN" altLang="en-US" dirty="0">
                <a:sym typeface="+mn-ea"/>
              </a:rPr>
              <a:t>因果图转换成判定</a:t>
            </a:r>
            <a:r>
              <a:rPr lang="zh-CN" altLang="en-US" dirty="0" smtClean="0">
                <a:sym typeface="+mn-ea"/>
              </a:rPr>
              <a:t>表</a:t>
            </a:r>
            <a:r>
              <a:rPr lang="en-US" altLang="zh-CN" dirty="0" smtClean="0">
                <a:sym typeface="+mn-ea"/>
              </a:rPr>
              <a:t>/</a:t>
            </a:r>
            <a:r>
              <a:rPr lang="zh-CN" altLang="en-US" dirty="0" smtClean="0">
                <a:sym typeface="+mn-ea"/>
              </a:rPr>
              <a:t>决策表。</a:t>
            </a:r>
            <a:endParaRPr lang="zh-CN" altLang="en-US" dirty="0"/>
          </a:p>
          <a:p>
            <a:pPr lvl="1"/>
            <a:r>
              <a:rPr lang="zh-CN" altLang="en-US" dirty="0">
                <a:sym typeface="+mn-ea"/>
              </a:rPr>
              <a:t>⑦</a:t>
            </a:r>
            <a:r>
              <a:rPr lang="zh-CN" altLang="en-US" dirty="0" smtClean="0">
                <a:sym typeface="+mn-ea"/>
              </a:rPr>
              <a:t> 为</a:t>
            </a:r>
            <a:r>
              <a:rPr lang="zh-CN" altLang="en-US" dirty="0">
                <a:sym typeface="+mn-ea"/>
              </a:rPr>
              <a:t>判定</a:t>
            </a:r>
            <a:r>
              <a:rPr lang="zh-CN" altLang="en-US" dirty="0" smtClean="0">
                <a:sym typeface="+mn-ea"/>
              </a:rPr>
              <a:t>表</a:t>
            </a:r>
            <a:r>
              <a:rPr lang="en-US" altLang="zh-CN" dirty="0" smtClean="0">
                <a:sym typeface="+mn-ea"/>
              </a:rPr>
              <a:t>/</a:t>
            </a:r>
            <a:r>
              <a:rPr lang="zh-CN" altLang="en-US" dirty="0" smtClean="0">
                <a:sym typeface="+mn-ea"/>
              </a:rPr>
              <a:t>决策表中</a:t>
            </a:r>
            <a:r>
              <a:rPr lang="zh-CN" altLang="en-US" dirty="0">
                <a:sym typeface="+mn-ea"/>
              </a:rPr>
              <a:t>的每一列表示的情况设计测试用例。</a:t>
            </a:r>
            <a:endParaRPr lang="zh-CN" altLang="en-US" dirty="0"/>
          </a:p>
          <a:p>
            <a:endParaRPr lang="zh-CN" altLang="en-US"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dirty="0">
                <a:sym typeface="+mn-ea"/>
              </a:rPr>
              <a:t>案例：交通一卡通自动充值软件</a:t>
            </a:r>
            <a:r>
              <a:rPr lang="zh-CN" altLang="en-US" sz="3600" dirty="0" smtClean="0">
                <a:sym typeface="+mn-ea"/>
              </a:rPr>
              <a:t>系统需求</a:t>
            </a:r>
            <a:endParaRPr lang="zh-CN" altLang="en-US" sz="3600" dirty="0" smtClean="0">
              <a:sym typeface="+mn-ea"/>
            </a:endParaRPr>
          </a:p>
        </p:txBody>
      </p:sp>
      <p:sp>
        <p:nvSpPr>
          <p:cNvPr id="3" name="内容占位符 2"/>
          <p:cNvSpPr>
            <a:spLocks noGrp="1"/>
          </p:cNvSpPr>
          <p:nvPr>
            <p:ph idx="1"/>
          </p:nvPr>
        </p:nvSpPr>
        <p:spPr/>
        <p:txBody>
          <a:bodyPr/>
          <a:p>
            <a:pPr marL="0" lvl="1">
              <a:lnSpc>
                <a:spcPct val="100000"/>
              </a:lnSpc>
              <a:spcBef>
                <a:spcPts val="600"/>
              </a:spcBef>
              <a:spcAft>
                <a:spcPts val="600"/>
              </a:spcAft>
            </a:pPr>
            <a:r>
              <a:rPr lang="zh-CN" altLang="en-US" sz="1600" dirty="0" smtClean="0">
                <a:sym typeface="+mn-ea"/>
              </a:rPr>
              <a:t>系统</a:t>
            </a:r>
            <a:r>
              <a:rPr lang="zh-CN" altLang="en-US" sz="1600" dirty="0">
                <a:sym typeface="+mn-ea"/>
              </a:rPr>
              <a:t>只接收</a:t>
            </a:r>
            <a:r>
              <a:rPr lang="en-US" altLang="zh-CN" sz="1600" b="1" dirty="0" smtClean="0">
                <a:sym typeface="+mn-ea"/>
              </a:rPr>
              <a:t>50</a:t>
            </a:r>
            <a:r>
              <a:rPr lang="zh-CN" altLang="en-US" sz="1600" dirty="0" smtClean="0">
                <a:sym typeface="+mn-ea"/>
              </a:rPr>
              <a:t>或</a:t>
            </a:r>
            <a:r>
              <a:rPr lang="en-US" altLang="zh-CN" sz="1600" b="1" dirty="0">
                <a:sym typeface="+mn-ea"/>
              </a:rPr>
              <a:t>100</a:t>
            </a:r>
            <a:r>
              <a:rPr lang="zh-CN" altLang="en-US" sz="1600" dirty="0">
                <a:sym typeface="+mn-ea"/>
              </a:rPr>
              <a:t>元纸币，一</a:t>
            </a:r>
            <a:r>
              <a:rPr lang="zh-CN" altLang="en-US" sz="1600" dirty="0" smtClean="0">
                <a:sym typeface="+mn-ea"/>
              </a:rPr>
              <a:t>次只能</a:t>
            </a:r>
            <a:r>
              <a:rPr lang="zh-CN" altLang="en-US" sz="1600" dirty="0">
                <a:sym typeface="+mn-ea"/>
              </a:rPr>
              <a:t>使用一张纸币，一次充值金额只能为</a:t>
            </a:r>
            <a:r>
              <a:rPr lang="en-US" altLang="zh-CN" sz="1600" b="1" dirty="0">
                <a:sym typeface="+mn-ea"/>
              </a:rPr>
              <a:t>50</a:t>
            </a:r>
            <a:r>
              <a:rPr lang="zh-CN" altLang="en-US" sz="1600" dirty="0">
                <a:sym typeface="+mn-ea"/>
              </a:rPr>
              <a:t>元或</a:t>
            </a:r>
            <a:r>
              <a:rPr lang="en-US" altLang="zh-CN" sz="1600" b="1" dirty="0">
                <a:sym typeface="+mn-ea"/>
              </a:rPr>
              <a:t>100</a:t>
            </a:r>
            <a:r>
              <a:rPr lang="zh-CN" altLang="en-US" sz="1600" dirty="0">
                <a:sym typeface="+mn-ea"/>
              </a:rPr>
              <a:t>元。</a:t>
            </a:r>
            <a:endParaRPr lang="zh-CN" altLang="en-US" sz="1600" dirty="0"/>
          </a:p>
          <a:p>
            <a:pPr marL="0" lvl="1">
              <a:lnSpc>
                <a:spcPct val="100000"/>
              </a:lnSpc>
              <a:spcBef>
                <a:spcPts val="600"/>
              </a:spcBef>
              <a:spcAft>
                <a:spcPts val="600"/>
              </a:spcAft>
            </a:pPr>
            <a:r>
              <a:rPr lang="zh-CN" altLang="en-US" sz="1600" dirty="0">
                <a:sym typeface="+mn-ea"/>
              </a:rPr>
              <a:t>若输入</a:t>
            </a:r>
            <a:r>
              <a:rPr lang="en-US" altLang="zh-CN" sz="1600" b="1" dirty="0">
                <a:sym typeface="+mn-ea"/>
              </a:rPr>
              <a:t>50</a:t>
            </a:r>
            <a:r>
              <a:rPr lang="zh-CN" altLang="en-US" sz="1600" dirty="0">
                <a:sym typeface="+mn-ea"/>
              </a:rPr>
              <a:t>元纸币，并选择充值</a:t>
            </a:r>
            <a:r>
              <a:rPr lang="en-US" altLang="zh-CN" sz="1600" b="1" dirty="0">
                <a:sym typeface="+mn-ea"/>
              </a:rPr>
              <a:t>50</a:t>
            </a:r>
            <a:r>
              <a:rPr lang="zh-CN" altLang="en-US" sz="1600" dirty="0">
                <a:sym typeface="+mn-ea"/>
              </a:rPr>
              <a:t>元，完成充值后退卡，提示充值成功；</a:t>
            </a:r>
            <a:endParaRPr lang="zh-CN" altLang="en-US" sz="1600" dirty="0"/>
          </a:p>
          <a:p>
            <a:pPr marL="0" lvl="1">
              <a:lnSpc>
                <a:spcPct val="100000"/>
              </a:lnSpc>
              <a:spcBef>
                <a:spcPts val="600"/>
              </a:spcBef>
              <a:spcAft>
                <a:spcPts val="600"/>
              </a:spcAft>
            </a:pPr>
            <a:r>
              <a:rPr lang="zh-CN" altLang="en-US" sz="1600" dirty="0">
                <a:sym typeface="+mn-ea"/>
              </a:rPr>
              <a:t>若输入</a:t>
            </a:r>
            <a:r>
              <a:rPr lang="en-US" altLang="zh-CN" sz="1600" b="1" dirty="0">
                <a:sym typeface="+mn-ea"/>
              </a:rPr>
              <a:t>50</a:t>
            </a:r>
            <a:r>
              <a:rPr lang="zh-CN" altLang="en-US" sz="1600" dirty="0">
                <a:sym typeface="+mn-ea"/>
              </a:rPr>
              <a:t>元纸币，并选择充值</a:t>
            </a:r>
            <a:r>
              <a:rPr lang="en-US" altLang="zh-CN" sz="1600" b="1" dirty="0">
                <a:sym typeface="+mn-ea"/>
              </a:rPr>
              <a:t>100</a:t>
            </a:r>
            <a:r>
              <a:rPr lang="zh-CN" altLang="en-US" sz="1600" dirty="0">
                <a:sym typeface="+mn-ea"/>
              </a:rPr>
              <a:t>元，</a:t>
            </a:r>
            <a:r>
              <a:rPr lang="zh-CN" altLang="en-US" sz="1600" dirty="0" smtClean="0">
                <a:sym typeface="+mn-ea"/>
              </a:rPr>
              <a:t>提示输入</a:t>
            </a:r>
            <a:r>
              <a:rPr lang="zh-CN" altLang="en-US" sz="1600" dirty="0">
                <a:sym typeface="+mn-ea"/>
              </a:rPr>
              <a:t>金额不足，并退回</a:t>
            </a:r>
            <a:r>
              <a:rPr lang="en-US" altLang="zh-CN" sz="1600" b="1" dirty="0">
                <a:sym typeface="+mn-ea"/>
              </a:rPr>
              <a:t>50</a:t>
            </a:r>
            <a:r>
              <a:rPr lang="zh-CN" altLang="en-US" sz="1600" dirty="0">
                <a:sym typeface="+mn-ea"/>
              </a:rPr>
              <a:t>元；</a:t>
            </a:r>
            <a:endParaRPr lang="zh-CN" altLang="en-US" sz="1600" dirty="0"/>
          </a:p>
          <a:p>
            <a:pPr marL="0" lvl="1">
              <a:lnSpc>
                <a:spcPct val="100000"/>
              </a:lnSpc>
              <a:spcBef>
                <a:spcPts val="600"/>
              </a:spcBef>
              <a:spcAft>
                <a:spcPts val="600"/>
              </a:spcAft>
            </a:pPr>
            <a:r>
              <a:rPr lang="zh-CN" altLang="en-US" sz="1600" dirty="0">
                <a:sym typeface="+mn-ea"/>
              </a:rPr>
              <a:t>若输入</a:t>
            </a:r>
            <a:r>
              <a:rPr lang="en-US" altLang="zh-CN" sz="1600" b="1" dirty="0">
                <a:sym typeface="+mn-ea"/>
              </a:rPr>
              <a:t>100</a:t>
            </a:r>
            <a:r>
              <a:rPr lang="zh-CN" altLang="en-US" sz="1600" dirty="0">
                <a:sym typeface="+mn-ea"/>
              </a:rPr>
              <a:t>元纸币，并选择充值</a:t>
            </a:r>
            <a:r>
              <a:rPr lang="en-US" altLang="zh-CN" sz="1600" b="1" dirty="0">
                <a:sym typeface="+mn-ea"/>
              </a:rPr>
              <a:t>50</a:t>
            </a:r>
            <a:r>
              <a:rPr lang="zh-CN" altLang="en-US" sz="1600" dirty="0">
                <a:sym typeface="+mn-ea"/>
              </a:rPr>
              <a:t>元，</a:t>
            </a:r>
            <a:r>
              <a:rPr lang="zh-CN" altLang="en-US" sz="1600" dirty="0" smtClean="0">
                <a:sym typeface="+mn-ea"/>
              </a:rPr>
              <a:t>完成充</a:t>
            </a:r>
            <a:r>
              <a:rPr lang="zh-CN" altLang="en-US" sz="1600" dirty="0">
                <a:sym typeface="+mn-ea"/>
              </a:rPr>
              <a:t>值</a:t>
            </a:r>
            <a:r>
              <a:rPr lang="zh-CN" altLang="en-US" sz="1600" dirty="0" smtClean="0">
                <a:sym typeface="+mn-ea"/>
              </a:rPr>
              <a:t>后退</a:t>
            </a:r>
            <a:r>
              <a:rPr lang="zh-CN" altLang="en-US" sz="1600" dirty="0">
                <a:sym typeface="+mn-ea"/>
              </a:rPr>
              <a:t>卡，提示充值成功，找零</a:t>
            </a:r>
            <a:r>
              <a:rPr lang="en-US" altLang="zh-CN" sz="1600" b="1" dirty="0">
                <a:sym typeface="+mn-ea"/>
              </a:rPr>
              <a:t>50</a:t>
            </a:r>
            <a:r>
              <a:rPr lang="zh-CN" altLang="en-US" sz="1600" dirty="0">
                <a:sym typeface="+mn-ea"/>
              </a:rPr>
              <a:t>元；</a:t>
            </a:r>
            <a:endParaRPr lang="zh-CN" altLang="en-US" sz="1600" dirty="0"/>
          </a:p>
          <a:p>
            <a:pPr marL="0" lvl="1">
              <a:lnSpc>
                <a:spcPct val="100000"/>
              </a:lnSpc>
              <a:spcBef>
                <a:spcPts val="600"/>
              </a:spcBef>
              <a:spcAft>
                <a:spcPts val="600"/>
              </a:spcAft>
            </a:pPr>
            <a:r>
              <a:rPr lang="zh-CN" altLang="en-US" sz="1600" dirty="0">
                <a:sym typeface="+mn-ea"/>
              </a:rPr>
              <a:t>若输入</a:t>
            </a:r>
            <a:r>
              <a:rPr lang="en-US" altLang="zh-CN" sz="1600" b="1" dirty="0">
                <a:sym typeface="+mn-ea"/>
              </a:rPr>
              <a:t>100</a:t>
            </a:r>
            <a:r>
              <a:rPr lang="zh-CN" altLang="en-US" sz="1600" dirty="0">
                <a:sym typeface="+mn-ea"/>
              </a:rPr>
              <a:t>元纸币，并选择充值</a:t>
            </a:r>
            <a:r>
              <a:rPr lang="en-US" altLang="zh-CN" sz="1600" b="1" dirty="0">
                <a:sym typeface="+mn-ea"/>
              </a:rPr>
              <a:t>100</a:t>
            </a:r>
            <a:r>
              <a:rPr lang="zh-CN" altLang="en-US" sz="1600" dirty="0">
                <a:sym typeface="+mn-ea"/>
              </a:rPr>
              <a:t>元，</a:t>
            </a:r>
            <a:r>
              <a:rPr lang="zh-CN" altLang="en-US" sz="1600" dirty="0" smtClean="0">
                <a:sym typeface="+mn-ea"/>
              </a:rPr>
              <a:t>完成充</a:t>
            </a:r>
            <a:r>
              <a:rPr lang="zh-CN" altLang="en-US" sz="1600" dirty="0">
                <a:sym typeface="+mn-ea"/>
              </a:rPr>
              <a:t>值后退卡，提示充值成功；</a:t>
            </a:r>
            <a:endParaRPr lang="zh-CN" altLang="en-US" sz="1600" dirty="0"/>
          </a:p>
          <a:p>
            <a:pPr marL="0" lvl="1">
              <a:lnSpc>
                <a:spcPct val="100000"/>
              </a:lnSpc>
              <a:spcBef>
                <a:spcPts val="600"/>
              </a:spcBef>
              <a:spcAft>
                <a:spcPts val="600"/>
              </a:spcAft>
            </a:pPr>
            <a:r>
              <a:rPr lang="zh-CN" altLang="en-US" sz="1600" dirty="0">
                <a:sym typeface="+mn-ea"/>
              </a:rPr>
              <a:t>若输入纸币后在规定时间内不选择充值</a:t>
            </a:r>
            <a:r>
              <a:rPr lang="zh-CN" altLang="en-US" sz="1600" dirty="0" smtClean="0">
                <a:sym typeface="+mn-ea"/>
              </a:rPr>
              <a:t>按钮</a:t>
            </a:r>
            <a:r>
              <a:rPr lang="zh-CN" altLang="en-US" sz="1600" dirty="0">
                <a:sym typeface="+mn-ea"/>
              </a:rPr>
              <a:t>，退回输入的纸币，并提示错误；</a:t>
            </a:r>
            <a:endParaRPr lang="zh-CN" altLang="en-US" sz="1600" dirty="0"/>
          </a:p>
          <a:p>
            <a:pPr marL="0" lvl="1">
              <a:lnSpc>
                <a:spcPct val="100000"/>
              </a:lnSpc>
              <a:spcBef>
                <a:spcPts val="600"/>
              </a:spcBef>
              <a:spcAft>
                <a:spcPts val="600"/>
              </a:spcAft>
            </a:pPr>
            <a:r>
              <a:rPr lang="zh-CN" altLang="en-US" sz="1600" dirty="0">
                <a:sym typeface="+mn-ea"/>
              </a:rPr>
              <a:t>若选择充值按钮后不输入纸币，提示</a:t>
            </a:r>
            <a:r>
              <a:rPr lang="zh-CN" altLang="en-US" sz="1600" dirty="0" smtClean="0">
                <a:sym typeface="+mn-ea"/>
              </a:rPr>
              <a:t>错误</a:t>
            </a:r>
            <a:endParaRPr lang="zh-CN" altLang="en-US" sz="1600" dirty="0"/>
          </a:p>
          <a:p>
            <a:endParaRPr lang="zh-CN" altLang="en-US" sz="16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6457" y="1694458"/>
            <a:ext cx="43434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79425"/>
            <a:ext cx="10515600" cy="5699125"/>
          </a:xfrm>
        </p:spPr>
        <p:txBody>
          <a:bodyPr/>
          <a:p>
            <a:r>
              <a:rPr lang="zh-CN" altLang="en-US" sz="2000" dirty="0">
                <a:sym typeface="+mn-ea"/>
              </a:rPr>
              <a:t>步骤</a:t>
            </a:r>
            <a:r>
              <a:rPr lang="en-US" altLang="zh-CN" sz="2000" dirty="0">
                <a:sym typeface="+mn-ea"/>
              </a:rPr>
              <a:t>1</a:t>
            </a:r>
            <a:r>
              <a:rPr lang="zh-CN" altLang="en-US" sz="2000" dirty="0">
                <a:sym typeface="+mn-ea"/>
              </a:rPr>
              <a:t>：找出所有的输入条件，并对所有条件进行统一编号</a:t>
            </a:r>
            <a:endParaRPr lang="zh-CN" altLang="en-US" sz="2000" b="0" dirty="0"/>
          </a:p>
          <a:p>
            <a:r>
              <a:rPr lang="zh-CN" altLang="en-US" sz="2000" dirty="0" smtClean="0">
                <a:sym typeface="+mn-ea"/>
              </a:rPr>
              <a:t>步骤</a:t>
            </a:r>
            <a:r>
              <a:rPr lang="en-US" altLang="zh-CN" sz="2000" dirty="0">
                <a:sym typeface="+mn-ea"/>
              </a:rPr>
              <a:t>2</a:t>
            </a:r>
            <a:r>
              <a:rPr lang="zh-CN" altLang="en-US" sz="2000" dirty="0">
                <a:sym typeface="+mn-ea"/>
              </a:rPr>
              <a:t>、明确所有的输出结果，并进行</a:t>
            </a:r>
            <a:r>
              <a:rPr lang="zh-CN" altLang="en-US" sz="2000" dirty="0" smtClean="0">
                <a:sym typeface="+mn-ea"/>
              </a:rPr>
              <a:t>编号</a:t>
            </a:r>
            <a:endParaRPr lang="en-US" altLang="zh-CN" sz="2000" dirty="0" smtClean="0"/>
          </a:p>
          <a:p>
            <a:r>
              <a:rPr lang="zh-CN" altLang="en-US" sz="2000" dirty="0">
                <a:sym typeface="+mn-ea"/>
              </a:rPr>
              <a:t>步骤</a:t>
            </a:r>
            <a:r>
              <a:rPr lang="en-US" altLang="zh-CN" sz="2000" dirty="0">
                <a:sym typeface="+mn-ea"/>
              </a:rPr>
              <a:t>3</a:t>
            </a:r>
            <a:r>
              <a:rPr lang="zh-CN" altLang="en-US" sz="2000" dirty="0">
                <a:sym typeface="+mn-ea"/>
              </a:rPr>
              <a:t>、明确所有条件之间的制约关系以及组合关系</a:t>
            </a:r>
            <a:endParaRPr lang="zh-CN" altLang="en-US" sz="2000" dirty="0"/>
          </a:p>
          <a:p>
            <a:pPr lvl="1"/>
            <a:r>
              <a:rPr lang="zh-CN" altLang="en-US" sz="2000" b="1" dirty="0">
                <a:sym typeface="+mn-ea"/>
              </a:rPr>
              <a:t>哪些条件不能组合在一起</a:t>
            </a:r>
            <a:endParaRPr lang="en-US" altLang="zh-CN" sz="2000" b="1" dirty="0"/>
          </a:p>
          <a:p>
            <a:pPr lvl="1"/>
            <a:r>
              <a:rPr lang="zh-CN" altLang="en-US" sz="2000" b="1" dirty="0">
                <a:sym typeface="+mn-ea"/>
              </a:rPr>
              <a:t>哪些条件可以组合在</a:t>
            </a:r>
            <a:r>
              <a:rPr lang="zh-CN" altLang="en-US" sz="2000" b="1" dirty="0" smtClean="0">
                <a:sym typeface="+mn-ea"/>
              </a:rPr>
              <a:t>一起</a:t>
            </a:r>
            <a:endParaRPr lang="en-US" altLang="zh-CN" sz="2000" b="1" dirty="0" smtClean="0"/>
          </a:p>
          <a:p>
            <a:pPr lvl="1"/>
            <a:r>
              <a:rPr lang="zh-CN" altLang="en-US" sz="2000" dirty="0" smtClean="0">
                <a:sym typeface="+mn-ea"/>
              </a:rPr>
              <a:t>输出</a:t>
            </a:r>
            <a:r>
              <a:rPr lang="zh-CN" altLang="en-US" sz="2000" dirty="0">
                <a:sym typeface="+mn-ea"/>
              </a:rPr>
              <a:t>条件的因果图</a:t>
            </a:r>
            <a:endParaRPr lang="zh-CN" altLang="en-US" sz="2000" dirty="0"/>
          </a:p>
          <a:p>
            <a:r>
              <a:rPr lang="zh-CN" altLang="en-US" sz="2000" dirty="0">
                <a:sym typeface="+mn-ea"/>
              </a:rPr>
              <a:t>步骤</a:t>
            </a:r>
            <a:r>
              <a:rPr lang="en-US" altLang="zh-CN" sz="2000" dirty="0">
                <a:sym typeface="+mn-ea"/>
              </a:rPr>
              <a:t>4</a:t>
            </a:r>
            <a:r>
              <a:rPr lang="zh-CN" altLang="en-US" sz="2000" dirty="0">
                <a:sym typeface="+mn-ea"/>
              </a:rPr>
              <a:t>、明确所有输出之间的制约关系以及组合关系</a:t>
            </a:r>
            <a:endParaRPr lang="zh-CN" altLang="en-US" sz="2000" dirty="0"/>
          </a:p>
          <a:p>
            <a:pPr lvl="1"/>
            <a:r>
              <a:rPr lang="zh-CN" altLang="en-US" sz="2000" b="1" dirty="0">
                <a:sym typeface="+mn-ea"/>
              </a:rPr>
              <a:t>哪些输出结果不能组合在一起（不能同时输出）</a:t>
            </a:r>
            <a:endParaRPr lang="zh-CN" altLang="en-US" sz="2000" b="1" dirty="0"/>
          </a:p>
          <a:p>
            <a:pPr lvl="1"/>
            <a:r>
              <a:rPr lang="zh-CN" altLang="en-US" sz="2000" b="1" dirty="0">
                <a:sym typeface="+mn-ea"/>
              </a:rPr>
              <a:t>哪些输出结果可以组合在一起（可以同时输出）</a:t>
            </a:r>
            <a:endParaRPr lang="zh-CN" altLang="en-US" sz="2000" b="1" dirty="0"/>
          </a:p>
          <a:p>
            <a:pPr lvl="1"/>
            <a:r>
              <a:rPr lang="zh-CN" altLang="en-US" sz="2000" dirty="0">
                <a:sym typeface="+mn-ea"/>
              </a:rPr>
              <a:t>输出结果的因果图</a:t>
            </a:r>
            <a:endParaRPr lang="zh-CN" altLang="en-US" sz="2000" dirty="0"/>
          </a:p>
          <a:p>
            <a:r>
              <a:rPr lang="zh-CN" altLang="en-US" sz="2000" dirty="0">
                <a:sym typeface="+mn-ea"/>
              </a:rPr>
              <a:t>步骤</a:t>
            </a:r>
            <a:r>
              <a:rPr lang="en-US" altLang="zh-CN" sz="2000" dirty="0">
                <a:sym typeface="+mn-ea"/>
              </a:rPr>
              <a:t>5</a:t>
            </a:r>
            <a:r>
              <a:rPr lang="zh-CN" altLang="en-US" sz="2000" dirty="0">
                <a:sym typeface="+mn-ea"/>
              </a:rPr>
              <a:t>、找出什么样的输入条件组合会产生哪种输出结果</a:t>
            </a:r>
            <a:endParaRPr lang="zh-CN" altLang="en-US" sz="2000" dirty="0"/>
          </a:p>
          <a:p>
            <a:r>
              <a:rPr lang="zh-CN" altLang="en-US" sz="2000" dirty="0">
                <a:sym typeface="+mn-ea"/>
              </a:rPr>
              <a:t>步骤</a:t>
            </a:r>
            <a:r>
              <a:rPr lang="en-US" altLang="zh-CN" sz="2000" dirty="0">
                <a:sym typeface="+mn-ea"/>
              </a:rPr>
              <a:t>6 </a:t>
            </a:r>
            <a:r>
              <a:rPr lang="zh-CN" altLang="en-US" sz="2000" dirty="0">
                <a:sym typeface="+mn-ea"/>
              </a:rPr>
              <a:t>根据因果图，写出判定表</a:t>
            </a:r>
            <a:endParaRPr lang="zh-CN" altLang="en-US" sz="2000" dirty="0"/>
          </a:p>
          <a:p>
            <a:r>
              <a:rPr lang="zh-CN" altLang="en-US" sz="2000" dirty="0">
                <a:sym typeface="+mn-ea"/>
              </a:rPr>
              <a:t>步骤</a:t>
            </a:r>
            <a:r>
              <a:rPr lang="en-US" altLang="zh-CN" sz="2000" dirty="0">
                <a:sym typeface="+mn-ea"/>
              </a:rPr>
              <a:t>7 </a:t>
            </a:r>
            <a:r>
              <a:rPr lang="zh-CN" altLang="en-US" sz="2000" dirty="0">
                <a:sym typeface="+mn-ea"/>
              </a:rPr>
              <a:t>根据判定表设计</a:t>
            </a:r>
            <a:r>
              <a:rPr lang="zh-CN" altLang="en-US" sz="2000" dirty="0" smtClean="0">
                <a:sym typeface="+mn-ea"/>
              </a:rPr>
              <a:t>测试用例</a:t>
            </a:r>
            <a:endParaRPr lang="en-US" altLang="zh-CN" sz="2000" dirty="0"/>
          </a:p>
          <a:p>
            <a:endParaRPr lang="en-US" altLang="zh-CN"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因果图法的优缺点</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内容占位符 1"/>
          <p:cNvSpPr>
            <a:spLocks noGrp="1"/>
          </p:cNvSpPr>
          <p:nvPr/>
        </p:nvSpPr>
        <p:spPr>
          <a:xfrm>
            <a:off x="1202455" y="1451815"/>
            <a:ext cx="4532880" cy="454522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dk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zh-CN" altLang="en-US" dirty="0"/>
              <a:t>使用因果图法的优点</a:t>
            </a:r>
            <a:endParaRPr lang="zh-CN" altLang="en-US" dirty="0"/>
          </a:p>
          <a:p>
            <a:pPr lvl="1"/>
            <a:r>
              <a:rPr lang="en-US" altLang="zh-CN" sz="2000" dirty="0"/>
              <a:t>1</a:t>
            </a:r>
            <a:r>
              <a:rPr lang="zh-CN" altLang="en-US" sz="2000" dirty="0"/>
              <a:t>）考虑到了输入情况的各种组合以及各个输入情况之间的相互制约关系。</a:t>
            </a:r>
            <a:endParaRPr lang="zh-CN" altLang="en-US" sz="2000" dirty="0"/>
          </a:p>
          <a:p>
            <a:pPr lvl="1"/>
            <a:r>
              <a:rPr lang="en-US" altLang="zh-CN" sz="2000" dirty="0"/>
              <a:t>2</a:t>
            </a:r>
            <a:r>
              <a:rPr lang="zh-CN" altLang="en-US" sz="2000" dirty="0"/>
              <a:t>）能够帮助测试人员按照一定的步骤，高效率的开发测试用例。</a:t>
            </a:r>
            <a:endParaRPr lang="zh-CN" altLang="en-US" sz="2000" dirty="0"/>
          </a:p>
          <a:p>
            <a:pPr lvl="1"/>
            <a:r>
              <a:rPr lang="en-US" altLang="zh-CN" sz="2000" dirty="0"/>
              <a:t>3</a:t>
            </a:r>
            <a:r>
              <a:rPr lang="zh-CN" altLang="en-US" sz="2000" dirty="0"/>
              <a:t>）因果图法是将自然语言规格说明转化成形式语言规格说明的一种严格的方法，可以指出规格说明存在的不完整性和二义性。</a:t>
            </a:r>
            <a:endParaRPr lang="zh-CN" altLang="en-US" sz="2000" dirty="0"/>
          </a:p>
        </p:txBody>
      </p:sp>
      <p:sp>
        <p:nvSpPr>
          <p:cNvPr id="6" name="内容占位符 1"/>
          <p:cNvSpPr txBox="1"/>
          <p:nvPr/>
        </p:nvSpPr>
        <p:spPr>
          <a:xfrm>
            <a:off x="6247269" y="1451815"/>
            <a:ext cx="4539088" cy="4545224"/>
          </a:xfrm>
          <a:prstGeom prst="rect">
            <a:avLst/>
          </a:prstGeom>
        </p:spPr>
        <p:style>
          <a:lnRef idx="1">
            <a:schemeClr val="accent5"/>
          </a:lnRef>
          <a:fillRef idx="2">
            <a:schemeClr val="accent5"/>
          </a:fillRef>
          <a:effectRef idx="1">
            <a:schemeClr val="accent5"/>
          </a:effectRef>
          <a:fontRef idx="minor">
            <a:schemeClr val="dk1"/>
          </a:fontRef>
        </p:style>
        <p:txBody>
          <a:bodyP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使用因果图法的缺点</a:t>
            </a:r>
            <a:endParaRPr lang="zh-CN" altLang="en-US" dirty="0" smtClean="0"/>
          </a:p>
          <a:p>
            <a:pPr lvl="1"/>
            <a:r>
              <a:rPr lang="en-US" altLang="zh-CN" sz="2000" dirty="0" smtClean="0"/>
              <a:t>1</a:t>
            </a:r>
            <a:r>
              <a:rPr lang="zh-CN" altLang="en-US" sz="2000" dirty="0" smtClean="0"/>
              <a:t>）因果图法的每个控件的条件不宜过多，最好为</a:t>
            </a:r>
            <a:r>
              <a:rPr lang="en-US" altLang="zh-CN" sz="2000" b="1" dirty="0" smtClean="0"/>
              <a:t>2</a:t>
            </a:r>
            <a:r>
              <a:rPr lang="zh-CN" altLang="en-US" sz="2000" dirty="0" smtClean="0"/>
              <a:t>个，比如按钮点击或者不点击，单选按钮选择还是不选择，复选按钮选择还是不选择。</a:t>
            </a:r>
            <a:endParaRPr lang="en-US" altLang="zh-CN" sz="2000" dirty="0" smtClean="0"/>
          </a:p>
          <a:p>
            <a:pPr lvl="1"/>
            <a:r>
              <a:rPr lang="en-US" altLang="zh-CN" sz="2000" dirty="0" smtClean="0"/>
              <a:t>2</a:t>
            </a:r>
            <a:r>
              <a:rPr lang="zh-CN" altLang="en-US" sz="2000" dirty="0" smtClean="0"/>
              <a:t>）如果控件较多，或者每个控件的条件较多，组合量将会很大，不宜使用因果图法</a:t>
            </a:r>
            <a:endParaRPr lang="zh-CN" altLang="en-US" sz="2000" dirty="0" smtClean="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ags/tag1.xml><?xml version="1.0" encoding="utf-8"?>
<p:tagLst xmlns:p="http://schemas.openxmlformats.org/presentationml/2006/main">
  <p:tag name="KSO_WM_UNIT_TABLE_BEAUTIFY" val="smartTable{fe47f7ce-cf0e-4721-b3b2-6c068f952ac9}"/>
</p:tagLst>
</file>

<file path=ppt/tags/tag2.xml><?xml version="1.0" encoding="utf-8"?>
<p:tagLst xmlns:p="http://schemas.openxmlformats.org/presentationml/2006/main">
  <p:tag name="KSO_WM_UNIT_TABLE_BEAUTIFY" val="smartTable{8185f800-dfa6-4442-a154-f9f7dd85ce10}"/>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黑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5633</Words>
  <Application>WPS 演示</Application>
  <PresentationFormat>宽屏</PresentationFormat>
  <Paragraphs>482</Paragraphs>
  <Slides>28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Calibri Light</vt:lpstr>
      <vt:lpstr>Calibri</vt:lpstr>
      <vt:lpstr>Times New Roman</vt:lpstr>
      <vt:lpstr>黑体</vt:lpstr>
      <vt:lpstr>微软雅黑</vt:lpstr>
      <vt:lpstr>Arial Unicode MS</vt:lpstr>
      <vt:lpstr>Office 主题</vt:lpstr>
      <vt:lpstr>PowerPoint 演示文稿</vt:lpstr>
      <vt:lpstr>内容要点 </vt:lpstr>
      <vt:lpstr>因果图法的定义 </vt:lpstr>
      <vt:lpstr>因果图法产生的背景</vt:lpstr>
      <vt:lpstr>因果图的核心</vt:lpstr>
      <vt:lpstr>因果图法基本步骤</vt:lpstr>
      <vt:lpstr>案例：交通一卡通自动充值软件系统需求</vt:lpstr>
      <vt:lpstr>PowerPoint 演示文稿</vt:lpstr>
      <vt:lpstr>因果图法的优缺点</vt:lpstr>
      <vt:lpstr>判定表法</vt:lpstr>
      <vt:lpstr>判定表法</vt:lpstr>
      <vt:lpstr>判定表法</vt:lpstr>
      <vt:lpstr>判定表法</vt:lpstr>
      <vt:lpstr>场景法概述</vt:lpstr>
      <vt:lpstr>案例-QQ登录</vt:lpstr>
      <vt:lpstr>测试用例矩阵</vt:lpstr>
      <vt:lpstr>测试用例数据</vt:lpstr>
      <vt:lpstr>用例场景定义</vt:lpstr>
      <vt:lpstr>用例场景产生的背景</vt:lpstr>
      <vt:lpstr>场景设计法</vt:lpstr>
      <vt:lpstr>场景设计法</vt:lpstr>
      <vt:lpstr>流程分析法总结</vt:lpstr>
      <vt:lpstr>错误推测法</vt:lpstr>
      <vt:lpstr>测试用例设计方法的综合</vt:lpstr>
      <vt:lpstr>测试方法的选择</vt:lpstr>
      <vt:lpstr>测试方法的选择</vt:lpstr>
      <vt:lpstr>测试方法的选择</vt:lpstr>
      <vt:lpstr>测试用例的本质</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廖先生</cp:lastModifiedBy>
  <cp:revision>1495</cp:revision>
  <dcterms:created xsi:type="dcterms:W3CDTF">2014-03-18T11:00:00Z</dcterms:created>
  <dcterms:modified xsi:type="dcterms:W3CDTF">2022-03-30T07:08:35Z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DABCD3F3CBC04EF1BCA46DB24BB35ABF</vt:lpwstr>
  </property>
</Properties>
</file>