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4"/>
  </p:handoutMasterIdLst>
  <p:sldIdLst>
    <p:sldId id="1016" r:id="rId3"/>
    <p:sldId id="1015" r:id="rId5"/>
    <p:sldId id="1071" r:id="rId6"/>
    <p:sldId id="1207" r:id="rId7"/>
    <p:sldId id="1208" r:id="rId8"/>
    <p:sldId id="1072" r:id="rId9"/>
    <p:sldId id="1190" r:id="rId10"/>
    <p:sldId id="1073" r:id="rId11"/>
    <p:sldId id="1074" r:id="rId12"/>
    <p:sldId id="1075" r:id="rId13"/>
    <p:sldId id="1076" r:id="rId14"/>
    <p:sldId id="1077" r:id="rId15"/>
    <p:sldId id="1206" r:id="rId16"/>
    <p:sldId id="1209" r:id="rId17"/>
    <p:sldId id="1078" r:id="rId18"/>
    <p:sldId id="1082" r:id="rId19"/>
    <p:sldId id="1202" r:id="rId20"/>
    <p:sldId id="1079" r:id="rId21"/>
    <p:sldId id="1080" r:id="rId22"/>
    <p:sldId id="1081" r:id="rId23"/>
    <p:sldId id="1204" r:id="rId24"/>
    <p:sldId id="1101" r:id="rId25"/>
    <p:sldId id="1210" r:id="rId26"/>
    <p:sldId id="1084" r:id="rId27"/>
    <p:sldId id="1133" r:id="rId28"/>
    <p:sldId id="1134" r:id="rId29"/>
    <p:sldId id="1193" r:id="rId30"/>
    <p:sldId id="1086" r:id="rId31"/>
    <p:sldId id="1135" r:id="rId32"/>
    <p:sldId id="1136" r:id="rId33"/>
    <p:sldId id="1137" r:id="rId34"/>
    <p:sldId id="1138" r:id="rId35"/>
    <p:sldId id="1139" r:id="rId36"/>
    <p:sldId id="1141" r:id="rId37"/>
    <p:sldId id="1142" r:id="rId38"/>
    <p:sldId id="1087" r:id="rId39"/>
    <p:sldId id="1143" r:id="rId40"/>
    <p:sldId id="1144" r:id="rId41"/>
    <p:sldId id="1151" r:id="rId42"/>
    <p:sldId id="1153" r:id="rId43"/>
    <p:sldId id="1152" r:id="rId44"/>
    <p:sldId id="1154" r:id="rId45"/>
    <p:sldId id="1212" r:id="rId46"/>
    <p:sldId id="1194" r:id="rId47"/>
    <p:sldId id="1253" r:id="rId48"/>
    <p:sldId id="1088" r:id="rId49"/>
    <p:sldId id="1191" r:id="rId50"/>
    <p:sldId id="1192" r:id="rId51"/>
    <p:sldId id="1211" r:id="rId52"/>
    <p:sldId id="1038" r:id="rId53"/>
  </p:sldIdLst>
  <p:sldSz cx="12192000" cy="6858000"/>
  <p:notesSz cx="6858000" cy="9144000"/>
  <p:custDataLst>
    <p:tags r:id="rId58"/>
  </p:custDataLst>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151F21"/>
    <a:srgbClr val="FF9933"/>
    <a:srgbClr val="66CCFF"/>
    <a:srgbClr val="FFFF99"/>
    <a:srgbClr val="FF66CC"/>
    <a:srgbClr val="FF6600"/>
    <a:srgbClr val="FF33CC"/>
    <a:srgbClr val="FF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322" autoAdjust="0"/>
  </p:normalViewPr>
  <p:slideViewPr>
    <p:cSldViewPr snapToObjects="1" showGuides="1">
      <p:cViewPr>
        <p:scale>
          <a:sx n="75" d="100"/>
          <a:sy n="75" d="100"/>
        </p:scale>
        <p:origin x="582" y="-30"/>
      </p:cViewPr>
      <p:guideLst>
        <p:guide orient="horz" pos="2115"/>
        <p:guide pos="3704"/>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7147"/>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gs" Target="tags/tag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BA593B-C7F3-4649-B760-8A9E538DD7F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FA9E79-3371-400B-AF86-A63F5C94FB3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E9B07FDD-F1B3-4E5B-BC2D-FED26B65F69F}" type="datetime1">
              <a:rPr lang="zh-CN" altLang="en-US" smtClean="0"/>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spcBef>
                <a:spcPct val="30000"/>
              </a:spcBef>
              <a:defRPr sz="1200">
                <a:solidFill>
                  <a:schemeClr val="tx1"/>
                </a:solidFill>
                <a:latin typeface="Arial" panose="020B0604020202020204" pitchFamily="34" charset="0"/>
              </a:defRPr>
            </a:lvl1pPr>
            <a:lvl2pPr defTabSz="0">
              <a:spcBef>
                <a:spcPct val="30000"/>
              </a:spcBef>
              <a:defRPr sz="1200">
                <a:solidFill>
                  <a:schemeClr val="tx1"/>
                </a:solidFill>
                <a:latin typeface="Arial" panose="020B0604020202020204" pitchFamily="34" charset="0"/>
              </a:defRPr>
            </a:lvl2pPr>
            <a:lvl3pPr defTabSz="0">
              <a:spcBef>
                <a:spcPct val="30000"/>
              </a:spcBef>
              <a:defRPr sz="1200">
                <a:solidFill>
                  <a:schemeClr val="tx1"/>
                </a:solidFill>
                <a:latin typeface="Arial" panose="020B0604020202020204" pitchFamily="34" charset="0"/>
              </a:defRPr>
            </a:lvl3pPr>
            <a:lvl4pPr defTabSz="0">
              <a:spcBef>
                <a:spcPct val="30000"/>
              </a:spcBef>
              <a:defRPr sz="1200">
                <a:solidFill>
                  <a:schemeClr val="tx1"/>
                </a:solidFill>
                <a:latin typeface="Arial" panose="020B0604020202020204" pitchFamily="34" charset="0"/>
              </a:defRPr>
            </a:lvl4pPr>
            <a:lvl5pPr defTabSz="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t>单击此处编辑母版文本样式</a:t>
            </a:r>
            <a:endParaRPr lang="zh-CN"/>
          </a:p>
          <a:p>
            <a:pPr>
              <a:buFontTx/>
              <a:buNone/>
            </a:pPr>
            <a:r>
              <a:rPr lang="zh-CN"/>
              <a:t>第二级</a:t>
            </a:r>
            <a:endParaRPr lang="zh-CN"/>
          </a:p>
          <a:p>
            <a:pPr>
              <a:buFontTx/>
              <a:buNone/>
            </a:pPr>
            <a:r>
              <a:rPr lang="zh-CN"/>
              <a:t>第三级</a:t>
            </a:r>
            <a:endParaRPr lang="zh-CN"/>
          </a:p>
          <a:p>
            <a:pPr>
              <a:buFontTx/>
              <a:buNone/>
            </a:pPr>
            <a:r>
              <a:rPr lang="zh-CN"/>
              <a:t>第四级</a:t>
            </a:r>
            <a:endParaRPr lang="zh-CN"/>
          </a:p>
          <a:p>
            <a:pPr>
              <a:buFontTx/>
              <a:buNone/>
            </a:pPr>
            <a:r>
              <a:rPr lang="zh-CN"/>
              <a:t>第五级</a:t>
            </a:r>
            <a:endParaRPr lang="zh-CN"/>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E9EF8A88-7B05-4B03-ACDA-4A6B434EDC9B}"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E9B07FDD-F1B3-4E5B-BC2D-FED26B65F69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E9EF8A88-7B05-4B03-ACDA-4A6B434EDC9B}"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zh-CN" altLang="en-US" sz="1200" kern="1200" baseline="0" dirty="0" smtClean="0">
                <a:solidFill>
                  <a:schemeClr val="tx1"/>
                </a:solidFill>
                <a:latin typeface="Arial" panose="020B0604020202020204" pitchFamily="34" charset="0"/>
                <a:ea typeface="+mn-ea"/>
                <a:cs typeface="+mn-cs"/>
              </a:rPr>
              <a:t>网络协议其实也是这样一种规范，在网络传输过程上传递的都是二进制数据，该数据如果没有一种规范</a:t>
            </a:r>
            <a:endParaRPr lang="zh-CN" altLang="en-US" sz="1200" kern="1200" baseline="0" dirty="0" smtClean="0">
              <a:solidFill>
                <a:schemeClr val="tx1"/>
              </a:solidFill>
              <a:latin typeface="Arial" panose="020B0604020202020204" pitchFamily="34" charset="0"/>
              <a:ea typeface="+mn-ea"/>
              <a:cs typeface="+mn-cs"/>
            </a:endParaRPr>
          </a:p>
          <a:p>
            <a:r>
              <a:rPr lang="zh-CN" altLang="en-US" sz="1200" kern="1200" baseline="0" dirty="0" smtClean="0">
                <a:solidFill>
                  <a:schemeClr val="tx1"/>
                </a:solidFill>
                <a:latin typeface="Arial" panose="020B0604020202020204" pitchFamily="34" charset="0"/>
                <a:ea typeface="+mn-ea"/>
                <a:cs typeface="+mn-cs"/>
              </a:rPr>
              <a:t>定义清楚，当数据接收端接收到该数据包时，只能认为是一种天书，就像老外看中国公民身份证号码一</a:t>
            </a:r>
            <a:endParaRPr lang="zh-CN" altLang="en-US" sz="1200" kern="1200" baseline="0" dirty="0" smtClean="0">
              <a:solidFill>
                <a:schemeClr val="tx1"/>
              </a:solidFill>
              <a:latin typeface="Arial" panose="020B0604020202020204" pitchFamily="34" charset="0"/>
              <a:ea typeface="+mn-ea"/>
              <a:cs typeface="+mn-cs"/>
            </a:endParaRPr>
          </a:p>
          <a:p>
            <a:r>
              <a:rPr lang="zh-CN" altLang="en-US" sz="1200" kern="1200" baseline="0" dirty="0" smtClean="0">
                <a:solidFill>
                  <a:schemeClr val="tx1"/>
                </a:solidFill>
                <a:latin typeface="Arial" panose="020B0604020202020204" pitchFamily="34" charset="0"/>
                <a:ea typeface="+mn-ea"/>
                <a:cs typeface="+mn-cs"/>
              </a:rPr>
              <a:t>样。网络协议无非就在定义某一个数据包的数据规则，某一位代表什么，某一位代表什么，与身份证号</a:t>
            </a:r>
            <a:endParaRPr lang="zh-CN" altLang="en-US" sz="1200" kern="1200" baseline="0" dirty="0" smtClean="0">
              <a:solidFill>
                <a:schemeClr val="tx1"/>
              </a:solidFill>
              <a:latin typeface="Arial" panose="020B0604020202020204" pitchFamily="34" charset="0"/>
              <a:ea typeface="+mn-ea"/>
              <a:cs typeface="+mn-cs"/>
            </a:endParaRPr>
          </a:p>
          <a:p>
            <a:r>
              <a:rPr lang="zh-CN" altLang="en-US" sz="1200" kern="1200" baseline="0" dirty="0" smtClean="0">
                <a:solidFill>
                  <a:schemeClr val="tx1"/>
                </a:solidFill>
                <a:latin typeface="Arial" panose="020B0604020202020204" pitchFamily="34" charset="0"/>
                <a:ea typeface="+mn-ea"/>
                <a:cs typeface="+mn-cs"/>
              </a:rPr>
              <a:t>码的定义规则如出一辙。</a:t>
            </a:r>
            <a:endParaRPr lang="en-US" altLang="zh-CN" sz="1200" kern="1200" baseline="0" dirty="0" smtClean="0">
              <a:solidFill>
                <a:schemeClr val="tx1"/>
              </a:solidFill>
              <a:latin typeface="Arial" panose="020B0604020202020204" pitchFamily="34" charset="0"/>
              <a:ea typeface="+mn-ea"/>
              <a:cs typeface="+mn-cs"/>
            </a:endParaRPr>
          </a:p>
          <a:p>
            <a:endParaRPr lang="en-US" altLang="zh-CN" sz="1200" kern="1200" baseline="0" dirty="0" smtClean="0">
              <a:solidFill>
                <a:schemeClr val="tx1"/>
              </a:solidFill>
              <a:latin typeface="Arial" panose="020B0604020202020204" pitchFamily="34" charset="0"/>
              <a:ea typeface="+mn-ea"/>
              <a:cs typeface="+mn-cs"/>
            </a:endParaRPr>
          </a:p>
          <a:p>
            <a:r>
              <a:rPr lang="zh-CN" altLang="en-US" sz="1200" kern="1200" baseline="0" dirty="0" smtClean="0">
                <a:solidFill>
                  <a:schemeClr val="tx1"/>
                </a:solidFill>
                <a:latin typeface="Arial" panose="020B0604020202020204" pitchFamily="34" charset="0"/>
                <a:ea typeface="+mn-ea"/>
                <a:cs typeface="+mn-cs"/>
              </a:rPr>
              <a:t>如果没有一个规范的协议，这一堆十六进制数据将没有任何意义，也无法理解它，人无法理解，系统也</a:t>
            </a:r>
            <a:endParaRPr lang="zh-CN" altLang="en-US" sz="1200" kern="1200" baseline="0" dirty="0" smtClean="0">
              <a:solidFill>
                <a:schemeClr val="tx1"/>
              </a:solidFill>
              <a:latin typeface="Arial" panose="020B0604020202020204" pitchFamily="34" charset="0"/>
              <a:ea typeface="+mn-ea"/>
              <a:cs typeface="+mn-cs"/>
            </a:endParaRPr>
          </a:p>
          <a:p>
            <a:r>
              <a:rPr lang="zh-CN" altLang="en-US" sz="1200" kern="1200" baseline="0" dirty="0" smtClean="0">
                <a:solidFill>
                  <a:schemeClr val="tx1"/>
                </a:solidFill>
                <a:latin typeface="Arial" panose="020B0604020202020204" pitchFamily="34" charset="0"/>
                <a:ea typeface="+mn-ea"/>
                <a:cs typeface="+mn-cs"/>
              </a:rPr>
              <a:t>无法理解，而一旦有协议来对它进行规范化说明，数据也才有了意义。</a:t>
            </a:r>
            <a:endParaRPr lang="zh-CN" altLang="en-US" dirty="0"/>
          </a:p>
        </p:txBody>
      </p:sp>
      <p:sp>
        <p:nvSpPr>
          <p:cNvPr id="4" name="日期占位符 3"/>
          <p:cNvSpPr>
            <a:spLocks noGrp="1"/>
          </p:cNvSpPr>
          <p:nvPr>
            <p:ph type="dt" idx="10"/>
          </p:nvPr>
        </p:nvSpPr>
        <p:spPr/>
        <p:txBody>
          <a:bodyPr/>
          <a:lstStyle/>
          <a:p>
            <a:fld id="{E9B07FDD-F1B3-4E5B-BC2D-FED26B65F69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E9EF8A88-7B05-4B03-ACDA-4A6B434EDC9B}"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日期占位符 3"/>
          <p:cNvSpPr>
            <a:spLocks noGrp="1"/>
          </p:cNvSpPr>
          <p:nvPr>
            <p:ph type="dt" idx="10"/>
          </p:nvPr>
        </p:nvSpPr>
        <p:spPr/>
        <p:txBody>
          <a:bodyPr/>
          <a:lstStyle/>
          <a:p>
            <a:fld id="{E9B07FDD-F1B3-4E5B-BC2D-FED26B65F69F}"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E9EF8A88-7B05-4B03-ACDA-4A6B434EDC9B}"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17538" y="1749425"/>
            <a:ext cx="9721080" cy="1847290"/>
          </a:xfrm>
        </p:spPr>
        <p:txBody>
          <a:bodyPr anchor="t"/>
          <a:lstStyle>
            <a:lvl1pPr algn="l">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r>
              <a:rPr lang="en-US" altLang="zh-CN" dirty="0" smtClean="0"/>
              <a:t>www.51testing.net</a:t>
            </a:r>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C5F2789-A8C2-44CE-952B-7495FCBC9DD0}" type="slidenum">
              <a:rPr lang="zh-CN" altLang="en-US"/>
            </a:fld>
            <a:endParaRPr lang="zh-CN" altLang="en-US" sz="1800">
              <a:solidFill>
                <a:schemeClr val="tx1"/>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36989" y="548680"/>
            <a:ext cx="1915595" cy="5864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z="1400">
                <a:solidFill>
                  <a:srgbClr val="FFFF00"/>
                </a:solidFill>
              </a:defRPr>
            </a:lvl1pPr>
          </a:lstStyle>
          <a:p>
            <a:endParaRPr lang="zh-CN" altLang="en-US" dirty="0"/>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66714B2-B59B-41F0-81CF-13C373F4799F}" type="slidenum">
              <a:rPr lang="zh-CN" altLang="en-US"/>
            </a:fld>
            <a:endParaRPr lang="zh-CN" altLang="en-US" sz="18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34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34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0A3A73D-1172-4951-B935-4760E2D02BBB}"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aseline="0">
                <a:solidFill>
                  <a:schemeClr val="bg1"/>
                </a:solidFill>
                <a:latin typeface="Times New Roman" panose="02020603050405020304" pitchFamily="18" charset="0"/>
                <a:ea typeface="黑体" panose="02010609060101010101" pitchFamily="49" charset="-122"/>
              </a:defRPr>
            </a:lvl1pPr>
            <a:lvl2pPr>
              <a:defRPr baseline="0">
                <a:solidFill>
                  <a:schemeClr val="bg1"/>
                </a:solidFill>
                <a:latin typeface="Times New Roman" panose="02020603050405020304" pitchFamily="18" charset="0"/>
                <a:ea typeface="黑体" panose="02010609060101010101" pitchFamily="49" charset="-122"/>
              </a:defRPr>
            </a:lvl2pPr>
            <a:lvl3pPr>
              <a:defRPr baseline="0">
                <a:solidFill>
                  <a:schemeClr val="bg1"/>
                </a:solidFill>
                <a:latin typeface="Times New Roman" panose="02020603050405020304" pitchFamily="18" charset="0"/>
                <a:ea typeface="黑体" panose="02010609060101010101" pitchFamily="49" charset="-122"/>
              </a:defRPr>
            </a:lvl3pPr>
            <a:lvl4pPr>
              <a:defRPr baseline="0">
                <a:solidFill>
                  <a:schemeClr val="bg1"/>
                </a:solidFill>
                <a:latin typeface="Times New Roman" panose="02020603050405020304" pitchFamily="18" charset="0"/>
                <a:ea typeface="黑体" panose="02010609060101010101" pitchFamily="49" charset="-122"/>
              </a:defRPr>
            </a:lvl4pPr>
            <a:lvl5pPr>
              <a:defRPr baseline="0">
                <a:solidFill>
                  <a:schemeClr val="bg1"/>
                </a:solidFill>
                <a:latin typeface="Times New Roman" panose="02020603050405020304" pitchFamily="18" charset="0"/>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sz="1600">
                <a:solidFill>
                  <a:srgbClr val="FFFF00"/>
                </a:solidFill>
              </a:defRPr>
            </a:lvl1pPr>
          </a:lstStyle>
          <a:p>
            <a:r>
              <a:rPr lang="en-US" altLang="zh-CN" dirty="0" smtClean="0"/>
              <a:t>www.51testing.net</a:t>
            </a:r>
            <a:endParaRPr lang="zh-CN" altLang="en-US" dirty="0" smtClean="0"/>
          </a:p>
        </p:txBody>
      </p:sp>
      <p:sp>
        <p:nvSpPr>
          <p:cNvPr id="6" name="灯片编号占位符 5"/>
          <p:cNvSpPr>
            <a:spLocks noGrp="1"/>
          </p:cNvSpPr>
          <p:nvPr>
            <p:ph type="sldNum" sz="quarter" idx="12"/>
          </p:nvPr>
        </p:nvSpPr>
        <p:spPr/>
        <p:txBody>
          <a:bodyPr/>
          <a:lstStyle>
            <a:lvl1pPr>
              <a:defRPr/>
            </a:lvl1pPr>
          </a:lstStyle>
          <a:p>
            <a:endParaRPr lang="zh-CN" altLang="en-US" sz="1800" dirty="0">
              <a:solidFill>
                <a:schemeClr val="tx1"/>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36989" y="548680"/>
            <a:ext cx="1915595" cy="5864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0DB8F7C-C05A-4796-A3AE-E8CA100D1695}"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270000"/>
            <a:ext cx="5181600" cy="4908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270000"/>
            <a:ext cx="5181600" cy="4908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408768A-06FD-41D9-A4D3-4AF3A8520505}"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697EDECC-8B94-4FBE-AAB3-F0E2EC167407}"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7AF22E4F-0089-4A24-9214-296F85C8B340}"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5CF17F76-33E6-4930-92D1-B0C0B537C497}"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010B666-62B7-4D4E-A801-63F10D42DFCB}"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AC642589-1976-499E-B0B1-D5387F945D6D}" type="datetime1">
              <a:rPr lang="zh-CN" altLang="en-US"/>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28BC305C-364B-4E88-85C1-F48F63A5B36F}" type="slidenum">
              <a:rPr lang="zh-CN" altLang="en-US"/>
            </a:fld>
            <a:endParaRPr lang="zh-CN" altLang="en-US" sz="1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51F2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sym typeface="Calibri Light" panose="020F0302020204030204" pitchFamily="34" charset="0"/>
              </a:rPr>
              <a:t>单击此处编辑母版标题样式</a:t>
            </a:r>
            <a:endParaRPr lang="zh-CN" smtClean="0">
              <a:sym typeface="Calibri Light" panose="020F0302020204030204" pitchFamily="34" charset="0"/>
            </a:endParaRPr>
          </a:p>
        </p:txBody>
      </p:sp>
      <p:sp>
        <p:nvSpPr>
          <p:cNvPr id="1027" name="文本占位符 2"/>
          <p:cNvSpPr>
            <a:spLocks noGrp="1" noChangeArrowheads="1"/>
          </p:cNvSpPr>
          <p:nvPr>
            <p:ph type="body" idx="1"/>
          </p:nvPr>
        </p:nvSpPr>
        <p:spPr bwMode="auto">
          <a:xfrm>
            <a:off x="838200" y="1270000"/>
            <a:ext cx="10515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smtClean="0">
                <a:sym typeface="Calibri" panose="020F0502020204030204" pitchFamily="34" charset="0"/>
              </a:rPr>
              <a:t>单击此处编辑母版文本样式</a:t>
            </a:r>
            <a:endParaRPr lang="zh-CN" dirty="0" smtClean="0">
              <a:sym typeface="Calibri" panose="020F0502020204030204" pitchFamily="34" charset="0"/>
            </a:endParaRPr>
          </a:p>
          <a:p>
            <a:pPr lvl="1"/>
            <a:r>
              <a:rPr lang="zh-CN" dirty="0" smtClean="0">
                <a:sym typeface="Calibri" panose="020F0502020204030204" pitchFamily="34" charset="0"/>
              </a:rPr>
              <a:t>第二级</a:t>
            </a:r>
            <a:endParaRPr lang="zh-CN" dirty="0" smtClean="0">
              <a:sym typeface="Calibri" panose="020F0502020204030204" pitchFamily="34" charset="0"/>
            </a:endParaRPr>
          </a:p>
          <a:p>
            <a:pPr lvl="2"/>
            <a:r>
              <a:rPr lang="zh-CN" dirty="0" smtClean="0">
                <a:sym typeface="Calibri" panose="020F0502020204030204" pitchFamily="34" charset="0"/>
              </a:rPr>
              <a:t>第三级</a:t>
            </a:r>
            <a:endParaRPr lang="zh-CN" dirty="0" smtClean="0">
              <a:sym typeface="Calibri" panose="020F0502020204030204" pitchFamily="34" charset="0"/>
            </a:endParaRPr>
          </a:p>
          <a:p>
            <a:pPr lvl="3"/>
            <a:r>
              <a:rPr lang="zh-CN" dirty="0" smtClean="0">
                <a:sym typeface="Calibri" panose="020F0502020204030204" pitchFamily="34" charset="0"/>
              </a:rPr>
              <a:t>第四级</a:t>
            </a:r>
            <a:endParaRPr lang="zh-CN" dirty="0" smtClean="0">
              <a:sym typeface="Calibri" panose="020F0502020204030204" pitchFamily="34" charset="0"/>
            </a:endParaRPr>
          </a:p>
          <a:p>
            <a:pPr lvl="4"/>
            <a:r>
              <a:rPr lang="zh-CN" dirty="0" smtClean="0">
                <a:sym typeface="Calibri" panose="020F0502020204030204" pitchFamily="34" charset="0"/>
              </a:rPr>
              <a:t>第五级</a:t>
            </a:r>
            <a:endParaRPr lang="zh-CN" dirty="0" smtClean="0">
              <a:sym typeface="Calibri" panose="020F0502020204030204" pitchFamily="34" charset="0"/>
            </a:endParaRP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sz="1400">
                <a:solidFill>
                  <a:srgbClr val="FFFF00"/>
                </a:solidFill>
                <a:latin typeface="Times New Roman" panose="02020603050405020304" pitchFamily="18" charset="0"/>
                <a:cs typeface="Times New Roman" panose="02020603050405020304" pitchFamily="18" charset="0"/>
              </a:defRPr>
            </a:lvl1pPr>
          </a:lstStyle>
          <a:p>
            <a:r>
              <a:rPr lang="en-US" altLang="zh-CN" dirty="0" smtClean="0"/>
              <a:t>www.51testing.net</a:t>
            </a:r>
            <a:endParaRPr lang="zh-CN" altLang="en-US" dirty="0"/>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a:solidFill>
                  <a:srgbClr val="898989"/>
                </a:solidFill>
              </a:defRPr>
            </a:lvl1pPr>
          </a:lstStyle>
          <a:p>
            <a:fld id="{80DC3D78-5B1C-4907-8F4A-3C622ED3F384}" type="slidenum">
              <a:rPr lang="zh-CN" altLang="en-US"/>
            </a:fld>
            <a:endParaRPr lang="zh-CN" altLang="en-US" sz="1800">
              <a:solidFill>
                <a:schemeClr val="tx1"/>
              </a:solidFill>
            </a:endParaRPr>
          </a:p>
        </p:txBody>
      </p:sp>
      <p:pic>
        <p:nvPicPr>
          <p:cNvPr id="7" name="图片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269909" y="5644602"/>
            <a:ext cx="1060227" cy="10602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0">
        <p:cut/>
      </p:transition>
    </mc:Choice>
    <mc:Fallback>
      <p:transition>
        <p:cut/>
      </p:transition>
    </mc:Fallback>
  </mc:AlternateContent>
  <p:hf sldNum="0" hdr="0" ftr="0"/>
  <p:txStyles>
    <p:titleStyle>
      <a:lvl1pPr marL="914400" indent="-914400" algn="l" defTabSz="0" rtl="0" eaLnBrk="0" fontAlgn="base" hangingPunct="0">
        <a:lnSpc>
          <a:spcPct val="90000"/>
        </a:lnSpc>
        <a:spcBef>
          <a:spcPct val="0"/>
        </a:spcBef>
        <a:spcAft>
          <a:spcPct val="0"/>
        </a:spcAft>
        <a:defRPr sz="4000" b="1" kern="1200">
          <a:solidFill>
            <a:srgbClr val="FFFF00"/>
          </a:solidFill>
          <a:latin typeface="+mj-lt"/>
          <a:ea typeface="+mj-ea"/>
          <a:cs typeface="+mj-cs"/>
          <a:sym typeface="Calibri Light" panose="020F0302020204030204" pitchFamily="34" charset="0"/>
        </a:defRPr>
      </a:lvl1pPr>
      <a:lvl2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2pPr>
      <a:lvl3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3pPr>
      <a:lvl4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4pPr>
      <a:lvl5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5pPr>
      <a:lvl6pPr marL="13716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6pPr>
      <a:lvl7pPr marL="18288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7pPr>
      <a:lvl8pPr marL="22860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8pPr>
      <a:lvl9pPr marL="27432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9pPr>
    </p:titleStyle>
    <p:bodyStyle>
      <a:lvl1pPr marL="228600" indent="-228600" algn="l" defTabSz="0"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defTabSz="0"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defTabSz="0"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defTabSz="0"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8" name="Rectangle 6"/>
          <p:cNvSpPr txBox="1">
            <a:spLocks noChangeArrowheads="1"/>
          </p:cNvSpPr>
          <p:nvPr/>
        </p:nvSpPr>
        <p:spPr bwMode="auto">
          <a:xfrm>
            <a:off x="911424" y="2304678"/>
            <a:ext cx="7943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914400" indent="-914400" algn="l" defTabSz="0" rtl="0" eaLnBrk="0" fontAlgn="base" hangingPunct="0">
              <a:lnSpc>
                <a:spcPct val="90000"/>
              </a:lnSpc>
              <a:spcBef>
                <a:spcPct val="0"/>
              </a:spcBef>
              <a:spcAft>
                <a:spcPct val="0"/>
              </a:spcAft>
              <a:defRPr sz="4400" b="1" kern="1200">
                <a:solidFill>
                  <a:srgbClr val="FFFF00"/>
                </a:solidFill>
                <a:latin typeface="+mj-lt"/>
                <a:ea typeface="+mj-ea"/>
                <a:cs typeface="+mj-cs"/>
                <a:sym typeface="Calibri Light" panose="020F0302020204030204" pitchFamily="34" charset="0"/>
              </a:defRPr>
            </a:lvl1pPr>
            <a:lvl2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2pPr>
            <a:lvl3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3pPr>
            <a:lvl4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4pPr>
            <a:lvl5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5pPr>
            <a:lvl6pPr marL="13716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6pPr>
            <a:lvl7pPr marL="18288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7pPr>
            <a:lvl8pPr marL="22860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8pPr>
            <a:lvl9pPr marL="27432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9pPr>
          </a:lstStyle>
          <a:p>
            <a:pPr>
              <a:buFontTx/>
            </a:pPr>
            <a:r>
              <a:rPr lang="en-US" altLang="zh-CN" dirty="0" smtClean="0">
                <a:latin typeface="Times New Roman" panose="02020603050405020304" pitchFamily="18" charset="0"/>
                <a:cs typeface="Times New Roman" panose="02020603050405020304" pitchFamily="18" charset="0"/>
              </a:rPr>
              <a:t>WEB</a:t>
            </a:r>
            <a:r>
              <a:rPr lang="zh-CN" altLang="en-US" dirty="0" smtClean="0"/>
              <a:t>测试</a:t>
            </a:r>
            <a:r>
              <a:rPr lang="en-US" altLang="zh-CN" dirty="0" smtClean="0"/>
              <a:t>   </a:t>
            </a:r>
            <a:r>
              <a:rPr lang="en-US" altLang="zh-CN" sz="3600" dirty="0" smtClean="0">
                <a:solidFill>
                  <a:schemeClr val="accent5">
                    <a:lumMod val="50000"/>
                  </a:schemeClr>
                </a:solidFill>
              </a:rPr>
              <a:t>----WEB</a:t>
            </a:r>
            <a:r>
              <a:rPr lang="zh-CN" altLang="en-US" sz="3600" dirty="0" smtClean="0">
                <a:solidFill>
                  <a:schemeClr val="accent5">
                    <a:lumMod val="50000"/>
                  </a:schemeClr>
                </a:solidFill>
              </a:rPr>
              <a:t>网络协议</a:t>
            </a:r>
            <a:endParaRPr lang="zh-CN" altLang="zh-CN" sz="3600" dirty="0">
              <a:solidFill>
                <a:schemeClr val="accent5">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参考模型</a:t>
            </a:r>
            <a:r>
              <a:rPr lang="en-US" altLang="zh-CN" dirty="0" smtClean="0"/>
              <a:t> – </a:t>
            </a:r>
            <a:r>
              <a:rPr lang="zh-CN" altLang="en-US" dirty="0" smtClean="0"/>
              <a:t>网络层</a:t>
            </a:r>
            <a:endParaRPr lang="zh-CN" altLang="en-US" dirty="0"/>
          </a:p>
        </p:txBody>
      </p:sp>
      <p:sp>
        <p:nvSpPr>
          <p:cNvPr id="3" name="内容占位符 2"/>
          <p:cNvSpPr>
            <a:spLocks noGrp="1"/>
          </p:cNvSpPr>
          <p:nvPr>
            <p:ph idx="1"/>
          </p:nvPr>
        </p:nvSpPr>
        <p:spPr>
          <a:xfrm>
            <a:off x="627306" y="1420005"/>
            <a:ext cx="4825752" cy="4908550"/>
          </a:xfrm>
        </p:spPr>
        <p:txBody>
          <a:bodyPr/>
          <a:lstStyle/>
          <a:p>
            <a:r>
              <a:rPr lang="zh-CN" altLang="zh-CN" dirty="0" smtClean="0"/>
              <a:t>使数据</a:t>
            </a:r>
            <a:r>
              <a:rPr lang="zh-CN" altLang="zh-CN" dirty="0">
                <a:solidFill>
                  <a:schemeClr val="accent2"/>
                </a:solidFill>
              </a:rPr>
              <a:t>路由经过</a:t>
            </a:r>
            <a:r>
              <a:rPr lang="zh-CN" altLang="zh-CN" dirty="0"/>
              <a:t>大型网络</a:t>
            </a:r>
            <a:r>
              <a:rPr lang="zh-CN" altLang="zh-CN" dirty="0" smtClean="0"/>
              <a:t>。</a:t>
            </a:r>
            <a:endParaRPr lang="en-US" altLang="zh-CN" dirty="0" smtClean="0"/>
          </a:p>
          <a:p>
            <a:endParaRPr lang="zh-CN" altLang="zh-CN" dirty="0"/>
          </a:p>
          <a:p>
            <a:r>
              <a:rPr lang="zh-CN" altLang="zh-CN" dirty="0" smtClean="0"/>
              <a:t>这</a:t>
            </a:r>
            <a:r>
              <a:rPr lang="zh-CN" altLang="zh-CN" dirty="0"/>
              <a:t>一层，数据的单位称为数据包（</a:t>
            </a:r>
            <a:r>
              <a:rPr lang="en-US" altLang="zh-CN" dirty="0"/>
              <a:t>packet</a:t>
            </a:r>
            <a:r>
              <a:rPr lang="zh-CN" altLang="zh-CN" dirty="0"/>
              <a:t>）</a:t>
            </a:r>
            <a:r>
              <a:rPr lang="zh-CN" altLang="zh-CN" dirty="0" smtClean="0"/>
              <a:t>。</a:t>
            </a:r>
            <a:endParaRPr lang="en-US" altLang="zh-CN" dirty="0" smtClean="0"/>
          </a:p>
          <a:p>
            <a:endParaRPr lang="zh-CN" altLang="zh-CN" dirty="0"/>
          </a:p>
          <a:p>
            <a:r>
              <a:rPr lang="zh-CN" altLang="en-US" dirty="0" smtClean="0"/>
              <a:t>网络层主要设备：路由器</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a:picLocks noChangeAspect="1"/>
          </p:cNvPicPr>
          <p:nvPr/>
        </p:nvPicPr>
        <p:blipFill>
          <a:blip r:embed="rId1"/>
          <a:stretch>
            <a:fillRect/>
          </a:stretch>
        </p:blipFill>
        <p:spPr>
          <a:xfrm>
            <a:off x="5303912" y="1347293"/>
            <a:ext cx="6888088" cy="41433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参考模型</a:t>
            </a:r>
            <a:r>
              <a:rPr lang="en-US" altLang="zh-CN" dirty="0" smtClean="0"/>
              <a:t> – </a:t>
            </a:r>
            <a:r>
              <a:rPr lang="zh-CN" altLang="en-US" dirty="0" smtClean="0"/>
              <a:t>传输层</a:t>
            </a:r>
            <a:endParaRPr lang="zh-CN" altLang="en-US" dirty="0"/>
          </a:p>
        </p:txBody>
      </p:sp>
      <p:sp>
        <p:nvSpPr>
          <p:cNvPr id="3" name="内容占位符 2"/>
          <p:cNvSpPr>
            <a:spLocks noGrp="1"/>
          </p:cNvSpPr>
          <p:nvPr>
            <p:ph idx="1"/>
          </p:nvPr>
        </p:nvSpPr>
        <p:spPr>
          <a:xfrm>
            <a:off x="838200" y="1270000"/>
            <a:ext cx="4114792" cy="4908550"/>
          </a:xfrm>
        </p:spPr>
        <p:txBody>
          <a:bodyPr/>
          <a:lstStyle/>
          <a:p>
            <a:r>
              <a:rPr lang="zh-CN" altLang="zh-CN" dirty="0" smtClean="0"/>
              <a:t>提供</a:t>
            </a:r>
            <a:r>
              <a:rPr lang="zh-CN" altLang="zh-CN" dirty="0" smtClean="0">
                <a:solidFill>
                  <a:schemeClr val="accent2"/>
                </a:solidFill>
              </a:rPr>
              <a:t>终端到终端</a:t>
            </a:r>
            <a:r>
              <a:rPr lang="zh-CN" altLang="zh-CN" dirty="0" smtClean="0"/>
              <a:t>的</a:t>
            </a:r>
            <a:r>
              <a:rPr lang="zh-CN" altLang="zh-CN" dirty="0" smtClean="0">
                <a:solidFill>
                  <a:schemeClr val="accent2"/>
                </a:solidFill>
              </a:rPr>
              <a:t>可靠连接</a:t>
            </a:r>
            <a:r>
              <a:rPr lang="zh-CN" altLang="zh-CN" dirty="0" smtClean="0"/>
              <a:t>。</a:t>
            </a:r>
            <a:endParaRPr lang="en-US" altLang="zh-CN" dirty="0" smtClean="0"/>
          </a:p>
          <a:p>
            <a:endParaRPr lang="en-US" altLang="zh-CN" dirty="0"/>
          </a:p>
          <a:p>
            <a:r>
              <a:rPr lang="zh-CN" altLang="zh-CN" dirty="0" smtClean="0"/>
              <a:t>这</a:t>
            </a:r>
            <a:r>
              <a:rPr lang="zh-CN" altLang="zh-CN" dirty="0"/>
              <a:t>一层，数据的单位称为数据段（</a:t>
            </a:r>
            <a:r>
              <a:rPr lang="en-US" altLang="zh-CN" dirty="0"/>
              <a:t>segment</a:t>
            </a:r>
            <a:r>
              <a:rPr lang="zh-CN" altLang="zh-CN" dirty="0"/>
              <a:t>）。</a:t>
            </a:r>
            <a:endParaRPr lang="zh-CN" altLang="zh-CN"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a:picLocks noChangeAspect="1"/>
          </p:cNvPicPr>
          <p:nvPr/>
        </p:nvPicPr>
        <p:blipFill>
          <a:blip r:embed="rId1"/>
          <a:stretch>
            <a:fillRect/>
          </a:stretch>
        </p:blipFill>
        <p:spPr>
          <a:xfrm>
            <a:off x="4799856" y="1309687"/>
            <a:ext cx="7392144" cy="4238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参考模型</a:t>
            </a:r>
            <a:r>
              <a:rPr lang="en-US" altLang="zh-CN" dirty="0" smtClean="0"/>
              <a:t> – </a:t>
            </a:r>
            <a:r>
              <a:rPr lang="zh-CN" altLang="en-US" dirty="0" smtClean="0"/>
              <a:t>会话、表示、应用层</a:t>
            </a:r>
            <a:endParaRPr lang="zh-CN" altLang="en-US" dirty="0"/>
          </a:p>
        </p:txBody>
      </p:sp>
      <p:sp>
        <p:nvSpPr>
          <p:cNvPr id="3" name="内容占位符 2"/>
          <p:cNvSpPr>
            <a:spLocks noGrp="1"/>
          </p:cNvSpPr>
          <p:nvPr>
            <p:ph idx="1"/>
          </p:nvPr>
        </p:nvSpPr>
        <p:spPr>
          <a:xfrm>
            <a:off x="838200" y="1270000"/>
            <a:ext cx="4114792" cy="4908550"/>
          </a:xfrm>
        </p:spPr>
        <p:txBody>
          <a:bodyPr/>
          <a:lstStyle/>
          <a:p>
            <a:r>
              <a:rPr lang="zh-CN" altLang="en-US" dirty="0" smtClean="0"/>
              <a:t>会话层：</a:t>
            </a:r>
            <a:r>
              <a:rPr lang="zh-TW" altLang="zh-CN" dirty="0"/>
              <a:t>管理</a:t>
            </a:r>
            <a:r>
              <a:rPr lang="zh-TW" altLang="zh-CN" dirty="0">
                <a:solidFill>
                  <a:schemeClr val="accent2"/>
                </a:solidFill>
              </a:rPr>
              <a:t>主机</a:t>
            </a:r>
            <a:r>
              <a:rPr lang="zh-TW" altLang="zh-CN" dirty="0"/>
              <a:t>之间的会话进程，即负责</a:t>
            </a:r>
            <a:r>
              <a:rPr lang="zh-TW" altLang="zh-CN" dirty="0">
                <a:solidFill>
                  <a:schemeClr val="accent2"/>
                </a:solidFill>
              </a:rPr>
              <a:t>建立、管理、终止进程之间的会话</a:t>
            </a:r>
            <a:r>
              <a:rPr lang="zh-TW" altLang="zh-CN" dirty="0" smtClean="0">
                <a:solidFill>
                  <a:schemeClr val="accent2"/>
                </a:solidFill>
              </a:rPr>
              <a:t>。</a:t>
            </a:r>
            <a:endParaRPr lang="en-US" altLang="zh-TW" dirty="0" smtClean="0">
              <a:solidFill>
                <a:schemeClr val="accent2"/>
              </a:solidFill>
            </a:endParaRPr>
          </a:p>
          <a:p>
            <a:endParaRPr lang="en-US" altLang="zh-CN" dirty="0" smtClean="0"/>
          </a:p>
          <a:p>
            <a:r>
              <a:rPr lang="zh-CN" altLang="en-US" dirty="0" smtClean="0"/>
              <a:t>表示层：编码、加密解密、压缩</a:t>
            </a:r>
            <a:endParaRPr lang="en-US" altLang="zh-CN" dirty="0" smtClean="0"/>
          </a:p>
          <a:p>
            <a:endParaRPr lang="en-US" altLang="zh-CN" dirty="0" smtClean="0"/>
          </a:p>
          <a:p>
            <a:r>
              <a:rPr lang="zh-CN" altLang="en-US" dirty="0" smtClean="0"/>
              <a:t>应用层：</a:t>
            </a:r>
            <a:r>
              <a:rPr lang="en-US" altLang="zh-CN" dirty="0" smtClean="0"/>
              <a:t>DNS</a:t>
            </a:r>
            <a:r>
              <a:rPr lang="zh-CN" altLang="en-US" dirty="0" smtClean="0"/>
              <a:t>、</a:t>
            </a:r>
            <a:r>
              <a:rPr lang="en-US" altLang="zh-CN" dirty="0" smtClean="0"/>
              <a:t>HTTP</a:t>
            </a:r>
            <a:r>
              <a:rPr lang="zh-CN" altLang="en-US" dirty="0" smtClean="0"/>
              <a:t>、邮件服务、文件传送服务等</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a:picLocks noChangeAspect="1"/>
          </p:cNvPicPr>
          <p:nvPr/>
        </p:nvPicPr>
        <p:blipFill>
          <a:blip r:embed="rId1"/>
          <a:stretch>
            <a:fillRect/>
          </a:stretch>
        </p:blipFill>
        <p:spPr>
          <a:xfrm>
            <a:off x="4799856" y="1412776"/>
            <a:ext cx="7392144" cy="4238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封装和解封装</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31504" y="1499394"/>
            <a:ext cx="7620000" cy="44831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838200" y="365125"/>
            <a:ext cx="10515600" cy="760413"/>
          </a:xfrm>
        </p:spPr>
        <p:txBody>
          <a:bodyPr/>
          <a:lstStyle/>
          <a:p>
            <a:r>
              <a:rPr lang="zh-CN" altLang="en-US" dirty="0"/>
              <a:t>网络协议模型 </a:t>
            </a:r>
            <a:r>
              <a:rPr lang="en-US" altLang="zh-CN" dirty="0"/>
              <a:t>– TCP/IP</a:t>
            </a:r>
            <a:r>
              <a:rPr lang="zh-CN" altLang="en-US" dirty="0"/>
              <a:t>模型</a:t>
            </a:r>
            <a:endParaRPr lang="zh-CN" altLang="en-US" dirty="0"/>
          </a:p>
        </p:txBody>
      </p:sp>
      <p:sp>
        <p:nvSpPr>
          <p:cNvPr id="9" name="内容占位符 2"/>
          <p:cNvSpPr>
            <a:spLocks noGrp="1"/>
          </p:cNvSpPr>
          <p:nvPr>
            <p:ph idx="1"/>
          </p:nvPr>
        </p:nvSpPr>
        <p:spPr>
          <a:xfrm>
            <a:off x="838200" y="1270000"/>
            <a:ext cx="10515600" cy="4908550"/>
          </a:xfrm>
        </p:spPr>
        <p:txBody>
          <a:bodyPr/>
          <a:lstStyle/>
          <a:p>
            <a:r>
              <a:rPr lang="en-US" altLang="zh-CN" sz="2000" dirty="0">
                <a:latin typeface="微软雅黑" panose="020B0503020204020204" charset="-122"/>
                <a:ea typeface="微软雅黑" panose="020B0503020204020204" charset="-122"/>
                <a:cs typeface="微软雅黑" panose="020B0503020204020204" charset="-122"/>
              </a:rPr>
              <a:t>TCP/IP</a:t>
            </a:r>
            <a:r>
              <a:rPr lang="zh-CN" altLang="en-US" sz="2000" dirty="0">
                <a:latin typeface="微软雅黑" panose="020B0503020204020204" charset="-122"/>
                <a:ea typeface="微软雅黑" panose="020B0503020204020204" charset="-122"/>
                <a:cs typeface="微软雅黑" panose="020B0503020204020204" charset="-122"/>
              </a:rPr>
              <a:t>：基于事实标准的模型</a:t>
            </a:r>
            <a:endParaRPr lang="zh-CN" altLang="en-US" sz="20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latin typeface="微软雅黑" panose="020B0503020204020204" charset="-122"/>
                <a:ea typeface="微软雅黑" panose="020B0503020204020204" charset="-122"/>
                <a:cs typeface="微软雅黑" panose="020B0503020204020204" charset="-122"/>
              </a:rPr>
              <a:t>产生原因</a:t>
            </a:r>
            <a:r>
              <a:rPr lang="zh-CN" altLang="en-US" sz="2000" dirty="0" smtClean="0">
                <a:latin typeface="微软雅黑" panose="020B0503020204020204" charset="-122"/>
                <a:ea typeface="微软雅黑" panose="020B0503020204020204" charset="-122"/>
                <a:cs typeface="微软雅黑" panose="020B0503020204020204" charset="-122"/>
              </a:rPr>
              <a:t>：</a:t>
            </a:r>
            <a:r>
              <a:rPr lang="en-US" altLang="zh-CN" sz="2000" dirty="0" smtClean="0">
                <a:latin typeface="微软雅黑" panose="020B0503020204020204" charset="-122"/>
                <a:ea typeface="微软雅黑" panose="020B0503020204020204" charset="-122"/>
                <a:cs typeface="微软雅黑" panose="020B0503020204020204" charset="-122"/>
              </a:rPr>
              <a:t>OSI 7</a:t>
            </a:r>
            <a:r>
              <a:rPr lang="zh-CN" altLang="en-US" sz="2000" dirty="0">
                <a:latin typeface="微软雅黑" panose="020B0503020204020204" charset="-122"/>
                <a:ea typeface="微软雅黑" panose="020B0503020204020204" charset="-122"/>
                <a:cs typeface="微软雅黑" panose="020B0503020204020204" charset="-122"/>
              </a:rPr>
              <a:t>层模型太复杂，简化为</a:t>
            </a:r>
            <a:r>
              <a:rPr lang="en-US" altLang="zh-CN" sz="2000" dirty="0">
                <a:latin typeface="微软雅黑" panose="020B0503020204020204" charset="-122"/>
                <a:ea typeface="微软雅黑" panose="020B0503020204020204" charset="-122"/>
                <a:cs typeface="微软雅黑" panose="020B0503020204020204" charset="-122"/>
              </a:rPr>
              <a:t>TCP/IP</a:t>
            </a:r>
            <a:r>
              <a:rPr lang="zh-CN" altLang="en-US" sz="2000" dirty="0">
                <a:latin typeface="微软雅黑" panose="020B0503020204020204" charset="-122"/>
                <a:ea typeface="微软雅黑" panose="020B0503020204020204" charset="-122"/>
                <a:cs typeface="微软雅黑" panose="020B0503020204020204" charset="-122"/>
              </a:rPr>
              <a:t>四层</a:t>
            </a:r>
            <a:r>
              <a:rPr lang="zh-CN" altLang="en-US" sz="2000" dirty="0" smtClean="0">
                <a:latin typeface="微软雅黑" panose="020B0503020204020204" charset="-122"/>
                <a:ea typeface="微软雅黑" panose="020B0503020204020204" charset="-122"/>
                <a:cs typeface="微软雅黑" panose="020B0503020204020204" charset="-122"/>
              </a:rPr>
              <a:t>模型</a:t>
            </a:r>
            <a:endParaRPr lang="en-US" altLang="zh-CN" sz="2000" dirty="0" smtClean="0">
              <a:latin typeface="微软雅黑" panose="020B0503020204020204" charset="-122"/>
              <a:ea typeface="微软雅黑" panose="020B0503020204020204" charset="-122"/>
              <a:cs typeface="微软雅黑" panose="020B0503020204020204" charset="-122"/>
            </a:endParaRPr>
          </a:p>
        </p:txBody>
      </p:sp>
      <p:sp>
        <p:nvSpPr>
          <p:cNvPr id="10" name="日期占位符 3"/>
          <p:cNvSpPr>
            <a:spLocks noGrp="1"/>
          </p:cNvSpPr>
          <p:nvPr>
            <p:ph type="dt" sz="half" idx="10"/>
          </p:nvPr>
        </p:nvSpPr>
        <p:spPr>
          <a:xfrm>
            <a:off x="838200" y="6356350"/>
            <a:ext cx="2743200" cy="365125"/>
          </a:xfrm>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网络协议模型 </a:t>
            </a:r>
            <a:r>
              <a:rPr lang="en-US" altLang="zh-CN" dirty="0" smtClean="0"/>
              <a:t>– TCP/IP</a:t>
            </a:r>
            <a:r>
              <a:rPr lang="zh-CN" altLang="en-US" dirty="0" smtClean="0"/>
              <a:t>模型</a:t>
            </a:r>
            <a:endParaRPr lang="zh-CN" altLang="en-US" dirty="0"/>
          </a:p>
        </p:txBody>
      </p:sp>
      <p:sp>
        <p:nvSpPr>
          <p:cNvPr id="3" name="内容占位符 2"/>
          <p:cNvSpPr>
            <a:spLocks noGrp="1"/>
          </p:cNvSpPr>
          <p:nvPr>
            <p:ph idx="1"/>
          </p:nvPr>
        </p:nvSpPr>
        <p:spPr>
          <a:xfrm>
            <a:off x="838200" y="1270000"/>
            <a:ext cx="4829172" cy="4908550"/>
          </a:xfrm>
        </p:spPr>
        <p:txBody>
          <a:bodyPr/>
          <a:lstStyle/>
          <a:p>
            <a:r>
              <a:rPr lang="zh-CN" altLang="en-US" dirty="0" smtClean="0"/>
              <a:t>网络访问层</a:t>
            </a:r>
            <a:endParaRPr lang="en-US" altLang="zh-CN" dirty="0" smtClean="0"/>
          </a:p>
          <a:p>
            <a:r>
              <a:rPr lang="zh-CN" altLang="en-US" dirty="0" smtClean="0"/>
              <a:t>网络层</a:t>
            </a:r>
            <a:endParaRPr lang="en-US" altLang="zh-CN" dirty="0" smtClean="0"/>
          </a:p>
          <a:p>
            <a:r>
              <a:rPr lang="zh-CN" altLang="en-US" dirty="0" smtClean="0"/>
              <a:t>传输层</a:t>
            </a:r>
            <a:endParaRPr lang="en-US" altLang="zh-CN" dirty="0" smtClean="0"/>
          </a:p>
          <a:p>
            <a:r>
              <a:rPr lang="zh-CN" altLang="en-US" dirty="0" smtClean="0"/>
              <a:t>应用层</a:t>
            </a:r>
            <a:endParaRPr lang="en-US" altLang="zh-CN" dirty="0" smtClean="0"/>
          </a:p>
          <a:p>
            <a:endParaRPr lang="en-US" altLang="zh-CN" dirty="0"/>
          </a:p>
          <a:p>
            <a:r>
              <a:rPr lang="en-US" altLang="zh-CN" dirty="0" smtClean="0"/>
              <a:t>TCP/IP</a:t>
            </a:r>
            <a:endParaRPr lang="en-US" altLang="zh-CN" dirty="0" smtClean="0"/>
          </a:p>
          <a:p>
            <a:pPr marL="0" indent="0">
              <a:buNone/>
            </a:pPr>
            <a:r>
              <a:rPr lang="en-US" altLang="zh-CN" dirty="0" smtClean="0"/>
              <a:t>   ----</a:t>
            </a:r>
            <a:r>
              <a:rPr lang="zh-CN" altLang="zh-CN" dirty="0" smtClean="0"/>
              <a:t>“</a:t>
            </a:r>
            <a:r>
              <a:rPr lang="en-US" altLang="zh-CN" dirty="0"/>
              <a:t>transmission Control </a:t>
            </a:r>
            <a:endParaRPr lang="en-US" altLang="zh-CN" dirty="0" smtClean="0"/>
          </a:p>
          <a:p>
            <a:pPr marL="0" indent="0">
              <a:buNone/>
            </a:pPr>
            <a:r>
              <a:rPr lang="en-US" altLang="zh-CN" dirty="0"/>
              <a:t> </a:t>
            </a:r>
            <a:r>
              <a:rPr lang="en-US" altLang="zh-CN" dirty="0" smtClean="0"/>
              <a:t>  Protocol/Internet </a:t>
            </a:r>
            <a:r>
              <a:rPr lang="en-US" altLang="zh-CN" dirty="0"/>
              <a:t>Protocol</a:t>
            </a:r>
            <a:r>
              <a:rPr lang="en-US" altLang="zh-CN" dirty="0" smtClean="0"/>
              <a:t>”</a:t>
            </a:r>
            <a:endParaRPr lang="en-US" altLang="zh-CN" dirty="0" smtClean="0"/>
          </a:p>
          <a:p>
            <a:pPr marL="0" indent="0">
              <a:buNone/>
            </a:pPr>
            <a:r>
              <a:rPr lang="en-US" altLang="zh-CN" dirty="0" smtClean="0"/>
              <a:t>  </a:t>
            </a:r>
            <a:r>
              <a:rPr lang="zh-CN" altLang="zh-CN" dirty="0" smtClean="0"/>
              <a:t>传输控制协议</a:t>
            </a:r>
            <a:r>
              <a:rPr lang="en-US" altLang="zh-CN" dirty="0"/>
              <a:t>/</a:t>
            </a:r>
            <a:r>
              <a:rPr lang="zh-CN" altLang="zh-CN" dirty="0"/>
              <a:t>互联网络协议</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2051" name="Picture 3"/>
          <p:cNvPicPr>
            <a:picLocks noChangeAspect="1" noChangeArrowheads="1"/>
          </p:cNvPicPr>
          <p:nvPr/>
        </p:nvPicPr>
        <p:blipFill>
          <a:blip r:embed="rId1" cstate="print"/>
          <a:srcRect/>
          <a:stretch>
            <a:fillRect/>
          </a:stretch>
        </p:blipFill>
        <p:spPr bwMode="auto">
          <a:xfrm>
            <a:off x="5667372" y="1393825"/>
            <a:ext cx="4076700" cy="49625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协议</a:t>
            </a:r>
            <a:endParaRPr lang="zh-CN" altLang="en-US" dirty="0"/>
          </a:p>
        </p:txBody>
      </p:sp>
      <p:sp>
        <p:nvSpPr>
          <p:cNvPr id="6" name="内容占位符 5"/>
          <p:cNvSpPr>
            <a:spLocks noGrp="1"/>
          </p:cNvSpPr>
          <p:nvPr>
            <p:ph idx="1"/>
          </p:nvPr>
        </p:nvSpPr>
        <p:spPr>
          <a:xfrm>
            <a:off x="838200" y="1270000"/>
            <a:ext cx="10515600" cy="4908550"/>
          </a:xfrm>
        </p:spPr>
        <p:txBody>
          <a:bodyPr/>
          <a:lstStyle/>
          <a:p>
            <a:r>
              <a:rPr lang="en-US" altLang="zh-CN" dirty="0" smtClean="0"/>
              <a:t>IP  ---Internet Protocol</a:t>
            </a:r>
            <a:r>
              <a:rPr lang="zh-CN" altLang="en-US" dirty="0" smtClean="0"/>
              <a:t>，是</a:t>
            </a:r>
            <a:r>
              <a:rPr lang="en-US" altLang="zh-CN" dirty="0" smtClean="0"/>
              <a:t>Internet</a:t>
            </a:r>
            <a:r>
              <a:rPr lang="zh-CN" altLang="en-US" dirty="0" smtClean="0"/>
              <a:t>层</a:t>
            </a:r>
            <a:r>
              <a:rPr lang="en-US" altLang="zh-CN" dirty="0" smtClean="0"/>
              <a:t>(</a:t>
            </a:r>
            <a:r>
              <a:rPr lang="zh-CN" altLang="en-US" dirty="0" smtClean="0"/>
              <a:t>网络层）的协议</a:t>
            </a:r>
            <a:endParaRPr lang="en-US" altLang="zh-CN" dirty="0" smtClean="0"/>
          </a:p>
          <a:p>
            <a:endParaRPr lang="en-US" altLang="zh-CN" dirty="0" smtClean="0"/>
          </a:p>
          <a:p>
            <a:r>
              <a:rPr lang="zh-CN" altLang="zh-CN" dirty="0"/>
              <a:t>用于将多个包交换网络连接起来的</a:t>
            </a:r>
            <a:r>
              <a:rPr lang="zh-CN" altLang="zh-CN" dirty="0" smtClean="0"/>
              <a:t>，在</a:t>
            </a:r>
            <a:r>
              <a:rPr lang="zh-CN" altLang="zh-CN" dirty="0"/>
              <a:t>源地址和目的地址之间</a:t>
            </a:r>
            <a:r>
              <a:rPr lang="zh-CN" altLang="zh-CN" dirty="0" smtClean="0"/>
              <a:t>传送数据报</a:t>
            </a:r>
            <a:r>
              <a:rPr lang="zh-CN" altLang="en-US" dirty="0" smtClean="0"/>
              <a:t>。</a:t>
            </a:r>
            <a:endParaRPr lang="en-US" altLang="zh-CN" dirty="0" smtClean="0"/>
          </a:p>
          <a:p>
            <a:endParaRPr lang="en-US" altLang="zh-CN" dirty="0" smtClean="0"/>
          </a:p>
          <a:p>
            <a:r>
              <a:rPr lang="en-US" altLang="zh-CN" dirty="0" smtClean="0"/>
              <a:t>IP</a:t>
            </a:r>
            <a:r>
              <a:rPr lang="zh-CN" altLang="en-US" dirty="0" smtClean="0"/>
              <a:t>协议头</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64514" name="Picture 2"/>
          <p:cNvPicPr>
            <a:picLocks noChangeAspect="1" noChangeArrowheads="1"/>
          </p:cNvPicPr>
          <p:nvPr/>
        </p:nvPicPr>
        <p:blipFill>
          <a:blip r:embed="rId1" cstate="print"/>
          <a:srcRect/>
          <a:stretch>
            <a:fillRect/>
          </a:stretch>
        </p:blipFill>
        <p:spPr bwMode="auto">
          <a:xfrm>
            <a:off x="6076404" y="2915962"/>
            <a:ext cx="6060557" cy="392909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a:t>
            </a:r>
            <a:r>
              <a:rPr lang="zh-CN" altLang="en-US" dirty="0" smtClean="0"/>
              <a:t>协议</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a:picLocks noChangeAspect="1"/>
          </p:cNvPicPr>
          <p:nvPr/>
        </p:nvPicPr>
        <p:blipFill>
          <a:blip r:embed="rId1"/>
          <a:stretch>
            <a:fillRect/>
          </a:stretch>
        </p:blipFill>
        <p:spPr>
          <a:xfrm>
            <a:off x="2495600" y="1080346"/>
            <a:ext cx="6504056" cy="53477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TCP\IP</a:t>
            </a:r>
            <a:r>
              <a:rPr lang="zh-CN" altLang="en-US" dirty="0" smtClean="0"/>
              <a:t>协议 </a:t>
            </a:r>
            <a:r>
              <a:rPr lang="en-US" altLang="zh-CN" dirty="0" smtClean="0"/>
              <a:t>– TCP</a:t>
            </a:r>
            <a:r>
              <a:rPr lang="zh-CN" altLang="en-US" dirty="0" smtClean="0"/>
              <a:t>协议</a:t>
            </a:r>
            <a:endParaRPr lang="zh-CN" altLang="en-US" dirty="0"/>
          </a:p>
        </p:txBody>
      </p:sp>
      <p:sp>
        <p:nvSpPr>
          <p:cNvPr id="3" name="内容占位符 2"/>
          <p:cNvSpPr>
            <a:spLocks noGrp="1"/>
          </p:cNvSpPr>
          <p:nvPr>
            <p:ph idx="1"/>
          </p:nvPr>
        </p:nvSpPr>
        <p:spPr>
          <a:xfrm>
            <a:off x="838200" y="1270000"/>
            <a:ext cx="11018440" cy="4908550"/>
          </a:xfrm>
        </p:spPr>
        <p:txBody>
          <a:bodyPr/>
          <a:lstStyle/>
          <a:p>
            <a:r>
              <a:rPr lang="zh-CN" altLang="en-US" dirty="0" smtClean="0"/>
              <a:t>传输层上的协议</a:t>
            </a:r>
            <a:endParaRPr lang="en-US" altLang="zh-CN" dirty="0" smtClean="0"/>
          </a:p>
          <a:p>
            <a:r>
              <a:rPr lang="en-US" altLang="zh-CN" dirty="0" smtClean="0"/>
              <a:t>TCP </a:t>
            </a:r>
            <a:r>
              <a:rPr lang="zh-CN" altLang="en-US" dirty="0" smtClean="0"/>
              <a:t>协议提供了一种端到端的、基于连接的、可靠的通信服务。</a:t>
            </a:r>
            <a:endParaRPr lang="en-US" altLang="zh-CN" dirty="0" smtClean="0"/>
          </a:p>
          <a:p>
            <a:r>
              <a:rPr lang="en-US" altLang="zh-CN" dirty="0" smtClean="0"/>
              <a:t>TCP</a:t>
            </a:r>
            <a:r>
              <a:rPr lang="zh-CN" altLang="en-US" dirty="0" smtClean="0"/>
              <a:t>协议头</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6" name="图片 5"/>
          <p:cNvPicPr/>
          <p:nvPr/>
        </p:nvPicPr>
        <p:blipFill>
          <a:blip r:embed="rId1"/>
          <a:stretch>
            <a:fillRect/>
          </a:stretch>
        </p:blipFill>
        <p:spPr>
          <a:xfrm>
            <a:off x="3400276" y="2535014"/>
            <a:ext cx="8456364" cy="4153297"/>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协议 </a:t>
            </a:r>
            <a:r>
              <a:rPr lang="en-US" altLang="zh-CN" dirty="0" smtClean="0"/>
              <a:t>– </a:t>
            </a:r>
            <a:r>
              <a:rPr lang="zh-CN" altLang="en-US" dirty="0" smtClean="0"/>
              <a:t>三次握手</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
        <p:nvSpPr>
          <p:cNvPr id="5" name="矩形 4"/>
          <p:cNvSpPr/>
          <p:nvPr/>
        </p:nvSpPr>
        <p:spPr>
          <a:xfrm>
            <a:off x="407368" y="1296753"/>
            <a:ext cx="10459144" cy="523220"/>
          </a:xfrm>
          <a:prstGeom prst="rect">
            <a:avLst/>
          </a:prstGeom>
        </p:spPr>
        <p:txBody>
          <a:bodyPr wrap="square">
            <a:spAutoFit/>
          </a:bodyPr>
          <a:lstStyle/>
          <a:p>
            <a:r>
              <a:rPr lang="zh-CN" altLang="zh-CN" sz="2800" dirty="0">
                <a:solidFill>
                  <a:schemeClr val="bg1"/>
                </a:solidFill>
                <a:latin typeface="+mj-ea"/>
                <a:ea typeface="+mj-ea"/>
              </a:rPr>
              <a:t>建立</a:t>
            </a:r>
            <a:r>
              <a:rPr lang="en-US" altLang="zh-CN" sz="2800" dirty="0">
                <a:solidFill>
                  <a:schemeClr val="bg1"/>
                </a:solidFill>
                <a:latin typeface="+mj-ea"/>
                <a:ea typeface="+mj-ea"/>
              </a:rPr>
              <a:t>TCP</a:t>
            </a:r>
            <a:r>
              <a:rPr lang="zh-CN" altLang="zh-CN" sz="2800" dirty="0">
                <a:solidFill>
                  <a:schemeClr val="bg1"/>
                </a:solidFill>
                <a:latin typeface="+mj-ea"/>
                <a:ea typeface="+mj-ea"/>
              </a:rPr>
              <a:t>需要三次握手才能建立，而断开连接则需要四次挥手。</a:t>
            </a:r>
            <a:endParaRPr lang="zh-CN" altLang="zh-CN" sz="2800" dirty="0">
              <a:solidFill>
                <a:schemeClr val="bg1"/>
              </a:solidFill>
              <a:latin typeface="+mj-ea"/>
              <a:ea typeface="+mj-ea"/>
            </a:endParaRPr>
          </a:p>
        </p:txBody>
      </p:sp>
      <p:pic>
        <p:nvPicPr>
          <p:cNvPr id="7" name="图片 6"/>
          <p:cNvPicPr>
            <a:picLocks noChangeAspect="1"/>
          </p:cNvPicPr>
          <p:nvPr/>
        </p:nvPicPr>
        <p:blipFill>
          <a:blip r:embed="rId1"/>
          <a:stretch>
            <a:fillRect/>
          </a:stretch>
        </p:blipFill>
        <p:spPr>
          <a:xfrm>
            <a:off x="2639616" y="1921475"/>
            <a:ext cx="6733333" cy="4800000"/>
          </a:xfrm>
          <a:prstGeom prst="rect">
            <a:avLst/>
          </a:prstGeom>
        </p:spPr>
      </p:pic>
      <p:sp>
        <p:nvSpPr>
          <p:cNvPr id="3" name="矩形 2"/>
          <p:cNvSpPr/>
          <p:nvPr/>
        </p:nvSpPr>
        <p:spPr>
          <a:xfrm>
            <a:off x="407368" y="2010261"/>
            <a:ext cx="2232248" cy="923330"/>
          </a:xfrm>
          <a:prstGeom prst="rect">
            <a:avLst/>
          </a:prstGeom>
        </p:spPr>
        <p:txBody>
          <a:bodyPr wrap="square">
            <a:spAutoFit/>
          </a:bodyPr>
          <a:lstStyle/>
          <a:p>
            <a:r>
              <a:rPr lang="en-US" altLang="zh-CN" b="1" dirty="0">
                <a:solidFill>
                  <a:srgbClr val="FFFFFF"/>
                </a:solidFill>
                <a:latin typeface="PingFang SC"/>
              </a:rPr>
              <a:t>SYN</a:t>
            </a:r>
            <a:r>
              <a:rPr lang="zh-CN" altLang="en-US" b="1" dirty="0">
                <a:solidFill>
                  <a:srgbClr val="FFFFFF"/>
                </a:solidFill>
                <a:latin typeface="PingFang SC"/>
              </a:rPr>
              <a:t>表示建立</a:t>
            </a:r>
            <a:r>
              <a:rPr lang="zh-CN" altLang="en-US" b="1" dirty="0" smtClean="0">
                <a:solidFill>
                  <a:srgbClr val="FFFFFF"/>
                </a:solidFill>
                <a:latin typeface="PingFang SC"/>
              </a:rPr>
              <a:t>连接</a:t>
            </a:r>
            <a:endParaRPr lang="zh-CN" altLang="en-US" b="1" dirty="0">
              <a:solidFill>
                <a:srgbClr val="FFFFFF"/>
              </a:solidFill>
              <a:latin typeface="PingFang SC"/>
            </a:endParaRPr>
          </a:p>
          <a:p>
            <a:r>
              <a:rPr lang="en-US" altLang="zh-CN" b="1" dirty="0">
                <a:solidFill>
                  <a:srgbClr val="FFFFFF"/>
                </a:solidFill>
                <a:latin typeface="PingFang SC"/>
              </a:rPr>
              <a:t>FIN</a:t>
            </a:r>
            <a:r>
              <a:rPr lang="zh-CN" altLang="en-US" b="1" dirty="0">
                <a:solidFill>
                  <a:srgbClr val="FFFFFF"/>
                </a:solidFill>
                <a:latin typeface="PingFang SC"/>
              </a:rPr>
              <a:t>表示关闭</a:t>
            </a:r>
            <a:r>
              <a:rPr lang="zh-CN" altLang="en-US" b="1" dirty="0" smtClean="0">
                <a:solidFill>
                  <a:srgbClr val="FFFFFF"/>
                </a:solidFill>
                <a:latin typeface="PingFang SC"/>
              </a:rPr>
              <a:t>连接</a:t>
            </a:r>
            <a:endParaRPr lang="zh-CN" altLang="en-US" b="1" dirty="0">
              <a:solidFill>
                <a:srgbClr val="FFFFFF"/>
              </a:solidFill>
              <a:latin typeface="PingFang SC"/>
            </a:endParaRPr>
          </a:p>
          <a:p>
            <a:r>
              <a:rPr lang="en-US" altLang="zh-CN" b="1" dirty="0">
                <a:solidFill>
                  <a:srgbClr val="FFFFFF"/>
                </a:solidFill>
                <a:latin typeface="PingFang SC"/>
              </a:rPr>
              <a:t>ACK</a:t>
            </a:r>
            <a:r>
              <a:rPr lang="zh-CN" altLang="en-US" b="1" dirty="0">
                <a:solidFill>
                  <a:srgbClr val="FFFFFF"/>
                </a:solidFill>
                <a:latin typeface="PingFang SC"/>
              </a:rPr>
              <a:t>表示</a:t>
            </a:r>
            <a:r>
              <a:rPr lang="zh-CN" altLang="en-US" b="1" dirty="0" smtClean="0">
                <a:solidFill>
                  <a:srgbClr val="FFFFFF"/>
                </a:solidFill>
                <a:latin typeface="PingFang SC"/>
              </a:rPr>
              <a:t>响应</a:t>
            </a:r>
            <a:endParaRPr lang="zh-CN" altLang="en-US" b="1" dirty="0">
              <a:solidFill>
                <a:srgbClr val="000000"/>
              </a:solidFill>
              <a:latin typeface="PingFang SC"/>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学习目标</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latin typeface="+mj-ea"/>
                <a:ea typeface="+mj-ea"/>
              </a:rPr>
              <a:t>了解网络</a:t>
            </a:r>
            <a:r>
              <a:rPr lang="en-US" altLang="zh-CN" sz="2400" dirty="0" smtClean="0">
                <a:latin typeface="+mj-ea"/>
                <a:ea typeface="+mj-ea"/>
              </a:rPr>
              <a:t>OSI</a:t>
            </a:r>
            <a:r>
              <a:rPr lang="zh-CN" altLang="en-US" sz="2400" dirty="0" smtClean="0">
                <a:latin typeface="+mj-ea"/>
                <a:ea typeface="+mj-ea"/>
              </a:rPr>
              <a:t>七层模型</a:t>
            </a:r>
            <a:endParaRPr lang="en-US" altLang="zh-CN" sz="2400" dirty="0" smtClean="0">
              <a:latin typeface="+mj-ea"/>
              <a:ea typeface="+mj-ea"/>
            </a:endParaRPr>
          </a:p>
          <a:p>
            <a:pPr>
              <a:lnSpc>
                <a:spcPct val="150000"/>
              </a:lnSpc>
            </a:pPr>
            <a:r>
              <a:rPr lang="zh-CN" altLang="en-US" sz="2400" dirty="0" smtClean="0">
                <a:latin typeface="+mj-ea"/>
                <a:ea typeface="+mj-ea"/>
              </a:rPr>
              <a:t>了解</a:t>
            </a:r>
            <a:r>
              <a:rPr lang="en-US" altLang="zh-CN" sz="2400" dirty="0" smtClean="0">
                <a:latin typeface="+mj-ea"/>
                <a:ea typeface="+mj-ea"/>
              </a:rPr>
              <a:t>TCP</a:t>
            </a:r>
            <a:r>
              <a:rPr lang="zh-CN" altLang="en-US" sz="2400" dirty="0" smtClean="0">
                <a:latin typeface="+mj-ea"/>
                <a:ea typeface="+mj-ea"/>
              </a:rPr>
              <a:t>协议和</a:t>
            </a:r>
            <a:r>
              <a:rPr lang="en-US" altLang="zh-CN" sz="2400" dirty="0" smtClean="0">
                <a:latin typeface="+mj-ea"/>
                <a:ea typeface="+mj-ea"/>
              </a:rPr>
              <a:t>IP</a:t>
            </a:r>
            <a:r>
              <a:rPr lang="zh-CN" altLang="en-US" sz="2400" dirty="0" smtClean="0">
                <a:latin typeface="+mj-ea"/>
                <a:ea typeface="+mj-ea"/>
              </a:rPr>
              <a:t>协议</a:t>
            </a:r>
            <a:endParaRPr lang="en-US" altLang="zh-CN" sz="2400" dirty="0" smtClean="0">
              <a:latin typeface="+mj-ea"/>
              <a:ea typeface="+mj-ea"/>
            </a:endParaRPr>
          </a:p>
          <a:p>
            <a:pPr>
              <a:lnSpc>
                <a:spcPct val="150000"/>
              </a:lnSpc>
            </a:pPr>
            <a:r>
              <a:rPr lang="zh-CN" altLang="en-US" sz="2400" dirty="0" smtClean="0">
                <a:latin typeface="+mj-ea"/>
                <a:ea typeface="+mj-ea"/>
              </a:rPr>
              <a:t>学习</a:t>
            </a:r>
            <a:r>
              <a:rPr lang="en-US" altLang="zh-CN" sz="2400" dirty="0">
                <a:latin typeface="+mj-ea"/>
                <a:ea typeface="+mj-ea"/>
              </a:rPr>
              <a:t>http</a:t>
            </a:r>
            <a:r>
              <a:rPr lang="zh-CN" altLang="en-US" sz="2400" dirty="0">
                <a:latin typeface="+mj-ea"/>
                <a:ea typeface="+mj-ea"/>
              </a:rPr>
              <a:t>协议，</a:t>
            </a:r>
            <a:r>
              <a:rPr lang="zh-CN" altLang="en-US" sz="2400" dirty="0" smtClean="0">
                <a:latin typeface="+mj-ea"/>
                <a:ea typeface="+mj-ea"/>
              </a:rPr>
              <a:t>以及</a:t>
            </a:r>
            <a:r>
              <a:rPr lang="en-US" altLang="zh-CN" sz="2400" dirty="0"/>
              <a:t>Fiddler</a:t>
            </a:r>
            <a:r>
              <a:rPr lang="zh-CN" altLang="en-US" sz="2400" dirty="0" smtClean="0">
                <a:latin typeface="+mj-ea"/>
                <a:ea typeface="+mj-ea"/>
              </a:rPr>
              <a:t>工具的使用</a:t>
            </a:r>
            <a:endParaRPr lang="en-US" altLang="zh-CN" sz="2400" dirty="0">
              <a:latin typeface="+mj-ea"/>
              <a:ea typeface="+mj-ea"/>
            </a:endParaRPr>
          </a:p>
          <a:p>
            <a:pPr>
              <a:lnSpc>
                <a:spcPct val="150000"/>
              </a:lnSpc>
            </a:pPr>
            <a:endParaRPr lang="zh-CN" altLang="en-US" sz="2400" dirty="0">
              <a:latin typeface="+mj-ea"/>
              <a:ea typeface="+mj-ea"/>
            </a:endParaRPr>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协议 </a:t>
            </a:r>
            <a:r>
              <a:rPr lang="en-US" altLang="zh-CN" dirty="0" smtClean="0"/>
              <a:t>– </a:t>
            </a:r>
            <a:r>
              <a:rPr lang="zh-CN" altLang="en-US" dirty="0" smtClean="0"/>
              <a:t>四次挥手</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
        <p:nvSpPr>
          <p:cNvPr id="5" name="矩形 4"/>
          <p:cNvSpPr/>
          <p:nvPr/>
        </p:nvSpPr>
        <p:spPr>
          <a:xfrm>
            <a:off x="263352" y="1187884"/>
            <a:ext cx="10099104" cy="954107"/>
          </a:xfrm>
          <a:prstGeom prst="rect">
            <a:avLst/>
          </a:prstGeom>
        </p:spPr>
        <p:txBody>
          <a:bodyPr wrap="square">
            <a:spAutoFit/>
          </a:bodyPr>
          <a:lstStyle/>
          <a:p>
            <a:r>
              <a:rPr lang="en-US" altLang="zh-CN" sz="2800" dirty="0" smtClean="0">
                <a:solidFill>
                  <a:schemeClr val="bg1"/>
                </a:solidFill>
                <a:latin typeface="黑体" panose="02010609060101010101" pitchFamily="49" charset="-122"/>
                <a:ea typeface="黑体" panose="02010609060101010101" pitchFamily="49" charset="-122"/>
              </a:rPr>
              <a:t>TCP</a:t>
            </a:r>
            <a:r>
              <a:rPr lang="zh-CN" altLang="en-US" sz="2800" dirty="0" smtClean="0">
                <a:solidFill>
                  <a:schemeClr val="bg1"/>
                </a:solidFill>
                <a:latin typeface="黑体" panose="02010609060101010101" pitchFamily="49" charset="-122"/>
                <a:ea typeface="黑体" panose="02010609060101010101" pitchFamily="49" charset="-122"/>
              </a:rPr>
              <a:t>链接是全双工的，</a:t>
            </a:r>
            <a:endParaRPr lang="en-US" altLang="zh-CN" sz="2800" dirty="0" smtClean="0">
              <a:solidFill>
                <a:schemeClr val="bg1"/>
              </a:solidFill>
              <a:latin typeface="黑体" panose="02010609060101010101" pitchFamily="49" charset="-122"/>
              <a:ea typeface="黑体" panose="02010609060101010101" pitchFamily="49" charset="-122"/>
            </a:endParaRPr>
          </a:p>
          <a:p>
            <a:r>
              <a:rPr lang="zh-CN" altLang="en-US" sz="2800" dirty="0" smtClean="0">
                <a:solidFill>
                  <a:schemeClr val="bg1"/>
                </a:solidFill>
                <a:latin typeface="黑体" panose="02010609060101010101" pitchFamily="49" charset="-122"/>
                <a:ea typeface="黑体" panose="02010609060101010101" pitchFamily="49" charset="-122"/>
              </a:rPr>
              <a:t>因此每个方向上都必须要关闭。</a:t>
            </a:r>
            <a:endParaRPr lang="en-US" altLang="zh-CN" sz="2800" dirty="0" smtClean="0">
              <a:solidFill>
                <a:schemeClr val="bg1"/>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
          <a:stretch>
            <a:fillRect/>
          </a:stretch>
        </p:blipFill>
        <p:spPr>
          <a:xfrm>
            <a:off x="5145024" y="1112570"/>
            <a:ext cx="6542857" cy="56190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smtClean="0"/>
              <a:t>协议</a:t>
            </a:r>
            <a:r>
              <a:rPr lang="en-US" altLang="zh-CN" dirty="0" smtClean="0"/>
              <a:t>—</a:t>
            </a:r>
            <a:r>
              <a:rPr lang="zh-CN" altLang="en-US" dirty="0" smtClean="0"/>
              <a:t>全双工</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全</a:t>
            </a:r>
            <a:r>
              <a:rPr lang="zh-CN" altLang="en-US" dirty="0"/>
              <a:t>双工通信：通信双方都在活动；</a:t>
            </a:r>
            <a:r>
              <a:rPr lang="en-US" altLang="zh-CN" dirty="0"/>
              <a:t>---</a:t>
            </a:r>
            <a:r>
              <a:rPr lang="zh-CN" altLang="en-US" dirty="0"/>
              <a:t>串行通信三种方式；</a:t>
            </a:r>
            <a:endParaRPr lang="zh-CN" altLang="en-US" dirty="0"/>
          </a:p>
          <a:p>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a:picLocks noChangeAspect="1"/>
          </p:cNvPicPr>
          <p:nvPr/>
        </p:nvPicPr>
        <p:blipFill>
          <a:blip r:embed="rId1"/>
          <a:stretch>
            <a:fillRect/>
          </a:stretch>
        </p:blipFill>
        <p:spPr>
          <a:xfrm>
            <a:off x="838200" y="1883362"/>
            <a:ext cx="9220203" cy="429518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UDP</a:t>
            </a:r>
            <a:r>
              <a:rPr lang="zh-CN" altLang="en-US" dirty="0" smtClean="0"/>
              <a:t>和</a:t>
            </a:r>
            <a:r>
              <a:rPr lang="en-US" altLang="zh-CN" dirty="0" smtClean="0"/>
              <a:t>TCP</a:t>
            </a:r>
            <a:endParaRPr lang="zh-CN" altLang="en-US" dirty="0"/>
          </a:p>
        </p:txBody>
      </p:sp>
      <p:sp>
        <p:nvSpPr>
          <p:cNvPr id="3" name="内容占位符 2"/>
          <p:cNvSpPr>
            <a:spLocks noGrp="1"/>
          </p:cNvSpPr>
          <p:nvPr>
            <p:ph idx="1"/>
          </p:nvPr>
        </p:nvSpPr>
        <p:spPr>
          <a:xfrm>
            <a:off x="550776" y="1286669"/>
            <a:ext cx="11090448" cy="4908550"/>
          </a:xfrm>
        </p:spPr>
        <p:txBody>
          <a:bodyPr/>
          <a:lstStyle/>
          <a:p>
            <a:r>
              <a:rPr lang="zh-CN" altLang="en-US" dirty="0">
                <a:latin typeface="黑体" panose="02010609060101010101" pitchFamily="49" charset="-122"/>
              </a:rPr>
              <a:t>定义：</a:t>
            </a:r>
            <a:r>
              <a:rPr lang="en-US" altLang="zh-CN" dirty="0">
                <a:latin typeface="黑体" panose="02010609060101010101" pitchFamily="49" charset="-122"/>
              </a:rPr>
              <a:t>UDP</a:t>
            </a:r>
            <a:r>
              <a:rPr lang="zh-CN" altLang="en-US" dirty="0">
                <a:latin typeface="黑体" panose="02010609060101010101" pitchFamily="49" charset="-122"/>
              </a:rPr>
              <a:t>（</a:t>
            </a:r>
            <a:r>
              <a:rPr lang="en-US" altLang="zh-CN" dirty="0">
                <a:latin typeface="黑体" panose="02010609060101010101" pitchFamily="49" charset="-122"/>
              </a:rPr>
              <a:t>User Data Protocol</a:t>
            </a:r>
            <a:r>
              <a:rPr lang="zh-CN" altLang="en-US" dirty="0">
                <a:latin typeface="黑体" panose="02010609060101010101" pitchFamily="49" charset="-122"/>
              </a:rPr>
              <a:t>，用户数据报协议</a:t>
            </a:r>
            <a:r>
              <a:rPr lang="zh-CN" altLang="en-US" dirty="0" smtClean="0">
                <a:latin typeface="黑体" panose="02010609060101010101" pitchFamily="49" charset="-122"/>
              </a:rPr>
              <a:t>）它</a:t>
            </a:r>
            <a:r>
              <a:rPr lang="zh-CN" altLang="en-US" dirty="0">
                <a:latin typeface="黑体" panose="02010609060101010101" pitchFamily="49" charset="-122"/>
              </a:rPr>
              <a:t>是</a:t>
            </a:r>
            <a:r>
              <a:rPr lang="zh-CN" altLang="en-US" dirty="0">
                <a:solidFill>
                  <a:schemeClr val="accent2"/>
                </a:solidFill>
                <a:latin typeface="黑体" panose="02010609060101010101" pitchFamily="49" charset="-122"/>
              </a:rPr>
              <a:t>面向非连接</a:t>
            </a:r>
            <a:r>
              <a:rPr lang="zh-CN" altLang="en-US" dirty="0">
                <a:latin typeface="黑体" panose="02010609060101010101" pitchFamily="49" charset="-122"/>
              </a:rPr>
              <a:t>的协议，它不与对方建立连接，而是直接就把数据包发送过去</a:t>
            </a:r>
            <a:r>
              <a:rPr lang="zh-CN" altLang="en-US" dirty="0" smtClean="0">
                <a:latin typeface="黑体" panose="02010609060101010101" pitchFamily="49" charset="-122"/>
              </a:rPr>
              <a:t>！</a:t>
            </a:r>
            <a:r>
              <a:rPr lang="en-US" altLang="zh-CN" dirty="0">
                <a:latin typeface="黑体" panose="02010609060101010101" pitchFamily="49" charset="-122"/>
              </a:rPr>
              <a:t>UDP</a:t>
            </a:r>
            <a:r>
              <a:rPr lang="zh-CN" altLang="en-US" dirty="0">
                <a:latin typeface="黑体" panose="02010609060101010101" pitchFamily="49" charset="-122"/>
              </a:rPr>
              <a:t>适用于一次只传送少量数据</a:t>
            </a:r>
            <a:r>
              <a:rPr lang="zh-CN" altLang="en-US" dirty="0" smtClean="0">
                <a:latin typeface="黑体" panose="02010609060101010101" pitchFamily="49" charset="-122"/>
              </a:rPr>
              <a:t>、对</a:t>
            </a:r>
            <a:r>
              <a:rPr lang="zh-CN" altLang="en-US" dirty="0">
                <a:latin typeface="黑体" panose="02010609060101010101" pitchFamily="49" charset="-122"/>
              </a:rPr>
              <a:t>可靠性要求不高的应用环境</a:t>
            </a:r>
            <a:r>
              <a:rPr lang="zh-CN" altLang="en-US" dirty="0" smtClean="0">
                <a:latin typeface="黑体" panose="02010609060101010101" pitchFamily="49" charset="-122"/>
              </a:rPr>
              <a:t>。</a:t>
            </a:r>
            <a:endParaRPr lang="en-US" altLang="zh-CN" dirty="0" smtClean="0">
              <a:latin typeface="黑体" panose="02010609060101010101" pitchFamily="49" charset="-122"/>
            </a:endParaRPr>
          </a:p>
          <a:p>
            <a:endParaRPr lang="zh-CN" altLang="en-US" dirty="0">
              <a:latin typeface="黑体" panose="02010609060101010101" pitchFamily="49" charset="-122"/>
            </a:endParaRPr>
          </a:p>
          <a:p>
            <a:r>
              <a:rPr lang="zh-CN" altLang="en-US" dirty="0" smtClean="0">
                <a:latin typeface="黑体" panose="02010609060101010101" pitchFamily="49" charset="-122"/>
              </a:rPr>
              <a:t>对比：与</a:t>
            </a:r>
            <a:r>
              <a:rPr lang="en-US" altLang="zh-CN" dirty="0" smtClean="0">
                <a:latin typeface="黑体" panose="02010609060101010101" pitchFamily="49" charset="-122"/>
              </a:rPr>
              <a:t>TCP</a:t>
            </a:r>
            <a:r>
              <a:rPr lang="zh-CN" altLang="en-US" dirty="0" smtClean="0">
                <a:latin typeface="黑体" panose="02010609060101010101" pitchFamily="49" charset="-122"/>
              </a:rPr>
              <a:t>最大的差别在于它在建立连接前不会进行三次握手，属于不可靠的传输。</a:t>
            </a:r>
            <a:endParaRPr lang="en-US" altLang="zh-CN" dirty="0" smtClean="0">
              <a:latin typeface="黑体" panose="02010609060101010101" pitchFamily="49" charset="-122"/>
            </a:endParaRPr>
          </a:p>
          <a:p>
            <a:endParaRPr lang="en-US" altLang="zh-CN" dirty="0" smtClean="0">
              <a:latin typeface="黑体" panose="02010609060101010101" pitchFamily="49" charset="-122"/>
            </a:endParaRPr>
          </a:p>
          <a:p>
            <a:r>
              <a:rPr lang="zh-CN" altLang="en-US" dirty="0" smtClean="0">
                <a:latin typeface="黑体" panose="02010609060101010101" pitchFamily="49" charset="-122"/>
              </a:rPr>
              <a:t>优点：可以显著地提高性能。</a:t>
            </a:r>
            <a:endParaRPr lang="en-US" altLang="zh-CN" dirty="0" smtClean="0">
              <a:latin typeface="黑体" panose="02010609060101010101" pitchFamily="49" charset="-122"/>
            </a:endParaRPr>
          </a:p>
          <a:p>
            <a:endParaRPr lang="en-US" altLang="zh-CN" dirty="0" smtClean="0">
              <a:latin typeface="黑体" panose="02010609060101010101" pitchFamily="49" charset="-122"/>
            </a:endParaRPr>
          </a:p>
          <a:p>
            <a:r>
              <a:rPr lang="zh-CN" altLang="en-US" dirty="0" smtClean="0">
                <a:latin typeface="黑体" panose="02010609060101010101" pitchFamily="49" charset="-122"/>
              </a:rPr>
              <a:t>应用：例如：网络电视</a:t>
            </a:r>
            <a:endParaRPr lang="zh-CN" altLang="en-US" dirty="0">
              <a:latin typeface="黑体" panose="02010609060101010101" pitchFamily="49" charset="-122"/>
            </a:endParaRPr>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a:picLocks noChangeAspect="1"/>
          </p:cNvPicPr>
          <p:nvPr/>
        </p:nvPicPr>
        <p:blipFill>
          <a:blip r:embed="rId1"/>
          <a:stretch>
            <a:fillRect/>
          </a:stretch>
        </p:blipFill>
        <p:spPr>
          <a:xfrm>
            <a:off x="8428121" y="3867547"/>
            <a:ext cx="2925679" cy="28803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a:t>
            </a:r>
            <a:r>
              <a:rPr lang="zh-CN" altLang="en-US" dirty="0"/>
              <a:t>和</a:t>
            </a:r>
            <a:r>
              <a:rPr lang="en-US" altLang="zh-CN" dirty="0"/>
              <a:t>UDP</a:t>
            </a:r>
            <a:r>
              <a:rPr lang="zh-CN" altLang="en-US" dirty="0"/>
              <a:t>协议的区别</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a:t>
            </a:r>
            <a:r>
              <a:rPr lang="en-US" altLang="zh-CN" dirty="0"/>
              <a:t>TCP</a:t>
            </a:r>
            <a:r>
              <a:rPr lang="zh-CN" altLang="en-US" dirty="0"/>
              <a:t>面向连</a:t>
            </a:r>
            <a:r>
              <a:rPr lang="zh-CN" altLang="en-US" dirty="0" smtClean="0"/>
              <a:t>接</a:t>
            </a:r>
            <a:r>
              <a:rPr lang="en-US" altLang="zh-CN" smtClean="0"/>
              <a:t>;UDP</a:t>
            </a:r>
            <a:r>
              <a:rPr lang="zh-CN" altLang="en-US" dirty="0"/>
              <a:t>是无连接的，即发送数据之前不需要建立连接</a:t>
            </a:r>
            <a:endParaRPr lang="zh-CN" altLang="en-US" dirty="0"/>
          </a:p>
          <a:p>
            <a:r>
              <a:rPr lang="en-US" altLang="zh-CN" dirty="0"/>
              <a:t>2</a:t>
            </a:r>
            <a:r>
              <a:rPr lang="zh-CN" altLang="en-US" dirty="0"/>
              <a:t>、</a:t>
            </a:r>
            <a:r>
              <a:rPr lang="en-US" altLang="zh-CN" dirty="0"/>
              <a:t>TCP</a:t>
            </a:r>
            <a:r>
              <a:rPr lang="zh-CN" altLang="en-US" dirty="0"/>
              <a:t>提供可靠的服务。通过</a:t>
            </a:r>
            <a:r>
              <a:rPr lang="en-US" altLang="zh-CN" dirty="0"/>
              <a:t>TCP</a:t>
            </a:r>
            <a:r>
              <a:rPr lang="zh-CN" altLang="en-US" dirty="0"/>
              <a:t>连接传送的数据，无差错，不丢失，不重复，且按序到达</a:t>
            </a:r>
            <a:r>
              <a:rPr lang="en-US" altLang="zh-CN" dirty="0"/>
              <a:t>;UDP</a:t>
            </a:r>
            <a:r>
              <a:rPr lang="zh-CN" altLang="en-US" dirty="0"/>
              <a:t>尽最大努力交付，即不保证可靠交付</a:t>
            </a:r>
            <a:endParaRPr lang="zh-CN" altLang="en-US" dirty="0"/>
          </a:p>
          <a:p>
            <a:r>
              <a:rPr lang="en-US" altLang="zh-CN" dirty="0"/>
              <a:t>3</a:t>
            </a:r>
            <a:r>
              <a:rPr lang="zh-CN" altLang="en-US" dirty="0"/>
              <a:t>、</a:t>
            </a:r>
            <a:r>
              <a:rPr lang="en-US" altLang="zh-CN" dirty="0"/>
              <a:t>TCP</a:t>
            </a:r>
            <a:r>
              <a:rPr lang="zh-CN" altLang="en-US" dirty="0"/>
              <a:t>面向字节流，实际上是</a:t>
            </a:r>
            <a:r>
              <a:rPr lang="en-US" altLang="zh-CN" dirty="0"/>
              <a:t>TCP</a:t>
            </a:r>
            <a:r>
              <a:rPr lang="zh-CN" altLang="en-US" dirty="0"/>
              <a:t>把数据看成一连串无结构的字节流</a:t>
            </a:r>
            <a:r>
              <a:rPr lang="en-US" altLang="zh-CN" dirty="0"/>
              <a:t>;UDP</a:t>
            </a:r>
            <a:r>
              <a:rPr lang="zh-CN" altLang="en-US" dirty="0"/>
              <a:t>是面向报文的，</a:t>
            </a:r>
            <a:r>
              <a:rPr lang="en-US" altLang="zh-CN" dirty="0"/>
              <a:t>UDP</a:t>
            </a:r>
            <a:r>
              <a:rPr lang="zh-CN" altLang="en-US" dirty="0"/>
              <a:t>没有拥塞控制，因此网络出现拥塞不会使源主机的发送速率降低</a:t>
            </a:r>
            <a:endParaRPr lang="zh-CN" altLang="en-US" dirty="0"/>
          </a:p>
          <a:p>
            <a:r>
              <a:rPr lang="en-US" altLang="zh-CN" dirty="0"/>
              <a:t>4</a:t>
            </a:r>
            <a:r>
              <a:rPr lang="zh-CN" altLang="en-US" dirty="0"/>
              <a:t>、每一条</a:t>
            </a:r>
            <a:r>
              <a:rPr lang="en-US" altLang="zh-CN" dirty="0"/>
              <a:t>TCP</a:t>
            </a:r>
            <a:r>
              <a:rPr lang="zh-CN" altLang="en-US" dirty="0"/>
              <a:t>连接只能是点到点的</a:t>
            </a:r>
            <a:r>
              <a:rPr lang="en-US" altLang="zh-CN" dirty="0"/>
              <a:t>;UDP</a:t>
            </a:r>
            <a:r>
              <a:rPr lang="zh-CN" altLang="en-US" dirty="0"/>
              <a:t>支持一对一，一对多，多对一和多对多的交互通信</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r>
              <a:rPr lang="en-US" altLang="zh-CN" dirty="0" smtClean="0"/>
              <a:t> – HTTP</a:t>
            </a:r>
            <a:r>
              <a:rPr lang="zh-CN" altLang="en-US" dirty="0" smtClean="0"/>
              <a:t>协议简介</a:t>
            </a:r>
            <a:endParaRPr lang="zh-CN" altLang="en-US" dirty="0"/>
          </a:p>
        </p:txBody>
      </p:sp>
      <p:sp>
        <p:nvSpPr>
          <p:cNvPr id="3" name="内容占位符 2"/>
          <p:cNvSpPr>
            <a:spLocks noGrp="1"/>
          </p:cNvSpPr>
          <p:nvPr>
            <p:ph idx="1"/>
          </p:nvPr>
        </p:nvSpPr>
        <p:spPr>
          <a:xfrm>
            <a:off x="838200" y="1270000"/>
            <a:ext cx="4829172" cy="4908550"/>
          </a:xfrm>
        </p:spPr>
        <p:txBody>
          <a:bodyPr/>
          <a:lstStyle/>
          <a:p>
            <a:r>
              <a:rPr lang="en-US" altLang="zh-CN" dirty="0" smtClean="0"/>
              <a:t>HTTP</a:t>
            </a:r>
            <a:endParaRPr lang="en-US" altLang="zh-CN" dirty="0" smtClean="0"/>
          </a:p>
          <a:p>
            <a:pPr marL="0" indent="0">
              <a:buNone/>
            </a:pPr>
            <a:r>
              <a:rPr lang="en-US" altLang="zh-CN" dirty="0" smtClean="0"/>
              <a:t>---hypertext  transport  protocol </a:t>
            </a:r>
            <a:r>
              <a:rPr lang="zh-CN" altLang="en-US" dirty="0" smtClean="0"/>
              <a:t>超文本传输协议</a:t>
            </a:r>
            <a:r>
              <a:rPr lang="en-US" altLang="zh-CN" dirty="0" smtClean="0"/>
              <a:t>;</a:t>
            </a:r>
            <a:endParaRPr lang="en-US" altLang="zh-CN" dirty="0" smtClean="0"/>
          </a:p>
          <a:p>
            <a:pPr marL="0" indent="0">
              <a:buNone/>
            </a:pPr>
            <a:endParaRPr lang="en-US" altLang="zh-CN" dirty="0" smtClean="0"/>
          </a:p>
          <a:p>
            <a:r>
              <a:rPr lang="en-US" altLang="zh-CN" dirty="0" smtClean="0"/>
              <a:t> </a:t>
            </a:r>
            <a:r>
              <a:rPr lang="zh-CN" altLang="en-US" dirty="0"/>
              <a:t>定义： </a:t>
            </a:r>
            <a:r>
              <a:rPr lang="zh-CN" altLang="en-US" dirty="0" smtClean="0"/>
              <a:t>规定</a:t>
            </a:r>
            <a:r>
              <a:rPr lang="zh-CN" altLang="en-US" dirty="0"/>
              <a:t>了浏览器和</a:t>
            </a:r>
            <a:r>
              <a:rPr lang="en-US" altLang="zh-CN" dirty="0"/>
              <a:t>www</a:t>
            </a:r>
            <a:r>
              <a:rPr lang="zh-CN" altLang="en-US" dirty="0"/>
              <a:t>服务器之间互相通信的规则，通过</a:t>
            </a:r>
            <a:r>
              <a:rPr lang="en-US" altLang="zh-CN" dirty="0"/>
              <a:t>Internet</a:t>
            </a:r>
            <a:r>
              <a:rPr lang="zh-CN" altLang="en-US" dirty="0"/>
              <a:t>传送</a:t>
            </a:r>
            <a:r>
              <a:rPr lang="en-US" altLang="zh-CN" dirty="0"/>
              <a:t>www</a:t>
            </a:r>
            <a:r>
              <a:rPr lang="zh-CN" altLang="en-US" dirty="0"/>
              <a:t>文档的</a:t>
            </a:r>
            <a:r>
              <a:rPr lang="zh-CN" altLang="en-US" dirty="0">
                <a:solidFill>
                  <a:schemeClr val="accent2"/>
                </a:solidFill>
              </a:rPr>
              <a:t>数据传送协议</a:t>
            </a:r>
            <a:r>
              <a:rPr lang="zh-CN" altLang="en-US" dirty="0"/>
              <a:t>。</a:t>
            </a:r>
            <a:endParaRPr lang="en-US" altLang="zh-CN" dirty="0"/>
          </a:p>
          <a:p>
            <a:pPr marL="0" indent="0">
              <a:buNone/>
            </a:pPr>
            <a:endParaRPr lang="en-US" altLang="zh-CN" dirty="0"/>
          </a:p>
          <a:p>
            <a:r>
              <a:rPr lang="zh-CN" altLang="en-US" dirty="0" smtClean="0"/>
              <a:t>应用层协议</a:t>
            </a:r>
            <a:endParaRPr lang="zh-CN" altLang="en-US" dirty="0" smtClean="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7" name="图片 6"/>
          <p:cNvPicPr>
            <a:picLocks noChangeAspect="1"/>
          </p:cNvPicPr>
          <p:nvPr/>
        </p:nvPicPr>
        <p:blipFill>
          <a:blip r:embed="rId1"/>
          <a:stretch>
            <a:fillRect/>
          </a:stretch>
        </p:blipFill>
        <p:spPr>
          <a:xfrm>
            <a:off x="5667372" y="1383995"/>
            <a:ext cx="6524628" cy="413323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的特点和原理</a:t>
            </a:r>
            <a:endParaRPr lang="zh-CN" altLang="en-US" dirty="0"/>
          </a:p>
        </p:txBody>
      </p:sp>
      <p:sp>
        <p:nvSpPr>
          <p:cNvPr id="3" name="内容占位符 2"/>
          <p:cNvSpPr>
            <a:spLocks noGrp="1"/>
          </p:cNvSpPr>
          <p:nvPr>
            <p:ph idx="1"/>
          </p:nvPr>
        </p:nvSpPr>
        <p:spPr>
          <a:xfrm>
            <a:off x="838200" y="1270000"/>
            <a:ext cx="11018440" cy="4908550"/>
          </a:xfrm>
        </p:spPr>
        <p:txBody>
          <a:bodyPr/>
          <a:lstStyle/>
          <a:p>
            <a:r>
              <a:rPr lang="en-US" altLang="zh-CN" dirty="0" smtClean="0"/>
              <a:t>HTTP </a:t>
            </a:r>
            <a:r>
              <a:rPr lang="zh-CN" altLang="zh-CN" dirty="0"/>
              <a:t>协议是一种</a:t>
            </a:r>
            <a:r>
              <a:rPr lang="zh-CN" altLang="zh-CN" dirty="0">
                <a:solidFill>
                  <a:schemeClr val="accent2"/>
                </a:solidFill>
              </a:rPr>
              <a:t>请求</a:t>
            </a:r>
            <a:r>
              <a:rPr lang="en-US" altLang="zh-CN" dirty="0">
                <a:solidFill>
                  <a:schemeClr val="accent2"/>
                </a:solidFill>
              </a:rPr>
              <a:t>-</a:t>
            </a:r>
            <a:r>
              <a:rPr lang="zh-CN" altLang="zh-CN" dirty="0">
                <a:solidFill>
                  <a:schemeClr val="accent2"/>
                </a:solidFill>
              </a:rPr>
              <a:t>应答式</a:t>
            </a:r>
            <a:r>
              <a:rPr lang="zh-CN" altLang="zh-CN" dirty="0"/>
              <a:t>的协议</a:t>
            </a:r>
            <a:r>
              <a:rPr lang="zh-CN" altLang="zh-CN" dirty="0" smtClean="0"/>
              <a:t>。</a:t>
            </a:r>
            <a:endParaRPr lang="en-US" altLang="zh-CN" dirty="0" smtClean="0"/>
          </a:p>
          <a:p>
            <a:r>
              <a:rPr lang="zh-CN" altLang="zh-CN" dirty="0" smtClean="0"/>
              <a:t>最</a:t>
            </a:r>
            <a:r>
              <a:rPr lang="zh-CN" altLang="zh-CN" dirty="0"/>
              <a:t>显著的特点是客户端发送的</a:t>
            </a:r>
            <a:r>
              <a:rPr lang="zh-CN" altLang="zh-CN" dirty="0">
                <a:solidFill>
                  <a:schemeClr val="accent2"/>
                </a:solidFill>
              </a:rPr>
              <a:t>每次请求</a:t>
            </a:r>
            <a:r>
              <a:rPr lang="zh-CN" altLang="zh-CN" dirty="0"/>
              <a:t>都</a:t>
            </a:r>
            <a:r>
              <a:rPr lang="zh-CN" altLang="zh-CN" dirty="0">
                <a:solidFill>
                  <a:schemeClr val="accent2"/>
                </a:solidFill>
              </a:rPr>
              <a:t>需要服务器回送响应</a:t>
            </a:r>
            <a:r>
              <a:rPr lang="zh-CN" altLang="zh-CN" dirty="0"/>
              <a:t>，在请求结束后，会主动释放连接。从建立连接到关闭连接的过程称为“一次连接”。</a:t>
            </a:r>
            <a:endParaRPr lang="zh-CN" altLang="zh-CN" dirty="0"/>
          </a:p>
          <a:p>
            <a:r>
              <a:rPr lang="zh-CN" altLang="en-US" dirty="0" smtClean="0"/>
              <a:t>原理：</a:t>
            </a:r>
            <a:endParaRPr lang="en-US" altLang="zh-CN" dirty="0" smtClean="0"/>
          </a:p>
          <a:p>
            <a:pPr lvl="1"/>
            <a:r>
              <a:rPr lang="zh-CN" altLang="en-US" sz="2800" dirty="0"/>
              <a:t>短</a:t>
            </a:r>
            <a:r>
              <a:rPr lang="zh-CN" altLang="en-US" sz="2800" dirty="0" smtClean="0"/>
              <a:t>连接：用完就释放。</a:t>
            </a:r>
            <a:endParaRPr lang="en-US" altLang="zh-CN" sz="2800" dirty="0" smtClean="0"/>
          </a:p>
          <a:p>
            <a:pPr lvl="1"/>
            <a:r>
              <a:rPr lang="zh-CN" altLang="en-US" sz="2800" dirty="0"/>
              <a:t>需要</a:t>
            </a:r>
            <a:r>
              <a:rPr lang="zh-CN" altLang="en-US" sz="2800" dirty="0" smtClean="0"/>
              <a:t>不断向</a:t>
            </a:r>
            <a:r>
              <a:rPr lang="zh-CN" altLang="en-US" sz="2800" dirty="0"/>
              <a:t>服务器发起连接</a:t>
            </a:r>
            <a:r>
              <a:rPr lang="zh-CN" altLang="en-US" sz="2800" dirty="0" smtClean="0"/>
              <a:t>请求来保持在线状态。</a:t>
            </a:r>
            <a:endParaRPr lang="en-US" altLang="zh-CN" sz="2800" dirty="0"/>
          </a:p>
          <a:p>
            <a:pPr lvl="1"/>
            <a:r>
              <a:rPr lang="zh-CN" altLang="en-US" sz="2800" dirty="0" smtClean="0"/>
              <a:t>若</a:t>
            </a:r>
            <a:r>
              <a:rPr lang="zh-CN" altLang="en-US" sz="2800" dirty="0"/>
              <a:t>服务器长时间无法收到客户端的请求，则认为客户端</a:t>
            </a:r>
            <a:r>
              <a:rPr lang="zh-CN" altLang="en-US" sz="2800" dirty="0" smtClean="0"/>
              <a:t>“下线”</a:t>
            </a:r>
            <a:endParaRPr lang="en-US" altLang="zh-CN" sz="2800" dirty="0" smtClean="0"/>
          </a:p>
          <a:p>
            <a:pPr lvl="1"/>
            <a:r>
              <a:rPr lang="zh-CN" altLang="en-US" sz="2800" dirty="0" smtClean="0"/>
              <a:t>若</a:t>
            </a:r>
            <a:r>
              <a:rPr lang="zh-CN" altLang="en-US" sz="2800" dirty="0"/>
              <a:t>客户端长时间无法收到服务器的回复，则认为网络已经断开。</a:t>
            </a:r>
            <a:endParaRPr lang="zh-CN" altLang="en-US" sz="2800"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的版本差异</a:t>
            </a:r>
            <a:endParaRPr lang="zh-CN" altLang="en-US" dirty="0"/>
          </a:p>
        </p:txBody>
      </p:sp>
      <p:sp>
        <p:nvSpPr>
          <p:cNvPr id="3" name="内容占位符 2"/>
          <p:cNvSpPr>
            <a:spLocks noGrp="1"/>
          </p:cNvSpPr>
          <p:nvPr>
            <p:ph idx="1"/>
          </p:nvPr>
        </p:nvSpPr>
        <p:spPr/>
        <p:txBody>
          <a:bodyPr/>
          <a:lstStyle/>
          <a:p>
            <a:pPr lvl="0"/>
            <a:r>
              <a:rPr lang="zh-CN" altLang="zh-CN" dirty="0"/>
              <a:t>在</a:t>
            </a:r>
            <a:r>
              <a:rPr lang="en-US" altLang="zh-CN" dirty="0"/>
              <a:t>HTTP 1.0</a:t>
            </a:r>
            <a:r>
              <a:rPr lang="zh-CN" altLang="zh-CN" dirty="0" smtClean="0"/>
              <a:t>中客户端</a:t>
            </a:r>
            <a:r>
              <a:rPr lang="zh-CN" altLang="zh-CN" dirty="0"/>
              <a:t>的每次请求都要求建立一次单独的连接，在处理完本次请求后，就自动释放连接。</a:t>
            </a:r>
            <a:endParaRPr lang="zh-CN" altLang="zh-CN" dirty="0"/>
          </a:p>
          <a:p>
            <a:pPr lvl="0"/>
            <a:r>
              <a:rPr lang="zh-CN" altLang="zh-CN" dirty="0"/>
              <a:t>在</a:t>
            </a:r>
            <a:r>
              <a:rPr lang="en-US" altLang="zh-CN" dirty="0"/>
              <a:t>HTTP 1.1</a:t>
            </a:r>
            <a:r>
              <a:rPr lang="zh-CN" altLang="zh-CN" dirty="0"/>
              <a:t>中则可以在</a:t>
            </a:r>
            <a:r>
              <a:rPr lang="zh-CN" altLang="zh-CN" dirty="0">
                <a:solidFill>
                  <a:schemeClr val="accent2"/>
                </a:solidFill>
              </a:rPr>
              <a:t>一次连接中处理多个请求</a:t>
            </a:r>
            <a:r>
              <a:rPr lang="zh-CN" altLang="zh-CN" dirty="0"/>
              <a:t>，并且多个请求可以重叠进行，不需要等待一个请求结束后再发送下一个请求。</a:t>
            </a:r>
            <a:endParaRPr lang="zh-CN" altLang="zh-CN" dirty="0"/>
          </a:p>
          <a:p>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a:picLocks noChangeAspect="1"/>
          </p:cNvPicPr>
          <p:nvPr/>
        </p:nvPicPr>
        <p:blipFill>
          <a:blip r:embed="rId1"/>
          <a:stretch>
            <a:fillRect/>
          </a:stretch>
        </p:blipFill>
        <p:spPr>
          <a:xfrm>
            <a:off x="5975450" y="3543698"/>
            <a:ext cx="5378350" cy="31777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268" y="2852936"/>
            <a:ext cx="10515600" cy="760413"/>
          </a:xfrm>
        </p:spPr>
        <p:txBody>
          <a:bodyPr/>
          <a:lstStyle/>
          <a:p>
            <a:r>
              <a:rPr lang="zh-CN" altLang="en-US" dirty="0" smtClean="0"/>
              <a:t>案例</a:t>
            </a:r>
            <a:r>
              <a:rPr lang="en-US" altLang="zh-CN" dirty="0" smtClean="0"/>
              <a:t>&amp;</a:t>
            </a:r>
            <a:r>
              <a:rPr lang="zh-CN" altLang="en-US" dirty="0" smtClean="0"/>
              <a:t>练习 </a:t>
            </a:r>
            <a:r>
              <a:rPr lang="en-US" altLang="zh-CN" dirty="0"/>
              <a:t>Fiddler</a:t>
            </a:r>
            <a:r>
              <a:rPr lang="zh-CN" altLang="en-US" dirty="0" smtClean="0"/>
              <a:t>的初体验</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
        <p:nvSpPr>
          <p:cNvPr id="5" name="文本框 4"/>
          <p:cNvSpPr txBox="1"/>
          <p:nvPr/>
        </p:nvSpPr>
        <p:spPr>
          <a:xfrm>
            <a:off x="983432" y="3613349"/>
            <a:ext cx="4824536"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solidFill>
                  <a:schemeClr val="bg1"/>
                </a:solidFill>
                <a:latin typeface="+mj-ea"/>
                <a:ea typeface="+mj-ea"/>
              </a:rPr>
              <a:t>安装</a:t>
            </a:r>
            <a:endParaRPr lang="en-US" altLang="zh-CN" sz="2800" dirty="0" smtClean="0">
              <a:solidFill>
                <a:schemeClr val="bg1"/>
              </a:solidFill>
              <a:latin typeface="+mj-ea"/>
              <a:ea typeface="+mj-ea"/>
            </a:endParaRPr>
          </a:p>
          <a:p>
            <a:pPr marL="457200" indent="-457200">
              <a:buFont typeface="Arial" panose="020B0604020202020204" pitchFamily="34" charset="0"/>
              <a:buChar char="•"/>
            </a:pPr>
            <a:r>
              <a:rPr lang="zh-CN" altLang="en-US" sz="2800" dirty="0">
                <a:solidFill>
                  <a:schemeClr val="bg1"/>
                </a:solidFill>
                <a:latin typeface="+mj-ea"/>
                <a:ea typeface="+mj-ea"/>
              </a:rPr>
              <a:t>抓</a:t>
            </a:r>
            <a:r>
              <a:rPr lang="zh-CN" altLang="en-US" sz="2800" dirty="0" smtClean="0">
                <a:solidFill>
                  <a:schemeClr val="bg1"/>
                </a:solidFill>
                <a:latin typeface="+mj-ea"/>
                <a:ea typeface="+mj-ea"/>
              </a:rPr>
              <a:t>包</a:t>
            </a:r>
            <a:endParaRPr lang="zh-CN" altLang="en-US" sz="2800" dirty="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r>
              <a:rPr lang="en-US" altLang="zh-CN" dirty="0" smtClean="0"/>
              <a:t> – Http</a:t>
            </a:r>
            <a:r>
              <a:rPr lang="zh-CN" altLang="en-US" dirty="0" smtClean="0"/>
              <a:t>请求</a:t>
            </a:r>
            <a:endParaRPr lang="zh-CN" altLang="en-US" dirty="0"/>
          </a:p>
        </p:txBody>
      </p:sp>
      <p:sp>
        <p:nvSpPr>
          <p:cNvPr id="3" name="内容占位符 2"/>
          <p:cNvSpPr>
            <a:spLocks noGrp="1"/>
          </p:cNvSpPr>
          <p:nvPr>
            <p:ph idx="1"/>
          </p:nvPr>
        </p:nvSpPr>
        <p:spPr>
          <a:xfrm>
            <a:off x="838200" y="1270000"/>
            <a:ext cx="10658400" cy="4908550"/>
          </a:xfrm>
        </p:spPr>
        <p:txBody>
          <a:bodyPr/>
          <a:lstStyle/>
          <a:p>
            <a:r>
              <a:rPr lang="zh-CN" altLang="en-US" dirty="0" smtClean="0"/>
              <a:t>请求：</a:t>
            </a:r>
            <a:r>
              <a:rPr lang="en-US" altLang="zh-CN" dirty="0" smtClean="0"/>
              <a:t>Request</a:t>
            </a:r>
            <a:r>
              <a:rPr lang="zh-CN" altLang="en-US" dirty="0" smtClean="0"/>
              <a:t>，由客户端发送给服务器端</a:t>
            </a:r>
            <a:endParaRPr lang="en-US" altLang="zh-CN" dirty="0" smtClean="0"/>
          </a:p>
          <a:p>
            <a:endParaRPr lang="en-US" altLang="zh-CN" dirty="0" smtClean="0"/>
          </a:p>
          <a:p>
            <a:r>
              <a:rPr lang="zh-CN" altLang="en-US" dirty="0" smtClean="0"/>
              <a:t>请求分类：</a:t>
            </a:r>
            <a:r>
              <a:rPr lang="en-US" altLang="zh-CN" dirty="0" smtClean="0"/>
              <a:t>GET</a:t>
            </a:r>
            <a:r>
              <a:rPr lang="zh-CN" altLang="en-US" dirty="0" smtClean="0"/>
              <a:t>和</a:t>
            </a:r>
            <a:r>
              <a:rPr lang="en-US" altLang="zh-CN" dirty="0" smtClean="0"/>
              <a:t>POST</a:t>
            </a:r>
            <a:r>
              <a:rPr lang="zh-CN" altLang="en-US" dirty="0" smtClean="0"/>
              <a:t>请求</a:t>
            </a:r>
            <a:endParaRPr lang="en-US" altLang="zh-CN" dirty="0" smtClean="0"/>
          </a:p>
          <a:p>
            <a:pPr lvl="1"/>
            <a:r>
              <a:rPr lang="en-US" altLang="zh-CN" sz="2800" dirty="0" smtClean="0"/>
              <a:t>GET</a:t>
            </a:r>
            <a:r>
              <a:rPr lang="zh-CN" altLang="en-US" sz="2800" dirty="0"/>
              <a:t>请求主要是数据的</a:t>
            </a:r>
            <a:r>
              <a:rPr lang="zh-CN" altLang="en-US" sz="2800" dirty="0" smtClean="0"/>
              <a:t>获取</a:t>
            </a:r>
            <a:endParaRPr lang="en-US" altLang="zh-CN" sz="2800" dirty="0" smtClean="0"/>
          </a:p>
          <a:p>
            <a:pPr lvl="1"/>
            <a:r>
              <a:rPr lang="en-US" altLang="zh-CN" sz="2800" dirty="0" smtClean="0"/>
              <a:t>POST</a:t>
            </a:r>
            <a:r>
              <a:rPr lang="zh-CN" altLang="en-US" sz="2800" dirty="0"/>
              <a:t>请求主要是数据的</a:t>
            </a:r>
            <a:r>
              <a:rPr lang="zh-CN" altLang="en-US" sz="2800" dirty="0" smtClean="0"/>
              <a:t>提交</a:t>
            </a:r>
            <a:endParaRPr lang="en-US" altLang="zh-CN" sz="2800" dirty="0" smtClean="0"/>
          </a:p>
          <a:p>
            <a:endParaRPr lang="en-US" altLang="zh-CN" dirty="0" smtClean="0"/>
          </a:p>
          <a:p>
            <a:r>
              <a:rPr lang="en-US" altLang="zh-CN" dirty="0" smtClean="0"/>
              <a:t>Fiddler</a:t>
            </a:r>
            <a:r>
              <a:rPr lang="zh-CN" altLang="en-US" dirty="0" smtClean="0"/>
              <a:t>的</a:t>
            </a:r>
            <a:r>
              <a:rPr lang="en-US" altLang="zh-CN" dirty="0"/>
              <a:t>GET</a:t>
            </a:r>
            <a:r>
              <a:rPr lang="zh-CN" altLang="en-US" dirty="0"/>
              <a:t>和</a:t>
            </a:r>
            <a:r>
              <a:rPr lang="en-US" altLang="zh-CN" dirty="0"/>
              <a:t>POST</a:t>
            </a:r>
            <a:r>
              <a:rPr lang="zh-CN" altLang="en-US" dirty="0" smtClean="0"/>
              <a:t>请求介绍</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GET</a:t>
            </a:r>
            <a:r>
              <a:rPr lang="zh-CN" altLang="en-US" dirty="0" smtClean="0"/>
              <a:t>请求</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p:nvPr/>
        </p:nvPicPr>
        <p:blipFill>
          <a:blip r:embed="rId1"/>
          <a:stretch>
            <a:fillRect/>
          </a:stretch>
        </p:blipFill>
        <p:spPr>
          <a:xfrm>
            <a:off x="515380" y="1103709"/>
            <a:ext cx="11161240" cy="5596557"/>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网络协议模型 </a:t>
            </a:r>
            <a:r>
              <a:rPr lang="en-US" altLang="zh-CN" dirty="0" smtClean="0"/>
              <a:t>– </a:t>
            </a:r>
            <a:r>
              <a:rPr lang="zh-CN" altLang="en-US" dirty="0" smtClean="0"/>
              <a:t>什么是协议</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
        <p:nvSpPr>
          <p:cNvPr id="7" name="TextBox 6"/>
          <p:cNvSpPr txBox="1"/>
          <p:nvPr/>
        </p:nvSpPr>
        <p:spPr>
          <a:xfrm>
            <a:off x="838200" y="1428736"/>
            <a:ext cx="7382149" cy="523220"/>
          </a:xfrm>
          <a:prstGeom prst="rect">
            <a:avLst/>
          </a:prstGeom>
          <a:noFill/>
        </p:spPr>
        <p:txBody>
          <a:bodyPr wrap="none" rtlCol="0">
            <a:spAutoFit/>
          </a:bodyPr>
          <a:lstStyle/>
          <a:p>
            <a:r>
              <a:rPr lang="en-US" altLang="zh-CN" sz="2800" dirty="0" smtClean="0">
                <a:solidFill>
                  <a:schemeClr val="bg1"/>
                </a:solidFill>
              </a:rPr>
              <a:t>330302198602121210</a:t>
            </a:r>
            <a:r>
              <a:rPr lang="zh-CN" altLang="en-US" sz="2800" dirty="0" smtClean="0">
                <a:solidFill>
                  <a:schemeClr val="bg1"/>
                </a:solidFill>
              </a:rPr>
              <a:t>，这一串数字是什么？</a:t>
            </a:r>
            <a:endParaRPr lang="zh-CN" altLang="en-US" sz="2800" dirty="0">
              <a:solidFill>
                <a:schemeClr val="bg1"/>
              </a:solidFill>
            </a:endParaRPr>
          </a:p>
        </p:txBody>
      </p:sp>
      <p:pic>
        <p:nvPicPr>
          <p:cNvPr id="10" name="内容占位符 9" descr="身份证号码.jpg"/>
          <p:cNvPicPr>
            <a:picLocks noGrp="1" noChangeAspect="1"/>
          </p:cNvPicPr>
          <p:nvPr>
            <p:ph idx="1"/>
          </p:nvPr>
        </p:nvPicPr>
        <p:blipFill>
          <a:blip r:embed="rId1" cstate="print"/>
          <a:stretch>
            <a:fillRect/>
          </a:stretch>
        </p:blipFill>
        <p:spPr>
          <a:xfrm>
            <a:off x="838200" y="2143116"/>
            <a:ext cx="7686692" cy="4043200"/>
          </a:xfrm>
        </p:spPr>
      </p:pic>
      <p:sp>
        <p:nvSpPr>
          <p:cNvPr id="11" name="TextBox 10"/>
          <p:cNvSpPr txBox="1"/>
          <p:nvPr/>
        </p:nvSpPr>
        <p:spPr>
          <a:xfrm>
            <a:off x="9096396" y="2143116"/>
            <a:ext cx="2698175" cy="954107"/>
          </a:xfrm>
          <a:prstGeom prst="rect">
            <a:avLst/>
          </a:prstGeom>
          <a:noFill/>
        </p:spPr>
        <p:txBody>
          <a:bodyPr wrap="none" rtlCol="0">
            <a:spAutoFit/>
          </a:bodyPr>
          <a:lstStyle/>
          <a:p>
            <a:r>
              <a:rPr lang="zh-CN" altLang="en-US" sz="2800" dirty="0" smtClean="0">
                <a:solidFill>
                  <a:schemeClr val="bg1"/>
                </a:solidFill>
                <a:latin typeface="黑体" panose="02010609060101010101" pitchFamily="49" charset="-122"/>
                <a:ea typeface="黑体" panose="02010609060101010101" pitchFamily="49" charset="-122"/>
              </a:rPr>
              <a:t>协议其实就是一</a:t>
            </a:r>
            <a:endParaRPr lang="en-US" altLang="zh-CN" sz="2800" dirty="0" smtClean="0">
              <a:solidFill>
                <a:schemeClr val="bg1"/>
              </a:solidFill>
              <a:latin typeface="黑体" panose="02010609060101010101" pitchFamily="49" charset="-122"/>
              <a:ea typeface="黑体" panose="02010609060101010101" pitchFamily="49" charset="-122"/>
            </a:endParaRPr>
          </a:p>
          <a:p>
            <a:r>
              <a:rPr lang="zh-CN" altLang="en-US" sz="2800" dirty="0" smtClean="0">
                <a:solidFill>
                  <a:schemeClr val="bg1"/>
                </a:solidFill>
                <a:latin typeface="黑体" panose="02010609060101010101" pitchFamily="49" charset="-122"/>
                <a:ea typeface="黑体" panose="02010609060101010101" pitchFamily="49" charset="-122"/>
              </a:rPr>
              <a:t>种规范</a:t>
            </a:r>
            <a:endParaRPr lang="zh-CN" altLang="en-US" sz="2800"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GET</a:t>
            </a:r>
            <a:r>
              <a:rPr lang="zh-CN" altLang="en-US" dirty="0" smtClean="0"/>
              <a:t>请求的解释</a:t>
            </a:r>
            <a:r>
              <a:rPr lang="en-US" altLang="zh-CN" dirty="0" smtClean="0"/>
              <a:t>.1</a:t>
            </a:r>
            <a:endParaRPr lang="zh-CN" altLang="en-US" dirty="0"/>
          </a:p>
        </p:txBody>
      </p:sp>
      <p:sp>
        <p:nvSpPr>
          <p:cNvPr id="3" name="内容占位符 2"/>
          <p:cNvSpPr>
            <a:spLocks noGrp="1"/>
          </p:cNvSpPr>
          <p:nvPr>
            <p:ph idx="1"/>
          </p:nvPr>
        </p:nvSpPr>
        <p:spPr/>
        <p:txBody>
          <a:bodyPr/>
          <a:lstStyle/>
          <a:p>
            <a:pPr lvl="0"/>
            <a:r>
              <a:rPr lang="en-US" altLang="zh-CN" dirty="0" smtClean="0"/>
              <a:t>GET </a:t>
            </a:r>
            <a:r>
              <a:rPr lang="en-US" altLang="zh-CN" dirty="0"/>
              <a:t>/</a:t>
            </a:r>
            <a:r>
              <a:rPr lang="en-US" altLang="zh-CN" dirty="0" err="1"/>
              <a:t>oscommerce</a:t>
            </a:r>
            <a:r>
              <a:rPr lang="en-US" altLang="zh-CN" dirty="0"/>
              <a:t>/</a:t>
            </a:r>
            <a:r>
              <a:rPr lang="en-US" altLang="zh-CN" dirty="0" err="1"/>
              <a:t>index.php</a:t>
            </a:r>
            <a:r>
              <a:rPr lang="en-US" altLang="zh-CN" dirty="0"/>
              <a:t> HTTP/1.1</a:t>
            </a:r>
            <a:r>
              <a:rPr lang="zh-CN" altLang="zh-CN" dirty="0"/>
              <a:t>，指明了三个关键信息：请求类型为</a:t>
            </a:r>
            <a:r>
              <a:rPr lang="en-US" altLang="zh-CN" dirty="0"/>
              <a:t>GET</a:t>
            </a:r>
            <a:r>
              <a:rPr lang="zh-CN" altLang="zh-CN" dirty="0"/>
              <a:t>，资源</a:t>
            </a:r>
            <a:r>
              <a:rPr lang="en-US" altLang="zh-CN" dirty="0"/>
              <a:t>URL</a:t>
            </a:r>
            <a:r>
              <a:rPr lang="zh-CN" altLang="zh-CN" dirty="0"/>
              <a:t>地址为</a:t>
            </a:r>
            <a:r>
              <a:rPr lang="en-US" altLang="zh-CN" dirty="0"/>
              <a:t>/</a:t>
            </a:r>
            <a:r>
              <a:rPr lang="en-US" altLang="zh-CN" dirty="0" err="1"/>
              <a:t>oscommerce</a:t>
            </a:r>
            <a:r>
              <a:rPr lang="en-US" altLang="zh-CN" dirty="0"/>
              <a:t>/</a:t>
            </a:r>
            <a:r>
              <a:rPr lang="en-US" altLang="zh-CN" dirty="0" err="1"/>
              <a:t>index.php</a:t>
            </a:r>
            <a:r>
              <a:rPr lang="zh-CN" altLang="zh-CN" dirty="0"/>
              <a:t>，协议类型和版本为</a:t>
            </a:r>
            <a:r>
              <a:rPr lang="en-US" altLang="zh-CN" dirty="0">
                <a:solidFill>
                  <a:schemeClr val="accent2"/>
                </a:solidFill>
              </a:rPr>
              <a:t>HTTP/1.1</a:t>
            </a:r>
            <a:r>
              <a:rPr lang="zh-CN" altLang="zh-CN" dirty="0"/>
              <a:t>。</a:t>
            </a:r>
            <a:endParaRPr lang="zh-CN" altLang="zh-CN" dirty="0"/>
          </a:p>
          <a:p>
            <a:pPr lvl="0"/>
            <a:r>
              <a:rPr lang="en-US" altLang="zh-CN" dirty="0"/>
              <a:t>Accept</a:t>
            </a:r>
            <a:r>
              <a:rPr lang="zh-CN" altLang="zh-CN" dirty="0"/>
              <a:t>：告诉服务器当前浏览器能</a:t>
            </a:r>
            <a:r>
              <a:rPr lang="zh-CN" altLang="zh-CN" dirty="0">
                <a:solidFill>
                  <a:schemeClr val="accent2"/>
                </a:solidFill>
              </a:rPr>
              <a:t>接受和处理的介质类型</a:t>
            </a:r>
            <a:r>
              <a:rPr lang="zh-CN" altLang="zh-CN" dirty="0"/>
              <a:t>，如果</a:t>
            </a:r>
            <a:r>
              <a:rPr lang="en-US" altLang="zh-CN" dirty="0"/>
              <a:t>*/*</a:t>
            </a:r>
            <a:r>
              <a:rPr lang="zh-CN" altLang="zh-CN" dirty="0"/>
              <a:t>表示可接受所有类型。</a:t>
            </a:r>
            <a:endParaRPr lang="zh-CN" altLang="zh-CN" dirty="0"/>
          </a:p>
          <a:p>
            <a:pPr lvl="0"/>
            <a:r>
              <a:rPr lang="en-US" altLang="zh-CN" dirty="0"/>
              <a:t>Accept-Language</a:t>
            </a:r>
            <a:r>
              <a:rPr lang="zh-CN" altLang="zh-CN" dirty="0"/>
              <a:t>：告诉服务器当前浏览器能</a:t>
            </a:r>
            <a:r>
              <a:rPr lang="zh-CN" altLang="zh-CN" dirty="0">
                <a:solidFill>
                  <a:schemeClr val="accent2"/>
                </a:solidFill>
              </a:rPr>
              <a:t>接受和处理的语言</a:t>
            </a:r>
            <a:r>
              <a:rPr lang="zh-CN" altLang="zh-CN" dirty="0"/>
              <a:t>。上述请求表示浏览器接受</a:t>
            </a:r>
            <a:r>
              <a:rPr lang="en-US" altLang="zh-CN" dirty="0" err="1"/>
              <a:t>zh</a:t>
            </a:r>
            <a:r>
              <a:rPr lang="en-US" altLang="zh-CN" dirty="0"/>
              <a:t>-CN</a:t>
            </a:r>
            <a:r>
              <a:rPr lang="zh-CN" altLang="zh-CN" dirty="0"/>
              <a:t>（中国中文）。另外的有</a:t>
            </a:r>
            <a:r>
              <a:rPr lang="en-US" altLang="zh-CN" dirty="0" err="1"/>
              <a:t>en</a:t>
            </a:r>
            <a:r>
              <a:rPr lang="en-US" altLang="zh-CN" dirty="0"/>
              <a:t>-US</a:t>
            </a:r>
            <a:r>
              <a:rPr lang="zh-CN" altLang="zh-CN" dirty="0"/>
              <a:t>（美国英文）。</a:t>
            </a:r>
            <a:endParaRPr lang="zh-CN" altLang="zh-CN" dirty="0"/>
          </a:p>
          <a:p>
            <a:pPr lvl="0"/>
            <a:r>
              <a:rPr lang="en-US" altLang="zh-CN" dirty="0"/>
              <a:t>User-Agent</a:t>
            </a:r>
            <a:r>
              <a:rPr lang="zh-CN" altLang="zh-CN" dirty="0"/>
              <a:t>：告诉服务器当前客户端的操作系统和</a:t>
            </a:r>
            <a:r>
              <a:rPr lang="zh-CN" altLang="zh-CN" dirty="0">
                <a:solidFill>
                  <a:schemeClr val="accent2"/>
                </a:solidFill>
              </a:rPr>
              <a:t>浏览器内核</a:t>
            </a:r>
            <a:r>
              <a:rPr lang="zh-CN" altLang="zh-CN" dirty="0"/>
              <a:t>版本信息。</a:t>
            </a:r>
            <a:endParaRPr lang="zh-CN" altLang="zh-CN" dirty="0"/>
          </a:p>
          <a:p>
            <a:pPr marL="0" indent="0">
              <a:buNone/>
            </a:pP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a:t>
            </a:r>
            <a:r>
              <a:rPr lang="zh-CN" altLang="en-US" dirty="0"/>
              <a:t>请求的解释</a:t>
            </a:r>
            <a:r>
              <a:rPr lang="en-US" altLang="zh-CN" dirty="0" smtClean="0"/>
              <a:t>.2</a:t>
            </a:r>
            <a:endParaRPr lang="zh-CN" altLang="en-US" dirty="0"/>
          </a:p>
        </p:txBody>
      </p:sp>
      <p:sp>
        <p:nvSpPr>
          <p:cNvPr id="3" name="内容占位符 2"/>
          <p:cNvSpPr>
            <a:spLocks noGrp="1"/>
          </p:cNvSpPr>
          <p:nvPr>
            <p:ph idx="1"/>
          </p:nvPr>
        </p:nvSpPr>
        <p:spPr/>
        <p:txBody>
          <a:bodyPr/>
          <a:lstStyle/>
          <a:p>
            <a:pPr lvl="0"/>
            <a:r>
              <a:rPr lang="en-US" altLang="zh-CN" dirty="0" err="1"/>
              <a:t>Accep</a:t>
            </a:r>
            <a:r>
              <a:rPr lang="en-US" altLang="zh-CN" dirty="0"/>
              <a:t>-Encoding</a:t>
            </a:r>
            <a:r>
              <a:rPr lang="zh-CN" altLang="zh-CN" dirty="0"/>
              <a:t>：告诉服务器当前客户端</a:t>
            </a:r>
            <a:r>
              <a:rPr lang="zh-CN" altLang="zh-CN" dirty="0">
                <a:solidFill>
                  <a:schemeClr val="accent2"/>
                </a:solidFill>
              </a:rPr>
              <a:t>支持</a:t>
            </a:r>
            <a:r>
              <a:rPr lang="en-US" altLang="zh-CN" dirty="0" err="1">
                <a:solidFill>
                  <a:schemeClr val="accent2"/>
                </a:solidFill>
              </a:rPr>
              <a:t>gzip</a:t>
            </a:r>
            <a:r>
              <a:rPr lang="zh-CN" altLang="zh-CN" dirty="0">
                <a:solidFill>
                  <a:schemeClr val="accent2"/>
                </a:solidFill>
              </a:rPr>
              <a:t>格式压缩</a:t>
            </a:r>
            <a:r>
              <a:rPr lang="zh-CN" altLang="zh-CN" dirty="0"/>
              <a:t>，这样服务器端可以将</a:t>
            </a:r>
            <a:r>
              <a:rPr lang="en-US" altLang="zh-CN" dirty="0"/>
              <a:t>HTML, </a:t>
            </a:r>
            <a:r>
              <a:rPr lang="en-US" altLang="zh-CN" dirty="0" err="1"/>
              <a:t>Javascript</a:t>
            </a:r>
            <a:r>
              <a:rPr lang="zh-CN" altLang="zh-CN" dirty="0"/>
              <a:t>或</a:t>
            </a:r>
            <a:r>
              <a:rPr lang="en-US" altLang="zh-CN" dirty="0"/>
              <a:t>CSS</a:t>
            </a:r>
            <a:r>
              <a:rPr lang="zh-CN" altLang="zh-CN" dirty="0"/>
              <a:t>这种文本型资源压缩后再传递给浏览器，浏览器接收到后有解压缩的能力。这样可以显著减少资源占用的带宽和在网络上传输的时间。</a:t>
            </a:r>
            <a:endParaRPr lang="zh-CN" altLang="zh-CN" dirty="0"/>
          </a:p>
          <a:p>
            <a:pPr lvl="0"/>
            <a:r>
              <a:rPr lang="en-US" altLang="zh-CN" dirty="0"/>
              <a:t>Host</a:t>
            </a:r>
            <a:r>
              <a:rPr lang="zh-CN" altLang="zh-CN" dirty="0"/>
              <a:t>：要访问的</a:t>
            </a:r>
            <a:r>
              <a:rPr lang="zh-CN" altLang="zh-CN" dirty="0">
                <a:solidFill>
                  <a:schemeClr val="accent2"/>
                </a:solidFill>
              </a:rPr>
              <a:t>服务器主机名</a:t>
            </a:r>
            <a:r>
              <a:rPr lang="zh-CN" altLang="zh-CN" dirty="0"/>
              <a:t>或</a:t>
            </a:r>
            <a:r>
              <a:rPr lang="en-US" altLang="zh-CN" dirty="0"/>
              <a:t>IP</a:t>
            </a:r>
            <a:r>
              <a:rPr lang="zh-CN" altLang="zh-CN" dirty="0"/>
              <a:t>地址。</a:t>
            </a:r>
            <a:endParaRPr lang="zh-CN" altLang="zh-CN" dirty="0"/>
          </a:p>
          <a:p>
            <a:pPr lvl="0"/>
            <a:r>
              <a:rPr lang="en-US" altLang="zh-CN" dirty="0"/>
              <a:t>Connection</a:t>
            </a:r>
            <a:r>
              <a:rPr lang="zh-CN" altLang="zh-CN" dirty="0"/>
              <a:t>：</a:t>
            </a:r>
            <a:r>
              <a:rPr lang="en-US" altLang="zh-CN" dirty="0"/>
              <a:t>Keep-Alive</a:t>
            </a:r>
            <a:r>
              <a:rPr lang="zh-CN" altLang="zh-CN" dirty="0"/>
              <a:t>，告诉服务器在完成本次请求的响应后，</a:t>
            </a:r>
            <a:r>
              <a:rPr lang="zh-CN" altLang="zh-CN" dirty="0">
                <a:solidFill>
                  <a:schemeClr val="accent2"/>
                </a:solidFill>
              </a:rPr>
              <a:t>保持该</a:t>
            </a:r>
            <a:r>
              <a:rPr lang="en-US" altLang="zh-CN" dirty="0">
                <a:solidFill>
                  <a:schemeClr val="accent2"/>
                </a:solidFill>
              </a:rPr>
              <a:t>TCP</a:t>
            </a:r>
            <a:r>
              <a:rPr lang="zh-CN" altLang="zh-CN" dirty="0">
                <a:solidFill>
                  <a:schemeClr val="accent2"/>
                </a:solidFill>
              </a:rPr>
              <a:t>连接不释放</a:t>
            </a:r>
            <a:r>
              <a:rPr lang="zh-CN" altLang="zh-CN" dirty="0"/>
              <a:t>，等待本次连接的后续请求。这样可以减少打开关闭</a:t>
            </a:r>
            <a:r>
              <a:rPr lang="en-US" altLang="zh-CN" dirty="0"/>
              <a:t>TCP</a:t>
            </a:r>
            <a:r>
              <a:rPr lang="zh-CN" altLang="zh-CN" dirty="0"/>
              <a:t>连接的次数，提升处理性能。另外可选的选项是</a:t>
            </a:r>
            <a:r>
              <a:rPr lang="en-US" altLang="zh-CN" dirty="0"/>
              <a:t>Close</a:t>
            </a:r>
            <a:r>
              <a:rPr lang="zh-CN" altLang="zh-CN" dirty="0"/>
              <a:t>，表明直接响应接收完成后直接将其关闭</a:t>
            </a:r>
            <a:r>
              <a:rPr lang="zh-CN" altLang="zh-CN" dirty="0" smtClean="0"/>
              <a:t>。</a:t>
            </a:r>
            <a:endParaRPr lang="zh-CN" altLang="zh-CN"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a:t>
            </a:r>
            <a:r>
              <a:rPr lang="zh-CN" altLang="en-US" dirty="0"/>
              <a:t>请求的解释</a:t>
            </a:r>
            <a:r>
              <a:rPr lang="en-US" altLang="zh-CN" dirty="0" smtClean="0"/>
              <a:t>.3</a:t>
            </a:r>
            <a:endParaRPr lang="zh-CN" altLang="en-US" dirty="0"/>
          </a:p>
        </p:txBody>
      </p:sp>
      <p:sp>
        <p:nvSpPr>
          <p:cNvPr id="3" name="内容占位符 2"/>
          <p:cNvSpPr>
            <a:spLocks noGrp="1"/>
          </p:cNvSpPr>
          <p:nvPr>
            <p:ph idx="1"/>
          </p:nvPr>
        </p:nvSpPr>
        <p:spPr/>
        <p:txBody>
          <a:bodyPr/>
          <a:lstStyle/>
          <a:p>
            <a:pPr lvl="0"/>
            <a:r>
              <a:rPr lang="en-US" altLang="zh-CN" dirty="0" err="1"/>
              <a:t>Referer</a:t>
            </a:r>
            <a:r>
              <a:rPr lang="zh-CN" altLang="zh-CN" dirty="0"/>
              <a:t>：指定</a:t>
            </a:r>
            <a:r>
              <a:rPr lang="zh-CN" altLang="zh-CN" dirty="0">
                <a:solidFill>
                  <a:schemeClr val="accent2"/>
                </a:solidFill>
              </a:rPr>
              <a:t>发起该请求的源地址</a:t>
            </a:r>
            <a:r>
              <a:rPr lang="zh-CN" altLang="zh-CN" dirty="0"/>
              <a:t>。根据这一值服务器可以跟踪到来访者的基本信息</a:t>
            </a:r>
            <a:r>
              <a:rPr lang="zh-CN" altLang="zh-CN" dirty="0" smtClean="0"/>
              <a:t>。</a:t>
            </a:r>
            <a:endParaRPr lang="en-US" altLang="zh-CN" dirty="0"/>
          </a:p>
          <a:p>
            <a:pPr lvl="0"/>
            <a:endParaRPr lang="en-US" altLang="zh-CN" dirty="0" smtClean="0"/>
          </a:p>
          <a:p>
            <a:pPr marL="0" lvl="0" indent="0">
              <a:buNone/>
            </a:pPr>
            <a:r>
              <a:rPr lang="zh-CN" altLang="en-US" dirty="0" smtClean="0">
                <a:solidFill>
                  <a:schemeClr val="accent1"/>
                </a:solidFill>
              </a:rPr>
              <a:t> 例如：</a:t>
            </a:r>
            <a:endParaRPr lang="en-US" altLang="zh-CN" dirty="0" smtClean="0">
              <a:solidFill>
                <a:schemeClr val="accent1"/>
              </a:solidFill>
            </a:endParaRPr>
          </a:p>
          <a:p>
            <a:pPr marL="0" lvl="0" indent="0">
              <a:buNone/>
            </a:pPr>
            <a:r>
              <a:rPr lang="en-US" altLang="zh-CN" dirty="0">
                <a:solidFill>
                  <a:schemeClr val="accent1"/>
                </a:solidFill>
              </a:rPr>
              <a:t> </a:t>
            </a:r>
            <a:r>
              <a:rPr lang="en-US" altLang="zh-CN" dirty="0" smtClean="0">
                <a:solidFill>
                  <a:schemeClr val="accent1"/>
                </a:solidFill>
              </a:rPr>
              <a:t>  </a:t>
            </a:r>
            <a:r>
              <a:rPr lang="zh-CN" altLang="zh-CN" dirty="0" smtClean="0">
                <a:solidFill>
                  <a:schemeClr val="accent1"/>
                </a:solidFill>
              </a:rPr>
              <a:t>我们</a:t>
            </a:r>
            <a:r>
              <a:rPr lang="zh-CN" altLang="zh-CN" dirty="0">
                <a:solidFill>
                  <a:schemeClr val="accent1"/>
                </a:solidFill>
              </a:rPr>
              <a:t>打开百度首页搜索</a:t>
            </a:r>
            <a:r>
              <a:rPr lang="en-US" altLang="zh-CN" dirty="0">
                <a:solidFill>
                  <a:schemeClr val="accent1"/>
                </a:solidFill>
              </a:rPr>
              <a:t>51Testing</a:t>
            </a:r>
            <a:r>
              <a:rPr lang="zh-CN" altLang="zh-CN" dirty="0">
                <a:solidFill>
                  <a:schemeClr val="accent1"/>
                </a:solidFill>
              </a:rPr>
              <a:t>关键字，然后在搜索结果中访问</a:t>
            </a:r>
            <a:r>
              <a:rPr lang="en-US" altLang="zh-CN" dirty="0">
                <a:solidFill>
                  <a:schemeClr val="accent1"/>
                </a:solidFill>
              </a:rPr>
              <a:t>www.51testing.com</a:t>
            </a:r>
            <a:r>
              <a:rPr lang="zh-CN" altLang="zh-CN" dirty="0">
                <a:solidFill>
                  <a:schemeClr val="accent1"/>
                </a:solidFill>
              </a:rPr>
              <a:t>，那么</a:t>
            </a:r>
            <a:r>
              <a:rPr lang="en-US" altLang="zh-CN" dirty="0">
                <a:solidFill>
                  <a:schemeClr val="accent1"/>
                </a:solidFill>
              </a:rPr>
              <a:t>51Testing</a:t>
            </a:r>
            <a:r>
              <a:rPr lang="zh-CN" altLang="zh-CN" dirty="0">
                <a:solidFill>
                  <a:schemeClr val="accent1"/>
                </a:solidFill>
              </a:rPr>
              <a:t>服务器就可以根据</a:t>
            </a:r>
            <a:r>
              <a:rPr lang="en-US" altLang="zh-CN" dirty="0" err="1">
                <a:solidFill>
                  <a:schemeClr val="accent1"/>
                </a:solidFill>
              </a:rPr>
              <a:t>Referer</a:t>
            </a:r>
            <a:r>
              <a:rPr lang="zh-CN" altLang="zh-CN" dirty="0">
                <a:solidFill>
                  <a:schemeClr val="accent1"/>
                </a:solidFill>
              </a:rPr>
              <a:t>这一值追踪到来访者的地址为：</a:t>
            </a:r>
            <a:r>
              <a:rPr lang="en-US" altLang="zh-CN" dirty="0">
                <a:solidFill>
                  <a:schemeClr val="accent1"/>
                </a:solidFill>
              </a:rPr>
              <a:t>http://www.baidu.com/s?wd=51testing</a:t>
            </a:r>
            <a:r>
              <a:rPr lang="zh-CN" altLang="zh-CN" dirty="0">
                <a:solidFill>
                  <a:schemeClr val="accent1"/>
                </a:solidFill>
              </a:rPr>
              <a:t>，这样我们可以知道来访者是从哪个网站访问到本网站的，如果是从搜索引擎而来，从哪个搜索引擎来，搜索的关键字是什么</a:t>
            </a:r>
            <a:r>
              <a:rPr lang="zh-CN" altLang="zh-CN" dirty="0" smtClean="0">
                <a:solidFill>
                  <a:schemeClr val="accent1"/>
                </a:solidFill>
              </a:rPr>
              <a:t>。</a:t>
            </a:r>
            <a:endParaRPr lang="en-US" altLang="zh-CN" dirty="0" smtClean="0">
              <a:solidFill>
                <a:schemeClr val="accent1"/>
              </a:solidFill>
            </a:endParaRPr>
          </a:p>
          <a:p>
            <a:pPr marL="0" lvl="0" indent="0">
              <a:buNone/>
            </a:pPr>
            <a:endParaRPr lang="en-US" altLang="zh-CN" dirty="0"/>
          </a:p>
          <a:p>
            <a:r>
              <a:rPr lang="en-US" altLang="zh-CN" dirty="0"/>
              <a:t>Cookie</a:t>
            </a:r>
            <a:r>
              <a:rPr lang="zh-CN" altLang="zh-CN" dirty="0"/>
              <a:t>：将客户端的</a:t>
            </a:r>
            <a:r>
              <a:rPr lang="en-US" altLang="zh-CN" dirty="0"/>
              <a:t>Cookie</a:t>
            </a:r>
            <a:r>
              <a:rPr lang="zh-CN" altLang="zh-CN" dirty="0"/>
              <a:t>信息发送给服务器端</a:t>
            </a:r>
            <a:r>
              <a:rPr lang="zh-CN" altLang="en-US" dirty="0"/>
              <a:t>。</a:t>
            </a:r>
            <a:endParaRPr lang="zh-CN" altLang="en-US" dirty="0"/>
          </a:p>
          <a:p>
            <a:pPr marL="0" lvl="0" indent="0">
              <a:buNone/>
            </a:pPr>
            <a:endParaRPr lang="zh-CN" altLang="zh-CN" dirty="0"/>
          </a:p>
          <a:p>
            <a:endParaRPr lang="zh-CN" altLang="en-US" dirty="0"/>
          </a:p>
          <a:p>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7" name="图片 6"/>
          <p:cNvPicPr>
            <a:picLocks noChangeAspect="1"/>
          </p:cNvPicPr>
          <p:nvPr/>
        </p:nvPicPr>
        <p:blipFill>
          <a:blip r:embed="rId1"/>
          <a:stretch>
            <a:fillRect/>
          </a:stretch>
        </p:blipFill>
        <p:spPr>
          <a:xfrm>
            <a:off x="838200" y="599655"/>
            <a:ext cx="10586392" cy="569678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a:t>
            </a:r>
            <a:r>
              <a:rPr lang="zh-CN" altLang="en-US" dirty="0" smtClean="0"/>
              <a:t>请求</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p:nvPr/>
        </p:nvPicPr>
        <p:blipFill>
          <a:blip r:embed="rId1"/>
          <a:stretch>
            <a:fillRect/>
          </a:stretch>
        </p:blipFill>
        <p:spPr>
          <a:xfrm>
            <a:off x="335360" y="1057275"/>
            <a:ext cx="11449272" cy="56642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POST</a:t>
            </a:r>
            <a:r>
              <a:rPr lang="zh-CN" altLang="en-US" dirty="0" smtClean="0"/>
              <a:t>请求</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6" name="图片 5"/>
          <p:cNvPicPr>
            <a:picLocks noChangeAspect="1"/>
          </p:cNvPicPr>
          <p:nvPr/>
        </p:nvPicPr>
        <p:blipFill>
          <a:blip r:embed="rId1"/>
          <a:stretch>
            <a:fillRect/>
          </a:stretch>
        </p:blipFill>
        <p:spPr>
          <a:xfrm>
            <a:off x="335360" y="966790"/>
            <a:ext cx="7543800" cy="3095625"/>
          </a:xfrm>
          <a:prstGeom prst="rect">
            <a:avLst/>
          </a:prstGeom>
        </p:spPr>
      </p:pic>
      <p:pic>
        <p:nvPicPr>
          <p:cNvPr id="8" name="图片 7"/>
          <p:cNvPicPr>
            <a:picLocks noChangeAspect="1"/>
          </p:cNvPicPr>
          <p:nvPr/>
        </p:nvPicPr>
        <p:blipFill>
          <a:blip r:embed="rId2"/>
          <a:stretch>
            <a:fillRect/>
          </a:stretch>
        </p:blipFill>
        <p:spPr>
          <a:xfrm>
            <a:off x="4439816" y="4171890"/>
            <a:ext cx="6221188" cy="255288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r>
              <a:rPr lang="en-US" altLang="zh-CN" dirty="0" smtClean="0"/>
              <a:t> – Http</a:t>
            </a:r>
            <a:r>
              <a:rPr lang="zh-CN" altLang="en-US" dirty="0" smtClean="0"/>
              <a:t>响应</a:t>
            </a:r>
            <a:endParaRPr lang="zh-CN" altLang="en-US" dirty="0"/>
          </a:p>
        </p:txBody>
      </p:sp>
      <p:sp>
        <p:nvSpPr>
          <p:cNvPr id="3" name="内容占位符 2"/>
          <p:cNvSpPr>
            <a:spLocks noGrp="1"/>
          </p:cNvSpPr>
          <p:nvPr>
            <p:ph idx="1"/>
          </p:nvPr>
        </p:nvSpPr>
        <p:spPr>
          <a:xfrm>
            <a:off x="838200" y="1270000"/>
            <a:ext cx="10515600" cy="4908550"/>
          </a:xfrm>
        </p:spPr>
        <p:txBody>
          <a:bodyPr/>
          <a:lstStyle/>
          <a:p>
            <a:r>
              <a:rPr lang="zh-CN" altLang="en-US" dirty="0" smtClean="0"/>
              <a:t>响应：</a:t>
            </a:r>
            <a:r>
              <a:rPr lang="en-US" altLang="zh-CN" dirty="0" smtClean="0"/>
              <a:t>Response</a:t>
            </a:r>
            <a:r>
              <a:rPr lang="zh-CN" altLang="en-US" dirty="0" smtClean="0"/>
              <a:t>，由服务器端返回给客户端</a:t>
            </a:r>
            <a:endParaRPr lang="en-US" altLang="zh-CN" dirty="0" smtClean="0"/>
          </a:p>
          <a:p>
            <a:r>
              <a:rPr lang="zh-CN" altLang="en-US" dirty="0" smtClean="0"/>
              <a:t>响应包含 正常的响应 和 异常的响应。</a:t>
            </a:r>
            <a:endParaRPr lang="zh-CN" altLang="en-US" dirty="0" smtClean="0"/>
          </a:p>
          <a:p>
            <a:r>
              <a:rPr lang="en-US" altLang="zh-CN" dirty="0" smtClean="0"/>
              <a:t>HTTP</a:t>
            </a:r>
            <a:r>
              <a:rPr lang="zh-CN" altLang="en-US" dirty="0" smtClean="0"/>
              <a:t>协议通过响应的状态码来进行定义：</a:t>
            </a:r>
            <a:r>
              <a:rPr lang="en-US" altLang="zh-CN" dirty="0" smtClean="0"/>
              <a:t>1xx, 2xx, 3xx</a:t>
            </a:r>
            <a:r>
              <a:rPr lang="zh-CN" altLang="en-US" dirty="0" smtClean="0"/>
              <a:t>（正常）</a:t>
            </a:r>
            <a:r>
              <a:rPr lang="en-US" altLang="zh-CN" dirty="0" smtClean="0"/>
              <a:t>, 4xx, 5xx</a:t>
            </a:r>
            <a:r>
              <a:rPr lang="zh-CN" altLang="en-US" dirty="0" smtClean="0"/>
              <a:t>（异常）</a:t>
            </a:r>
            <a:endParaRPr lang="en-US" altLang="zh-CN" dirty="0" smtClean="0"/>
          </a:p>
          <a:p>
            <a:r>
              <a:rPr lang="zh-CN" altLang="en-US" dirty="0" smtClean="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**信息，服务器收到请求，需要请求者继续执行操作</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2**成功，操作被成功接收并处理</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3**重定向，需要进一步的操作以完成请求</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4**客户端错误，请求包含语法错误或无法完成请求</a:t>
            </a:r>
            <a:endParaRPr lang="zh-CN" altLang="en-US"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5**服务器错误，服务器在处理请求的过程中发生了</a:t>
            </a:r>
            <a:r>
              <a:rPr lang="zh-CN" altLang="en-US" dirty="0" smtClean="0">
                <a:latin typeface="微软雅黑" panose="020B0503020204020204" charset="-122"/>
                <a:ea typeface="微软雅黑" panose="020B0503020204020204" charset="-122"/>
                <a:cs typeface="微软雅黑" panose="020B0503020204020204" charset="-122"/>
              </a:rPr>
              <a:t>错误</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graphicFrame>
        <p:nvGraphicFramePr>
          <p:cNvPr id="5" name="对象 4"/>
          <p:cNvGraphicFramePr>
            <a:graphicFrameLocks noChangeAspect="1"/>
          </p:cNvGraphicFramePr>
          <p:nvPr/>
        </p:nvGraphicFramePr>
        <p:xfrm>
          <a:off x="9026525" y="3500438"/>
          <a:ext cx="2792413" cy="1152525"/>
        </p:xfrm>
        <a:graphic>
          <a:graphicData uri="http://schemas.openxmlformats.org/presentationml/2006/ole">
            <mc:AlternateContent xmlns:mc="http://schemas.openxmlformats.org/markup-compatibility/2006">
              <mc:Choice xmlns:v="urn:schemas-microsoft-com:vml" Requires="v">
                <p:oleObj spid="_x0000_s1084" name="包装程序外壳对象" showAsIcon="1" r:id="rId1" imgW="1276350" imgH="523875" progId="Package">
                  <p:embed/>
                </p:oleObj>
              </mc:Choice>
              <mc:Fallback>
                <p:oleObj name="包装程序外壳对象" showAsIcon="1" r:id="rId1" imgW="1276350" imgH="523875" progId="Package">
                  <p:embed/>
                  <p:pic>
                    <p:nvPicPr>
                      <p:cNvPr id="0" name="图片 1083"/>
                      <p:cNvPicPr/>
                      <p:nvPr/>
                    </p:nvPicPr>
                    <p:blipFill>
                      <a:blip r:embed="rId2"/>
                      <a:stretch>
                        <a:fillRect/>
                      </a:stretch>
                    </p:blipFill>
                    <p:spPr>
                      <a:xfrm>
                        <a:off x="9026525" y="3500438"/>
                        <a:ext cx="2792413" cy="115252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6" name="图片 5"/>
          <p:cNvPicPr>
            <a:picLocks noChangeAspect="1"/>
          </p:cNvPicPr>
          <p:nvPr/>
        </p:nvPicPr>
        <p:blipFill>
          <a:blip r:embed="rId1"/>
          <a:stretch>
            <a:fillRect/>
          </a:stretch>
        </p:blipFill>
        <p:spPr>
          <a:xfrm>
            <a:off x="838200" y="335161"/>
            <a:ext cx="10347600" cy="62621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Transfer-Encoding: chunked</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
        <p:nvSpPr>
          <p:cNvPr id="8" name="内容占位符 7"/>
          <p:cNvSpPr>
            <a:spLocks noGrp="1"/>
          </p:cNvSpPr>
          <p:nvPr>
            <p:ph idx="1"/>
          </p:nvPr>
        </p:nvSpPr>
        <p:spPr>
          <a:xfrm>
            <a:off x="838200" y="1270000"/>
            <a:ext cx="10874424" cy="4908550"/>
          </a:xfrm>
        </p:spPr>
        <p:txBody>
          <a:bodyPr/>
          <a:lstStyle/>
          <a:p>
            <a:pPr latinLnBrk="1"/>
            <a:r>
              <a:rPr lang="en-US" altLang="zh-CN" dirty="0"/>
              <a:t>HTTP</a:t>
            </a:r>
            <a:r>
              <a:rPr lang="zh-TW" altLang="zh-CN" dirty="0"/>
              <a:t>协议中使用</a:t>
            </a:r>
            <a:r>
              <a:rPr lang="en-US" altLang="zh-CN" dirty="0"/>
              <a:t>Content-Length</a:t>
            </a:r>
            <a:r>
              <a:rPr lang="zh-TW" altLang="zh-CN" dirty="0"/>
              <a:t>这个头来告知数据的长度。然后，在数据下行的过程中，</a:t>
            </a:r>
            <a:r>
              <a:rPr lang="en-US" altLang="zh-CN" dirty="0"/>
              <a:t>Content-Length</a:t>
            </a:r>
            <a:r>
              <a:rPr lang="zh-TW" altLang="zh-CN" dirty="0"/>
              <a:t>的方式要预先在服务器中缓存所有数据，然后所有数据再一股脑儿地发给客户端</a:t>
            </a:r>
            <a:r>
              <a:rPr lang="zh-TW" altLang="zh-CN" dirty="0" smtClean="0"/>
              <a:t>。</a:t>
            </a:r>
            <a:endParaRPr lang="en-US" altLang="zh-TW" dirty="0" smtClean="0"/>
          </a:p>
          <a:p>
            <a:pPr latinLnBrk="1"/>
            <a:endParaRPr lang="zh-CN" altLang="zh-CN" dirty="0"/>
          </a:p>
          <a:p>
            <a:r>
              <a:rPr lang="en-US" altLang="zh-TW" dirty="0"/>
              <a:t> </a:t>
            </a:r>
            <a:r>
              <a:rPr lang="en-US" altLang="zh-TW" dirty="0" smtClean="0"/>
              <a:t> </a:t>
            </a:r>
            <a:r>
              <a:rPr lang="zh-TW" altLang="zh-CN" dirty="0" smtClean="0"/>
              <a:t>如果</a:t>
            </a:r>
            <a:r>
              <a:rPr lang="zh-TW" altLang="zh-CN" dirty="0"/>
              <a:t>要一边产生数据，一边发给客户端，</a:t>
            </a:r>
            <a:r>
              <a:rPr lang="en-US" altLang="zh-CN" dirty="0"/>
              <a:t>WEB </a:t>
            </a:r>
            <a:r>
              <a:rPr lang="zh-TW" altLang="zh-CN" dirty="0"/>
              <a:t>服务器就需要使用</a:t>
            </a:r>
            <a:r>
              <a:rPr lang="en-US" altLang="zh-CN" dirty="0"/>
              <a:t>"Transfer-Encoding: chunked"</a:t>
            </a:r>
            <a:r>
              <a:rPr lang="zh-TW" altLang="zh-CN" dirty="0"/>
              <a:t>这样的方式来代替</a:t>
            </a:r>
            <a:r>
              <a:rPr lang="en-US" altLang="zh-CN" dirty="0"/>
              <a:t>Content-Length</a:t>
            </a:r>
            <a:r>
              <a:rPr lang="zh-TW" altLang="zh-CN" dirty="0" smtClean="0"/>
              <a:t>。</a:t>
            </a:r>
            <a:endParaRPr lang="en-US" altLang="zh-TW" dirty="0" smtClean="0"/>
          </a:p>
          <a:p>
            <a:pPr marL="0" indent="0">
              <a:buNone/>
            </a:pPr>
            <a:endParaRPr lang="en-US" altLang="zh-CN" dirty="0"/>
          </a:p>
          <a:p>
            <a:r>
              <a:rPr lang="en-US" altLang="zh-CN" dirty="0" smtClean="0"/>
              <a:t>Chunked</a:t>
            </a:r>
            <a:r>
              <a:rPr lang="zh-CN" altLang="en-US" dirty="0" smtClean="0"/>
              <a:t>，</a:t>
            </a:r>
            <a:r>
              <a:rPr lang="zh-CN" altLang="zh-CN" dirty="0" smtClean="0"/>
              <a:t>它</a:t>
            </a:r>
            <a:r>
              <a:rPr lang="zh-CN" altLang="zh-CN" dirty="0"/>
              <a:t>是</a:t>
            </a:r>
            <a:r>
              <a:rPr lang="zh-TW" altLang="zh-CN" dirty="0"/>
              <a:t>一种</a:t>
            </a:r>
            <a:r>
              <a:rPr lang="en-US" altLang="zh-CN" dirty="0"/>
              <a:t>HTTP</a:t>
            </a:r>
            <a:r>
              <a:rPr lang="zh-TW" altLang="zh-CN" dirty="0"/>
              <a:t>的编码方式</a:t>
            </a:r>
            <a:r>
              <a:rPr lang="zh-CN" altLang="zh-CN" dirty="0"/>
              <a:t>，</a:t>
            </a:r>
            <a:r>
              <a:rPr lang="en-US" altLang="zh-CN" dirty="0"/>
              <a:t>chunked</a:t>
            </a:r>
            <a:r>
              <a:rPr lang="zh-TW" altLang="zh-CN" dirty="0"/>
              <a:t>编码的基本方法是将大块数据分解成多块小数据</a:t>
            </a:r>
            <a:r>
              <a:rPr lang="en-US" altLang="zh-CN" dirty="0"/>
              <a:t>,</a:t>
            </a:r>
            <a:r>
              <a:rPr lang="zh-TW" altLang="zh-CN" dirty="0"/>
              <a:t>每块都可以自指定长度</a:t>
            </a:r>
            <a:r>
              <a:rPr lang="zh-CN"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359" y="380206"/>
            <a:ext cx="10515600" cy="760413"/>
          </a:xfrm>
        </p:spPr>
        <p:txBody>
          <a:bodyPr/>
          <a:lstStyle/>
          <a:p>
            <a:r>
              <a:rPr lang="en-US" altLang="zh-CN" dirty="0" smtClean="0"/>
              <a:t>Fiddler—Headers(sent).1</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graphicFrame>
        <p:nvGraphicFramePr>
          <p:cNvPr id="5" name="表格 4"/>
          <p:cNvGraphicFramePr>
            <a:graphicFrameLocks noGrp="1"/>
          </p:cNvGraphicFramePr>
          <p:nvPr/>
        </p:nvGraphicFramePr>
        <p:xfrm>
          <a:off x="323031" y="1484784"/>
          <a:ext cx="11521280" cy="4930080"/>
        </p:xfrm>
        <a:graphic>
          <a:graphicData uri="http://schemas.openxmlformats.org/drawingml/2006/table">
            <a:tbl>
              <a:tblPr firstRow="1" firstCol="1" bandRow="1">
                <a:tableStyleId>{5C22544A-7EE6-4342-B048-85BDC9FD1C3A}</a:tableStyleId>
              </a:tblPr>
              <a:tblGrid>
                <a:gridCol w="901014"/>
                <a:gridCol w="2063643"/>
                <a:gridCol w="8556623"/>
              </a:tblGrid>
              <a:tr h="504056">
                <a:tc>
                  <a:txBody>
                    <a:bodyPr/>
                    <a:lstStyle/>
                    <a:p>
                      <a:pPr algn="ctr" latinLnBrk="1">
                        <a:spcAft>
                          <a:spcPts val="0"/>
                        </a:spcAft>
                      </a:pPr>
                      <a:r>
                        <a:rPr lang="zh-TW" sz="2000" b="0" kern="0" dirty="0">
                          <a:effectLst/>
                          <a:latin typeface="+mn-ea"/>
                          <a:ea typeface="+mn-ea"/>
                        </a:rPr>
                        <a:t>序号</a:t>
                      </a:r>
                      <a:endParaRPr lang="zh-CN" sz="2000" b="0" kern="100" dirty="0">
                        <a:effectLst/>
                        <a:latin typeface="+mn-ea"/>
                        <a:ea typeface="+mn-ea"/>
                      </a:endParaRPr>
                    </a:p>
                  </a:txBody>
                  <a:tcPr marL="68580" marR="68580" marT="0" marB="0"/>
                </a:tc>
                <a:tc>
                  <a:txBody>
                    <a:bodyPr/>
                    <a:lstStyle/>
                    <a:p>
                      <a:pPr algn="ctr" latinLnBrk="1">
                        <a:spcAft>
                          <a:spcPts val="0"/>
                        </a:spcAft>
                      </a:pPr>
                      <a:r>
                        <a:rPr lang="zh-TW" sz="2000" b="0" kern="0" dirty="0">
                          <a:effectLst/>
                          <a:latin typeface="+mn-ea"/>
                          <a:ea typeface="+mn-ea"/>
                        </a:rPr>
                        <a:t>表头信息</a:t>
                      </a:r>
                      <a:endParaRPr lang="zh-CN" sz="2000" b="0" kern="100" dirty="0">
                        <a:effectLst/>
                        <a:latin typeface="+mn-ea"/>
                        <a:ea typeface="+mn-ea"/>
                      </a:endParaRPr>
                    </a:p>
                  </a:txBody>
                  <a:tcPr marL="68580" marR="68580" marT="0" marB="0"/>
                </a:tc>
                <a:tc>
                  <a:txBody>
                    <a:bodyPr/>
                    <a:lstStyle/>
                    <a:p>
                      <a:pPr algn="ctr" latinLnBrk="1">
                        <a:spcAft>
                          <a:spcPts val="0"/>
                        </a:spcAft>
                      </a:pPr>
                      <a:r>
                        <a:rPr lang="zh-TW" sz="2000" b="0" kern="0">
                          <a:effectLst/>
                          <a:latin typeface="+mn-ea"/>
                          <a:ea typeface="+mn-ea"/>
                        </a:rPr>
                        <a:t>含</a:t>
                      </a:r>
                      <a:r>
                        <a:rPr lang="en-US" sz="2000" b="0" kern="0">
                          <a:effectLst/>
                          <a:latin typeface="+mn-ea"/>
                          <a:ea typeface="+mn-ea"/>
                        </a:rPr>
                        <a:t>    </a:t>
                      </a:r>
                      <a:r>
                        <a:rPr lang="zh-TW" sz="2000" b="0" kern="0">
                          <a:effectLst/>
                          <a:latin typeface="+mn-ea"/>
                          <a:ea typeface="+mn-ea"/>
                        </a:rPr>
                        <a:t>义</a:t>
                      </a:r>
                      <a:endParaRPr lang="zh-CN" sz="2000" b="0" kern="100">
                        <a:effectLst/>
                        <a:latin typeface="+mn-ea"/>
                        <a:ea typeface="+mn-ea"/>
                      </a:endParaRPr>
                    </a:p>
                  </a:txBody>
                  <a:tcPr marL="68580" marR="68580" marT="0" marB="0"/>
                </a:tc>
              </a:tr>
              <a:tr h="576064">
                <a:tc>
                  <a:txBody>
                    <a:bodyPr/>
                    <a:lstStyle/>
                    <a:p>
                      <a:pPr algn="ctr" latinLnBrk="1">
                        <a:spcAft>
                          <a:spcPts val="0"/>
                        </a:spcAft>
                      </a:pPr>
                      <a:r>
                        <a:rPr lang="en-US" sz="2000" b="0" kern="0">
                          <a:effectLst/>
                          <a:latin typeface="+mn-ea"/>
                          <a:ea typeface="+mn-ea"/>
                        </a:rPr>
                        <a:t>1</a:t>
                      </a:r>
                      <a:endParaRPr lang="zh-CN" sz="2000" b="0" kern="10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GET /HTTP/1.1</a:t>
                      </a:r>
                      <a:endParaRPr lang="zh-CN" sz="2000" b="0" kern="100" dirty="0">
                        <a:effectLst/>
                        <a:latin typeface="+mn-ea"/>
                        <a:ea typeface="+mn-ea"/>
                      </a:endParaRPr>
                    </a:p>
                  </a:txBody>
                  <a:tcPr marL="68580" marR="68580" marT="0" marB="0"/>
                </a:tc>
                <a:tc>
                  <a:txBody>
                    <a:bodyPr/>
                    <a:lstStyle/>
                    <a:p>
                      <a:pPr latinLnBrk="1">
                        <a:spcAft>
                          <a:spcPts val="0"/>
                        </a:spcAft>
                      </a:pPr>
                      <a:r>
                        <a:rPr lang="zh-TW" sz="2000" b="0" kern="0">
                          <a:effectLst/>
                          <a:latin typeface="+mn-ea"/>
                          <a:ea typeface="+mn-ea"/>
                        </a:rPr>
                        <a:t>“</a:t>
                      </a:r>
                      <a:r>
                        <a:rPr lang="en-US" sz="2000" b="0" kern="0">
                          <a:effectLst/>
                          <a:latin typeface="+mn-ea"/>
                          <a:ea typeface="+mn-ea"/>
                        </a:rPr>
                        <a:t>GET</a:t>
                      </a:r>
                      <a:r>
                        <a:rPr lang="zh-TW" sz="2000" b="0" kern="0">
                          <a:effectLst/>
                          <a:latin typeface="+mn-ea"/>
                          <a:ea typeface="+mn-ea"/>
                        </a:rPr>
                        <a:t>”代表请求方法，“</a:t>
                      </a:r>
                      <a:r>
                        <a:rPr lang="en-US" sz="2000" b="0" kern="0">
                          <a:effectLst/>
                          <a:latin typeface="+mn-ea"/>
                          <a:ea typeface="+mn-ea"/>
                        </a:rPr>
                        <a:t>HTTP/1.1</a:t>
                      </a:r>
                      <a:r>
                        <a:rPr lang="zh-TW" sz="2000" b="0" kern="0">
                          <a:effectLst/>
                          <a:latin typeface="+mn-ea"/>
                          <a:ea typeface="+mn-ea"/>
                        </a:rPr>
                        <a:t>”代表协议和协议的版本</a:t>
                      </a:r>
                      <a:endParaRPr lang="zh-CN" sz="2000" b="0" kern="100">
                        <a:effectLst/>
                        <a:latin typeface="+mn-ea"/>
                        <a:ea typeface="+mn-ea"/>
                      </a:endParaRPr>
                    </a:p>
                  </a:txBody>
                  <a:tcPr marL="68580" marR="68580" marT="0" marB="0"/>
                </a:tc>
              </a:tr>
              <a:tr h="936104">
                <a:tc>
                  <a:txBody>
                    <a:bodyPr/>
                    <a:lstStyle/>
                    <a:p>
                      <a:pPr algn="ctr" latinLnBrk="1">
                        <a:spcAft>
                          <a:spcPts val="0"/>
                        </a:spcAft>
                      </a:pPr>
                      <a:r>
                        <a:rPr lang="en-US" sz="2000" b="0" kern="0" dirty="0">
                          <a:effectLst/>
                          <a:latin typeface="+mn-ea"/>
                          <a:ea typeface="+mn-ea"/>
                        </a:rPr>
                        <a:t>2</a:t>
                      </a:r>
                      <a:endParaRPr lang="zh-CN" sz="2000" b="0" kern="100" dirty="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Accept </a:t>
                      </a:r>
                      <a:endParaRPr lang="zh-CN" sz="2000" b="0" kern="100" dirty="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Accept</a:t>
                      </a:r>
                      <a:r>
                        <a:rPr lang="zh-TW" sz="2000" b="0" kern="0" dirty="0">
                          <a:effectLst/>
                          <a:latin typeface="+mn-ea"/>
                          <a:ea typeface="+mn-ea"/>
                        </a:rPr>
                        <a:t>请求报头域用于指定客户端接受哪些类型的信息。例如：</a:t>
                      </a:r>
                      <a:r>
                        <a:rPr lang="en-US" sz="2000" b="0" kern="0" dirty="0">
                          <a:effectLst/>
                          <a:latin typeface="+mn-ea"/>
                          <a:ea typeface="+mn-ea"/>
                        </a:rPr>
                        <a:t>Accept</a:t>
                      </a:r>
                      <a:r>
                        <a:rPr lang="zh-TW" sz="2000" b="0" kern="0" dirty="0">
                          <a:effectLst/>
                          <a:latin typeface="+mn-ea"/>
                          <a:ea typeface="+mn-ea"/>
                        </a:rPr>
                        <a:t>：</a:t>
                      </a:r>
                      <a:r>
                        <a:rPr lang="en-US" sz="2000" b="0" kern="0" dirty="0">
                          <a:effectLst/>
                          <a:latin typeface="+mn-ea"/>
                          <a:ea typeface="+mn-ea"/>
                        </a:rPr>
                        <a:t>text/html</a:t>
                      </a:r>
                      <a:r>
                        <a:rPr lang="zh-TW" sz="2000" b="0" kern="0" dirty="0">
                          <a:effectLst/>
                          <a:latin typeface="+mn-ea"/>
                          <a:ea typeface="+mn-ea"/>
                        </a:rPr>
                        <a:t>，表明客户端希望接受</a:t>
                      </a:r>
                      <a:r>
                        <a:rPr lang="en-US" sz="2000" b="0" kern="0" dirty="0">
                          <a:effectLst/>
                          <a:latin typeface="+mn-ea"/>
                          <a:ea typeface="+mn-ea"/>
                        </a:rPr>
                        <a:t>html</a:t>
                      </a:r>
                      <a:r>
                        <a:rPr lang="zh-TW" sz="2000" b="0" kern="0" dirty="0">
                          <a:effectLst/>
                          <a:latin typeface="+mn-ea"/>
                          <a:ea typeface="+mn-ea"/>
                        </a:rPr>
                        <a:t>文本</a:t>
                      </a:r>
                      <a:endParaRPr lang="zh-CN" sz="2000" b="0" kern="100" dirty="0">
                        <a:effectLst/>
                        <a:latin typeface="+mn-ea"/>
                        <a:ea typeface="+mn-ea"/>
                      </a:endParaRPr>
                    </a:p>
                  </a:txBody>
                  <a:tcPr marL="68580" marR="68580" marT="0" marB="0"/>
                </a:tc>
              </a:tr>
              <a:tr h="1080120">
                <a:tc>
                  <a:txBody>
                    <a:bodyPr/>
                    <a:lstStyle/>
                    <a:p>
                      <a:pPr algn="ctr" latinLnBrk="1">
                        <a:spcAft>
                          <a:spcPts val="0"/>
                        </a:spcAft>
                      </a:pPr>
                      <a:r>
                        <a:rPr lang="en-US" sz="2000" b="0" kern="0">
                          <a:effectLst/>
                          <a:latin typeface="+mn-ea"/>
                          <a:ea typeface="+mn-ea"/>
                        </a:rPr>
                        <a:t>3</a:t>
                      </a:r>
                      <a:endParaRPr lang="zh-CN" sz="2000" b="0" kern="10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Accept-Encoding</a:t>
                      </a:r>
                      <a:endParaRPr lang="zh-CN" sz="2000" b="0" kern="100" dirty="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Accept-Encoding</a:t>
                      </a:r>
                      <a:r>
                        <a:rPr lang="zh-TW" sz="2000" b="0" kern="0" dirty="0">
                          <a:effectLst/>
                          <a:latin typeface="+mn-ea"/>
                          <a:ea typeface="+mn-ea"/>
                        </a:rPr>
                        <a:t>请求报头域类似于</a:t>
                      </a:r>
                      <a:r>
                        <a:rPr lang="en-US" sz="2000" b="0" kern="0" dirty="0">
                          <a:effectLst/>
                          <a:latin typeface="+mn-ea"/>
                          <a:ea typeface="+mn-ea"/>
                        </a:rPr>
                        <a:t>Accept</a:t>
                      </a:r>
                      <a:r>
                        <a:rPr lang="zh-TW" sz="2000" b="0" kern="0" dirty="0">
                          <a:effectLst/>
                          <a:latin typeface="+mn-ea"/>
                          <a:ea typeface="+mn-ea"/>
                        </a:rPr>
                        <a:t>，但是它是用于指定可接受的内容编码。例如：</a:t>
                      </a:r>
                      <a:r>
                        <a:rPr lang="en-US" sz="2000" b="0" kern="0" dirty="0" err="1">
                          <a:effectLst/>
                          <a:latin typeface="+mn-ea"/>
                          <a:ea typeface="+mn-ea"/>
                        </a:rPr>
                        <a:t>Accept-Encoding:gzip,deflate</a:t>
                      </a:r>
                      <a:r>
                        <a:rPr lang="en-US" sz="2000" b="0" kern="0" dirty="0">
                          <a:effectLst/>
                          <a:latin typeface="+mn-ea"/>
                          <a:ea typeface="+mn-ea"/>
                        </a:rPr>
                        <a:t>.</a:t>
                      </a:r>
                      <a:r>
                        <a:rPr lang="zh-TW" sz="2000" b="0" kern="0" dirty="0">
                          <a:effectLst/>
                          <a:latin typeface="+mn-ea"/>
                          <a:ea typeface="+mn-ea"/>
                        </a:rPr>
                        <a:t>如果请求消息中没有设置这个域服务器假定客户端对各种内容编码都可以接受</a:t>
                      </a:r>
                      <a:endParaRPr lang="zh-CN" sz="2000" b="0" kern="100" dirty="0">
                        <a:effectLst/>
                        <a:latin typeface="+mn-ea"/>
                        <a:ea typeface="+mn-ea"/>
                      </a:endParaRPr>
                    </a:p>
                  </a:txBody>
                  <a:tcPr marL="68580" marR="68580" marT="0" marB="0"/>
                </a:tc>
              </a:tr>
              <a:tr h="1224136">
                <a:tc>
                  <a:txBody>
                    <a:bodyPr/>
                    <a:lstStyle/>
                    <a:p>
                      <a:pPr algn="ctr" latinLnBrk="1">
                        <a:spcAft>
                          <a:spcPts val="0"/>
                        </a:spcAft>
                      </a:pPr>
                      <a:r>
                        <a:rPr lang="en-US" sz="2000" b="0" kern="0">
                          <a:effectLst/>
                          <a:latin typeface="+mn-ea"/>
                          <a:ea typeface="+mn-ea"/>
                        </a:rPr>
                        <a:t>4</a:t>
                      </a:r>
                      <a:endParaRPr lang="zh-CN" sz="2000" b="0" kern="100">
                        <a:effectLst/>
                        <a:latin typeface="+mn-ea"/>
                        <a:ea typeface="+mn-ea"/>
                      </a:endParaRPr>
                    </a:p>
                  </a:txBody>
                  <a:tcPr marL="68580" marR="68580" marT="0" marB="0"/>
                </a:tc>
                <a:tc>
                  <a:txBody>
                    <a:bodyPr/>
                    <a:lstStyle/>
                    <a:p>
                      <a:pPr latinLnBrk="1">
                        <a:spcAft>
                          <a:spcPts val="0"/>
                        </a:spcAft>
                      </a:pPr>
                      <a:r>
                        <a:rPr lang="en-US" sz="2000" b="0" kern="0">
                          <a:effectLst/>
                          <a:latin typeface="+mn-ea"/>
                          <a:ea typeface="+mn-ea"/>
                        </a:rPr>
                        <a:t>Accept-Language</a:t>
                      </a:r>
                      <a:endParaRPr lang="zh-CN" sz="2000" b="0" kern="10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Accept-Language</a:t>
                      </a:r>
                      <a:r>
                        <a:rPr lang="zh-TW" sz="2000" b="0" kern="0" dirty="0">
                          <a:effectLst/>
                          <a:latin typeface="+mn-ea"/>
                          <a:ea typeface="+mn-ea"/>
                        </a:rPr>
                        <a:t>请求报头域类似于</a:t>
                      </a:r>
                      <a:r>
                        <a:rPr lang="en-US" sz="2000" b="0" kern="0" dirty="0">
                          <a:effectLst/>
                          <a:latin typeface="+mn-ea"/>
                          <a:ea typeface="+mn-ea"/>
                        </a:rPr>
                        <a:t>Accept</a:t>
                      </a:r>
                      <a:r>
                        <a:rPr lang="zh-TW" sz="2000" b="0" kern="0" dirty="0">
                          <a:effectLst/>
                          <a:latin typeface="+mn-ea"/>
                          <a:ea typeface="+mn-ea"/>
                        </a:rPr>
                        <a:t>，但是它是用于指定一种自然语言。例如：</a:t>
                      </a:r>
                      <a:r>
                        <a:rPr lang="en-US" sz="2000" b="0" kern="0" dirty="0" err="1">
                          <a:effectLst/>
                          <a:latin typeface="+mn-ea"/>
                          <a:ea typeface="+mn-ea"/>
                        </a:rPr>
                        <a:t>Accept-Language:zh-cn</a:t>
                      </a:r>
                      <a:r>
                        <a:rPr lang="zh-TW" sz="2000" b="0" kern="0" dirty="0">
                          <a:effectLst/>
                          <a:latin typeface="+mn-ea"/>
                          <a:ea typeface="+mn-ea"/>
                        </a:rPr>
                        <a:t>，中文。如果请求消息中没有设置这个报头域，服务器假定客户端对各种语言都可以接受</a:t>
                      </a:r>
                      <a:endParaRPr lang="zh-CN" sz="2000" b="0" kern="100" dirty="0">
                        <a:effectLst/>
                        <a:latin typeface="+mn-ea"/>
                        <a:ea typeface="+mn-ea"/>
                      </a:endParaRPr>
                    </a:p>
                  </a:txBody>
                  <a:tcPr marL="68580" marR="68580" marT="0" marB="0"/>
                </a:tc>
              </a:tr>
              <a:tr h="390948">
                <a:tc>
                  <a:txBody>
                    <a:bodyPr/>
                    <a:lstStyle/>
                    <a:p>
                      <a:pPr algn="ctr" latinLnBrk="1">
                        <a:spcAft>
                          <a:spcPts val="0"/>
                        </a:spcAft>
                      </a:pPr>
                      <a:r>
                        <a:rPr lang="en-US" sz="2000" b="0" kern="0">
                          <a:effectLst/>
                          <a:latin typeface="+mn-ea"/>
                          <a:ea typeface="+mn-ea"/>
                        </a:rPr>
                        <a:t>5</a:t>
                      </a:r>
                      <a:endParaRPr lang="zh-CN" sz="2000" b="0" kern="10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Connection</a:t>
                      </a:r>
                      <a:endParaRPr lang="zh-CN" sz="2000" b="0" kern="100" dirty="0">
                        <a:effectLst/>
                        <a:latin typeface="+mn-ea"/>
                        <a:ea typeface="+mn-ea"/>
                      </a:endParaRPr>
                    </a:p>
                  </a:txBody>
                  <a:tcPr marL="68580" marR="68580" marT="0" marB="0"/>
                </a:tc>
                <a:tc>
                  <a:txBody>
                    <a:bodyPr/>
                    <a:lstStyle/>
                    <a:p>
                      <a:pPr latinLnBrk="1">
                        <a:spcAft>
                          <a:spcPts val="0"/>
                        </a:spcAft>
                      </a:pPr>
                      <a:r>
                        <a:rPr lang="zh-TW" sz="2000" b="0" kern="0" dirty="0">
                          <a:effectLst/>
                          <a:latin typeface="+mn-ea"/>
                          <a:ea typeface="+mn-ea"/>
                        </a:rPr>
                        <a:t>连接类型，默认为</a:t>
                      </a:r>
                      <a:r>
                        <a:rPr lang="en-US" sz="2000" b="0" kern="0" dirty="0">
                          <a:effectLst/>
                          <a:latin typeface="+mn-ea"/>
                          <a:ea typeface="+mn-ea"/>
                        </a:rPr>
                        <a:t>Keep-Alive</a:t>
                      </a:r>
                      <a:r>
                        <a:rPr lang="zh-TW" sz="2000" b="0" kern="0" dirty="0">
                          <a:effectLst/>
                          <a:latin typeface="+mn-ea"/>
                          <a:ea typeface="+mn-ea"/>
                        </a:rPr>
                        <a:t>（长连接），如果不希望使用长连接，则需要在</a:t>
                      </a:r>
                      <a:r>
                        <a:rPr lang="en-US" sz="2000" b="0" kern="0" dirty="0">
                          <a:effectLst/>
                          <a:latin typeface="+mn-ea"/>
                          <a:ea typeface="+mn-ea"/>
                        </a:rPr>
                        <a:t>header</a:t>
                      </a:r>
                      <a:r>
                        <a:rPr lang="zh-TW" sz="2000" b="0" kern="0" dirty="0">
                          <a:effectLst/>
                          <a:latin typeface="+mn-ea"/>
                          <a:ea typeface="+mn-ea"/>
                        </a:rPr>
                        <a:t>中指明</a:t>
                      </a:r>
                      <a:r>
                        <a:rPr lang="en-US" sz="2000" b="0" kern="0" dirty="0">
                          <a:effectLst/>
                          <a:latin typeface="+mn-ea"/>
                          <a:ea typeface="+mn-ea"/>
                        </a:rPr>
                        <a:t>Connection</a:t>
                      </a:r>
                      <a:r>
                        <a:rPr lang="zh-TW" sz="2000" b="0" kern="0" dirty="0">
                          <a:effectLst/>
                          <a:latin typeface="+mn-ea"/>
                          <a:ea typeface="+mn-ea"/>
                        </a:rPr>
                        <a:t>的值为</a:t>
                      </a:r>
                      <a:r>
                        <a:rPr lang="en-US" sz="2000" b="0" kern="0" dirty="0">
                          <a:effectLst/>
                          <a:latin typeface="+mn-ea"/>
                          <a:ea typeface="+mn-ea"/>
                        </a:rPr>
                        <a:t>Close</a:t>
                      </a:r>
                      <a:endParaRPr lang="zh-CN" sz="2000" b="0" kern="100" dirty="0">
                        <a:effectLst/>
                        <a:latin typeface="+mn-ea"/>
                        <a:ea typeface="+mn-ea"/>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
        <p:nvSpPr>
          <p:cNvPr id="5" name="标题 1"/>
          <p:cNvSpPr>
            <a:spLocks noGrp="1"/>
          </p:cNvSpPr>
          <p:nvPr>
            <p:ph type="title"/>
          </p:nvPr>
        </p:nvSpPr>
        <p:spPr>
          <a:xfrm>
            <a:off x="990600" y="517525"/>
            <a:ext cx="10515600" cy="760413"/>
          </a:xfrm>
        </p:spPr>
        <p:txBody>
          <a:bodyPr/>
          <a:lstStyle/>
          <a:p>
            <a:r>
              <a:rPr lang="zh-CN" altLang="en-US" dirty="0" smtClean="0"/>
              <a:t>网络协议</a:t>
            </a:r>
            <a:endParaRPr lang="zh-CN" altLang="en-US" dirty="0" smtClean="0"/>
          </a:p>
        </p:txBody>
      </p:sp>
      <p:sp>
        <p:nvSpPr>
          <p:cNvPr id="6" name="内容占位符 2"/>
          <p:cNvSpPr>
            <a:spLocks noGrp="1"/>
          </p:cNvSpPr>
          <p:nvPr>
            <p:ph idx="1"/>
          </p:nvPr>
        </p:nvSpPr>
        <p:spPr>
          <a:xfrm>
            <a:off x="990600" y="1422400"/>
            <a:ext cx="10515600" cy="4908550"/>
          </a:xfrm>
        </p:spPr>
        <p:txBody>
          <a:bodyPr/>
          <a:lstStyle/>
          <a:p>
            <a:pPr marL="0" indent="0">
              <a:buNone/>
            </a:pPr>
            <a:r>
              <a:rPr lang="zh-CN" altLang="en-US" sz="2400" dirty="0"/>
              <a:t>定义：网络协议是通信计算机双方必须共同遵从的一组约定。如怎么样建立连接、怎么样互相识别等。它最终体现为在网络上传输的数据的格式。</a:t>
            </a:r>
            <a:endParaRPr lang="zh-CN" altLang="en-US" sz="2400" dirty="0"/>
          </a:p>
          <a:p>
            <a:endParaRPr lang="en-US" altLang="zh-CN" sz="2000" dirty="0" smtClean="0"/>
          </a:p>
          <a:p>
            <a:endParaRPr lang="en-US" altLang="zh-CN" sz="2000" dirty="0" smtClean="0"/>
          </a:p>
          <a:p>
            <a:pPr marL="0" indent="0">
              <a:buNone/>
            </a:pPr>
            <a:r>
              <a:rPr lang="zh-CN" altLang="en-US" sz="2400" dirty="0"/>
              <a:t>特点：网络协议往往分成几个层次进行定义，分层定义是为了使某一层协议的改变不影响其他层次的协议。</a:t>
            </a:r>
            <a:endParaRPr lang="zh-CN" altLang="en-US" sz="2400" dirty="0"/>
          </a:p>
          <a:p>
            <a:endParaRPr lang="en-US" altLang="zh-CN" sz="2000" dirty="0" smtClean="0"/>
          </a:p>
          <a:p>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360" y="365125"/>
            <a:ext cx="10515600" cy="760413"/>
          </a:xfrm>
        </p:spPr>
        <p:txBody>
          <a:bodyPr/>
          <a:lstStyle/>
          <a:p>
            <a:r>
              <a:rPr lang="en-US" altLang="zh-CN" dirty="0"/>
              <a:t>Fiddler—Headers(sent</a:t>
            </a:r>
            <a:r>
              <a:rPr lang="en-US" altLang="zh-CN" dirty="0" smtClean="0"/>
              <a:t>).2</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graphicFrame>
        <p:nvGraphicFramePr>
          <p:cNvPr id="5" name="表格 4"/>
          <p:cNvGraphicFramePr>
            <a:graphicFrameLocks noGrp="1"/>
          </p:cNvGraphicFramePr>
          <p:nvPr/>
        </p:nvGraphicFramePr>
        <p:xfrm>
          <a:off x="335360" y="1340768"/>
          <a:ext cx="11521280" cy="5112568"/>
        </p:xfrm>
        <a:graphic>
          <a:graphicData uri="http://schemas.openxmlformats.org/drawingml/2006/table">
            <a:tbl>
              <a:tblPr firstRow="1" firstCol="1" bandRow="1">
                <a:tableStyleId>{5C22544A-7EE6-4342-B048-85BDC9FD1C3A}</a:tableStyleId>
              </a:tblPr>
              <a:tblGrid>
                <a:gridCol w="901014"/>
                <a:gridCol w="1691274"/>
                <a:gridCol w="8928992"/>
              </a:tblGrid>
              <a:tr h="1656184">
                <a:tc>
                  <a:txBody>
                    <a:bodyPr/>
                    <a:lstStyle/>
                    <a:p>
                      <a:pPr algn="ctr" latinLnBrk="1">
                        <a:spcAft>
                          <a:spcPts val="0"/>
                        </a:spcAft>
                      </a:pPr>
                      <a:r>
                        <a:rPr lang="en-US" sz="2000" b="0" kern="0" dirty="0">
                          <a:effectLst/>
                          <a:latin typeface="+mn-ea"/>
                          <a:ea typeface="+mn-ea"/>
                        </a:rPr>
                        <a:t>6</a:t>
                      </a:r>
                      <a:endParaRPr lang="zh-CN" sz="2000" b="0" kern="100" dirty="0">
                        <a:effectLst/>
                        <a:latin typeface="+mn-ea"/>
                        <a:ea typeface="+mn-ea"/>
                      </a:endParaRPr>
                    </a:p>
                  </a:txBody>
                  <a:tcPr marL="68580" marR="68580" marT="0" marB="0"/>
                </a:tc>
                <a:tc>
                  <a:txBody>
                    <a:bodyPr/>
                    <a:lstStyle/>
                    <a:p>
                      <a:pPr latinLnBrk="1">
                        <a:spcAft>
                          <a:spcPts val="0"/>
                        </a:spcAft>
                      </a:pPr>
                      <a:r>
                        <a:rPr lang="en-US" sz="2000" b="0" kern="0" dirty="0">
                          <a:solidFill>
                            <a:schemeClr val="dk1"/>
                          </a:solidFill>
                          <a:effectLst/>
                          <a:latin typeface="+mn-ea"/>
                          <a:ea typeface="+mn-ea"/>
                          <a:cs typeface="+mn-cs"/>
                        </a:rPr>
                        <a:t>Cookie</a:t>
                      </a:r>
                      <a:endParaRPr lang="zh-CN" sz="2000" b="0" kern="0" dirty="0">
                        <a:solidFill>
                          <a:schemeClr val="dk1"/>
                        </a:solidFill>
                        <a:effectLst/>
                        <a:latin typeface="+mn-ea"/>
                        <a:ea typeface="+mn-ea"/>
                        <a:cs typeface="+mn-cs"/>
                      </a:endParaRPr>
                    </a:p>
                  </a:txBody>
                  <a:tcPr marL="68580" marR="68580" marT="0" marB="0">
                    <a:solidFill>
                      <a:schemeClr val="accent3">
                        <a:lumMod val="95000"/>
                      </a:schemeClr>
                    </a:solidFill>
                  </a:tcPr>
                </a:tc>
                <a:tc>
                  <a:txBody>
                    <a:bodyPr/>
                    <a:lstStyle/>
                    <a:p>
                      <a:pPr latinLnBrk="1">
                        <a:spcAft>
                          <a:spcPts val="0"/>
                        </a:spcAft>
                      </a:pPr>
                      <a:r>
                        <a:rPr lang="en-US" sz="2000" b="0" kern="0" dirty="0">
                          <a:solidFill>
                            <a:schemeClr val="dk1"/>
                          </a:solidFill>
                          <a:effectLst/>
                          <a:latin typeface="+mn-ea"/>
                          <a:ea typeface="+mn-ea"/>
                          <a:cs typeface="+mn-cs"/>
                        </a:rPr>
                        <a:t>Cookie</a:t>
                      </a:r>
                      <a:r>
                        <a:rPr lang="zh-TW" sz="2000" b="0" kern="0" dirty="0">
                          <a:solidFill>
                            <a:schemeClr val="dk1"/>
                          </a:solidFill>
                          <a:effectLst/>
                          <a:latin typeface="+mn-ea"/>
                          <a:ea typeface="+mn-ea"/>
                          <a:cs typeface="+mn-cs"/>
                        </a:rPr>
                        <a:t>是由服务器端生成，发送给浏览器，浏览器会将</a:t>
                      </a:r>
                      <a:r>
                        <a:rPr lang="en-US" sz="2000" b="0" kern="0" dirty="0">
                          <a:solidFill>
                            <a:schemeClr val="dk1"/>
                          </a:solidFill>
                          <a:effectLst/>
                          <a:latin typeface="+mn-ea"/>
                          <a:ea typeface="+mn-ea"/>
                          <a:cs typeface="+mn-cs"/>
                        </a:rPr>
                        <a:t>Cookie</a:t>
                      </a:r>
                      <a:r>
                        <a:rPr lang="zh-TW" sz="2000" b="0" kern="0" dirty="0">
                          <a:solidFill>
                            <a:schemeClr val="dk1"/>
                          </a:solidFill>
                          <a:effectLst/>
                          <a:latin typeface="+mn-ea"/>
                          <a:ea typeface="+mn-ea"/>
                          <a:cs typeface="+mn-cs"/>
                        </a:rPr>
                        <a:t>的</a:t>
                      </a:r>
                      <a:r>
                        <a:rPr lang="en-US" sz="2000" b="0" kern="0" dirty="0">
                          <a:solidFill>
                            <a:schemeClr val="dk1"/>
                          </a:solidFill>
                          <a:effectLst/>
                          <a:latin typeface="+mn-ea"/>
                          <a:ea typeface="+mn-ea"/>
                          <a:cs typeface="+mn-cs"/>
                        </a:rPr>
                        <a:t>key/value</a:t>
                      </a:r>
                      <a:r>
                        <a:rPr lang="zh-TW" sz="2000" b="0" kern="0" dirty="0">
                          <a:solidFill>
                            <a:schemeClr val="dk1"/>
                          </a:solidFill>
                          <a:effectLst/>
                          <a:latin typeface="+mn-ea"/>
                          <a:ea typeface="+mn-ea"/>
                          <a:cs typeface="+mn-cs"/>
                        </a:rPr>
                        <a:t>保存到某个目录下的文本文件内，下次请求同一网站时就发送该</a:t>
                      </a:r>
                      <a:r>
                        <a:rPr lang="en-US" sz="2000" b="0" kern="0" dirty="0">
                          <a:solidFill>
                            <a:schemeClr val="dk1"/>
                          </a:solidFill>
                          <a:effectLst/>
                          <a:latin typeface="+mn-ea"/>
                          <a:ea typeface="+mn-ea"/>
                          <a:cs typeface="+mn-cs"/>
                        </a:rPr>
                        <a:t>Cookie</a:t>
                      </a:r>
                      <a:r>
                        <a:rPr lang="zh-TW" sz="2000" b="0" kern="0" dirty="0">
                          <a:solidFill>
                            <a:schemeClr val="dk1"/>
                          </a:solidFill>
                          <a:effectLst/>
                          <a:latin typeface="+mn-ea"/>
                          <a:ea typeface="+mn-ea"/>
                          <a:cs typeface="+mn-cs"/>
                        </a:rPr>
                        <a:t>给服务器。服务器可以利用</a:t>
                      </a:r>
                      <a:r>
                        <a:rPr lang="en-US" sz="2000" b="0" kern="0" dirty="0">
                          <a:solidFill>
                            <a:schemeClr val="dk1"/>
                          </a:solidFill>
                          <a:effectLst/>
                          <a:latin typeface="+mn-ea"/>
                          <a:ea typeface="+mn-ea"/>
                          <a:cs typeface="+mn-cs"/>
                        </a:rPr>
                        <a:t>Cookies</a:t>
                      </a:r>
                      <a:r>
                        <a:rPr lang="zh-TW" sz="2000" b="0" kern="0" dirty="0">
                          <a:solidFill>
                            <a:schemeClr val="dk1"/>
                          </a:solidFill>
                          <a:effectLst/>
                          <a:latin typeface="+mn-ea"/>
                          <a:ea typeface="+mn-ea"/>
                          <a:cs typeface="+mn-cs"/>
                        </a:rPr>
                        <a:t>包含信息的任意性来筛选并经常性维护这些信息，以判断在</a:t>
                      </a:r>
                      <a:r>
                        <a:rPr lang="en-US" sz="2000" b="0" kern="0" dirty="0">
                          <a:solidFill>
                            <a:schemeClr val="dk1"/>
                          </a:solidFill>
                          <a:effectLst/>
                          <a:latin typeface="+mn-ea"/>
                          <a:ea typeface="+mn-ea"/>
                          <a:cs typeface="+mn-cs"/>
                        </a:rPr>
                        <a:t>HTTP</a:t>
                      </a:r>
                      <a:r>
                        <a:rPr lang="zh-TW" sz="2000" b="0" kern="0" dirty="0">
                          <a:solidFill>
                            <a:schemeClr val="dk1"/>
                          </a:solidFill>
                          <a:effectLst/>
                          <a:latin typeface="+mn-ea"/>
                          <a:ea typeface="+mn-ea"/>
                          <a:cs typeface="+mn-cs"/>
                        </a:rPr>
                        <a:t>传输中的状态。可以判断其是否登录过网站，客户的喜好等</a:t>
                      </a:r>
                      <a:endParaRPr lang="zh-CN" sz="2000" b="0" kern="0" dirty="0">
                        <a:solidFill>
                          <a:schemeClr val="dk1"/>
                        </a:solidFill>
                        <a:effectLst/>
                        <a:latin typeface="+mn-ea"/>
                        <a:ea typeface="+mn-ea"/>
                        <a:cs typeface="+mn-cs"/>
                      </a:endParaRPr>
                    </a:p>
                  </a:txBody>
                  <a:tcPr marL="68580" marR="68580" marT="0" marB="0">
                    <a:solidFill>
                      <a:schemeClr val="accent3">
                        <a:lumMod val="95000"/>
                      </a:schemeClr>
                    </a:solidFill>
                  </a:tcPr>
                </a:tc>
              </a:tr>
              <a:tr h="1728192">
                <a:tc>
                  <a:txBody>
                    <a:bodyPr/>
                    <a:lstStyle/>
                    <a:p>
                      <a:pPr algn="ctr" latinLnBrk="1">
                        <a:spcAft>
                          <a:spcPts val="0"/>
                        </a:spcAft>
                      </a:pPr>
                      <a:r>
                        <a:rPr lang="en-US" sz="2000" b="0" kern="0">
                          <a:effectLst/>
                          <a:latin typeface="+mn-ea"/>
                          <a:ea typeface="+mn-ea"/>
                        </a:rPr>
                        <a:t>7</a:t>
                      </a:r>
                      <a:endParaRPr lang="zh-CN" sz="2000" b="0" kern="10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Host</a:t>
                      </a:r>
                      <a:endParaRPr lang="zh-CN" sz="2000" b="0" kern="100" dirty="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Host</a:t>
                      </a:r>
                      <a:r>
                        <a:rPr lang="zh-TW" sz="2000" b="0" kern="0" dirty="0">
                          <a:effectLst/>
                          <a:latin typeface="+mn-ea"/>
                          <a:ea typeface="+mn-ea"/>
                        </a:rPr>
                        <a:t>请求报头域主要用于指定被请求资源的</a:t>
                      </a:r>
                      <a:r>
                        <a:rPr lang="en-US" sz="2000" b="0" kern="0" dirty="0">
                          <a:effectLst/>
                          <a:latin typeface="+mn-ea"/>
                          <a:ea typeface="+mn-ea"/>
                        </a:rPr>
                        <a:t>Internet</a:t>
                      </a:r>
                      <a:r>
                        <a:rPr lang="zh-TW" sz="2000" b="0" kern="0" dirty="0">
                          <a:effectLst/>
                          <a:latin typeface="+mn-ea"/>
                          <a:ea typeface="+mn-ea"/>
                        </a:rPr>
                        <a:t>主机和端口号，它通常从</a:t>
                      </a:r>
                      <a:r>
                        <a:rPr lang="en-US" sz="2000" b="0" kern="0" dirty="0">
                          <a:effectLst/>
                          <a:latin typeface="+mn-ea"/>
                          <a:ea typeface="+mn-ea"/>
                        </a:rPr>
                        <a:t>HTTP URL</a:t>
                      </a:r>
                      <a:r>
                        <a:rPr lang="zh-TW" sz="2000" b="0" kern="0" dirty="0">
                          <a:effectLst/>
                          <a:latin typeface="+mn-ea"/>
                          <a:ea typeface="+mn-ea"/>
                        </a:rPr>
                        <a:t>中提取出来的，我们在浏览器中输入：</a:t>
                      </a:r>
                      <a:r>
                        <a:rPr lang="en-US" sz="2000" b="0" kern="0" dirty="0">
                          <a:effectLst/>
                          <a:latin typeface="+mn-ea"/>
                          <a:ea typeface="+mn-ea"/>
                        </a:rPr>
                        <a:t>http://bbs.51testing.com/</a:t>
                      </a:r>
                      <a:r>
                        <a:rPr lang="zh-TW" sz="2000" b="0" kern="0" dirty="0">
                          <a:effectLst/>
                          <a:latin typeface="+mn-ea"/>
                          <a:ea typeface="+mn-ea"/>
                        </a:rPr>
                        <a:t>，浏览器发送的请求消息中就会包含</a:t>
                      </a:r>
                      <a:r>
                        <a:rPr lang="en-US" sz="2000" b="0" kern="0" dirty="0">
                          <a:effectLst/>
                          <a:latin typeface="+mn-ea"/>
                          <a:ea typeface="+mn-ea"/>
                        </a:rPr>
                        <a:t>Host</a:t>
                      </a:r>
                      <a:r>
                        <a:rPr lang="zh-TW" sz="2000" b="0" kern="0" dirty="0">
                          <a:effectLst/>
                          <a:latin typeface="+mn-ea"/>
                          <a:ea typeface="+mn-ea"/>
                        </a:rPr>
                        <a:t>请求报头域，如下：</a:t>
                      </a:r>
                      <a:r>
                        <a:rPr lang="en-US" sz="2000" b="0" kern="0" dirty="0">
                          <a:effectLst/>
                          <a:latin typeface="+mn-ea"/>
                          <a:ea typeface="+mn-ea"/>
                        </a:rPr>
                        <a:t>Host</a:t>
                      </a:r>
                      <a:r>
                        <a:rPr lang="zh-TW" sz="2000" b="0" kern="0" dirty="0">
                          <a:effectLst/>
                          <a:latin typeface="+mn-ea"/>
                          <a:ea typeface="+mn-ea"/>
                        </a:rPr>
                        <a:t>：</a:t>
                      </a:r>
                      <a:r>
                        <a:rPr lang="en-US" sz="2000" b="0" kern="0" dirty="0">
                          <a:effectLst/>
                          <a:latin typeface="+mn-ea"/>
                          <a:ea typeface="+mn-ea"/>
                        </a:rPr>
                        <a:t>bbs.51testing.com</a:t>
                      </a:r>
                      <a:r>
                        <a:rPr lang="zh-TW" sz="2000" b="0" kern="0" dirty="0">
                          <a:effectLst/>
                          <a:latin typeface="+mn-ea"/>
                          <a:ea typeface="+mn-ea"/>
                        </a:rPr>
                        <a:t>：</a:t>
                      </a:r>
                      <a:r>
                        <a:rPr lang="en-US" sz="2000" b="0" kern="0" dirty="0">
                          <a:effectLst/>
                          <a:latin typeface="+mn-ea"/>
                          <a:ea typeface="+mn-ea"/>
                        </a:rPr>
                        <a:t>n</a:t>
                      </a:r>
                      <a:r>
                        <a:rPr lang="zh-TW" sz="2000" b="0" kern="0" dirty="0">
                          <a:effectLst/>
                          <a:latin typeface="+mn-ea"/>
                          <a:ea typeface="+mn-ea"/>
                        </a:rPr>
                        <a:t>，此处使用缺省端口号</a:t>
                      </a:r>
                      <a:r>
                        <a:rPr lang="en-US" sz="2000" b="0" kern="0" dirty="0">
                          <a:effectLst/>
                          <a:latin typeface="+mn-ea"/>
                          <a:ea typeface="+mn-ea"/>
                        </a:rPr>
                        <a:t>80</a:t>
                      </a:r>
                      <a:r>
                        <a:rPr lang="zh-TW" sz="2000" b="0" kern="0" dirty="0">
                          <a:effectLst/>
                          <a:latin typeface="+mn-ea"/>
                          <a:ea typeface="+mn-ea"/>
                        </a:rPr>
                        <a:t>，若指定了端口号为</a:t>
                      </a:r>
                      <a:r>
                        <a:rPr lang="en-US" sz="2000" b="0" kern="0" dirty="0">
                          <a:effectLst/>
                          <a:latin typeface="+mn-ea"/>
                          <a:ea typeface="+mn-ea"/>
                        </a:rPr>
                        <a:t>8080</a:t>
                      </a:r>
                      <a:r>
                        <a:rPr lang="zh-TW" sz="2000" b="0" kern="0" dirty="0">
                          <a:effectLst/>
                          <a:latin typeface="+mn-ea"/>
                          <a:ea typeface="+mn-ea"/>
                        </a:rPr>
                        <a:t>，则变成：</a:t>
                      </a:r>
                      <a:r>
                        <a:rPr lang="en-US" sz="2000" b="0" kern="0" dirty="0">
                          <a:effectLst/>
                          <a:latin typeface="+mn-ea"/>
                          <a:ea typeface="+mn-ea"/>
                        </a:rPr>
                        <a:t>Host</a:t>
                      </a:r>
                      <a:r>
                        <a:rPr lang="zh-TW" sz="2000" b="0" kern="0" dirty="0">
                          <a:effectLst/>
                          <a:latin typeface="+mn-ea"/>
                          <a:ea typeface="+mn-ea"/>
                        </a:rPr>
                        <a:t>：</a:t>
                      </a:r>
                      <a:r>
                        <a:rPr lang="en-US" sz="2000" b="0" kern="0" dirty="0">
                          <a:effectLst/>
                          <a:latin typeface="+mn-ea"/>
                          <a:ea typeface="+mn-ea"/>
                        </a:rPr>
                        <a:t>bbs.51testing.com:8080</a:t>
                      </a:r>
                      <a:endParaRPr lang="zh-CN" sz="2000" b="0" kern="100" dirty="0">
                        <a:effectLst/>
                        <a:latin typeface="+mn-ea"/>
                        <a:ea typeface="+mn-ea"/>
                      </a:endParaRPr>
                    </a:p>
                  </a:txBody>
                  <a:tcPr marL="68580" marR="68580" marT="0" marB="0"/>
                </a:tc>
              </a:tr>
              <a:tr h="936104">
                <a:tc>
                  <a:txBody>
                    <a:bodyPr/>
                    <a:lstStyle/>
                    <a:p>
                      <a:pPr algn="ctr" latinLnBrk="1">
                        <a:spcAft>
                          <a:spcPts val="0"/>
                        </a:spcAft>
                      </a:pPr>
                      <a:r>
                        <a:rPr lang="en-US" sz="2000" b="0" kern="0">
                          <a:effectLst/>
                          <a:latin typeface="+mn-ea"/>
                          <a:ea typeface="+mn-ea"/>
                        </a:rPr>
                        <a:t>8</a:t>
                      </a:r>
                      <a:endParaRPr lang="zh-CN" sz="2000" b="0" kern="10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User-Agent</a:t>
                      </a:r>
                      <a:endParaRPr lang="zh-CN" sz="2000" b="0" kern="100" dirty="0">
                        <a:effectLst/>
                        <a:latin typeface="+mn-ea"/>
                        <a:ea typeface="+mn-ea"/>
                      </a:endParaRPr>
                    </a:p>
                  </a:txBody>
                  <a:tcPr marL="68580" marR="68580" marT="0" marB="0"/>
                </a:tc>
                <a:tc>
                  <a:txBody>
                    <a:bodyPr/>
                    <a:lstStyle/>
                    <a:p>
                      <a:pPr latinLnBrk="1">
                        <a:spcAft>
                          <a:spcPts val="0"/>
                        </a:spcAft>
                      </a:pPr>
                      <a:r>
                        <a:rPr lang="en-US" sz="2000" b="0" kern="0" dirty="0">
                          <a:effectLst/>
                          <a:latin typeface="+mn-ea"/>
                          <a:ea typeface="+mn-ea"/>
                        </a:rPr>
                        <a:t>User-Agent</a:t>
                      </a:r>
                      <a:r>
                        <a:rPr lang="zh-TW" sz="2000" b="0" kern="0" dirty="0">
                          <a:effectLst/>
                          <a:latin typeface="+mn-ea"/>
                          <a:ea typeface="+mn-ea"/>
                        </a:rPr>
                        <a:t>请求报头域允许客户端将它的</a:t>
                      </a:r>
                      <a:r>
                        <a:rPr lang="zh-TW" sz="2000" b="0" u="sng" kern="0" dirty="0">
                          <a:effectLst/>
                          <a:latin typeface="+mn-ea"/>
                          <a:ea typeface="+mn-ea"/>
                        </a:rPr>
                        <a:t>操作系统</a:t>
                      </a:r>
                      <a:r>
                        <a:rPr lang="zh-TW" sz="2000" b="0" kern="0" dirty="0">
                          <a:effectLst/>
                          <a:latin typeface="+mn-ea"/>
                          <a:ea typeface="+mn-ea"/>
                        </a:rPr>
                        <a:t>、浏览器和其他属性告诉服务器</a:t>
                      </a:r>
                      <a:endParaRPr lang="zh-CN" sz="2000" b="0" kern="100" dirty="0">
                        <a:effectLst/>
                        <a:latin typeface="+mn-ea"/>
                        <a:ea typeface="+mn-ea"/>
                      </a:endParaRPr>
                    </a:p>
                  </a:txBody>
                  <a:tcPr marL="68580" marR="68580" marT="0" marB="0"/>
                </a:tc>
              </a:tr>
              <a:tr h="792088">
                <a:tc>
                  <a:txBody>
                    <a:bodyPr/>
                    <a:lstStyle/>
                    <a:p>
                      <a:pPr algn="ctr" latinLnBrk="1">
                        <a:spcAft>
                          <a:spcPts val="0"/>
                        </a:spcAft>
                      </a:pPr>
                      <a:r>
                        <a:rPr lang="en-US" sz="2000" b="0" kern="0" dirty="0">
                          <a:effectLst/>
                          <a:latin typeface="+mn-ea"/>
                          <a:ea typeface="+mn-ea"/>
                        </a:rPr>
                        <a:t>9</a:t>
                      </a:r>
                      <a:endParaRPr lang="zh-CN" sz="2000" b="0" kern="100" dirty="0">
                        <a:effectLst/>
                        <a:latin typeface="+mn-ea"/>
                        <a:ea typeface="+mn-ea"/>
                      </a:endParaRPr>
                    </a:p>
                  </a:txBody>
                  <a:tcPr marL="68580" marR="68580" marT="0" marB="0"/>
                </a:tc>
                <a:tc>
                  <a:txBody>
                    <a:bodyPr/>
                    <a:lstStyle/>
                    <a:p>
                      <a:pPr latinLnBrk="1">
                        <a:spcAft>
                          <a:spcPts val="0"/>
                        </a:spcAft>
                      </a:pPr>
                      <a:r>
                        <a:rPr lang="en-US" sz="2000" b="0" kern="0">
                          <a:effectLst/>
                          <a:latin typeface="+mn-ea"/>
                          <a:ea typeface="+mn-ea"/>
                        </a:rPr>
                        <a:t>DNT</a:t>
                      </a:r>
                      <a:r>
                        <a:rPr lang="zh-TW" sz="2000" b="0" kern="0">
                          <a:effectLst/>
                          <a:latin typeface="+mn-ea"/>
                          <a:ea typeface="+mn-ea"/>
                        </a:rPr>
                        <a:t>：</a:t>
                      </a:r>
                      <a:r>
                        <a:rPr lang="en-US" sz="2000" b="0" kern="0">
                          <a:effectLst/>
                          <a:latin typeface="+mn-ea"/>
                          <a:ea typeface="+mn-ea"/>
                        </a:rPr>
                        <a:t>	1</a:t>
                      </a:r>
                      <a:endParaRPr lang="zh-CN" sz="2000" b="0" kern="100">
                        <a:effectLst/>
                        <a:latin typeface="+mn-ea"/>
                        <a:ea typeface="+mn-ea"/>
                      </a:endParaRPr>
                    </a:p>
                  </a:txBody>
                  <a:tcPr marL="68580" marR="68580" marT="0" marB="0"/>
                </a:tc>
                <a:tc>
                  <a:txBody>
                    <a:bodyPr/>
                    <a:lstStyle/>
                    <a:p>
                      <a:pPr latinLnBrk="1">
                        <a:spcAft>
                          <a:spcPts val="0"/>
                        </a:spcAft>
                      </a:pPr>
                      <a:r>
                        <a:rPr lang="zh-TW" sz="2000" b="0" kern="0" dirty="0">
                          <a:effectLst/>
                          <a:latin typeface="+mn-ea"/>
                          <a:ea typeface="+mn-ea"/>
                        </a:rPr>
                        <a:t>“禁止追踪”（</a:t>
                      </a:r>
                      <a:r>
                        <a:rPr lang="en-US" sz="2000" b="0" kern="0" dirty="0">
                          <a:effectLst/>
                          <a:latin typeface="+mn-ea"/>
                          <a:ea typeface="+mn-ea"/>
                        </a:rPr>
                        <a:t>Do Not Track</a:t>
                      </a:r>
                      <a:r>
                        <a:rPr lang="zh-TW" sz="2000" b="0" kern="0" dirty="0">
                          <a:effectLst/>
                          <a:latin typeface="+mn-ea"/>
                          <a:ea typeface="+mn-ea"/>
                        </a:rPr>
                        <a:t>），三个赋值：</a:t>
                      </a:r>
                      <a:r>
                        <a:rPr lang="en-US" sz="2000" b="0" kern="0" dirty="0">
                          <a:effectLst/>
                          <a:latin typeface="+mn-ea"/>
                          <a:ea typeface="+mn-ea"/>
                        </a:rPr>
                        <a:t>1</a:t>
                      </a:r>
                      <a:r>
                        <a:rPr lang="zh-TW" sz="2000" b="0" kern="0" dirty="0">
                          <a:effectLst/>
                          <a:latin typeface="+mn-ea"/>
                          <a:ea typeface="+mn-ea"/>
                        </a:rPr>
                        <a:t>代表用户不想被第三方网站追踪，</a:t>
                      </a:r>
                      <a:r>
                        <a:rPr lang="en-US" sz="2000" b="0" kern="0" dirty="0">
                          <a:effectLst/>
                          <a:latin typeface="+mn-ea"/>
                          <a:ea typeface="+mn-ea"/>
                        </a:rPr>
                        <a:t>0</a:t>
                      </a:r>
                      <a:r>
                        <a:rPr lang="zh-TW" sz="2000" b="0" kern="0" dirty="0">
                          <a:effectLst/>
                          <a:latin typeface="+mn-ea"/>
                          <a:ea typeface="+mn-ea"/>
                        </a:rPr>
                        <a:t>代表接受追踪，</a:t>
                      </a:r>
                      <a:r>
                        <a:rPr lang="en-US" sz="2000" b="0" kern="0" dirty="0">
                          <a:effectLst/>
                          <a:latin typeface="+mn-ea"/>
                          <a:ea typeface="+mn-ea"/>
                        </a:rPr>
                        <a:t>null</a:t>
                      </a:r>
                      <a:r>
                        <a:rPr lang="zh-TW" sz="2000" b="0" kern="0" dirty="0">
                          <a:effectLst/>
                          <a:latin typeface="+mn-ea"/>
                          <a:ea typeface="+mn-ea"/>
                        </a:rPr>
                        <a:t>代表用户不置可否。</a:t>
                      </a:r>
                      <a:endParaRPr lang="zh-CN" sz="2000" b="0" kern="100" dirty="0">
                        <a:effectLst/>
                        <a:latin typeface="+mn-ea"/>
                        <a:ea typeface="+mn-ea"/>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368" y="15081"/>
            <a:ext cx="10515600" cy="760413"/>
          </a:xfrm>
        </p:spPr>
        <p:txBody>
          <a:bodyPr/>
          <a:lstStyle/>
          <a:p>
            <a:r>
              <a:rPr lang="en-US" altLang="zh-CN" dirty="0"/>
              <a:t>Fiddler—Headers(</a:t>
            </a:r>
            <a:r>
              <a:rPr lang="en-US" altLang="zh-CN" dirty="0" err="1"/>
              <a:t>Recevied</a:t>
            </a:r>
            <a:r>
              <a:rPr lang="en-US" altLang="zh-CN" dirty="0" smtClean="0"/>
              <a:t>).1</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graphicFrame>
        <p:nvGraphicFramePr>
          <p:cNvPr id="5" name="表格 4"/>
          <p:cNvGraphicFramePr>
            <a:graphicFrameLocks noGrp="1"/>
          </p:cNvGraphicFramePr>
          <p:nvPr/>
        </p:nvGraphicFramePr>
        <p:xfrm>
          <a:off x="119336" y="775493"/>
          <a:ext cx="11881320" cy="5945981"/>
        </p:xfrm>
        <a:graphic>
          <a:graphicData uri="http://schemas.openxmlformats.org/drawingml/2006/table">
            <a:tbl>
              <a:tblPr firstRow="1" firstCol="1" bandRow="1">
                <a:tableStyleId>{5C22544A-7EE6-4342-B048-85BDC9FD1C3A}</a:tableStyleId>
              </a:tblPr>
              <a:tblGrid>
                <a:gridCol w="724471"/>
                <a:gridCol w="1723801"/>
                <a:gridCol w="9433048"/>
              </a:tblGrid>
              <a:tr h="435264">
                <a:tc>
                  <a:txBody>
                    <a:bodyPr/>
                    <a:lstStyle/>
                    <a:p>
                      <a:pPr algn="ctr" latinLnBrk="1">
                        <a:spcAft>
                          <a:spcPts val="0"/>
                        </a:spcAft>
                      </a:pPr>
                      <a:r>
                        <a:rPr lang="zh-TW" sz="1800" kern="0" dirty="0">
                          <a:effectLst/>
                          <a:latin typeface="+mn-ea"/>
                          <a:ea typeface="+mn-ea"/>
                        </a:rPr>
                        <a:t>序号</a:t>
                      </a:r>
                      <a:endParaRPr lang="zh-CN" sz="1800" kern="100" dirty="0">
                        <a:effectLst/>
                        <a:latin typeface="+mn-ea"/>
                        <a:ea typeface="+mn-ea"/>
                      </a:endParaRPr>
                    </a:p>
                  </a:txBody>
                  <a:tcPr marL="5469" marR="5469" marT="5469" marB="5469"/>
                </a:tc>
                <a:tc>
                  <a:txBody>
                    <a:bodyPr/>
                    <a:lstStyle/>
                    <a:p>
                      <a:pPr algn="ctr" latinLnBrk="1">
                        <a:spcAft>
                          <a:spcPts val="0"/>
                        </a:spcAft>
                      </a:pPr>
                      <a:r>
                        <a:rPr lang="zh-TW" sz="1800" kern="0">
                          <a:effectLst/>
                          <a:latin typeface="+mn-ea"/>
                          <a:ea typeface="+mn-ea"/>
                        </a:rPr>
                        <a:t>表头信息</a:t>
                      </a:r>
                      <a:endParaRPr lang="zh-CN" sz="1800" kern="100">
                        <a:effectLst/>
                        <a:latin typeface="+mn-ea"/>
                        <a:ea typeface="+mn-ea"/>
                      </a:endParaRPr>
                    </a:p>
                  </a:txBody>
                  <a:tcPr marL="5469" marR="5469" marT="5469" marB="5469"/>
                </a:tc>
                <a:tc>
                  <a:txBody>
                    <a:bodyPr/>
                    <a:lstStyle/>
                    <a:p>
                      <a:pPr algn="ctr">
                        <a:spcAft>
                          <a:spcPts val="0"/>
                        </a:spcAft>
                      </a:pPr>
                      <a:r>
                        <a:rPr lang="zh-TW" sz="1800" kern="0">
                          <a:effectLst/>
                          <a:latin typeface="+mn-ea"/>
                          <a:ea typeface="+mn-ea"/>
                        </a:rPr>
                        <a:t>含</a:t>
                      </a:r>
                      <a:r>
                        <a:rPr lang="en-US" sz="1800" kern="0">
                          <a:effectLst/>
                          <a:latin typeface="+mn-ea"/>
                          <a:ea typeface="+mn-ea"/>
                        </a:rPr>
                        <a:t>    </a:t>
                      </a:r>
                      <a:r>
                        <a:rPr lang="zh-TW" sz="1800" kern="0">
                          <a:effectLst/>
                          <a:latin typeface="+mn-ea"/>
                          <a:ea typeface="+mn-ea"/>
                        </a:rPr>
                        <a:t>义</a:t>
                      </a:r>
                      <a:endParaRPr lang="zh-CN" sz="1800" kern="100">
                        <a:effectLst/>
                        <a:latin typeface="+mn-ea"/>
                        <a:ea typeface="+mn-ea"/>
                      </a:endParaRPr>
                    </a:p>
                  </a:txBody>
                  <a:tcPr marL="5469" marR="5469" marT="5469" marB="5469"/>
                </a:tc>
              </a:tr>
              <a:tr h="669620">
                <a:tc>
                  <a:txBody>
                    <a:bodyPr/>
                    <a:lstStyle/>
                    <a:p>
                      <a:pPr algn="ctr" latinLnBrk="1">
                        <a:spcAft>
                          <a:spcPts val="0"/>
                        </a:spcAft>
                      </a:pPr>
                      <a:r>
                        <a:rPr lang="en-US" sz="1800" kern="0" dirty="0">
                          <a:effectLst/>
                          <a:latin typeface="+mn-ea"/>
                          <a:ea typeface="+mn-ea"/>
                        </a:rPr>
                        <a:t>1</a:t>
                      </a:r>
                      <a:endParaRPr lang="zh-CN" sz="1800" kern="100" dirty="0">
                        <a:effectLst/>
                        <a:latin typeface="+mn-ea"/>
                        <a:ea typeface="+mn-ea"/>
                      </a:endParaRPr>
                    </a:p>
                  </a:txBody>
                  <a:tcPr marL="5469" marR="5469" marT="5469" marB="5469" anchor="ctr"/>
                </a:tc>
                <a:tc>
                  <a:txBody>
                    <a:bodyPr/>
                    <a:lstStyle/>
                    <a:p>
                      <a:pPr algn="ctr" latinLnBrk="1">
                        <a:spcAft>
                          <a:spcPts val="0"/>
                        </a:spcAft>
                      </a:pPr>
                      <a:r>
                        <a:rPr lang="en-US" sz="1800" kern="0" dirty="0">
                          <a:effectLst/>
                          <a:latin typeface="+mn-ea"/>
                          <a:ea typeface="+mn-ea"/>
                        </a:rPr>
                        <a:t>HTTP/1.1 200 OK</a:t>
                      </a:r>
                      <a:endParaRPr lang="zh-CN" sz="1800" kern="100" dirty="0">
                        <a:effectLst/>
                        <a:latin typeface="+mn-ea"/>
                        <a:ea typeface="+mn-ea"/>
                      </a:endParaRPr>
                    </a:p>
                  </a:txBody>
                  <a:tcPr marL="5469" marR="5469" marT="5469" marB="5469" anchor="ctr"/>
                </a:tc>
                <a:tc>
                  <a:txBody>
                    <a:bodyPr/>
                    <a:lstStyle/>
                    <a:p>
                      <a:pPr>
                        <a:spcAft>
                          <a:spcPts val="0"/>
                        </a:spcAft>
                      </a:pPr>
                      <a:r>
                        <a:rPr lang="zh-TW" sz="1800" kern="0" dirty="0">
                          <a:effectLst/>
                          <a:latin typeface="+mn-ea"/>
                          <a:ea typeface="+mn-ea"/>
                        </a:rPr>
                        <a:t>“</a:t>
                      </a:r>
                      <a:r>
                        <a:rPr lang="en-US" sz="1800" kern="0" dirty="0">
                          <a:effectLst/>
                          <a:latin typeface="+mn-ea"/>
                          <a:ea typeface="+mn-ea"/>
                        </a:rPr>
                        <a:t>HTTP/1.1</a:t>
                      </a:r>
                      <a:r>
                        <a:rPr lang="zh-TW" sz="1800" kern="0" dirty="0">
                          <a:effectLst/>
                          <a:latin typeface="+mn-ea"/>
                          <a:ea typeface="+mn-ea"/>
                        </a:rPr>
                        <a:t>代表协议和协议的版本，</a:t>
                      </a:r>
                      <a:endParaRPr lang="zh-CN" sz="1800" kern="100" dirty="0">
                        <a:effectLst/>
                        <a:latin typeface="+mn-ea"/>
                        <a:ea typeface="+mn-ea"/>
                      </a:endParaRPr>
                    </a:p>
                    <a:p>
                      <a:pPr latinLnBrk="1">
                        <a:spcAft>
                          <a:spcPts val="0"/>
                        </a:spcAft>
                      </a:pPr>
                      <a:r>
                        <a:rPr lang="en-US" sz="1800" kern="0" dirty="0">
                          <a:effectLst/>
                          <a:latin typeface="+mn-ea"/>
                          <a:ea typeface="+mn-ea"/>
                        </a:rPr>
                        <a:t>200</a:t>
                      </a:r>
                      <a:r>
                        <a:rPr lang="zh-TW" sz="1800" kern="0" dirty="0">
                          <a:effectLst/>
                          <a:latin typeface="+mn-ea"/>
                          <a:ea typeface="+mn-ea"/>
                        </a:rPr>
                        <a:t>为</a:t>
                      </a:r>
                      <a:r>
                        <a:rPr lang="en-US" sz="1800" kern="0" dirty="0">
                          <a:effectLst/>
                          <a:latin typeface="+mn-ea"/>
                          <a:ea typeface="+mn-ea"/>
                        </a:rPr>
                        <a:t>HTTP</a:t>
                      </a:r>
                      <a:r>
                        <a:rPr lang="zh-TW" sz="1800" kern="0" dirty="0">
                          <a:effectLst/>
                          <a:latin typeface="+mn-ea"/>
                          <a:ea typeface="+mn-ea"/>
                        </a:rPr>
                        <a:t>响应代码，表示成功</a:t>
                      </a:r>
                      <a:endParaRPr lang="zh-CN" sz="1800" kern="100" dirty="0">
                        <a:effectLst/>
                        <a:latin typeface="+mn-ea"/>
                        <a:ea typeface="+mn-ea"/>
                      </a:endParaRPr>
                    </a:p>
                  </a:txBody>
                  <a:tcPr marL="5469" marR="5469" marT="5469" marB="5469" anchor="ctr"/>
                </a:tc>
              </a:tr>
              <a:tr h="4262914">
                <a:tc>
                  <a:txBody>
                    <a:bodyPr/>
                    <a:lstStyle/>
                    <a:p>
                      <a:pPr algn="ctr" latinLnBrk="1">
                        <a:spcAft>
                          <a:spcPts val="0"/>
                        </a:spcAft>
                      </a:pPr>
                      <a:r>
                        <a:rPr lang="en-US" sz="1800" kern="0">
                          <a:effectLst/>
                          <a:latin typeface="+mn-ea"/>
                          <a:ea typeface="+mn-ea"/>
                        </a:rPr>
                        <a:t>2</a:t>
                      </a:r>
                      <a:endParaRPr lang="zh-CN" sz="1800" kern="100">
                        <a:effectLst/>
                        <a:latin typeface="+mn-ea"/>
                        <a:ea typeface="+mn-ea"/>
                      </a:endParaRPr>
                    </a:p>
                  </a:txBody>
                  <a:tcPr marL="5469" marR="5469" marT="5469" marB="5469" anchor="ctr"/>
                </a:tc>
                <a:tc>
                  <a:txBody>
                    <a:bodyPr/>
                    <a:lstStyle/>
                    <a:p>
                      <a:pPr algn="ctr" latinLnBrk="1">
                        <a:spcAft>
                          <a:spcPts val="0"/>
                        </a:spcAft>
                      </a:pPr>
                      <a:r>
                        <a:rPr lang="en-US" sz="1800" kern="0">
                          <a:effectLst/>
                          <a:latin typeface="+mn-ea"/>
                          <a:ea typeface="+mn-ea"/>
                        </a:rPr>
                        <a:t>Cache-Control</a:t>
                      </a:r>
                      <a:endParaRPr lang="zh-CN" sz="1800" kern="100">
                        <a:effectLst/>
                        <a:latin typeface="+mn-ea"/>
                        <a:ea typeface="+mn-ea"/>
                      </a:endParaRPr>
                    </a:p>
                  </a:txBody>
                  <a:tcPr marL="5469" marR="5469" marT="5469" marB="5469" anchor="ctr"/>
                </a:tc>
                <a:tc>
                  <a:txBody>
                    <a:bodyPr/>
                    <a:lstStyle/>
                    <a:p>
                      <a:pPr>
                        <a:spcAft>
                          <a:spcPts val="0"/>
                        </a:spcAft>
                      </a:pPr>
                      <a:r>
                        <a:rPr lang="en-US" sz="1800" kern="0" dirty="0">
                          <a:effectLst/>
                          <a:latin typeface="+mn-ea"/>
                          <a:ea typeface="+mn-ea"/>
                        </a:rPr>
                        <a:t>Cache- Control</a:t>
                      </a:r>
                      <a:r>
                        <a:rPr lang="zh-TW" sz="1800" kern="0" dirty="0">
                          <a:effectLst/>
                          <a:latin typeface="+mn-ea"/>
                          <a:ea typeface="+mn-ea"/>
                        </a:rPr>
                        <a:t>指定请求和响应遵循的缓存机制。在请求消息或响应消息中设置</a:t>
                      </a:r>
                      <a:r>
                        <a:rPr lang="en-US" sz="1800" kern="0" dirty="0">
                          <a:effectLst/>
                          <a:latin typeface="+mn-ea"/>
                          <a:ea typeface="+mn-ea"/>
                        </a:rPr>
                        <a:t> Cache-Control</a:t>
                      </a:r>
                      <a:r>
                        <a:rPr lang="zh-TW" sz="1800" kern="0" dirty="0">
                          <a:effectLst/>
                          <a:latin typeface="+mn-ea"/>
                          <a:ea typeface="+mn-ea"/>
                        </a:rPr>
                        <a:t>并不会修改另一个消息处理过程中的缓存处理过程。请求时的缓存指令包括</a:t>
                      </a:r>
                      <a:r>
                        <a:rPr lang="en-US" sz="1800" kern="0" dirty="0">
                          <a:effectLst/>
                          <a:latin typeface="+mn-ea"/>
                          <a:ea typeface="+mn-ea"/>
                        </a:rPr>
                        <a:t>no-cache</a:t>
                      </a:r>
                      <a:r>
                        <a:rPr lang="zh-TW" sz="1800" kern="0" dirty="0">
                          <a:effectLst/>
                          <a:latin typeface="+mn-ea"/>
                          <a:ea typeface="+mn-ea"/>
                        </a:rPr>
                        <a:t>、</a:t>
                      </a:r>
                      <a:r>
                        <a:rPr lang="en-US" sz="1800" kern="0" dirty="0">
                          <a:effectLst/>
                          <a:latin typeface="+mn-ea"/>
                          <a:ea typeface="+mn-ea"/>
                        </a:rPr>
                        <a:t>no-store</a:t>
                      </a:r>
                      <a:r>
                        <a:rPr lang="zh-TW" sz="1800" kern="0" dirty="0">
                          <a:effectLst/>
                          <a:latin typeface="+mn-ea"/>
                          <a:ea typeface="+mn-ea"/>
                        </a:rPr>
                        <a:t>、</a:t>
                      </a:r>
                      <a:r>
                        <a:rPr lang="en-US" sz="1800" kern="0" dirty="0">
                          <a:effectLst/>
                          <a:latin typeface="+mn-ea"/>
                          <a:ea typeface="+mn-ea"/>
                        </a:rPr>
                        <a:t>max-age</a:t>
                      </a:r>
                      <a:r>
                        <a:rPr lang="zh-TW" sz="1800" kern="0" dirty="0">
                          <a:effectLst/>
                          <a:latin typeface="+mn-ea"/>
                          <a:ea typeface="+mn-ea"/>
                        </a:rPr>
                        <a:t>、</a:t>
                      </a:r>
                      <a:r>
                        <a:rPr lang="en-US" sz="1800" kern="0" dirty="0">
                          <a:effectLst/>
                          <a:latin typeface="+mn-ea"/>
                          <a:ea typeface="+mn-ea"/>
                        </a:rPr>
                        <a:t> max-stale</a:t>
                      </a:r>
                      <a:r>
                        <a:rPr lang="zh-TW" sz="1800" kern="0" dirty="0">
                          <a:effectLst/>
                          <a:latin typeface="+mn-ea"/>
                          <a:ea typeface="+mn-ea"/>
                        </a:rPr>
                        <a:t>、</a:t>
                      </a:r>
                      <a:r>
                        <a:rPr lang="en-US" sz="1800" kern="0" dirty="0">
                          <a:effectLst/>
                          <a:latin typeface="+mn-ea"/>
                          <a:ea typeface="+mn-ea"/>
                        </a:rPr>
                        <a:t>min-fresh</a:t>
                      </a:r>
                      <a:r>
                        <a:rPr lang="zh-TW" sz="1800" kern="0" dirty="0">
                          <a:effectLst/>
                          <a:latin typeface="+mn-ea"/>
                          <a:ea typeface="+mn-ea"/>
                        </a:rPr>
                        <a:t>、</a:t>
                      </a:r>
                      <a:r>
                        <a:rPr lang="en-US" sz="1800" kern="0" dirty="0">
                          <a:effectLst/>
                          <a:latin typeface="+mn-ea"/>
                          <a:ea typeface="+mn-ea"/>
                        </a:rPr>
                        <a:t>only-if-cached</a:t>
                      </a:r>
                      <a:r>
                        <a:rPr lang="zh-TW" sz="1800" kern="0" dirty="0">
                          <a:effectLst/>
                          <a:latin typeface="+mn-ea"/>
                          <a:ea typeface="+mn-ea"/>
                        </a:rPr>
                        <a:t>，响应消息中的指令包括</a:t>
                      </a:r>
                      <a:r>
                        <a:rPr lang="en-US" sz="1800" kern="0" dirty="0">
                          <a:effectLst/>
                          <a:latin typeface="+mn-ea"/>
                          <a:ea typeface="+mn-ea"/>
                        </a:rPr>
                        <a:t>public</a:t>
                      </a:r>
                      <a:r>
                        <a:rPr lang="zh-TW" sz="1800" kern="0" dirty="0">
                          <a:effectLst/>
                          <a:latin typeface="+mn-ea"/>
                          <a:ea typeface="+mn-ea"/>
                        </a:rPr>
                        <a:t>、</a:t>
                      </a:r>
                      <a:r>
                        <a:rPr lang="en-US" sz="1800" kern="0" dirty="0">
                          <a:effectLst/>
                          <a:latin typeface="+mn-ea"/>
                          <a:ea typeface="+mn-ea"/>
                        </a:rPr>
                        <a:t>private</a:t>
                      </a:r>
                      <a:r>
                        <a:rPr lang="zh-TW" sz="1800" kern="0" dirty="0">
                          <a:effectLst/>
                          <a:latin typeface="+mn-ea"/>
                          <a:ea typeface="+mn-ea"/>
                        </a:rPr>
                        <a:t>、</a:t>
                      </a:r>
                      <a:r>
                        <a:rPr lang="en-US" sz="1800" kern="0" dirty="0">
                          <a:effectLst/>
                          <a:latin typeface="+mn-ea"/>
                          <a:ea typeface="+mn-ea"/>
                        </a:rPr>
                        <a:t>no-cache</a:t>
                      </a:r>
                      <a:r>
                        <a:rPr lang="zh-TW" sz="1800" kern="0" dirty="0">
                          <a:effectLst/>
                          <a:latin typeface="+mn-ea"/>
                          <a:ea typeface="+mn-ea"/>
                        </a:rPr>
                        <a:t>、</a:t>
                      </a:r>
                      <a:r>
                        <a:rPr lang="en-US" sz="1800" kern="0" dirty="0">
                          <a:effectLst/>
                          <a:latin typeface="+mn-ea"/>
                          <a:ea typeface="+mn-ea"/>
                        </a:rPr>
                        <a:t>no-store</a:t>
                      </a:r>
                      <a:r>
                        <a:rPr lang="zh-TW" sz="1800" kern="0" dirty="0">
                          <a:effectLst/>
                          <a:latin typeface="+mn-ea"/>
                          <a:ea typeface="+mn-ea"/>
                        </a:rPr>
                        <a:t>、</a:t>
                      </a:r>
                      <a:r>
                        <a:rPr lang="en-US" sz="1800" kern="0" dirty="0">
                          <a:effectLst/>
                          <a:latin typeface="+mn-ea"/>
                          <a:ea typeface="+mn-ea"/>
                        </a:rPr>
                        <a:t>no-transform</a:t>
                      </a:r>
                      <a:r>
                        <a:rPr lang="zh-TW" sz="1800" kern="0" dirty="0">
                          <a:effectLst/>
                          <a:latin typeface="+mn-ea"/>
                          <a:ea typeface="+mn-ea"/>
                        </a:rPr>
                        <a:t>、</a:t>
                      </a:r>
                      <a:r>
                        <a:rPr lang="en-US" sz="1800" kern="0" dirty="0">
                          <a:effectLst/>
                          <a:latin typeface="+mn-ea"/>
                          <a:ea typeface="+mn-ea"/>
                        </a:rPr>
                        <a:t>must-revalidate</a:t>
                      </a:r>
                      <a:r>
                        <a:rPr lang="zh-TW" sz="1800" kern="0" dirty="0">
                          <a:effectLst/>
                          <a:latin typeface="+mn-ea"/>
                          <a:ea typeface="+mn-ea"/>
                        </a:rPr>
                        <a:t>、</a:t>
                      </a:r>
                      <a:r>
                        <a:rPr lang="en-US" sz="1800" kern="0" dirty="0">
                          <a:effectLst/>
                          <a:latin typeface="+mn-ea"/>
                          <a:ea typeface="+mn-ea"/>
                        </a:rPr>
                        <a:t>proxy-revalidate</a:t>
                      </a:r>
                      <a:r>
                        <a:rPr lang="zh-TW" sz="1800" kern="0" dirty="0">
                          <a:effectLst/>
                          <a:latin typeface="+mn-ea"/>
                          <a:ea typeface="+mn-ea"/>
                        </a:rPr>
                        <a:t>、</a:t>
                      </a:r>
                      <a:r>
                        <a:rPr lang="en-US" sz="1800" kern="0" dirty="0">
                          <a:effectLst/>
                          <a:latin typeface="+mn-ea"/>
                          <a:ea typeface="+mn-ea"/>
                        </a:rPr>
                        <a:t>max-age</a:t>
                      </a:r>
                      <a:r>
                        <a:rPr lang="zh-TW" sz="1800" kern="0" dirty="0">
                          <a:effectLst/>
                          <a:latin typeface="+mn-ea"/>
                          <a:ea typeface="+mn-ea"/>
                        </a:rPr>
                        <a:t>。各个消息中的指令含义如下：</a:t>
                      </a:r>
                      <a:r>
                        <a:rPr lang="en-US" sz="1800" kern="0" dirty="0">
                          <a:effectLst/>
                          <a:latin typeface="+mn-ea"/>
                          <a:ea typeface="+mn-ea"/>
                        </a:rPr>
                        <a:t> </a:t>
                      </a:r>
                      <a:endParaRPr lang="zh-CN" sz="1800" kern="100" dirty="0">
                        <a:effectLst/>
                        <a:latin typeface="+mn-ea"/>
                        <a:ea typeface="+mn-ea"/>
                      </a:endParaRPr>
                    </a:p>
                    <a:p>
                      <a:pPr latinLnBrk="1">
                        <a:spcAft>
                          <a:spcPts val="0"/>
                        </a:spcAft>
                      </a:pPr>
                      <a:r>
                        <a:rPr lang="en-US" sz="1800" kern="0" dirty="0">
                          <a:effectLst/>
                          <a:latin typeface="+mn-ea"/>
                          <a:ea typeface="+mn-ea"/>
                        </a:rPr>
                        <a:t>Public</a:t>
                      </a:r>
                      <a:r>
                        <a:rPr lang="zh-TW" sz="1800" kern="0" dirty="0">
                          <a:effectLst/>
                          <a:latin typeface="+mn-ea"/>
                          <a:ea typeface="+mn-ea"/>
                        </a:rPr>
                        <a:t>指示响应可被任何缓存区缓存</a:t>
                      </a:r>
                      <a:r>
                        <a:rPr lang="en-US" sz="1800" kern="0" dirty="0">
                          <a:effectLst/>
                          <a:latin typeface="+mn-ea"/>
                          <a:ea typeface="+mn-ea"/>
                        </a:rPr>
                        <a:t>;</a:t>
                      </a:r>
                      <a:endParaRPr lang="zh-CN" sz="1800" kern="100" dirty="0">
                        <a:effectLst/>
                        <a:latin typeface="+mn-ea"/>
                        <a:ea typeface="+mn-ea"/>
                      </a:endParaRPr>
                    </a:p>
                    <a:p>
                      <a:pPr latinLnBrk="1">
                        <a:spcAft>
                          <a:spcPts val="0"/>
                        </a:spcAft>
                      </a:pPr>
                      <a:r>
                        <a:rPr lang="en-US" sz="1800" kern="0" dirty="0">
                          <a:effectLst/>
                          <a:latin typeface="+mn-ea"/>
                          <a:ea typeface="+mn-ea"/>
                        </a:rPr>
                        <a:t>Private</a:t>
                      </a:r>
                      <a:r>
                        <a:rPr lang="zh-TW" sz="1800" kern="0" dirty="0">
                          <a:effectLst/>
                          <a:latin typeface="+mn-ea"/>
                          <a:ea typeface="+mn-ea"/>
                        </a:rPr>
                        <a:t>指示对于单个用户的整个或部分响应消息，不能被共享缓存处理。这允许服务器仅仅描述当前用户的部分响应消息，此响应消息对于其他用户的请求无效</a:t>
                      </a:r>
                      <a:r>
                        <a:rPr lang="en-US" sz="1800" kern="0" dirty="0">
                          <a:effectLst/>
                          <a:latin typeface="+mn-ea"/>
                          <a:ea typeface="+mn-ea"/>
                        </a:rPr>
                        <a:t>;</a:t>
                      </a:r>
                      <a:endParaRPr lang="zh-CN" sz="1800" kern="100" dirty="0">
                        <a:effectLst/>
                        <a:latin typeface="+mn-ea"/>
                        <a:ea typeface="+mn-ea"/>
                      </a:endParaRPr>
                    </a:p>
                    <a:p>
                      <a:pPr latinLnBrk="1">
                        <a:spcAft>
                          <a:spcPts val="0"/>
                        </a:spcAft>
                      </a:pPr>
                      <a:r>
                        <a:rPr lang="en-US" sz="1800" kern="0" dirty="0">
                          <a:effectLst/>
                          <a:latin typeface="+mn-ea"/>
                          <a:ea typeface="+mn-ea"/>
                        </a:rPr>
                        <a:t>no-cache</a:t>
                      </a:r>
                      <a:r>
                        <a:rPr lang="zh-TW" sz="1800" kern="0" dirty="0">
                          <a:effectLst/>
                          <a:latin typeface="+mn-ea"/>
                          <a:ea typeface="+mn-ea"/>
                        </a:rPr>
                        <a:t>指示请求或响应消息不能缓存</a:t>
                      </a:r>
                      <a:r>
                        <a:rPr lang="en-US" sz="1800" kern="0" dirty="0">
                          <a:effectLst/>
                          <a:latin typeface="+mn-ea"/>
                          <a:ea typeface="+mn-ea"/>
                        </a:rPr>
                        <a:t>;</a:t>
                      </a:r>
                      <a:endParaRPr lang="zh-CN" sz="1800" kern="100" dirty="0">
                        <a:effectLst/>
                        <a:latin typeface="+mn-ea"/>
                        <a:ea typeface="+mn-ea"/>
                      </a:endParaRPr>
                    </a:p>
                    <a:p>
                      <a:pPr latinLnBrk="1">
                        <a:spcAft>
                          <a:spcPts val="0"/>
                        </a:spcAft>
                      </a:pPr>
                      <a:r>
                        <a:rPr lang="en-US" sz="1800" kern="0" dirty="0">
                          <a:effectLst/>
                          <a:latin typeface="+mn-ea"/>
                          <a:ea typeface="+mn-ea"/>
                        </a:rPr>
                        <a:t>no-store</a:t>
                      </a:r>
                      <a:r>
                        <a:rPr lang="zh-TW" sz="1800" kern="0" dirty="0">
                          <a:effectLst/>
                          <a:latin typeface="+mn-ea"/>
                          <a:ea typeface="+mn-ea"/>
                        </a:rPr>
                        <a:t>用于防止重要的信息被无意的发布。在请求消息中发送将使得请求和响应消息都不使用缓存</a:t>
                      </a:r>
                      <a:r>
                        <a:rPr lang="en-US" sz="1800" kern="0" dirty="0">
                          <a:effectLst/>
                          <a:latin typeface="+mn-ea"/>
                          <a:ea typeface="+mn-ea"/>
                        </a:rPr>
                        <a:t>;</a:t>
                      </a:r>
                      <a:endParaRPr lang="zh-CN" sz="1800" kern="100" dirty="0">
                        <a:effectLst/>
                        <a:latin typeface="+mn-ea"/>
                        <a:ea typeface="+mn-ea"/>
                      </a:endParaRPr>
                    </a:p>
                    <a:p>
                      <a:pPr latinLnBrk="1">
                        <a:spcAft>
                          <a:spcPts val="0"/>
                        </a:spcAft>
                      </a:pPr>
                      <a:r>
                        <a:rPr lang="en-US" sz="1800" kern="0" dirty="0">
                          <a:effectLst/>
                          <a:latin typeface="+mn-ea"/>
                          <a:ea typeface="+mn-ea"/>
                        </a:rPr>
                        <a:t>max-age</a:t>
                      </a:r>
                      <a:r>
                        <a:rPr lang="zh-TW" sz="1800" kern="0" dirty="0">
                          <a:effectLst/>
                          <a:latin typeface="+mn-ea"/>
                          <a:ea typeface="+mn-ea"/>
                        </a:rPr>
                        <a:t>指示客户机可以接收生存期不大于指定时间（以秒为单位）的响应</a:t>
                      </a:r>
                      <a:r>
                        <a:rPr lang="en-US" sz="1800" kern="0" dirty="0">
                          <a:effectLst/>
                          <a:latin typeface="+mn-ea"/>
                          <a:ea typeface="+mn-ea"/>
                        </a:rPr>
                        <a:t>;</a:t>
                      </a:r>
                      <a:endParaRPr lang="zh-CN" sz="1800" kern="100" dirty="0">
                        <a:effectLst/>
                        <a:latin typeface="+mn-ea"/>
                        <a:ea typeface="+mn-ea"/>
                      </a:endParaRPr>
                    </a:p>
                    <a:p>
                      <a:pPr latinLnBrk="1">
                        <a:spcAft>
                          <a:spcPts val="0"/>
                        </a:spcAft>
                      </a:pPr>
                      <a:r>
                        <a:rPr lang="en-US" sz="1800" kern="0" dirty="0">
                          <a:effectLst/>
                          <a:latin typeface="+mn-ea"/>
                          <a:ea typeface="+mn-ea"/>
                        </a:rPr>
                        <a:t>min-fresh</a:t>
                      </a:r>
                      <a:r>
                        <a:rPr lang="zh-TW" sz="1800" kern="0" dirty="0">
                          <a:effectLst/>
                          <a:latin typeface="+mn-ea"/>
                          <a:ea typeface="+mn-ea"/>
                        </a:rPr>
                        <a:t>指示客户机可以接收响应时间小于当前时间加上指定时间的响应</a:t>
                      </a:r>
                      <a:r>
                        <a:rPr lang="en-US" sz="1800" kern="0" dirty="0">
                          <a:effectLst/>
                          <a:latin typeface="+mn-ea"/>
                          <a:ea typeface="+mn-ea"/>
                        </a:rPr>
                        <a:t>; </a:t>
                      </a:r>
                      <a:endParaRPr lang="zh-CN" sz="1800" kern="100" dirty="0">
                        <a:effectLst/>
                        <a:latin typeface="+mn-ea"/>
                        <a:ea typeface="+mn-ea"/>
                      </a:endParaRPr>
                    </a:p>
                    <a:p>
                      <a:pPr latinLnBrk="1">
                        <a:spcAft>
                          <a:spcPts val="0"/>
                        </a:spcAft>
                      </a:pPr>
                      <a:r>
                        <a:rPr lang="en-US" sz="1800" kern="0" dirty="0">
                          <a:effectLst/>
                          <a:latin typeface="+mn-ea"/>
                          <a:ea typeface="+mn-ea"/>
                        </a:rPr>
                        <a:t>max-stale</a:t>
                      </a:r>
                      <a:r>
                        <a:rPr lang="zh-TW" sz="1800" kern="0" dirty="0">
                          <a:effectLst/>
                          <a:latin typeface="+mn-ea"/>
                          <a:ea typeface="+mn-ea"/>
                        </a:rPr>
                        <a:t>指示客户机可以接收超出超时期间的响应消息。如果指定</a:t>
                      </a:r>
                      <a:r>
                        <a:rPr lang="en-US" sz="1800" kern="0" dirty="0">
                          <a:effectLst/>
                          <a:latin typeface="+mn-ea"/>
                          <a:ea typeface="+mn-ea"/>
                        </a:rPr>
                        <a:t>max-stale</a:t>
                      </a:r>
                      <a:r>
                        <a:rPr lang="zh-TW" sz="1800" kern="0" dirty="0">
                          <a:effectLst/>
                          <a:latin typeface="+mn-ea"/>
                          <a:ea typeface="+mn-ea"/>
                        </a:rPr>
                        <a:t>消息的值，那么客户机可以接收超出超时期指定值之内的响应消息</a:t>
                      </a:r>
                      <a:endParaRPr lang="zh-CN" sz="1800" kern="100" dirty="0">
                        <a:effectLst/>
                        <a:latin typeface="+mn-ea"/>
                        <a:ea typeface="+mn-ea"/>
                      </a:endParaRPr>
                    </a:p>
                  </a:txBody>
                  <a:tcPr marL="5469" marR="5469" marT="5469" marB="5469" anchor="ctr"/>
                </a:tc>
              </a:tr>
              <a:tr h="578183">
                <a:tc>
                  <a:txBody>
                    <a:bodyPr/>
                    <a:lstStyle/>
                    <a:p>
                      <a:pPr algn="ctr" latinLnBrk="1">
                        <a:spcAft>
                          <a:spcPts val="0"/>
                        </a:spcAft>
                      </a:pPr>
                      <a:r>
                        <a:rPr lang="en-US" sz="1800" kern="0">
                          <a:effectLst/>
                          <a:latin typeface="+mn-ea"/>
                          <a:ea typeface="+mn-ea"/>
                        </a:rPr>
                        <a:t>3</a:t>
                      </a:r>
                      <a:endParaRPr lang="zh-CN" sz="1800" kern="100">
                        <a:effectLst/>
                        <a:latin typeface="+mn-ea"/>
                        <a:ea typeface="+mn-ea"/>
                      </a:endParaRPr>
                    </a:p>
                  </a:txBody>
                  <a:tcPr marL="5469" marR="5469" marT="5469" marB="5469" anchor="ctr"/>
                </a:tc>
                <a:tc>
                  <a:txBody>
                    <a:bodyPr/>
                    <a:lstStyle/>
                    <a:p>
                      <a:pPr algn="ctr" latinLnBrk="1">
                        <a:spcAft>
                          <a:spcPts val="0"/>
                        </a:spcAft>
                      </a:pPr>
                      <a:r>
                        <a:rPr lang="en-US" sz="1800" kern="0">
                          <a:effectLst/>
                          <a:latin typeface="+mn-ea"/>
                          <a:ea typeface="+mn-ea"/>
                        </a:rPr>
                        <a:t>Connection</a:t>
                      </a:r>
                      <a:endParaRPr lang="zh-CN" sz="1800" kern="100">
                        <a:effectLst/>
                        <a:latin typeface="+mn-ea"/>
                        <a:ea typeface="+mn-ea"/>
                      </a:endParaRPr>
                    </a:p>
                  </a:txBody>
                  <a:tcPr marL="5469" marR="5469" marT="5469" marB="5469" anchor="ctr"/>
                </a:tc>
                <a:tc>
                  <a:txBody>
                    <a:bodyPr/>
                    <a:lstStyle/>
                    <a:p>
                      <a:pPr latinLnBrk="1">
                        <a:spcAft>
                          <a:spcPts val="0"/>
                        </a:spcAft>
                      </a:pPr>
                      <a:r>
                        <a:rPr lang="zh-TW" sz="1800" kern="0" dirty="0">
                          <a:effectLst/>
                          <a:latin typeface="+mn-ea"/>
                          <a:ea typeface="+mn-ea"/>
                        </a:rPr>
                        <a:t>连接类型，默认为</a:t>
                      </a:r>
                      <a:r>
                        <a:rPr lang="en-US" sz="1800" kern="0" dirty="0">
                          <a:effectLst/>
                          <a:latin typeface="+mn-ea"/>
                          <a:ea typeface="+mn-ea"/>
                        </a:rPr>
                        <a:t>Keep-Alive</a:t>
                      </a:r>
                      <a:r>
                        <a:rPr lang="zh-TW" sz="1800" kern="0" dirty="0">
                          <a:effectLst/>
                          <a:latin typeface="+mn-ea"/>
                          <a:ea typeface="+mn-ea"/>
                        </a:rPr>
                        <a:t>（长连接），如果不希望使用长连接，则需要在</a:t>
                      </a:r>
                      <a:r>
                        <a:rPr lang="en-US" sz="1800" kern="0" dirty="0">
                          <a:effectLst/>
                          <a:latin typeface="+mn-ea"/>
                          <a:ea typeface="+mn-ea"/>
                        </a:rPr>
                        <a:t>header</a:t>
                      </a:r>
                      <a:r>
                        <a:rPr lang="zh-TW" sz="1800" kern="0" dirty="0">
                          <a:effectLst/>
                          <a:latin typeface="+mn-ea"/>
                          <a:ea typeface="+mn-ea"/>
                        </a:rPr>
                        <a:t>中指明</a:t>
                      </a:r>
                      <a:r>
                        <a:rPr lang="en-US" sz="1800" kern="0" dirty="0">
                          <a:effectLst/>
                          <a:latin typeface="+mn-ea"/>
                          <a:ea typeface="+mn-ea"/>
                        </a:rPr>
                        <a:t>Connection</a:t>
                      </a:r>
                      <a:r>
                        <a:rPr lang="zh-TW" sz="1800" kern="0" dirty="0">
                          <a:effectLst/>
                          <a:latin typeface="+mn-ea"/>
                          <a:ea typeface="+mn-ea"/>
                        </a:rPr>
                        <a:t>的值为</a:t>
                      </a:r>
                      <a:r>
                        <a:rPr lang="en-US" sz="1800" kern="0" dirty="0">
                          <a:effectLst/>
                          <a:latin typeface="+mn-ea"/>
                          <a:ea typeface="+mn-ea"/>
                        </a:rPr>
                        <a:t>Close</a:t>
                      </a:r>
                      <a:endParaRPr lang="zh-CN" sz="1800" kern="100" dirty="0">
                        <a:effectLst/>
                        <a:latin typeface="+mn-ea"/>
                        <a:ea typeface="+mn-ea"/>
                      </a:endParaRPr>
                    </a:p>
                  </a:txBody>
                  <a:tcPr marL="5469" marR="5469" marT="5469" marB="5469"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6" y="116632"/>
            <a:ext cx="10515600" cy="760413"/>
          </a:xfrm>
        </p:spPr>
        <p:txBody>
          <a:bodyPr/>
          <a:lstStyle/>
          <a:p>
            <a:r>
              <a:rPr lang="en-US" altLang="zh-CN" dirty="0"/>
              <a:t>Fiddler—Headers(</a:t>
            </a:r>
            <a:r>
              <a:rPr lang="en-US" altLang="zh-CN" dirty="0" err="1"/>
              <a:t>Recevied</a:t>
            </a:r>
            <a:r>
              <a:rPr lang="en-US" altLang="zh-CN" dirty="0" smtClean="0"/>
              <a:t>).2</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graphicFrame>
        <p:nvGraphicFramePr>
          <p:cNvPr id="5" name="表格 4"/>
          <p:cNvGraphicFramePr>
            <a:graphicFrameLocks noGrp="1"/>
          </p:cNvGraphicFramePr>
          <p:nvPr/>
        </p:nvGraphicFramePr>
        <p:xfrm>
          <a:off x="119336" y="877045"/>
          <a:ext cx="11860979" cy="5591952"/>
        </p:xfrm>
        <a:graphic>
          <a:graphicData uri="http://schemas.openxmlformats.org/drawingml/2006/table">
            <a:tbl>
              <a:tblPr firstRow="1" firstCol="1" bandRow="1">
                <a:tableStyleId>{5C22544A-7EE6-4342-B048-85BDC9FD1C3A}</a:tableStyleId>
              </a:tblPr>
              <a:tblGrid>
                <a:gridCol w="723230"/>
                <a:gridCol w="1704702"/>
                <a:gridCol w="9433047"/>
              </a:tblGrid>
              <a:tr h="693139">
                <a:tc>
                  <a:txBody>
                    <a:bodyPr/>
                    <a:lstStyle/>
                    <a:p>
                      <a:pPr algn="ctr" latinLnBrk="1">
                        <a:spcAft>
                          <a:spcPts val="0"/>
                        </a:spcAft>
                      </a:pPr>
                      <a:r>
                        <a:rPr lang="en-US" sz="1600" kern="0" dirty="0">
                          <a:effectLst/>
                          <a:latin typeface="+mn-ea"/>
                          <a:ea typeface="+mn-ea"/>
                        </a:rPr>
                        <a:t>4</a:t>
                      </a:r>
                      <a:endParaRPr lang="zh-CN" sz="1600" kern="100" dirty="0">
                        <a:effectLst/>
                        <a:latin typeface="+mn-ea"/>
                        <a:ea typeface="+mn-ea"/>
                      </a:endParaRPr>
                    </a:p>
                  </a:txBody>
                  <a:tcPr marL="5469" marR="5469" marT="5469" marB="5469" anchor="ctr"/>
                </a:tc>
                <a:tc>
                  <a:txBody>
                    <a:bodyPr/>
                    <a:lstStyle/>
                    <a:p>
                      <a:pPr algn="ctr" latinLnBrk="1">
                        <a:spcAft>
                          <a:spcPts val="0"/>
                        </a:spcAft>
                      </a:pPr>
                      <a:r>
                        <a:rPr lang="en-US" sz="1600" b="0" kern="0" dirty="0">
                          <a:solidFill>
                            <a:schemeClr val="tx1"/>
                          </a:solidFill>
                          <a:effectLst/>
                          <a:latin typeface="+mn-ea"/>
                          <a:ea typeface="+mn-ea"/>
                        </a:rPr>
                        <a:t>Content-Encoding</a:t>
                      </a:r>
                      <a:endParaRPr lang="zh-CN" sz="1600" b="0" kern="100" dirty="0">
                        <a:solidFill>
                          <a:schemeClr val="tx1"/>
                        </a:solidFill>
                        <a:effectLst/>
                        <a:latin typeface="+mn-ea"/>
                        <a:ea typeface="+mn-ea"/>
                      </a:endParaRPr>
                    </a:p>
                  </a:txBody>
                  <a:tcPr marL="5469" marR="5469" marT="5469" marB="5469" anchor="ctr">
                    <a:solidFill>
                      <a:schemeClr val="bg1"/>
                    </a:solidFill>
                  </a:tcPr>
                </a:tc>
                <a:tc>
                  <a:txBody>
                    <a:bodyPr/>
                    <a:lstStyle/>
                    <a:p>
                      <a:pPr latinLnBrk="1">
                        <a:spcAft>
                          <a:spcPts val="0"/>
                        </a:spcAft>
                      </a:pPr>
                      <a:r>
                        <a:rPr lang="en-US" sz="1600" b="0" kern="0" dirty="0">
                          <a:solidFill>
                            <a:schemeClr val="tx1"/>
                          </a:solidFill>
                          <a:effectLst/>
                          <a:latin typeface="+mn-ea"/>
                          <a:ea typeface="+mn-ea"/>
                        </a:rPr>
                        <a:t>Accept-Encoding</a:t>
                      </a:r>
                      <a:r>
                        <a:rPr lang="zh-TW" sz="1600" b="0" kern="0" dirty="0">
                          <a:solidFill>
                            <a:schemeClr val="tx1"/>
                          </a:solidFill>
                          <a:effectLst/>
                          <a:latin typeface="+mn-ea"/>
                          <a:ea typeface="+mn-ea"/>
                        </a:rPr>
                        <a:t>请求报头域类似于</a:t>
                      </a:r>
                      <a:r>
                        <a:rPr lang="en-US" sz="1600" b="0" kern="0" dirty="0">
                          <a:solidFill>
                            <a:schemeClr val="tx1"/>
                          </a:solidFill>
                          <a:effectLst/>
                          <a:latin typeface="+mn-ea"/>
                          <a:ea typeface="+mn-ea"/>
                        </a:rPr>
                        <a:t>Accept</a:t>
                      </a:r>
                      <a:r>
                        <a:rPr lang="zh-TW" sz="1600" b="0" kern="0" dirty="0">
                          <a:solidFill>
                            <a:schemeClr val="tx1"/>
                          </a:solidFill>
                          <a:effectLst/>
                          <a:latin typeface="+mn-ea"/>
                          <a:ea typeface="+mn-ea"/>
                        </a:rPr>
                        <a:t>，但是它是用于指定可接受的内容编码。例如：</a:t>
                      </a:r>
                      <a:r>
                        <a:rPr lang="en-US" sz="1600" b="0" kern="0" dirty="0" err="1">
                          <a:solidFill>
                            <a:schemeClr val="tx1"/>
                          </a:solidFill>
                          <a:effectLst/>
                          <a:latin typeface="+mn-ea"/>
                          <a:ea typeface="+mn-ea"/>
                        </a:rPr>
                        <a:t>Accept-Encoding:gzip,deflate</a:t>
                      </a:r>
                      <a:r>
                        <a:rPr lang="zh-TW" sz="1600" b="0" kern="0" dirty="0">
                          <a:solidFill>
                            <a:schemeClr val="tx1"/>
                          </a:solidFill>
                          <a:effectLst/>
                          <a:latin typeface="+mn-ea"/>
                          <a:ea typeface="+mn-ea"/>
                        </a:rPr>
                        <a:t>，如果请求消息中没有设置这个域服务器假定客户端对各种内容编码都可以接受</a:t>
                      </a:r>
                      <a:endParaRPr lang="zh-CN" sz="1600" b="0" kern="100" dirty="0">
                        <a:solidFill>
                          <a:schemeClr val="tx1"/>
                        </a:solidFill>
                        <a:effectLst/>
                        <a:latin typeface="+mn-ea"/>
                        <a:ea typeface="+mn-ea"/>
                      </a:endParaRPr>
                    </a:p>
                  </a:txBody>
                  <a:tcPr marL="5469" marR="5469" marT="5469" marB="5469" anchor="ctr">
                    <a:solidFill>
                      <a:schemeClr val="bg1"/>
                    </a:solidFill>
                  </a:tcPr>
                </a:tc>
              </a:tr>
              <a:tr h="356586">
                <a:tc>
                  <a:txBody>
                    <a:bodyPr/>
                    <a:lstStyle/>
                    <a:p>
                      <a:pPr algn="ctr" latinLnBrk="1">
                        <a:spcAft>
                          <a:spcPts val="0"/>
                        </a:spcAft>
                      </a:pPr>
                      <a:r>
                        <a:rPr lang="en-US" sz="1600" kern="0">
                          <a:effectLst/>
                          <a:latin typeface="+mn-ea"/>
                          <a:ea typeface="+mn-ea"/>
                        </a:rPr>
                        <a:t>5</a:t>
                      </a:r>
                      <a:endParaRPr lang="zh-CN" sz="1600" kern="100">
                        <a:effectLst/>
                        <a:latin typeface="+mn-ea"/>
                        <a:ea typeface="+mn-ea"/>
                      </a:endParaRPr>
                    </a:p>
                  </a:txBody>
                  <a:tcPr marL="5469" marR="5469" marT="5469" marB="5469" anchor="ctr"/>
                </a:tc>
                <a:tc>
                  <a:txBody>
                    <a:bodyPr/>
                    <a:lstStyle/>
                    <a:p>
                      <a:pPr algn="ctr" latinLnBrk="1">
                        <a:spcAft>
                          <a:spcPts val="0"/>
                        </a:spcAft>
                      </a:pPr>
                      <a:r>
                        <a:rPr lang="en-US" sz="1600" kern="0">
                          <a:effectLst/>
                          <a:latin typeface="+mn-ea"/>
                          <a:ea typeface="+mn-ea"/>
                        </a:rPr>
                        <a:t>Content-Length</a:t>
                      </a:r>
                      <a:endParaRPr lang="zh-CN" sz="1600" kern="100">
                        <a:effectLst/>
                        <a:latin typeface="+mn-ea"/>
                        <a:ea typeface="+mn-ea"/>
                      </a:endParaRPr>
                    </a:p>
                  </a:txBody>
                  <a:tcPr marL="5469" marR="5469" marT="5469" marB="5469" anchor="ctr"/>
                </a:tc>
                <a:tc>
                  <a:txBody>
                    <a:bodyPr/>
                    <a:lstStyle/>
                    <a:p>
                      <a:pPr latinLnBrk="1">
                        <a:spcAft>
                          <a:spcPts val="0"/>
                        </a:spcAft>
                      </a:pPr>
                      <a:r>
                        <a:rPr lang="zh-TW" sz="1600" kern="0" dirty="0">
                          <a:effectLst/>
                          <a:latin typeface="+mn-ea"/>
                          <a:ea typeface="+mn-ea"/>
                        </a:rPr>
                        <a:t>表示内容长度，只有当浏览器使用持久</a:t>
                      </a:r>
                      <a:r>
                        <a:rPr lang="en-US" sz="1600" kern="0" dirty="0">
                          <a:effectLst/>
                          <a:latin typeface="+mn-ea"/>
                          <a:ea typeface="+mn-ea"/>
                        </a:rPr>
                        <a:t>HTTP</a:t>
                      </a:r>
                      <a:r>
                        <a:rPr lang="zh-TW" sz="1600" kern="0" dirty="0">
                          <a:effectLst/>
                          <a:latin typeface="+mn-ea"/>
                          <a:ea typeface="+mn-ea"/>
                        </a:rPr>
                        <a:t>连接时才需要这个数据</a:t>
                      </a:r>
                      <a:endParaRPr lang="zh-CN" sz="1600" kern="100" dirty="0">
                        <a:effectLst/>
                        <a:latin typeface="+mn-ea"/>
                        <a:ea typeface="+mn-ea"/>
                      </a:endParaRPr>
                    </a:p>
                  </a:txBody>
                  <a:tcPr marL="5469" marR="5469" marT="5469" marB="5469" anchor="ctr"/>
                </a:tc>
              </a:tr>
              <a:tr h="663547">
                <a:tc>
                  <a:txBody>
                    <a:bodyPr/>
                    <a:lstStyle/>
                    <a:p>
                      <a:pPr algn="ctr" latinLnBrk="1">
                        <a:spcAft>
                          <a:spcPts val="0"/>
                        </a:spcAft>
                      </a:pPr>
                      <a:r>
                        <a:rPr lang="en-US" sz="1600" kern="0">
                          <a:effectLst/>
                          <a:latin typeface="+mn-ea"/>
                          <a:ea typeface="+mn-ea"/>
                        </a:rPr>
                        <a:t>6</a:t>
                      </a:r>
                      <a:endParaRPr lang="zh-CN" sz="1600" kern="100">
                        <a:effectLst/>
                        <a:latin typeface="+mn-ea"/>
                        <a:ea typeface="+mn-ea"/>
                      </a:endParaRPr>
                    </a:p>
                  </a:txBody>
                  <a:tcPr marL="5469" marR="5469" marT="5469" marB="5469" anchor="ctr"/>
                </a:tc>
                <a:tc>
                  <a:txBody>
                    <a:bodyPr/>
                    <a:lstStyle/>
                    <a:p>
                      <a:pPr algn="ctr" latinLnBrk="1">
                        <a:spcAft>
                          <a:spcPts val="0"/>
                        </a:spcAft>
                      </a:pPr>
                      <a:r>
                        <a:rPr lang="en-US" sz="1600" kern="0">
                          <a:effectLst/>
                          <a:latin typeface="+mn-ea"/>
                          <a:ea typeface="+mn-ea"/>
                        </a:rPr>
                        <a:t>Content-Type</a:t>
                      </a:r>
                      <a:endParaRPr lang="zh-CN" sz="1600" kern="100">
                        <a:effectLst/>
                        <a:latin typeface="+mn-ea"/>
                        <a:ea typeface="+mn-ea"/>
                      </a:endParaRPr>
                    </a:p>
                  </a:txBody>
                  <a:tcPr marL="5469" marR="5469" marT="5469" marB="5469" anchor="ctr"/>
                </a:tc>
                <a:tc>
                  <a:txBody>
                    <a:bodyPr/>
                    <a:lstStyle/>
                    <a:p>
                      <a:pPr>
                        <a:spcAft>
                          <a:spcPts val="0"/>
                        </a:spcAft>
                      </a:pPr>
                      <a:r>
                        <a:rPr lang="zh-TW" sz="1600" kern="0" dirty="0">
                          <a:effectLst/>
                          <a:latin typeface="+mn-ea"/>
                          <a:ea typeface="+mn-ea"/>
                        </a:rPr>
                        <a:t>让浏览器知道接收到的信息哪些是</a:t>
                      </a:r>
                      <a:r>
                        <a:rPr lang="en-US" sz="1600" kern="0" dirty="0">
                          <a:effectLst/>
                          <a:latin typeface="+mn-ea"/>
                          <a:ea typeface="+mn-ea"/>
                        </a:rPr>
                        <a:t>MP3</a:t>
                      </a:r>
                      <a:r>
                        <a:rPr lang="zh-TW" sz="1600" kern="0" dirty="0">
                          <a:effectLst/>
                          <a:latin typeface="+mn-ea"/>
                          <a:ea typeface="+mn-ea"/>
                        </a:rPr>
                        <a:t>文件， 哪些是</a:t>
                      </a:r>
                      <a:r>
                        <a:rPr lang="en-US" sz="1600" kern="0" dirty="0">
                          <a:effectLst/>
                          <a:latin typeface="+mn-ea"/>
                          <a:ea typeface="+mn-ea"/>
                        </a:rPr>
                        <a:t>JPEG</a:t>
                      </a:r>
                      <a:r>
                        <a:rPr lang="zh-TW" sz="1600" kern="0" dirty="0">
                          <a:effectLst/>
                          <a:latin typeface="+mn-ea"/>
                          <a:ea typeface="+mn-ea"/>
                        </a:rPr>
                        <a:t>文件等。当服务器把把输出结果传送到浏览器上的时候，浏览器必须启动适当的应用程序来处理这个输出文档。</a:t>
                      </a:r>
                      <a:endParaRPr lang="zh-CN" sz="1600" kern="100" dirty="0">
                        <a:effectLst/>
                        <a:latin typeface="+mn-ea"/>
                        <a:ea typeface="+mn-ea"/>
                      </a:endParaRPr>
                    </a:p>
                  </a:txBody>
                  <a:tcPr marL="5469" marR="5469" marT="5469" marB="5469" anchor="ctr"/>
                </a:tc>
              </a:tr>
              <a:tr h="663547">
                <a:tc>
                  <a:txBody>
                    <a:bodyPr/>
                    <a:lstStyle/>
                    <a:p>
                      <a:pPr algn="ctr" latinLnBrk="1">
                        <a:spcAft>
                          <a:spcPts val="0"/>
                        </a:spcAft>
                      </a:pPr>
                      <a:r>
                        <a:rPr lang="en-US" sz="1600" kern="0">
                          <a:effectLst/>
                          <a:latin typeface="+mn-ea"/>
                          <a:ea typeface="+mn-ea"/>
                        </a:rPr>
                        <a:t>7</a:t>
                      </a:r>
                      <a:endParaRPr lang="zh-CN" sz="1600" kern="100">
                        <a:effectLst/>
                        <a:latin typeface="+mn-ea"/>
                        <a:ea typeface="+mn-ea"/>
                      </a:endParaRPr>
                    </a:p>
                  </a:txBody>
                  <a:tcPr marL="5469" marR="5469" marT="5469" marB="5469" anchor="ctr"/>
                </a:tc>
                <a:tc>
                  <a:txBody>
                    <a:bodyPr/>
                    <a:lstStyle/>
                    <a:p>
                      <a:pPr algn="ctr" latinLnBrk="1">
                        <a:spcAft>
                          <a:spcPts val="0"/>
                        </a:spcAft>
                      </a:pPr>
                      <a:r>
                        <a:rPr lang="en-US" sz="1600" kern="0">
                          <a:effectLst/>
                          <a:latin typeface="+mn-ea"/>
                          <a:ea typeface="+mn-ea"/>
                        </a:rPr>
                        <a:t>Date</a:t>
                      </a:r>
                      <a:endParaRPr lang="zh-CN" sz="1600" kern="100">
                        <a:effectLst/>
                        <a:latin typeface="+mn-ea"/>
                        <a:ea typeface="+mn-ea"/>
                      </a:endParaRPr>
                    </a:p>
                  </a:txBody>
                  <a:tcPr marL="5469" marR="5469" marT="5469" marB="5469" anchor="ctr"/>
                </a:tc>
                <a:tc>
                  <a:txBody>
                    <a:bodyPr/>
                    <a:lstStyle/>
                    <a:p>
                      <a:pPr latinLnBrk="1">
                        <a:spcAft>
                          <a:spcPts val="0"/>
                        </a:spcAft>
                      </a:pPr>
                      <a:r>
                        <a:rPr lang="en-US" sz="1600" kern="0" dirty="0">
                          <a:effectLst/>
                          <a:latin typeface="+mn-ea"/>
                          <a:ea typeface="+mn-ea"/>
                        </a:rPr>
                        <a:t>Date</a:t>
                      </a:r>
                      <a:r>
                        <a:rPr lang="zh-TW" sz="1600" kern="0" dirty="0">
                          <a:effectLst/>
                          <a:latin typeface="+mn-ea"/>
                          <a:ea typeface="+mn-ea"/>
                        </a:rPr>
                        <a:t>头域表示消息发送的时间，时间的描述格式由</a:t>
                      </a:r>
                      <a:r>
                        <a:rPr lang="en-US" sz="1600" kern="0" dirty="0">
                          <a:effectLst/>
                          <a:latin typeface="+mn-ea"/>
                          <a:ea typeface="+mn-ea"/>
                        </a:rPr>
                        <a:t>rfc822</a:t>
                      </a:r>
                      <a:r>
                        <a:rPr lang="zh-TW" sz="1600" kern="0" dirty="0">
                          <a:effectLst/>
                          <a:latin typeface="+mn-ea"/>
                          <a:ea typeface="+mn-ea"/>
                        </a:rPr>
                        <a:t>定义。例如，</a:t>
                      </a:r>
                      <a:r>
                        <a:rPr lang="en-US" sz="1600" kern="0" dirty="0">
                          <a:effectLst/>
                          <a:latin typeface="+mn-ea"/>
                          <a:ea typeface="+mn-ea"/>
                        </a:rPr>
                        <a:t>Thu,15 Nov 2012 05:56:32 GMT</a:t>
                      </a:r>
                      <a:r>
                        <a:rPr lang="zh-TW" sz="1600" kern="0" dirty="0">
                          <a:effectLst/>
                          <a:latin typeface="+mn-ea"/>
                          <a:ea typeface="+mn-ea"/>
                        </a:rPr>
                        <a:t>。</a:t>
                      </a:r>
                      <a:r>
                        <a:rPr lang="en-US" sz="1600" kern="0" dirty="0">
                          <a:effectLst/>
                          <a:latin typeface="+mn-ea"/>
                          <a:ea typeface="+mn-ea"/>
                        </a:rPr>
                        <a:t>Date</a:t>
                      </a:r>
                      <a:r>
                        <a:rPr lang="zh-TW" sz="1600" kern="0" dirty="0">
                          <a:effectLst/>
                          <a:latin typeface="+mn-ea"/>
                          <a:ea typeface="+mn-ea"/>
                        </a:rPr>
                        <a:t>描述的时间表示世界标准时间</a:t>
                      </a:r>
                      <a:endParaRPr lang="zh-CN" sz="1600" kern="100" dirty="0">
                        <a:effectLst/>
                        <a:latin typeface="+mn-ea"/>
                        <a:ea typeface="+mn-ea"/>
                      </a:endParaRPr>
                    </a:p>
                  </a:txBody>
                  <a:tcPr marL="5469" marR="5469" marT="5469" marB="5469" anchor="ctr"/>
                </a:tc>
              </a:tr>
              <a:tr h="693139">
                <a:tc>
                  <a:txBody>
                    <a:bodyPr/>
                    <a:lstStyle/>
                    <a:p>
                      <a:pPr algn="ctr" latinLnBrk="1">
                        <a:spcAft>
                          <a:spcPts val="0"/>
                        </a:spcAft>
                      </a:pPr>
                      <a:r>
                        <a:rPr lang="en-US" sz="1600" kern="0">
                          <a:effectLst/>
                          <a:latin typeface="+mn-ea"/>
                          <a:ea typeface="+mn-ea"/>
                        </a:rPr>
                        <a:t>8</a:t>
                      </a:r>
                      <a:endParaRPr lang="zh-CN" sz="1600" kern="100">
                        <a:effectLst/>
                        <a:latin typeface="+mn-ea"/>
                        <a:ea typeface="+mn-ea"/>
                      </a:endParaRPr>
                    </a:p>
                  </a:txBody>
                  <a:tcPr marL="5469" marR="5469" marT="5469" marB="5469" anchor="ctr"/>
                </a:tc>
                <a:tc>
                  <a:txBody>
                    <a:bodyPr/>
                    <a:lstStyle/>
                    <a:p>
                      <a:pPr algn="ctr" latinLnBrk="1">
                        <a:spcAft>
                          <a:spcPts val="0"/>
                        </a:spcAft>
                      </a:pPr>
                      <a:r>
                        <a:rPr lang="en-US" sz="1600" kern="0">
                          <a:effectLst/>
                          <a:latin typeface="+mn-ea"/>
                          <a:ea typeface="+mn-ea"/>
                        </a:rPr>
                        <a:t>Expires</a:t>
                      </a:r>
                      <a:endParaRPr lang="zh-CN" sz="1600" kern="100">
                        <a:effectLst/>
                        <a:latin typeface="+mn-ea"/>
                        <a:ea typeface="+mn-ea"/>
                      </a:endParaRPr>
                    </a:p>
                  </a:txBody>
                  <a:tcPr marL="5469" marR="5469" marT="5469" marB="5469" anchor="ctr"/>
                </a:tc>
                <a:tc>
                  <a:txBody>
                    <a:bodyPr/>
                    <a:lstStyle/>
                    <a:p>
                      <a:pPr latinLnBrk="1">
                        <a:spcAft>
                          <a:spcPts val="0"/>
                        </a:spcAft>
                      </a:pPr>
                      <a:r>
                        <a:rPr lang="en-US" sz="1600" kern="0" dirty="0">
                          <a:effectLst/>
                          <a:latin typeface="+mn-ea"/>
                          <a:ea typeface="+mn-ea"/>
                        </a:rPr>
                        <a:t>Expires: Thu,15 Nov 2012 05:56:32 GMT </a:t>
                      </a:r>
                      <a:r>
                        <a:rPr lang="zh-TW" sz="1600" kern="0" dirty="0">
                          <a:effectLst/>
                          <a:latin typeface="+mn-ea"/>
                          <a:ea typeface="+mn-ea"/>
                        </a:rPr>
                        <a:t>需和</a:t>
                      </a:r>
                      <a:r>
                        <a:rPr lang="en-US" sz="1600" kern="0" dirty="0">
                          <a:effectLst/>
                          <a:latin typeface="+mn-ea"/>
                          <a:ea typeface="+mn-ea"/>
                        </a:rPr>
                        <a:t>Last-Modified</a:t>
                      </a:r>
                      <a:r>
                        <a:rPr lang="zh-TW" sz="1600" kern="0" dirty="0">
                          <a:effectLst/>
                          <a:latin typeface="+mn-ea"/>
                          <a:ea typeface="+mn-ea"/>
                        </a:rPr>
                        <a:t>结合使用。用于控制请求文件的有效时间，当请求数据在有效期内时，客户端浏览器从缓存请求数据而不是服务器端，当缓存中数据失效或过期，才从服务器更新数据</a:t>
                      </a:r>
                      <a:endParaRPr lang="zh-CN" sz="1600" kern="100" dirty="0">
                        <a:effectLst/>
                        <a:latin typeface="+mn-ea"/>
                        <a:ea typeface="+mn-ea"/>
                      </a:endParaRPr>
                    </a:p>
                  </a:txBody>
                  <a:tcPr marL="5469" marR="5469" marT="5469" marB="5469" anchor="ctr"/>
                </a:tc>
              </a:tr>
              <a:tr h="663547">
                <a:tc>
                  <a:txBody>
                    <a:bodyPr/>
                    <a:lstStyle/>
                    <a:p>
                      <a:pPr algn="ctr" latinLnBrk="1">
                        <a:spcAft>
                          <a:spcPts val="0"/>
                        </a:spcAft>
                      </a:pPr>
                      <a:r>
                        <a:rPr lang="en-US" sz="1600" kern="0">
                          <a:effectLst/>
                          <a:latin typeface="+mn-ea"/>
                          <a:ea typeface="+mn-ea"/>
                        </a:rPr>
                        <a:t>9</a:t>
                      </a:r>
                      <a:endParaRPr lang="zh-CN" sz="1600" kern="100">
                        <a:effectLst/>
                        <a:latin typeface="+mn-ea"/>
                        <a:ea typeface="+mn-ea"/>
                      </a:endParaRPr>
                    </a:p>
                  </a:txBody>
                  <a:tcPr marL="5469" marR="5469" marT="5469" marB="5469" anchor="ctr"/>
                </a:tc>
                <a:tc>
                  <a:txBody>
                    <a:bodyPr/>
                    <a:lstStyle/>
                    <a:p>
                      <a:pPr algn="ctr" latinLnBrk="1">
                        <a:spcAft>
                          <a:spcPts val="0"/>
                        </a:spcAft>
                      </a:pPr>
                      <a:r>
                        <a:rPr lang="en-US" sz="1600" kern="0">
                          <a:effectLst/>
                          <a:latin typeface="+mn-ea"/>
                          <a:ea typeface="+mn-ea"/>
                        </a:rPr>
                        <a:t>Server</a:t>
                      </a:r>
                      <a:endParaRPr lang="zh-CN" sz="1600" kern="100">
                        <a:effectLst/>
                        <a:latin typeface="+mn-ea"/>
                        <a:ea typeface="+mn-ea"/>
                      </a:endParaRPr>
                    </a:p>
                  </a:txBody>
                  <a:tcPr marL="5469" marR="5469" marT="5469" marB="5469" anchor="ctr"/>
                </a:tc>
                <a:tc>
                  <a:txBody>
                    <a:bodyPr/>
                    <a:lstStyle/>
                    <a:p>
                      <a:pPr latinLnBrk="1">
                        <a:spcAft>
                          <a:spcPts val="0"/>
                        </a:spcAft>
                      </a:pPr>
                      <a:r>
                        <a:rPr lang="zh-TW" sz="1600" kern="0" dirty="0">
                          <a:effectLst/>
                          <a:latin typeface="+mn-ea"/>
                          <a:ea typeface="+mn-ea"/>
                        </a:rPr>
                        <a:t>指示服务器的类型，如</a:t>
                      </a:r>
                      <a:r>
                        <a:rPr lang="en-US" sz="1600" kern="0" dirty="0">
                          <a:effectLst/>
                          <a:latin typeface="+mn-ea"/>
                          <a:ea typeface="+mn-ea"/>
                        </a:rPr>
                        <a:t>apache</a:t>
                      </a:r>
                      <a:r>
                        <a:rPr lang="zh-TW" sz="1600" kern="0" dirty="0">
                          <a:effectLst/>
                          <a:latin typeface="+mn-ea"/>
                          <a:ea typeface="+mn-ea"/>
                        </a:rPr>
                        <a:t>、</a:t>
                      </a:r>
                      <a:r>
                        <a:rPr lang="en-US" sz="1600" kern="0" dirty="0">
                          <a:effectLst/>
                          <a:latin typeface="+mn-ea"/>
                          <a:ea typeface="+mn-ea"/>
                        </a:rPr>
                        <a:t> tomcat</a:t>
                      </a:r>
                      <a:r>
                        <a:rPr lang="zh-TW" sz="1600" kern="0" dirty="0">
                          <a:effectLst/>
                          <a:latin typeface="+mn-ea"/>
                          <a:ea typeface="+mn-ea"/>
                        </a:rPr>
                        <a:t>。这里出现的</a:t>
                      </a:r>
                      <a:r>
                        <a:rPr lang="en-US" sz="1600" kern="0" dirty="0">
                          <a:effectLst/>
                          <a:latin typeface="+mn-ea"/>
                          <a:ea typeface="+mn-ea"/>
                        </a:rPr>
                        <a:t>BWS</a:t>
                      </a:r>
                      <a:r>
                        <a:rPr lang="zh-TW" sz="1600" kern="0" dirty="0">
                          <a:effectLst/>
                          <a:latin typeface="+mn-ea"/>
                          <a:ea typeface="+mn-ea"/>
                        </a:rPr>
                        <a:t>应该是</a:t>
                      </a:r>
                      <a:r>
                        <a:rPr lang="en-US" sz="1600" kern="0" dirty="0">
                          <a:effectLst/>
                          <a:latin typeface="+mn-ea"/>
                          <a:ea typeface="+mn-ea"/>
                        </a:rPr>
                        <a:t>Baidu Web Server</a:t>
                      </a:r>
                      <a:r>
                        <a:rPr lang="zh-TW" sz="1600" kern="0" dirty="0">
                          <a:effectLst/>
                          <a:latin typeface="+mn-ea"/>
                          <a:ea typeface="+mn-ea"/>
                        </a:rPr>
                        <a:t>，百度自己研发的</a:t>
                      </a:r>
                      <a:r>
                        <a:rPr lang="en-US" sz="1600" kern="0" dirty="0">
                          <a:effectLst/>
                          <a:latin typeface="+mn-ea"/>
                          <a:ea typeface="+mn-ea"/>
                        </a:rPr>
                        <a:t>Web</a:t>
                      </a:r>
                      <a:r>
                        <a:rPr lang="zh-TW" sz="1600" kern="0" dirty="0">
                          <a:effectLst/>
                          <a:latin typeface="+mn-ea"/>
                          <a:ea typeface="+mn-ea"/>
                        </a:rPr>
                        <a:t>服务器用来代替</a:t>
                      </a:r>
                      <a:r>
                        <a:rPr lang="en-US" sz="1600" kern="0" dirty="0">
                          <a:effectLst/>
                          <a:latin typeface="+mn-ea"/>
                          <a:ea typeface="+mn-ea"/>
                        </a:rPr>
                        <a:t>apache</a:t>
                      </a:r>
                      <a:endParaRPr lang="zh-CN" sz="1600" kern="100" dirty="0">
                        <a:effectLst/>
                        <a:latin typeface="+mn-ea"/>
                        <a:ea typeface="+mn-ea"/>
                      </a:endParaRPr>
                    </a:p>
                  </a:txBody>
                  <a:tcPr marL="5469" marR="5469" marT="5469" marB="5469" anchor="ctr"/>
                </a:tc>
              </a:tr>
              <a:tr h="1310510">
                <a:tc rowSpan="2">
                  <a:txBody>
                    <a:bodyPr/>
                    <a:lstStyle/>
                    <a:p>
                      <a:pPr algn="ctr" latinLnBrk="1">
                        <a:spcAft>
                          <a:spcPts val="0"/>
                        </a:spcAft>
                      </a:pPr>
                      <a:r>
                        <a:rPr lang="en-US" sz="1600" kern="0">
                          <a:effectLst/>
                          <a:latin typeface="+mn-ea"/>
                          <a:ea typeface="+mn-ea"/>
                        </a:rPr>
                        <a:t>10</a:t>
                      </a:r>
                      <a:endParaRPr lang="zh-CN" sz="1600" kern="100">
                        <a:effectLst/>
                        <a:latin typeface="+mn-ea"/>
                        <a:ea typeface="+mn-ea"/>
                      </a:endParaRPr>
                    </a:p>
                  </a:txBody>
                  <a:tcPr marL="5469" marR="5469" marT="5469" marB="5469" anchor="ctr"/>
                </a:tc>
                <a:tc rowSpan="2">
                  <a:txBody>
                    <a:bodyPr/>
                    <a:lstStyle/>
                    <a:p>
                      <a:pPr>
                        <a:spcAft>
                          <a:spcPts val="0"/>
                        </a:spcAft>
                      </a:pPr>
                      <a:r>
                        <a:rPr lang="en-US" sz="1600" kern="0">
                          <a:effectLst/>
                          <a:latin typeface="+mn-ea"/>
                          <a:ea typeface="+mn-ea"/>
                        </a:rPr>
                        <a:t>"Transfer-Encoding: chunked"</a:t>
                      </a:r>
                      <a:endParaRPr lang="zh-CN" sz="1600" kern="100">
                        <a:effectLst/>
                        <a:latin typeface="+mn-ea"/>
                        <a:ea typeface="+mn-ea"/>
                      </a:endParaRPr>
                    </a:p>
                  </a:txBody>
                  <a:tcPr marL="5469" marR="5469" marT="5469" marB="5469" anchor="ctr"/>
                </a:tc>
                <a:tc>
                  <a:txBody>
                    <a:bodyPr/>
                    <a:lstStyle/>
                    <a:p>
                      <a:pPr latinLnBrk="1">
                        <a:spcAft>
                          <a:spcPts val="0"/>
                        </a:spcAft>
                      </a:pPr>
                      <a:r>
                        <a:rPr lang="en-US" sz="1600" kern="0" dirty="0">
                          <a:effectLst/>
                          <a:latin typeface="+mn-ea"/>
                          <a:ea typeface="+mn-ea"/>
                        </a:rPr>
                        <a:t>HTTP</a:t>
                      </a:r>
                      <a:r>
                        <a:rPr lang="zh-TW" sz="1600" kern="0" dirty="0">
                          <a:effectLst/>
                          <a:latin typeface="+mn-ea"/>
                          <a:ea typeface="+mn-ea"/>
                        </a:rPr>
                        <a:t>协议中使用</a:t>
                      </a:r>
                      <a:r>
                        <a:rPr lang="en-US" sz="1600" kern="0" dirty="0">
                          <a:effectLst/>
                          <a:latin typeface="+mn-ea"/>
                          <a:ea typeface="+mn-ea"/>
                        </a:rPr>
                        <a:t>Content-Length</a:t>
                      </a:r>
                      <a:r>
                        <a:rPr lang="zh-TW" sz="1600" kern="0" dirty="0">
                          <a:effectLst/>
                          <a:latin typeface="+mn-ea"/>
                          <a:ea typeface="+mn-ea"/>
                        </a:rPr>
                        <a:t>这个头来告知数据的长度。然后，在数据下行的过程中，</a:t>
                      </a:r>
                      <a:r>
                        <a:rPr lang="en-US" sz="1600" kern="0" dirty="0">
                          <a:effectLst/>
                          <a:latin typeface="+mn-ea"/>
                          <a:ea typeface="+mn-ea"/>
                        </a:rPr>
                        <a:t>Content-Length</a:t>
                      </a:r>
                      <a:r>
                        <a:rPr lang="zh-TW" sz="1600" kern="0" dirty="0">
                          <a:effectLst/>
                          <a:latin typeface="+mn-ea"/>
                          <a:ea typeface="+mn-ea"/>
                        </a:rPr>
                        <a:t>的方式要预先在服务器中缓存所有数据，然后所有数据再一股脑儿地发给客户端。</a:t>
                      </a:r>
                      <a:endParaRPr lang="zh-CN" sz="1600" kern="100" dirty="0">
                        <a:effectLst/>
                        <a:latin typeface="+mn-ea"/>
                        <a:ea typeface="+mn-ea"/>
                      </a:endParaRPr>
                    </a:p>
                    <a:p>
                      <a:pPr latinLnBrk="1">
                        <a:spcAft>
                          <a:spcPts val="0"/>
                        </a:spcAft>
                      </a:pPr>
                      <a:r>
                        <a:rPr lang="en-US" sz="1600" kern="0" dirty="0">
                          <a:effectLst/>
                          <a:latin typeface="+mn-ea"/>
                          <a:ea typeface="+mn-ea"/>
                        </a:rPr>
                        <a:t>    </a:t>
                      </a:r>
                      <a:r>
                        <a:rPr lang="zh-TW" sz="1600" kern="0" dirty="0">
                          <a:effectLst/>
                          <a:latin typeface="+mn-ea"/>
                          <a:ea typeface="+mn-ea"/>
                        </a:rPr>
                        <a:t>如果要一边产生数据，一边发给客户端，</a:t>
                      </a:r>
                      <a:r>
                        <a:rPr lang="en-US" sz="1600" kern="0" dirty="0">
                          <a:effectLst/>
                          <a:latin typeface="+mn-ea"/>
                          <a:ea typeface="+mn-ea"/>
                        </a:rPr>
                        <a:t>WEB </a:t>
                      </a:r>
                      <a:r>
                        <a:rPr lang="zh-TW" sz="1600" kern="0" dirty="0">
                          <a:effectLst/>
                          <a:latin typeface="+mn-ea"/>
                          <a:ea typeface="+mn-ea"/>
                        </a:rPr>
                        <a:t>服务器就需要使用</a:t>
                      </a:r>
                      <a:r>
                        <a:rPr lang="en-US" sz="1600" kern="0" dirty="0">
                          <a:effectLst/>
                          <a:latin typeface="+mn-ea"/>
                          <a:ea typeface="+mn-ea"/>
                        </a:rPr>
                        <a:t>"Transfer-Encoding: chunked"</a:t>
                      </a:r>
                      <a:r>
                        <a:rPr lang="zh-TW" sz="1600" kern="0" dirty="0">
                          <a:effectLst/>
                          <a:latin typeface="+mn-ea"/>
                          <a:ea typeface="+mn-ea"/>
                        </a:rPr>
                        <a:t>这样的方式来代替</a:t>
                      </a:r>
                      <a:r>
                        <a:rPr lang="en-US" sz="1600" kern="0" dirty="0">
                          <a:effectLst/>
                          <a:latin typeface="+mn-ea"/>
                          <a:ea typeface="+mn-ea"/>
                        </a:rPr>
                        <a:t>Content-Length</a:t>
                      </a:r>
                      <a:r>
                        <a:rPr lang="zh-TW" sz="1600" kern="0" dirty="0">
                          <a:effectLst/>
                          <a:latin typeface="+mn-ea"/>
                          <a:ea typeface="+mn-ea"/>
                        </a:rPr>
                        <a:t>。</a:t>
                      </a:r>
                      <a:endParaRPr lang="zh-CN" sz="1600" kern="100" dirty="0">
                        <a:effectLst/>
                        <a:latin typeface="+mn-ea"/>
                        <a:ea typeface="+mn-ea"/>
                      </a:endParaRPr>
                    </a:p>
                  </a:txBody>
                  <a:tcPr marL="5469" marR="5469" marT="5469" marB="5469" anchor="ctr"/>
                </a:tc>
              </a:tr>
              <a:tr h="356586">
                <a:tc vMerge="1">
                  <a:tcPr/>
                </a:tc>
                <a:tc vMerge="1">
                  <a:tcPr/>
                </a:tc>
                <a:tc>
                  <a:txBody>
                    <a:bodyPr/>
                    <a:lstStyle/>
                    <a:p>
                      <a:pPr latinLnBrk="1">
                        <a:spcAft>
                          <a:spcPts val="0"/>
                        </a:spcAft>
                      </a:pPr>
                      <a:r>
                        <a:rPr lang="en-US" sz="1600" kern="0" dirty="0">
                          <a:effectLst/>
                          <a:latin typeface="+mn-ea"/>
                          <a:ea typeface="+mn-ea"/>
                        </a:rPr>
                        <a:t>chunked</a:t>
                      </a:r>
                      <a:r>
                        <a:rPr lang="zh-CN" sz="1600" kern="0" dirty="0">
                          <a:effectLst/>
                          <a:latin typeface="+mn-ea"/>
                          <a:ea typeface="+mn-ea"/>
                        </a:rPr>
                        <a:t>是</a:t>
                      </a:r>
                      <a:r>
                        <a:rPr lang="zh-TW" sz="1600" kern="0" dirty="0">
                          <a:effectLst/>
                          <a:latin typeface="+mn-ea"/>
                          <a:ea typeface="+mn-ea"/>
                        </a:rPr>
                        <a:t>一种</a:t>
                      </a:r>
                      <a:r>
                        <a:rPr lang="en-US" sz="1600" kern="0" dirty="0">
                          <a:effectLst/>
                          <a:latin typeface="+mn-ea"/>
                          <a:ea typeface="+mn-ea"/>
                        </a:rPr>
                        <a:t>HTTP</a:t>
                      </a:r>
                      <a:r>
                        <a:rPr lang="zh-TW" sz="1600" kern="0" dirty="0">
                          <a:effectLst/>
                          <a:latin typeface="+mn-ea"/>
                          <a:ea typeface="+mn-ea"/>
                        </a:rPr>
                        <a:t>的编码方式。</a:t>
                      </a:r>
                      <a:r>
                        <a:rPr lang="en-US" sz="1600" kern="0" dirty="0">
                          <a:effectLst/>
                          <a:latin typeface="+mn-ea"/>
                          <a:ea typeface="+mn-ea"/>
                        </a:rPr>
                        <a:t>chunked</a:t>
                      </a:r>
                      <a:r>
                        <a:rPr lang="zh-TW" sz="1600" kern="0" dirty="0">
                          <a:effectLst/>
                          <a:latin typeface="+mn-ea"/>
                          <a:ea typeface="+mn-ea"/>
                        </a:rPr>
                        <a:t>编码的基本方法是将大块数据分解成多块小数据</a:t>
                      </a:r>
                      <a:r>
                        <a:rPr lang="en-US" sz="1600" kern="0" dirty="0">
                          <a:effectLst/>
                          <a:latin typeface="+mn-ea"/>
                          <a:ea typeface="+mn-ea"/>
                        </a:rPr>
                        <a:t>,</a:t>
                      </a:r>
                      <a:r>
                        <a:rPr lang="zh-TW" sz="1600" kern="0" dirty="0">
                          <a:effectLst/>
                          <a:latin typeface="+mn-ea"/>
                          <a:ea typeface="+mn-ea"/>
                        </a:rPr>
                        <a:t>每块都可以自指定长度</a:t>
                      </a:r>
                      <a:r>
                        <a:rPr lang="en-US" sz="1600" kern="0" dirty="0">
                          <a:effectLst/>
                          <a:latin typeface="+mn-ea"/>
                          <a:ea typeface="+mn-ea"/>
                        </a:rPr>
                        <a:t>,</a:t>
                      </a:r>
                      <a:endParaRPr lang="zh-CN" sz="1600" kern="100" dirty="0">
                        <a:effectLst/>
                        <a:latin typeface="+mn-ea"/>
                        <a:ea typeface="+mn-ea"/>
                      </a:endParaRPr>
                    </a:p>
                  </a:txBody>
                  <a:tcPr marL="5469" marR="5469" marT="5469" marB="5469"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t>
            </a:r>
            <a:r>
              <a:rPr lang="en-US" altLang="zh-CN" dirty="0" smtClean="0"/>
              <a:t>et</a:t>
            </a:r>
            <a:r>
              <a:rPr lang="zh-CN" altLang="en-US" dirty="0" smtClean="0"/>
              <a:t>和</a:t>
            </a:r>
            <a:r>
              <a:rPr lang="en-US" altLang="zh-CN" dirty="0" smtClean="0"/>
              <a:t>post</a:t>
            </a:r>
            <a:r>
              <a:rPr lang="zh-CN" altLang="en-US" dirty="0" smtClean="0"/>
              <a:t>的区别</a:t>
            </a:r>
            <a:endParaRPr lang="zh-CN" altLang="en-US" dirty="0"/>
          </a:p>
        </p:txBody>
      </p:sp>
      <p:sp>
        <p:nvSpPr>
          <p:cNvPr id="3" name="内容占位符 2"/>
          <p:cNvSpPr>
            <a:spLocks noGrp="1"/>
          </p:cNvSpPr>
          <p:nvPr>
            <p:ph idx="1"/>
          </p:nvPr>
        </p:nvSpPr>
        <p:spPr/>
        <p:txBody>
          <a:bodyPr/>
          <a:lstStyle/>
          <a:p>
            <a:r>
              <a:rPr lang="en-US" altLang="zh-CN" dirty="0" smtClean="0"/>
              <a:t>get</a:t>
            </a:r>
            <a:r>
              <a:rPr lang="zh-CN" altLang="en-US" dirty="0"/>
              <a:t>请求方法的请求参数是直接放在</a:t>
            </a:r>
            <a:r>
              <a:rPr lang="en-US" altLang="zh-CN" dirty="0" err="1"/>
              <a:t>url</a:t>
            </a:r>
            <a:r>
              <a:rPr lang="zh-CN" altLang="en-US" dirty="0"/>
              <a:t>中</a:t>
            </a:r>
            <a:endParaRPr lang="zh-CN" altLang="en-US" dirty="0"/>
          </a:p>
          <a:p>
            <a:r>
              <a:rPr lang="en-US" altLang="zh-CN" dirty="0" err="1" smtClean="0"/>
              <a:t>Url</a:t>
            </a:r>
            <a:r>
              <a:rPr lang="zh-CN" altLang="en-US" dirty="0"/>
              <a:t>的长度是浏览器限制，不同浏览器限制</a:t>
            </a:r>
            <a:r>
              <a:rPr lang="en-US" altLang="zh-CN" dirty="0" err="1"/>
              <a:t>url</a:t>
            </a:r>
            <a:r>
              <a:rPr lang="zh-CN" altLang="en-US" dirty="0"/>
              <a:t>长度稍有不同。比如</a:t>
            </a:r>
            <a:r>
              <a:rPr lang="en-US" altLang="zh-CN" dirty="0" err="1"/>
              <a:t>ie</a:t>
            </a:r>
            <a:r>
              <a:rPr lang="zh-CN" altLang="en-US" dirty="0"/>
              <a:t>限制</a:t>
            </a:r>
            <a:r>
              <a:rPr lang="en-US" altLang="zh-CN" dirty="0" err="1"/>
              <a:t>url</a:t>
            </a:r>
            <a:r>
              <a:rPr lang="zh-CN" altLang="en-US" dirty="0"/>
              <a:t>在</a:t>
            </a:r>
            <a:r>
              <a:rPr lang="en-US" altLang="zh-CN" dirty="0"/>
              <a:t>2kb</a:t>
            </a:r>
            <a:r>
              <a:rPr lang="zh-CN" altLang="en-US" dirty="0"/>
              <a:t>内，</a:t>
            </a:r>
            <a:r>
              <a:rPr lang="en-US" altLang="zh-CN" dirty="0"/>
              <a:t>chrome</a:t>
            </a:r>
            <a:r>
              <a:rPr lang="zh-CN" altLang="en-US" dirty="0"/>
              <a:t>限制</a:t>
            </a:r>
            <a:r>
              <a:rPr lang="en-US" altLang="zh-CN" dirty="0"/>
              <a:t>8182</a:t>
            </a:r>
            <a:r>
              <a:rPr lang="zh-CN" altLang="en-US" dirty="0"/>
              <a:t>个字符。不适合传输大数据量请求。</a:t>
            </a:r>
            <a:endParaRPr lang="zh-CN" altLang="en-US" dirty="0"/>
          </a:p>
          <a:p>
            <a:r>
              <a:rPr lang="en-US" altLang="zh-CN" dirty="0" smtClean="0"/>
              <a:t>Get</a:t>
            </a:r>
            <a:r>
              <a:rPr lang="zh-CN" altLang="en-US" dirty="0" smtClean="0"/>
              <a:t>请</a:t>
            </a:r>
            <a:r>
              <a:rPr lang="zh-CN" altLang="en-US" dirty="0"/>
              <a:t>求参数暴露在</a:t>
            </a:r>
            <a:r>
              <a:rPr lang="en-US" altLang="zh-CN" dirty="0" err="1"/>
              <a:t>url</a:t>
            </a:r>
            <a:r>
              <a:rPr lang="zh-CN" altLang="en-US" dirty="0"/>
              <a:t>中，明文传输，安全性较低</a:t>
            </a:r>
            <a:r>
              <a:rPr lang="zh-CN" altLang="en-US" dirty="0" smtClean="0"/>
              <a:t>。</a:t>
            </a:r>
            <a:endParaRPr lang="en-US" altLang="zh-CN" dirty="0" smtClean="0"/>
          </a:p>
          <a:p>
            <a:r>
              <a:rPr lang="en-US" altLang="zh-CN" dirty="0" smtClean="0"/>
              <a:t>post</a:t>
            </a:r>
            <a:r>
              <a:rPr lang="zh-CN" altLang="en-US" dirty="0"/>
              <a:t>请求参</a:t>
            </a:r>
            <a:r>
              <a:rPr lang="zh-CN" altLang="en-US" dirty="0" smtClean="0"/>
              <a:t>数放</a:t>
            </a:r>
            <a:r>
              <a:rPr lang="zh-CN" altLang="en-US" dirty="0"/>
              <a:t>在请求</a:t>
            </a:r>
            <a:r>
              <a:rPr lang="en-US" altLang="zh-CN" dirty="0"/>
              <a:t>body</a:t>
            </a:r>
            <a:r>
              <a:rPr lang="zh-CN" altLang="en-US" dirty="0"/>
              <a:t>中，不会有长度限制</a:t>
            </a:r>
            <a:endParaRPr lang="zh-CN" altLang="en-US" dirty="0"/>
          </a:p>
          <a:p>
            <a:r>
              <a:rPr lang="en-US" altLang="zh-CN" dirty="0" smtClean="0"/>
              <a:t>Post</a:t>
            </a:r>
            <a:r>
              <a:rPr lang="zh-CN" altLang="en-US" dirty="0"/>
              <a:t>参数在请求体中，可以明文传输也可以密文传输，相对安全。</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2636912"/>
            <a:ext cx="10515600" cy="760413"/>
          </a:xfrm>
        </p:spPr>
        <p:txBody>
          <a:bodyPr/>
          <a:lstStyle/>
          <a:p>
            <a:r>
              <a:rPr lang="zh-CN" altLang="en-US" dirty="0" smtClean="0"/>
              <a:t>案例</a:t>
            </a:r>
            <a:r>
              <a:rPr lang="en-US" altLang="zh-CN" dirty="0" smtClean="0"/>
              <a:t>&amp;</a:t>
            </a:r>
            <a:r>
              <a:rPr lang="zh-CN" altLang="en-US" dirty="0" smtClean="0"/>
              <a:t>练习</a:t>
            </a:r>
            <a:r>
              <a:rPr lang="zh-CN" altLang="en-US" dirty="0"/>
              <a:t> </a:t>
            </a:r>
            <a:r>
              <a:rPr lang="zh-CN" altLang="en-US" dirty="0" smtClean="0"/>
              <a:t> </a:t>
            </a:r>
            <a:br>
              <a:rPr lang="en-US" altLang="zh-CN" dirty="0" smtClean="0"/>
            </a:br>
            <a:r>
              <a:rPr lang="en-US" altLang="zh-CN" dirty="0"/>
              <a:t> </a:t>
            </a:r>
            <a:r>
              <a:rPr lang="en-US" altLang="zh-CN" dirty="0" smtClean="0"/>
              <a:t>          </a:t>
            </a:r>
            <a:r>
              <a:rPr lang="zh-CN" altLang="en-US" dirty="0" smtClean="0"/>
              <a:t>学生</a:t>
            </a:r>
            <a:r>
              <a:rPr lang="zh-CN" altLang="en-US" dirty="0"/>
              <a:t>练习</a:t>
            </a:r>
            <a:r>
              <a:rPr lang="zh-CN" altLang="en-US" dirty="0" smtClean="0"/>
              <a:t>使用</a:t>
            </a:r>
            <a:r>
              <a:rPr lang="en-US" altLang="zh-CN" dirty="0"/>
              <a:t>Fiddler</a:t>
            </a:r>
            <a:r>
              <a:rPr lang="zh-CN" altLang="en-US" dirty="0" smtClean="0"/>
              <a:t>抓</a:t>
            </a:r>
            <a:r>
              <a:rPr lang="zh-CN" altLang="en-US" dirty="0"/>
              <a:t>包并分析</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fiddler</a:t>
            </a:r>
            <a:r>
              <a:rPr lang="zh-CN" altLang="en-US" dirty="0"/>
              <a:t>抓取</a:t>
            </a:r>
            <a:r>
              <a:rPr lang="en-US" altLang="zh-CN" dirty="0"/>
              <a:t>https</a:t>
            </a:r>
            <a:endParaRPr lang="en-US" altLang="zh-CN" dirty="0"/>
          </a:p>
        </p:txBody>
      </p:sp>
      <p:sp>
        <p:nvSpPr>
          <p:cNvPr id="3" name="内容占位符 2"/>
          <p:cNvSpPr>
            <a:spLocks noGrp="1"/>
          </p:cNvSpPr>
          <p:nvPr>
            <p:ph idx="1"/>
          </p:nvPr>
        </p:nvSpPr>
        <p:spPr/>
        <p:txBody>
          <a:bodyPr/>
          <a:lstStyle/>
          <a:p>
            <a:r>
              <a:rPr lang="zh-CN" altLang="en-US" dirty="0"/>
              <a:t>1.打开Fiddler的菜单Tools-Options-HTTPS，在弹出框中勾选以下设置</a:t>
            </a:r>
            <a:endParaRPr lang="zh-CN" altLang="en-US" dirty="0"/>
          </a:p>
          <a:p>
            <a:r>
              <a:rPr lang="zh-CN" altLang="en-US" dirty="0"/>
              <a:t>2.点击Actions，选择第二项Export Root Certificate to Desktop，将fiddler证书导出到桌面。桌面上会出现证书FiddlerRoot.cer文件，点击OK设置成功，关闭fiddler。</a:t>
            </a:r>
            <a:endParaRPr lang="zh-CN" altLang="en-US" dirty="0"/>
          </a:p>
          <a:p>
            <a:r>
              <a:rPr lang="zh-CN" altLang="en-US" dirty="0"/>
              <a:t>3.安装证书：在桌面双击FiddlerRoot.cer文件，选择本地计算机，然后选择安装路径为受信任的根证书颁发机构，最后确定，安装完成。</a:t>
            </a:r>
            <a:endParaRPr lang="zh-CN" altLang="en-US" dirty="0"/>
          </a:p>
          <a:p>
            <a:r>
              <a:rPr lang="zh-CN" altLang="en-US" dirty="0"/>
              <a:t>4.重新打开fiddler，打开浏览器，访问https网址，即可抓包https。</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协议</a:t>
            </a:r>
            <a:r>
              <a:rPr lang="en-US" altLang="zh-CN" dirty="0" smtClean="0"/>
              <a:t> – Session</a:t>
            </a:r>
            <a:r>
              <a:rPr lang="zh-CN" altLang="en-US" dirty="0" smtClean="0"/>
              <a:t>和</a:t>
            </a:r>
            <a:r>
              <a:rPr lang="en-US" altLang="zh-CN" dirty="0" smtClean="0"/>
              <a:t>Cookie.1</a:t>
            </a:r>
            <a:endParaRPr lang="zh-CN" altLang="en-US" dirty="0"/>
          </a:p>
        </p:txBody>
      </p:sp>
      <p:sp>
        <p:nvSpPr>
          <p:cNvPr id="3" name="内容占位符 2"/>
          <p:cNvSpPr>
            <a:spLocks noGrp="1"/>
          </p:cNvSpPr>
          <p:nvPr>
            <p:ph idx="1"/>
          </p:nvPr>
        </p:nvSpPr>
        <p:spPr>
          <a:xfrm>
            <a:off x="838200" y="1270000"/>
            <a:ext cx="11018440" cy="4908550"/>
          </a:xfrm>
        </p:spPr>
        <p:txBody>
          <a:bodyPr/>
          <a:lstStyle/>
          <a:p>
            <a:r>
              <a:rPr lang="en-US" altLang="zh-CN" dirty="0" smtClean="0"/>
              <a:t>Http</a:t>
            </a:r>
            <a:r>
              <a:rPr lang="zh-CN" altLang="en-US" dirty="0" smtClean="0"/>
              <a:t>协议的特点：</a:t>
            </a:r>
            <a:r>
              <a:rPr lang="zh-CN" altLang="en-US" dirty="0"/>
              <a:t>短</a:t>
            </a:r>
            <a:r>
              <a:rPr lang="zh-CN" altLang="en-US" dirty="0" smtClean="0"/>
              <a:t>连接、无状态</a:t>
            </a:r>
            <a:endParaRPr lang="en-US" altLang="zh-CN" dirty="0" smtClean="0"/>
          </a:p>
          <a:p>
            <a:r>
              <a:rPr lang="zh-CN" altLang="en-US" dirty="0" smtClean="0"/>
              <a:t>解决办法：引入</a:t>
            </a:r>
            <a:r>
              <a:rPr lang="en-US" altLang="zh-CN" dirty="0" smtClean="0"/>
              <a:t>cookie</a:t>
            </a:r>
            <a:r>
              <a:rPr lang="zh-CN" altLang="en-US" dirty="0" smtClean="0"/>
              <a:t>和</a:t>
            </a:r>
            <a:r>
              <a:rPr lang="en-US" altLang="zh-CN" dirty="0" smtClean="0"/>
              <a:t>session</a:t>
            </a:r>
            <a:r>
              <a:rPr lang="zh-CN" altLang="en-US" dirty="0" smtClean="0"/>
              <a:t>等机制</a:t>
            </a:r>
            <a:endParaRPr lang="zh-CN" altLang="en-US" dirty="0" smtClean="0"/>
          </a:p>
          <a:p>
            <a:r>
              <a:rPr lang="en-US" altLang="zh-CN" dirty="0" smtClean="0"/>
              <a:t>Cookie</a:t>
            </a:r>
            <a:r>
              <a:rPr lang="zh-CN" altLang="en-US" dirty="0" smtClean="0"/>
              <a:t>是服务器暂存放在用户计算机上的一些资料，好让服务器用来辨认用户的计算机。</a:t>
            </a:r>
            <a:endParaRPr lang="en-US" altLang="zh-CN" dirty="0" smtClean="0"/>
          </a:p>
          <a:p>
            <a:r>
              <a:rPr lang="en-US" altLang="zh-CN" dirty="0" smtClean="0"/>
              <a:t>Session</a:t>
            </a:r>
            <a:r>
              <a:rPr lang="zh-CN" altLang="en-US" dirty="0" smtClean="0"/>
              <a:t>：会话，</a:t>
            </a:r>
            <a:r>
              <a:rPr lang="zh-CN" altLang="en-US" dirty="0"/>
              <a:t>在服务器端开辟的存放</a:t>
            </a:r>
            <a:r>
              <a:rPr lang="zh-CN" altLang="en-US" dirty="0">
                <a:latin typeface="微软雅黑" panose="020B0503020204020204" charset="-122"/>
                <a:ea typeface="微软雅黑" panose="020B0503020204020204" charset="-122"/>
              </a:rPr>
              <a:t>用户</a:t>
            </a:r>
            <a:r>
              <a:rPr lang="zh-CN" altLang="en-US" dirty="0"/>
              <a:t>个人信息的空间</a:t>
            </a:r>
            <a:endParaRPr lang="en-US" altLang="zh-CN" dirty="0" smtClean="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835821" y="3789040"/>
            <a:ext cx="9865096" cy="2778147"/>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协议</a:t>
            </a:r>
            <a:r>
              <a:rPr lang="en-US" altLang="zh-CN" dirty="0"/>
              <a:t> </a:t>
            </a:r>
            <a:r>
              <a:rPr lang="en-US" altLang="zh-CN" dirty="0" smtClean="0"/>
              <a:t>–Cookie</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smtClean="0"/>
              <a:t>应用：</a:t>
            </a:r>
            <a:endParaRPr lang="en-US" altLang="zh-CN" dirty="0" smtClean="0"/>
          </a:p>
          <a:p>
            <a:pPr lvl="1"/>
            <a:r>
              <a:rPr lang="zh-TW" altLang="zh-CN" dirty="0"/>
              <a:t>保存用户的登录信息，例如用户名和</a:t>
            </a:r>
            <a:r>
              <a:rPr lang="zh-TW" altLang="zh-CN" dirty="0" smtClean="0"/>
              <a:t>密码</a:t>
            </a:r>
            <a:endParaRPr lang="en-US" altLang="zh-TW" dirty="0"/>
          </a:p>
          <a:p>
            <a:pPr lvl="1"/>
            <a:r>
              <a:rPr lang="zh-CN" altLang="en-US" dirty="0"/>
              <a:t>用户在上一次浏览</a:t>
            </a:r>
            <a:r>
              <a:rPr lang="zh-CN" altLang="en-US" dirty="0" smtClean="0"/>
              <a:t>网站</a:t>
            </a:r>
            <a:r>
              <a:rPr lang="zh-CN" altLang="en-US" dirty="0"/>
              <a:t>时的表单输入和操作</a:t>
            </a:r>
            <a:r>
              <a:rPr lang="zh-CN" altLang="en-US" dirty="0" smtClean="0"/>
              <a:t>步骤</a:t>
            </a:r>
            <a:endParaRPr lang="en-US" altLang="zh-CN" dirty="0"/>
          </a:p>
          <a:p>
            <a:endParaRPr lang="en-US" altLang="zh-CN" dirty="0" smtClean="0"/>
          </a:p>
          <a:p>
            <a:r>
              <a:rPr lang="zh-CN" altLang="en-US" dirty="0" smtClean="0"/>
              <a:t>学会如何查看本机的</a:t>
            </a:r>
            <a:r>
              <a:rPr lang="en-US" altLang="zh-CN" dirty="0" smtClean="0"/>
              <a:t>Cookies</a:t>
            </a:r>
            <a:r>
              <a:rPr lang="zh-CN" altLang="en-US" dirty="0" smtClean="0"/>
              <a:t>信息</a:t>
            </a:r>
            <a:endParaRPr lang="en-US" altLang="zh-CN" dirty="0" smtClean="0"/>
          </a:p>
          <a:p>
            <a:pPr marL="0" indent="0">
              <a:buNone/>
            </a:pPr>
            <a:r>
              <a:rPr lang="en-US" altLang="zh-CN" dirty="0" smtClean="0"/>
              <a:t>  C</a:t>
            </a:r>
            <a:r>
              <a:rPr lang="en-US" altLang="zh-CN" dirty="0"/>
              <a:t>:\Documents and Settings\&lt;user name&gt;\ Local Settings\Temporary Internet Files</a:t>
            </a:r>
            <a:endParaRPr lang="zh-CN" altLang="zh-CN" dirty="0"/>
          </a:p>
          <a:p>
            <a:endParaRPr lang="en-US" altLang="zh-CN" dirty="0" smtClean="0"/>
          </a:p>
          <a:p>
            <a:r>
              <a:rPr lang="zh-CN" altLang="en-US" dirty="0">
                <a:latin typeface="微软雅黑" panose="020B0503020204020204" charset="-122"/>
                <a:ea typeface="微软雅黑" panose="020B0503020204020204" charset="-122"/>
                <a:cs typeface="微软雅黑" panose="020B0503020204020204" charset="-122"/>
              </a:rPr>
              <a:t>缺点：受浏览器限制，如果浏览器不支持或者禁用</a:t>
            </a:r>
            <a:r>
              <a:rPr lang="en-US" altLang="zh-CN" dirty="0">
                <a:latin typeface="微软雅黑" panose="020B0503020204020204" charset="-122"/>
                <a:ea typeface="微软雅黑" panose="020B0503020204020204" charset="-122"/>
                <a:cs typeface="微软雅黑" panose="020B0503020204020204" charset="-122"/>
              </a:rPr>
              <a:t>cookie</a:t>
            </a:r>
            <a:r>
              <a:rPr lang="zh-CN" altLang="en-US" dirty="0">
                <a:latin typeface="微软雅黑" panose="020B0503020204020204" charset="-122"/>
                <a:ea typeface="微软雅黑" panose="020B0503020204020204" charset="-122"/>
                <a:cs typeface="微软雅黑" panose="020B0503020204020204" charset="-122"/>
              </a:rPr>
              <a:t>，将失效</a:t>
            </a:r>
            <a:endParaRPr lang="en-US" altLang="zh-CN" dirty="0" smtClean="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HTTP</a:t>
            </a:r>
            <a:r>
              <a:rPr lang="zh-CN" altLang="en-US" dirty="0"/>
              <a:t>协议</a:t>
            </a:r>
            <a:r>
              <a:rPr lang="en-US" altLang="zh-CN" dirty="0"/>
              <a:t> – Session</a:t>
            </a:r>
            <a:endParaRPr lang="zh-CN" altLang="en-US" dirty="0"/>
          </a:p>
        </p:txBody>
      </p:sp>
      <p:sp>
        <p:nvSpPr>
          <p:cNvPr id="3" name="内容占位符 2"/>
          <p:cNvSpPr>
            <a:spLocks noGrp="1"/>
          </p:cNvSpPr>
          <p:nvPr>
            <p:ph idx="1"/>
          </p:nvPr>
        </p:nvSpPr>
        <p:spPr>
          <a:xfrm>
            <a:off x="335360" y="1125538"/>
            <a:ext cx="10515600" cy="4908550"/>
          </a:xfrm>
        </p:spPr>
        <p:txBody>
          <a:bodyPr/>
          <a:lstStyle/>
          <a:p>
            <a:r>
              <a:rPr lang="en-US" altLang="zh-CN" dirty="0" smtClean="0"/>
              <a:t>Session</a:t>
            </a:r>
            <a:r>
              <a:rPr lang="zh-CN" altLang="en-US" dirty="0" smtClean="0"/>
              <a:t>是</a:t>
            </a:r>
            <a:r>
              <a:rPr lang="zh-TW" altLang="zh-CN" dirty="0" smtClean="0"/>
              <a:t>客户端</a:t>
            </a:r>
            <a:r>
              <a:rPr lang="zh-TW" altLang="zh-CN" dirty="0"/>
              <a:t>与服务器之间的会话</a:t>
            </a:r>
            <a:r>
              <a:rPr lang="zh-TW" altLang="zh-CN" dirty="0" smtClean="0"/>
              <a:t>。</a:t>
            </a:r>
            <a:endParaRPr lang="en-US" altLang="zh-TW" dirty="0" smtClean="0"/>
          </a:p>
          <a:p>
            <a:r>
              <a:rPr lang="zh-CN" altLang="en-US" dirty="0" smtClean="0"/>
              <a:t>当访问网站时，</a:t>
            </a:r>
            <a:r>
              <a:rPr lang="zh-TW" altLang="zh-CN" dirty="0" smtClean="0"/>
              <a:t>服务器会标示</a:t>
            </a:r>
            <a:r>
              <a:rPr lang="zh-TW" altLang="zh-CN" dirty="0"/>
              <a:t>该访问者，给它一</a:t>
            </a:r>
            <a:r>
              <a:rPr lang="zh-TW" altLang="zh-CN" dirty="0" smtClean="0"/>
              <a:t>个</a:t>
            </a:r>
            <a:r>
              <a:rPr lang="en-US" altLang="zh-CN" dirty="0" smtClean="0"/>
              <a:t>Session ID</a:t>
            </a:r>
            <a:r>
              <a:rPr lang="zh-TW" altLang="zh-CN" dirty="0"/>
              <a:t>，当他离开的时候（也就是关闭浏览器的时候）就删除</a:t>
            </a:r>
            <a:r>
              <a:rPr lang="zh-TW" altLang="zh-CN" dirty="0" smtClean="0"/>
              <a:t>这个</a:t>
            </a:r>
            <a:r>
              <a:rPr lang="en-US" altLang="zh-CN" dirty="0" smtClean="0"/>
              <a:t>Session  ID</a:t>
            </a:r>
            <a:r>
              <a:rPr lang="zh-TW" altLang="zh-CN" dirty="0" smtClean="0"/>
              <a:t>。</a:t>
            </a:r>
            <a:endParaRPr lang="en-US" altLang="zh-TW" dirty="0" smtClean="0"/>
          </a:p>
          <a:p>
            <a:r>
              <a:rPr lang="en-US" altLang="zh-CN" dirty="0"/>
              <a:t>Session </a:t>
            </a:r>
            <a:r>
              <a:rPr lang="en-US" altLang="zh-CN" dirty="0" smtClean="0"/>
              <a:t>ID</a:t>
            </a:r>
            <a:r>
              <a:rPr lang="zh-CN" altLang="en-US" dirty="0"/>
              <a:t>以</a:t>
            </a:r>
            <a:r>
              <a:rPr lang="zh-TW" altLang="zh-CN" dirty="0" smtClean="0"/>
              <a:t>响应</a:t>
            </a:r>
            <a:r>
              <a:rPr lang="zh-TW" altLang="zh-CN" dirty="0"/>
              <a:t>的方式传递给</a:t>
            </a:r>
            <a:r>
              <a:rPr lang="zh-TW" altLang="zh-CN" dirty="0" smtClean="0"/>
              <a:t>客户端</a:t>
            </a:r>
            <a:r>
              <a:rPr lang="zh-CN" altLang="en-US" dirty="0" smtClean="0"/>
              <a:t>，</a:t>
            </a:r>
            <a:endParaRPr lang="en-US" altLang="zh-CN" dirty="0" smtClean="0"/>
          </a:p>
          <a:p>
            <a:pPr marL="0" indent="0">
              <a:buNone/>
            </a:pPr>
            <a:r>
              <a:rPr lang="en-US" altLang="zh-CN" dirty="0"/>
              <a:t> </a:t>
            </a:r>
            <a:r>
              <a:rPr lang="en-US" altLang="zh-CN" dirty="0" smtClean="0"/>
              <a:t> </a:t>
            </a:r>
            <a:r>
              <a:rPr lang="zh-CN" altLang="zh-CN" dirty="0" smtClean="0"/>
              <a:t>客户端在</a:t>
            </a:r>
            <a:r>
              <a:rPr lang="zh-CN" altLang="zh-CN" dirty="0"/>
              <a:t>后续的请求中将该</a:t>
            </a:r>
            <a:r>
              <a:rPr lang="en-US" altLang="zh-CN" dirty="0"/>
              <a:t>Session </a:t>
            </a:r>
            <a:r>
              <a:rPr lang="en-US" altLang="zh-CN" dirty="0" smtClean="0"/>
              <a:t>ID</a:t>
            </a:r>
            <a:endParaRPr lang="en-US" altLang="zh-CN" dirty="0" smtClean="0"/>
          </a:p>
          <a:p>
            <a:pPr marL="0" indent="0">
              <a:buNone/>
            </a:pPr>
            <a:r>
              <a:rPr lang="en-US" altLang="zh-CN" dirty="0"/>
              <a:t> </a:t>
            </a:r>
            <a:r>
              <a:rPr lang="zh-CN" altLang="zh-CN" dirty="0" smtClean="0"/>
              <a:t>值</a:t>
            </a:r>
            <a:r>
              <a:rPr lang="zh-CN" altLang="zh-CN" dirty="0"/>
              <a:t>包含在</a:t>
            </a:r>
            <a:r>
              <a:rPr lang="en-US" altLang="zh-CN" dirty="0"/>
              <a:t>Cookie</a:t>
            </a:r>
            <a:r>
              <a:rPr lang="zh-CN" altLang="zh-CN" dirty="0"/>
              <a:t>字段</a:t>
            </a:r>
            <a:r>
              <a:rPr lang="zh-CN" altLang="zh-CN" dirty="0" smtClean="0"/>
              <a:t>中回传</a:t>
            </a:r>
            <a:r>
              <a:rPr lang="zh-CN" altLang="zh-CN" dirty="0"/>
              <a:t>给服务器</a:t>
            </a:r>
            <a:r>
              <a:rPr lang="zh-CN" altLang="zh-CN" dirty="0" smtClean="0"/>
              <a:t>，</a:t>
            </a:r>
            <a:endParaRPr lang="en-US" altLang="zh-CN" dirty="0" smtClean="0"/>
          </a:p>
          <a:p>
            <a:pPr marL="0" indent="0">
              <a:buNone/>
            </a:pPr>
            <a:r>
              <a:rPr lang="en-US" altLang="zh-CN" dirty="0" smtClean="0"/>
              <a:t> </a:t>
            </a:r>
            <a:r>
              <a:rPr lang="zh-CN" altLang="zh-CN" dirty="0" smtClean="0"/>
              <a:t>服务器</a:t>
            </a:r>
            <a:r>
              <a:rPr lang="zh-CN" altLang="zh-CN" dirty="0"/>
              <a:t>就可以用来对客户端的</a:t>
            </a:r>
            <a:r>
              <a:rPr lang="zh-CN" altLang="zh-CN" dirty="0" smtClean="0"/>
              <a:t>身份</a:t>
            </a:r>
            <a:endParaRPr lang="en-US" altLang="zh-CN" dirty="0" smtClean="0"/>
          </a:p>
          <a:p>
            <a:pPr marL="0" indent="0">
              <a:buNone/>
            </a:pPr>
            <a:r>
              <a:rPr lang="en-US" altLang="zh-CN" dirty="0"/>
              <a:t> </a:t>
            </a:r>
            <a:r>
              <a:rPr lang="en-US" altLang="zh-CN" dirty="0" smtClean="0"/>
              <a:t> </a:t>
            </a:r>
            <a:r>
              <a:rPr lang="zh-CN" altLang="zh-CN" dirty="0" smtClean="0"/>
              <a:t>进行</a:t>
            </a:r>
            <a:r>
              <a:rPr lang="zh-CN" altLang="zh-CN" dirty="0"/>
              <a:t>验证了。</a:t>
            </a:r>
            <a:endParaRPr lang="zh-CN" altLang="zh-CN" dirty="0"/>
          </a:p>
          <a:p>
            <a:endParaRPr lang="en-US" altLang="zh-TW" dirty="0"/>
          </a:p>
          <a:p>
            <a:endParaRPr lang="en-US" altLang="zh-TW" dirty="0" smtClean="0"/>
          </a:p>
          <a:p>
            <a:endParaRPr lang="zh-CN" altLang="en-US" dirty="0"/>
          </a:p>
        </p:txBody>
      </p:sp>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pic>
        <p:nvPicPr>
          <p:cNvPr id="5" name="图片 4"/>
          <p:cNvPicPr>
            <a:picLocks noChangeAspect="1"/>
          </p:cNvPicPr>
          <p:nvPr/>
        </p:nvPicPr>
        <p:blipFill>
          <a:blip r:embed="rId1"/>
          <a:stretch>
            <a:fillRect/>
          </a:stretch>
        </p:blipFill>
        <p:spPr>
          <a:xfrm>
            <a:off x="6456040" y="2708920"/>
            <a:ext cx="5745248" cy="424847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cookie</a:t>
            </a:r>
            <a:r>
              <a:rPr lang="zh-CN" altLang="en-US" dirty="0"/>
              <a:t>和</a:t>
            </a:r>
            <a:r>
              <a:rPr lang="en-US" altLang="zh-CN" dirty="0" smtClean="0"/>
              <a:t>session</a:t>
            </a:r>
            <a:endParaRPr lang="zh-CN" altLang="en-US" dirty="0"/>
          </a:p>
        </p:txBody>
      </p:sp>
      <p:sp>
        <p:nvSpPr>
          <p:cNvPr id="3" name="内容占位符 2"/>
          <p:cNvSpPr>
            <a:spLocks noGrp="1"/>
          </p:cNvSpPr>
          <p:nvPr>
            <p:ph idx="1"/>
          </p:nvPr>
        </p:nvSpPr>
        <p:spPr/>
        <p:txBody>
          <a:bodyPr/>
          <a:lstStyle/>
          <a:p>
            <a:r>
              <a:rPr lang="en-US" altLang="zh-CN" dirty="0" smtClean="0"/>
              <a:t>cookie</a:t>
            </a:r>
            <a:r>
              <a:rPr lang="zh-CN" altLang="en-US" dirty="0"/>
              <a:t>和</a:t>
            </a:r>
            <a:r>
              <a:rPr lang="en-US" altLang="zh-CN" dirty="0"/>
              <a:t>session</a:t>
            </a:r>
            <a:r>
              <a:rPr lang="zh-CN" altLang="en-US" dirty="0"/>
              <a:t>的引入是为了解决</a:t>
            </a:r>
            <a:r>
              <a:rPr lang="en-US" altLang="zh-CN" dirty="0"/>
              <a:t>http</a:t>
            </a:r>
            <a:r>
              <a:rPr lang="zh-CN" altLang="en-US" dirty="0"/>
              <a:t>协</a:t>
            </a:r>
            <a:r>
              <a:rPr lang="zh-CN" altLang="en-US" dirty="0" smtClean="0"/>
              <a:t>议无</a:t>
            </a:r>
            <a:r>
              <a:rPr lang="zh-CN" altLang="en-US" dirty="0"/>
              <a:t>状态问题的。</a:t>
            </a:r>
            <a:endParaRPr lang="zh-CN" altLang="en-US" dirty="0"/>
          </a:p>
          <a:p>
            <a:r>
              <a:rPr lang="en-US" altLang="zh-CN" dirty="0" smtClean="0"/>
              <a:t>cookie</a:t>
            </a:r>
            <a:r>
              <a:rPr lang="zh-CN" altLang="en-US" dirty="0"/>
              <a:t>是保存在客户端的电脑上的</a:t>
            </a:r>
            <a:endParaRPr lang="zh-CN" altLang="en-US" dirty="0"/>
          </a:p>
          <a:p>
            <a:r>
              <a:rPr lang="en-US" altLang="zh-CN" dirty="0" smtClean="0"/>
              <a:t>session</a:t>
            </a:r>
            <a:r>
              <a:rPr lang="zh-CN" altLang="en-US" dirty="0"/>
              <a:t>是保存在服务器上的</a:t>
            </a:r>
            <a:endParaRPr lang="zh-CN" altLang="en-US" dirty="0"/>
          </a:p>
          <a:p>
            <a:r>
              <a:rPr lang="en-US" altLang="zh-CN" dirty="0" smtClean="0"/>
              <a:t>cookie</a:t>
            </a:r>
            <a:r>
              <a:rPr lang="zh-CN" altLang="en-US" dirty="0"/>
              <a:t>可以保存任何服务器想保存在客户端的信息，</a:t>
            </a:r>
            <a:r>
              <a:rPr lang="en-US" altLang="zh-CN" dirty="0"/>
              <a:t>cookie</a:t>
            </a:r>
            <a:r>
              <a:rPr lang="zh-CN" altLang="en-US" dirty="0"/>
              <a:t>要保存什么内容是由服务器决定的，服务器想保存什么信息到</a:t>
            </a:r>
            <a:r>
              <a:rPr lang="en-US" altLang="zh-CN" dirty="0"/>
              <a:t>cookie</a:t>
            </a:r>
            <a:r>
              <a:rPr lang="zh-CN" altLang="en-US" dirty="0"/>
              <a:t>都可以</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
        <p:nvSpPr>
          <p:cNvPr id="5" name="标题 1"/>
          <p:cNvSpPr>
            <a:spLocks noGrp="1"/>
          </p:cNvSpPr>
          <p:nvPr>
            <p:ph type="title"/>
          </p:nvPr>
        </p:nvSpPr>
        <p:spPr>
          <a:xfrm>
            <a:off x="990600" y="517525"/>
            <a:ext cx="10515600" cy="760413"/>
          </a:xfrm>
        </p:spPr>
        <p:txBody>
          <a:bodyPr/>
          <a:lstStyle/>
          <a:p>
            <a:r>
              <a:rPr lang="en-US" altLang="zh-CN" dirty="0"/>
              <a:t>ISO</a:t>
            </a:r>
            <a:r>
              <a:rPr lang="zh-CN" altLang="en-US" dirty="0"/>
              <a:t>与</a:t>
            </a:r>
            <a:r>
              <a:rPr lang="en-US" altLang="zh-CN" dirty="0"/>
              <a:t>OSI</a:t>
            </a:r>
            <a:endParaRPr lang="zh-CN" altLang="en-US" dirty="0"/>
          </a:p>
        </p:txBody>
      </p:sp>
      <p:sp>
        <p:nvSpPr>
          <p:cNvPr id="6" name="内容占位符 2"/>
          <p:cNvSpPr>
            <a:spLocks noGrp="1"/>
          </p:cNvSpPr>
          <p:nvPr>
            <p:ph idx="1"/>
          </p:nvPr>
        </p:nvSpPr>
        <p:spPr>
          <a:xfrm>
            <a:off x="990600" y="1422400"/>
            <a:ext cx="10515600" cy="4908550"/>
          </a:xfrm>
        </p:spPr>
        <p:txBody>
          <a:bodyPr/>
          <a:lstStyle/>
          <a:p>
            <a:r>
              <a:rPr lang="en-US" altLang="zh-CN" sz="2400" dirty="0"/>
              <a:t>OSI </a:t>
            </a:r>
            <a:endParaRPr lang="en-US" altLang="zh-CN" sz="2400" dirty="0"/>
          </a:p>
          <a:p>
            <a:pPr marL="0" indent="0">
              <a:buNone/>
            </a:pPr>
            <a:r>
              <a:rPr lang="en-US" altLang="zh-CN" sz="2400" dirty="0"/>
              <a:t>  ---- Open System Interconnection reference model</a:t>
            </a:r>
            <a:r>
              <a:rPr lang="zh-CN" altLang="en-US" sz="2400" dirty="0"/>
              <a:t>开放式系统</a:t>
            </a:r>
            <a:r>
              <a:rPr lang="zh-CN" altLang="en-US" sz="2400" dirty="0" smtClean="0"/>
              <a:t>互联参考模型，</a:t>
            </a:r>
            <a:r>
              <a:rPr lang="en-US" altLang="zh-CN" sz="2400" dirty="0" smtClean="0"/>
              <a:t>OSI</a:t>
            </a:r>
            <a:r>
              <a:rPr lang="zh-CN" altLang="en-US" sz="2400" dirty="0" smtClean="0"/>
              <a:t>是国际标准化组织（</a:t>
            </a:r>
            <a:r>
              <a:rPr lang="en-US" altLang="zh-CN" sz="2400" dirty="0" smtClean="0"/>
              <a:t>ISO</a:t>
            </a:r>
            <a:r>
              <a:rPr lang="zh-CN" altLang="en-US" sz="2400" dirty="0" smtClean="0"/>
              <a:t>）制定的一个用于计算机和通信系统间的标准体系。</a:t>
            </a:r>
            <a:endParaRPr lang="en-US" altLang="zh-CN" sz="2200" dirty="0" smtClean="0"/>
          </a:p>
          <a:p>
            <a:endParaRPr lang="en-US" altLang="zh-CN" sz="2200" dirty="0"/>
          </a:p>
          <a:p>
            <a:r>
              <a:rPr lang="en-US" altLang="zh-CN" sz="2400" dirty="0"/>
              <a:t>ISO</a:t>
            </a:r>
            <a:endParaRPr lang="en-US" altLang="zh-CN" sz="2400" dirty="0"/>
          </a:p>
          <a:p>
            <a:pPr marL="0" indent="0">
              <a:buNone/>
            </a:pPr>
            <a:r>
              <a:rPr lang="zh-CN" altLang="en-US" sz="2200" dirty="0"/>
              <a:t>国际标准化组织（</a:t>
            </a:r>
            <a:r>
              <a:rPr lang="en-US" altLang="zh-CN" sz="2200" dirty="0"/>
              <a:t>International Organization for Standardization</a:t>
            </a:r>
            <a:r>
              <a:rPr lang="zh-CN" altLang="en-US" sz="2200" dirty="0"/>
              <a:t>，</a:t>
            </a:r>
            <a:r>
              <a:rPr lang="en-US" altLang="zh-CN" sz="2200" dirty="0"/>
              <a:t>ISO</a:t>
            </a:r>
            <a:r>
              <a:rPr lang="zh-CN" altLang="en-US" sz="2200" dirty="0"/>
              <a:t>）简称</a:t>
            </a:r>
            <a:r>
              <a:rPr lang="en-US" altLang="zh-CN" sz="2200" dirty="0"/>
              <a:t>ISO</a:t>
            </a:r>
            <a:r>
              <a:rPr lang="zh-CN" altLang="en-US" sz="2200" dirty="0"/>
              <a:t>，是一个全球性的非政府组织，是国际标准化领域中一个十分重要的组织</a:t>
            </a:r>
            <a:r>
              <a:rPr lang="zh-CN" altLang="en-US" sz="2200" dirty="0" smtClean="0"/>
              <a:t>。</a:t>
            </a:r>
            <a:endParaRPr lang="zh-CN" altLang="en-US" sz="2200"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CN" dirty="0" smtClean="0"/>
              <a:t>www.51testing.net</a:t>
            </a:r>
            <a:endParaRPr lang="zh-CN" altLang="en-US" dirty="0" smtClean="0"/>
          </a:p>
        </p:txBody>
      </p:sp>
      <p:sp>
        <p:nvSpPr>
          <p:cNvPr id="6" name="Rectangle 3"/>
          <p:cNvSpPr txBox="1">
            <a:spLocks noRot="1" noChangeArrowheads="1"/>
          </p:cNvSpPr>
          <p:nvPr/>
        </p:nvSpPr>
        <p:spPr bwMode="auto">
          <a:xfrm>
            <a:off x="623392" y="1389857"/>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914400" indent="-914400" algn="l" defTabSz="0" rtl="0" eaLnBrk="0" fontAlgn="base" hangingPunct="0">
              <a:lnSpc>
                <a:spcPct val="90000"/>
              </a:lnSpc>
              <a:spcBef>
                <a:spcPct val="0"/>
              </a:spcBef>
              <a:spcAft>
                <a:spcPct val="0"/>
              </a:spcAft>
              <a:defRPr sz="4000" b="1" kern="1200">
                <a:solidFill>
                  <a:srgbClr val="FFFF00"/>
                </a:solidFill>
                <a:latin typeface="+mj-lt"/>
                <a:ea typeface="+mj-ea"/>
                <a:cs typeface="+mj-cs"/>
                <a:sym typeface="Calibri Light" panose="020F0302020204030204" pitchFamily="34" charset="0"/>
              </a:defRPr>
            </a:lvl1pPr>
            <a:lvl2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2pPr>
            <a:lvl3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3pPr>
            <a:lvl4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4pPr>
            <a:lvl5pPr marL="9144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5pPr>
            <a:lvl6pPr marL="13716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6pPr>
            <a:lvl7pPr marL="18288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7pPr>
            <a:lvl8pPr marL="22860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8pPr>
            <a:lvl9pPr marL="2743200" indent="-914400" algn="l" defTabSz="0" rtl="0" eaLnBrk="0" fontAlgn="base" hangingPunct="0">
              <a:lnSpc>
                <a:spcPct val="90000"/>
              </a:lnSpc>
              <a:spcBef>
                <a:spcPct val="0"/>
              </a:spcBef>
              <a:spcAft>
                <a:spcPct val="0"/>
              </a:spcAft>
              <a:defRPr sz="4000" b="1">
                <a:solidFill>
                  <a:srgbClr val="FFFF00"/>
                </a:solidFill>
                <a:latin typeface="Calibri Light" panose="020F0302020204030204" pitchFamily="34" charset="0"/>
                <a:ea typeface="黑体" panose="02010609060101010101" pitchFamily="49" charset="-122"/>
                <a:sym typeface="Calibri Light" panose="020F0302020204030204" pitchFamily="34" charset="0"/>
              </a:defRPr>
            </a:lvl9pPr>
          </a:lstStyle>
          <a:p>
            <a:pPr algn="ctr">
              <a:buFontTx/>
            </a:pPr>
            <a:r>
              <a:rPr lang="zh-CN" altLang="en-US" sz="4800" dirty="0" smtClean="0">
                <a:solidFill>
                  <a:schemeClr val="accent6"/>
                </a:solidFill>
              </a:rPr>
              <a:t>谢谢大家！</a:t>
            </a:r>
            <a:endParaRPr lang="en-US" altLang="zh-CN" sz="4800" dirty="0" smtClean="0">
              <a:solidFill>
                <a:schemeClr val="accent6"/>
              </a:solidFill>
            </a:endParaRPr>
          </a:p>
        </p:txBody>
      </p:sp>
      <p:pic>
        <p:nvPicPr>
          <p:cNvPr id="7" name="Picture 4" descr="图片1"/>
          <p:cNvPicPr>
            <a:picLocks noChangeAspect="1" noChangeArrowheads="1"/>
          </p:cNvPicPr>
          <p:nvPr/>
        </p:nvPicPr>
        <p:blipFill>
          <a:blip r:embed="rId1" cstate="print"/>
          <a:srcRect/>
          <a:stretch>
            <a:fillRect/>
          </a:stretch>
        </p:blipFill>
        <p:spPr bwMode="auto">
          <a:xfrm>
            <a:off x="3168302" y="2774950"/>
            <a:ext cx="5087938" cy="30972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网络协议模型 </a:t>
            </a:r>
            <a:r>
              <a:rPr lang="en-US" altLang="zh-CN" dirty="0" smtClean="0"/>
              <a:t>– OSI</a:t>
            </a:r>
            <a:r>
              <a:rPr lang="zh-CN" altLang="en-US" dirty="0" smtClean="0"/>
              <a:t>参考模型</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3" name="图片 2"/>
          <p:cNvPicPr>
            <a:picLocks noChangeAspect="1"/>
          </p:cNvPicPr>
          <p:nvPr/>
        </p:nvPicPr>
        <p:blipFill>
          <a:blip r:embed="rId1"/>
          <a:stretch>
            <a:fillRect/>
          </a:stretch>
        </p:blipFill>
        <p:spPr>
          <a:xfrm>
            <a:off x="2324122" y="1364247"/>
            <a:ext cx="5934075" cy="5010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张图看懂</a:t>
            </a:r>
            <a:r>
              <a:rPr lang="en-US" altLang="zh-CN" dirty="0" smtClean="0"/>
              <a:t>OSI</a:t>
            </a:r>
            <a:r>
              <a:rPr lang="zh-CN" altLang="en-US" dirty="0" smtClean="0"/>
              <a:t>模型</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5999" y="0"/>
            <a:ext cx="5332997" cy="685800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1463067"/>
            <a:ext cx="3342492" cy="455575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参考模型</a:t>
            </a:r>
            <a:r>
              <a:rPr lang="en-US" altLang="zh-CN" dirty="0" smtClean="0"/>
              <a:t> – </a:t>
            </a:r>
            <a:r>
              <a:rPr lang="zh-CN" altLang="en-US" dirty="0" smtClean="0"/>
              <a:t>物理层</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sp>
        <p:nvSpPr>
          <p:cNvPr id="7" name="内容占位符 6"/>
          <p:cNvSpPr>
            <a:spLocks noGrp="1"/>
          </p:cNvSpPr>
          <p:nvPr>
            <p:ph idx="1"/>
          </p:nvPr>
        </p:nvSpPr>
        <p:spPr>
          <a:xfrm>
            <a:off x="838200" y="1270000"/>
            <a:ext cx="4393704" cy="4908550"/>
          </a:xfrm>
        </p:spPr>
        <p:txBody>
          <a:bodyPr/>
          <a:lstStyle/>
          <a:p>
            <a:r>
              <a:rPr lang="zh-CN" altLang="en-US" dirty="0"/>
              <a:t>作用</a:t>
            </a:r>
            <a:r>
              <a:rPr lang="zh-CN" altLang="en-US" dirty="0" smtClean="0"/>
              <a:t>：为传输数据所需要的</a:t>
            </a:r>
            <a:r>
              <a:rPr lang="zh-CN" altLang="en-US" dirty="0" smtClean="0">
                <a:solidFill>
                  <a:schemeClr val="accent2"/>
                </a:solidFill>
              </a:rPr>
              <a:t>物理链路</a:t>
            </a:r>
            <a:r>
              <a:rPr lang="zh-CN" altLang="en-US" dirty="0" smtClean="0"/>
              <a:t>进行</a:t>
            </a:r>
            <a:r>
              <a:rPr lang="zh-CN" altLang="en-US" dirty="0" smtClean="0">
                <a:solidFill>
                  <a:schemeClr val="accent2"/>
                </a:solidFill>
              </a:rPr>
              <a:t>创建、维持、拆除</a:t>
            </a:r>
            <a:r>
              <a:rPr lang="zh-CN" altLang="en-US" dirty="0" smtClean="0"/>
              <a:t>。</a:t>
            </a:r>
            <a:endParaRPr lang="en-US" altLang="zh-CN" dirty="0" smtClean="0"/>
          </a:p>
          <a:p>
            <a:r>
              <a:rPr lang="zh-CN" altLang="en-US" dirty="0" smtClean="0"/>
              <a:t>常见的物理层设备是：中继器、集线器</a:t>
            </a:r>
            <a:endParaRPr lang="en-US" altLang="zh-CN" dirty="0" smtClean="0"/>
          </a:p>
          <a:p>
            <a:r>
              <a:rPr lang="zh-CN" altLang="zh-CN" dirty="0" smtClean="0"/>
              <a:t>这</a:t>
            </a:r>
            <a:r>
              <a:rPr lang="zh-CN" altLang="zh-CN" dirty="0"/>
              <a:t>一层，数据的单位称为比特（</a:t>
            </a:r>
            <a:r>
              <a:rPr lang="en-US" altLang="zh-CN" dirty="0"/>
              <a:t>bit</a:t>
            </a:r>
            <a:r>
              <a:rPr lang="zh-CN" altLang="zh-CN" dirty="0"/>
              <a:t>）。</a:t>
            </a:r>
            <a:endParaRPr lang="zh-CN" altLang="zh-CN" dirty="0"/>
          </a:p>
          <a:p>
            <a:endParaRPr lang="zh-CN" altLang="en-US" dirty="0"/>
          </a:p>
        </p:txBody>
      </p:sp>
      <p:pic>
        <p:nvPicPr>
          <p:cNvPr id="5" name="图片 4"/>
          <p:cNvPicPr>
            <a:picLocks noChangeAspect="1"/>
          </p:cNvPicPr>
          <p:nvPr/>
        </p:nvPicPr>
        <p:blipFill>
          <a:blip r:embed="rId1"/>
          <a:stretch>
            <a:fillRect/>
          </a:stretch>
        </p:blipFill>
        <p:spPr>
          <a:xfrm>
            <a:off x="5087888" y="1140671"/>
            <a:ext cx="6781800" cy="4362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参考模型</a:t>
            </a:r>
            <a:r>
              <a:rPr lang="en-US" altLang="zh-CN" dirty="0" smtClean="0"/>
              <a:t> – </a:t>
            </a:r>
            <a:r>
              <a:rPr lang="zh-CN" altLang="en-US" dirty="0" smtClean="0"/>
              <a:t>数据链路层</a:t>
            </a:r>
            <a:endParaRPr lang="zh-CN" altLang="en-US" dirty="0"/>
          </a:p>
        </p:txBody>
      </p:sp>
      <p:sp>
        <p:nvSpPr>
          <p:cNvPr id="3" name="内容占位符 2"/>
          <p:cNvSpPr>
            <a:spLocks noGrp="1"/>
          </p:cNvSpPr>
          <p:nvPr>
            <p:ph idx="1"/>
          </p:nvPr>
        </p:nvSpPr>
        <p:spPr>
          <a:xfrm>
            <a:off x="407369" y="1270000"/>
            <a:ext cx="4968552" cy="4908550"/>
          </a:xfrm>
        </p:spPr>
        <p:txBody>
          <a:bodyPr/>
          <a:lstStyle/>
          <a:p>
            <a:r>
              <a:rPr lang="zh-CN" altLang="en-US" dirty="0" smtClean="0"/>
              <a:t>它</a:t>
            </a:r>
            <a:r>
              <a:rPr lang="zh-TW" altLang="zh-CN" dirty="0" smtClean="0"/>
              <a:t>为</a:t>
            </a:r>
            <a:r>
              <a:rPr lang="zh-TW" altLang="zh-CN" dirty="0"/>
              <a:t>网络层提供</a:t>
            </a:r>
            <a:r>
              <a:rPr lang="zh-TW" altLang="zh-CN" dirty="0" smtClean="0"/>
              <a:t>服务，</a:t>
            </a:r>
            <a:r>
              <a:rPr lang="zh-TW" altLang="zh-CN" dirty="0"/>
              <a:t>在不可靠的物理介质上</a:t>
            </a:r>
            <a:r>
              <a:rPr lang="zh-TW" altLang="zh-CN" dirty="0">
                <a:solidFill>
                  <a:schemeClr val="accent2"/>
                </a:solidFill>
              </a:rPr>
              <a:t>提供可靠的传输</a:t>
            </a:r>
            <a:r>
              <a:rPr lang="zh-TW" altLang="zh-CN" dirty="0" smtClean="0"/>
              <a:t>。</a:t>
            </a:r>
            <a:endParaRPr lang="en-US" altLang="zh-TW" dirty="0" smtClean="0"/>
          </a:p>
          <a:p>
            <a:r>
              <a:rPr lang="zh-TW" altLang="zh-CN" dirty="0"/>
              <a:t>作用包括：物理地址寻址、数据的成帧、流量控制、数据的检错、重发等</a:t>
            </a:r>
            <a:r>
              <a:rPr lang="zh-TW" altLang="zh-CN" dirty="0" smtClean="0"/>
              <a:t>。</a:t>
            </a:r>
            <a:endParaRPr lang="en-US" altLang="zh-TW" dirty="0" smtClean="0"/>
          </a:p>
          <a:p>
            <a:r>
              <a:rPr lang="zh-CN" altLang="en-US" dirty="0" smtClean="0"/>
              <a:t>常见的链路层设备是：二层交换机、网桥。</a:t>
            </a:r>
            <a:endParaRPr lang="en-US" altLang="zh-CN" dirty="0" smtClean="0"/>
          </a:p>
          <a:p>
            <a:r>
              <a:rPr lang="zh-TW" altLang="zh-CN" dirty="0"/>
              <a:t>这一层，数据的单位称为帧（</a:t>
            </a:r>
            <a:r>
              <a:rPr lang="en-US" altLang="zh-CN" dirty="0"/>
              <a:t>frame</a:t>
            </a:r>
            <a:r>
              <a:rPr lang="zh-TW" altLang="zh-CN" dirty="0"/>
              <a:t>）</a:t>
            </a:r>
            <a:endParaRPr lang="zh-CN" altLang="en-US" dirty="0"/>
          </a:p>
        </p:txBody>
      </p:sp>
      <p:sp>
        <p:nvSpPr>
          <p:cNvPr id="4" name="日期占位符 3"/>
          <p:cNvSpPr>
            <a:spLocks noGrp="1"/>
          </p:cNvSpPr>
          <p:nvPr>
            <p:ph type="dt" sz="half" idx="10"/>
          </p:nvPr>
        </p:nvSpPr>
        <p:spPr/>
        <p:txBody>
          <a:bodyPr/>
          <a:lstStyle/>
          <a:p>
            <a:r>
              <a:rPr lang="en-US" altLang="zh-CN" smtClean="0"/>
              <a:t>www.51testing.net</a:t>
            </a:r>
            <a:endParaRPr lang="zh-CN" altLang="en-US" dirty="0" smtClean="0"/>
          </a:p>
        </p:txBody>
      </p:sp>
      <p:pic>
        <p:nvPicPr>
          <p:cNvPr id="5" name="图片 4"/>
          <p:cNvPicPr>
            <a:picLocks noChangeAspect="1"/>
          </p:cNvPicPr>
          <p:nvPr/>
        </p:nvPicPr>
        <p:blipFill>
          <a:blip r:embed="rId1"/>
          <a:stretch>
            <a:fillRect/>
          </a:stretch>
        </p:blipFill>
        <p:spPr>
          <a:xfrm>
            <a:off x="5061638" y="1390650"/>
            <a:ext cx="7126558" cy="362252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tags/tag1.xml><?xml version="1.0" encoding="utf-8"?>
<p:tagLst xmlns:p="http://schemas.openxmlformats.org/presentationml/2006/main">
  <p:tag name="KSO_WPP_MARK_KEY" val="ddd0ce69-017d-433f-95f1-2947908e7cac"/>
  <p:tag name="COMMONDATA" val="eyJoZGlkIjoiODRmMGE3M2EzYzY4YTk4MGMxYjUzN2EyNzM0YTExMjUifQ=="/>
</p:tagLst>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黑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8280</Words>
  <Application>WPS 演示</Application>
  <PresentationFormat>宽屏</PresentationFormat>
  <Paragraphs>541</Paragraphs>
  <Slides>50</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3" baseType="lpstr">
      <vt:lpstr>Arial</vt:lpstr>
      <vt:lpstr>宋体</vt:lpstr>
      <vt:lpstr>Wingdings</vt:lpstr>
      <vt:lpstr>Calibri Light</vt:lpstr>
      <vt:lpstr>Calibri</vt:lpstr>
      <vt:lpstr>Times New Roman</vt:lpstr>
      <vt:lpstr>黑体</vt:lpstr>
      <vt:lpstr>微软雅黑</vt:lpstr>
      <vt:lpstr>Arial Unicode MS</vt:lpstr>
      <vt:lpstr>PingFang SC</vt:lpstr>
      <vt:lpstr>Segoe Print</vt:lpstr>
      <vt:lpstr>Office 主题</vt:lpstr>
      <vt:lpstr>Package</vt:lpstr>
      <vt:lpstr>PowerPoint 演示文稿</vt:lpstr>
      <vt:lpstr>学习目标</vt:lpstr>
      <vt:lpstr>网络协议模型 – 什么是协议</vt:lpstr>
      <vt:lpstr>网络协议</vt:lpstr>
      <vt:lpstr>ISO与OSI</vt:lpstr>
      <vt:lpstr>网络协议模型 – OSI参考模型</vt:lpstr>
      <vt:lpstr>一张图看懂OSI模型</vt:lpstr>
      <vt:lpstr>OSI参考模型 – 物理层</vt:lpstr>
      <vt:lpstr>OSI参考模型 – 数据链路层</vt:lpstr>
      <vt:lpstr>OSI参考模型 – 网络层</vt:lpstr>
      <vt:lpstr>OSI参考模型 – 传输层</vt:lpstr>
      <vt:lpstr>OSI参考模型 – 会话、表示、应用层</vt:lpstr>
      <vt:lpstr>封装和解封装</vt:lpstr>
      <vt:lpstr>网络协议模型 – TCP/IP模型</vt:lpstr>
      <vt:lpstr>网络协议模型 – TCP/IP模型</vt:lpstr>
      <vt:lpstr>IP协议</vt:lpstr>
      <vt:lpstr>IP协议</vt:lpstr>
      <vt:lpstr>TCP\IP协议 – TCP协议</vt:lpstr>
      <vt:lpstr>TCP协议 – 三次握手</vt:lpstr>
      <vt:lpstr>TCP协议 – 四次挥手</vt:lpstr>
      <vt:lpstr>TCP协议—全双工</vt:lpstr>
      <vt:lpstr>UDP和TCP</vt:lpstr>
      <vt:lpstr>TCP和UDP协议的区别？</vt:lpstr>
      <vt:lpstr>HTTP协议 – HTTP协议简介</vt:lpstr>
      <vt:lpstr>HTTP的特点和原理</vt:lpstr>
      <vt:lpstr>HTTP的版本差异</vt:lpstr>
      <vt:lpstr>案例&amp;练习 Fiddler的初体验</vt:lpstr>
      <vt:lpstr>HTTP协议 – Http请求</vt:lpstr>
      <vt:lpstr>GET请求</vt:lpstr>
      <vt:lpstr>GET请求的解释.1</vt:lpstr>
      <vt:lpstr>GET请求的解释.2</vt:lpstr>
      <vt:lpstr>GET请求的解释.3</vt:lpstr>
      <vt:lpstr>PowerPoint 演示文稿</vt:lpstr>
      <vt:lpstr>POST请求</vt:lpstr>
      <vt:lpstr>POST请求</vt:lpstr>
      <vt:lpstr>HTTP协议 – Http响应</vt:lpstr>
      <vt:lpstr>PowerPoint 演示文稿</vt:lpstr>
      <vt:lpstr>Transfer-Encoding: chunked</vt:lpstr>
      <vt:lpstr>Fiddler—Headers(sent).1</vt:lpstr>
      <vt:lpstr>Fiddler—Headers(sent).2</vt:lpstr>
      <vt:lpstr>Fiddler—Headers(Recevied).1</vt:lpstr>
      <vt:lpstr>Fiddler—Headers(Recevied).2</vt:lpstr>
      <vt:lpstr>get和post的区别</vt:lpstr>
      <vt:lpstr>案例&amp;练习              学生练习使用Fiddler抓包并分析</vt:lpstr>
      <vt:lpstr>get和post的区别</vt:lpstr>
      <vt:lpstr>HTTP协议 – Session和Cookie.1</vt:lpstr>
      <vt:lpstr>HTTP协议 –Cookie</vt:lpstr>
      <vt:lpstr>HTTP协议 – Session</vt:lpstr>
      <vt:lpstr>cookie和session</vt:lpstr>
      <vt:lpstr>PowerPoint 演示文稿</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Running</cp:lastModifiedBy>
  <cp:revision>1289</cp:revision>
  <dcterms:created xsi:type="dcterms:W3CDTF">2014-03-18T11:00:00Z</dcterms:created>
  <dcterms:modified xsi:type="dcterms:W3CDTF">2022-11-09T02:46:06Z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71BF035F228F480A99F86B71604CC1AA</vt:lpwstr>
  </property>
</Properties>
</file>