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1352" r:id="rId2"/>
    <p:sldId id="1354" r:id="rId3"/>
    <p:sldId id="1360" r:id="rId4"/>
    <p:sldId id="1365" r:id="rId5"/>
    <p:sldId id="1366" r:id="rId6"/>
    <p:sldId id="1367" r:id="rId7"/>
    <p:sldId id="1368" r:id="rId8"/>
    <p:sldId id="1369" r:id="rId9"/>
    <p:sldId id="1370" r:id="rId10"/>
    <p:sldId id="1361" r:id="rId11"/>
    <p:sldId id="1362" r:id="rId12"/>
    <p:sldId id="1363" r:id="rId13"/>
    <p:sldId id="1371" r:id="rId14"/>
    <p:sldId id="1364" r:id="rId15"/>
    <p:sldId id="1372" r:id="rId16"/>
    <p:sldId id="1373" r:id="rId17"/>
    <p:sldId id="1355" r:id="rId18"/>
    <p:sldId id="1374" r:id="rId19"/>
    <p:sldId id="1359" r:id="rId20"/>
    <p:sldId id="1357" r:id="rId21"/>
    <p:sldId id="1358" r:id="rId22"/>
    <p:sldId id="1356" r:id="rId23"/>
    <p:sldId id="1375" r:id="rId24"/>
    <p:sldId id="1376" r:id="rId25"/>
    <p:sldId id="1377" r:id="rId26"/>
    <p:sldId id="1378" r:id="rId27"/>
    <p:sldId id="1379" r:id="rId28"/>
    <p:sldId id="1380" r:id="rId29"/>
    <p:sldId id="1388" r:id="rId30"/>
    <p:sldId id="1381" r:id="rId31"/>
    <p:sldId id="1382" r:id="rId32"/>
    <p:sldId id="1383" r:id="rId33"/>
    <p:sldId id="1384" r:id="rId34"/>
    <p:sldId id="1385" r:id="rId35"/>
    <p:sldId id="1386" r:id="rId36"/>
    <p:sldId id="1392" r:id="rId37"/>
    <p:sldId id="1387" r:id="rId38"/>
    <p:sldId id="1389" r:id="rId39"/>
    <p:sldId id="1390" r:id="rId40"/>
    <p:sldId id="1394" r:id="rId41"/>
    <p:sldId id="1391" r:id="rId42"/>
    <p:sldId id="1395" r:id="rId43"/>
    <p:sldId id="1396" r:id="rId44"/>
    <p:sldId id="1397" r:id="rId45"/>
    <p:sldId id="1393" r:id="rId46"/>
    <p:sldId id="1400" r:id="rId47"/>
    <p:sldId id="1398" r:id="rId48"/>
    <p:sldId id="1399" r:id="rId49"/>
    <p:sldId id="1401" r:id="rId50"/>
    <p:sldId id="1402" r:id="rId51"/>
    <p:sldId id="1403" r:id="rId52"/>
    <p:sldId id="1404" r:id="rId53"/>
  </p:sldIdLst>
  <p:sldSz cx="9144000" cy="5143500" type="screen16x9"/>
  <p:notesSz cx="9144000" cy="6858000"/>
  <p:defaultTextStyle>
    <a:defPPr>
      <a:defRPr lang="en-US"/>
    </a:defPPr>
    <a:lvl1pPr algn="l" defTabSz="457200"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1pPr>
    <a:lvl2pPr marL="457200" algn="l" defTabSz="457200"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2pPr>
    <a:lvl3pPr marL="914400" algn="l" defTabSz="457200"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3pPr>
    <a:lvl4pPr marL="1371600" algn="l" defTabSz="457200"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4pPr>
    <a:lvl5pPr marL="1828800" algn="l" defTabSz="457200" rtl="0" fontAlgn="base">
      <a:spcBef>
        <a:spcPct val="0"/>
      </a:spcBef>
      <a:spcAft>
        <a:spcPct val="0"/>
      </a:spcAft>
      <a:defRPr sz="2400" kern="1200">
        <a:solidFill>
          <a:schemeClr val="tx1"/>
        </a:solidFill>
        <a:latin typeface="Arial" pitchFamily="-106" charset="0"/>
        <a:ea typeface="ＭＳ Ｐゴシック" pitchFamily="-106" charset="-128"/>
        <a:cs typeface="ＭＳ Ｐゴシック" pitchFamily="-106" charset="-128"/>
      </a:defRPr>
    </a:lvl5pPr>
    <a:lvl6pPr marL="22860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6pPr>
    <a:lvl7pPr marL="27432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7pPr>
    <a:lvl8pPr marL="32004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8pPr>
    <a:lvl9pPr marL="3657600" algn="l" defTabSz="457200" rtl="0" eaLnBrk="1" latinLnBrk="0" hangingPunct="1">
      <a:defRPr sz="2400" kern="1200">
        <a:solidFill>
          <a:schemeClr val="tx1"/>
        </a:solidFill>
        <a:latin typeface="Arial" pitchFamily="-106" charset="0"/>
        <a:ea typeface="ＭＳ Ｐゴシック" pitchFamily="-106" charset="-128"/>
        <a:cs typeface="ＭＳ Ｐゴシック" pitchFamily="-106" charset="-128"/>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9A0000"/>
    <a:srgbClr val="3025FF"/>
    <a:srgbClr val="AD0000"/>
    <a:srgbClr val="96060B"/>
    <a:srgbClr val="CAC9CA"/>
    <a:srgbClr val="848384"/>
    <a:srgbClr val="353535"/>
    <a:srgbClr val="181818"/>
    <a:srgbClr val="E2FDBE"/>
    <a:srgbClr val="FEFAB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3821" autoAdjust="0"/>
    <p:restoredTop sz="61139" autoAdjust="0"/>
  </p:normalViewPr>
  <p:slideViewPr>
    <p:cSldViewPr snapToGrid="0">
      <p:cViewPr varScale="1">
        <p:scale>
          <a:sx n="102" d="100"/>
          <a:sy n="102" d="100"/>
        </p:scale>
        <p:origin x="-2270" y="-77"/>
      </p:cViewPr>
      <p:guideLst>
        <p:guide orient="horz" pos="1620"/>
        <p:guide pos="2880"/>
      </p:guideLst>
    </p:cSldViewPr>
  </p:slideViewPr>
  <p:outlineViewPr>
    <p:cViewPr>
      <p:scale>
        <a:sx n="33" d="100"/>
        <a:sy n="33" d="100"/>
      </p:scale>
      <p:origin x="352" y="38776"/>
    </p:cViewPr>
  </p:outlineViewPr>
  <p:notesTextViewPr>
    <p:cViewPr>
      <p:scale>
        <a:sx n="100" d="100"/>
        <a:sy n="100" d="100"/>
      </p:scale>
      <p:origin x="0" y="0"/>
    </p:cViewPr>
  </p:notesTextViewPr>
  <p:sorterViewPr>
    <p:cViewPr>
      <p:scale>
        <a:sx n="1" d="1"/>
        <a:sy n="1" d="1"/>
      </p:scale>
      <p:origin x="0" y="0"/>
    </p:cViewPr>
  </p:sorterViewPr>
  <p:notesViewPr>
    <p:cSldViewPr snapToObjects="1">
      <p:cViewPr varScale="1">
        <p:scale>
          <a:sx n="125" d="100"/>
          <a:sy n="125" d="100"/>
        </p:scale>
        <p:origin x="-3960" y="-112"/>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CB69C4B-EC5A-BA4C-B83C-9270746811F3}" type="datetimeFigureOut">
              <a:rPr lang="en-US" smtClean="0"/>
              <a:pPr/>
              <a:t>9/19/2021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1BECE5B-4CC4-F446-93E7-1DC269D82AF7}" type="slidenum">
              <a:rPr lang="en-US" smtClean="0"/>
              <a:pPr/>
              <a:t>‹#›</a:t>
            </a:fld>
            <a:endParaRPr lang="en-US"/>
          </a:p>
        </p:txBody>
      </p:sp>
    </p:spTree>
    <p:extLst>
      <p:ext uri="{BB962C8B-B14F-4D97-AF65-F5344CB8AC3E}">
        <p14:creationId xmlns:p14="http://schemas.microsoft.com/office/powerpoint/2010/main" xmlns="" val="3168931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8D36DFA-3B2C-F743-90CA-9BD1CAE78F1A}" type="datetime1">
              <a:rPr lang="en-US"/>
              <a:pPr>
                <a:defRPr/>
              </a:pPr>
              <a:t>9/19/2021</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17EB13C-F963-D44E-AB67-20FAD2F50C92}" type="slidenum">
              <a:rPr lang="en-US"/>
              <a:pPr>
                <a:defRPr/>
              </a:pPr>
              <a:t>‹#›</a:t>
            </a:fld>
            <a:endParaRPr lang="en-US"/>
          </a:p>
        </p:txBody>
      </p:sp>
    </p:spTree>
    <p:extLst>
      <p:ext uri="{BB962C8B-B14F-4D97-AF65-F5344CB8AC3E}">
        <p14:creationId xmlns:p14="http://schemas.microsoft.com/office/powerpoint/2010/main" xmlns="" val="424171883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pitchFamily="-11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Probability_theory"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Birthday" TargetMode="External"/><Relationship Id="rId5" Type="http://schemas.openxmlformats.org/officeDocument/2006/relationships/hyperlink" Target="https://en.wikipedia.org/wiki/Random" TargetMode="External"/><Relationship Id="rId4" Type="http://schemas.openxmlformats.org/officeDocument/2006/relationships/hyperlink" Target="https://en.wikipedia.org/wiki/Probability"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tego.com/mac-security-blog/apple-cleans-house-pulls-xcodeghost-malware-riddled-apps-from-app-store/"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theverge.com/2015/9/20/9362585/xcodeghost-malware-app-store-secur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ＭＳ Ｐゴシック" pitchFamily="-112" charset="-128"/>
                <a:cs typeface="ＭＳ Ｐゴシック" pitchFamily="-112" charset="-128"/>
              </a:rPr>
              <a:t>In </a:t>
            </a:r>
            <a:r>
              <a:rPr lang="en-US" sz="1200" b="0" i="0" u="none" strike="noStrike" kern="1200" dirty="0" smtClean="0">
                <a:solidFill>
                  <a:schemeClr val="tx1"/>
                </a:solidFill>
                <a:latin typeface="+mn-lt"/>
                <a:ea typeface="ＭＳ Ｐゴシック" pitchFamily="-112" charset="-128"/>
                <a:cs typeface="ＭＳ Ｐゴシック" pitchFamily="-112" charset="-128"/>
                <a:hlinkClick r:id="rId3" tooltip="Probability theory"/>
              </a:rPr>
              <a:t>probability theory</a:t>
            </a:r>
            <a:r>
              <a:rPr lang="en-US" sz="1200" b="0" i="0" kern="1200" dirty="0" smtClean="0">
                <a:solidFill>
                  <a:schemeClr val="tx1"/>
                </a:solidFill>
                <a:latin typeface="+mn-lt"/>
                <a:ea typeface="ＭＳ Ｐゴシック" pitchFamily="-112" charset="-128"/>
                <a:cs typeface="ＭＳ Ｐゴシック" pitchFamily="-112" charset="-128"/>
              </a:rPr>
              <a:t>, the </a:t>
            </a:r>
            <a:r>
              <a:rPr lang="en-US" sz="1200" b="1" i="0" kern="1200" dirty="0" smtClean="0">
                <a:solidFill>
                  <a:schemeClr val="tx1"/>
                </a:solidFill>
                <a:latin typeface="+mn-lt"/>
                <a:ea typeface="ＭＳ Ｐゴシック" pitchFamily="-112" charset="-128"/>
                <a:cs typeface="ＭＳ Ｐゴシック" pitchFamily="-112" charset="-128"/>
              </a:rPr>
              <a:t>birthday problem</a:t>
            </a:r>
            <a:r>
              <a:rPr lang="en-US" sz="1200" b="0" i="0" kern="1200" dirty="0" smtClean="0">
                <a:solidFill>
                  <a:schemeClr val="tx1"/>
                </a:solidFill>
                <a:latin typeface="+mn-lt"/>
                <a:ea typeface="ＭＳ Ｐゴシック" pitchFamily="-112" charset="-128"/>
                <a:cs typeface="ＭＳ Ｐゴシック" pitchFamily="-112" charset="-128"/>
              </a:rPr>
              <a:t> or </a:t>
            </a:r>
            <a:r>
              <a:rPr lang="en-US" sz="1200" b="1" i="0" kern="1200" dirty="0" smtClean="0">
                <a:solidFill>
                  <a:schemeClr val="tx1"/>
                </a:solidFill>
                <a:latin typeface="+mn-lt"/>
                <a:ea typeface="ＭＳ Ｐゴシック" pitchFamily="-112" charset="-128"/>
                <a:cs typeface="ＭＳ Ｐゴシック" pitchFamily="-112" charset="-128"/>
              </a:rPr>
              <a:t>birthday paradox</a:t>
            </a:r>
            <a:r>
              <a:rPr lang="en-US" sz="1200" b="0" i="0" kern="1200" dirty="0" smtClean="0">
                <a:solidFill>
                  <a:schemeClr val="tx1"/>
                </a:solidFill>
                <a:latin typeface="+mn-lt"/>
                <a:ea typeface="ＭＳ Ｐゴシック" pitchFamily="-112" charset="-128"/>
                <a:cs typeface="ＭＳ Ｐゴシック" pitchFamily="-112" charset="-128"/>
              </a:rPr>
              <a:t> concerns the </a:t>
            </a:r>
            <a:r>
              <a:rPr lang="en-US" sz="1200" b="0" i="0" u="none" strike="noStrike" kern="1200" dirty="0" smtClean="0">
                <a:solidFill>
                  <a:schemeClr val="tx1"/>
                </a:solidFill>
                <a:latin typeface="+mn-lt"/>
                <a:ea typeface="ＭＳ Ｐゴシック" pitchFamily="-112" charset="-128"/>
                <a:cs typeface="ＭＳ Ｐゴシック" pitchFamily="-112" charset="-128"/>
                <a:hlinkClick r:id="rId4" tooltip="Probability"/>
              </a:rPr>
              <a:t>probability</a:t>
            </a:r>
            <a:r>
              <a:rPr lang="en-US" sz="1200" b="0" i="0" kern="1200" dirty="0" smtClean="0">
                <a:solidFill>
                  <a:schemeClr val="tx1"/>
                </a:solidFill>
                <a:latin typeface="+mn-lt"/>
                <a:ea typeface="ＭＳ Ｐゴシック" pitchFamily="-112" charset="-128"/>
                <a:cs typeface="ＭＳ Ｐゴシック" pitchFamily="-112" charset="-128"/>
              </a:rPr>
              <a:t> that, in a set of </a:t>
            </a:r>
            <a:r>
              <a:rPr lang="en-US" sz="1200" b="0" i="1" kern="1200" dirty="0" smtClean="0">
                <a:solidFill>
                  <a:schemeClr val="tx1"/>
                </a:solidFill>
                <a:latin typeface="+mn-lt"/>
                <a:ea typeface="ＭＳ Ｐゴシック" pitchFamily="-112" charset="-128"/>
                <a:cs typeface="ＭＳ Ｐゴシック" pitchFamily="-112" charset="-128"/>
              </a:rPr>
              <a:t>n</a:t>
            </a:r>
            <a:r>
              <a:rPr lang="en-US" sz="1200" b="0" i="0" kern="1200" dirty="0" smtClean="0">
                <a:solidFill>
                  <a:schemeClr val="tx1"/>
                </a:solidFill>
                <a:latin typeface="+mn-lt"/>
                <a:ea typeface="ＭＳ Ｐゴシック" pitchFamily="-112" charset="-128"/>
                <a:cs typeface="ＭＳ Ｐゴシック" pitchFamily="-112" charset="-128"/>
              </a:rPr>
              <a:t> </a:t>
            </a:r>
            <a:r>
              <a:rPr lang="en-US" sz="1200" b="0" i="0" u="none" strike="noStrike" kern="1200" dirty="0" smtClean="0">
                <a:solidFill>
                  <a:schemeClr val="tx1"/>
                </a:solidFill>
                <a:latin typeface="+mn-lt"/>
                <a:ea typeface="ＭＳ Ｐゴシック" pitchFamily="-112" charset="-128"/>
                <a:cs typeface="ＭＳ Ｐゴシック" pitchFamily="-112" charset="-128"/>
                <a:hlinkClick r:id="rId5" tooltip="Random"/>
              </a:rPr>
              <a:t>randomly</a:t>
            </a:r>
            <a:r>
              <a:rPr lang="en-US" sz="1200" b="0" i="0" kern="1200" dirty="0" smtClean="0">
                <a:solidFill>
                  <a:schemeClr val="tx1"/>
                </a:solidFill>
                <a:latin typeface="+mn-lt"/>
                <a:ea typeface="ＭＳ Ｐゴシック" pitchFamily="-112" charset="-128"/>
                <a:cs typeface="ＭＳ Ｐゴシック" pitchFamily="-112" charset="-128"/>
              </a:rPr>
              <a:t> chosen people, some pair of them will have the same </a:t>
            </a:r>
            <a:r>
              <a:rPr lang="en-US" sz="1200" b="0" i="0" u="none" strike="noStrike" kern="1200" dirty="0" smtClean="0">
                <a:solidFill>
                  <a:schemeClr val="tx1"/>
                </a:solidFill>
                <a:latin typeface="+mn-lt"/>
                <a:ea typeface="ＭＳ Ｐゴシック" pitchFamily="-112" charset="-128"/>
                <a:cs typeface="ＭＳ Ｐゴシック" pitchFamily="-112" charset="-128"/>
                <a:hlinkClick r:id="rId6" tooltip="Birthday"/>
              </a:rPr>
              <a:t>birthday</a:t>
            </a:r>
            <a:r>
              <a:rPr lang="en-US" sz="1200" b="0" i="0" kern="1200" dirty="0" smtClean="0">
                <a:solidFill>
                  <a:schemeClr val="tx1"/>
                </a:solidFill>
                <a:latin typeface="+mn-lt"/>
                <a:ea typeface="ＭＳ Ｐゴシック" pitchFamily="-112" charset="-128"/>
                <a:cs typeface="ＭＳ Ｐゴシック" pitchFamily="-112" charset="-128"/>
              </a:rPr>
              <a:t>. In a group of 23 people, the probability of a shared birthday exceeds 50%, while a group of 70 has a 99.9% chance of a shared birthday.     </a:t>
            </a:r>
          </a:p>
          <a:p>
            <a:endParaRPr lang="en-US" altLang="zh-CN" sz="1200" b="0" i="0" kern="1200" dirty="0" smtClean="0">
              <a:solidFill>
                <a:schemeClr val="tx1"/>
              </a:solidFill>
              <a:latin typeface="+mn-lt"/>
              <a:ea typeface="ＭＳ Ｐゴシック" pitchFamily="-112"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39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r>
              <a:rPr lang="zh-CN" altLang="en-US" sz="1200" b="0" i="0" kern="1200" dirty="0" smtClean="0">
                <a:solidFill>
                  <a:schemeClr val="tx1"/>
                </a:solidFill>
                <a:latin typeface="+mn-lt"/>
                <a:ea typeface="ＭＳ Ｐゴシック" pitchFamily="-112" charset="-128"/>
                <a:cs typeface="ＭＳ Ｐゴシック" pitchFamily="-112" charset="-128"/>
              </a:rPr>
              <a:t>这里</a:t>
            </a:r>
            <a:r>
              <a:rPr lang="en-US" sz="1200" b="0" i="0" kern="1200" dirty="0" smtClean="0">
                <a:solidFill>
                  <a:schemeClr val="tx1"/>
                </a:solidFill>
                <a:latin typeface="+mn-lt"/>
                <a:ea typeface="ＭＳ Ｐゴシック" pitchFamily="-112" charset="-128"/>
                <a:cs typeface="ＭＳ Ｐゴシック" pitchFamily="-112" charset="-128"/>
              </a:rPr>
              <a:t>A～H</a:t>
            </a:r>
            <a:r>
              <a:rPr lang="zh-CN" altLang="en-US" sz="1200" b="0" i="0" kern="1200" dirty="0" smtClean="0">
                <a:solidFill>
                  <a:schemeClr val="tx1"/>
                </a:solidFill>
                <a:latin typeface="+mn-lt"/>
                <a:ea typeface="ＭＳ Ｐゴシック" pitchFamily="-112" charset="-128"/>
                <a:cs typeface="ＭＳ Ｐゴシック" pitchFamily="-112" charset="-128"/>
              </a:rPr>
              <a:t>共有</a:t>
            </a:r>
            <a:r>
              <a:rPr lang="en-US" altLang="zh-CN" sz="1200" b="0" i="0" kern="1200" dirty="0" smtClean="0">
                <a:solidFill>
                  <a:schemeClr val="tx1"/>
                </a:solidFill>
                <a:latin typeface="+mn-lt"/>
                <a:ea typeface="ＭＳ Ｐゴシック" pitchFamily="-112" charset="-128"/>
                <a:cs typeface="ＭＳ Ｐゴシック" pitchFamily="-112" charset="-128"/>
              </a:rPr>
              <a:t>8</a:t>
            </a:r>
            <a:r>
              <a:rPr lang="zh-CN" altLang="en-US" sz="1200" b="0" i="0" kern="1200" dirty="0" smtClean="0">
                <a:solidFill>
                  <a:schemeClr val="tx1"/>
                </a:solidFill>
                <a:latin typeface="+mn-lt"/>
                <a:ea typeface="ＭＳ Ｐゴシック" pitchFamily="-112" charset="-128"/>
                <a:cs typeface="ＭＳ Ｐゴシック" pitchFamily="-112" charset="-128"/>
              </a:rPr>
              <a:t>个，初始值分别是</a:t>
            </a:r>
          </a:p>
          <a:p>
            <a:r>
              <a:rPr lang="en-US" sz="1200" b="0" i="0" kern="1200" dirty="0" smtClean="0">
                <a:solidFill>
                  <a:schemeClr val="tx1"/>
                </a:solidFill>
                <a:latin typeface="+mn-lt"/>
                <a:ea typeface="ＭＳ Ｐゴシック" pitchFamily="-112" charset="-128"/>
                <a:cs typeface="ＭＳ Ｐゴシック" pitchFamily="-112" charset="-128"/>
              </a:rPr>
              <a:t>h0 := 0x6a09e667 h1 := 0xbb67ae85 h2 := 0x3c6ef372 h3 := 0xa54ff53a h4 := 0x510e527f h5 := 0x9b05688c h6 := 0x1f83d9ab h7 := 0x5be0cd19</a:t>
            </a:r>
          </a:p>
          <a:p>
            <a:r>
              <a:rPr lang="zh-CN" altLang="en-US" sz="1200" b="0" i="0" kern="1200" dirty="0" smtClean="0">
                <a:solidFill>
                  <a:schemeClr val="tx1"/>
                </a:solidFill>
                <a:latin typeface="+mn-lt"/>
                <a:ea typeface="ＭＳ Ｐゴシック" pitchFamily="-112" charset="-128"/>
                <a:cs typeface="ＭＳ Ｐゴシック" pitchFamily="-112" charset="-128"/>
              </a:rPr>
              <a:t>分别是</a:t>
            </a:r>
            <a:r>
              <a:rPr lang="en-US" altLang="zh-CN" sz="1200" b="0" i="0" kern="1200" dirty="0" smtClean="0">
                <a:solidFill>
                  <a:schemeClr val="tx1"/>
                </a:solidFill>
                <a:latin typeface="+mn-lt"/>
                <a:ea typeface="ＭＳ Ｐゴシック" pitchFamily="-112" charset="-128"/>
                <a:cs typeface="ＭＳ Ｐゴシック" pitchFamily="-112" charset="-128"/>
              </a:rPr>
              <a:t>8</a:t>
            </a:r>
            <a:r>
              <a:rPr lang="zh-CN" altLang="en-US" sz="1200" b="0" i="0" kern="1200" dirty="0" smtClean="0">
                <a:solidFill>
                  <a:schemeClr val="tx1"/>
                </a:solidFill>
                <a:latin typeface="+mn-lt"/>
                <a:ea typeface="ＭＳ Ｐゴシック" pitchFamily="-112" charset="-128"/>
                <a:cs typeface="ＭＳ Ｐゴシック" pitchFamily="-112" charset="-128"/>
              </a:rPr>
              <a:t>个</a:t>
            </a:r>
            <a:r>
              <a:rPr lang="en-US" altLang="zh-CN" sz="1200" b="0" i="0" kern="1200" dirty="0" smtClean="0">
                <a:solidFill>
                  <a:schemeClr val="tx1"/>
                </a:solidFill>
                <a:latin typeface="+mn-lt"/>
                <a:ea typeface="ＭＳ Ｐゴシック" pitchFamily="-112" charset="-128"/>
                <a:cs typeface="ＭＳ Ｐゴシック" pitchFamily="-112" charset="-128"/>
              </a:rPr>
              <a:t>16</a:t>
            </a:r>
            <a:r>
              <a:rPr lang="zh-CN" altLang="en-US" sz="1200" b="0" i="0" kern="1200" dirty="0" smtClean="0">
                <a:solidFill>
                  <a:schemeClr val="tx1"/>
                </a:solidFill>
                <a:latin typeface="+mn-lt"/>
                <a:ea typeface="ＭＳ Ｐゴシック" pitchFamily="-112" charset="-128"/>
                <a:cs typeface="ＭＳ Ｐゴシック" pitchFamily="-112" charset="-128"/>
              </a:rPr>
              <a:t>进制数，所以总共有</a:t>
            </a:r>
            <a:r>
              <a:rPr lang="en-US" altLang="zh-CN" sz="1200" b="0" i="0" kern="1200" dirty="0" smtClean="0">
                <a:solidFill>
                  <a:schemeClr val="tx1"/>
                </a:solidFill>
                <a:latin typeface="+mn-lt"/>
                <a:ea typeface="ＭＳ Ｐゴシック" pitchFamily="-112" charset="-128"/>
                <a:cs typeface="ＭＳ Ｐゴシック" pitchFamily="-112" charset="-128"/>
              </a:rPr>
              <a:t>256</a:t>
            </a:r>
            <a:r>
              <a:rPr lang="zh-CN" altLang="en-US" sz="1200" b="0" i="0" kern="1200" dirty="0" smtClean="0">
                <a:solidFill>
                  <a:schemeClr val="tx1"/>
                </a:solidFill>
                <a:latin typeface="+mn-lt"/>
                <a:ea typeface="ＭＳ Ｐゴシック" pitchFamily="-112" charset="-128"/>
                <a:cs typeface="ＭＳ Ｐゴシック" pitchFamily="-112" charset="-128"/>
              </a:rPr>
              <a:t>位，这个就叫做初始向量（</a:t>
            </a:r>
            <a:r>
              <a:rPr lang="en-US" sz="1200" b="0" i="0" kern="1200" dirty="0" smtClean="0">
                <a:solidFill>
                  <a:schemeClr val="tx1"/>
                </a:solidFill>
                <a:latin typeface="+mn-lt"/>
                <a:ea typeface="ＭＳ Ｐゴシック" pitchFamily="-112" charset="-128"/>
                <a:cs typeface="ＭＳ Ｐゴシック" pitchFamily="-112" charset="-128"/>
              </a:rPr>
              <a:t>IV）。</a:t>
            </a:r>
            <a:r>
              <a:rPr lang="zh-CN" altLang="en-US" sz="1200" b="0" i="0" kern="1200" dirty="0" smtClean="0">
                <a:solidFill>
                  <a:schemeClr val="tx1"/>
                </a:solidFill>
                <a:latin typeface="+mn-lt"/>
                <a:ea typeface="ＭＳ Ｐゴシック" pitchFamily="-112" charset="-128"/>
                <a:cs typeface="ＭＳ Ｐゴシック" pitchFamily="-112" charset="-128"/>
              </a:rPr>
              <a:t>这</a:t>
            </a:r>
            <a:r>
              <a:rPr lang="en-US" altLang="zh-CN" sz="1200" b="0" i="0" kern="1200" dirty="0" smtClean="0">
                <a:solidFill>
                  <a:schemeClr val="tx1"/>
                </a:solidFill>
                <a:latin typeface="+mn-lt"/>
                <a:ea typeface="ＭＳ Ｐゴシック" pitchFamily="-112" charset="-128"/>
                <a:cs typeface="ＭＳ Ｐゴシック" pitchFamily="-112" charset="-128"/>
              </a:rPr>
              <a:t>8</a:t>
            </a:r>
            <a:r>
              <a:rPr lang="zh-CN" altLang="en-US" sz="1200" b="0" i="0" kern="1200" dirty="0" smtClean="0">
                <a:solidFill>
                  <a:schemeClr val="tx1"/>
                </a:solidFill>
                <a:latin typeface="+mn-lt"/>
                <a:ea typeface="ＭＳ Ｐゴシック" pitchFamily="-112" charset="-128"/>
                <a:cs typeface="ＭＳ Ｐゴシック" pitchFamily="-112" charset="-128"/>
              </a:rPr>
              <a:t>个数是前</a:t>
            </a:r>
            <a:r>
              <a:rPr lang="en-US" altLang="zh-CN" sz="1200" b="0" i="0" kern="1200" dirty="0" smtClean="0">
                <a:solidFill>
                  <a:schemeClr val="tx1"/>
                </a:solidFill>
                <a:latin typeface="+mn-lt"/>
                <a:ea typeface="ＭＳ Ｐゴシック" pitchFamily="-112" charset="-128"/>
                <a:cs typeface="ＭＳ Ｐゴシック" pitchFamily="-112" charset="-128"/>
              </a:rPr>
              <a:t>8</a:t>
            </a:r>
            <a:r>
              <a:rPr lang="zh-CN" altLang="en-US" sz="1200" b="0" i="0" kern="1200" dirty="0" smtClean="0">
                <a:solidFill>
                  <a:schemeClr val="tx1"/>
                </a:solidFill>
                <a:latin typeface="+mn-lt"/>
                <a:ea typeface="ＭＳ Ｐゴシック" pitchFamily="-112" charset="-128"/>
                <a:cs typeface="ＭＳ Ｐゴシック" pitchFamily="-112" charset="-128"/>
              </a:rPr>
              <a:t>个素数取平方根，前</a:t>
            </a:r>
            <a:r>
              <a:rPr lang="en-US" altLang="zh-CN" sz="1200" b="0" i="0" kern="1200" dirty="0" smtClean="0">
                <a:solidFill>
                  <a:schemeClr val="tx1"/>
                </a:solidFill>
                <a:latin typeface="+mn-lt"/>
                <a:ea typeface="ＭＳ Ｐゴシック" pitchFamily="-112" charset="-128"/>
                <a:cs typeface="ＭＳ Ｐゴシック" pitchFamily="-112" charset="-128"/>
              </a:rPr>
              <a:t>32</a:t>
            </a:r>
            <a:r>
              <a:rPr lang="zh-CN" altLang="en-US" sz="1200" b="0" i="0" kern="1200" dirty="0" smtClean="0">
                <a:solidFill>
                  <a:schemeClr val="tx1"/>
                </a:solidFill>
                <a:latin typeface="+mn-lt"/>
                <a:ea typeface="ＭＳ Ｐゴシック" pitchFamily="-112" charset="-128"/>
                <a:cs typeface="ＭＳ Ｐゴシック" pitchFamily="-112" charset="-128"/>
              </a:rPr>
              <a:t>位小数。最终生成的哈希值也是这么长，所以，每一轮的计算就是如上图所示，更新这</a:t>
            </a:r>
            <a:r>
              <a:rPr lang="en-US" altLang="zh-CN" sz="1200" b="0" i="0" kern="1200" dirty="0" smtClean="0">
                <a:solidFill>
                  <a:schemeClr val="tx1"/>
                </a:solidFill>
                <a:latin typeface="+mn-lt"/>
                <a:ea typeface="ＭＳ Ｐゴシック" pitchFamily="-112" charset="-128"/>
                <a:cs typeface="ＭＳ Ｐゴシック" pitchFamily="-112" charset="-128"/>
              </a:rPr>
              <a:t>8</a:t>
            </a:r>
            <a:r>
              <a:rPr lang="zh-CN" altLang="en-US" sz="1200" b="0" i="0" kern="1200" dirty="0" smtClean="0">
                <a:solidFill>
                  <a:schemeClr val="tx1"/>
                </a:solidFill>
                <a:latin typeface="+mn-lt"/>
                <a:ea typeface="ＭＳ Ｐゴシック" pitchFamily="-112" charset="-128"/>
                <a:cs typeface="ＭＳ Ｐゴシック" pitchFamily="-112" charset="-128"/>
              </a:rPr>
              <a:t>个值。</a:t>
            </a:r>
            <a:endParaRPr lang="en-US" altLang="zh-CN" sz="1200" b="0" i="0" kern="1200" dirty="0" smtClean="0">
              <a:solidFill>
                <a:schemeClr val="tx1"/>
              </a:solidFill>
              <a:latin typeface="+mn-lt"/>
              <a:ea typeface="ＭＳ Ｐゴシック" pitchFamily="-112" charset="-128"/>
              <a:cs typeface="ＭＳ Ｐゴシック" pitchFamily="-112" charset="-128"/>
            </a:endParaRPr>
          </a:p>
          <a:p>
            <a:endParaRPr lang="en-US" altLang="zh-CN" sz="1200" b="0" i="0" kern="1200" dirty="0" smtClean="0">
              <a:solidFill>
                <a:schemeClr val="tx1"/>
              </a:solidFill>
              <a:latin typeface="+mn-lt"/>
              <a:ea typeface="ＭＳ Ｐゴシック" pitchFamily="-112" charset="-128"/>
              <a:cs typeface="ＭＳ Ｐゴシック" pitchFamily="-112" charset="-128"/>
            </a:endParaRPr>
          </a:p>
          <a:p>
            <a:r>
              <a:rPr lang="zh-CN" altLang="en-US" sz="1200" b="0" i="0" kern="1200" dirty="0" smtClean="0">
                <a:solidFill>
                  <a:schemeClr val="tx1"/>
                </a:solidFill>
                <a:latin typeface="+mn-lt"/>
                <a:ea typeface="ＭＳ Ｐゴシック" pitchFamily="-112" charset="-128"/>
                <a:cs typeface="ＭＳ Ｐゴシック" pitchFamily="-112" charset="-128"/>
              </a:rPr>
              <a:t>每一轮计算</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次。在上图中可以看到，除了</a:t>
            </a:r>
            <a:r>
              <a:rPr lang="en-US" sz="1200" b="0" i="0" kern="1200" dirty="0" smtClean="0">
                <a:solidFill>
                  <a:schemeClr val="tx1"/>
                </a:solidFill>
                <a:latin typeface="+mn-lt"/>
                <a:ea typeface="ＭＳ Ｐゴシック" pitchFamily="-112" charset="-128"/>
                <a:cs typeface="ＭＳ Ｐゴシック" pitchFamily="-112" charset="-128"/>
              </a:rPr>
              <a:t>A～H</a:t>
            </a:r>
            <a:r>
              <a:rPr lang="zh-CN" altLang="en-US" sz="1200" b="0" i="0" kern="1200" dirty="0" smtClean="0">
                <a:solidFill>
                  <a:schemeClr val="tx1"/>
                </a:solidFill>
                <a:latin typeface="+mn-lt"/>
                <a:ea typeface="ＭＳ Ｐゴシック" pitchFamily="-112" charset="-128"/>
                <a:cs typeface="ＭＳ Ｐゴシック" pitchFamily="-112" charset="-128"/>
              </a:rPr>
              <a:t>外，有两个输入，分别是 </a:t>
            </a:r>
            <a:r>
              <a:rPr lang="en-US" sz="1200" b="0" i="0" kern="1200" dirty="0" smtClean="0">
                <a:solidFill>
                  <a:schemeClr val="tx1"/>
                </a:solidFill>
                <a:latin typeface="+mn-lt"/>
                <a:ea typeface="ＭＳ Ｐゴシック" pitchFamily="-112" charset="-128"/>
                <a:cs typeface="ＭＳ Ｐゴシック" pitchFamily="-112" charset="-128"/>
              </a:rPr>
              <a:t>w_{t} </a:t>
            </a:r>
            <a:r>
              <a:rPr lang="zh-CN" altLang="en-US" sz="1200" b="0" i="0" kern="1200" dirty="0" smtClean="0">
                <a:solidFill>
                  <a:schemeClr val="tx1"/>
                </a:solidFill>
                <a:latin typeface="+mn-lt"/>
                <a:ea typeface="ＭＳ Ｐゴシック" pitchFamily="-112" charset="-128"/>
                <a:cs typeface="ＭＳ Ｐゴシック" pitchFamily="-112" charset="-128"/>
              </a:rPr>
              <a:t>和 </a:t>
            </a:r>
            <a:r>
              <a:rPr lang="en-US" sz="1200" b="0" i="0" kern="1200" dirty="0" smtClean="0">
                <a:solidFill>
                  <a:schemeClr val="tx1"/>
                </a:solidFill>
                <a:latin typeface="+mn-lt"/>
                <a:ea typeface="ＭＳ Ｐゴシック" pitchFamily="-112" charset="-128"/>
                <a:cs typeface="ＭＳ Ｐゴシック" pitchFamily="-112" charset="-128"/>
              </a:rPr>
              <a:t>k_{t} 。</a:t>
            </a:r>
            <a:r>
              <a:rPr lang="zh-CN" altLang="en-US" sz="1200" b="0" i="0" kern="1200" dirty="0" smtClean="0">
                <a:solidFill>
                  <a:schemeClr val="tx1"/>
                </a:solidFill>
                <a:latin typeface="+mn-lt"/>
                <a:ea typeface="ＭＳ Ｐゴシック" pitchFamily="-112" charset="-128"/>
                <a:cs typeface="ＭＳ Ｐゴシック" pitchFamily="-112" charset="-128"/>
              </a:rPr>
              <a:t>也即每一轮中有</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 </a:t>
            </a:r>
            <a:r>
              <a:rPr lang="en-US" sz="1200" b="0" i="0" kern="1200" dirty="0" smtClean="0">
                <a:solidFill>
                  <a:schemeClr val="tx1"/>
                </a:solidFill>
                <a:latin typeface="+mn-lt"/>
                <a:ea typeface="ＭＳ Ｐゴシック" pitchFamily="-112" charset="-128"/>
                <a:cs typeface="ＭＳ Ｐゴシック" pitchFamily="-112" charset="-128"/>
              </a:rPr>
              <a:t>w ，</a:t>
            </a:r>
            <a:r>
              <a:rPr lang="zh-CN" altLang="en-US" sz="1200" b="0" i="0" kern="1200" dirty="0" smtClean="0">
                <a:solidFill>
                  <a:schemeClr val="tx1"/>
                </a:solidFill>
                <a:latin typeface="+mn-lt"/>
                <a:ea typeface="ＭＳ Ｐゴシック" pitchFamily="-112" charset="-128"/>
                <a:cs typeface="ＭＳ Ｐゴシック" pitchFamily="-112" charset="-128"/>
              </a:rPr>
              <a:t>以及</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 </a:t>
            </a:r>
            <a:r>
              <a:rPr lang="en-US" sz="1200" b="0" i="0" kern="1200" dirty="0" smtClean="0">
                <a:solidFill>
                  <a:schemeClr val="tx1"/>
                </a:solidFill>
                <a:latin typeface="+mn-lt"/>
                <a:ea typeface="ＭＳ Ｐゴシック" pitchFamily="-112" charset="-128"/>
                <a:cs typeface="ＭＳ Ｐゴシック" pitchFamily="-112" charset="-128"/>
              </a:rPr>
              <a:t>k 。</a:t>
            </a:r>
            <a:r>
              <a:rPr lang="zh-CN" altLang="en-US" sz="1200" b="0" i="0" kern="1200" dirty="0" smtClean="0">
                <a:solidFill>
                  <a:schemeClr val="tx1"/>
                </a:solidFill>
                <a:latin typeface="+mn-lt"/>
                <a:ea typeface="ＭＳ Ｐゴシック" pitchFamily="-112" charset="-128"/>
                <a:cs typeface="ＭＳ Ｐゴシック" pitchFamily="-112" charset="-128"/>
              </a:rPr>
              <a:t>每个 </a:t>
            </a:r>
            <a:r>
              <a:rPr lang="en-US" sz="1200" b="0" i="0" kern="1200" dirty="0" smtClean="0">
                <a:solidFill>
                  <a:schemeClr val="tx1"/>
                </a:solidFill>
                <a:latin typeface="+mn-lt"/>
                <a:ea typeface="ＭＳ Ｐゴシック" pitchFamily="-112" charset="-128"/>
                <a:cs typeface="ＭＳ Ｐゴシック" pitchFamily="-112" charset="-128"/>
              </a:rPr>
              <a:t>w </a:t>
            </a:r>
            <a:r>
              <a:rPr lang="zh-CN" altLang="en-US" sz="1200" b="0" i="0" kern="1200" dirty="0" smtClean="0">
                <a:solidFill>
                  <a:schemeClr val="tx1"/>
                </a:solidFill>
                <a:latin typeface="+mn-lt"/>
                <a:ea typeface="ＭＳ Ｐゴシック" pitchFamily="-112" charset="-128"/>
                <a:cs typeface="ＭＳ Ｐゴシック" pitchFamily="-112" charset="-128"/>
              </a:rPr>
              <a:t>长度为</a:t>
            </a:r>
            <a:r>
              <a:rPr lang="en-US" altLang="zh-CN" sz="1200" b="0" i="0" kern="1200" dirty="0" smtClean="0">
                <a:solidFill>
                  <a:schemeClr val="tx1"/>
                </a:solidFill>
                <a:latin typeface="+mn-lt"/>
                <a:ea typeface="ＭＳ Ｐゴシック" pitchFamily="-112" charset="-128"/>
                <a:cs typeface="ＭＳ Ｐゴシック" pitchFamily="-112" charset="-128"/>
              </a:rPr>
              <a:t>32</a:t>
            </a:r>
            <a:r>
              <a:rPr lang="en-US" sz="1200" b="0" i="0" kern="1200" dirty="0" smtClean="0">
                <a:solidFill>
                  <a:schemeClr val="tx1"/>
                </a:solidFill>
                <a:latin typeface="+mn-lt"/>
                <a:ea typeface="ＭＳ Ｐゴシック" pitchFamily="-112" charset="-128"/>
                <a:cs typeface="ＭＳ Ｐゴシック" pitchFamily="-112" charset="-128"/>
              </a:rPr>
              <a:t>bit，</a:t>
            </a:r>
            <a:r>
              <a:rPr lang="zh-CN" altLang="en-US" sz="1200" b="0" i="0" kern="1200" dirty="0" smtClean="0">
                <a:solidFill>
                  <a:schemeClr val="tx1"/>
                </a:solidFill>
                <a:latin typeface="+mn-lt"/>
                <a:ea typeface="ＭＳ Ｐゴシック" pitchFamily="-112" charset="-128"/>
                <a:cs typeface="ＭＳ Ｐゴシック" pitchFamily="-112" charset="-128"/>
              </a:rPr>
              <a:t>也即</a:t>
            </a:r>
            <a:r>
              <a:rPr lang="en-US" altLang="zh-CN" sz="1200" b="0" i="0" kern="1200" dirty="0" smtClean="0">
                <a:solidFill>
                  <a:schemeClr val="tx1"/>
                </a:solidFill>
                <a:latin typeface="+mn-lt"/>
                <a:ea typeface="ＭＳ Ｐゴシック" pitchFamily="-112" charset="-128"/>
                <a:cs typeface="ＭＳ Ｐゴシック" pitchFamily="-112" charset="-128"/>
              </a:rPr>
              <a:t>4</a:t>
            </a:r>
            <a:r>
              <a:rPr lang="zh-CN" altLang="en-US" sz="1200" b="0" i="0" kern="1200" dirty="0" smtClean="0">
                <a:solidFill>
                  <a:schemeClr val="tx1"/>
                </a:solidFill>
                <a:latin typeface="+mn-lt"/>
                <a:ea typeface="ＭＳ Ｐゴシック" pitchFamily="-112" charset="-128"/>
                <a:cs typeface="ＭＳ Ｐゴシック" pitchFamily="-112" charset="-128"/>
              </a:rPr>
              <a:t>个字节。</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 </a:t>
            </a:r>
            <a:r>
              <a:rPr lang="en-US" sz="1200" b="0" i="0" kern="1200" dirty="0" smtClean="0">
                <a:solidFill>
                  <a:schemeClr val="tx1"/>
                </a:solidFill>
                <a:latin typeface="+mn-lt"/>
                <a:ea typeface="ＭＳ Ｐゴシック" pitchFamily="-112" charset="-128"/>
                <a:cs typeface="ＭＳ Ｐゴシック" pitchFamily="-112" charset="-128"/>
              </a:rPr>
              <a:t>w </a:t>
            </a:r>
            <a:r>
              <a:rPr lang="zh-CN" altLang="en-US" sz="1200" b="0" i="0" kern="1200" dirty="0" smtClean="0">
                <a:solidFill>
                  <a:schemeClr val="tx1"/>
                </a:solidFill>
                <a:latin typeface="+mn-lt"/>
                <a:ea typeface="ＭＳ Ｐゴシック" pitchFamily="-112" charset="-128"/>
                <a:cs typeface="ＭＳ Ｐゴシック" pitchFamily="-112" charset="-128"/>
              </a:rPr>
              <a:t>来自于哈希函数的输入，也即，对于输入，不论长短，长的就分成每</a:t>
            </a:r>
            <a:r>
              <a:rPr lang="en-US" altLang="zh-CN" sz="1200" b="0" i="0" kern="1200" dirty="0" smtClean="0">
                <a:solidFill>
                  <a:schemeClr val="tx1"/>
                </a:solidFill>
                <a:latin typeface="+mn-lt"/>
                <a:ea typeface="ＭＳ Ｐゴシック" pitchFamily="-112" charset="-128"/>
                <a:cs typeface="ＭＳ Ｐゴシック" pitchFamily="-112" charset="-128"/>
              </a:rPr>
              <a:t>512</a:t>
            </a:r>
            <a:r>
              <a:rPr lang="en-US" sz="1200" b="0" i="0" kern="1200" dirty="0" smtClean="0">
                <a:solidFill>
                  <a:schemeClr val="tx1"/>
                </a:solidFill>
                <a:latin typeface="+mn-lt"/>
                <a:ea typeface="ＭＳ Ｐゴシック" pitchFamily="-112" charset="-128"/>
                <a:cs typeface="ＭＳ Ｐゴシック" pitchFamily="-112" charset="-128"/>
              </a:rPr>
              <a:t>bit</a:t>
            </a:r>
            <a:r>
              <a:rPr lang="zh-CN" altLang="en-US" sz="1200" b="0" i="0" kern="1200" dirty="0" smtClean="0">
                <a:solidFill>
                  <a:schemeClr val="tx1"/>
                </a:solidFill>
                <a:latin typeface="+mn-lt"/>
                <a:ea typeface="ＭＳ Ｐゴシック" pitchFamily="-112" charset="-128"/>
                <a:cs typeface="ＭＳ Ｐゴシック" pitchFamily="-112" charset="-128"/>
              </a:rPr>
              <a:t>一个块（</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个字节），短的补足</a:t>
            </a:r>
            <a:r>
              <a:rPr lang="en-US" altLang="zh-CN" sz="1200" b="0" i="0" kern="1200" dirty="0" smtClean="0">
                <a:solidFill>
                  <a:schemeClr val="tx1"/>
                </a:solidFill>
                <a:latin typeface="+mn-lt"/>
                <a:ea typeface="ＭＳ Ｐゴシック" pitchFamily="-112" charset="-128"/>
                <a:cs typeface="ＭＳ Ｐゴシック" pitchFamily="-112" charset="-128"/>
              </a:rPr>
              <a:t>512</a:t>
            </a:r>
            <a:r>
              <a:rPr lang="en-US" sz="1200" b="0" i="0" kern="1200" dirty="0" smtClean="0">
                <a:solidFill>
                  <a:schemeClr val="tx1"/>
                </a:solidFill>
                <a:latin typeface="+mn-lt"/>
                <a:ea typeface="ＭＳ Ｐゴシック" pitchFamily="-112" charset="-128"/>
                <a:cs typeface="ＭＳ Ｐゴシック" pitchFamily="-112" charset="-128"/>
              </a:rPr>
              <a:t>bit。</a:t>
            </a:r>
            <a:r>
              <a:rPr lang="zh-CN" altLang="en-US" sz="1200" b="0" i="0" kern="1200" dirty="0" smtClean="0">
                <a:solidFill>
                  <a:schemeClr val="tx1"/>
                </a:solidFill>
                <a:latin typeface="+mn-lt"/>
                <a:ea typeface="ＭＳ Ｐゴシック" pitchFamily="-112" charset="-128"/>
                <a:cs typeface="ＭＳ Ｐゴシック" pitchFamily="-112" charset="-128"/>
              </a:rPr>
              <a:t>这</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个字节构成了前</a:t>
            </a:r>
            <a:r>
              <a:rPr lang="en-US" altLang="zh-CN" sz="1200" b="0" i="0" kern="1200" dirty="0" smtClean="0">
                <a:solidFill>
                  <a:schemeClr val="tx1"/>
                </a:solidFill>
                <a:latin typeface="+mn-lt"/>
                <a:ea typeface="ＭＳ Ｐゴシック" pitchFamily="-112" charset="-128"/>
                <a:cs typeface="ＭＳ Ｐゴシック" pitchFamily="-112" charset="-128"/>
              </a:rPr>
              <a:t>16</a:t>
            </a:r>
            <a:r>
              <a:rPr lang="zh-CN" altLang="en-US" sz="1200" b="0" i="0" kern="1200" dirty="0" smtClean="0">
                <a:solidFill>
                  <a:schemeClr val="tx1"/>
                </a:solidFill>
                <a:latin typeface="+mn-lt"/>
                <a:ea typeface="ＭＳ Ｐゴシック" pitchFamily="-112" charset="-128"/>
                <a:cs typeface="ＭＳ Ｐゴシック" pitchFamily="-112" charset="-128"/>
              </a:rPr>
              <a:t>个 </a:t>
            </a:r>
            <a:r>
              <a:rPr lang="en-US" sz="1200" b="0" i="0" kern="1200" dirty="0" smtClean="0">
                <a:solidFill>
                  <a:schemeClr val="tx1"/>
                </a:solidFill>
                <a:latin typeface="+mn-lt"/>
                <a:ea typeface="ＭＳ Ｐゴシック" pitchFamily="-112" charset="-128"/>
                <a:cs typeface="ＭＳ Ｐゴシック" pitchFamily="-112" charset="-128"/>
              </a:rPr>
              <a:t>w ，</a:t>
            </a:r>
            <a:r>
              <a:rPr lang="zh-CN" altLang="en-US" sz="1200" b="0" i="0" kern="1200" dirty="0" smtClean="0">
                <a:solidFill>
                  <a:schemeClr val="tx1"/>
                </a:solidFill>
                <a:latin typeface="+mn-lt"/>
                <a:ea typeface="ＭＳ Ｐゴシック" pitchFamily="-112" charset="-128"/>
                <a:cs typeface="ＭＳ Ｐゴシック" pitchFamily="-112" charset="-128"/>
              </a:rPr>
              <a:t>后面的</a:t>
            </a:r>
            <a:r>
              <a:rPr lang="en-US" altLang="zh-CN" sz="1200" b="0" i="0" kern="1200" dirty="0" smtClean="0">
                <a:solidFill>
                  <a:schemeClr val="tx1"/>
                </a:solidFill>
                <a:latin typeface="+mn-lt"/>
                <a:ea typeface="ＭＳ Ｐゴシック" pitchFamily="-112" charset="-128"/>
                <a:cs typeface="ＭＳ Ｐゴシック" pitchFamily="-112" charset="-128"/>
              </a:rPr>
              <a:t>48</a:t>
            </a:r>
            <a:r>
              <a:rPr lang="zh-CN" altLang="en-US" sz="1200" b="0" i="0" kern="1200" dirty="0" smtClean="0">
                <a:solidFill>
                  <a:schemeClr val="tx1"/>
                </a:solidFill>
                <a:latin typeface="+mn-lt"/>
                <a:ea typeface="ＭＳ Ｐゴシック" pitchFamily="-112" charset="-128"/>
                <a:cs typeface="ＭＳ Ｐゴシック" pitchFamily="-112" charset="-128"/>
              </a:rPr>
              <a:t>个 </a:t>
            </a:r>
            <a:r>
              <a:rPr lang="en-US" sz="1200" b="0" i="0" kern="1200" dirty="0" smtClean="0">
                <a:solidFill>
                  <a:schemeClr val="tx1"/>
                </a:solidFill>
                <a:latin typeface="+mn-lt"/>
                <a:ea typeface="ＭＳ Ｐゴシック" pitchFamily="-112" charset="-128"/>
                <a:cs typeface="ＭＳ Ｐゴシック" pitchFamily="-112" charset="-128"/>
              </a:rPr>
              <a:t>w </a:t>
            </a:r>
            <a:r>
              <a:rPr lang="zh-CN" altLang="en-US" sz="1200" b="0" i="0" kern="1200" dirty="0" smtClean="0">
                <a:solidFill>
                  <a:schemeClr val="tx1"/>
                </a:solidFill>
                <a:latin typeface="+mn-lt"/>
                <a:ea typeface="ＭＳ Ｐゴシック" pitchFamily="-112" charset="-128"/>
                <a:cs typeface="ＭＳ Ｐゴシック" pitchFamily="-112" charset="-128"/>
              </a:rPr>
              <a:t>通过前面的</a:t>
            </a:r>
            <a:r>
              <a:rPr lang="en-US" altLang="zh-CN" sz="1200" b="0" i="0" kern="1200" dirty="0" smtClean="0">
                <a:solidFill>
                  <a:schemeClr val="tx1"/>
                </a:solidFill>
                <a:latin typeface="+mn-lt"/>
                <a:ea typeface="ＭＳ Ｐゴシック" pitchFamily="-112" charset="-128"/>
                <a:cs typeface="ＭＳ Ｐゴシック" pitchFamily="-112" charset="-128"/>
              </a:rPr>
              <a:t>16</a:t>
            </a:r>
            <a:r>
              <a:rPr lang="zh-CN" altLang="en-US" sz="1200" b="0" i="0" kern="1200" dirty="0" smtClean="0">
                <a:solidFill>
                  <a:schemeClr val="tx1"/>
                </a:solidFill>
                <a:latin typeface="+mn-lt"/>
                <a:ea typeface="ＭＳ Ｐゴシック" pitchFamily="-112" charset="-128"/>
                <a:cs typeface="ＭＳ Ｐゴシック" pitchFamily="-112" charset="-128"/>
              </a:rPr>
              <a:t>个生成。</a:t>
            </a:r>
            <a:endParaRPr lang="en-US" altLang="zh-CN" sz="1200" b="0" i="0" kern="1200" dirty="0" smtClean="0">
              <a:solidFill>
                <a:schemeClr val="tx1"/>
              </a:solidFill>
              <a:latin typeface="+mn-lt"/>
              <a:ea typeface="ＭＳ Ｐゴシック" pitchFamily="-112" charset="-128"/>
              <a:cs typeface="ＭＳ Ｐゴシック" pitchFamily="-112" charset="-128"/>
            </a:endParaRPr>
          </a:p>
          <a:p>
            <a:endParaRPr lang="en-US" altLang="zh-CN" sz="1200" b="0" i="0" kern="1200" dirty="0" smtClean="0">
              <a:solidFill>
                <a:schemeClr val="tx1"/>
              </a:solidFill>
              <a:latin typeface="+mn-lt"/>
              <a:ea typeface="ＭＳ Ｐゴシック" pitchFamily="-112" charset="-128"/>
              <a:cs typeface="ＭＳ Ｐゴシック" pitchFamily="-112" charset="-128"/>
            </a:endParaRPr>
          </a:p>
          <a:p>
            <a:r>
              <a:rPr lang="en-US" sz="1200" b="0" i="0" kern="1200" dirty="0" smtClean="0">
                <a:solidFill>
                  <a:schemeClr val="tx1"/>
                </a:solidFill>
                <a:latin typeface="+mn-lt"/>
                <a:ea typeface="ＭＳ Ｐゴシック" pitchFamily="-112" charset="-128"/>
                <a:cs typeface="ＭＳ Ｐゴシック" pitchFamily="-112" charset="-128"/>
              </a:rPr>
              <a:t>for </a:t>
            </a:r>
            <a:r>
              <a:rPr lang="en-US" sz="1200" b="0" i="0" kern="1200" dirty="0" err="1" smtClean="0">
                <a:solidFill>
                  <a:schemeClr val="tx1"/>
                </a:solidFill>
                <a:latin typeface="+mn-lt"/>
                <a:ea typeface="ＭＳ Ｐゴシック" pitchFamily="-112" charset="-128"/>
                <a:cs typeface="ＭＳ Ｐゴシック" pitchFamily="-112" charset="-128"/>
              </a:rPr>
              <a:t>i</a:t>
            </a:r>
            <a:r>
              <a:rPr lang="en-US" sz="1200" b="0" i="0" kern="1200" dirty="0" smtClean="0">
                <a:solidFill>
                  <a:schemeClr val="tx1"/>
                </a:solidFill>
                <a:latin typeface="+mn-lt"/>
                <a:ea typeface="ＭＳ Ｐゴシック" pitchFamily="-112" charset="-128"/>
                <a:cs typeface="ＭＳ Ｐゴシック" pitchFamily="-112" charset="-128"/>
              </a:rPr>
              <a:t> from 16 to 63 </a:t>
            </a:r>
          </a:p>
          <a:p>
            <a:r>
              <a:rPr lang="en-US" sz="1200" b="0" i="0" kern="1200" dirty="0" smtClean="0">
                <a:solidFill>
                  <a:schemeClr val="tx1"/>
                </a:solidFill>
                <a:latin typeface="+mn-lt"/>
                <a:ea typeface="ＭＳ Ｐゴシック" pitchFamily="-112" charset="-128"/>
                <a:cs typeface="ＭＳ Ｐゴシック" pitchFamily="-112" charset="-128"/>
              </a:rPr>
              <a:t>	s0 := (w[i-15] </a:t>
            </a:r>
            <a:r>
              <a:rPr lang="en-US" sz="1200" b="0" i="0" kern="1200" dirty="0" err="1" smtClean="0">
                <a:solidFill>
                  <a:schemeClr val="tx1"/>
                </a:solidFill>
                <a:latin typeface="+mn-lt"/>
                <a:ea typeface="ＭＳ Ｐゴシック" pitchFamily="-112" charset="-128"/>
                <a:cs typeface="ＭＳ Ｐゴシック" pitchFamily="-112" charset="-128"/>
              </a:rPr>
              <a:t>rightrotate</a:t>
            </a:r>
            <a:r>
              <a:rPr lang="en-US" sz="1200" b="0" i="0" kern="1200" dirty="0" smtClean="0">
                <a:solidFill>
                  <a:schemeClr val="tx1"/>
                </a:solidFill>
                <a:latin typeface="+mn-lt"/>
                <a:ea typeface="ＭＳ Ｐゴシック" pitchFamily="-112" charset="-128"/>
                <a:cs typeface="ＭＳ Ｐゴシック" pitchFamily="-112" charset="-128"/>
              </a:rPr>
              <a:t> 7) </a:t>
            </a:r>
            <a:r>
              <a:rPr lang="en-US" sz="1200" b="0" i="0" kern="1200" dirty="0" err="1" smtClean="0">
                <a:solidFill>
                  <a:schemeClr val="tx1"/>
                </a:solidFill>
                <a:latin typeface="+mn-lt"/>
                <a:ea typeface="ＭＳ Ｐゴシック" pitchFamily="-112" charset="-128"/>
                <a:cs typeface="ＭＳ Ｐゴシック" pitchFamily="-112" charset="-128"/>
              </a:rPr>
              <a:t>xor</a:t>
            </a:r>
            <a:r>
              <a:rPr lang="en-US" sz="1200" b="0" i="0" kern="1200" dirty="0" smtClean="0">
                <a:solidFill>
                  <a:schemeClr val="tx1"/>
                </a:solidFill>
                <a:latin typeface="+mn-lt"/>
                <a:ea typeface="ＭＳ Ｐゴシック" pitchFamily="-112" charset="-128"/>
                <a:cs typeface="ＭＳ Ｐゴシック" pitchFamily="-112" charset="-128"/>
              </a:rPr>
              <a:t> (w[i-15] </a:t>
            </a:r>
            <a:r>
              <a:rPr lang="en-US" sz="1200" b="0" i="0" kern="1200" dirty="0" err="1" smtClean="0">
                <a:solidFill>
                  <a:schemeClr val="tx1"/>
                </a:solidFill>
                <a:latin typeface="+mn-lt"/>
                <a:ea typeface="ＭＳ Ｐゴシック" pitchFamily="-112" charset="-128"/>
                <a:cs typeface="ＭＳ Ｐゴシック" pitchFamily="-112" charset="-128"/>
              </a:rPr>
              <a:t>rightrotate</a:t>
            </a:r>
            <a:r>
              <a:rPr lang="en-US" sz="1200" b="0" i="0" kern="1200" dirty="0" smtClean="0">
                <a:solidFill>
                  <a:schemeClr val="tx1"/>
                </a:solidFill>
                <a:latin typeface="+mn-lt"/>
                <a:ea typeface="ＭＳ Ｐゴシック" pitchFamily="-112" charset="-128"/>
                <a:cs typeface="ＭＳ Ｐゴシック" pitchFamily="-112" charset="-128"/>
              </a:rPr>
              <a:t> 18) </a:t>
            </a:r>
            <a:r>
              <a:rPr lang="en-US" sz="1200" b="0" i="0" kern="1200" dirty="0" err="1" smtClean="0">
                <a:solidFill>
                  <a:schemeClr val="tx1"/>
                </a:solidFill>
                <a:latin typeface="+mn-lt"/>
                <a:ea typeface="ＭＳ Ｐゴシック" pitchFamily="-112" charset="-128"/>
                <a:cs typeface="ＭＳ Ｐゴシック" pitchFamily="-112" charset="-128"/>
              </a:rPr>
              <a:t>xor</a:t>
            </a:r>
            <a:r>
              <a:rPr lang="en-US" sz="1200" b="0" i="0" kern="1200" dirty="0" smtClean="0">
                <a:solidFill>
                  <a:schemeClr val="tx1"/>
                </a:solidFill>
                <a:latin typeface="+mn-lt"/>
                <a:ea typeface="ＭＳ Ｐゴシック" pitchFamily="-112" charset="-128"/>
                <a:cs typeface="ＭＳ Ｐゴシック" pitchFamily="-112" charset="-128"/>
              </a:rPr>
              <a:t> (w[i-15] </a:t>
            </a:r>
            <a:r>
              <a:rPr lang="en-US" sz="1200" b="0" i="0" kern="1200" dirty="0" err="1" smtClean="0">
                <a:solidFill>
                  <a:schemeClr val="tx1"/>
                </a:solidFill>
                <a:latin typeface="+mn-lt"/>
                <a:ea typeface="ＭＳ Ｐゴシック" pitchFamily="-112" charset="-128"/>
                <a:cs typeface="ＭＳ Ｐゴシック" pitchFamily="-112" charset="-128"/>
              </a:rPr>
              <a:t>rightshift</a:t>
            </a:r>
            <a:r>
              <a:rPr lang="en-US" sz="1200" b="0" i="0" kern="1200" dirty="0" smtClean="0">
                <a:solidFill>
                  <a:schemeClr val="tx1"/>
                </a:solidFill>
                <a:latin typeface="+mn-lt"/>
                <a:ea typeface="ＭＳ Ｐゴシック" pitchFamily="-112" charset="-128"/>
                <a:cs typeface="ＭＳ Ｐゴシック" pitchFamily="-112" charset="-128"/>
              </a:rPr>
              <a:t> 3) </a:t>
            </a:r>
          </a:p>
          <a:p>
            <a:r>
              <a:rPr lang="en-US" sz="1200" b="0" i="0" kern="1200" dirty="0" smtClean="0">
                <a:solidFill>
                  <a:schemeClr val="tx1"/>
                </a:solidFill>
                <a:latin typeface="+mn-lt"/>
                <a:ea typeface="ＭＳ Ｐゴシック" pitchFamily="-112" charset="-128"/>
                <a:cs typeface="ＭＳ Ｐゴシック" pitchFamily="-112" charset="-128"/>
              </a:rPr>
              <a:t>	s1 := (w[i-2] </a:t>
            </a:r>
            <a:r>
              <a:rPr lang="en-US" sz="1200" b="0" i="0" kern="1200" dirty="0" err="1" smtClean="0">
                <a:solidFill>
                  <a:schemeClr val="tx1"/>
                </a:solidFill>
                <a:latin typeface="+mn-lt"/>
                <a:ea typeface="ＭＳ Ｐゴシック" pitchFamily="-112" charset="-128"/>
                <a:cs typeface="ＭＳ Ｐゴシック" pitchFamily="-112" charset="-128"/>
              </a:rPr>
              <a:t>rightrotate</a:t>
            </a:r>
            <a:r>
              <a:rPr lang="en-US" sz="1200" b="0" i="0" kern="1200" dirty="0" smtClean="0">
                <a:solidFill>
                  <a:schemeClr val="tx1"/>
                </a:solidFill>
                <a:latin typeface="+mn-lt"/>
                <a:ea typeface="ＭＳ Ｐゴシック" pitchFamily="-112" charset="-128"/>
                <a:cs typeface="ＭＳ Ｐゴシック" pitchFamily="-112" charset="-128"/>
              </a:rPr>
              <a:t> 17) </a:t>
            </a:r>
            <a:r>
              <a:rPr lang="en-US" sz="1200" b="0" i="0" kern="1200" dirty="0" err="1" smtClean="0">
                <a:solidFill>
                  <a:schemeClr val="tx1"/>
                </a:solidFill>
                <a:latin typeface="+mn-lt"/>
                <a:ea typeface="ＭＳ Ｐゴシック" pitchFamily="-112" charset="-128"/>
                <a:cs typeface="ＭＳ Ｐゴシック" pitchFamily="-112" charset="-128"/>
              </a:rPr>
              <a:t>xor</a:t>
            </a:r>
            <a:r>
              <a:rPr lang="en-US" sz="1200" b="0" i="0" kern="1200" dirty="0" smtClean="0">
                <a:solidFill>
                  <a:schemeClr val="tx1"/>
                </a:solidFill>
                <a:latin typeface="+mn-lt"/>
                <a:ea typeface="ＭＳ Ｐゴシック" pitchFamily="-112" charset="-128"/>
                <a:cs typeface="ＭＳ Ｐゴシック" pitchFamily="-112" charset="-128"/>
              </a:rPr>
              <a:t> (w[i-2] </a:t>
            </a:r>
            <a:r>
              <a:rPr lang="en-US" sz="1200" b="0" i="0" kern="1200" dirty="0" err="1" smtClean="0">
                <a:solidFill>
                  <a:schemeClr val="tx1"/>
                </a:solidFill>
                <a:latin typeface="+mn-lt"/>
                <a:ea typeface="ＭＳ Ｐゴシック" pitchFamily="-112" charset="-128"/>
                <a:cs typeface="ＭＳ Ｐゴシック" pitchFamily="-112" charset="-128"/>
              </a:rPr>
              <a:t>rightrotate</a:t>
            </a:r>
            <a:r>
              <a:rPr lang="en-US" sz="1200" b="0" i="0" kern="1200" dirty="0" smtClean="0">
                <a:solidFill>
                  <a:schemeClr val="tx1"/>
                </a:solidFill>
                <a:latin typeface="+mn-lt"/>
                <a:ea typeface="ＭＳ Ｐゴシック" pitchFamily="-112" charset="-128"/>
                <a:cs typeface="ＭＳ Ｐゴシック" pitchFamily="-112" charset="-128"/>
              </a:rPr>
              <a:t> 19) </a:t>
            </a:r>
            <a:r>
              <a:rPr lang="en-US" sz="1200" b="0" i="0" kern="1200" dirty="0" err="1" smtClean="0">
                <a:solidFill>
                  <a:schemeClr val="tx1"/>
                </a:solidFill>
                <a:latin typeface="+mn-lt"/>
                <a:ea typeface="ＭＳ Ｐゴシック" pitchFamily="-112" charset="-128"/>
                <a:cs typeface="ＭＳ Ｐゴシック" pitchFamily="-112" charset="-128"/>
              </a:rPr>
              <a:t>xor</a:t>
            </a:r>
            <a:r>
              <a:rPr lang="en-US" sz="1200" b="0" i="0" kern="1200" dirty="0" smtClean="0">
                <a:solidFill>
                  <a:schemeClr val="tx1"/>
                </a:solidFill>
                <a:latin typeface="+mn-lt"/>
                <a:ea typeface="ＭＳ Ｐゴシック" pitchFamily="-112" charset="-128"/>
                <a:cs typeface="ＭＳ Ｐゴシック" pitchFamily="-112" charset="-128"/>
              </a:rPr>
              <a:t> (w[i-2] </a:t>
            </a:r>
            <a:r>
              <a:rPr lang="en-US" sz="1200" b="0" i="0" kern="1200" dirty="0" err="1" smtClean="0">
                <a:solidFill>
                  <a:schemeClr val="tx1"/>
                </a:solidFill>
                <a:latin typeface="+mn-lt"/>
                <a:ea typeface="ＭＳ Ｐゴシック" pitchFamily="-112" charset="-128"/>
                <a:cs typeface="ＭＳ Ｐゴシック" pitchFamily="-112" charset="-128"/>
              </a:rPr>
              <a:t>rightshift</a:t>
            </a:r>
            <a:r>
              <a:rPr lang="en-US" sz="1200" b="0" i="0" kern="1200" dirty="0" smtClean="0">
                <a:solidFill>
                  <a:schemeClr val="tx1"/>
                </a:solidFill>
                <a:latin typeface="+mn-lt"/>
                <a:ea typeface="ＭＳ Ｐゴシック" pitchFamily="-112" charset="-128"/>
                <a:cs typeface="ＭＳ Ｐゴシック" pitchFamily="-112" charset="-128"/>
              </a:rPr>
              <a:t> 10) </a:t>
            </a:r>
          </a:p>
          <a:p>
            <a:r>
              <a:rPr lang="en-US" sz="1200" b="0" i="0" kern="1200" dirty="0" smtClean="0">
                <a:solidFill>
                  <a:schemeClr val="tx1"/>
                </a:solidFill>
                <a:latin typeface="+mn-lt"/>
                <a:ea typeface="ＭＳ Ｐゴシック" pitchFamily="-112" charset="-128"/>
                <a:cs typeface="ＭＳ Ｐゴシック" pitchFamily="-112" charset="-128"/>
              </a:rPr>
              <a:t>	w[</a:t>
            </a:r>
            <a:r>
              <a:rPr lang="en-US" sz="1200" b="0" i="0" kern="1200" dirty="0" err="1" smtClean="0">
                <a:solidFill>
                  <a:schemeClr val="tx1"/>
                </a:solidFill>
                <a:latin typeface="+mn-lt"/>
                <a:ea typeface="ＭＳ Ｐゴシック" pitchFamily="-112" charset="-128"/>
                <a:cs typeface="ＭＳ Ｐゴシック" pitchFamily="-112" charset="-128"/>
              </a:rPr>
              <a:t>i</a:t>
            </a:r>
            <a:r>
              <a:rPr lang="en-US" sz="1200" b="0" i="0" kern="1200" dirty="0" smtClean="0">
                <a:solidFill>
                  <a:schemeClr val="tx1"/>
                </a:solidFill>
                <a:latin typeface="+mn-lt"/>
                <a:ea typeface="ＭＳ Ｐゴシック" pitchFamily="-112" charset="-128"/>
                <a:cs typeface="ＭＳ Ｐゴシック" pitchFamily="-112" charset="-128"/>
              </a:rPr>
              <a:t>] := w[i-16] + s0 + w[i-7] + s1</a:t>
            </a:r>
            <a:endParaRPr lang="zh-CN" altLang="en-US" sz="1200" b="0" i="0" kern="1200" dirty="0" smtClean="0">
              <a:solidFill>
                <a:schemeClr val="tx1"/>
              </a:solidFill>
              <a:latin typeface="+mn-lt"/>
              <a:ea typeface="ＭＳ Ｐゴシック" pitchFamily="-112" charset="-128"/>
              <a:cs typeface="ＭＳ Ｐゴシック" pitchFamily="-112" charset="-128"/>
            </a:endParaRPr>
          </a:p>
          <a:p>
            <a:endParaRPr lang="zh-CN" altLang="en-US" sz="1200" b="0" i="0" kern="1200" dirty="0" smtClean="0">
              <a:solidFill>
                <a:schemeClr val="tx1"/>
              </a:solidFill>
              <a:latin typeface="+mn-lt"/>
              <a:ea typeface="ＭＳ Ｐゴシック" pitchFamily="-112" charset="-128"/>
              <a:cs typeface="ＭＳ Ｐゴシック" pitchFamily="-112" charset="-128"/>
            </a:endParaRPr>
          </a:p>
          <a:p>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 </a:t>
            </a:r>
            <a:r>
              <a:rPr lang="en-US" sz="1200" b="0" i="0" kern="1200" dirty="0" smtClean="0">
                <a:solidFill>
                  <a:schemeClr val="tx1"/>
                </a:solidFill>
                <a:latin typeface="+mn-lt"/>
                <a:ea typeface="ＭＳ Ｐゴシック" pitchFamily="-112" charset="-128"/>
                <a:cs typeface="ＭＳ Ｐゴシック" pitchFamily="-112" charset="-128"/>
              </a:rPr>
              <a:t>k </a:t>
            </a:r>
            <a:r>
              <a:rPr lang="zh-CN" altLang="en-US" sz="1200" b="0" i="0" kern="1200" dirty="0" smtClean="0">
                <a:solidFill>
                  <a:schemeClr val="tx1"/>
                </a:solidFill>
                <a:latin typeface="+mn-lt"/>
                <a:ea typeface="ＭＳ Ｐゴシック" pitchFamily="-112" charset="-128"/>
                <a:cs typeface="ＭＳ Ｐゴシック" pitchFamily="-112" charset="-128"/>
              </a:rPr>
              <a:t>是</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个常量，</a:t>
            </a:r>
          </a:p>
          <a:p>
            <a:r>
              <a:rPr lang="en-US" sz="1200" b="0" i="0" kern="1200" dirty="0" smtClean="0">
                <a:solidFill>
                  <a:schemeClr val="tx1"/>
                </a:solidFill>
                <a:latin typeface="+mn-lt"/>
                <a:ea typeface="ＭＳ Ｐゴシック" pitchFamily="-112" charset="-128"/>
                <a:cs typeface="ＭＳ Ｐゴシック" pitchFamily="-112" charset="-128"/>
              </a:rPr>
              <a:t>k[0..63] := 0x428a2f98, 0x71374491, 0xb5c0fbcf, 0xe9b5dba5, 0x3956c25b, 0x59f111f1, 0x923f82a4, 0xab1c5ed5, 0xd807aa98, 0x12835b01, 0x243185be, 0x550c7dc3, 0x72be5d74, 0x80deb1fe, 0x9bdc06a7, 0xc19bf174, 0xe49b69c1, 0xefbe4786, 0x0fc19dc6, 0x240ca1cc, 0x2de92c6f, 0x4a7484aa, 0x5cb0a9dc, 0x76f988da, 0x983e5152, 0xa831c66d, 0xb00327c8, 0xbf597fc7, 0xc6e00bf3, 0xd5a79147, 0x06ca6351, 0x14292967, 0x27b70a85, 0x2e1b2138, 0x4d2c6dfc, 0x53380d13, 0x650a7354, 0x766a0abb, 0x81c2c92e, 0x92722c85, 0xa2bfe8a1, 0xa81a664b, 0xc24b8b70, 0xc76c51a3, 0xd192e819, 0xd6990624, 0xf40e3585, 0x106aa070, 0x19a4c116, 0x1e376c08, 0x2748774c, 0x34b0bcb5, 0x391c0cb3, 0x4ed8aa4a, 0x5b9cca4f, 0x682e6ff3, 0x748f82ee, 0x78a5636f, 0x84c87814, 0x8cc70208, 0x90befffa, 0xa4506ceb, 0xbef9a3f7, 0xc67178f2</a:t>
            </a:r>
          </a:p>
          <a:p>
            <a:r>
              <a:rPr lang="zh-CN" altLang="en-US" sz="1200" b="0" i="0" kern="1200" dirty="0" smtClean="0">
                <a:solidFill>
                  <a:schemeClr val="tx1"/>
                </a:solidFill>
                <a:latin typeface="+mn-lt"/>
                <a:ea typeface="ＭＳ Ｐゴシック" pitchFamily="-112" charset="-128"/>
                <a:cs typeface="ＭＳ Ｐゴシック" pitchFamily="-112" charset="-128"/>
              </a:rPr>
              <a:t>这</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个常量来自于自然数中前</a:t>
            </a:r>
            <a:r>
              <a:rPr lang="en-US" altLang="zh-CN" sz="1200" b="0" i="0" kern="1200" dirty="0" smtClean="0">
                <a:solidFill>
                  <a:schemeClr val="tx1"/>
                </a:solidFill>
                <a:latin typeface="+mn-lt"/>
                <a:ea typeface="ＭＳ Ｐゴシック" pitchFamily="-112" charset="-128"/>
                <a:cs typeface="ＭＳ Ｐゴシック" pitchFamily="-112" charset="-128"/>
              </a:rPr>
              <a:t>64</a:t>
            </a:r>
            <a:r>
              <a:rPr lang="zh-CN" altLang="en-US" sz="1200" b="0" i="0" kern="1200" dirty="0" smtClean="0">
                <a:solidFill>
                  <a:schemeClr val="tx1"/>
                </a:solidFill>
                <a:latin typeface="+mn-lt"/>
                <a:ea typeface="ＭＳ Ｐゴシック" pitchFamily="-112" charset="-128"/>
                <a:cs typeface="ＭＳ Ｐゴシック" pitchFamily="-112" charset="-128"/>
              </a:rPr>
              <a:t>个质数</a:t>
            </a:r>
            <a:r>
              <a:rPr lang="en-US" altLang="zh-CN" sz="1200" b="0" i="0" kern="1200" dirty="0" smtClean="0">
                <a:solidFill>
                  <a:schemeClr val="tx1"/>
                </a:solidFill>
                <a:latin typeface="+mn-lt"/>
                <a:ea typeface="ＭＳ Ｐゴシック" pitchFamily="-112" charset="-128"/>
                <a:cs typeface="ＭＳ Ｐゴシック" pitchFamily="-112" charset="-128"/>
              </a:rPr>
              <a:t>{2,3,5,7,11,13,17,19,23,29,31,37,41,43,47,53,59,61,67,71,73,79,83,89,97…}</a:t>
            </a:r>
            <a:r>
              <a:rPr lang="zh-CN" altLang="en-US" sz="1200" b="0" i="0" kern="1200" dirty="0" smtClean="0">
                <a:solidFill>
                  <a:schemeClr val="tx1"/>
                </a:solidFill>
                <a:latin typeface="+mn-lt"/>
                <a:ea typeface="ＭＳ Ｐゴシック" pitchFamily="-112" charset="-128"/>
                <a:cs typeface="ＭＳ Ｐゴシック" pitchFamily="-112" charset="-128"/>
              </a:rPr>
              <a:t>，取立方根</a:t>
            </a:r>
          </a:p>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ＭＳ Ｐゴシック" pitchFamily="-112" charset="-128"/>
                <a:cs typeface="ＭＳ Ｐゴシック" pitchFamily="-112" charset="-128"/>
              </a:rPr>
              <a:t>CAP</a:t>
            </a:r>
            <a:r>
              <a:rPr lang="zh-CN" altLang="en-US" sz="1200" b="0" i="0" kern="1200" dirty="0" smtClean="0">
                <a:solidFill>
                  <a:schemeClr val="tx1"/>
                </a:solidFill>
                <a:latin typeface="+mn-lt"/>
                <a:ea typeface="ＭＳ Ｐゴシック" pitchFamily="-112" charset="-128"/>
                <a:cs typeface="ＭＳ Ｐゴシック" pitchFamily="-112" charset="-128"/>
              </a:rPr>
              <a:t>理论是一个分布式系统最多只能同时满足一致性（</a:t>
            </a:r>
            <a:r>
              <a:rPr lang="en-US" sz="1200" b="0" i="0" kern="1200" dirty="0" smtClean="0">
                <a:solidFill>
                  <a:schemeClr val="tx1"/>
                </a:solidFill>
                <a:latin typeface="+mn-lt"/>
                <a:ea typeface="ＭＳ Ｐゴシック" pitchFamily="-112" charset="-128"/>
                <a:cs typeface="ＭＳ Ｐゴシック" pitchFamily="-112" charset="-128"/>
              </a:rPr>
              <a:t>Consistency）、</a:t>
            </a:r>
            <a:r>
              <a:rPr lang="zh-CN" altLang="en-US" sz="1200" b="0" i="0" kern="1200" dirty="0" smtClean="0">
                <a:solidFill>
                  <a:schemeClr val="tx1"/>
                </a:solidFill>
                <a:latin typeface="+mn-lt"/>
                <a:ea typeface="ＭＳ Ｐゴシック" pitchFamily="-112" charset="-128"/>
                <a:cs typeface="ＭＳ Ｐゴシック" pitchFamily="-112" charset="-128"/>
              </a:rPr>
              <a:t>可用性（</a:t>
            </a:r>
            <a:r>
              <a:rPr lang="en-US" sz="1200" b="0" i="0" kern="1200" dirty="0" smtClean="0">
                <a:solidFill>
                  <a:schemeClr val="tx1"/>
                </a:solidFill>
                <a:latin typeface="+mn-lt"/>
                <a:ea typeface="ＭＳ Ｐゴシック" pitchFamily="-112" charset="-128"/>
                <a:cs typeface="ＭＳ Ｐゴシック" pitchFamily="-112" charset="-128"/>
              </a:rPr>
              <a:t>Availability）</a:t>
            </a:r>
            <a:r>
              <a:rPr lang="zh-CN" altLang="en-US" sz="1200" b="0" i="0" kern="1200" dirty="0" smtClean="0">
                <a:solidFill>
                  <a:schemeClr val="tx1"/>
                </a:solidFill>
                <a:latin typeface="+mn-lt"/>
                <a:ea typeface="ＭＳ Ｐゴシック" pitchFamily="-112" charset="-128"/>
                <a:cs typeface="ＭＳ Ｐゴシック" pitchFamily="-112" charset="-128"/>
              </a:rPr>
              <a:t>和分区容忍性（</a:t>
            </a:r>
            <a:r>
              <a:rPr lang="en-US" sz="1200" b="0" i="0" kern="1200" dirty="0" smtClean="0">
                <a:solidFill>
                  <a:schemeClr val="tx1"/>
                </a:solidFill>
                <a:latin typeface="+mn-lt"/>
                <a:ea typeface="ＭＳ Ｐゴシック" pitchFamily="-112" charset="-128"/>
                <a:cs typeface="ＭＳ Ｐゴシック" pitchFamily="-112" charset="-128"/>
              </a:rPr>
              <a:t>Partition tolerance）</a:t>
            </a:r>
            <a:r>
              <a:rPr lang="zh-CN" altLang="en-US" sz="1200" b="0" i="0" kern="1200" dirty="0" smtClean="0">
                <a:solidFill>
                  <a:schemeClr val="tx1"/>
                </a:solidFill>
                <a:latin typeface="+mn-lt"/>
                <a:ea typeface="ＭＳ Ｐゴシック" pitchFamily="-112" charset="-128"/>
                <a:cs typeface="ＭＳ Ｐゴシック" pitchFamily="-112" charset="-128"/>
              </a:rPr>
              <a:t>这三项中的两项。     </a:t>
            </a:r>
            <a:endParaRPr lang="en-US" altLang="zh-CN" sz="1200" b="0" i="0" kern="1200" dirty="0" smtClean="0">
              <a:solidFill>
                <a:schemeClr val="tx1"/>
              </a:solidFill>
              <a:latin typeface="+mn-lt"/>
              <a:ea typeface="ＭＳ Ｐゴシック" pitchFamily="-112" charset="-128"/>
              <a:cs typeface="ＭＳ Ｐゴシック" pitchFamily="-112" charset="-128"/>
            </a:endParaRPr>
          </a:p>
          <a:p>
            <a:r>
              <a:rPr lang="en-US" sz="1200" b="0" i="0" kern="1200" dirty="0" smtClean="0">
                <a:solidFill>
                  <a:schemeClr val="tx1"/>
                </a:solidFill>
                <a:latin typeface="+mn-lt"/>
                <a:ea typeface="ＭＳ Ｐゴシック" pitchFamily="-112" charset="-128"/>
                <a:cs typeface="ＭＳ Ｐゴシック" pitchFamily="-112" charset="-128"/>
              </a:rPr>
              <a:t>No completely asynchronous consensus protocol can tolerate even a single unannounced process death</a:t>
            </a:r>
            <a:r>
              <a:rPr lang="en-US" sz="1200" b="0" i="0" kern="1200" baseline="0" dirty="0" smtClean="0">
                <a:solidFill>
                  <a:schemeClr val="tx1"/>
                </a:solidFill>
                <a:latin typeface="+mn-lt"/>
                <a:ea typeface="ＭＳ Ｐゴシック" pitchFamily="-112" charset="-128"/>
                <a:cs typeface="ＭＳ Ｐゴシック" pitchFamily="-112" charset="-128"/>
              </a:rPr>
              <a:t> (</a:t>
            </a:r>
            <a:r>
              <a:rPr lang="en-US" sz="1200" b="0" i="0" kern="1200" dirty="0" smtClean="0">
                <a:solidFill>
                  <a:schemeClr val="tx1"/>
                </a:solidFill>
                <a:latin typeface="+mn-lt"/>
                <a:ea typeface="ＭＳ Ｐゴシック" pitchFamily="-112" charset="-128"/>
                <a:cs typeface="ＭＳ Ｐゴシック" pitchFamily="-112" charset="-128"/>
              </a:rPr>
              <a:t> FLP impossibility )</a:t>
            </a:r>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https://www.microsoft.com/en-us/research/publication/byzantine-generals-problem/?from=http://research.microsoft.com/en-us/um/people/lamport/pubs/byz.pdf</a:t>
            </a:r>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https://blog.torproject.org/tor-security-advisory-relay-early-traffic-confirmation-attack</a:t>
            </a:r>
          </a:p>
          <a:p>
            <a:endParaRPr lang="en-US" altLang="zh-CN" dirty="0" smtClean="0"/>
          </a:p>
          <a:p>
            <a:r>
              <a:rPr lang="en-US" sz="1200" b="0" i="0" kern="1200" dirty="0" smtClean="0">
                <a:solidFill>
                  <a:schemeClr val="tx1"/>
                </a:solidFill>
                <a:latin typeface="+mn-lt"/>
                <a:ea typeface="ＭＳ Ｐゴシック" pitchFamily="-112" charset="-128"/>
                <a:cs typeface="ＭＳ Ｐゴシック" pitchFamily="-112" charset="-128"/>
              </a:rPr>
              <a:t>We believe they used a combination of two classes of attacks: a traffic confirmation attack and a Sybil attack</a:t>
            </a:r>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26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en-US" sz="1200" b="0" i="0" u="none" strike="noStrike" kern="1200" dirty="0" err="1" smtClean="0">
                <a:solidFill>
                  <a:schemeClr val="tx1"/>
                </a:solidFill>
                <a:latin typeface="+mn-lt"/>
                <a:ea typeface="ＭＳ Ｐゴシック" pitchFamily="-112" charset="-128"/>
                <a:cs typeface="ＭＳ Ｐゴシック" pitchFamily="-112" charset="-128"/>
                <a:hlinkClick r:id="rId3"/>
              </a:rPr>
              <a:t>XcodeGhost</a:t>
            </a:r>
            <a:r>
              <a:rPr lang="en-US" sz="1200" b="0" i="0" u="none" strike="noStrike" kern="1200" dirty="0" smtClean="0">
                <a:solidFill>
                  <a:schemeClr val="tx1"/>
                </a:solidFill>
                <a:latin typeface="+mn-lt"/>
                <a:ea typeface="ＭＳ Ｐゴシック" pitchFamily="-112" charset="-128"/>
                <a:cs typeface="ＭＳ Ｐゴシック" pitchFamily="-112" charset="-128"/>
                <a:hlinkClick r:id="rId3"/>
              </a:rPr>
              <a:t>, discovered in September 2015</a:t>
            </a:r>
            <a:r>
              <a:rPr lang="en-US" sz="1200" b="0" i="0" kern="1200" dirty="0" smtClean="0">
                <a:solidFill>
                  <a:schemeClr val="tx1"/>
                </a:solidFill>
                <a:latin typeface="+mn-lt"/>
                <a:ea typeface="ＭＳ Ｐゴシック" pitchFamily="-112" charset="-128"/>
                <a:cs typeface="ＭＳ Ｐゴシック" pitchFamily="-112" charset="-128"/>
              </a:rPr>
              <a:t>, spread through altered copies of Apple’s </a:t>
            </a:r>
            <a:r>
              <a:rPr lang="en-US" sz="1200" b="0" i="0" kern="1200" dirty="0" err="1" smtClean="0">
                <a:solidFill>
                  <a:schemeClr val="tx1"/>
                </a:solidFill>
                <a:latin typeface="+mn-lt"/>
                <a:ea typeface="ＭＳ Ｐゴシック" pitchFamily="-112" charset="-128"/>
                <a:cs typeface="ＭＳ Ｐゴシック" pitchFamily="-112" charset="-128"/>
              </a:rPr>
              <a:t>Xcode</a:t>
            </a:r>
            <a:r>
              <a:rPr lang="en-US" sz="1200" b="0" i="0" kern="1200" dirty="0" smtClean="0">
                <a:solidFill>
                  <a:schemeClr val="tx1"/>
                </a:solidFill>
                <a:latin typeface="+mn-lt"/>
                <a:ea typeface="ＭＳ Ｐゴシック" pitchFamily="-112" charset="-128"/>
                <a:cs typeface="ＭＳ Ｐゴシック" pitchFamily="-112" charset="-128"/>
              </a:rPr>
              <a:t> development environment, and, when </a:t>
            </a:r>
            <a:r>
              <a:rPr lang="en-US" sz="1200" b="0" i="0" kern="1200" dirty="0" err="1" smtClean="0">
                <a:solidFill>
                  <a:schemeClr val="tx1"/>
                </a:solidFill>
                <a:latin typeface="+mn-lt"/>
                <a:ea typeface="ＭＳ Ｐゴシック" pitchFamily="-112" charset="-128"/>
                <a:cs typeface="ＭＳ Ｐゴシック" pitchFamily="-112" charset="-128"/>
              </a:rPr>
              <a:t>iOS</a:t>
            </a:r>
            <a:r>
              <a:rPr lang="en-US" sz="1200" b="0" i="0" kern="1200" dirty="0" smtClean="0">
                <a:solidFill>
                  <a:schemeClr val="tx1"/>
                </a:solidFill>
                <a:latin typeface="+mn-lt"/>
                <a:ea typeface="ＭＳ Ｐゴシック" pitchFamily="-112" charset="-128"/>
                <a:cs typeface="ＭＳ Ｐゴシック" pitchFamily="-112" charset="-128"/>
              </a:rPr>
              <a:t> apps were compiled, third-party code was injected into those apps. Users downloaded infected apps from the </a:t>
            </a:r>
            <a:r>
              <a:rPr lang="en-US" sz="1200" b="0" i="0" kern="1200" dirty="0" err="1" smtClean="0">
                <a:solidFill>
                  <a:schemeClr val="tx1"/>
                </a:solidFill>
                <a:latin typeface="+mn-lt"/>
                <a:ea typeface="ＭＳ Ｐゴシック" pitchFamily="-112" charset="-128"/>
                <a:cs typeface="ＭＳ Ｐゴシック" pitchFamily="-112" charset="-128"/>
              </a:rPr>
              <a:t>iOS</a:t>
            </a:r>
            <a:r>
              <a:rPr lang="en-US" sz="1200" b="0" i="0" kern="1200" dirty="0" smtClean="0">
                <a:solidFill>
                  <a:schemeClr val="tx1"/>
                </a:solidFill>
                <a:latin typeface="+mn-lt"/>
                <a:ea typeface="ＭＳ Ｐゴシック" pitchFamily="-112" charset="-128"/>
                <a:cs typeface="ＭＳ Ｐゴシック" pitchFamily="-112" charset="-128"/>
              </a:rPr>
              <a:t> App Store, and more than 100 million users were affected.</a:t>
            </a:r>
          </a:p>
          <a:p>
            <a:pPr fontAlgn="base"/>
            <a:r>
              <a:rPr lang="en-US" sz="1200" b="0" i="0" kern="1200" dirty="0" smtClean="0">
                <a:solidFill>
                  <a:schemeClr val="tx1"/>
                </a:solidFill>
                <a:latin typeface="+mn-lt"/>
                <a:ea typeface="ＭＳ Ｐゴシック" pitchFamily="-112" charset="-128"/>
                <a:cs typeface="ＭＳ Ｐゴシック" pitchFamily="-112" charset="-128"/>
              </a:rPr>
              <a:t>Most of these apps were developed in China, and </a:t>
            </a:r>
            <a:r>
              <a:rPr lang="en-US" sz="1200" b="0" i="0" u="none" strike="noStrike" kern="1200" dirty="0" smtClean="0">
                <a:solidFill>
                  <a:schemeClr val="tx1"/>
                </a:solidFill>
                <a:latin typeface="+mn-lt"/>
                <a:ea typeface="ＭＳ Ｐゴシック" pitchFamily="-112" charset="-128"/>
                <a:cs typeface="ＭＳ Ｐゴシック" pitchFamily="-112" charset="-128"/>
                <a:hlinkClick r:id="rId4"/>
              </a:rPr>
              <a:t>it is thought that people downloaded these compromised versions of </a:t>
            </a:r>
            <a:r>
              <a:rPr lang="en-US" sz="1200" b="0" i="0" u="none" strike="noStrike" kern="1200" dirty="0" err="1" smtClean="0">
                <a:solidFill>
                  <a:schemeClr val="tx1"/>
                </a:solidFill>
                <a:latin typeface="+mn-lt"/>
                <a:ea typeface="ＭＳ Ｐゴシック" pitchFamily="-112" charset="-128"/>
                <a:cs typeface="ＭＳ Ｐゴシック" pitchFamily="-112" charset="-128"/>
                <a:hlinkClick r:id="rId4"/>
              </a:rPr>
              <a:t>Xcode</a:t>
            </a:r>
            <a:r>
              <a:rPr lang="en-US" sz="1200" b="0" i="0" kern="1200" dirty="0" smtClean="0">
                <a:solidFill>
                  <a:schemeClr val="tx1"/>
                </a:solidFill>
                <a:latin typeface="+mn-lt"/>
                <a:ea typeface="ＭＳ Ｐゴシック" pitchFamily="-112" charset="-128"/>
                <a:cs typeface="ＭＳ Ｐゴシック" pitchFamily="-112" charset="-128"/>
              </a:rPr>
              <a:t> because it was "faster to download than the free, official version on Apple’s App Store."</a:t>
            </a:r>
          </a:p>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7EB13C-F963-D44E-AB67-20FAD2F50C92}" type="slidenum">
              <a:rPr lang="en-US" smtClean="0"/>
              <a:pPr>
                <a:defRPr/>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F875DFC8-652C-2A41-ABFD-B1F021817DFC}" type="datetime1">
              <a:rPr lang="en-US"/>
              <a:pPr>
                <a:defRPr/>
              </a:pPr>
              <a:t>9/19/2021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F6E5B5C-DED7-1642-8D38-762AABC53A44}" type="slidenum">
              <a:rPr lang="en-US"/>
              <a:pPr>
                <a:defRPr/>
              </a:pPr>
              <a:t>‹#›</a:t>
            </a:fld>
            <a:endParaRPr lang="en-US"/>
          </a:p>
        </p:txBody>
      </p:sp>
      <p:sp>
        <p:nvSpPr>
          <p:cNvPr id="8" name="Rectangle 7"/>
          <p:cNvSpPr/>
          <p:nvPr userDrawn="1"/>
        </p:nvSpPr>
        <p:spPr>
          <a:xfrm>
            <a:off x="0" y="1459348"/>
            <a:ext cx="9144000" cy="1321876"/>
          </a:xfrm>
          <a:prstGeom prst="rect">
            <a:avLst/>
          </a:prstGeom>
          <a:solidFill>
            <a:srgbClr val="5A1591"/>
          </a:solidFill>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defRPr/>
            </a:pPr>
            <a:endParaRPr lang="en-US" sz="2400" b="0" dirty="0">
              <a:solidFill>
                <a:schemeClr val="bg1"/>
              </a:solidFill>
            </a:endParaRPr>
          </a:p>
        </p:txBody>
      </p:sp>
      <p:sp>
        <p:nvSpPr>
          <p:cNvPr id="2" name="Title 1"/>
          <p:cNvSpPr>
            <a:spLocks noGrp="1"/>
          </p:cNvSpPr>
          <p:nvPr>
            <p:ph type="ctrTitle"/>
          </p:nvPr>
        </p:nvSpPr>
        <p:spPr>
          <a:xfrm>
            <a:off x="685800" y="1808610"/>
            <a:ext cx="7772400" cy="695368"/>
          </a:xfrm>
          <a:prstGeom prst="rect">
            <a:avLst/>
          </a:prstGeom>
        </p:spPr>
        <p:txBody>
          <a:bodyPr/>
          <a:lstStyle>
            <a:lvl1pPr>
              <a:defRPr>
                <a:solidFill>
                  <a:schemeClr val="bg1"/>
                </a:solidFill>
              </a:defRPr>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ounded Rectangle 3"/>
          <p:cNvSpPr/>
          <p:nvPr userDrawn="1"/>
        </p:nvSpPr>
        <p:spPr>
          <a:xfrm>
            <a:off x="365125" y="1"/>
            <a:ext cx="8350251" cy="810599"/>
          </a:xfrm>
          <a:prstGeom prst="roundRect">
            <a:avLst/>
          </a:prstGeom>
          <a:no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a:scene3d>
            <a:camera prst="orthographicFront"/>
            <a:lightRig rig="threePt" dir="t"/>
          </a:scene3d>
          <a:sp3d>
            <a:bevelT/>
          </a:sp3d>
        </p:spPr>
        <p:txBody>
          <a:bodyPr anchor="ctr"/>
          <a:lstStyle/>
          <a:p>
            <a:pPr algn="ctr" fontAlgn="auto">
              <a:spcBef>
                <a:spcPts val="0"/>
              </a:spcBef>
              <a:spcAft>
                <a:spcPts val="0"/>
              </a:spcAft>
              <a:defRPr/>
            </a:pPr>
            <a:endParaRPr lang="en-US" sz="3200" kern="0" dirty="0">
              <a:solidFill>
                <a:schemeClr val="bg1"/>
              </a:solidFill>
              <a:latin typeface="Calibri"/>
              <a:ea typeface="+mn-ea"/>
              <a:cs typeface="+mn-cs"/>
            </a:endParaRPr>
          </a:p>
        </p:txBody>
      </p:sp>
      <p:sp>
        <p:nvSpPr>
          <p:cNvPr id="5" name="Rectangle 4"/>
          <p:cNvSpPr/>
          <p:nvPr userDrawn="1"/>
        </p:nvSpPr>
        <p:spPr>
          <a:xfrm>
            <a:off x="0" y="-4763"/>
            <a:ext cx="9144000" cy="838200"/>
          </a:xfrm>
          <a:prstGeom prst="rect">
            <a:avLst/>
          </a:prstGeom>
          <a:solidFill>
            <a:srgbClr val="990000"/>
          </a:solidFill>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defRPr/>
            </a:pPr>
            <a:endParaRPr lang="en-US" sz="2400" dirty="0">
              <a:solidFill>
                <a:schemeClr val="bg1"/>
              </a:solidFill>
            </a:endParaRPr>
          </a:p>
        </p:txBody>
      </p:sp>
      <p:sp>
        <p:nvSpPr>
          <p:cNvPr id="2" name="Title 1"/>
          <p:cNvSpPr>
            <a:spLocks noGrp="1"/>
          </p:cNvSpPr>
          <p:nvPr>
            <p:ph type="title"/>
          </p:nvPr>
        </p:nvSpPr>
        <p:spPr>
          <a:xfrm>
            <a:off x="457200" y="124919"/>
            <a:ext cx="8229600" cy="623097"/>
          </a:xfrm>
          <a:prstGeom prst="rect">
            <a:avLst/>
          </a:prstGeom>
        </p:spPr>
        <p:txBody>
          <a:bodyPr wrap="none">
            <a:normAutofit/>
          </a:bodyPr>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200151"/>
            <a:ext cx="8229600" cy="38184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AF94FB-DBAC-5A49-BBDE-DEB602A733FE}" type="datetime1">
              <a:rPr lang="en-US"/>
              <a:pPr>
                <a:defRPr/>
              </a:pPr>
              <a:t>9/19/2021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474F64E-2EE5-7440-95DF-06B2C2E4B04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08360"/>
            <a:ext cx="8229600" cy="854869"/>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8229600" cy="16418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2956322"/>
            <a:ext cx="8229600" cy="16418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686300"/>
            <a:ext cx="2133600" cy="3429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4686300"/>
            <a:ext cx="2895600" cy="3429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4686300"/>
            <a:ext cx="2133600" cy="342900"/>
          </a:xfrm>
        </p:spPr>
        <p:txBody>
          <a:bodyPr/>
          <a:lstStyle>
            <a:lvl1pPr>
              <a:defRPr/>
            </a:lvl1pPr>
          </a:lstStyle>
          <a:p>
            <a:fld id="{3BC8C2C4-271B-47CD-8709-3C7237ED07E1}"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8360"/>
            <a:ext cx="8229600" cy="854869"/>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00150"/>
            <a:ext cx="4038600" cy="33980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80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686300"/>
            <a:ext cx="2133600" cy="3429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4686300"/>
            <a:ext cx="2895600" cy="3429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4686300"/>
            <a:ext cx="2133600" cy="342900"/>
          </a:xfrm>
        </p:spPr>
        <p:txBody>
          <a:bodyPr/>
          <a:lstStyle>
            <a:lvl1pPr>
              <a:defRPr/>
            </a:lvl1pPr>
          </a:lstStyle>
          <a:p>
            <a:fld id="{FFF650D6-036A-40B5-A52C-1C4032C1534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793E1D0-547A-D244-A03A-F935803C2C43}" type="datetime1">
              <a:rPr lang="en-US"/>
              <a:pPr>
                <a:defRPr/>
              </a:pPr>
              <a:t>9/19/2021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9A64D269-B643-834D-96C1-658E4275C0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095" r:id="rId3"/>
    <p:sldLayoutId id="2147484102" r:id="rId4"/>
    <p:sldLayoutId id="2147484103" r:id="rId5"/>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a:buChar char="•"/>
        <a:defRPr sz="28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a:buChar char="•"/>
        <a:defRPr sz="28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a:buChar char="•"/>
        <a:defRPr sz="28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a:buChar char="•"/>
        <a:defRPr sz="28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en-us/research/publication/reaching-agreement-presence-faul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p:txBody>
          <a:bodyPr/>
          <a:lstStyle/>
          <a:p>
            <a:r>
              <a:rPr lang="en-US" altLang="zh-CN" dirty="0" smtClean="0"/>
              <a:t>History of money </a:t>
            </a:r>
            <a:r>
              <a:rPr lang="en-US" altLang="zh-CN" smtClean="0"/>
              <a:t>&amp; cryptography </a:t>
            </a:r>
            <a:r>
              <a:rPr lang="en-US" altLang="zh-CN" dirty="0" smtClean="0"/>
              <a:t>in bitcoin</a:t>
            </a:r>
            <a:endParaRPr lang="zh-CN" altLang="en-US" dirty="0"/>
          </a:p>
        </p:txBody>
      </p:sp>
      <p:sp>
        <p:nvSpPr>
          <p:cNvPr id="2" name="Title 1"/>
          <p:cNvSpPr>
            <a:spLocks noGrp="1"/>
          </p:cNvSpPr>
          <p:nvPr>
            <p:ph type="ctrTitle"/>
          </p:nvPr>
        </p:nvSpPr>
        <p:spPr/>
        <p:txBody>
          <a:bodyPr>
            <a:noAutofit/>
          </a:bodyPr>
          <a:lstStyle/>
          <a:p>
            <a:pPr>
              <a:lnSpc>
                <a:spcPts val="5040"/>
              </a:lnSpc>
              <a:spcBef>
                <a:spcPts val="0"/>
              </a:spcBef>
            </a:pPr>
            <a:r>
              <a:rPr lang="en-US" sz="4800" dirty="0"/>
              <a:t>Bitcoin Mechanics</a:t>
            </a:r>
          </a:p>
        </p:txBody>
      </p:sp>
    </p:spTree>
    <p:extLst>
      <p:ext uri="{BB962C8B-B14F-4D97-AF65-F5344CB8AC3E}">
        <p14:creationId xmlns:p14="http://schemas.microsoft.com/office/powerpoint/2010/main" xmlns="" val="1566261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z="3200" dirty="0">
                <a:ea typeface="宋体" charset="-122"/>
              </a:rPr>
              <a:t>The Federal Reserve System was created in 1913 by Woodrow Wilson</a:t>
            </a:r>
          </a:p>
        </p:txBody>
      </p:sp>
      <p:sp>
        <p:nvSpPr>
          <p:cNvPr id="24581" name="Rectangle 5"/>
          <p:cNvSpPr>
            <a:spLocks noGrp="1" noChangeArrowheads="1"/>
          </p:cNvSpPr>
          <p:nvPr>
            <p:ph type="body" sz="half" idx="2"/>
          </p:nvPr>
        </p:nvSpPr>
        <p:spPr>
          <a:xfrm>
            <a:off x="457200" y="3829050"/>
            <a:ext cx="8229600" cy="769144"/>
          </a:xfrm>
        </p:spPr>
        <p:txBody>
          <a:bodyPr>
            <a:normAutofit fontScale="55000" lnSpcReduction="20000"/>
          </a:bodyPr>
          <a:lstStyle/>
          <a:p>
            <a:r>
              <a:rPr lang="en-US" altLang="zh-CN" sz="2800" dirty="0">
                <a:ea typeface="宋体" charset="-122"/>
              </a:rPr>
              <a:t>The role of the Fed is to control the supply of currency, as well as regulate the banking </a:t>
            </a:r>
            <a:r>
              <a:rPr lang="en-US" altLang="zh-CN" sz="2800" dirty="0" smtClean="0">
                <a:ea typeface="宋体" charset="-122"/>
              </a:rPr>
              <a:t>system</a:t>
            </a:r>
          </a:p>
          <a:p>
            <a:r>
              <a:rPr lang="en-US" altLang="zh-CN" sz="2800" dirty="0" smtClean="0">
                <a:ea typeface="宋体" charset="-122"/>
              </a:rPr>
              <a:t>In 1930s, every dollar the </a:t>
            </a:r>
            <a:r>
              <a:rPr lang="en-US" altLang="zh-CN" sz="2800" dirty="0" err="1" smtClean="0">
                <a:ea typeface="宋体" charset="-122"/>
              </a:rPr>
              <a:t>gov</a:t>
            </a:r>
            <a:r>
              <a:rPr lang="en-US" altLang="zh-CN" sz="2800" dirty="0" smtClean="0">
                <a:ea typeface="宋体" charset="-122"/>
              </a:rPr>
              <a:t> issues has 0.4$ worth of gold in the </a:t>
            </a:r>
            <a:r>
              <a:rPr lang="en-US" altLang="zh-CN" sz="2800" dirty="0" err="1" smtClean="0">
                <a:ea typeface="宋体" charset="-122"/>
              </a:rPr>
              <a:t>gov’s</a:t>
            </a:r>
            <a:r>
              <a:rPr lang="en-US" altLang="zh-CN" sz="2800" dirty="0" smtClean="0">
                <a:ea typeface="宋体" charset="-122"/>
              </a:rPr>
              <a:t> vault</a:t>
            </a:r>
            <a:endParaRPr lang="en-US" altLang="zh-CN" sz="2800" dirty="0">
              <a:ea typeface="宋体" charset="-122"/>
            </a:endParaRPr>
          </a:p>
        </p:txBody>
      </p:sp>
      <p:pic>
        <p:nvPicPr>
          <p:cNvPr id="5" name="Picture 7" descr="1_77f"/>
          <p:cNvPicPr>
            <a:picLocks noChangeAspect="1" noChangeArrowheads="1"/>
          </p:cNvPicPr>
          <p:nvPr/>
        </p:nvPicPr>
        <p:blipFill>
          <a:blip r:embed="rId2"/>
          <a:srcRect/>
          <a:stretch>
            <a:fillRect/>
          </a:stretch>
        </p:blipFill>
        <p:spPr bwMode="auto">
          <a:xfrm>
            <a:off x="867022" y="1275659"/>
            <a:ext cx="7162800" cy="23526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Grp="1" noChangeArrowheads="1"/>
          </p:cNvSpPr>
          <p:nvPr>
            <p:ph type="title"/>
          </p:nvPr>
        </p:nvSpPr>
        <p:spPr/>
        <p:txBody>
          <a:bodyPr/>
          <a:lstStyle/>
          <a:p>
            <a:r>
              <a:rPr lang="en-US" altLang="zh-CN">
                <a:ea typeface="宋体" charset="-122"/>
              </a:rPr>
              <a:t>The Gold Reserve Act: 1934 </a:t>
            </a:r>
          </a:p>
        </p:txBody>
      </p:sp>
      <p:sp>
        <p:nvSpPr>
          <p:cNvPr id="133125" name="Rectangle 5"/>
          <p:cNvSpPr>
            <a:spLocks noGrp="1" noChangeArrowheads="1"/>
          </p:cNvSpPr>
          <p:nvPr>
            <p:ph type="body" sz="half" idx="1"/>
          </p:nvPr>
        </p:nvSpPr>
        <p:spPr/>
        <p:txBody>
          <a:bodyPr/>
          <a:lstStyle/>
          <a:p>
            <a:r>
              <a:rPr lang="en-US" altLang="zh-CN" sz="2800" dirty="0">
                <a:ea typeface="宋体" charset="-122"/>
              </a:rPr>
              <a:t>In order to deal with the banking crisis, FDR orders US citizens (as well as the Fed) to surrender all gold coins, bullion, and certificates to the US Treasury</a:t>
            </a:r>
          </a:p>
        </p:txBody>
      </p:sp>
      <p:pic>
        <p:nvPicPr>
          <p:cNvPr id="133128" name="Picture 8" descr="bulletin_big"/>
          <p:cNvPicPr>
            <a:picLocks noChangeAspect="1" noChangeArrowheads="1"/>
          </p:cNvPicPr>
          <p:nvPr/>
        </p:nvPicPr>
        <p:blipFill>
          <a:blip r:embed="rId2"/>
          <a:srcRect/>
          <a:stretch>
            <a:fillRect/>
          </a:stretch>
        </p:blipFill>
        <p:spPr bwMode="auto">
          <a:xfrm>
            <a:off x="5181600" y="1428750"/>
            <a:ext cx="2438400" cy="31432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dirty="0">
                <a:ea typeface="宋体" charset="-122"/>
              </a:rPr>
              <a:t>The Gold Reserve Act: 1934 </a:t>
            </a:r>
          </a:p>
        </p:txBody>
      </p:sp>
      <p:sp>
        <p:nvSpPr>
          <p:cNvPr id="135171" name="Rectangle 3"/>
          <p:cNvSpPr>
            <a:spLocks noGrp="1" noChangeArrowheads="1"/>
          </p:cNvSpPr>
          <p:nvPr>
            <p:ph type="body" sz="half" idx="1"/>
          </p:nvPr>
        </p:nvSpPr>
        <p:spPr/>
        <p:txBody>
          <a:bodyPr/>
          <a:lstStyle/>
          <a:p>
            <a:r>
              <a:rPr lang="en-US" altLang="zh-CN" sz="2800" dirty="0">
                <a:ea typeface="宋体" charset="-122"/>
              </a:rPr>
              <a:t>Ownership of gold by US citizens was illegal until the law was repealed in 1974!</a:t>
            </a:r>
          </a:p>
        </p:txBody>
      </p:sp>
      <p:pic>
        <p:nvPicPr>
          <p:cNvPr id="135172" name="Picture 4" descr="bulletin_big"/>
          <p:cNvPicPr>
            <a:picLocks noChangeAspect="1" noChangeArrowheads="1"/>
          </p:cNvPicPr>
          <p:nvPr/>
        </p:nvPicPr>
        <p:blipFill>
          <a:blip r:embed="rId2"/>
          <a:srcRect/>
          <a:stretch>
            <a:fillRect/>
          </a:stretch>
        </p:blipFill>
        <p:spPr bwMode="auto">
          <a:xfrm>
            <a:off x="5181600" y="1428750"/>
            <a:ext cx="2438400" cy="3143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smtClean="0"/>
              <a:t>History of money</a:t>
            </a:r>
            <a:endParaRPr lang="zh-CN" altLang="en-US" dirty="0"/>
          </a:p>
        </p:txBody>
      </p:sp>
      <p:sp>
        <p:nvSpPr>
          <p:cNvPr id="6" name="内容占位符 5"/>
          <p:cNvSpPr>
            <a:spLocks noGrp="1"/>
          </p:cNvSpPr>
          <p:nvPr>
            <p:ph idx="1"/>
          </p:nvPr>
        </p:nvSpPr>
        <p:spPr/>
        <p:txBody>
          <a:bodyPr/>
          <a:lstStyle/>
          <a:p>
            <a:endParaRPr lang="zh-CN" altLang="en-US" dirty="0"/>
          </a:p>
        </p:txBody>
      </p:sp>
      <p:pic>
        <p:nvPicPr>
          <p:cNvPr id="1026" name="Picture 2" descr="https://pic4.zhimg.com/v2-afb9402f855a7554659723a32b8a553b_b.jpg"/>
          <p:cNvPicPr>
            <a:picLocks noChangeAspect="1" noChangeArrowheads="1"/>
          </p:cNvPicPr>
          <p:nvPr/>
        </p:nvPicPr>
        <p:blipFill>
          <a:blip r:embed="rId2"/>
          <a:srcRect/>
          <a:stretch>
            <a:fillRect/>
          </a:stretch>
        </p:blipFill>
        <p:spPr bwMode="auto">
          <a:xfrm>
            <a:off x="458796" y="1185049"/>
            <a:ext cx="5667375" cy="357187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a:ea typeface="宋体" charset="-122"/>
              </a:rPr>
              <a:t>Nixon Closes the Gold Window</a:t>
            </a:r>
          </a:p>
        </p:txBody>
      </p:sp>
      <p:sp>
        <p:nvSpPr>
          <p:cNvPr id="137221" name="Rectangle 5"/>
          <p:cNvSpPr>
            <a:spLocks noGrp="1" noChangeArrowheads="1"/>
          </p:cNvSpPr>
          <p:nvPr>
            <p:ph type="body" sz="half" idx="2"/>
          </p:nvPr>
        </p:nvSpPr>
        <p:spPr>
          <a:xfrm>
            <a:off x="457200" y="3714750"/>
            <a:ext cx="8229600" cy="883444"/>
          </a:xfrm>
        </p:spPr>
        <p:txBody>
          <a:bodyPr>
            <a:normAutofit fontScale="92500" lnSpcReduction="20000"/>
          </a:bodyPr>
          <a:lstStyle/>
          <a:p>
            <a:pPr>
              <a:lnSpc>
                <a:spcPct val="90000"/>
              </a:lnSpc>
            </a:pPr>
            <a:r>
              <a:rPr lang="en-US" altLang="zh-CN" sz="2400" dirty="0">
                <a:ea typeface="宋体" charset="-122"/>
              </a:rPr>
              <a:t>On August 15, 1971, Nixon closes the gold window and the US dollar ceases to be convertible into gold. This marks the beginning of the current anchorless system.</a:t>
            </a:r>
          </a:p>
        </p:txBody>
      </p:sp>
      <p:pic>
        <p:nvPicPr>
          <p:cNvPr id="137223" name="Picture 7" descr="1_77f"/>
          <p:cNvPicPr>
            <a:picLocks noChangeAspect="1" noChangeArrowheads="1"/>
          </p:cNvPicPr>
          <p:nvPr/>
        </p:nvPicPr>
        <p:blipFill>
          <a:blip r:embed="rId3"/>
          <a:srcRect/>
          <a:stretch>
            <a:fillRect/>
          </a:stretch>
        </p:blipFill>
        <p:spPr bwMode="auto">
          <a:xfrm>
            <a:off x="914400" y="1143000"/>
            <a:ext cx="7162800" cy="23526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History of money</a:t>
            </a:r>
            <a:endParaRPr lang="zh-CN" altLang="en-US" dirty="0"/>
          </a:p>
        </p:txBody>
      </p:sp>
      <p:sp>
        <p:nvSpPr>
          <p:cNvPr id="3" name="内容占位符 2"/>
          <p:cNvSpPr>
            <a:spLocks noGrp="1"/>
          </p:cNvSpPr>
          <p:nvPr>
            <p:ph idx="1"/>
          </p:nvPr>
        </p:nvSpPr>
        <p:spPr/>
        <p:txBody>
          <a:bodyPr/>
          <a:lstStyle/>
          <a:p>
            <a:r>
              <a:rPr lang="en-US" altLang="zh-CN" dirty="0" smtClean="0"/>
              <a:t>The mechanism of banking</a:t>
            </a:r>
          </a:p>
          <a:p>
            <a:endParaRPr lang="en-US" altLang="zh-CN" dirty="0" smtClean="0"/>
          </a:p>
          <a:p>
            <a:r>
              <a:rPr lang="en-US" altLang="zh-CN" dirty="0" smtClean="0"/>
              <a:t>The worldwide financial crisis</a:t>
            </a:r>
          </a:p>
          <a:p>
            <a:endParaRPr lang="en-US" altLang="zh-CN" dirty="0" smtClean="0"/>
          </a:p>
          <a:p>
            <a:r>
              <a:rPr lang="en-US" altLang="zh-CN" dirty="0" smtClean="0"/>
              <a:t>something new</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 tIns="34290" rIns="68580" bIns="34290">
            <a:normAutofit/>
          </a:bodyPr>
          <a:lstStyle/>
          <a:p>
            <a:pPr algn="l"/>
            <a:r>
              <a:rPr lang="en-US" sz="3000" dirty="0" smtClean="0">
                <a:solidFill>
                  <a:srgbClr val="0000FF"/>
                </a:solidFill>
                <a:latin typeface="Calibri Light" panose="020F0302020204030204" pitchFamily="34" charset="0"/>
              </a:rPr>
              <a:t>Bitcoin</a:t>
            </a:r>
            <a:endParaRPr lang="en-US" sz="3000" dirty="0">
              <a:solidFill>
                <a:srgbClr val="0000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8900" y="1085851"/>
            <a:ext cx="4140890" cy="31789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3429000" y="4171950"/>
            <a:ext cx="3971280" cy="438582"/>
          </a:xfrm>
          <a:prstGeom prst="rect">
            <a:avLst/>
          </a:prstGeom>
          <a:noFill/>
        </p:spPr>
        <p:txBody>
          <a:bodyPr wrap="none" lIns="68580" tIns="34290" rIns="68580" bIns="34290" rtlCol="0">
            <a:spAutoFit/>
          </a:bodyPr>
          <a:lstStyle/>
          <a:p>
            <a:r>
              <a:rPr lang="en-US" dirty="0">
                <a:hlinkClick r:id="rId3"/>
              </a:rPr>
              <a:t>https://bitcoin.org/bitcoin.pdf</a:t>
            </a:r>
            <a:endParaRPr lang="en-US" dirty="0"/>
          </a:p>
        </p:txBody>
      </p:sp>
      <p:cxnSp>
        <p:nvCxnSpPr>
          <p:cNvPr id="8" name="Straight Arrow Connector 7"/>
          <p:cNvCxnSpPr/>
          <p:nvPr/>
        </p:nvCxnSpPr>
        <p:spPr>
          <a:xfrm>
            <a:off x="2286000" y="1885950"/>
            <a:ext cx="1714500" cy="514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48246" y="1622759"/>
            <a:ext cx="720390" cy="438582"/>
          </a:xfrm>
          <a:prstGeom prst="rect">
            <a:avLst/>
          </a:prstGeom>
          <a:noFill/>
        </p:spPr>
        <p:txBody>
          <a:bodyPr wrap="none" lIns="68580" tIns="34290" rIns="68580" bIns="34290" rtlCol="0">
            <a:spAutoFit/>
          </a:bodyPr>
          <a:lstStyle/>
          <a:p>
            <a:r>
              <a:rPr lang="en-US" dirty="0"/>
              <a:t>P2P</a:t>
            </a:r>
          </a:p>
        </p:txBody>
      </p:sp>
      <p:cxnSp>
        <p:nvCxnSpPr>
          <p:cNvPr id="11" name="Straight Arrow Connector 10"/>
          <p:cNvCxnSpPr/>
          <p:nvPr/>
        </p:nvCxnSpPr>
        <p:spPr>
          <a:xfrm flipH="1">
            <a:off x="6115050" y="1747450"/>
            <a:ext cx="514350" cy="652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96306" y="1413477"/>
            <a:ext cx="2757806" cy="807913"/>
          </a:xfrm>
          <a:prstGeom prst="rect">
            <a:avLst/>
          </a:prstGeom>
          <a:noFill/>
        </p:spPr>
        <p:txBody>
          <a:bodyPr wrap="none" lIns="68580" tIns="34290" rIns="68580" bIns="34290" rtlCol="0">
            <a:spAutoFit/>
          </a:bodyPr>
          <a:lstStyle/>
          <a:p>
            <a:r>
              <a:rPr lang="en-US" dirty="0"/>
              <a:t>Electronic payment</a:t>
            </a:r>
          </a:p>
          <a:p>
            <a:r>
              <a:rPr lang="en-US" dirty="0"/>
              <a:t>system</a:t>
            </a:r>
          </a:p>
        </p:txBody>
      </p:sp>
      <p:cxnSp>
        <p:nvCxnSpPr>
          <p:cNvPr id="16" name="Straight Arrow Connector 15"/>
          <p:cNvCxnSpPr/>
          <p:nvPr/>
        </p:nvCxnSpPr>
        <p:spPr>
          <a:xfrm flipH="1">
            <a:off x="6286500" y="2343150"/>
            <a:ext cx="6286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72301" y="2228851"/>
            <a:ext cx="1544334" cy="807913"/>
          </a:xfrm>
          <a:prstGeom prst="rect">
            <a:avLst/>
          </a:prstGeom>
          <a:noFill/>
        </p:spPr>
        <p:txBody>
          <a:bodyPr wrap="none" lIns="68580" tIns="34290" rIns="68580" bIns="34290" rtlCol="0">
            <a:spAutoFit/>
          </a:bodyPr>
          <a:lstStyle/>
          <a:p>
            <a:r>
              <a:rPr lang="en-US" dirty="0"/>
              <a:t>No double</a:t>
            </a:r>
          </a:p>
          <a:p>
            <a:r>
              <a:rPr lang="en-US" dirty="0"/>
              <a:t>spending</a:t>
            </a:r>
          </a:p>
        </p:txBody>
      </p:sp>
      <p:cxnSp>
        <p:nvCxnSpPr>
          <p:cNvPr id="23" name="Straight Arrow Connector 22"/>
          <p:cNvCxnSpPr/>
          <p:nvPr/>
        </p:nvCxnSpPr>
        <p:spPr>
          <a:xfrm>
            <a:off x="2228850" y="2800350"/>
            <a:ext cx="257175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3065" y="2365665"/>
            <a:ext cx="1594026" cy="807913"/>
          </a:xfrm>
          <a:prstGeom prst="rect">
            <a:avLst/>
          </a:prstGeom>
          <a:noFill/>
        </p:spPr>
        <p:txBody>
          <a:bodyPr wrap="none" lIns="68580" tIns="34290" rIns="68580" bIns="34290" rtlCol="0">
            <a:spAutoFit/>
          </a:bodyPr>
          <a:lstStyle/>
          <a:p>
            <a:r>
              <a:rPr lang="en-US" dirty="0"/>
              <a:t>Secure via</a:t>
            </a:r>
          </a:p>
          <a:p>
            <a:r>
              <a:rPr lang="en-US" dirty="0"/>
              <a:t>hash</a:t>
            </a:r>
          </a:p>
        </p:txBody>
      </p:sp>
      <p:cxnSp>
        <p:nvCxnSpPr>
          <p:cNvPr id="26" name="Straight Arrow Connector 25"/>
          <p:cNvCxnSpPr/>
          <p:nvPr/>
        </p:nvCxnSpPr>
        <p:spPr>
          <a:xfrm flipV="1">
            <a:off x="2000250" y="3543300"/>
            <a:ext cx="914400" cy="17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0" y="3558886"/>
            <a:ext cx="2485296" cy="1177245"/>
          </a:xfrm>
          <a:prstGeom prst="rect">
            <a:avLst/>
          </a:prstGeom>
          <a:noFill/>
        </p:spPr>
        <p:txBody>
          <a:bodyPr wrap="none" lIns="68580" tIns="34290" rIns="68580" bIns="34290" rtlCol="0">
            <a:spAutoFit/>
          </a:bodyPr>
          <a:lstStyle/>
          <a:p>
            <a:r>
              <a:rPr lang="en-US" dirty="0"/>
              <a:t>Warning</a:t>
            </a:r>
          </a:p>
          <a:p>
            <a:r>
              <a:rPr lang="en-US" dirty="0"/>
              <a:t>about majority of</a:t>
            </a:r>
          </a:p>
          <a:p>
            <a:r>
              <a:rPr lang="en-US" dirty="0"/>
              <a:t>computing power</a:t>
            </a:r>
          </a:p>
        </p:txBody>
      </p:sp>
      <p:cxnSp>
        <p:nvCxnSpPr>
          <p:cNvPr id="29" name="Straight Arrow Connector 28"/>
          <p:cNvCxnSpPr/>
          <p:nvPr/>
        </p:nvCxnSpPr>
        <p:spPr>
          <a:xfrm>
            <a:off x="4629150" y="400051"/>
            <a:ext cx="0" cy="1255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36665" y="144662"/>
            <a:ext cx="3887924" cy="438582"/>
          </a:xfrm>
          <a:prstGeom prst="rect">
            <a:avLst/>
          </a:prstGeom>
          <a:noFill/>
        </p:spPr>
        <p:txBody>
          <a:bodyPr wrap="none" lIns="68580" tIns="34290" rIns="68580" bIns="34290" rtlCol="0">
            <a:spAutoFit/>
          </a:bodyPr>
          <a:lstStyle/>
          <a:p>
            <a:r>
              <a:rPr lang="en-US" dirty="0" smtClean="0"/>
              <a:t>Craig, Dorian, Hal, or Nick?</a:t>
            </a:r>
            <a:endParaRPr lang="en-US" dirty="0"/>
          </a:p>
        </p:txBody>
      </p:sp>
      <p:sp>
        <p:nvSpPr>
          <p:cNvPr id="18" name="TextBox 17"/>
          <p:cNvSpPr txBox="1"/>
          <p:nvPr/>
        </p:nvSpPr>
        <p:spPr>
          <a:xfrm>
            <a:off x="3429001" y="4583134"/>
            <a:ext cx="3770904" cy="438582"/>
          </a:xfrm>
          <a:prstGeom prst="rect">
            <a:avLst/>
          </a:prstGeom>
          <a:noFill/>
        </p:spPr>
        <p:txBody>
          <a:bodyPr wrap="none" lIns="68580" tIns="34290" rIns="68580" bIns="34290" rtlCol="0">
            <a:spAutoFit/>
          </a:bodyPr>
          <a:lstStyle/>
          <a:p>
            <a:r>
              <a:rPr lang="en-US" dirty="0"/>
              <a:t>Published November 2008</a:t>
            </a:r>
          </a:p>
        </p:txBody>
      </p:sp>
    </p:spTree>
    <p:extLst>
      <p:ext uri="{BB962C8B-B14F-4D97-AF65-F5344CB8AC3E}">
        <p14:creationId xmlns:p14="http://schemas.microsoft.com/office/powerpoint/2010/main" xmlns="" val="32903325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Byzantine General Problem</a:t>
            </a:r>
            <a:endParaRPr lang="zh-CN" altLang="en-US" dirty="0"/>
          </a:p>
        </p:txBody>
      </p:sp>
      <p:sp>
        <p:nvSpPr>
          <p:cNvPr id="3" name="内容占位符 2"/>
          <p:cNvSpPr>
            <a:spLocks noGrp="1"/>
          </p:cNvSpPr>
          <p:nvPr>
            <p:ph idx="1"/>
          </p:nvPr>
        </p:nvSpPr>
        <p:spPr/>
        <p:txBody>
          <a:bodyPr/>
          <a:lstStyle/>
          <a:p>
            <a:endParaRPr lang="en-US" dirty="0" smtClean="0"/>
          </a:p>
          <a:p>
            <a:r>
              <a:rPr lang="en-US" dirty="0" smtClean="0"/>
              <a:t>How do you ensure that a peer-to-peer, distributed network with no central authority can make correct decisions, even if some of the nodes in it turn rogue?</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22" name="Picture 2" descr="https://pic3.zhimg.com/v2-1674f3cc415c4a8d1eadf57fc2ac1502_b.png"/>
          <p:cNvPicPr>
            <a:picLocks noChangeAspect="1" noChangeArrowheads="1"/>
          </p:cNvPicPr>
          <p:nvPr/>
        </p:nvPicPr>
        <p:blipFill>
          <a:blip r:embed="rId3"/>
          <a:srcRect/>
          <a:stretch>
            <a:fillRect/>
          </a:stretch>
        </p:blipFill>
        <p:spPr bwMode="auto">
          <a:xfrm>
            <a:off x="0" y="105921"/>
            <a:ext cx="5334000" cy="2476501"/>
          </a:xfrm>
          <a:prstGeom prst="rect">
            <a:avLst/>
          </a:prstGeom>
          <a:noFill/>
        </p:spPr>
      </p:pic>
      <p:pic>
        <p:nvPicPr>
          <p:cNvPr id="30724" name="Picture 4" descr="https://pic4.zhimg.com/v2-8fbfdcb9e4e7a1e283c16857b6cb14f3_b.png"/>
          <p:cNvPicPr>
            <a:picLocks noChangeAspect="1" noChangeArrowheads="1"/>
          </p:cNvPicPr>
          <p:nvPr/>
        </p:nvPicPr>
        <p:blipFill>
          <a:blip r:embed="rId4"/>
          <a:srcRect/>
          <a:stretch>
            <a:fillRect/>
          </a:stretch>
        </p:blipFill>
        <p:spPr bwMode="auto">
          <a:xfrm>
            <a:off x="3927163" y="2139525"/>
            <a:ext cx="4857420" cy="286655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Byzantine General Problem</a:t>
            </a:r>
            <a:endParaRPr lang="zh-CN" altLang="en-US" dirty="0"/>
          </a:p>
        </p:txBody>
      </p:sp>
      <p:sp>
        <p:nvSpPr>
          <p:cNvPr id="3" name="内容占位符 2"/>
          <p:cNvSpPr>
            <a:spLocks noGrp="1"/>
          </p:cNvSpPr>
          <p:nvPr>
            <p:ph idx="1"/>
          </p:nvPr>
        </p:nvSpPr>
        <p:spPr/>
        <p:txBody>
          <a:bodyPr>
            <a:normAutofit fontScale="47500" lnSpcReduction="20000"/>
          </a:bodyPr>
          <a:lstStyle/>
          <a:p>
            <a:r>
              <a:rPr lang="en-US" dirty="0" smtClean="0"/>
              <a:t>I have long felt that, because it was posed as a cute problem about philosophers seated around a table, </a:t>
            </a:r>
            <a:r>
              <a:rPr lang="en-US" dirty="0" err="1" smtClean="0"/>
              <a:t>Dijkstra’s</a:t>
            </a:r>
            <a:r>
              <a:rPr lang="en-US" dirty="0" smtClean="0"/>
              <a:t> dining philosopher’s problem received much more attention than it deserves. (For example, it has probably received more attention in the theory community than the readers/writers problem, which illustrates the same principles and has much more practical importance.) I believed that the problem introduced in </a:t>
            </a:r>
            <a:r>
              <a:rPr lang="en-US" dirty="0" smtClean="0">
                <a:hlinkClick r:id="rId3"/>
              </a:rPr>
              <a:t>[41]</a:t>
            </a:r>
            <a:r>
              <a:rPr lang="en-US" dirty="0" smtClean="0"/>
              <a:t> was very important and deserved the attention of computer scientists. The popularity of the dining philosophers problem taught me that the best way to attract attention to a problem is to present it in terms of a story.</a:t>
            </a:r>
          </a:p>
          <a:p>
            <a:r>
              <a:rPr lang="en-US" dirty="0" smtClean="0"/>
              <a:t>There is a problem in distributed computing that is sometimes called the Chinese Generals Problem, in which two generals have to come to a common agreement on whether to attack or retreat, but can communicate only by sending messengers who might never arrive. I stole the idea of the generals and posed the problem in terms of a group of generals, some of whom may be traitors, who have to reach a common decision. I wanted to assign the generals a nationality that would not offend any readers. At the time, Albania was a completely closed society, and I felt it unlikely that there would be any Albanians around to object, so the original title of this paper was The Albanian Generals Problem. Jack Goldberg was smart enough to realize that there were Albanians in the world outside Albania, and Albania might not always be a black hole, so he suggested that I find another name. The obviously more appropriate Byzantine generals then occurred to me.</a:t>
            </a:r>
          </a:p>
          <a:p>
            <a:r>
              <a:rPr lang="en-US" dirty="0" smtClean="0"/>
              <a:t>The main reason for writing this paper was to assign the new name to the problem. But a new paper needed new results as well. I came up with a simpler way to describe the general 3n+1-processor algorithm. (</a:t>
            </a:r>
            <a:r>
              <a:rPr lang="en-US" dirty="0" err="1" smtClean="0"/>
              <a:t>Shostak’s</a:t>
            </a:r>
            <a:r>
              <a:rPr lang="en-US" dirty="0" smtClean="0"/>
              <a:t> 4-processor algorithm was subtle but easy to understand; Pease’s generalization was a remarkable tour de force.) We also added a generalization to networks that were not completely connected. (I don’t remember whose work that was.) I also added some discussion of practical implementation details.</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History of money</a:t>
            </a:r>
          </a:p>
          <a:p>
            <a:r>
              <a:rPr lang="en-US" altLang="zh-CN" dirty="0" smtClean="0"/>
              <a:t>Byzantine General Problem</a:t>
            </a:r>
          </a:p>
          <a:p>
            <a:r>
              <a:rPr lang="en-US" altLang="zh-CN" dirty="0" smtClean="0"/>
              <a:t>Cryptography in bitcoin </a:t>
            </a:r>
          </a:p>
          <a:p>
            <a:pPr lvl="1"/>
            <a:r>
              <a:rPr lang="en-US" altLang="zh-CN" dirty="0" smtClean="0"/>
              <a:t>Hash</a:t>
            </a:r>
          </a:p>
          <a:p>
            <a:pPr lvl="1"/>
            <a:r>
              <a:rPr lang="en-US" altLang="zh-CN" dirty="0" smtClean="0"/>
              <a:t>Digital signature</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a:ea typeface="宋体" pitchFamily="2" charset="-122"/>
              </a:rPr>
              <a:t>Motivation</a:t>
            </a:r>
          </a:p>
        </p:txBody>
      </p:sp>
      <p:sp>
        <p:nvSpPr>
          <p:cNvPr id="5123" name="Rectangle 3" descr="Rectangle: Click to edit Master text styles&#10;Second level&#10;Third level&#10;Fourth level&#10;Fifth level"/>
          <p:cNvSpPr>
            <a:spLocks noGrp="1" noChangeArrowheads="1"/>
          </p:cNvSpPr>
          <p:nvPr>
            <p:ph type="body" idx="1"/>
          </p:nvPr>
        </p:nvSpPr>
        <p:spPr/>
        <p:txBody>
          <a:bodyPr>
            <a:normAutofit fontScale="92500"/>
          </a:bodyPr>
          <a:lstStyle/>
          <a:p>
            <a:pPr>
              <a:lnSpc>
                <a:spcPct val="90000"/>
              </a:lnSpc>
            </a:pPr>
            <a:r>
              <a:rPr lang="en-US" altLang="zh-CN" sz="2800" dirty="0">
                <a:ea typeface="宋体" pitchFamily="2" charset="-122"/>
              </a:rPr>
              <a:t>Coping with failures in computer systems</a:t>
            </a:r>
          </a:p>
          <a:p>
            <a:pPr>
              <a:lnSpc>
                <a:spcPct val="90000"/>
              </a:lnSpc>
            </a:pPr>
            <a:r>
              <a:rPr lang="en-US" altLang="zh-CN" sz="2800" dirty="0">
                <a:ea typeface="宋体" pitchFamily="2" charset="-122"/>
              </a:rPr>
              <a:t>Failed component sends conflicting information to different parts of system.</a:t>
            </a:r>
          </a:p>
          <a:p>
            <a:pPr>
              <a:lnSpc>
                <a:spcPct val="90000"/>
              </a:lnSpc>
            </a:pPr>
            <a:r>
              <a:rPr lang="en-US" altLang="zh-CN" sz="2800" dirty="0">
                <a:ea typeface="宋体" pitchFamily="2" charset="-122"/>
              </a:rPr>
              <a:t>Agreement in the presence of faults.</a:t>
            </a:r>
          </a:p>
          <a:p>
            <a:pPr>
              <a:lnSpc>
                <a:spcPct val="90000"/>
              </a:lnSpc>
            </a:pPr>
            <a:r>
              <a:rPr lang="en-US" altLang="zh-CN" sz="2800" dirty="0">
                <a:ea typeface="宋体" pitchFamily="2" charset="-122"/>
              </a:rPr>
              <a:t>P2P Networks?</a:t>
            </a:r>
          </a:p>
          <a:p>
            <a:pPr lvl="1">
              <a:lnSpc>
                <a:spcPct val="90000"/>
              </a:lnSpc>
            </a:pPr>
            <a:r>
              <a:rPr lang="en-US" altLang="zh-CN" sz="2400" dirty="0">
                <a:ea typeface="宋体" pitchFamily="2" charset="-122"/>
              </a:rPr>
              <a:t>Good nodes have to “agree to do the same thing”.</a:t>
            </a:r>
          </a:p>
          <a:p>
            <a:pPr lvl="1">
              <a:lnSpc>
                <a:spcPct val="90000"/>
              </a:lnSpc>
            </a:pPr>
            <a:r>
              <a:rPr lang="en-US" altLang="zh-CN" sz="2400" dirty="0">
                <a:ea typeface="宋体" pitchFamily="2" charset="-122"/>
              </a:rPr>
              <a:t>Faulty nodes generate corrupted and misleading messages.</a:t>
            </a:r>
          </a:p>
          <a:p>
            <a:pPr lvl="1">
              <a:lnSpc>
                <a:spcPct val="90000"/>
              </a:lnSpc>
            </a:pPr>
            <a:r>
              <a:rPr lang="en-US" altLang="zh-CN" sz="2400" dirty="0">
                <a:ea typeface="宋体" pitchFamily="2" charset="-122"/>
              </a:rPr>
              <a:t>Non-malicious: Software bugs, hardware failures, power failures</a:t>
            </a:r>
          </a:p>
          <a:p>
            <a:pPr lvl="1">
              <a:lnSpc>
                <a:spcPct val="90000"/>
              </a:lnSpc>
            </a:pPr>
            <a:r>
              <a:rPr lang="en-US" altLang="zh-CN" sz="2400" dirty="0">
                <a:ea typeface="宋体" pitchFamily="2" charset="-122"/>
              </a:rPr>
              <a:t>Malicious reasons: Machine compromised.</a:t>
            </a:r>
          </a:p>
          <a:p>
            <a:pPr lvl="1">
              <a:lnSpc>
                <a:spcPct val="90000"/>
              </a:lnSpc>
            </a:pPr>
            <a:endParaRPr lang="en-US" altLang="zh-CN" sz="2400" dirty="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zh-CN">
                <a:ea typeface="宋体" pitchFamily="2" charset="-122"/>
              </a:rPr>
              <a:t>Problem Definition</a:t>
            </a:r>
          </a:p>
        </p:txBody>
      </p:sp>
      <p:sp>
        <p:nvSpPr>
          <p:cNvPr id="409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ltLang="zh-CN" sz="2400" dirty="0">
                <a:ea typeface="宋体" pitchFamily="2" charset="-122"/>
              </a:rPr>
              <a:t>Generals = Computer Components</a:t>
            </a:r>
          </a:p>
          <a:p>
            <a:pPr>
              <a:lnSpc>
                <a:spcPct val="90000"/>
              </a:lnSpc>
            </a:pPr>
            <a:r>
              <a:rPr lang="en-US" altLang="zh-CN" sz="2400" dirty="0">
                <a:ea typeface="宋体" pitchFamily="2" charset="-122"/>
              </a:rPr>
              <a:t>The abstract problem…</a:t>
            </a:r>
          </a:p>
          <a:p>
            <a:pPr lvl="1">
              <a:lnSpc>
                <a:spcPct val="90000"/>
              </a:lnSpc>
            </a:pPr>
            <a:r>
              <a:rPr lang="en-US" altLang="zh-CN" sz="2000" dirty="0">
                <a:ea typeface="宋体" pitchFamily="2" charset="-122"/>
              </a:rPr>
              <a:t>Each division of Byzantine army is directed by its own general. </a:t>
            </a:r>
          </a:p>
          <a:p>
            <a:pPr lvl="1">
              <a:lnSpc>
                <a:spcPct val="90000"/>
              </a:lnSpc>
            </a:pPr>
            <a:r>
              <a:rPr lang="en-US" altLang="zh-CN" sz="2000" dirty="0">
                <a:ea typeface="宋体" pitchFamily="2" charset="-122"/>
              </a:rPr>
              <a:t>There are n Generals, some of which are traitors.</a:t>
            </a:r>
          </a:p>
          <a:p>
            <a:pPr lvl="1">
              <a:lnSpc>
                <a:spcPct val="90000"/>
              </a:lnSpc>
            </a:pPr>
            <a:r>
              <a:rPr lang="en-US" altLang="zh-CN" sz="2000" dirty="0">
                <a:ea typeface="宋体" pitchFamily="2" charset="-122"/>
              </a:rPr>
              <a:t>All armies are camped outside enemy castle, observing enemy.</a:t>
            </a:r>
          </a:p>
          <a:p>
            <a:pPr lvl="1">
              <a:lnSpc>
                <a:spcPct val="90000"/>
              </a:lnSpc>
            </a:pPr>
            <a:r>
              <a:rPr lang="en-US" altLang="zh-CN" sz="2000" dirty="0">
                <a:ea typeface="宋体" pitchFamily="2" charset="-122"/>
              </a:rPr>
              <a:t>Communicate with each other by messengers.</a:t>
            </a:r>
          </a:p>
          <a:p>
            <a:pPr lvl="1">
              <a:lnSpc>
                <a:spcPct val="90000"/>
              </a:lnSpc>
            </a:pPr>
            <a:r>
              <a:rPr lang="en-US" altLang="zh-CN" sz="2000" dirty="0">
                <a:ea typeface="宋体" pitchFamily="2" charset="-122"/>
              </a:rPr>
              <a:t>Requirements: </a:t>
            </a:r>
          </a:p>
          <a:p>
            <a:pPr lvl="2">
              <a:lnSpc>
                <a:spcPct val="90000"/>
              </a:lnSpc>
            </a:pPr>
            <a:r>
              <a:rPr lang="en-US" altLang="zh-CN" sz="1800" dirty="0">
                <a:ea typeface="宋体" pitchFamily="2" charset="-122"/>
              </a:rPr>
              <a:t>G1: All loyal generals decide upon the same plan of action</a:t>
            </a:r>
          </a:p>
          <a:p>
            <a:pPr lvl="2">
              <a:lnSpc>
                <a:spcPct val="90000"/>
              </a:lnSpc>
            </a:pPr>
            <a:r>
              <a:rPr lang="en-US" altLang="zh-CN" sz="1800" dirty="0">
                <a:ea typeface="宋体" pitchFamily="2" charset="-122"/>
              </a:rPr>
              <a:t>G2: A small number of traitors cannot cause the loyal generals to adopt a bad plan</a:t>
            </a:r>
          </a:p>
          <a:p>
            <a:pPr lvl="1">
              <a:lnSpc>
                <a:spcPct val="90000"/>
              </a:lnSpc>
            </a:pPr>
            <a:r>
              <a:rPr lang="en-US" altLang="zh-CN" sz="2000" dirty="0">
                <a:ea typeface="宋体" pitchFamily="2" charset="-122"/>
              </a:rPr>
              <a:t>Note: We </a:t>
            </a:r>
            <a:r>
              <a:rPr lang="en-US" altLang="zh-CN" sz="2000" b="1" dirty="0">
                <a:ea typeface="宋体" pitchFamily="2" charset="-122"/>
              </a:rPr>
              <a:t>do not </a:t>
            </a:r>
            <a:r>
              <a:rPr lang="en-US" altLang="zh-CN" sz="2000" dirty="0">
                <a:ea typeface="宋体" pitchFamily="2" charset="-122"/>
              </a:rPr>
              <a:t>have to identify the traitors.</a:t>
            </a:r>
          </a:p>
        </p:txBody>
      </p:sp>
      <p:pic>
        <p:nvPicPr>
          <p:cNvPr id="4100" name="Picture 4"/>
          <p:cNvPicPr>
            <a:picLocks noChangeAspect="1" noChangeArrowheads="1"/>
          </p:cNvPicPr>
          <p:nvPr/>
        </p:nvPicPr>
        <p:blipFill>
          <a:blip r:embed="rId2"/>
          <a:srcRect/>
          <a:stretch>
            <a:fillRect/>
          </a:stretch>
        </p:blipFill>
        <p:spPr bwMode="auto">
          <a:xfrm>
            <a:off x="5690523" y="574462"/>
            <a:ext cx="3171825" cy="127873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Byzantine General Problem</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Conclusion: </a:t>
            </a:r>
          </a:p>
          <a:p>
            <a:pPr lvl="1"/>
            <a:r>
              <a:rPr lang="en-US" altLang="zh-CN" dirty="0" smtClean="0"/>
              <a:t>generals can reach consensus with less than 1/3 traitors</a:t>
            </a:r>
          </a:p>
          <a:p>
            <a:pPr lvl="2"/>
            <a:r>
              <a:rPr lang="en-US" altLang="zh-CN" dirty="0" smtClean="0"/>
              <a:t>After receiving a message, generals will communicate with each other</a:t>
            </a:r>
          </a:p>
          <a:p>
            <a:r>
              <a:rPr lang="en-US" altLang="zh-CN" dirty="0" smtClean="0"/>
              <a:t>Example:</a:t>
            </a:r>
            <a:r>
              <a:rPr lang="zh-CN" altLang="en-US" dirty="0" smtClean="0"/>
              <a:t> </a:t>
            </a:r>
            <a:r>
              <a:rPr lang="en-US" altLang="zh-CN" dirty="0" smtClean="0"/>
              <a:t>4 generals A B C D</a:t>
            </a:r>
          </a:p>
          <a:p>
            <a:pPr lvl="1"/>
            <a:r>
              <a:rPr lang="en-US" altLang="zh-CN" dirty="0" smtClean="0"/>
              <a:t>Case1: General A sends message “attack at 1 pm” to the other 3 generals (one of B C D is traitor)</a:t>
            </a:r>
          </a:p>
          <a:p>
            <a:pPr lvl="1"/>
            <a:r>
              <a:rPr lang="en-US" altLang="zh-CN" dirty="0" smtClean="0"/>
              <a:t>Case2: General A sends message “attack at 1 pm” “attack at 2 pm” “attack at 3 pm” to B C D respectively (A is traitor)</a:t>
            </a:r>
          </a:p>
          <a:p>
            <a:pPr lvl="1"/>
            <a:endParaRPr lang="en-US" altLang="zh-C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Proof of Work</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What is needed is an electronic payment system based on cryptographic proof instead of trust, allowing any two willing parties to transact directly with each other without the need for a trusted third party. Transactions that are computationally impractical to reverse would protect sellers from fraud, and routine escrow mechanisms could easily be implemented to protect buyers. In this paper, we propose a solution to the double-spending problem using a peer-to-peer distributed timestamp server to generate computational proof of the chronological order of transactions. The system is secure as long as honest nodes collectively control more CPU power than any cooperating group of attacker nodes.</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Proof of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To implement a distributed timestamp server on a peer-to-peer basis, we will need to use a proof-of-work system similar to Adam Back's </a:t>
            </a:r>
            <a:r>
              <a:rPr lang="en-US" altLang="zh-CN" dirty="0" err="1" smtClean="0"/>
              <a:t>Hashcash</a:t>
            </a:r>
            <a:r>
              <a:rPr lang="en-US" altLang="zh-CN" dirty="0" smtClean="0"/>
              <a:t> , rather than newspaper or Usenet posts. The proof-of-work involves scanning for a value that when hashed, such as with SHA-256, the hash begins with a number of zero bits. The average work required is exponential in the number of zero bits required and can be verified by executing a single hash.</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Proof of Work</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The proof-of-work also solves the problem of determining representation in majority decision making. If the majority were based on one-IP-address-one-vote, it could be subverted by anyone able to allocate many IPs. Proof-of-work is essentially one-CPU-one-vote. The majority decision is represented by the longest chain, which has the greatest proof-of-work effort invested in it. If a majority of CPU power is controlled by honest nodes, the honest chain will grow the fastest and outpace any competing chains. To modify a past block, an attacker would have to redo the proof-of-work of the block and all blocks after it and then catch up with and surpass the work of the honest nodes.</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Proof of Work</a:t>
            </a:r>
            <a:endParaRPr lang="zh-CN" altLang="en-US" dirty="0"/>
          </a:p>
        </p:txBody>
      </p:sp>
      <p:sp>
        <p:nvSpPr>
          <p:cNvPr id="3" name="内容占位符 2"/>
          <p:cNvSpPr>
            <a:spLocks noGrp="1"/>
          </p:cNvSpPr>
          <p:nvPr>
            <p:ph idx="1"/>
          </p:nvPr>
        </p:nvSpPr>
        <p:spPr/>
        <p:txBody>
          <a:bodyPr/>
          <a:lstStyle/>
          <a:p>
            <a:r>
              <a:rPr lang="en-US" b="1" dirty="0" smtClean="0"/>
              <a:t>Sybil attack</a:t>
            </a:r>
            <a:r>
              <a:rPr lang="en-US" dirty="0" smtClean="0"/>
              <a:t>, the attacker subverts the reputation system of a network service by creating a large number of pseudonymous identities and uses them to gain a disproportionately large influence.</a:t>
            </a:r>
          </a:p>
          <a:p>
            <a:r>
              <a:rPr lang="en-US" dirty="0" smtClean="0"/>
              <a:t> </a:t>
            </a:r>
            <a:endParaRPr lang="zh-CN" altLang="en-US" dirty="0"/>
          </a:p>
        </p:txBody>
      </p:sp>
      <p:pic>
        <p:nvPicPr>
          <p:cNvPr id="34818" name="Picture 2"/>
          <p:cNvPicPr>
            <a:picLocks noChangeAspect="1" noChangeArrowheads="1"/>
          </p:cNvPicPr>
          <p:nvPr/>
        </p:nvPicPr>
        <p:blipFill>
          <a:blip r:embed="rId3"/>
          <a:srcRect/>
          <a:stretch>
            <a:fillRect/>
          </a:stretch>
        </p:blipFill>
        <p:spPr bwMode="auto">
          <a:xfrm>
            <a:off x="858572" y="3114657"/>
            <a:ext cx="6972300" cy="7747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Proof of Work</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err="1" smtClean="0"/>
              <a:t>Hashcash</a:t>
            </a:r>
            <a:r>
              <a:rPr lang="en-US" dirty="0" smtClean="0"/>
              <a:t> is a proof-of-work algorithm, which has been used as a denial-of-service counter measure technique in a number of systems.</a:t>
            </a:r>
          </a:p>
          <a:p>
            <a:r>
              <a:rPr lang="en-US" dirty="0" smtClean="0"/>
              <a:t>A </a:t>
            </a:r>
            <a:r>
              <a:rPr lang="en-US" dirty="0" err="1" smtClean="0"/>
              <a:t>hashcash</a:t>
            </a:r>
            <a:r>
              <a:rPr lang="en-US" dirty="0" smtClean="0"/>
              <a:t> stamp constitutes a proof-of-work which takes a </a:t>
            </a:r>
            <a:r>
              <a:rPr lang="en-US" dirty="0" err="1" smtClean="0"/>
              <a:t>parameterizable</a:t>
            </a:r>
            <a:r>
              <a:rPr lang="en-US" dirty="0" smtClean="0"/>
              <a:t> amount of work to compute for the sender. The recipient (and indeed anyone as it is publicly auditable) can verify received </a:t>
            </a:r>
            <a:r>
              <a:rPr lang="en-US" dirty="0" err="1" smtClean="0"/>
              <a:t>hashcash</a:t>
            </a:r>
            <a:r>
              <a:rPr lang="en-US" dirty="0" smtClean="0"/>
              <a:t> stamps efficiently</a:t>
            </a:r>
          </a:p>
          <a:p>
            <a:r>
              <a:rPr lang="en-US" dirty="0" smtClean="0"/>
              <a:t>At this point it is most widely used as the bitcoin mining function.</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p:txBody>
          <a:bodyPr/>
          <a:lstStyle/>
          <a:p>
            <a:r>
              <a:rPr lang="en-US" altLang="zh-CN" dirty="0" smtClean="0"/>
              <a:t>What is Hash?</a:t>
            </a:r>
          </a:p>
          <a:p>
            <a:pPr lvl="1"/>
            <a:r>
              <a:rPr lang="en-US" altLang="zh-CN" dirty="0" smtClean="0"/>
              <a:t>Give an example of hash algorithm</a:t>
            </a:r>
          </a:p>
          <a:p>
            <a:pPr lvl="1"/>
            <a:r>
              <a:rPr lang="en-US" altLang="zh-CN" dirty="0" smtClean="0"/>
              <a:t>Give an application example of hash</a:t>
            </a:r>
            <a:endParaRPr lang="zh-CN" altLang="en-US" dirty="0"/>
          </a:p>
        </p:txBody>
      </p:sp>
      <p:pic>
        <p:nvPicPr>
          <p:cNvPr id="35842" name="Picture 2" descr="https://pic3.zhimg.com/v2-37a7d000b7da7310df0eba708fe3945e_b.jpg"/>
          <p:cNvPicPr>
            <a:picLocks noChangeAspect="1" noChangeArrowheads="1"/>
          </p:cNvPicPr>
          <p:nvPr/>
        </p:nvPicPr>
        <p:blipFill>
          <a:blip r:embed="rId3"/>
          <a:srcRect/>
          <a:stretch>
            <a:fillRect/>
          </a:stretch>
        </p:blipFill>
        <p:spPr bwMode="auto">
          <a:xfrm>
            <a:off x="752842" y="2996677"/>
            <a:ext cx="6858000" cy="13716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A </a:t>
            </a:r>
            <a:r>
              <a:rPr lang="en-US" altLang="zh-CN" i="1" dirty="0" smtClean="0"/>
              <a:t>hash function is a mathematical function with the following three properties:</a:t>
            </a:r>
          </a:p>
          <a:p>
            <a:pPr lvl="1"/>
            <a:r>
              <a:rPr lang="en-US" altLang="zh-CN" dirty="0" smtClean="0"/>
              <a:t>Its input can be any string of any size.</a:t>
            </a:r>
          </a:p>
          <a:p>
            <a:pPr lvl="1"/>
            <a:r>
              <a:rPr lang="en-US" altLang="zh-CN" dirty="0" smtClean="0"/>
              <a:t>It produces a fixed size output, For example, SHA-256 has an output size of  256‐bit. (question: does the output size matter?)</a:t>
            </a:r>
          </a:p>
          <a:p>
            <a:pPr lvl="1"/>
            <a:r>
              <a:rPr lang="en-US" altLang="zh-CN" dirty="0" smtClean="0"/>
              <a:t>It is efficiently computable. Intuitively this means that for a given input string, you can figure out what the output of the hash function is in a reasonable amount of time. More technically, computing the hash of an </a:t>
            </a:r>
            <a:r>
              <a:rPr lang="en-US" altLang="zh-CN" i="1" dirty="0" smtClean="0"/>
              <a:t>n ‐bit string should have a running time that is O( n ).</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About Bitcoin </a:t>
            </a:r>
            <a:endParaRPr lang="zh-CN" altLang="en-US" dirty="0"/>
          </a:p>
        </p:txBody>
      </p:sp>
      <p:sp>
        <p:nvSpPr>
          <p:cNvPr id="3" name="内容占位符 2"/>
          <p:cNvSpPr>
            <a:spLocks noGrp="1"/>
          </p:cNvSpPr>
          <p:nvPr>
            <p:ph idx="1"/>
          </p:nvPr>
        </p:nvSpPr>
        <p:spPr/>
        <p:txBody>
          <a:bodyPr/>
          <a:lstStyle/>
          <a:p>
            <a:r>
              <a:rPr lang="en-US" dirty="0" smtClean="0"/>
              <a:t>“We don‘t own any, we’re not short any. We‘ll never have a position in them.“  </a:t>
            </a:r>
            <a:r>
              <a:rPr lang="zh-CN" altLang="en-US" dirty="0" smtClean="0"/>
              <a:t> </a:t>
            </a:r>
            <a:r>
              <a:rPr lang="en-US" altLang="zh-CN" dirty="0" smtClean="0"/>
              <a:t>--Warren Buffett</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p:txBody>
          <a:bodyPr/>
          <a:lstStyle/>
          <a:p>
            <a:pPr marL="9525" eaLnBrk="1" hangingPunct="1">
              <a:spcBef>
                <a:spcPts val="325"/>
              </a:spcBef>
            </a:pPr>
            <a:r>
              <a:rPr lang="en-US" altLang="zh-CN" dirty="0" smtClean="0">
                <a:latin typeface="Calibri" pitchFamily="34" charset="0"/>
                <a:ea typeface="Calibri" pitchFamily="34" charset="0"/>
                <a:cs typeface="Calibri" pitchFamily="34" charset="0"/>
              </a:rPr>
              <a:t>A </a:t>
            </a:r>
            <a:r>
              <a:rPr lang="en-US" altLang="zh-CN" b="1" i="1" dirty="0" smtClean="0">
                <a:latin typeface="Calibri" pitchFamily="34" charset="0"/>
                <a:ea typeface="Calibri" pitchFamily="34" charset="0"/>
                <a:cs typeface="Calibri" pitchFamily="34" charset="0"/>
              </a:rPr>
              <a:t>cryptographic hash function</a:t>
            </a:r>
          </a:p>
          <a:p>
            <a:pPr marL="809625" lvl="2" eaLnBrk="1" hangingPunct="1">
              <a:spcBef>
                <a:spcPts val="325"/>
              </a:spcBef>
            </a:pPr>
            <a:r>
              <a:rPr lang="en-US" altLang="zh-CN" dirty="0" smtClean="0"/>
              <a:t> collision‐resistance</a:t>
            </a:r>
          </a:p>
          <a:p>
            <a:pPr marL="809625" lvl="2" eaLnBrk="1" hangingPunct="1">
              <a:spcBef>
                <a:spcPts val="325"/>
              </a:spcBef>
            </a:pPr>
            <a:r>
              <a:rPr lang="en-US" altLang="zh-CN" dirty="0" smtClean="0"/>
              <a:t>Hiding</a:t>
            </a:r>
          </a:p>
          <a:p>
            <a:pPr marL="809625" lvl="2" eaLnBrk="1" hangingPunct="1">
              <a:spcBef>
                <a:spcPts val="325"/>
              </a:spcBef>
            </a:pPr>
            <a:r>
              <a:rPr lang="en-US" altLang="zh-CN" dirty="0" smtClean="0"/>
              <a:t>puzzle‐friendliness</a:t>
            </a:r>
            <a:endParaRPr lang="zh-CN" altLang="en-US" dirty="0" smtClean="0">
              <a:latin typeface="Calibri" pitchFamily="34" charset="0"/>
              <a:ea typeface="Calibri" pitchFamily="34" charset="0"/>
              <a:cs typeface="Calibri" pitchFamily="34" charset="0"/>
            </a:endParaRPr>
          </a:p>
          <a:p>
            <a:pPr marL="9525" eaLnBrk="1" hangingPunct="1">
              <a:spcBef>
                <a:spcPts val="38"/>
              </a:spcBef>
              <a:buFont typeface="Arial" charset="0"/>
              <a:buChar char="•"/>
            </a:pPr>
            <a:endParaRPr lang="zh-CN" altLang="en-US" sz="3200" dirty="0" smtClean="0">
              <a:latin typeface="Times New Roman" pitchFamily="18" charset="0"/>
              <a:cs typeface="Times New Roman" pitchFamily="18" charset="0"/>
            </a:endParaRPr>
          </a:p>
          <a:p>
            <a:pPr marL="9525" eaLnBrk="1" hangingPunct="1">
              <a:buFont typeface="Arial" charset="0"/>
              <a:buChar char="•"/>
            </a:pPr>
            <a:r>
              <a:rPr lang="en-US" altLang="zh-CN" b="1" i="1" dirty="0" smtClean="0">
                <a:latin typeface="Calibri" pitchFamily="34" charset="0"/>
                <a:ea typeface="Calibri" pitchFamily="34" charset="0"/>
                <a:cs typeface="Calibri" pitchFamily="34" charset="0"/>
              </a:rPr>
              <a:t>Examples: </a:t>
            </a:r>
            <a:r>
              <a:rPr lang="en-US" altLang="zh-CN" dirty="0" smtClean="0">
                <a:latin typeface="Calibri" pitchFamily="34" charset="0"/>
                <a:ea typeface="Calibri" pitchFamily="34" charset="0"/>
                <a:cs typeface="Calibri" pitchFamily="34" charset="0"/>
              </a:rPr>
              <a:t>SHA256, SHA512, SHA3-256, RIPEMD-160</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Content Placeholder 3"/>
          <p:cNvPicPr>
            <a:picLocks noChangeAspect="1" noChangeArrowheads="1"/>
          </p:cNvPicPr>
          <p:nvPr/>
        </p:nvPicPr>
        <p:blipFill>
          <a:blip r:embed="rId2"/>
          <a:srcRect/>
          <a:stretch>
            <a:fillRect/>
          </a:stretch>
        </p:blipFill>
        <p:spPr bwMode="auto">
          <a:xfrm>
            <a:off x="0" y="1136996"/>
            <a:ext cx="9227892" cy="37423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 </a:t>
            </a:r>
            <a:endParaRPr lang="zh-CN" altLang="en-US" dirty="0"/>
          </a:p>
        </p:txBody>
      </p:sp>
      <p:sp>
        <p:nvSpPr>
          <p:cNvPr id="3" name="内容占位符 2"/>
          <p:cNvSpPr>
            <a:spLocks noGrp="1"/>
          </p:cNvSpPr>
          <p:nvPr>
            <p:ph idx="1"/>
          </p:nvPr>
        </p:nvSpPr>
        <p:spPr/>
        <p:txBody>
          <a:bodyPr/>
          <a:lstStyle/>
          <a:p>
            <a:r>
              <a:rPr lang="en-US" altLang="zh-CN" dirty="0" smtClean="0"/>
              <a:t>Hiding :</a:t>
            </a:r>
          </a:p>
          <a:p>
            <a:pPr lvl="1"/>
            <a:r>
              <a:rPr lang="en-US" altLang="zh-CN" dirty="0" smtClean="0"/>
              <a:t>The hiding property asserts that if we’re given the output of the hash function </a:t>
            </a:r>
            <a:r>
              <a:rPr lang="en-US" altLang="zh-CN" i="1" dirty="0" smtClean="0"/>
              <a:t>y = H(x) , there’s no feasible </a:t>
            </a:r>
            <a:r>
              <a:rPr lang="en-US" altLang="zh-CN" dirty="0" smtClean="0"/>
              <a:t>way to figure out what the input, </a:t>
            </a:r>
            <a:r>
              <a:rPr lang="en-US" altLang="zh-CN" i="1" dirty="0" smtClean="0"/>
              <a:t>x , was.</a:t>
            </a:r>
          </a:p>
          <a:p>
            <a:pPr lvl="1"/>
            <a:r>
              <a:rPr lang="en-US" altLang="zh-CN" i="1" dirty="0" smtClean="0"/>
              <a:t>A hash function H is hiding if: when a secret value r is chosen from a probability distribution </a:t>
            </a:r>
            <a:r>
              <a:rPr lang="en-US" altLang="zh-CN" dirty="0" smtClean="0"/>
              <a:t>that has </a:t>
            </a:r>
            <a:r>
              <a:rPr lang="en-US" altLang="zh-CN" b="1" i="1" dirty="0" smtClean="0"/>
              <a:t>high min‐entropy </a:t>
            </a:r>
            <a:r>
              <a:rPr lang="en-US" altLang="zh-CN" i="1" dirty="0" smtClean="0"/>
              <a:t>, then given H(r ‖ x) it is infeasible to find x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a:xfrm>
            <a:off x="517160" y="952813"/>
            <a:ext cx="8192125" cy="1370662"/>
          </a:xfrm>
        </p:spPr>
        <p:txBody>
          <a:bodyPr>
            <a:normAutofit fontScale="55000" lnSpcReduction="20000"/>
          </a:bodyPr>
          <a:lstStyle/>
          <a:p>
            <a:r>
              <a:rPr lang="en-US" altLang="zh-CN" dirty="0" smtClean="0"/>
              <a:t>Hiding</a:t>
            </a:r>
          </a:p>
          <a:p>
            <a:pPr lvl="1"/>
            <a:r>
              <a:rPr lang="en-US" altLang="zh-CN" dirty="0" err="1" smtClean="0"/>
              <a:t>exmaple</a:t>
            </a:r>
            <a:endParaRPr lang="en-US" altLang="zh-CN" dirty="0" smtClean="0"/>
          </a:p>
          <a:p>
            <a:pPr lvl="2"/>
            <a:r>
              <a:rPr lang="en-US" altLang="zh-CN" dirty="0" smtClean="0"/>
              <a:t>World cup competition</a:t>
            </a:r>
          </a:p>
          <a:p>
            <a:pPr lvl="2"/>
            <a:r>
              <a:rPr lang="en-US" altLang="zh-CN" dirty="0" smtClean="0"/>
              <a:t>Bet the final result</a:t>
            </a:r>
          </a:p>
          <a:p>
            <a:pPr lvl="2"/>
            <a:r>
              <a:rPr lang="en-US" altLang="zh-CN" dirty="0" smtClean="0"/>
              <a:t>Don’t want to reveal one’s prediction</a:t>
            </a:r>
          </a:p>
          <a:p>
            <a:pPr lvl="1">
              <a:buNone/>
            </a:pPr>
            <a:endParaRPr lang="zh-CN" altLang="en-US" dirty="0"/>
          </a:p>
        </p:txBody>
      </p:sp>
      <p:pic>
        <p:nvPicPr>
          <p:cNvPr id="44034" name="Picture 2"/>
          <p:cNvPicPr>
            <a:picLocks noChangeAspect="1" noChangeArrowheads="1"/>
          </p:cNvPicPr>
          <p:nvPr/>
        </p:nvPicPr>
        <p:blipFill>
          <a:blip r:embed="rId3"/>
          <a:srcRect/>
          <a:stretch>
            <a:fillRect/>
          </a:stretch>
        </p:blipFill>
        <p:spPr bwMode="auto">
          <a:xfrm>
            <a:off x="688845" y="2243295"/>
            <a:ext cx="7286625"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a:xfrm>
            <a:off x="404735" y="907843"/>
            <a:ext cx="8229600" cy="3818430"/>
          </a:xfrm>
        </p:spPr>
        <p:txBody>
          <a:bodyPr>
            <a:normAutofit/>
          </a:bodyPr>
          <a:lstStyle/>
          <a:p>
            <a:r>
              <a:rPr lang="en-US" altLang="zh-CN" i="1" dirty="0" smtClean="0"/>
              <a:t>Collision‐resistance</a:t>
            </a:r>
          </a:p>
          <a:p>
            <a:pPr lvl="1"/>
            <a:r>
              <a:rPr lang="en-US" altLang="zh-CN" sz="2000" dirty="0" smtClean="0"/>
              <a:t>Collision‐resistance: A hash function </a:t>
            </a:r>
            <a:r>
              <a:rPr lang="en-US" altLang="zh-CN" sz="2000" i="1" dirty="0" smtClean="0"/>
              <a:t>H is said to be collision resistant if it is infeasible to find two </a:t>
            </a:r>
            <a:r>
              <a:rPr lang="en-US" altLang="zh-CN" sz="2000" dirty="0" smtClean="0"/>
              <a:t>values, </a:t>
            </a:r>
            <a:r>
              <a:rPr lang="en-US" altLang="zh-CN" sz="2000" i="1" dirty="0" smtClean="0"/>
              <a:t>x and y , such that x ≠ y , yet H(x) = H(y) </a:t>
            </a:r>
          </a:p>
          <a:p>
            <a:pPr lvl="1"/>
            <a:r>
              <a:rPr lang="en-US" altLang="zh-CN" sz="2000" dirty="0" smtClean="0"/>
              <a:t>Notice that we said </a:t>
            </a:r>
            <a:r>
              <a:rPr lang="en-US" altLang="zh-CN" sz="2000" i="1" dirty="0" smtClean="0"/>
              <a:t>nobody can find a collision, but we did not say that no collisions exist</a:t>
            </a:r>
          </a:p>
          <a:p>
            <a:pPr lvl="1"/>
            <a:r>
              <a:rPr lang="en-US" altLang="zh-CN" sz="2000" i="1" dirty="0" smtClean="0"/>
              <a:t>the input space is larger than the output space (indeed, </a:t>
            </a:r>
            <a:r>
              <a:rPr lang="en-US" altLang="zh-CN" sz="2000" i="1" dirty="0" err="1" smtClean="0"/>
              <a:t>theinput</a:t>
            </a:r>
            <a:r>
              <a:rPr lang="en-US" altLang="zh-CN" sz="2000" i="1" dirty="0" smtClean="0"/>
              <a:t> space is infinite, while the output space is finite), there must be input strings that map to the same output string</a:t>
            </a:r>
          </a:p>
          <a:p>
            <a:pPr lvl="1"/>
            <a:r>
              <a:rPr lang="en-US" altLang="zh-CN" sz="2000" i="1" dirty="0" smtClean="0"/>
              <a:t>Pigeonhole principle</a:t>
            </a:r>
          </a:p>
          <a:p>
            <a:pPr lvl="1"/>
            <a:endParaRPr lang="zh-CN" altLang="en-US" dirty="0"/>
          </a:p>
        </p:txBody>
      </p:sp>
      <p:pic>
        <p:nvPicPr>
          <p:cNvPr id="45058" name="Picture 2"/>
          <p:cNvPicPr>
            <a:picLocks noChangeAspect="1" noChangeArrowheads="1"/>
          </p:cNvPicPr>
          <p:nvPr/>
        </p:nvPicPr>
        <p:blipFill>
          <a:blip r:embed="rId3"/>
          <a:srcRect/>
          <a:stretch>
            <a:fillRect/>
          </a:stretch>
        </p:blipFill>
        <p:spPr bwMode="auto">
          <a:xfrm>
            <a:off x="5119140" y="3815221"/>
            <a:ext cx="3690391" cy="1328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p:txBody>
          <a:bodyPr>
            <a:normAutofit/>
          </a:bodyPr>
          <a:lstStyle/>
          <a:p>
            <a:r>
              <a:rPr lang="en-US" altLang="zh-CN" i="1" dirty="0" smtClean="0"/>
              <a:t>Collision‐resistance</a:t>
            </a:r>
          </a:p>
          <a:p>
            <a:pPr lvl="1"/>
            <a:r>
              <a:rPr lang="en-US" altLang="zh-CN" sz="2000" i="1" dirty="0" smtClean="0"/>
              <a:t>Birthday paradox</a:t>
            </a:r>
          </a:p>
          <a:p>
            <a:pPr lvl="1"/>
            <a:r>
              <a:rPr lang="en-US" altLang="zh-CN" sz="2000" dirty="0" smtClean="0"/>
              <a:t>If we randomly choose just 2^130 + 1 inputs, it turns out there’s a 99.8% chance that at least two of them are going to collide</a:t>
            </a:r>
          </a:p>
          <a:p>
            <a:pPr lvl="1"/>
            <a:r>
              <a:rPr lang="en-US" altLang="zh-CN" sz="2000" dirty="0" smtClean="0"/>
              <a:t>However, if a computer calculates 10,000 hashes per second, it would take more than one octillion (10^27 ) years to calculate 2^128 hashes</a:t>
            </a:r>
          </a:p>
          <a:p>
            <a:pPr lvl="1"/>
            <a:r>
              <a:rPr lang="en-US" altLang="zh-CN" sz="2100" dirty="0" smtClean="0">
                <a:cs typeface="+mn-cs"/>
              </a:rPr>
              <a:t>The odds that to find a collision is still infinitesimally small. So small that it’s way less than the odds that the Earth will be destroyed by a giant meteor in the next two seconds.</a:t>
            </a:r>
            <a:endParaRPr lang="zh-CN" altLang="en-US" sz="2100" dirty="0" smtClean="0">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avalanche</a:t>
            </a:r>
            <a:endParaRPr lang="zh-CN" altLang="en-US" dirty="0"/>
          </a:p>
        </p:txBody>
      </p:sp>
      <p:pic>
        <p:nvPicPr>
          <p:cNvPr id="49154" name="Picture 2" descr="https://pic1.zhimg.com/v2-f4221a809d6e04c5951287cf7b1cf6ec_b.png"/>
          <p:cNvPicPr>
            <a:picLocks noChangeAspect="1" noChangeArrowheads="1"/>
          </p:cNvPicPr>
          <p:nvPr/>
        </p:nvPicPr>
        <p:blipFill>
          <a:blip r:embed="rId2"/>
          <a:srcRect/>
          <a:stretch>
            <a:fillRect/>
          </a:stretch>
        </p:blipFill>
        <p:spPr bwMode="auto">
          <a:xfrm>
            <a:off x="2411594" y="255613"/>
            <a:ext cx="6858000" cy="475297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p:txBody>
          <a:bodyPr/>
          <a:lstStyle/>
          <a:p>
            <a:r>
              <a:rPr lang="en-US" altLang="zh-CN" i="1" dirty="0" smtClean="0"/>
              <a:t>Puzzle friendliness. </a:t>
            </a:r>
          </a:p>
          <a:p>
            <a:pPr lvl="1"/>
            <a:r>
              <a:rPr lang="en-US" altLang="zh-CN" i="1" dirty="0" smtClean="0"/>
              <a:t>A hash function H is said to be puzzle‐friendly if for every possible n‐bit output </a:t>
            </a:r>
            <a:r>
              <a:rPr lang="en-US" altLang="zh-CN" dirty="0" smtClean="0"/>
              <a:t>value </a:t>
            </a:r>
            <a:r>
              <a:rPr lang="en-US" altLang="zh-CN" i="1" dirty="0" smtClean="0"/>
              <a:t>y , if k is chosen from a distribution with high min‐entropy, then it is infeasible to find x such </a:t>
            </a:r>
            <a:r>
              <a:rPr lang="en-US" altLang="zh-CN" dirty="0" smtClean="0"/>
              <a:t>that H(k ||x) = y in time significantly less than </a:t>
            </a:r>
            <a:r>
              <a:rPr lang="en-US" altLang="zh-CN" i="1" dirty="0" smtClean="0"/>
              <a:t>2^n .  </a:t>
            </a:r>
          </a:p>
          <a:p>
            <a:pPr lvl="1"/>
            <a:r>
              <a:rPr lang="en-US" altLang="zh-CN" i="1" dirty="0" smtClean="0"/>
              <a:t>Search puzzle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a:t>
            </a:r>
            <a:endParaRPr lang="zh-CN" altLang="en-US" dirty="0"/>
          </a:p>
        </p:txBody>
      </p:sp>
      <p:sp>
        <p:nvSpPr>
          <p:cNvPr id="3" name="内容占位符 2"/>
          <p:cNvSpPr>
            <a:spLocks noGrp="1"/>
          </p:cNvSpPr>
          <p:nvPr>
            <p:ph idx="1"/>
          </p:nvPr>
        </p:nvSpPr>
        <p:spPr>
          <a:xfrm>
            <a:off x="457200" y="1200151"/>
            <a:ext cx="8244590" cy="1872833"/>
          </a:xfrm>
        </p:spPr>
        <p:txBody>
          <a:bodyPr>
            <a:normAutofit fontScale="70000" lnSpcReduction="20000"/>
          </a:bodyPr>
          <a:lstStyle/>
          <a:p>
            <a:r>
              <a:rPr lang="en-US" altLang="zh-CN" dirty="0" smtClean="0"/>
              <a:t>Mining</a:t>
            </a:r>
          </a:p>
          <a:p>
            <a:pPr lvl="1"/>
            <a:r>
              <a:rPr lang="en-US" altLang="zh-CN" dirty="0" smtClean="0"/>
              <a:t>In order to create a block, the node that proposes that block is required to find a number, or </a:t>
            </a:r>
            <a:r>
              <a:rPr lang="en-US" altLang="zh-CN" i="1" dirty="0" smtClean="0"/>
              <a:t>nonce , such that when you concatenate the nonce, the </a:t>
            </a:r>
            <a:r>
              <a:rPr lang="en-US" altLang="zh-CN" dirty="0" smtClean="0"/>
              <a:t>previous hash, and the list of transactions that comprise that block and take the hash of this whole string, then that hash output should be a number that falls into a target space that is quite small in relation to the much larger output space of that hash function</a:t>
            </a:r>
            <a:endParaRPr lang="zh-CN" altLang="en-US" dirty="0"/>
          </a:p>
        </p:txBody>
      </p:sp>
      <p:pic>
        <p:nvPicPr>
          <p:cNvPr id="47106" name="Picture 2"/>
          <p:cNvPicPr>
            <a:picLocks noChangeAspect="1" noChangeArrowheads="1"/>
          </p:cNvPicPr>
          <p:nvPr/>
        </p:nvPicPr>
        <p:blipFill>
          <a:blip r:embed="rId2"/>
          <a:srcRect/>
          <a:stretch>
            <a:fillRect/>
          </a:stretch>
        </p:blipFill>
        <p:spPr bwMode="auto">
          <a:xfrm>
            <a:off x="2337217" y="3237174"/>
            <a:ext cx="3810000" cy="54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2" descr="Image result for genesis block"/>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81463" y="1164319"/>
            <a:ext cx="4557713" cy="3421857"/>
          </a:xfrm>
          <a:prstGeom prst="rect">
            <a:avLst/>
          </a:prstGeom>
          <a:noFill/>
          <a:extLst>
            <a:ext uri="{909E8E84-426E-40DD-AFC4-6F175D3DCCD1}">
              <a14:hiddenFill xmlns:a14="http://schemas.microsoft.com/office/drawing/2010/main" xmlns="">
                <a:solidFill>
                  <a:srgbClr val="FFFFFF"/>
                </a:solidFill>
              </a14:hiddenFill>
            </a:ext>
          </a:extLst>
        </p:spPr>
      </p:pic>
      <p:pic>
        <p:nvPicPr>
          <p:cNvPr id="48130" name="Picture 2"/>
          <p:cNvPicPr>
            <a:picLocks noChangeAspect="1" noChangeArrowheads="1"/>
          </p:cNvPicPr>
          <p:nvPr/>
        </p:nvPicPr>
        <p:blipFill>
          <a:blip r:embed="rId4"/>
          <a:srcRect/>
          <a:stretch>
            <a:fillRect/>
          </a:stretch>
        </p:blipFill>
        <p:spPr bwMode="auto">
          <a:xfrm>
            <a:off x="174475" y="134912"/>
            <a:ext cx="8324945" cy="4903657"/>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History of money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ea typeface="宋体" pitchFamily="2" charset="-122"/>
              </a:rPr>
              <a:t>Bitcoin is the first of the </a:t>
            </a:r>
            <a:r>
              <a:rPr lang="en-US" altLang="zh-CN" dirty="0" err="1" smtClean="0">
                <a:ea typeface="宋体" pitchFamily="2" charset="-122"/>
              </a:rPr>
              <a:t>cryptocurrencies</a:t>
            </a:r>
            <a:endParaRPr lang="en-US" altLang="zh-CN" dirty="0" smtClean="0">
              <a:ea typeface="宋体" pitchFamily="2" charset="-122"/>
            </a:endParaRPr>
          </a:p>
          <a:p>
            <a:pPr lvl="1"/>
            <a:r>
              <a:rPr lang="en-US" altLang="zh-CN" dirty="0" smtClean="0">
                <a:ea typeface="宋体" pitchFamily="2" charset="-122"/>
              </a:rPr>
              <a:t>Not likely to be the last</a:t>
            </a:r>
          </a:p>
          <a:p>
            <a:r>
              <a:rPr lang="en-US" altLang="zh-CN" dirty="0" smtClean="0">
                <a:ea typeface="宋体" pitchFamily="2" charset="-122"/>
              </a:rPr>
              <a:t>It also uses the block chain approach for distributing work </a:t>
            </a:r>
          </a:p>
          <a:p>
            <a:r>
              <a:rPr lang="en-US" altLang="zh-CN" dirty="0" smtClean="0">
                <a:ea typeface="宋体" pitchFamily="2" charset="-122"/>
              </a:rPr>
              <a:t>It is a decentralized, digital currency without bank or national support</a:t>
            </a:r>
          </a:p>
          <a:p>
            <a:r>
              <a:rPr lang="en-US" altLang="zh-CN" dirty="0" smtClean="0">
                <a:ea typeface="宋体" pitchFamily="2" charset="-122"/>
              </a:rPr>
              <a:t>First we should consider the general notion of currency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SHA-256</a:t>
            </a:r>
            <a:endParaRPr lang="zh-CN" altLang="en-US" dirty="0"/>
          </a:p>
        </p:txBody>
      </p:sp>
      <p:sp>
        <p:nvSpPr>
          <p:cNvPr id="3" name="内容占位符 2"/>
          <p:cNvSpPr>
            <a:spLocks noGrp="1"/>
          </p:cNvSpPr>
          <p:nvPr>
            <p:ph idx="1"/>
          </p:nvPr>
        </p:nvSpPr>
        <p:spPr/>
        <p:txBody>
          <a:bodyPr>
            <a:normAutofit/>
          </a:bodyPr>
          <a:lstStyle/>
          <a:p>
            <a:r>
              <a:rPr lang="en-US" dirty="0" smtClean="0"/>
              <a:t>The message to be hashed is </a:t>
            </a:r>
          </a:p>
          <a:p>
            <a:pPr lvl="1"/>
            <a:r>
              <a:rPr lang="en-US" dirty="0" smtClean="0"/>
              <a:t>first padded with its length in such a way that the result is a multiple of 512 bits long, and then </a:t>
            </a:r>
          </a:p>
          <a:p>
            <a:pPr lvl="1"/>
            <a:r>
              <a:rPr lang="en-US" dirty="0" smtClean="0"/>
              <a:t>parsed into 512-bit message blocks M1,M2….. </a:t>
            </a:r>
          </a:p>
          <a:p>
            <a:r>
              <a:rPr lang="en-US" dirty="0" smtClean="0"/>
              <a:t>The message blocks are processed one at a time:    </a:t>
            </a:r>
          </a:p>
          <a:p>
            <a:pPr lvl="1">
              <a:buNone/>
            </a:pPr>
            <a:r>
              <a:rPr lang="en-US" dirty="0" smtClean="0"/>
              <a:t> 	</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437916" y="929390"/>
            <a:ext cx="8301350" cy="3909161"/>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Hash </a:t>
            </a:r>
            <a:endParaRPr lang="zh-CN" altLang="en-US" dirty="0"/>
          </a:p>
        </p:txBody>
      </p:sp>
      <p:sp>
        <p:nvSpPr>
          <p:cNvPr id="3" name="内容占位符 2"/>
          <p:cNvSpPr>
            <a:spLocks noGrp="1"/>
          </p:cNvSpPr>
          <p:nvPr>
            <p:ph idx="1"/>
          </p:nvPr>
        </p:nvSpPr>
        <p:spPr/>
        <p:txBody>
          <a:bodyPr/>
          <a:lstStyle/>
          <a:p>
            <a:r>
              <a:rPr lang="en-US" altLang="zh-CN" dirty="0" smtClean="0"/>
              <a:t>SHA-256</a:t>
            </a:r>
            <a:endParaRPr lang="en-US" altLang="zh-CN" dirty="0"/>
          </a:p>
          <a:p>
            <a:r>
              <a:rPr lang="en-US" altLang="zh-CN" sz="1800" dirty="0" smtClean="0"/>
              <a:t>One iteration</a:t>
            </a:r>
          </a:p>
          <a:p>
            <a:pPr lvl="1"/>
            <a:r>
              <a:rPr lang="en-US" altLang="zh-CN" sz="1800" dirty="0" smtClean="0"/>
              <a:t>64 rounds</a:t>
            </a:r>
          </a:p>
        </p:txBody>
      </p:sp>
      <p:pic>
        <p:nvPicPr>
          <p:cNvPr id="50178" name="Picture 2" descr="https://pic2.zhimg.com/v2-7f54c555182a19624c10671747bb0d05_b.png"/>
          <p:cNvPicPr>
            <a:picLocks noChangeAspect="1" noChangeArrowheads="1"/>
          </p:cNvPicPr>
          <p:nvPr/>
        </p:nvPicPr>
        <p:blipFill>
          <a:blip r:embed="rId3"/>
          <a:srcRect/>
          <a:stretch>
            <a:fillRect/>
          </a:stretch>
        </p:blipFill>
        <p:spPr bwMode="auto">
          <a:xfrm>
            <a:off x="2540832" y="284812"/>
            <a:ext cx="6858000" cy="4600576"/>
          </a:xfrm>
          <a:prstGeom prst="rect">
            <a:avLst/>
          </a:prstGeom>
          <a:noFill/>
        </p:spPr>
      </p:pic>
      <p:pic>
        <p:nvPicPr>
          <p:cNvPr id="6" name="Picture 4" descr="https://pic1.zhimg.com/v2-0a220ca4950edae3296d00a1e5950ef8_b.jpg"/>
          <p:cNvPicPr>
            <a:picLocks noChangeAspect="1" noChangeArrowheads="1"/>
          </p:cNvPicPr>
          <p:nvPr/>
        </p:nvPicPr>
        <p:blipFill>
          <a:blip r:embed="rId4"/>
          <a:srcRect/>
          <a:stretch>
            <a:fillRect/>
          </a:stretch>
        </p:blipFill>
        <p:spPr bwMode="auto">
          <a:xfrm>
            <a:off x="0" y="2827518"/>
            <a:ext cx="3838575" cy="9144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SHA-256</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first 32 bits of the </a:t>
            </a:r>
            <a:r>
              <a:rPr lang="en-US" i="1" dirty="0" smtClean="0"/>
              <a:t>fractional parts</a:t>
            </a:r>
            <a:r>
              <a:rPr lang="en-US" dirty="0" smtClean="0"/>
              <a:t> of the square roots of the first 8 primes 2..19</a:t>
            </a:r>
            <a:endParaRPr lang="pt-BR" dirty="0" smtClean="0"/>
          </a:p>
          <a:p>
            <a:r>
              <a:rPr lang="pt-BR" dirty="0" smtClean="0"/>
              <a:t>A h0 </a:t>
            </a:r>
            <a:r>
              <a:rPr lang="pt-BR" dirty="0" smtClean="0"/>
              <a:t>:= </a:t>
            </a:r>
            <a:r>
              <a:rPr lang="pt-BR" dirty="0" smtClean="0"/>
              <a:t>0x6a09e667    </a:t>
            </a:r>
            <a:r>
              <a:rPr lang="pt-BR" dirty="0" smtClean="0"/>
              <a:t/>
            </a:r>
            <a:br>
              <a:rPr lang="pt-BR" dirty="0" smtClean="0"/>
            </a:br>
            <a:r>
              <a:rPr lang="pt-BR" dirty="0" smtClean="0"/>
              <a:t>B h1 </a:t>
            </a:r>
            <a:r>
              <a:rPr lang="pt-BR" dirty="0" smtClean="0"/>
              <a:t>:= 0xbb67ae85</a:t>
            </a:r>
            <a:br>
              <a:rPr lang="pt-BR" dirty="0" smtClean="0"/>
            </a:br>
            <a:r>
              <a:rPr lang="pt-BR" dirty="0" smtClean="0"/>
              <a:t>C h2 </a:t>
            </a:r>
            <a:r>
              <a:rPr lang="pt-BR" dirty="0" smtClean="0"/>
              <a:t>:= 0x3c6ef372</a:t>
            </a:r>
            <a:br>
              <a:rPr lang="pt-BR" dirty="0" smtClean="0"/>
            </a:br>
            <a:r>
              <a:rPr lang="pt-BR" dirty="0" smtClean="0"/>
              <a:t>D h3 </a:t>
            </a:r>
            <a:r>
              <a:rPr lang="pt-BR" dirty="0" smtClean="0"/>
              <a:t>:= 0xa54ff53a</a:t>
            </a:r>
            <a:br>
              <a:rPr lang="pt-BR" dirty="0" smtClean="0"/>
            </a:br>
            <a:r>
              <a:rPr lang="pt-BR" dirty="0" smtClean="0"/>
              <a:t>E h4 </a:t>
            </a:r>
            <a:r>
              <a:rPr lang="pt-BR" dirty="0" smtClean="0"/>
              <a:t>:= 0x510e527f</a:t>
            </a:r>
            <a:br>
              <a:rPr lang="pt-BR" dirty="0" smtClean="0"/>
            </a:br>
            <a:r>
              <a:rPr lang="pt-BR" dirty="0" smtClean="0"/>
              <a:t>F h5 </a:t>
            </a:r>
            <a:r>
              <a:rPr lang="pt-BR" dirty="0" smtClean="0"/>
              <a:t>:= 0x9b05688c</a:t>
            </a:r>
            <a:br>
              <a:rPr lang="pt-BR" dirty="0" smtClean="0"/>
            </a:br>
            <a:r>
              <a:rPr lang="pt-BR" dirty="0" smtClean="0"/>
              <a:t>G h6 </a:t>
            </a:r>
            <a:r>
              <a:rPr lang="pt-BR" dirty="0" smtClean="0"/>
              <a:t>:= 0x1f83d9ab</a:t>
            </a:r>
            <a:br>
              <a:rPr lang="pt-BR" dirty="0" smtClean="0"/>
            </a:br>
            <a:r>
              <a:rPr lang="pt-BR" dirty="0" smtClean="0"/>
              <a:t>H h7 </a:t>
            </a:r>
            <a:r>
              <a:rPr lang="pt-BR" dirty="0" smtClean="0"/>
              <a:t>:= 0x5be0cd19</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SHA-256</a:t>
            </a:r>
            <a:endParaRPr lang="zh-CN" altLang="en-US" dirty="0"/>
          </a:p>
        </p:txBody>
      </p:sp>
      <p:sp>
        <p:nvSpPr>
          <p:cNvPr id="3" name="内容占位符 2"/>
          <p:cNvSpPr>
            <a:spLocks noGrp="1"/>
          </p:cNvSpPr>
          <p:nvPr>
            <p:ph idx="1"/>
          </p:nvPr>
        </p:nvSpPr>
        <p:spPr/>
        <p:txBody>
          <a:bodyPr>
            <a:normAutofit fontScale="70000" lnSpcReduction="20000"/>
          </a:bodyPr>
          <a:lstStyle/>
          <a:p>
            <a:r>
              <a:rPr lang="en-US" dirty="0" smtClean="0"/>
              <a:t>first </a:t>
            </a:r>
            <a:r>
              <a:rPr lang="en-US" dirty="0" smtClean="0"/>
              <a:t>32 bits of the </a:t>
            </a:r>
            <a:r>
              <a:rPr lang="en-US" i="1" dirty="0" smtClean="0"/>
              <a:t>fractional parts</a:t>
            </a:r>
            <a:r>
              <a:rPr lang="en-US" dirty="0" smtClean="0"/>
              <a:t> of the cube roots of the first 64 primes 2..311</a:t>
            </a:r>
            <a:r>
              <a:rPr lang="en-US" dirty="0" smtClean="0"/>
              <a:t>):</a:t>
            </a:r>
          </a:p>
          <a:p>
            <a:r>
              <a:rPr lang="en-US" dirty="0" smtClean="0"/>
              <a:t> </a:t>
            </a:r>
            <a:r>
              <a:rPr lang="en-US" dirty="0" smtClean="0"/>
              <a:t>k[0..63] := 0x428a2f98, 0x71374491, 0xb5c0fbcf, 0xe9b5dba5, 0x3956c25b, 0x59f111f1, 0x923f82a4, 0xab1c5ed5, 0xd807aa98, 0x12835b01, 0x243185be, 0x550c7dc3, 0x72be5d74, 0x80deb1fe, 0x9bdc06a7, 0xc19bf174, 0xe49b69c1, 0xefbe4786, 0x0fc19dc6, 0x240ca1cc, 0x2de92c6f, 0x4a7484aa, 0x5cb0a9dc, 0x76f988da, 0x983e5152, 0xa831c66d, 0xb00327c8, 0xbf597fc7, 0xc6e00bf3, 0xd5a79147, 0x06ca6351, 0x14292967, 0x27b70a85, 0x2e1b2138, 0x4d2c6dfc, 0x53380d13, 0x650a7354, 0x766a0abb, 0x81c2c92e, 0x92722c85, 0xa2bfe8a1, 0xa81a664b, 0xc24b8b70, 0xc76c51a3, 0xd192e819, 0xd6990624, 0xf40e3585, 0x106aa070, 0x19a4c116, 0x1e376c08, 0x2748774c, 0x34b0bcb5, 0x391c0cb3, 0x4ed8aa4a, 0x5b9cca4f, 0x682e6ff3, 0x748f82ee, 0x78a5636f, 0x84c87814, 0x8cc70208, 0x90befffa, 0xa4506ceb, 0xbef9a3f7, 0xc67178f2</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a:bodyPr>
          <a:lstStyle/>
          <a:p>
            <a:r>
              <a:rPr lang="en-US" i="1" dirty="0" smtClean="0"/>
              <a:t>Extend the first 16 words into the remaining 48 words w[16..63] of the message schedule array:</a:t>
            </a:r>
            <a:r>
              <a:rPr lang="en-US" dirty="0" smtClean="0"/>
              <a:t> </a:t>
            </a:r>
            <a:endParaRPr lang="en-US" dirty="0" smtClean="0"/>
          </a:p>
          <a:p>
            <a:pPr>
              <a:buNone/>
            </a:pPr>
            <a:r>
              <a:rPr lang="en-US" sz="1800" b="1" dirty="0" smtClean="0"/>
              <a:t>for</a:t>
            </a:r>
            <a:r>
              <a:rPr lang="en-US" sz="1800" dirty="0" smtClean="0"/>
              <a:t> </a:t>
            </a:r>
            <a:r>
              <a:rPr lang="en-US" sz="1800" dirty="0" err="1" smtClean="0"/>
              <a:t>i</a:t>
            </a:r>
            <a:r>
              <a:rPr lang="en-US" sz="1800" dirty="0" smtClean="0"/>
              <a:t> </a:t>
            </a:r>
            <a:r>
              <a:rPr lang="en-US" sz="1800" b="1" dirty="0" smtClean="0"/>
              <a:t>from</a:t>
            </a:r>
            <a:r>
              <a:rPr lang="en-US" sz="1800" dirty="0" smtClean="0"/>
              <a:t> 16 to 63 </a:t>
            </a:r>
            <a:endParaRPr lang="en-US" sz="1800" dirty="0" smtClean="0"/>
          </a:p>
          <a:p>
            <a:pPr>
              <a:buNone/>
            </a:pPr>
            <a:r>
              <a:rPr lang="en-US" sz="1800" dirty="0" smtClean="0"/>
              <a:t>	s0</a:t>
            </a:r>
            <a:r>
              <a:rPr lang="en-US" sz="1800" dirty="0" smtClean="0"/>
              <a:t> := (w[i-15] </a:t>
            </a:r>
            <a:r>
              <a:rPr lang="en-US" sz="1800" b="1" dirty="0" err="1" smtClean="0"/>
              <a:t>rightrotate</a:t>
            </a:r>
            <a:r>
              <a:rPr lang="en-US" sz="1800" dirty="0" smtClean="0"/>
              <a:t> 7) </a:t>
            </a:r>
            <a:r>
              <a:rPr lang="en-US" sz="1800" b="1" dirty="0" err="1" smtClean="0"/>
              <a:t>xor</a:t>
            </a:r>
            <a:r>
              <a:rPr lang="en-US" sz="1800" dirty="0" smtClean="0"/>
              <a:t> (w[i-15] </a:t>
            </a:r>
            <a:r>
              <a:rPr lang="en-US" sz="1800" b="1" dirty="0" err="1" smtClean="0"/>
              <a:t>rightrotate</a:t>
            </a:r>
            <a:r>
              <a:rPr lang="en-US" sz="1800" dirty="0" smtClean="0"/>
              <a:t> 18) </a:t>
            </a:r>
            <a:r>
              <a:rPr lang="en-US" sz="1800" b="1" dirty="0" err="1" smtClean="0"/>
              <a:t>xor</a:t>
            </a:r>
            <a:r>
              <a:rPr lang="en-US" sz="1800" dirty="0" smtClean="0"/>
              <a:t> (w[i-15] </a:t>
            </a:r>
            <a:r>
              <a:rPr lang="en-US" sz="1800" b="1" dirty="0" err="1" smtClean="0"/>
              <a:t>rightshift</a:t>
            </a:r>
            <a:r>
              <a:rPr lang="en-US" sz="1800" dirty="0" smtClean="0"/>
              <a:t> 3) </a:t>
            </a:r>
            <a:endParaRPr lang="en-US" sz="1800" dirty="0" smtClean="0"/>
          </a:p>
          <a:p>
            <a:pPr>
              <a:buNone/>
            </a:pPr>
            <a:r>
              <a:rPr lang="en-US" sz="1800" dirty="0" smtClean="0"/>
              <a:t>	s1</a:t>
            </a:r>
            <a:r>
              <a:rPr lang="en-US" sz="1800" dirty="0" smtClean="0"/>
              <a:t> := (w[</a:t>
            </a:r>
            <a:r>
              <a:rPr lang="en-US" sz="1800" dirty="0" err="1" smtClean="0"/>
              <a:t>i</a:t>
            </a:r>
            <a:r>
              <a:rPr lang="en-US" sz="1800" dirty="0" smtClean="0"/>
              <a:t>- 2] </a:t>
            </a:r>
            <a:r>
              <a:rPr lang="en-US" sz="1800" b="1" dirty="0" err="1" smtClean="0"/>
              <a:t>rightrotate</a:t>
            </a:r>
            <a:r>
              <a:rPr lang="en-US" sz="1800" dirty="0" smtClean="0"/>
              <a:t> 17) </a:t>
            </a:r>
            <a:r>
              <a:rPr lang="en-US" sz="1800" b="1" dirty="0" err="1" smtClean="0"/>
              <a:t>xor</a:t>
            </a:r>
            <a:r>
              <a:rPr lang="en-US" sz="1800" dirty="0" smtClean="0"/>
              <a:t> (w[</a:t>
            </a:r>
            <a:r>
              <a:rPr lang="en-US" sz="1800" dirty="0" err="1" smtClean="0"/>
              <a:t>i</a:t>
            </a:r>
            <a:r>
              <a:rPr lang="en-US" sz="1800" dirty="0" smtClean="0"/>
              <a:t>- 2] </a:t>
            </a:r>
            <a:r>
              <a:rPr lang="en-US" sz="1800" b="1" dirty="0" err="1" smtClean="0"/>
              <a:t>rightrotate</a:t>
            </a:r>
            <a:r>
              <a:rPr lang="en-US" sz="1800" dirty="0" smtClean="0"/>
              <a:t> 19) </a:t>
            </a:r>
            <a:r>
              <a:rPr lang="en-US" sz="1800" b="1" dirty="0" err="1" smtClean="0"/>
              <a:t>xor</a:t>
            </a:r>
            <a:r>
              <a:rPr lang="en-US" sz="1800" dirty="0" smtClean="0"/>
              <a:t> (w[</a:t>
            </a:r>
            <a:r>
              <a:rPr lang="en-US" sz="1800" dirty="0" err="1" smtClean="0"/>
              <a:t>i</a:t>
            </a:r>
            <a:r>
              <a:rPr lang="en-US" sz="1800" dirty="0" smtClean="0"/>
              <a:t>- 2] </a:t>
            </a:r>
            <a:r>
              <a:rPr lang="en-US" sz="1800" b="1" dirty="0" err="1" smtClean="0"/>
              <a:t>rightshift</a:t>
            </a:r>
            <a:r>
              <a:rPr lang="en-US" sz="1800" dirty="0" smtClean="0"/>
              <a:t> 10) </a:t>
            </a:r>
            <a:endParaRPr lang="en-US" sz="1800" dirty="0" smtClean="0"/>
          </a:p>
          <a:p>
            <a:pPr>
              <a:buNone/>
            </a:pPr>
            <a:r>
              <a:rPr lang="en-US" sz="1800" dirty="0" smtClean="0"/>
              <a:t>	w[</a:t>
            </a:r>
            <a:r>
              <a:rPr lang="en-US" sz="1800" dirty="0" err="1" smtClean="0"/>
              <a:t>i</a:t>
            </a:r>
            <a:r>
              <a:rPr lang="en-US" sz="1800" dirty="0" smtClean="0"/>
              <a:t>] := w[i-16] </a:t>
            </a:r>
            <a:r>
              <a:rPr lang="en-US" sz="1800" b="1" dirty="0" smtClean="0"/>
              <a:t>+</a:t>
            </a:r>
            <a:r>
              <a:rPr lang="en-US" sz="1800" dirty="0" smtClean="0"/>
              <a:t> s0 </a:t>
            </a:r>
            <a:r>
              <a:rPr lang="en-US" sz="1800" b="1" dirty="0" smtClean="0"/>
              <a:t>+</a:t>
            </a:r>
            <a:r>
              <a:rPr lang="en-US" sz="1800" dirty="0" smtClean="0"/>
              <a:t> w[i-7] </a:t>
            </a:r>
            <a:r>
              <a:rPr lang="en-US" sz="1800" b="1" dirty="0" smtClean="0"/>
              <a:t>+</a:t>
            </a:r>
            <a:r>
              <a:rPr lang="en-US" sz="1800" dirty="0" smtClean="0"/>
              <a:t> s1</a:t>
            </a:r>
            <a:endParaRPr lang="zh-CN" alt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2466" name="Picture 2"/>
          <p:cNvPicPr>
            <a:picLocks noChangeAspect="1" noChangeArrowheads="1"/>
          </p:cNvPicPr>
          <p:nvPr/>
        </p:nvPicPr>
        <p:blipFill>
          <a:blip r:embed="rId2"/>
          <a:srcRect/>
          <a:stretch>
            <a:fillRect/>
          </a:stretch>
        </p:blipFill>
        <p:spPr bwMode="auto">
          <a:xfrm>
            <a:off x="303473" y="142485"/>
            <a:ext cx="8473340" cy="4789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SHA-256</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descr="https://pic4.zhimg.com/80/v2-444885c49ac5faa3b4377b0f8d11a127_720w.jpg"/>
          <p:cNvPicPr>
            <a:picLocks noChangeAspect="1" noChangeArrowheads="1"/>
          </p:cNvPicPr>
          <p:nvPr/>
        </p:nvPicPr>
        <p:blipFill>
          <a:blip r:embed="rId2"/>
          <a:srcRect/>
          <a:stretch>
            <a:fillRect/>
          </a:stretch>
        </p:blipFill>
        <p:spPr bwMode="auto">
          <a:xfrm>
            <a:off x="852617" y="1715566"/>
            <a:ext cx="6429375" cy="3000376"/>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length extension attack</a:t>
            </a:r>
            <a:br>
              <a:rPr lang="en-US" dirty="0" smtClean="0"/>
            </a:br>
            <a:endParaRPr lang="zh-CN" altLang="en-US" dirty="0"/>
          </a:p>
        </p:txBody>
      </p:sp>
      <p:sp>
        <p:nvSpPr>
          <p:cNvPr id="3" name="内容占位符 2"/>
          <p:cNvSpPr>
            <a:spLocks noGrp="1"/>
          </p:cNvSpPr>
          <p:nvPr>
            <p:ph idx="1"/>
          </p:nvPr>
        </p:nvSpPr>
        <p:spPr>
          <a:xfrm>
            <a:off x="457200" y="855378"/>
            <a:ext cx="8229600" cy="3818430"/>
          </a:xfrm>
        </p:spPr>
        <p:txBody>
          <a:bodyPr>
            <a:normAutofit/>
          </a:bodyPr>
          <a:lstStyle/>
          <a:p>
            <a:pPr>
              <a:buNone/>
            </a:pPr>
            <a:r>
              <a:rPr lang="en-US" sz="2000" dirty="0" smtClean="0"/>
              <a:t>Cookie: </a:t>
            </a:r>
            <a:r>
              <a:rPr lang="en-US" sz="2000" dirty="0" smtClean="0"/>
              <a:t>auth=root; </a:t>
            </a:r>
            <a:r>
              <a:rPr lang="en-US" sz="2000" dirty="0" err="1" smtClean="0"/>
              <a:t>hsh</a:t>
            </a:r>
            <a:r>
              <a:rPr lang="en-US" sz="2000" dirty="0" smtClean="0"/>
              <a:t>=32efdc967fcaebc6853b75cacfb80c5f</a:t>
            </a: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494986" y="1304925"/>
            <a:ext cx="5905500" cy="38385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Length extension attack</a:t>
            </a:r>
            <a:endParaRPr lang="zh-CN" altLang="en-US" dirty="0"/>
          </a:p>
        </p:txBody>
      </p:sp>
      <p:sp>
        <p:nvSpPr>
          <p:cNvPr id="3" name="内容占位符 2"/>
          <p:cNvSpPr>
            <a:spLocks noGrp="1"/>
          </p:cNvSpPr>
          <p:nvPr>
            <p:ph idx="1"/>
          </p:nvPr>
        </p:nvSpPr>
        <p:spPr/>
        <p:txBody>
          <a:bodyPr/>
          <a:lstStyle/>
          <a:p>
            <a:r>
              <a:rPr lang="en-US" altLang="zh-CN" dirty="0" smtClean="0"/>
              <a:t>Code in python</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67038" y="1663700"/>
            <a:ext cx="5886450" cy="34798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Attack: step by step</a:t>
            </a:r>
            <a:endParaRPr lang="zh-CN" altLang="en-US" dirty="0"/>
          </a:p>
        </p:txBody>
      </p:sp>
      <p:sp>
        <p:nvSpPr>
          <p:cNvPr id="3" name="内容占位符 2"/>
          <p:cNvSpPr>
            <a:spLocks noGrp="1"/>
          </p:cNvSpPr>
          <p:nvPr>
            <p:ph idx="1"/>
          </p:nvPr>
        </p:nvSpPr>
        <p:spPr/>
        <p:txBody>
          <a:bodyPr>
            <a:normAutofit fontScale="92500"/>
          </a:bodyPr>
          <a:lstStyle/>
          <a:p>
            <a:r>
              <a:rPr lang="en-US" dirty="0" smtClean="0"/>
              <a:t>Let's look at a step-by-step example. For this example:</a:t>
            </a:r>
          </a:p>
          <a:p>
            <a:r>
              <a:rPr lang="en-US" dirty="0" smtClean="0"/>
              <a:t>let </a:t>
            </a:r>
            <a:r>
              <a:rPr lang="en-US" i="1" dirty="0" smtClean="0"/>
              <a:t>secret = </a:t>
            </a:r>
            <a:r>
              <a:rPr lang="en-US" i="1" dirty="0" smtClean="0"/>
              <a:t>“message"</a:t>
            </a:r>
            <a:endParaRPr lang="en-US" dirty="0" smtClean="0"/>
          </a:p>
          <a:p>
            <a:r>
              <a:rPr lang="en-US" dirty="0" smtClean="0"/>
              <a:t>let </a:t>
            </a:r>
            <a:r>
              <a:rPr lang="en-US" i="1" dirty="0" smtClean="0"/>
              <a:t>data = </a:t>
            </a:r>
            <a:r>
              <a:rPr lang="en-US" i="1" dirty="0" smtClean="0"/>
              <a:t>“root"</a:t>
            </a:r>
            <a:endParaRPr lang="en-US" dirty="0" smtClean="0"/>
          </a:p>
          <a:p>
            <a:r>
              <a:rPr lang="en-US" dirty="0" smtClean="0"/>
              <a:t>let </a:t>
            </a:r>
            <a:r>
              <a:rPr lang="en-US" i="1" dirty="0" smtClean="0"/>
              <a:t>H = md5()</a:t>
            </a:r>
            <a:endParaRPr lang="en-US" dirty="0" smtClean="0"/>
          </a:p>
          <a:p>
            <a:r>
              <a:rPr lang="en-US" sz="2600" dirty="0" smtClean="0"/>
              <a:t>let </a:t>
            </a:r>
            <a:r>
              <a:rPr lang="en-US" sz="2600" i="1" dirty="0" smtClean="0"/>
              <a:t>signature = hash(secret || data) </a:t>
            </a:r>
            <a:r>
              <a:rPr lang="en-US" sz="2600" i="1" dirty="0" smtClean="0"/>
              <a:t>= md5(“</a:t>
            </a:r>
            <a:r>
              <a:rPr lang="en-US" sz="2600" i="1" dirty="0" err="1" smtClean="0"/>
              <a:t>messageroot</a:t>
            </a:r>
            <a:r>
              <a:rPr lang="en-US" sz="2600" i="1" dirty="0" smtClean="0"/>
              <a:t>”) =</a:t>
            </a:r>
            <a:r>
              <a:rPr lang="en-US" sz="2600" dirty="0" smtClean="0"/>
              <a:t> f3c36e01c874865bc081e4ae7af037ea</a:t>
            </a:r>
          </a:p>
          <a:p>
            <a:r>
              <a:rPr lang="en-US" dirty="0" smtClean="0"/>
              <a:t>let </a:t>
            </a:r>
            <a:r>
              <a:rPr lang="en-US" i="1" dirty="0" smtClean="0"/>
              <a:t>append = "append"</a:t>
            </a:r>
            <a:endParaRPr 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History of money</a:t>
            </a:r>
            <a:endParaRPr lang="zh-CN" altLang="en-US" dirty="0"/>
          </a:p>
        </p:txBody>
      </p:sp>
      <p:sp>
        <p:nvSpPr>
          <p:cNvPr id="3" name="内容占位符 2"/>
          <p:cNvSpPr>
            <a:spLocks noGrp="1"/>
          </p:cNvSpPr>
          <p:nvPr>
            <p:ph idx="1"/>
          </p:nvPr>
        </p:nvSpPr>
        <p:spPr>
          <a:xfrm>
            <a:off x="471414" y="1114870"/>
            <a:ext cx="8229600" cy="3818430"/>
          </a:xfrm>
        </p:spPr>
        <p:txBody>
          <a:bodyPr/>
          <a:lstStyle/>
          <a:p>
            <a:r>
              <a:rPr lang="en-US" altLang="zh-CN" dirty="0" smtClean="0">
                <a:ea typeface="宋体" pitchFamily="2" charset="-122"/>
              </a:rPr>
              <a:t>Prior to currency, but not yet completely absent, was the barter system</a:t>
            </a:r>
          </a:p>
          <a:p>
            <a:r>
              <a:rPr lang="en-US" altLang="zh-CN" dirty="0" smtClean="0">
                <a:ea typeface="宋体" pitchFamily="2" charset="-122"/>
              </a:rPr>
              <a:t>You and I both had something the other wanted</a:t>
            </a:r>
          </a:p>
          <a:p>
            <a:pPr lvl="1"/>
            <a:r>
              <a:rPr lang="en-US" altLang="zh-CN" dirty="0" smtClean="0">
                <a:ea typeface="宋体" pitchFamily="2" charset="-122"/>
              </a:rPr>
              <a:t>Usually things we grew or produced</a:t>
            </a:r>
          </a:p>
          <a:p>
            <a:r>
              <a:rPr lang="en-US" altLang="zh-CN" dirty="0" smtClean="0">
                <a:ea typeface="宋体" pitchFamily="2" charset="-122"/>
              </a:rPr>
              <a:t>We would trade this for that and we both met our needs</a:t>
            </a:r>
          </a:p>
          <a:p>
            <a:r>
              <a:rPr lang="en-US" altLang="zh-CN" dirty="0" smtClean="0">
                <a:ea typeface="宋体" pitchFamily="2" charset="-122"/>
              </a:rPr>
              <a:t>The exchange rate was built on perceived value</a:t>
            </a:r>
          </a:p>
          <a:p>
            <a:endParaRPr lang="zh-CN" alt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Attack: step by step</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Padding</a:t>
            </a:r>
          </a:p>
          <a:p>
            <a:pPr>
              <a:buNone/>
            </a:pPr>
            <a:r>
              <a:rPr lang="pt-BR" sz="2200" dirty="0" smtClean="0"/>
              <a:t>0000 </a:t>
            </a:r>
            <a:r>
              <a:rPr lang="pt-BR" sz="2200" dirty="0" smtClean="0"/>
              <a:t>6D </a:t>
            </a:r>
            <a:r>
              <a:rPr lang="pt-BR" sz="2200" dirty="0" smtClean="0"/>
              <a:t>65 </a:t>
            </a:r>
            <a:r>
              <a:rPr lang="pt-BR" sz="2200" dirty="0" smtClean="0"/>
              <a:t>73 73 61 67 65 72 6f 6f 74 80 </a:t>
            </a:r>
            <a:r>
              <a:rPr lang="pt-BR" sz="2200" dirty="0" smtClean="0"/>
              <a:t>00 00 00 00 </a:t>
            </a:r>
            <a:r>
              <a:rPr lang="pt-BR" sz="2200" dirty="0" smtClean="0"/>
              <a:t>messageroot..... </a:t>
            </a:r>
          </a:p>
          <a:p>
            <a:pPr>
              <a:buNone/>
            </a:pPr>
            <a:r>
              <a:rPr lang="pt-BR" sz="2200" dirty="0" smtClean="0"/>
              <a:t>0010 </a:t>
            </a:r>
            <a:r>
              <a:rPr lang="pt-BR" sz="2200" dirty="0" smtClean="0"/>
              <a:t>00 00 00 00 00 00 00 00 00 00 00 00 00 00 00 00 </a:t>
            </a:r>
            <a:r>
              <a:rPr lang="pt-BR" sz="2200" dirty="0" smtClean="0"/>
              <a:t> . . .............. </a:t>
            </a:r>
          </a:p>
          <a:p>
            <a:pPr>
              <a:buNone/>
            </a:pPr>
            <a:r>
              <a:rPr lang="pt-BR" sz="2200" dirty="0" smtClean="0"/>
              <a:t>0020 </a:t>
            </a:r>
            <a:r>
              <a:rPr lang="pt-BR" sz="2200" dirty="0" smtClean="0"/>
              <a:t>00 00 00 00 00 00 00 00 00 00 00 00 00 00 00 00 </a:t>
            </a:r>
            <a:r>
              <a:rPr lang="pt-BR" sz="2200" dirty="0" smtClean="0"/>
              <a:t>................</a:t>
            </a:r>
            <a:r>
              <a:rPr lang="pt-BR" sz="2200" dirty="0" smtClean="0"/>
              <a:t> ...</a:t>
            </a:r>
            <a:r>
              <a:rPr lang="pt-BR" sz="2200" dirty="0" smtClean="0"/>
              <a:t> </a:t>
            </a:r>
          </a:p>
          <a:p>
            <a:pPr>
              <a:buNone/>
            </a:pPr>
            <a:r>
              <a:rPr lang="pt-BR" sz="2200" dirty="0" smtClean="0"/>
              <a:t>0030 </a:t>
            </a:r>
            <a:r>
              <a:rPr lang="pt-BR" sz="2200" dirty="0" smtClean="0"/>
              <a:t>00 00 00 </a:t>
            </a:r>
            <a:r>
              <a:rPr lang="pt-BR" sz="2200" dirty="0" smtClean="0"/>
              <a:t>00 </a:t>
            </a:r>
            <a:r>
              <a:rPr lang="pt-BR" sz="2200" dirty="0" smtClean="0"/>
              <a:t>00 00 00 00 </a:t>
            </a:r>
            <a:r>
              <a:rPr lang="pt-BR" sz="2200" dirty="0" smtClean="0"/>
              <a:t>58 </a:t>
            </a:r>
            <a:r>
              <a:rPr lang="pt-BR" sz="2200" dirty="0" smtClean="0"/>
              <a:t>00 00 00 00 00 00 00 </a:t>
            </a:r>
            <a:r>
              <a:rPr lang="pt-BR" sz="2200" dirty="0" smtClean="0"/>
              <a:t>........X....... </a:t>
            </a:r>
          </a:p>
          <a:p>
            <a:pPr>
              <a:buNone/>
            </a:pPr>
            <a:r>
              <a:rPr lang="en-US" sz="2400" dirty="0" smtClean="0"/>
              <a:t>When calculating </a:t>
            </a:r>
            <a:r>
              <a:rPr lang="en-US" sz="2400" i="1" dirty="0" smtClean="0"/>
              <a:t>H</a:t>
            </a:r>
            <a:r>
              <a:rPr lang="en-US" sz="2400" dirty="0" smtClean="0"/>
              <a:t>(</a:t>
            </a:r>
            <a:r>
              <a:rPr lang="en-US" sz="2400" i="1" dirty="0" smtClean="0"/>
              <a:t>secret</a:t>
            </a:r>
            <a:r>
              <a:rPr lang="en-US" sz="2400" dirty="0" smtClean="0"/>
              <a:t> + </a:t>
            </a:r>
            <a:r>
              <a:rPr lang="en-US" sz="2400" i="1" dirty="0" smtClean="0"/>
              <a:t>data</a:t>
            </a:r>
            <a:r>
              <a:rPr lang="en-US" sz="2400" dirty="0" smtClean="0"/>
              <a:t>), the string (</a:t>
            </a:r>
            <a:r>
              <a:rPr lang="en-US" sz="2400" i="1" dirty="0" smtClean="0"/>
              <a:t>secret</a:t>
            </a:r>
            <a:r>
              <a:rPr lang="en-US" sz="2400" dirty="0" smtClean="0"/>
              <a:t> + </a:t>
            </a:r>
            <a:r>
              <a:rPr lang="en-US" sz="2400" i="1" dirty="0" smtClean="0"/>
              <a:t>data</a:t>
            </a:r>
            <a:r>
              <a:rPr lang="en-US" sz="2400" dirty="0" smtClean="0"/>
              <a:t>) is padded with a '1' bit and some number of '0' bits, followed by the length of the string</a:t>
            </a:r>
            <a:r>
              <a:rPr lang="pt-BR" sz="2200" dirty="0" smtClean="0"/>
              <a:t>    </a:t>
            </a:r>
          </a:p>
          <a:p>
            <a:pPr>
              <a:buNone/>
            </a:pPr>
            <a:r>
              <a:rPr lang="en-US" sz="2400" dirty="0" smtClean="0"/>
              <a:t>the string is padded until its length is congruent to 56 bytes (mod 64). Or, to put it another way, it's padded until the length is 8 bytes less than a full (64-byte) block (the 8 bytes being size of the encoded length field)</a:t>
            </a:r>
            <a:endParaRPr lang="zh-CN" alt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Attack: step by step</a:t>
            </a:r>
            <a:endParaRPr lang="zh-CN" altLang="en-US" dirty="0"/>
          </a:p>
        </p:txBody>
      </p:sp>
      <p:sp>
        <p:nvSpPr>
          <p:cNvPr id="3" name="内容占位符 2"/>
          <p:cNvSpPr>
            <a:spLocks noGrp="1"/>
          </p:cNvSpPr>
          <p:nvPr>
            <p:ph idx="1"/>
          </p:nvPr>
        </p:nvSpPr>
        <p:spPr/>
        <p:txBody>
          <a:bodyPr/>
          <a:lstStyle/>
          <a:p>
            <a:r>
              <a:rPr lang="en-US" dirty="0" smtClean="0"/>
              <a:t>Breaking down the string, we have:</a:t>
            </a:r>
          </a:p>
          <a:p>
            <a:pPr>
              <a:buNone/>
            </a:pPr>
            <a:r>
              <a:rPr lang="en-US" sz="2000" i="1" dirty="0" smtClean="0"/>
              <a:t>"secret" = </a:t>
            </a:r>
            <a:r>
              <a:rPr lang="en-US" sz="2000" i="1" dirty="0" smtClean="0"/>
              <a:t>message</a:t>
            </a:r>
            <a:endParaRPr lang="en-US" sz="2000" dirty="0" smtClean="0"/>
          </a:p>
          <a:p>
            <a:pPr>
              <a:buNone/>
            </a:pPr>
            <a:r>
              <a:rPr lang="en-US" sz="2000" i="1" dirty="0" smtClean="0"/>
              <a:t>"data" = </a:t>
            </a:r>
            <a:r>
              <a:rPr lang="en-US" sz="2000" i="1" dirty="0" smtClean="0"/>
              <a:t>root</a:t>
            </a:r>
            <a:endParaRPr lang="en-US" sz="2000" dirty="0" smtClean="0"/>
          </a:p>
          <a:p>
            <a:pPr>
              <a:buNone/>
            </a:pPr>
            <a:r>
              <a:rPr lang="en-US" sz="2000" dirty="0" smtClean="0"/>
              <a:t>80 00 00 ... — The </a:t>
            </a:r>
            <a:r>
              <a:rPr lang="en-US" sz="2000" dirty="0" smtClean="0"/>
              <a:t>45 </a:t>
            </a:r>
            <a:r>
              <a:rPr lang="en-US" sz="2000" dirty="0" smtClean="0"/>
              <a:t>bytes of padding, starting with 0x80</a:t>
            </a:r>
          </a:p>
          <a:p>
            <a:pPr>
              <a:buNone/>
            </a:pPr>
            <a:r>
              <a:rPr lang="en-US" sz="2000" dirty="0" smtClean="0"/>
              <a:t>58 </a:t>
            </a:r>
            <a:r>
              <a:rPr lang="en-US" sz="2000" dirty="0" smtClean="0"/>
              <a:t>00 00 00 00 00 00 00 — The bit length in little </a:t>
            </a:r>
            <a:r>
              <a:rPr lang="en-US" sz="2000" dirty="0" err="1" smtClean="0"/>
              <a:t>endian</a:t>
            </a:r>
            <a:endParaRPr lang="en-US" sz="2000" dirty="0" smtClean="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Attack: step by step</a:t>
            </a:r>
            <a:endParaRPr lang="zh-CN" altLang="en-US" dirty="0"/>
          </a:p>
        </p:txBody>
      </p:sp>
      <p:sp>
        <p:nvSpPr>
          <p:cNvPr id="3" name="内容占位符 2"/>
          <p:cNvSpPr>
            <a:spLocks noGrp="1"/>
          </p:cNvSpPr>
          <p:nvPr>
            <p:ph idx="1"/>
          </p:nvPr>
        </p:nvSpPr>
        <p:spPr/>
        <p:txBody>
          <a:bodyPr>
            <a:normAutofit/>
          </a:bodyPr>
          <a:lstStyle/>
          <a:p>
            <a:r>
              <a:rPr lang="en-US" dirty="0" smtClean="0"/>
              <a:t>let's </a:t>
            </a:r>
            <a:r>
              <a:rPr lang="en-US" dirty="0" smtClean="0"/>
              <a:t>just append </a:t>
            </a:r>
            <a:r>
              <a:rPr lang="en-US" i="1" dirty="0" err="1" smtClean="0"/>
              <a:t>append</a:t>
            </a:r>
            <a:r>
              <a:rPr lang="en-US" dirty="0" smtClean="0"/>
              <a:t> to the </a:t>
            </a:r>
            <a:r>
              <a:rPr lang="en-US" dirty="0" smtClean="0"/>
              <a:t>string</a:t>
            </a:r>
          </a:p>
          <a:p>
            <a:pPr>
              <a:buNone/>
            </a:pPr>
            <a:r>
              <a:rPr lang="pt-BR" sz="2200" dirty="0" smtClean="0"/>
              <a:t>0000 6D 65 73 73 61 67 65 72 6f 6f 74 80 00 00 00 00 messageroot..... </a:t>
            </a:r>
          </a:p>
          <a:p>
            <a:pPr>
              <a:buNone/>
            </a:pPr>
            <a:r>
              <a:rPr lang="pt-BR" sz="2200" dirty="0" smtClean="0"/>
              <a:t>0010 00 00 00 00 00 00 00 00 00 00 00 00 00 00 00 00  . . .............. </a:t>
            </a:r>
          </a:p>
          <a:p>
            <a:pPr>
              <a:buNone/>
            </a:pPr>
            <a:r>
              <a:rPr lang="pt-BR" sz="2200" dirty="0" smtClean="0"/>
              <a:t>0020 00 00 00 00 00 00 00 00 00 00 00 00 00 00 00 00 ................ ... </a:t>
            </a:r>
          </a:p>
          <a:p>
            <a:pPr>
              <a:buNone/>
            </a:pPr>
            <a:r>
              <a:rPr lang="pt-BR" sz="2200" dirty="0" smtClean="0"/>
              <a:t>0030 00 00 00 00 00 00 00 00 58 00 00 00 00 00 00 00 ........X....... </a:t>
            </a:r>
            <a:endParaRPr lang="pt-BR" sz="2200" dirty="0" smtClean="0"/>
          </a:p>
          <a:p>
            <a:pPr>
              <a:buNone/>
            </a:pPr>
            <a:r>
              <a:rPr lang="it-IT" sz="2400" dirty="0" smtClean="0"/>
              <a:t>0040 61 70 70 65 6e 64 </a:t>
            </a:r>
            <a:r>
              <a:rPr lang="it-IT" sz="2400" dirty="0" smtClean="0"/>
              <a:t>							   append</a:t>
            </a:r>
            <a:endParaRPr lang="pt-BR" sz="2200" dirty="0" smtClean="0"/>
          </a:p>
          <a:p>
            <a:pPr>
              <a:buNone/>
            </a:pPr>
            <a:endParaRPr lang="en-US"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History of money</a:t>
            </a:r>
            <a:endParaRPr lang="zh-CN" altLang="en-US" dirty="0"/>
          </a:p>
        </p:txBody>
      </p:sp>
      <p:sp>
        <p:nvSpPr>
          <p:cNvPr id="3" name="内容占位符 2"/>
          <p:cNvSpPr>
            <a:spLocks noGrp="1"/>
          </p:cNvSpPr>
          <p:nvPr>
            <p:ph idx="1"/>
          </p:nvPr>
        </p:nvSpPr>
        <p:spPr>
          <a:xfrm>
            <a:off x="433511" y="958522"/>
            <a:ext cx="8229600" cy="3818430"/>
          </a:xfrm>
        </p:spPr>
        <p:txBody>
          <a:bodyPr>
            <a:normAutofit lnSpcReduction="10000"/>
          </a:bodyPr>
          <a:lstStyle/>
          <a:p>
            <a:r>
              <a:rPr lang="en-US" altLang="zh-CN" dirty="0" smtClean="0">
                <a:ea typeface="宋体" pitchFamily="2" charset="-122"/>
              </a:rPr>
              <a:t>Why do we value gold or silver?</a:t>
            </a:r>
          </a:p>
          <a:p>
            <a:r>
              <a:rPr lang="en-US" altLang="zh-CN" dirty="0" smtClean="0">
                <a:ea typeface="宋体" pitchFamily="2" charset="-122"/>
              </a:rPr>
              <a:t>They are uncommon – small supply</a:t>
            </a:r>
          </a:p>
          <a:p>
            <a:r>
              <a:rPr lang="en-US" altLang="zh-CN" dirty="0" smtClean="0">
                <a:ea typeface="宋体" pitchFamily="2" charset="-122"/>
              </a:rPr>
              <a:t>They are durable – these are metals that do not rust or corrode very much</a:t>
            </a:r>
          </a:p>
          <a:p>
            <a:pPr lvl="1"/>
            <a:r>
              <a:rPr lang="en-US" altLang="zh-CN" dirty="0" smtClean="0">
                <a:ea typeface="宋体" pitchFamily="2" charset="-122"/>
              </a:rPr>
              <a:t>Unlike most other metals</a:t>
            </a:r>
          </a:p>
          <a:p>
            <a:pPr lvl="1"/>
            <a:r>
              <a:rPr lang="en-US" altLang="zh-CN" dirty="0" smtClean="0">
                <a:ea typeface="宋体" pitchFamily="2" charset="-122"/>
              </a:rPr>
              <a:t>The shiny surface is attractive</a:t>
            </a:r>
          </a:p>
          <a:p>
            <a:r>
              <a:rPr lang="en-US" altLang="zh-CN" dirty="0" smtClean="0">
                <a:ea typeface="宋体" pitchFamily="2" charset="-122"/>
              </a:rPr>
              <a:t>They are malleable – easy to make into useful shapes</a:t>
            </a:r>
          </a:p>
          <a:p>
            <a:r>
              <a:rPr lang="en-US" altLang="zh-CN" dirty="0" smtClean="0">
                <a:ea typeface="宋体" pitchFamily="2" charset="-122"/>
              </a:rPr>
              <a:t>The stuff of the first coins</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History of money</a:t>
            </a:r>
            <a:endParaRPr lang="zh-CN" altLang="en-US" dirty="0"/>
          </a:p>
        </p:txBody>
      </p:sp>
      <p:sp>
        <p:nvSpPr>
          <p:cNvPr id="3" name="内容占位符 2"/>
          <p:cNvSpPr>
            <a:spLocks noGrp="1"/>
          </p:cNvSpPr>
          <p:nvPr>
            <p:ph idx="1"/>
          </p:nvPr>
        </p:nvSpPr>
        <p:spPr/>
        <p:txBody>
          <a:bodyPr/>
          <a:lstStyle/>
          <a:p>
            <a:r>
              <a:rPr lang="en-US" altLang="zh-CN" dirty="0" smtClean="0">
                <a:ea typeface="宋体" pitchFamily="2" charset="-122"/>
              </a:rPr>
              <a:t>Money needs to be:</a:t>
            </a:r>
          </a:p>
          <a:p>
            <a:pPr lvl="1"/>
            <a:r>
              <a:rPr lang="en-US" altLang="zh-CN" dirty="0" smtClean="0">
                <a:ea typeface="宋体" pitchFamily="2" charset="-122"/>
              </a:rPr>
              <a:t>Portable</a:t>
            </a:r>
          </a:p>
          <a:p>
            <a:pPr lvl="1"/>
            <a:r>
              <a:rPr lang="en-US" altLang="zh-CN" dirty="0" smtClean="0">
                <a:ea typeface="宋体" pitchFamily="2" charset="-122"/>
              </a:rPr>
              <a:t>Generally accepted medium of exchange</a:t>
            </a:r>
          </a:p>
          <a:p>
            <a:r>
              <a:rPr lang="en-US" altLang="zh-CN" dirty="0" smtClean="0">
                <a:ea typeface="宋体" pitchFamily="2" charset="-122"/>
              </a:rPr>
              <a:t>For most of history precious metal coins were the dominant form of money</a:t>
            </a:r>
          </a:p>
          <a:p>
            <a:pPr lvl="1"/>
            <a:r>
              <a:rPr lang="en-US" altLang="zh-CN" dirty="0" smtClean="0">
                <a:ea typeface="宋体" pitchFamily="2" charset="-122"/>
              </a:rPr>
              <a:t>Of course other things have been used</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History of money</a:t>
            </a:r>
            <a:endParaRPr lang="zh-CN" altLang="en-US" dirty="0"/>
          </a:p>
        </p:txBody>
      </p:sp>
      <p:sp>
        <p:nvSpPr>
          <p:cNvPr id="3" name="内容占位符 2"/>
          <p:cNvSpPr>
            <a:spLocks noGrp="1"/>
          </p:cNvSpPr>
          <p:nvPr>
            <p:ph idx="1"/>
          </p:nvPr>
        </p:nvSpPr>
        <p:spPr/>
        <p:txBody>
          <a:bodyPr/>
          <a:lstStyle/>
          <a:p>
            <a:r>
              <a:rPr lang="en-US" altLang="zh-CN" dirty="0" smtClean="0">
                <a:ea typeface="宋体" pitchFamily="2" charset="-122"/>
              </a:rPr>
              <a:t>Large quantities of coins are needed for large purchases</a:t>
            </a:r>
          </a:p>
          <a:p>
            <a:r>
              <a:rPr lang="en-US" altLang="zh-CN" dirty="0" smtClean="0">
                <a:ea typeface="宋体" pitchFamily="2" charset="-122"/>
              </a:rPr>
              <a:t>The development of paper money simplifies the transport</a:t>
            </a:r>
          </a:p>
          <a:p>
            <a:r>
              <a:rPr lang="en-US" altLang="zh-CN" dirty="0" smtClean="0">
                <a:ea typeface="宋体" pitchFamily="2" charset="-122"/>
              </a:rPr>
              <a:t>First paper notes are 7</a:t>
            </a:r>
            <a:r>
              <a:rPr lang="en-US" altLang="zh-CN" baseline="30000" dirty="0" smtClean="0">
                <a:ea typeface="宋体" pitchFamily="2" charset="-122"/>
              </a:rPr>
              <a:t>th</a:t>
            </a:r>
            <a:r>
              <a:rPr lang="en-US" altLang="zh-CN" dirty="0" smtClean="0">
                <a:ea typeface="宋体" pitchFamily="2" charset="-122"/>
              </a:rPr>
              <a:t> century in China</a:t>
            </a:r>
          </a:p>
          <a:p>
            <a:r>
              <a:rPr lang="en-US" altLang="zh-CN" dirty="0" smtClean="0">
                <a:ea typeface="宋体" pitchFamily="2" charset="-122"/>
              </a:rPr>
              <a:t>Reaches Europe by 13</a:t>
            </a:r>
            <a:r>
              <a:rPr lang="en-US" altLang="zh-CN" baseline="30000" dirty="0" smtClean="0">
                <a:ea typeface="宋体" pitchFamily="2" charset="-122"/>
              </a:rPr>
              <a:t>th</a:t>
            </a:r>
            <a:r>
              <a:rPr lang="en-US" altLang="zh-CN" dirty="0" smtClean="0">
                <a:ea typeface="宋体" pitchFamily="2" charset="-122"/>
              </a:rPr>
              <a:t> </a:t>
            </a:r>
          </a:p>
          <a:p>
            <a:pPr lvl="1"/>
            <a:r>
              <a:rPr lang="en-US" altLang="zh-CN" dirty="0" smtClean="0">
                <a:ea typeface="宋体" pitchFamily="2" charset="-122"/>
              </a:rPr>
              <a:t>Described in </a:t>
            </a:r>
            <a:r>
              <a:rPr lang="en-US" altLang="zh-CN" i="1" dirty="0" smtClean="0">
                <a:ea typeface="宋体" pitchFamily="2" charset="-122"/>
              </a:rPr>
              <a:t>The Travels of Marco Polo</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History money</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ea typeface="宋体" pitchFamily="2" charset="-122"/>
              </a:rPr>
              <a:t>Commodity money</a:t>
            </a:r>
          </a:p>
          <a:p>
            <a:pPr lvl="1"/>
            <a:r>
              <a:rPr lang="en-US" altLang="zh-CN" dirty="0" smtClean="0">
                <a:ea typeface="宋体" pitchFamily="2" charset="-122"/>
              </a:rPr>
              <a:t>Something which is intrinsically valued such as gold, shells, spices</a:t>
            </a:r>
          </a:p>
          <a:p>
            <a:r>
              <a:rPr lang="en-US" altLang="zh-CN" dirty="0" smtClean="0">
                <a:ea typeface="宋体" pitchFamily="2" charset="-122"/>
              </a:rPr>
              <a:t>Fiat money </a:t>
            </a:r>
          </a:p>
          <a:p>
            <a:pPr lvl="1"/>
            <a:r>
              <a:rPr lang="en-US" altLang="zh-CN" dirty="0" smtClean="0">
                <a:ea typeface="宋体" pitchFamily="2" charset="-122"/>
              </a:rPr>
              <a:t>A government requires this form to be accepted as legal tender</a:t>
            </a:r>
          </a:p>
          <a:p>
            <a:r>
              <a:rPr lang="en-US" altLang="zh-CN" dirty="0" smtClean="0">
                <a:ea typeface="宋体" pitchFamily="2" charset="-122"/>
              </a:rPr>
              <a:t>Fiduciary money (stock)</a:t>
            </a:r>
          </a:p>
          <a:p>
            <a:pPr lvl="1"/>
            <a:r>
              <a:rPr lang="en-US" altLang="zh-CN" dirty="0" smtClean="0">
                <a:ea typeface="宋体" pitchFamily="2" charset="-122"/>
              </a:rPr>
              <a:t>Depends on the confidence of people that it will be accepted</a:t>
            </a:r>
          </a:p>
          <a:p>
            <a:r>
              <a:rPr lang="en-US" altLang="zh-CN" dirty="0" smtClean="0">
                <a:ea typeface="宋体" pitchFamily="2" charset="-122"/>
              </a:rPr>
              <a:t>Commercial bank money</a:t>
            </a:r>
          </a:p>
          <a:p>
            <a:pPr lvl="1"/>
            <a:r>
              <a:rPr lang="en-US" altLang="zh-CN" dirty="0" smtClean="0">
                <a:ea typeface="宋体" pitchFamily="2" charset="-122"/>
              </a:rPr>
              <a:t>Based on the promise that a bank will exchange for other form</a:t>
            </a:r>
          </a:p>
          <a:p>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92348</TotalTime>
  <Words>2559</Words>
  <Application>Microsoft Macintosh PowerPoint</Application>
  <PresentationFormat>全屏显示(16:9)</PresentationFormat>
  <Paragraphs>264</Paragraphs>
  <Slides>52</Slides>
  <Notes>12</Notes>
  <HiddenSlides>1</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Theme</vt:lpstr>
      <vt:lpstr>Bitcoin Mechanics</vt:lpstr>
      <vt:lpstr>outline</vt:lpstr>
      <vt:lpstr>About Bitcoin </vt:lpstr>
      <vt:lpstr>History of money</vt:lpstr>
      <vt:lpstr>History of money</vt:lpstr>
      <vt:lpstr>History of money</vt:lpstr>
      <vt:lpstr>History of money</vt:lpstr>
      <vt:lpstr>History of money</vt:lpstr>
      <vt:lpstr>History money</vt:lpstr>
      <vt:lpstr>The Federal Reserve System was created in 1913 by Woodrow Wilson</vt:lpstr>
      <vt:lpstr>The Gold Reserve Act: 1934 </vt:lpstr>
      <vt:lpstr>The Gold Reserve Act: 1934 </vt:lpstr>
      <vt:lpstr>History of money</vt:lpstr>
      <vt:lpstr>Nixon Closes the Gold Window</vt:lpstr>
      <vt:lpstr>History of money</vt:lpstr>
      <vt:lpstr>Bitcoin</vt:lpstr>
      <vt:lpstr>Byzantine General Problem</vt:lpstr>
      <vt:lpstr>幻灯片 18</vt:lpstr>
      <vt:lpstr>Byzantine General Problem</vt:lpstr>
      <vt:lpstr>Motivation</vt:lpstr>
      <vt:lpstr>Problem Definition</vt:lpstr>
      <vt:lpstr>Byzantine General Problem</vt:lpstr>
      <vt:lpstr>Proof of Work</vt:lpstr>
      <vt:lpstr>Proof of Work</vt:lpstr>
      <vt:lpstr>Proof of Work</vt:lpstr>
      <vt:lpstr>Proof of Work</vt:lpstr>
      <vt:lpstr>Proof of Work</vt:lpstr>
      <vt:lpstr>Hash</vt:lpstr>
      <vt:lpstr>Hash</vt:lpstr>
      <vt:lpstr>Hash</vt:lpstr>
      <vt:lpstr>Hash</vt:lpstr>
      <vt:lpstr>Hash </vt:lpstr>
      <vt:lpstr>Hash</vt:lpstr>
      <vt:lpstr>Hash</vt:lpstr>
      <vt:lpstr>Hash</vt:lpstr>
      <vt:lpstr>幻灯片 36</vt:lpstr>
      <vt:lpstr>Hash</vt:lpstr>
      <vt:lpstr>Hash</vt:lpstr>
      <vt:lpstr>幻灯片 39</vt:lpstr>
      <vt:lpstr>SHA-256</vt:lpstr>
      <vt:lpstr>Hash </vt:lpstr>
      <vt:lpstr>SHA-256</vt:lpstr>
      <vt:lpstr>SHA-256</vt:lpstr>
      <vt:lpstr>幻灯片 44</vt:lpstr>
      <vt:lpstr>幻灯片 45</vt:lpstr>
      <vt:lpstr>SHA-256</vt:lpstr>
      <vt:lpstr>length extension attack </vt:lpstr>
      <vt:lpstr>Length extension attack</vt:lpstr>
      <vt:lpstr>Attack: step by step</vt:lpstr>
      <vt:lpstr>Attack: step by step</vt:lpstr>
      <vt:lpstr>Attack: step by step</vt:lpstr>
      <vt:lpstr>Attack: step by step</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Monica Lam</dc:creator>
  <cp:lastModifiedBy>TP</cp:lastModifiedBy>
  <cp:revision>1382</cp:revision>
  <cp:lastPrinted>2015-09-20T23:02:57Z</cp:lastPrinted>
  <dcterms:created xsi:type="dcterms:W3CDTF">2010-10-17T19:58:05Z</dcterms:created>
  <dcterms:modified xsi:type="dcterms:W3CDTF">2021-09-19T13:33:40Z</dcterms:modified>
</cp:coreProperties>
</file>