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tags/tag238.xml" ContentType="application/vnd.openxmlformats-officedocument.presentationml.tags+xml"/>
  <Override PartName="/ppt/slides/slide36.xml" ContentType="application/vnd.openxmlformats-officedocument.presentationml.slide+xml"/>
  <Override PartName="/ppt/tags/tag227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notesSlides/notesSlide27.xml" ContentType="application/vnd.openxmlformats-officedocument.presentationml.notesSlide+xml"/>
  <Override PartName="/ppt/tags/tag205.xml" ContentType="application/vnd.openxmlformats-officedocument.presentationml.tags+xml"/>
  <Override PartName="/ppt/tags/tag21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tags/tag189.xml" ContentType="application/vnd.openxmlformats-officedocument.presentationml.tags+xml"/>
  <Override PartName="/ppt/tags/tag241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230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notesSlides/notesSlide30.xml" ContentType="application/vnd.openxmlformats-officedocument.presentationml.notesSlide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35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ppt/tags/tag213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notesSlides/notesSlide13.xml" ContentType="application/vnd.openxmlformats-officedocument.presentationml.notesSlide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slides/slide27.xml" ContentType="application/vnd.openxmlformats-officedocument.presentationml.slide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notesSlides/notesSlide29.xml" ContentType="application/vnd.openxmlformats-officedocument.presentationml.notesSlide+xml"/>
  <Override PartName="/ppt/tags/tag218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Override PartName="/ppt/tags/tag87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Override PartName="/ppt/tags/tag243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notesSlides/notesSlide32.xml" ContentType="application/vnd.openxmlformats-officedocument.presentationml.notesSlide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notesSlides/notesSlide21.xml" ContentType="application/vnd.openxmlformats-officedocument.presentationml.notesSlide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slides/slide46.xml" ContentType="application/vnd.openxmlformats-officedocument.presentationml.slide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notesSlides/notesSlide6.xml" ContentType="application/vnd.openxmlformats-officedocument.presentationml.notesSlide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49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tags/tag223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notesSlides/notesSlide12.xml" ContentType="application/vnd.openxmlformats-officedocument.presentationml.notesSlide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17.xml" ContentType="application/vnd.openxmlformats-officedocument.presentationml.notesSlide+xml"/>
  <Override PartName="/ppt/tags/tag206.xml" ContentType="application/vnd.openxmlformats-officedocument.presentationml.tags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57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notesSlides/notesSlide25.xml" ContentType="application/vnd.openxmlformats-officedocument.presentationml.notesSlide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slides/slide12.xml" ContentType="application/vnd.openxmlformats-officedocument.presentationml.slide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notesSlides/notesSlide14.xml" ContentType="application/vnd.openxmlformats-officedocument.presentationml.notesSlide+xml"/>
  <Override PartName="/ppt/tags/tag18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notesSlides/notesSlide19.xml" ContentType="application/vnd.openxmlformats-officedocument.presentationml.notesSlide+xml"/>
  <Override PartName="/ppt/tags/tag208.xml" ContentType="application/vnd.openxmlformats-officedocument.presentationml.tags+xml"/>
  <Override PartName="/ppt/slides/slide53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tags/tag159.xml" ContentType="application/vnd.openxmlformats-officedocument.presentationml.tags+xml"/>
  <Override PartName="/ppt/notesSlides/notesSlide33.xml" ContentType="application/vnd.openxmlformats-officedocument.presentationml.notesSlide+xml"/>
  <Override PartName="/ppt/tags/tag211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notesSlides/notesSlide11.xml" ContentType="application/vnd.openxmlformats-officedocument.presentationml.notesSlide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1352" r:id="rId2"/>
    <p:sldId id="1354" r:id="rId3"/>
    <p:sldId id="1405" r:id="rId4"/>
    <p:sldId id="1406" r:id="rId5"/>
    <p:sldId id="1407" r:id="rId6"/>
    <p:sldId id="1368" r:id="rId7"/>
    <p:sldId id="1369" r:id="rId8"/>
    <p:sldId id="1370" r:id="rId9"/>
    <p:sldId id="1371" r:id="rId10"/>
    <p:sldId id="1372" r:id="rId11"/>
    <p:sldId id="1373" r:id="rId12"/>
    <p:sldId id="1374" r:id="rId13"/>
    <p:sldId id="1376" r:id="rId14"/>
    <p:sldId id="1409" r:id="rId15"/>
    <p:sldId id="1355" r:id="rId16"/>
    <p:sldId id="1408" r:id="rId17"/>
    <p:sldId id="1356" r:id="rId18"/>
    <p:sldId id="1357" r:id="rId19"/>
    <p:sldId id="1411" r:id="rId20"/>
    <p:sldId id="1358" r:id="rId21"/>
    <p:sldId id="1359" r:id="rId22"/>
    <p:sldId id="1360" r:id="rId23"/>
    <p:sldId id="1362" r:id="rId24"/>
    <p:sldId id="1377" r:id="rId25"/>
    <p:sldId id="1412" r:id="rId26"/>
    <p:sldId id="1413" r:id="rId27"/>
    <p:sldId id="1414" r:id="rId28"/>
    <p:sldId id="1415" r:id="rId29"/>
    <p:sldId id="1416" r:id="rId30"/>
    <p:sldId id="1417" r:id="rId31"/>
    <p:sldId id="1418" r:id="rId32"/>
    <p:sldId id="1419" r:id="rId33"/>
    <p:sldId id="1420" r:id="rId34"/>
    <p:sldId id="1421" r:id="rId35"/>
    <p:sldId id="1422" r:id="rId36"/>
    <p:sldId id="1423" r:id="rId37"/>
    <p:sldId id="1424" r:id="rId38"/>
    <p:sldId id="1378" r:id="rId39"/>
    <p:sldId id="1379" r:id="rId40"/>
    <p:sldId id="1381" r:id="rId41"/>
    <p:sldId id="1382" r:id="rId42"/>
    <p:sldId id="1386" r:id="rId43"/>
    <p:sldId id="1425" r:id="rId44"/>
    <p:sldId id="1426" r:id="rId45"/>
    <p:sldId id="1427" r:id="rId46"/>
    <p:sldId id="1428" r:id="rId47"/>
    <p:sldId id="1429" r:id="rId48"/>
    <p:sldId id="1431" r:id="rId49"/>
    <p:sldId id="1391" r:id="rId50"/>
    <p:sldId id="1392" r:id="rId51"/>
    <p:sldId id="1432" r:id="rId52"/>
    <p:sldId id="1394" r:id="rId53"/>
    <p:sldId id="1395" r:id="rId54"/>
    <p:sldId id="1396" r:id="rId55"/>
    <p:sldId id="1433" r:id="rId56"/>
    <p:sldId id="1404" r:id="rId57"/>
    <p:sldId id="1435" r:id="rId58"/>
    <p:sldId id="1436" r:id="rId59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3821" autoAdjust="0"/>
    <p:restoredTop sz="61139" autoAdjust="0"/>
  </p:normalViewPr>
  <p:slideViewPr>
    <p:cSldViewPr snapToGrid="0">
      <p:cViewPr>
        <p:scale>
          <a:sx n="60" d="100"/>
          <a:sy n="60" d="100"/>
        </p:scale>
        <p:origin x="-110" y="-11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FB9EB8-FDE2-4256-A292-799D921436C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E7CCEE-8C22-42C7-B26A-7B70EEF0454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5821119-1DF6-443B-B971-393BB8B8D20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379CDA-85D8-441F-8BE5-26BC7CD6AD4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160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48D0062-6681-4160-AAA2-A62FDAD5960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C1CAE6F-4166-41E1-A73D-DEF2B25F22A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E7A609-42DC-469F-95C5-C64EE49E1E2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504331D-534B-4C4C-811C-C6B8E8CBDC14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28576E-E7C0-4438-832F-9023AFCB949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236BF-3662-4506-B057-B9AAE39C0A76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4064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i="1" smtClean="0"/>
              <a:t>N</a:t>
            </a:r>
            <a:r>
              <a:rPr lang="en-US" altLang="zh-CN" smtClean="0"/>
              <a:t> = 97</a:t>
            </a:r>
            <a:r>
              <a:rPr lang="en-US" altLang="zh-CN" smtClean="0">
                <a:cs typeface="Times New Roman" pitchFamily="18" charset="0"/>
              </a:rPr>
              <a:t>·47</a:t>
            </a:r>
          </a:p>
          <a:p>
            <a:r>
              <a:rPr lang="en-US" altLang="zh-CN" smtClean="0">
                <a:cs typeface="Times New Roman" pitchFamily="18" charset="0"/>
              </a:rPr>
              <a:t>Convert white space to 00</a:t>
            </a:r>
            <a:endParaRPr lang="en-US" altLang="zh-CN" i="1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8E1987-F050-41CE-9EB0-C82EE9902D7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599E62-BF94-45CE-B49C-A30F0E757696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24166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i="1" smtClean="0"/>
              <a:t>N</a:t>
            </a:r>
            <a:r>
              <a:rPr lang="en-US" altLang="zh-CN" smtClean="0"/>
              <a:t> = 97</a:t>
            </a:r>
            <a:r>
              <a:rPr lang="en-US" altLang="zh-CN" smtClean="0">
                <a:cs typeface="Times New Roman" pitchFamily="18" charset="0"/>
              </a:rPr>
              <a:t>·47</a:t>
            </a:r>
          </a:p>
          <a:p>
            <a:r>
              <a:rPr lang="en-US" altLang="zh-CN" smtClean="0">
                <a:cs typeface="Times New Roman" pitchFamily="18" charset="0"/>
              </a:rPr>
              <a:t>Convert white space to 00</a:t>
            </a:r>
            <a:endParaRPr lang="en-US" altLang="zh-CN" i="1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188C6C-B57B-4FA6-B8C6-E0350BECABA7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24269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i="1" smtClean="0"/>
              <a:t>N</a:t>
            </a:r>
            <a:r>
              <a:rPr lang="en-US" altLang="zh-CN" smtClean="0"/>
              <a:t> = 97</a:t>
            </a:r>
            <a:r>
              <a:rPr lang="en-US" altLang="zh-CN" smtClean="0">
                <a:cs typeface="Times New Roman" pitchFamily="18" charset="0"/>
              </a:rPr>
              <a:t>·47</a:t>
            </a:r>
          </a:p>
          <a:p>
            <a:r>
              <a:rPr lang="en-US" altLang="zh-CN" smtClean="0">
                <a:cs typeface="Times New Roman" pitchFamily="18" charset="0"/>
              </a:rPr>
              <a:t>Convert white space to 00</a:t>
            </a:r>
            <a:endParaRPr lang="en-US" altLang="zh-CN" i="1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EEE1CB-D9ED-4B00-8E26-D1EBACA08BA5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24371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i="1" smtClean="0"/>
              <a:t>N</a:t>
            </a:r>
            <a:r>
              <a:rPr lang="en-US" altLang="zh-CN" smtClean="0"/>
              <a:t> = 97</a:t>
            </a:r>
            <a:r>
              <a:rPr lang="en-US" altLang="zh-CN" smtClean="0">
                <a:cs typeface="Times New Roman" pitchFamily="18" charset="0"/>
              </a:rPr>
              <a:t>·47</a:t>
            </a:r>
          </a:p>
          <a:p>
            <a:r>
              <a:rPr lang="en-US" altLang="zh-CN" smtClean="0">
                <a:cs typeface="Times New Roman" pitchFamily="18" charset="0"/>
              </a:rPr>
              <a:t>Convert white space to 00</a:t>
            </a:r>
            <a:endParaRPr lang="en-US" altLang="zh-CN" i="1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6AEF30-BFB2-410B-8C26-8AA39F682F10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24473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i="1" smtClean="0"/>
              <a:t>N</a:t>
            </a:r>
            <a:r>
              <a:rPr lang="en-US" altLang="zh-CN" smtClean="0"/>
              <a:t> = 97</a:t>
            </a:r>
            <a:r>
              <a:rPr lang="en-US" altLang="zh-CN" smtClean="0">
                <a:cs typeface="Times New Roman" pitchFamily="18" charset="0"/>
              </a:rPr>
              <a:t>·47</a:t>
            </a:r>
          </a:p>
          <a:p>
            <a:r>
              <a:rPr lang="en-US" altLang="zh-CN" smtClean="0">
                <a:cs typeface="Times New Roman" pitchFamily="18" charset="0"/>
              </a:rPr>
              <a:t>Convert white space to 00</a:t>
            </a:r>
            <a:endParaRPr lang="en-US" altLang="zh-CN" i="1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998AAC-A72D-49D7-97C1-4A3F46B9A038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093D09C-D2E6-4E6D-A377-5063DC4CC3D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C29ED93-9D50-40E5-B805-ABD3BB61E297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7588" y="514350"/>
            <a:ext cx="4572000" cy="257175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B191C9-F993-47C2-9980-30537C0251E9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7588" y="514350"/>
            <a:ext cx="4572000" cy="25717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976B32-8A7D-4135-BA51-1AADF976B19F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ACFFB-45C4-4C37-9073-C1BAFDFD28D6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529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5802E1-4324-41E7-A2B3-E6B02D4C4D1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90FC1-126B-4B43-A73A-4D96AE11FF92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539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FCA7E-3C90-4661-83E7-ABC3ED866D1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549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98C81-C7B2-4264-A1BA-9F0866ECB890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560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EA96E2-FF7B-44AA-B3CB-42B76595F541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Stallings Table </a:t>
            </a:r>
            <a:r>
              <a:rPr lang="en-US" altLang="zh-CN" b="1" smtClean="0">
                <a:latin typeface="Times" pitchFamily="18" charset="0"/>
              </a:rPr>
              <a:t>10.3 - “ Comparable Key Sizes in Terms of Computational Effort for Cryptanalysis” illustrates the relative key sizes needed for security.</a:t>
            </a:r>
            <a:endParaRPr lang="en-US" altLang="zh-CN" smtClean="0">
              <a:latin typeface="Times-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A61624-8BE3-4EDB-80EA-FFBA2C6C3E15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Elliptic Curve Cryptography uses addition as an analog of modulo multiply, and repeated addition as an analog of modulo exponentiation. The “hard” problem is the elliptic curve logarithm problem.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61C4DF-8996-46B4-A1DC-92DFDB1CEAAB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B842F0-532E-4FF0-A826-A067CFB0ED35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8F49155-07B2-46EF-8A2A-91B7240B5BD0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E654E3B-0359-411D-A033-53A609DB9177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FC8D2E-DC48-4B09-8E01-518085889889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87C77C-3091-4786-998E-10E894E03B4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77242D-66B2-400B-B236-C032DB004BC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103E938-B227-4241-BFEC-BE48E8601F7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EF2C338-A26C-42F3-B659-87022CCFD6C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8E53BF-D1E7-4EE8-855F-110255695AE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0DA4D9B-57C5-473F-85DF-D584C913F58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9/22/2021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59348"/>
            <a:ext cx="9144000" cy="1321876"/>
          </a:xfrm>
          <a:prstGeom prst="rect">
            <a:avLst/>
          </a:prstGeom>
          <a:solidFill>
            <a:srgbClr val="5A15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365125" y="1"/>
            <a:ext cx="8350251" cy="810599"/>
          </a:xfrm>
          <a:prstGeom prst="roundRect">
            <a:avLst/>
          </a:prstGeom>
          <a:noFill/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184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9/22/2021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notesSlide" Target="../notesSlides/notesSlide7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6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5.xml"/><Relationship Id="rId9" Type="http://schemas.openxmlformats.org/officeDocument/2006/relationships/tags" Target="../tags/tag7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notesSlide" Target="../notesSlides/notesSlide9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11.jpeg"/><Relationship Id="rId4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2" Type="http://schemas.openxmlformats.org/officeDocument/2006/relationships/tags" Target="../tags/tag85.xml"/><Relationship Id="rId16" Type="http://schemas.openxmlformats.org/officeDocument/2006/relationships/image" Target="../media/image12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notesSlide" Target="../notesSlides/notesSlide11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notesSlide" Target="../notesSlides/notesSlide1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01.xml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image" Target="../media/image14.wmf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notesSlide" Target="../notesSlides/notesSlide14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11.xml"/><Relationship Id="rId10" Type="http://schemas.openxmlformats.org/officeDocument/2006/relationships/tags" Target="../tags/tag116.xml"/><Relationship Id="rId4" Type="http://schemas.openxmlformats.org/officeDocument/2006/relationships/tags" Target="../tags/tag110.xml"/><Relationship Id="rId9" Type="http://schemas.openxmlformats.org/officeDocument/2006/relationships/tags" Target="../tags/tag1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image" Target="../media/image15.wmf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notesSlide" Target="../notesSlides/notesSlide15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21.xml"/><Relationship Id="rId10" Type="http://schemas.openxmlformats.org/officeDocument/2006/relationships/tags" Target="../tags/tag126.xml"/><Relationship Id="rId4" Type="http://schemas.openxmlformats.org/officeDocument/2006/relationships/tags" Target="../tags/tag120.xml"/><Relationship Id="rId9" Type="http://schemas.openxmlformats.org/officeDocument/2006/relationships/tags" Target="../tags/tag12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image" Target="../media/image16.png"/><Relationship Id="rId5" Type="http://schemas.openxmlformats.org/officeDocument/2006/relationships/tags" Target="../tags/tag131.xml"/><Relationship Id="rId10" Type="http://schemas.openxmlformats.org/officeDocument/2006/relationships/notesSlide" Target="../notesSlides/notesSlide16.xml"/><Relationship Id="rId4" Type="http://schemas.openxmlformats.org/officeDocument/2006/relationships/tags" Target="../tags/tag130.xml"/><Relationship Id="rId9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image" Target="../media/image17.png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13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138.xml"/><Relationship Id="rId9" Type="http://schemas.openxmlformats.org/officeDocument/2006/relationships/tags" Target="../tags/tag14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13" Type="http://schemas.openxmlformats.org/officeDocument/2006/relationships/image" Target="../media/image19.png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notesSlide" Target="../notesSlides/notesSlide24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52.xml"/><Relationship Id="rId10" Type="http://schemas.openxmlformats.org/officeDocument/2006/relationships/tags" Target="../tags/tag157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image" Target="../media/image21.png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12" Type="http://schemas.openxmlformats.org/officeDocument/2006/relationships/notesSlide" Target="../notesSlides/notesSlide25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62.xml"/><Relationship Id="rId10" Type="http://schemas.openxmlformats.org/officeDocument/2006/relationships/tags" Target="../tags/tag167.xml"/><Relationship Id="rId4" Type="http://schemas.openxmlformats.org/officeDocument/2006/relationships/tags" Target="../tags/tag161.xml"/><Relationship Id="rId9" Type="http://schemas.openxmlformats.org/officeDocument/2006/relationships/tags" Target="../tags/tag1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17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13" Type="http://schemas.openxmlformats.org/officeDocument/2006/relationships/tags" Target="../tags/tag186.xml"/><Relationship Id="rId18" Type="http://schemas.openxmlformats.org/officeDocument/2006/relationships/tags" Target="../tags/tag191.xml"/><Relationship Id="rId26" Type="http://schemas.openxmlformats.org/officeDocument/2006/relationships/image" Target="../media/image22.png"/><Relationship Id="rId3" Type="http://schemas.openxmlformats.org/officeDocument/2006/relationships/tags" Target="../tags/tag176.xml"/><Relationship Id="rId21" Type="http://schemas.openxmlformats.org/officeDocument/2006/relationships/tags" Target="../tags/tag194.xml"/><Relationship Id="rId7" Type="http://schemas.openxmlformats.org/officeDocument/2006/relationships/tags" Target="../tags/tag180.xml"/><Relationship Id="rId12" Type="http://schemas.openxmlformats.org/officeDocument/2006/relationships/tags" Target="../tags/tag185.xml"/><Relationship Id="rId17" Type="http://schemas.openxmlformats.org/officeDocument/2006/relationships/tags" Target="../tags/tag190.xml"/><Relationship Id="rId25" Type="http://schemas.openxmlformats.org/officeDocument/2006/relationships/notesSlide" Target="../notesSlides/notesSlide27.xml"/><Relationship Id="rId2" Type="http://schemas.openxmlformats.org/officeDocument/2006/relationships/tags" Target="../tags/tag175.xml"/><Relationship Id="rId16" Type="http://schemas.openxmlformats.org/officeDocument/2006/relationships/tags" Target="../tags/tag189.xml"/><Relationship Id="rId20" Type="http://schemas.openxmlformats.org/officeDocument/2006/relationships/tags" Target="../tags/tag193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178.xml"/><Relationship Id="rId15" Type="http://schemas.openxmlformats.org/officeDocument/2006/relationships/tags" Target="../tags/tag188.xml"/><Relationship Id="rId23" Type="http://schemas.openxmlformats.org/officeDocument/2006/relationships/tags" Target="../tags/tag196.xml"/><Relationship Id="rId10" Type="http://schemas.openxmlformats.org/officeDocument/2006/relationships/tags" Target="../tags/tag183.xml"/><Relationship Id="rId19" Type="http://schemas.openxmlformats.org/officeDocument/2006/relationships/tags" Target="../tags/tag192.xml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tags" Target="../tags/tag187.xml"/><Relationship Id="rId22" Type="http://schemas.openxmlformats.org/officeDocument/2006/relationships/tags" Target="../tags/tag19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2" Type="http://schemas.openxmlformats.org/officeDocument/2006/relationships/tags" Target="../tags/tag198.xml"/><Relationship Id="rId16" Type="http://schemas.openxmlformats.org/officeDocument/2006/relationships/image" Target="../media/image24.png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5" Type="http://schemas.openxmlformats.org/officeDocument/2006/relationships/image" Target="../media/image23.wmf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tags" Target="../tags/tag223.xml"/><Relationship Id="rId18" Type="http://schemas.openxmlformats.org/officeDocument/2006/relationships/image" Target="../media/image26.wmf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tags" Target="../tags/tag222.xml"/><Relationship Id="rId17" Type="http://schemas.openxmlformats.org/officeDocument/2006/relationships/notesSlide" Target="../notesSlides/notesSlide35.xml"/><Relationship Id="rId2" Type="http://schemas.openxmlformats.org/officeDocument/2006/relationships/tags" Target="../tags/tag212.xml"/><Relationship Id="rId16" Type="http://schemas.openxmlformats.org/officeDocument/2006/relationships/slideLayout" Target="../slideLayouts/slideLayout3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tags" Target="../tags/tag221.xml"/><Relationship Id="rId5" Type="http://schemas.openxmlformats.org/officeDocument/2006/relationships/tags" Target="../tags/tag215.xml"/><Relationship Id="rId15" Type="http://schemas.openxmlformats.org/officeDocument/2006/relationships/tags" Target="../tags/tag225.xml"/><Relationship Id="rId10" Type="http://schemas.openxmlformats.org/officeDocument/2006/relationships/tags" Target="../tags/tag220.xml"/><Relationship Id="rId19" Type="http://schemas.openxmlformats.org/officeDocument/2006/relationships/image" Target="../media/image27.wmf"/><Relationship Id="rId4" Type="http://schemas.openxmlformats.org/officeDocument/2006/relationships/tags" Target="../tags/tag214.xml"/><Relationship Id="rId9" Type="http://schemas.openxmlformats.org/officeDocument/2006/relationships/tags" Target="../tags/tag219.xml"/><Relationship Id="rId14" Type="http://schemas.openxmlformats.org/officeDocument/2006/relationships/tags" Target="../tags/tag2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image" Target="../media/image29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4" Type="http://schemas.openxmlformats.org/officeDocument/2006/relationships/notesSlide" Target="../notesSlides/notesSlide3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13" Type="http://schemas.openxmlformats.org/officeDocument/2006/relationships/notesSlide" Target="../notesSlides/notesSlide38.xml"/><Relationship Id="rId3" Type="http://schemas.openxmlformats.org/officeDocument/2006/relationships/tags" Target="../tags/tag233.xml"/><Relationship Id="rId7" Type="http://schemas.openxmlformats.org/officeDocument/2006/relationships/tags" Target="../tags/tag237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tags" Target="../tags/tag241.xml"/><Relationship Id="rId5" Type="http://schemas.openxmlformats.org/officeDocument/2006/relationships/tags" Target="../tags/tag235.xml"/><Relationship Id="rId10" Type="http://schemas.openxmlformats.org/officeDocument/2006/relationships/tags" Target="../tags/tag240.xml"/><Relationship Id="rId4" Type="http://schemas.openxmlformats.org/officeDocument/2006/relationships/tags" Target="../tags/tag234.xml"/><Relationship Id="rId9" Type="http://schemas.openxmlformats.org/officeDocument/2006/relationships/tags" Target="../tags/tag239.xml"/><Relationship Id="rId1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notesSlide" Target="../notesSlides/notesSlide39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46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7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6.xml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cryptography in bitcoin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ts val="5040"/>
              </a:lnSpc>
              <a:spcBef>
                <a:spcPts val="0"/>
              </a:spcBef>
            </a:pPr>
            <a:r>
              <a:rPr lang="en-US" sz="4800" dirty="0"/>
              <a:t>Bitcoin Mechanics</a:t>
            </a:r>
          </a:p>
        </p:txBody>
      </p:sp>
    </p:spTree>
    <p:extLst>
      <p:ext uri="{BB962C8B-B14F-4D97-AF65-F5344CB8AC3E}">
        <p14:creationId xmlns="" xmlns:p14="http://schemas.microsoft.com/office/powerpoint/2010/main" val="156626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ltGray">
          <a:xfrm>
            <a:off x="366713" y="80963"/>
            <a:ext cx="438150" cy="355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1268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ltGray">
          <a:xfrm>
            <a:off x="749301" y="80963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ltGray">
          <a:xfrm>
            <a:off x="490539" y="397669"/>
            <a:ext cx="422275" cy="355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1270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ltGray">
          <a:xfrm>
            <a:off x="860425" y="39766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1271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>
            <a:off x="76200" y="34290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1272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11200" y="0"/>
            <a:ext cx="31750" cy="78938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1273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42914" y="400050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1274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8600" y="992982"/>
            <a:ext cx="8686800" cy="1815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2800" i="1" dirty="0">
                <a:ea typeface="宋体" pitchFamily="2" charset="-122"/>
              </a:rPr>
              <a:t>There is a very important fact that is sometimes misunderstood: The advent of asymmetric-key cryptography DOES NOT eliminate the need for symmetric-key cryptography.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ltGray">
          <a:xfrm>
            <a:off x="366713" y="80963"/>
            <a:ext cx="438150" cy="355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ltGray">
          <a:xfrm>
            <a:off x="749301" y="80963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ltGray">
          <a:xfrm>
            <a:off x="490539" y="397669"/>
            <a:ext cx="422275" cy="355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2294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ltGray">
          <a:xfrm>
            <a:off x="860425" y="39766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2295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>
            <a:off x="76200" y="34290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2296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11200" y="0"/>
            <a:ext cx="31750" cy="78938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2297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42914" y="400050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2298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8600" y="685800"/>
            <a:ext cx="8686800" cy="954107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2800" i="1" dirty="0">
                <a:ea typeface="宋体" pitchFamily="2" charset="-122"/>
              </a:rPr>
              <a:t>The main idea behind asymmetric-key cryptography is the concept of the trapdoor one-way function.</a:t>
            </a:r>
          </a:p>
        </p:txBody>
      </p:sp>
      <p:sp>
        <p:nvSpPr>
          <p:cNvPr id="12300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57200" y="2013756"/>
            <a:ext cx="86868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2400" i="1" dirty="0">
                <a:solidFill>
                  <a:schemeClr val="folHlink"/>
                </a:solidFill>
                <a:ea typeface="宋体" pitchFamily="2" charset="-122"/>
              </a:rPr>
              <a:t>Functions</a:t>
            </a:r>
            <a:endParaRPr lang="en-US" altLang="zh-CN" sz="2400" i="1" dirty="0">
              <a:ea typeface="宋体" pitchFamily="2" charset="-122"/>
            </a:endParaRPr>
          </a:p>
        </p:txBody>
      </p:sp>
      <p:sp>
        <p:nvSpPr>
          <p:cNvPr id="12301" name="Text Box 1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03432" y="2493816"/>
            <a:ext cx="66445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ea typeface="宋体" pitchFamily="2" charset="-122"/>
              </a:rPr>
              <a:t>A </a:t>
            </a:r>
            <a:r>
              <a:rPr lang="en-US" altLang="zh-CN" sz="2400" i="1" dirty="0">
                <a:ea typeface="宋体" pitchFamily="2" charset="-122"/>
              </a:rPr>
              <a:t>function as rule mapping a domain to a range</a:t>
            </a:r>
          </a:p>
        </p:txBody>
      </p:sp>
      <p:pic>
        <p:nvPicPr>
          <p:cNvPr id="12302" name="Picture 13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865188" y="3161824"/>
            <a:ext cx="6819900" cy="132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ltGray">
          <a:xfrm>
            <a:off x="366713" y="80963"/>
            <a:ext cx="438150" cy="355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ltGray">
          <a:xfrm>
            <a:off x="749301" y="80963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ltGray">
          <a:xfrm>
            <a:off x="490539" y="397669"/>
            <a:ext cx="422275" cy="355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3318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ltGray">
          <a:xfrm>
            <a:off x="860425" y="39766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3319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>
            <a:off x="76200" y="34290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3320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11200" y="0"/>
            <a:ext cx="31750" cy="78938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3321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42914" y="400050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6200" y="2343150"/>
            <a:ext cx="8686800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2800" i="1">
                <a:solidFill>
                  <a:schemeClr val="folHlink"/>
                </a:solidFill>
                <a:ea typeface="宋体" pitchFamily="2" charset="-122"/>
              </a:rPr>
              <a:t>Trapdoor One-Way Function (TOWF)</a:t>
            </a:r>
            <a:endParaRPr lang="en-US" altLang="zh-CN" sz="2800" i="1">
              <a:ea typeface="宋体" pitchFamily="2" charset="-122"/>
            </a:endParaRPr>
          </a:p>
        </p:txBody>
      </p:sp>
      <p:sp>
        <p:nvSpPr>
          <p:cNvPr id="13324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6200" y="628650"/>
            <a:ext cx="8686800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2800" i="1">
                <a:solidFill>
                  <a:schemeClr val="folHlink"/>
                </a:solidFill>
                <a:ea typeface="宋体" pitchFamily="2" charset="-122"/>
              </a:rPr>
              <a:t>One-Way Function (OWF)</a:t>
            </a:r>
            <a:endParaRPr lang="en-US" altLang="zh-CN" sz="2800" i="1">
              <a:ea typeface="宋体" pitchFamily="2" charset="-122"/>
            </a:endParaRPr>
          </a:p>
        </p:txBody>
      </p:sp>
      <p:sp>
        <p:nvSpPr>
          <p:cNvPr id="13325" name="Rectangle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676400" y="1143000"/>
            <a:ext cx="6172200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3600" i="1">
                <a:ea typeface="宋体" pitchFamily="2" charset="-122"/>
              </a:rPr>
              <a:t>1. f is easy to compute. </a:t>
            </a:r>
          </a:p>
          <a:p>
            <a:pPr algn="just"/>
            <a:r>
              <a:rPr lang="en-US" altLang="zh-CN" sz="3600" i="1">
                <a:ea typeface="宋体" pitchFamily="2" charset="-122"/>
              </a:rPr>
              <a:t>2.  f </a:t>
            </a:r>
            <a:r>
              <a:rPr lang="en-US" altLang="zh-CN" sz="3600" i="1" baseline="30000">
                <a:ea typeface="宋体" pitchFamily="2" charset="-122"/>
              </a:rPr>
              <a:t>−1</a:t>
            </a:r>
            <a:r>
              <a:rPr lang="en-US" altLang="zh-CN" sz="3600" i="1">
                <a:ea typeface="宋体" pitchFamily="2" charset="-122"/>
              </a:rPr>
              <a:t> is difficult to compute. </a:t>
            </a:r>
          </a:p>
        </p:txBody>
      </p:sp>
      <p:sp>
        <p:nvSpPr>
          <p:cNvPr id="13326" name="Rectangle 1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447800" y="2971800"/>
            <a:ext cx="7086600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i="1" dirty="0">
                <a:ea typeface="宋体" pitchFamily="2" charset="-122"/>
              </a:rPr>
              <a:t>3. Given </a:t>
            </a:r>
            <a:r>
              <a:rPr lang="en-US" altLang="zh-CN" sz="3600" i="1" dirty="0" smtClean="0">
                <a:ea typeface="宋体" pitchFamily="2" charset="-122"/>
              </a:rPr>
              <a:t>y </a:t>
            </a:r>
            <a:r>
              <a:rPr lang="en-US" altLang="zh-CN" sz="3600" i="1" dirty="0">
                <a:ea typeface="宋体" pitchFamily="2" charset="-122"/>
              </a:rPr>
              <a:t>and a trapdoor, </a:t>
            </a:r>
            <a:r>
              <a:rPr lang="en-US" altLang="zh-CN" sz="3600" i="1" dirty="0" smtClean="0">
                <a:ea typeface="宋体" pitchFamily="2" charset="-122"/>
              </a:rPr>
              <a:t>x </a:t>
            </a:r>
            <a:r>
              <a:rPr lang="en-US" altLang="zh-CN" sz="3600" i="1" dirty="0">
                <a:ea typeface="宋体" pitchFamily="2" charset="-122"/>
              </a:rPr>
              <a:t>can </a:t>
            </a:r>
            <a:r>
              <a:rPr lang="en-US" altLang="zh-CN" sz="3600" i="1" dirty="0" smtClean="0">
                <a:ea typeface="宋体" pitchFamily="2" charset="-122"/>
              </a:rPr>
              <a:t>be computed </a:t>
            </a:r>
            <a:r>
              <a:rPr lang="en-US" altLang="zh-CN" sz="3600" i="1" dirty="0">
                <a:ea typeface="宋体" pitchFamily="2" charset="-122"/>
              </a:rPr>
              <a:t>easily.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10.</a:t>
            </a:r>
            <a:fld id="{353E0119-DFE9-4ED5-B153-BFBE9C31C3AE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4339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ltGray">
          <a:xfrm>
            <a:off x="366713" y="80963"/>
            <a:ext cx="438150" cy="355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ltGray">
          <a:xfrm>
            <a:off x="749301" y="80963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ltGray">
          <a:xfrm>
            <a:off x="490539" y="397669"/>
            <a:ext cx="422275" cy="355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ltGray">
          <a:xfrm>
            <a:off x="860425" y="39766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4343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>
            <a:off x="76200" y="34290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11200" y="0"/>
            <a:ext cx="31750" cy="78938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4345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42914" y="400050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4349" name="Rectangle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5685" y="540885"/>
            <a:ext cx="8686800" cy="1569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When </a:t>
            </a:r>
            <a:r>
              <a:rPr lang="en-US" altLang="zh-CN" sz="2400" b="0" i="1" dirty="0"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 is large, </a:t>
            </a:r>
            <a:r>
              <a:rPr lang="en-US" altLang="zh-CN" sz="2400" i="1" dirty="0">
                <a:solidFill>
                  <a:schemeClr val="folHlink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400" dirty="0">
                <a:solidFill>
                  <a:schemeClr val="folHlink"/>
                </a:solidFill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sz="2400" i="1" dirty="0">
                <a:solidFill>
                  <a:schemeClr val="folHlink"/>
                </a:solidFill>
                <a:latin typeface="Arial" pitchFamily="34" charset="0"/>
                <a:ea typeface="宋体" pitchFamily="2" charset="-122"/>
              </a:rPr>
              <a:t>p</a:t>
            </a:r>
            <a:r>
              <a:rPr lang="en-US" altLang="zh-CN" sz="2400" dirty="0">
                <a:solidFill>
                  <a:schemeClr val="folHlink"/>
                </a:solidFill>
                <a:latin typeface="Arial" pitchFamily="34" charset="0"/>
                <a:ea typeface="宋体" pitchFamily="2" charset="-122"/>
              </a:rPr>
              <a:t> × </a:t>
            </a:r>
            <a:r>
              <a:rPr lang="en-US" altLang="zh-CN" sz="2400" i="1" dirty="0">
                <a:solidFill>
                  <a:schemeClr val="folHlink"/>
                </a:solidFill>
                <a:latin typeface="Arial" pitchFamily="34" charset="0"/>
                <a:ea typeface="宋体" pitchFamily="2" charset="-122"/>
              </a:rPr>
              <a:t>q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 is a one-way function. </a:t>
            </a:r>
          </a:p>
          <a:p>
            <a:pPr algn="just"/>
            <a:r>
              <a:rPr lang="en-US" altLang="zh-CN" sz="2400" b="0" dirty="0">
                <a:solidFill>
                  <a:schemeClr val="folHlink"/>
                </a:solidFill>
                <a:latin typeface="Arial" pitchFamily="34" charset="0"/>
                <a:ea typeface="宋体" pitchFamily="2" charset="-122"/>
                <a:sym typeface="Wingdings" pitchFamily="2" charset="2"/>
              </a:rPr>
              <a:t>Easy</a:t>
            </a:r>
            <a:r>
              <a:rPr lang="en-US" altLang="zh-CN" sz="2400" b="0" dirty="0">
                <a:solidFill>
                  <a:schemeClr val="fol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		Given </a:t>
            </a:r>
            <a:r>
              <a:rPr lang="en-US" altLang="zh-CN" sz="2400" b="0" i="1" dirty="0">
                <a:latin typeface="Arial" pitchFamily="34" charset="0"/>
                <a:ea typeface="宋体" pitchFamily="2" charset="-122"/>
              </a:rPr>
              <a:t>p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 and </a:t>
            </a:r>
            <a:r>
              <a:rPr lang="en-US" altLang="zh-CN" sz="2400" b="0" i="1" dirty="0">
                <a:latin typeface="Arial" pitchFamily="34" charset="0"/>
                <a:ea typeface="宋体" pitchFamily="2" charset="-122"/>
              </a:rPr>
              <a:t>q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  <a:sym typeface="Wingdings" pitchFamily="2" charset="2"/>
              </a:rPr>
              <a:t> calculate n</a:t>
            </a:r>
          </a:p>
          <a:p>
            <a:pPr algn="just"/>
            <a:r>
              <a:rPr lang="en-US" altLang="zh-CN" sz="2400" b="0" dirty="0">
                <a:solidFill>
                  <a:schemeClr val="folHlink"/>
                </a:solidFill>
                <a:latin typeface="Arial" pitchFamily="34" charset="0"/>
                <a:ea typeface="宋体" pitchFamily="2" charset="-122"/>
                <a:sym typeface="Wingdings" pitchFamily="2" charset="2"/>
              </a:rPr>
              <a:t>Difficult 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  <a:sym typeface="Wingdings" pitchFamily="2" charset="2"/>
              </a:rPr>
              <a:t>	Given n  calculate p and q</a:t>
            </a:r>
          </a:p>
          <a:p>
            <a:pPr algn="just"/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This is the factorization problem.</a:t>
            </a:r>
          </a:p>
        </p:txBody>
      </p:sp>
      <p:sp>
        <p:nvSpPr>
          <p:cNvPr id="14350" name="Rectangle 2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15686" y="2326822"/>
            <a:ext cx="8686800" cy="26776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When </a:t>
            </a:r>
            <a:r>
              <a:rPr lang="en-US" altLang="zh-CN" sz="2400" b="0" i="1" dirty="0"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 is large, the function </a:t>
            </a:r>
            <a:r>
              <a:rPr lang="en-US" altLang="zh-CN" sz="2400" i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400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sz="2400" i="1" dirty="0" err="1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400" i="1" baseline="30000" dirty="0" err="1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k</a:t>
            </a:r>
            <a:r>
              <a:rPr lang="en-US" altLang="zh-CN" sz="2400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 mod </a:t>
            </a:r>
            <a:r>
              <a:rPr lang="en-US" altLang="zh-CN" sz="2400" i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 is a trapdoor one-way function. </a:t>
            </a:r>
          </a:p>
          <a:p>
            <a:pPr algn="just"/>
            <a:r>
              <a:rPr lang="en-US" altLang="zh-CN" sz="2400" b="0" dirty="0">
                <a:solidFill>
                  <a:schemeClr val="folHlink"/>
                </a:solidFill>
                <a:latin typeface="Arial" pitchFamily="34" charset="0"/>
                <a:ea typeface="宋体" pitchFamily="2" charset="-122"/>
              </a:rPr>
              <a:t>Easy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		Given </a:t>
            </a:r>
            <a:r>
              <a:rPr lang="en-US" altLang="zh-CN" sz="2400" b="0" i="1" dirty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400" b="0" i="1" dirty="0">
                <a:latin typeface="Arial" pitchFamily="34" charset="0"/>
                <a:ea typeface="宋体" pitchFamily="2" charset="-122"/>
              </a:rPr>
              <a:t>k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, and n 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  <a:sym typeface="Wingdings" pitchFamily="2" charset="2"/>
              </a:rPr>
              <a:t> calculate y</a:t>
            </a:r>
          </a:p>
          <a:p>
            <a:pPr algn="just"/>
            <a:r>
              <a:rPr lang="en-US" altLang="zh-CN" sz="2400" b="0" dirty="0">
                <a:solidFill>
                  <a:schemeClr val="folHlink"/>
                </a:solidFill>
                <a:latin typeface="Arial" pitchFamily="34" charset="0"/>
                <a:ea typeface="宋体" pitchFamily="2" charset="-122"/>
                <a:sym typeface="Wingdings" pitchFamily="2" charset="2"/>
              </a:rPr>
              <a:t>Difficult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  <a:sym typeface="Wingdings" pitchFamily="2" charset="2"/>
              </a:rPr>
              <a:t>	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Given </a:t>
            </a:r>
            <a:r>
              <a:rPr lang="en-US" altLang="zh-CN" sz="2400" b="0" i="1" dirty="0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400" b="0" i="1" dirty="0">
                <a:latin typeface="Arial" pitchFamily="34" charset="0"/>
                <a:ea typeface="宋体" pitchFamily="2" charset="-122"/>
              </a:rPr>
              <a:t>k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, and </a:t>
            </a:r>
            <a:r>
              <a:rPr lang="en-US" altLang="zh-CN" sz="2400" b="0" i="1" dirty="0">
                <a:latin typeface="Arial" pitchFamily="34" charset="0"/>
                <a:ea typeface="宋体" pitchFamily="2" charset="-122"/>
              </a:rPr>
              <a:t>n </a:t>
            </a:r>
            <a:r>
              <a:rPr lang="en-US" altLang="zh-CN" sz="2400" b="0" i="1" dirty="0">
                <a:latin typeface="Arial" pitchFamily="34" charset="0"/>
                <a:ea typeface="宋体" pitchFamily="2" charset="-122"/>
                <a:sym typeface="Wingdings" pitchFamily="2" charset="2"/>
              </a:rPr>
              <a:t> calculate x</a:t>
            </a:r>
          </a:p>
          <a:p>
            <a:pPr algn="just"/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This is the discrete logarithm problem. </a:t>
            </a:r>
          </a:p>
          <a:p>
            <a:pPr algn="just"/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However, if we know the trapdoor, k′ such that </a:t>
            </a:r>
            <a:r>
              <a:rPr lang="en-US" altLang="zh-CN" sz="2400" i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k</a:t>
            </a:r>
            <a:r>
              <a:rPr lang="en-US" altLang="zh-CN" sz="2400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 × </a:t>
            </a:r>
            <a:r>
              <a:rPr lang="en-US" altLang="zh-CN" sz="2400" i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k</a:t>
            </a:r>
            <a:r>
              <a:rPr lang="en-US" altLang="zh-CN" sz="2400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 ′ = 1 mod </a:t>
            </a:r>
            <a:r>
              <a:rPr lang="en-US" altLang="zh-CN" sz="2400" dirty="0">
                <a:solidFill>
                  <a:schemeClr val="tx2"/>
                </a:solidFill>
                <a:latin typeface="Symbol" pitchFamily="18" charset="2"/>
                <a:ea typeface="宋体" pitchFamily="2" charset="-122"/>
              </a:rPr>
              <a:t>f</a:t>
            </a:r>
            <a:r>
              <a:rPr lang="en-US" altLang="zh-CN" sz="2400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400" i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400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)</a:t>
            </a:r>
            <a:r>
              <a:rPr lang="en-US" altLang="zh-CN" sz="2400" b="0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,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 we can use x = </a:t>
            </a:r>
            <a:r>
              <a:rPr lang="en-US" altLang="zh-CN" sz="2400" b="0" dirty="0" err="1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400" b="0" baseline="30000" dirty="0" err="1">
                <a:latin typeface="Arial" pitchFamily="34" charset="0"/>
                <a:ea typeface="宋体" pitchFamily="2" charset="-122"/>
              </a:rPr>
              <a:t>k</a:t>
            </a:r>
            <a:r>
              <a:rPr lang="en-US" altLang="zh-CN" sz="2400" b="0" baseline="30000" dirty="0">
                <a:latin typeface="Arial" pitchFamily="34" charset="0"/>
                <a:ea typeface="宋体" pitchFamily="2" charset="-122"/>
              </a:rPr>
              <a:t>′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 mod </a:t>
            </a:r>
            <a:r>
              <a:rPr lang="en-US" altLang="zh-CN" sz="2400" b="0" i="1" dirty="0"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 to find x.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Diffie</a:t>
            </a:r>
            <a:r>
              <a:rPr lang="en-US" altLang="zh-CN" dirty="0" smtClean="0"/>
              <a:t>-Hellman Key Exchange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3426" name="Picture 2" descr="https://pic4.zhimg.com/v2-5b5f3a092ff9a4b3e525e6f40b29e147_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3355" y="1120775"/>
            <a:ext cx="5819775" cy="3781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ltGray">
          <a:xfrm>
            <a:off x="366713" y="80963"/>
            <a:ext cx="438150" cy="355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680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ltGray">
          <a:xfrm>
            <a:off x="749301" y="80963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680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ltGray">
          <a:xfrm>
            <a:off x="490539" y="397669"/>
            <a:ext cx="422275" cy="355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6806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ltGray">
          <a:xfrm>
            <a:off x="860425" y="39766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680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>
            <a:off x="76200" y="34290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6808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11200" y="0"/>
            <a:ext cx="31750" cy="78938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6809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42914" y="400050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6810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52500" y="106680"/>
            <a:ext cx="43170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schemeClr val="hlink"/>
                </a:solidFill>
                <a:ea typeface="宋体" pitchFamily="2" charset="-122"/>
              </a:rPr>
              <a:t>Diffie</a:t>
            </a:r>
            <a:r>
              <a:rPr lang="en-US" altLang="zh-CN" i="1" dirty="0">
                <a:solidFill>
                  <a:schemeClr val="hlink"/>
                </a:solidFill>
                <a:ea typeface="宋体" pitchFamily="2" charset="-122"/>
              </a:rPr>
              <a:t>-Hellman Key Agreement</a:t>
            </a:r>
          </a:p>
        </p:txBody>
      </p:sp>
      <p:pic>
        <p:nvPicPr>
          <p:cNvPr id="76812" name="Picture 1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642938" y="1318022"/>
            <a:ext cx="8043862" cy="359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813" name="Text Box 1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66800" y="914400"/>
            <a:ext cx="1295400" cy="83099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宋体" pitchFamily="2" charset="-122"/>
              </a:rPr>
              <a:t>Secret x</a:t>
            </a:r>
          </a:p>
        </p:txBody>
      </p:sp>
      <p:sp>
        <p:nvSpPr>
          <p:cNvPr id="76814" name="Text 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705600" y="857250"/>
            <a:ext cx="1295400" cy="83099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宋体" pitchFamily="2" charset="-122"/>
              </a:rPr>
              <a:t>Secret 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457200" y="205978"/>
            <a:ext cx="8229600" cy="65127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Analog</a:t>
            </a:r>
            <a:r>
              <a:rPr lang="en-US" altLang="zh-CN" dirty="0" smtClean="0">
                <a:ea typeface="宋体" pitchFamily="2" charset="-122"/>
              </a:rPr>
              <a:t> 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 bwMode="auto">
          <a:xfrm>
            <a:off x="457200" y="1028700"/>
            <a:ext cx="3886200" cy="36004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Alice &amp; Bob each think of a secret color (known only to them)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They mix their color with yellow (agreed upon openly ahead of time) and exchange.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They mix their color with what they’ve received.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Both have the same color but observer cannot duplicate.</a:t>
            </a:r>
          </a:p>
        </p:txBody>
      </p:sp>
      <p:pic>
        <p:nvPicPr>
          <p:cNvPr id="15362" name="Picture 2" descr="https://pic1.zhimg.com/v2-4a80b320290ef489020fa6c549e6d670_b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33256" y="0"/>
            <a:ext cx="4114801" cy="5017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ltGray">
          <a:xfrm>
            <a:off x="366713" y="80963"/>
            <a:ext cx="438150" cy="355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7828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ltGray">
          <a:xfrm>
            <a:off x="749301" y="80963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7829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ltGray">
          <a:xfrm>
            <a:off x="490539" y="397669"/>
            <a:ext cx="422275" cy="355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7830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ltGray">
          <a:xfrm>
            <a:off x="860425" y="39766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7831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>
            <a:off x="76200" y="34290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7832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11200" y="0"/>
            <a:ext cx="31750" cy="78938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7833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42914" y="400050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7835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57200" y="2196704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6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58788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7" name="Rectangle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95300" y="2240756"/>
            <a:ext cx="8077200" cy="954107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dirty="0">
                <a:ea typeface="宋体" pitchFamily="2" charset="-122"/>
              </a:rPr>
              <a:t>The symmetric (shared) key in the </a:t>
            </a:r>
            <a:r>
              <a:rPr lang="en-US" altLang="zh-CN" sz="2800" dirty="0" err="1">
                <a:ea typeface="宋体" pitchFamily="2" charset="-122"/>
              </a:rPr>
              <a:t>Diffie</a:t>
            </a:r>
            <a:r>
              <a:rPr lang="en-US" altLang="zh-CN" sz="2800" dirty="0">
                <a:ea typeface="宋体" pitchFamily="2" charset="-122"/>
              </a:rPr>
              <a:t>-Hellman method is K = </a:t>
            </a:r>
            <a:r>
              <a:rPr lang="en-US" altLang="zh-CN" sz="2800" i="1" dirty="0" err="1">
                <a:ea typeface="宋体" pitchFamily="2" charset="-122"/>
              </a:rPr>
              <a:t>g</a:t>
            </a:r>
            <a:r>
              <a:rPr lang="en-US" altLang="zh-CN" sz="2800" baseline="30000" dirty="0" err="1">
                <a:ea typeface="宋体" pitchFamily="2" charset="-122"/>
              </a:rPr>
              <a:t>xy</a:t>
            </a:r>
            <a:r>
              <a:rPr lang="en-US" altLang="zh-CN" sz="2800" dirty="0">
                <a:ea typeface="宋体" pitchFamily="2" charset="-122"/>
              </a:rPr>
              <a:t> mod </a:t>
            </a:r>
            <a:r>
              <a:rPr lang="en-US" altLang="zh-CN" sz="2800" i="1" dirty="0">
                <a:ea typeface="宋体" pitchFamily="2" charset="-122"/>
              </a:rPr>
              <a:t>p</a:t>
            </a:r>
            <a:r>
              <a:rPr lang="en-US" altLang="zh-CN" sz="2800" dirty="0">
                <a:ea typeface="宋体" pitchFamily="2" charset="-122"/>
              </a:rPr>
              <a:t>.</a:t>
            </a:r>
          </a:p>
        </p:txBody>
      </p:sp>
      <p:grpSp>
        <p:nvGrpSpPr>
          <p:cNvPr id="2" name="Group 13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457200" y="1714499"/>
            <a:ext cx="1143000" cy="522685"/>
            <a:chOff x="1200" y="1248"/>
            <a:chExt cx="720" cy="439"/>
          </a:xfrm>
        </p:grpSpPr>
        <p:pic>
          <p:nvPicPr>
            <p:cNvPr id="77839" name="Picture 14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7840" name="Text Box 15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284" y="1248"/>
              <a:ext cx="595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chemeClr val="hlink"/>
                  </a:solidFill>
                  <a:ea typeface="宋体" pitchFamily="2" charset="-122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ltGray">
          <a:xfrm>
            <a:off x="366713" y="80963"/>
            <a:ext cx="438150" cy="355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8852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ltGray">
          <a:xfrm>
            <a:off x="749301" y="80963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8853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ltGray">
          <a:xfrm>
            <a:off x="490539" y="397669"/>
            <a:ext cx="422275" cy="355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8854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ltGray">
          <a:xfrm>
            <a:off x="860425" y="39766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8855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>
            <a:off x="76200" y="34290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8856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11200" y="0"/>
            <a:ext cx="31750" cy="78938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8857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42914" y="400050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8859" name="Rectangl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52400" y="531214"/>
            <a:ext cx="883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zh-CN" sz="2400" dirty="0">
                <a:ea typeface="宋体" pitchFamily="2" charset="-122"/>
              </a:rPr>
              <a:t>Let us give a trivial example to make the procedure clear. Our example uses small numbers, but note that in a real situation, the numbers are very large. Assume that </a:t>
            </a:r>
            <a:r>
              <a:rPr lang="en-US" altLang="zh-CN" sz="2400" i="1" dirty="0">
                <a:ea typeface="宋体" pitchFamily="2" charset="-122"/>
              </a:rPr>
              <a:t>g</a:t>
            </a:r>
            <a:r>
              <a:rPr lang="en-US" altLang="zh-CN" sz="2400" dirty="0">
                <a:ea typeface="宋体" pitchFamily="2" charset="-122"/>
              </a:rPr>
              <a:t> = 7 and </a:t>
            </a:r>
            <a:r>
              <a:rPr lang="en-US" altLang="zh-CN" sz="2400" i="1" dirty="0">
                <a:ea typeface="宋体" pitchFamily="2" charset="-122"/>
              </a:rPr>
              <a:t>p</a:t>
            </a:r>
            <a:r>
              <a:rPr lang="en-US" altLang="zh-CN" sz="2400" dirty="0">
                <a:ea typeface="宋体" pitchFamily="2" charset="-122"/>
              </a:rPr>
              <a:t> = 23. The steps are as follows:</a:t>
            </a:r>
          </a:p>
        </p:txBody>
      </p:sp>
      <p:sp>
        <p:nvSpPr>
          <p:cNvPr id="78860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68640" y="0"/>
            <a:ext cx="1383712" cy="46166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宋体" pitchFamily="2" charset="-122"/>
              </a:rPr>
              <a:t>Example</a:t>
            </a:r>
            <a:endParaRPr lang="en-US" altLang="zh-CN" sz="2000" i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8861" name="Rectangle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7422" y="2096512"/>
            <a:ext cx="883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algn="just" eaLnBrk="1" hangingPunct="1">
              <a:buFontTx/>
              <a:buAutoNum type="arabicPeriod"/>
            </a:pPr>
            <a:r>
              <a:rPr lang="en-US" altLang="zh-CN" sz="2400" dirty="0">
                <a:ea typeface="宋体" pitchFamily="2" charset="-122"/>
              </a:rPr>
              <a:t>Alice chooses </a:t>
            </a:r>
            <a:r>
              <a:rPr lang="en-US" altLang="zh-CN" sz="2400" i="1" dirty="0">
                <a:ea typeface="宋体" pitchFamily="2" charset="-122"/>
              </a:rPr>
              <a:t>x</a:t>
            </a:r>
            <a:r>
              <a:rPr lang="en-US" altLang="zh-CN" sz="2400" dirty="0">
                <a:ea typeface="宋体" pitchFamily="2" charset="-122"/>
              </a:rPr>
              <a:t> = 3 and calculates R</a:t>
            </a:r>
            <a:r>
              <a:rPr lang="en-US" altLang="zh-CN" sz="2400" baseline="-25000" dirty="0">
                <a:ea typeface="宋体" pitchFamily="2" charset="-122"/>
              </a:rPr>
              <a:t>1</a:t>
            </a:r>
            <a:r>
              <a:rPr lang="en-US" altLang="zh-CN" sz="2400" dirty="0">
                <a:ea typeface="宋体" pitchFamily="2" charset="-122"/>
              </a:rPr>
              <a:t> = </a:t>
            </a:r>
            <a:r>
              <a:rPr lang="en-US" altLang="zh-CN" sz="2400" dirty="0" smtClean="0">
                <a:ea typeface="宋体" pitchFamily="2" charset="-122"/>
              </a:rPr>
              <a:t>7^3 </a:t>
            </a:r>
            <a:r>
              <a:rPr lang="en-US" altLang="zh-CN" sz="2400" dirty="0">
                <a:ea typeface="宋体" pitchFamily="2" charset="-122"/>
              </a:rPr>
              <a:t>mod 23 = 21.</a:t>
            </a:r>
          </a:p>
          <a:p>
            <a:pPr marL="457200" indent="-457200" algn="just" eaLnBrk="1" hangingPunct="1">
              <a:buFontTx/>
              <a:buAutoNum type="arabicPeriod"/>
            </a:pPr>
            <a:r>
              <a:rPr lang="en-US" altLang="zh-CN" sz="2400" dirty="0">
                <a:ea typeface="宋体" pitchFamily="2" charset="-122"/>
              </a:rPr>
              <a:t>Bob chooses </a:t>
            </a:r>
            <a:r>
              <a:rPr lang="en-US" altLang="zh-CN" sz="2400" i="1" dirty="0">
                <a:ea typeface="宋体" pitchFamily="2" charset="-122"/>
              </a:rPr>
              <a:t>y</a:t>
            </a:r>
            <a:r>
              <a:rPr lang="en-US" altLang="zh-CN" sz="2400" dirty="0">
                <a:ea typeface="宋体" pitchFamily="2" charset="-122"/>
              </a:rPr>
              <a:t> = 6 and calculates R</a:t>
            </a:r>
            <a:r>
              <a:rPr lang="en-US" altLang="zh-CN" sz="2400" baseline="-25000" dirty="0">
                <a:ea typeface="宋体" pitchFamily="2" charset="-122"/>
              </a:rPr>
              <a:t>2</a:t>
            </a:r>
            <a:r>
              <a:rPr lang="en-US" altLang="zh-CN" sz="2400" dirty="0">
                <a:ea typeface="宋体" pitchFamily="2" charset="-122"/>
              </a:rPr>
              <a:t> = </a:t>
            </a:r>
            <a:r>
              <a:rPr lang="en-US" altLang="zh-CN" sz="2400" dirty="0" smtClean="0">
                <a:ea typeface="宋体" pitchFamily="2" charset="-122"/>
              </a:rPr>
              <a:t>7^6 </a:t>
            </a:r>
            <a:r>
              <a:rPr lang="en-US" altLang="zh-CN" sz="2400" dirty="0">
                <a:ea typeface="宋体" pitchFamily="2" charset="-122"/>
              </a:rPr>
              <a:t>mod 23 = 4.</a:t>
            </a:r>
          </a:p>
          <a:p>
            <a:pPr marL="457200" indent="-457200" algn="just" eaLnBrk="1" hangingPunct="1">
              <a:buFontTx/>
              <a:buAutoNum type="arabicPeriod"/>
            </a:pPr>
            <a:r>
              <a:rPr lang="en-US" altLang="zh-CN" sz="2400" dirty="0">
                <a:ea typeface="宋体" pitchFamily="2" charset="-122"/>
              </a:rPr>
              <a:t>Alice sends the number 21 to Bob.</a:t>
            </a:r>
          </a:p>
          <a:p>
            <a:pPr marL="457200" indent="-457200" algn="just" eaLnBrk="1" hangingPunct="1">
              <a:buFontTx/>
              <a:buAutoNum type="arabicPeriod"/>
            </a:pPr>
            <a:r>
              <a:rPr lang="en-US" altLang="zh-CN" sz="2400" dirty="0">
                <a:ea typeface="宋体" pitchFamily="2" charset="-122"/>
              </a:rPr>
              <a:t>Bob sends the number 4 to Alice.</a:t>
            </a:r>
          </a:p>
          <a:p>
            <a:pPr marL="457200" indent="-457200" algn="just" eaLnBrk="1" hangingPunct="1">
              <a:buFontTx/>
              <a:buAutoNum type="arabicPeriod"/>
            </a:pPr>
            <a:r>
              <a:rPr lang="en-US" altLang="zh-CN" sz="2400" dirty="0">
                <a:ea typeface="宋体" pitchFamily="2" charset="-122"/>
              </a:rPr>
              <a:t>Alice calculates the symmetric key K = </a:t>
            </a:r>
            <a:r>
              <a:rPr lang="en-US" altLang="zh-CN" sz="2400" dirty="0" smtClean="0">
                <a:ea typeface="宋体" pitchFamily="2" charset="-122"/>
              </a:rPr>
              <a:t>4^3 </a:t>
            </a:r>
            <a:r>
              <a:rPr lang="en-US" altLang="zh-CN" sz="2400" dirty="0">
                <a:ea typeface="宋体" pitchFamily="2" charset="-122"/>
              </a:rPr>
              <a:t>mod 23 = 18.</a:t>
            </a:r>
          </a:p>
          <a:p>
            <a:pPr marL="457200" indent="-457200" algn="just" eaLnBrk="1" hangingPunct="1">
              <a:buFontTx/>
              <a:buAutoNum type="arabicPeriod"/>
            </a:pPr>
            <a:r>
              <a:rPr lang="en-US" altLang="zh-CN" sz="2400" dirty="0">
                <a:ea typeface="宋体" pitchFamily="2" charset="-122"/>
              </a:rPr>
              <a:t>Bob calculates the symmetric key K = </a:t>
            </a:r>
            <a:r>
              <a:rPr lang="en-US" altLang="zh-CN" sz="2400" dirty="0" smtClean="0">
                <a:ea typeface="宋体" pitchFamily="2" charset="-122"/>
              </a:rPr>
              <a:t>21^6 </a:t>
            </a:r>
            <a:r>
              <a:rPr lang="en-US" altLang="zh-CN" sz="2400" dirty="0">
                <a:ea typeface="宋体" pitchFamily="2" charset="-122"/>
              </a:rPr>
              <a:t>mod 23 = 18.</a:t>
            </a:r>
          </a:p>
          <a:p>
            <a:pPr marL="457200" indent="-457200" algn="just" eaLnBrk="1" hangingPunct="1">
              <a:buFontTx/>
              <a:buAutoNum type="arabicPeriod"/>
            </a:pPr>
            <a:r>
              <a:rPr lang="en-US" altLang="zh-CN" sz="2400" dirty="0">
                <a:ea typeface="宋体" pitchFamily="2" charset="-122"/>
              </a:rPr>
              <a:t>The value of K is the same for both Alice and Bob;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i="1" dirty="0" err="1">
                <a:ea typeface="宋体" pitchFamily="2" charset="-122"/>
              </a:rPr>
              <a:t>g</a:t>
            </a:r>
            <a:r>
              <a:rPr lang="en-US" altLang="zh-CN" sz="2400" i="1" baseline="30000" dirty="0" err="1">
                <a:ea typeface="宋体" pitchFamily="2" charset="-122"/>
              </a:rPr>
              <a:t>xy</a:t>
            </a:r>
            <a:r>
              <a:rPr lang="en-US" altLang="zh-CN" sz="2400" dirty="0">
                <a:ea typeface="宋体" pitchFamily="2" charset="-122"/>
              </a:rPr>
              <a:t> mod </a:t>
            </a:r>
            <a:r>
              <a:rPr lang="en-US" altLang="zh-CN" sz="2400" i="1" dirty="0">
                <a:ea typeface="宋体" pitchFamily="2" charset="-122"/>
              </a:rPr>
              <a:t>p</a:t>
            </a:r>
            <a:r>
              <a:rPr lang="en-US" altLang="zh-CN" sz="2400" dirty="0">
                <a:ea typeface="宋体" pitchFamily="2" charset="-122"/>
              </a:rPr>
              <a:t> = </a:t>
            </a:r>
            <a:r>
              <a:rPr lang="en-US" altLang="zh-CN" sz="2400" dirty="0" smtClean="0">
                <a:ea typeface="宋体" pitchFamily="2" charset="-122"/>
              </a:rPr>
              <a:t>7^18 </a:t>
            </a:r>
            <a:r>
              <a:rPr lang="en-US" altLang="zh-CN" sz="2400" dirty="0">
                <a:ea typeface="宋体" pitchFamily="2" charset="-122"/>
              </a:rPr>
              <a:t>mod </a:t>
            </a:r>
            <a:r>
              <a:rPr lang="en-US" altLang="zh-CN" sz="2400" dirty="0" smtClean="0">
                <a:ea typeface="宋体" pitchFamily="2" charset="-122"/>
              </a:rPr>
              <a:t>23 </a:t>
            </a:r>
            <a:r>
              <a:rPr lang="en-US" altLang="zh-CN" sz="2400" dirty="0">
                <a:ea typeface="宋体" pitchFamily="2" charset="-122"/>
              </a:rPr>
              <a:t>= 18.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6400800" cy="142875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Example: 3</a:t>
            </a:r>
            <a:r>
              <a:rPr lang="en-US" altLang="zh-CN" sz="2800" b="1" baseline="30000" dirty="0" smtClean="0">
                <a:solidFill>
                  <a:srgbClr val="FF0000"/>
                </a:solidFill>
                <a:ea typeface="宋体" charset="-122"/>
              </a:rPr>
              <a:t>644</a:t>
            </a: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 mod 645</a:t>
            </a:r>
          </a:p>
          <a:p>
            <a:pPr eaLnBrk="1" hangingPunct="1"/>
            <a:endParaRPr lang="en-US" altLang="zh-CN" b="1" dirty="0" smtClean="0">
              <a:ea typeface="宋体" charset="-122"/>
            </a:endParaRPr>
          </a:p>
          <a:p>
            <a:pPr eaLnBrk="1" hangingPunct="1"/>
            <a:r>
              <a:rPr lang="en-US" altLang="zh-CN" b="1" dirty="0" smtClean="0">
                <a:ea typeface="宋体" charset="-122"/>
              </a:rPr>
              <a:t>Note: 644 = (1010000100)</a:t>
            </a:r>
            <a:r>
              <a:rPr lang="en-US" altLang="zh-CN" b="1" baseline="-25000" dirty="0" smtClean="0">
                <a:ea typeface="宋体" charset="-122"/>
              </a:rPr>
              <a:t>2</a:t>
            </a:r>
          </a:p>
          <a:p>
            <a:pPr eaLnBrk="1" hangingPunct="1"/>
            <a:r>
              <a:rPr lang="en-US" altLang="zh-CN" b="1" dirty="0" smtClean="0">
                <a:ea typeface="宋体" charset="-122"/>
              </a:rPr>
              <a:t>Steps performed by the algorithm:</a:t>
            </a: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  <p:sp>
        <p:nvSpPr>
          <p:cNvPr id="1805317" name="Text Box 5"/>
          <p:cNvSpPr txBox="1">
            <a:spLocks noChangeArrowheads="1"/>
          </p:cNvSpPr>
          <p:nvPr/>
        </p:nvSpPr>
        <p:spPr bwMode="auto">
          <a:xfrm>
            <a:off x="220980" y="4034611"/>
            <a:ext cx="852669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So , 3</a:t>
            </a:r>
            <a:r>
              <a:rPr lang="en-US" altLang="zh-CN" b="1" baseline="30000" dirty="0">
                <a:solidFill>
                  <a:srgbClr val="FF0000"/>
                </a:solidFill>
                <a:ea typeface="宋体" charset="-122"/>
              </a:rPr>
              <a:t>644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mod 645 = 36.</a:t>
            </a:r>
          </a:p>
          <a:p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Key point: you compute successive powers but numbers</a:t>
            </a:r>
          </a:p>
          <a:p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stay small because of repeated Mod operation!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0331" y="0"/>
            <a:ext cx="5203669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2D2DB9"/>
                </a:solidFill>
                <a:ea typeface="宋体" charset="-122"/>
              </a:rPr>
              <a:t>Aside: 3</a:t>
            </a:r>
            <a:r>
              <a:rPr lang="en-US" altLang="zh-CN" sz="2800" b="1" baseline="30000" dirty="0">
                <a:solidFill>
                  <a:srgbClr val="2D2DB9"/>
                </a:solidFill>
                <a:ea typeface="宋体" charset="-122"/>
              </a:rPr>
              <a:t>644 </a:t>
            </a:r>
            <a:r>
              <a:rPr lang="en-US" altLang="zh-CN" sz="2800" b="1" dirty="0">
                <a:solidFill>
                  <a:srgbClr val="2D2DB9"/>
                </a:solidFill>
                <a:ea typeface="宋体" charset="-122"/>
              </a:rPr>
              <a:t> is HUGE but final</a:t>
            </a:r>
          </a:p>
          <a:p>
            <a:r>
              <a:rPr lang="en-US" altLang="zh-CN" sz="2800" b="1" dirty="0">
                <a:solidFill>
                  <a:srgbClr val="2D2DB9"/>
                </a:solidFill>
                <a:ea typeface="宋体" charset="-122"/>
              </a:rPr>
              <a:t>answer between 0 and 644. </a:t>
            </a:r>
            <a:r>
              <a:rPr lang="en-US" altLang="zh-CN" sz="2800" b="1" dirty="0">
                <a:solidFill>
                  <a:srgbClr val="2D2DB9"/>
                </a:solidFill>
                <a:ea typeface="宋体" charset="-122"/>
                <a:sym typeface="Wingdings" pitchFamily="2" charset="2"/>
              </a:rPr>
              <a:t></a:t>
            </a:r>
            <a:endParaRPr lang="en-US" altLang="zh-CN" sz="2800" b="1" dirty="0">
              <a:solidFill>
                <a:srgbClr val="2D2DB9"/>
              </a:solidFill>
              <a:ea typeface="宋体" charset="-122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75846"/>
            <a:ext cx="8081010" cy="287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5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5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05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05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05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05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DH Key Exchange </a:t>
            </a:r>
          </a:p>
          <a:p>
            <a:r>
              <a:rPr lang="en-US" altLang="zh-CN" dirty="0" smtClean="0"/>
              <a:t>RSA</a:t>
            </a:r>
          </a:p>
          <a:p>
            <a:r>
              <a:rPr lang="en-US" altLang="zh-CN" dirty="0" smtClean="0"/>
              <a:t>ECC 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ltGray">
          <a:xfrm>
            <a:off x="366713" y="80963"/>
            <a:ext cx="438150" cy="355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9876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ltGray">
          <a:xfrm>
            <a:off x="749301" y="80963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9877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ltGray">
          <a:xfrm>
            <a:off x="490539" y="397669"/>
            <a:ext cx="422275" cy="355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9878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ltGray">
          <a:xfrm>
            <a:off x="860425" y="39766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9879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>
            <a:off x="76200" y="34290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9880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11200" y="0"/>
            <a:ext cx="31750" cy="78938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9881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42914" y="400050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9883" name="Rectangl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4886" y="1005415"/>
            <a:ext cx="883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zh-CN" sz="2400" dirty="0">
                <a:ea typeface="宋体" pitchFamily="2" charset="-122"/>
              </a:rPr>
              <a:t>Let us give a more realistic example. We used a program to create a random integer of 512 bits (the ideal is 1024 bits). The integer </a:t>
            </a:r>
            <a:r>
              <a:rPr lang="en-US" altLang="zh-CN" sz="2400" i="1" dirty="0">
                <a:ea typeface="宋体" pitchFamily="2" charset="-122"/>
              </a:rPr>
              <a:t>p</a:t>
            </a:r>
            <a:r>
              <a:rPr lang="en-US" altLang="zh-CN" sz="2400" dirty="0">
                <a:ea typeface="宋体" pitchFamily="2" charset="-122"/>
              </a:rPr>
              <a:t> is a 159-digit number. We also choose </a:t>
            </a:r>
            <a:r>
              <a:rPr lang="en-US" altLang="zh-CN" sz="2400" i="1" dirty="0">
                <a:ea typeface="宋体" pitchFamily="2" charset="-122"/>
              </a:rPr>
              <a:t>g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i="1" dirty="0">
                <a:ea typeface="宋体" pitchFamily="2" charset="-122"/>
              </a:rPr>
              <a:t>x</a:t>
            </a:r>
            <a:r>
              <a:rPr lang="en-US" altLang="zh-CN" sz="2400" dirty="0">
                <a:ea typeface="宋体" pitchFamily="2" charset="-122"/>
              </a:rPr>
              <a:t>, and </a:t>
            </a:r>
            <a:r>
              <a:rPr lang="en-US" altLang="zh-CN" sz="2400" i="1" dirty="0">
                <a:ea typeface="宋体" pitchFamily="2" charset="-122"/>
              </a:rPr>
              <a:t>y</a:t>
            </a:r>
            <a:r>
              <a:rPr lang="en-US" altLang="zh-CN" sz="2400" dirty="0">
                <a:ea typeface="宋体" pitchFamily="2" charset="-122"/>
              </a:rPr>
              <a:t> as shown below:</a:t>
            </a:r>
          </a:p>
        </p:txBody>
      </p:sp>
      <p:sp>
        <p:nvSpPr>
          <p:cNvPr id="79884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74976" y="227663"/>
            <a:ext cx="1383712" cy="46166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宋体" pitchFamily="2" charset="-122"/>
              </a:rPr>
              <a:t>Example</a:t>
            </a:r>
            <a:endParaRPr lang="en-US" altLang="zh-CN" sz="2000" i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79885" name="Picture 1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0" y="2977949"/>
            <a:ext cx="9113838" cy="167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ltGray">
          <a:xfrm>
            <a:off x="366713" y="80963"/>
            <a:ext cx="438150" cy="355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0900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ltGray">
          <a:xfrm>
            <a:off x="749301" y="80963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0901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ltGray">
          <a:xfrm>
            <a:off x="490539" y="397669"/>
            <a:ext cx="422275" cy="355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0902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ltGray">
          <a:xfrm>
            <a:off x="860425" y="39766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0903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>
            <a:off x="76200" y="34290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0904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11200" y="0"/>
            <a:ext cx="31750" cy="78938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0905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42914" y="400050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0906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8600" y="1533525"/>
            <a:ext cx="8686800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2800" i="1">
                <a:ea typeface="宋体" pitchFamily="2" charset="-122"/>
              </a:rPr>
              <a:t>The following shows the values of R</a:t>
            </a:r>
            <a:r>
              <a:rPr lang="en-US" altLang="zh-CN" sz="2800" i="1" baseline="-25000">
                <a:ea typeface="宋体" pitchFamily="2" charset="-122"/>
              </a:rPr>
              <a:t>1</a:t>
            </a:r>
            <a:r>
              <a:rPr lang="en-US" altLang="zh-CN" sz="2800" i="1">
                <a:ea typeface="宋体" pitchFamily="2" charset="-122"/>
              </a:rPr>
              <a:t>, R</a:t>
            </a:r>
            <a:r>
              <a:rPr lang="en-US" altLang="zh-CN" sz="2800" i="1" baseline="-25000">
                <a:ea typeface="宋体" pitchFamily="2" charset="-122"/>
              </a:rPr>
              <a:t>2</a:t>
            </a:r>
            <a:r>
              <a:rPr lang="en-US" altLang="zh-CN" sz="2800" i="1">
                <a:ea typeface="宋体" pitchFamily="2" charset="-122"/>
              </a:rPr>
              <a:t>, and K.</a:t>
            </a:r>
          </a:p>
        </p:txBody>
      </p:sp>
      <p:pic>
        <p:nvPicPr>
          <p:cNvPr id="80908" name="Picture 1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30164" y="2162175"/>
            <a:ext cx="9113837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909" name="Text Box 1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2620" y="205178"/>
            <a:ext cx="2068195" cy="46166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宋体" pitchFamily="2" charset="-122"/>
              </a:rPr>
              <a:t>Example 15.2</a:t>
            </a:r>
            <a:endParaRPr lang="en-US" altLang="zh-CN" sz="2000" i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ltGray">
          <a:xfrm>
            <a:off x="366713" y="80963"/>
            <a:ext cx="438150" cy="355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192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ltGray">
          <a:xfrm>
            <a:off x="749301" y="80963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192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ltGray">
          <a:xfrm>
            <a:off x="490539" y="397669"/>
            <a:ext cx="422275" cy="355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1926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ltGray">
          <a:xfrm>
            <a:off x="860425" y="39766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192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>
            <a:off x="76200" y="34290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1928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11200" y="0"/>
            <a:ext cx="31750" cy="78938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1929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42914" y="400050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pic>
        <p:nvPicPr>
          <p:cNvPr id="81932" name="Picture 11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702664" y="787452"/>
            <a:ext cx="7386638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ltGray">
          <a:xfrm>
            <a:off x="366713" y="80963"/>
            <a:ext cx="438150" cy="355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3972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ltGray">
          <a:xfrm>
            <a:off x="749301" y="80963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3973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ltGray">
          <a:xfrm>
            <a:off x="490539" y="397669"/>
            <a:ext cx="422275" cy="355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3974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ltGray">
          <a:xfrm>
            <a:off x="860425" y="39766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3975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>
            <a:off x="76200" y="34290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3976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11200" y="0"/>
            <a:ext cx="31750" cy="78938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3977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42914" y="400050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pic>
        <p:nvPicPr>
          <p:cNvPr id="83979" name="Picture 11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1438276" y="1034653"/>
            <a:ext cx="6105525" cy="3994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980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514600" y="0"/>
            <a:ext cx="4267200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2800" i="1">
                <a:solidFill>
                  <a:schemeClr val="folHlink"/>
                </a:solidFill>
                <a:ea typeface="宋体" pitchFamily="2" charset="-122"/>
              </a:rPr>
              <a:t>Man-in-the-Middle Attack</a:t>
            </a:r>
            <a:endParaRPr lang="en-US" altLang="zh-CN" sz="2800" i="1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10287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5811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1" y="304800"/>
            <a:ext cx="35173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RSA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CRYPTOSYSTEM</a:t>
            </a:r>
          </a:p>
        </p:txBody>
      </p:sp>
      <p:sp>
        <p:nvSpPr>
          <p:cNvPr id="15365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229600" y="48006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 sz="1800"/>
          </a:p>
        </p:txBody>
      </p:sp>
      <p:sp>
        <p:nvSpPr>
          <p:cNvPr id="85811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1193006"/>
            <a:ext cx="8229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most common public-key algorithm is the RSA cryptosystem, named for its inventors (</a:t>
            </a:r>
            <a:r>
              <a:rPr lang="en-US" sz="28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Rivest</a:t>
            </a: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Shamir, and </a:t>
            </a:r>
            <a:r>
              <a:rPr lang="en-US" sz="28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Adleman</a:t>
            </a: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2E1C531-2305-457B-97C0-F11C88F40394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5413"/>
            <a:ext cx="8229600" cy="6223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altLang="zh-CN" smtClean="0"/>
              <a:t>RSA Cryptography</a:t>
            </a:r>
          </a:p>
        </p:txBody>
      </p:sp>
      <p:sp>
        <p:nvSpPr>
          <p:cNvPr id="553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15340" y="811530"/>
            <a:ext cx="8077200" cy="35433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There are several encryption methods.  Perhaps the simplest “unbreakable” system is the RSA (</a:t>
            </a:r>
            <a:r>
              <a:rPr lang="en-US" altLang="zh-CN" sz="2800" dirty="0" err="1" smtClean="0"/>
              <a:t>Rivest</a:t>
            </a:r>
            <a:r>
              <a:rPr lang="en-US" altLang="zh-CN" sz="2800" dirty="0" smtClean="0"/>
              <a:t>, Shamir, </a:t>
            </a:r>
            <a:r>
              <a:rPr lang="en-US" altLang="zh-CN" sz="2800" dirty="0" err="1" smtClean="0"/>
              <a:t>Adleman</a:t>
            </a:r>
            <a:r>
              <a:rPr lang="en-US" altLang="zh-CN" sz="2800" dirty="0" smtClean="0"/>
              <a:t>) system.  FrogsRUs.com provides a large number </a:t>
            </a:r>
            <a:r>
              <a:rPr lang="en-US" altLang="zh-CN" sz="2800" i="1" dirty="0" smtClean="0"/>
              <a:t>N </a:t>
            </a:r>
            <a:r>
              <a:rPr lang="en-US" altLang="zh-CN" sz="2800" dirty="0" smtClean="0"/>
              <a:t>(e.g. 1024 bit binary number) and an </a:t>
            </a:r>
            <a:r>
              <a:rPr lang="en-US" altLang="zh-CN" sz="2800" b="1" i="1" dirty="0" smtClean="0"/>
              <a:t>encryption</a:t>
            </a:r>
            <a:r>
              <a:rPr lang="en-US" altLang="zh-CN" sz="2800" dirty="0" smtClean="0"/>
              <a:t> 	</a:t>
            </a:r>
            <a:r>
              <a:rPr lang="en-US" altLang="zh-CN" sz="2800" dirty="0" smtClean="0"/>
              <a:t>exponent </a:t>
            </a:r>
            <a:r>
              <a:rPr lang="en-US" altLang="zh-CN" sz="2800" i="1" dirty="0" smtClean="0"/>
              <a:t>e</a:t>
            </a:r>
            <a:r>
              <a:rPr lang="en-US" altLang="zh-CN" sz="2800" dirty="0" smtClean="0"/>
              <a:t>.  Usually the 				server communicates 	these directly to web 					browser behind the </a:t>
            </a:r>
            <a:r>
              <a:rPr lang="en-US" altLang="zh-CN" sz="2800" dirty="0" smtClean="0"/>
              <a:t>scenes</a:t>
            </a:r>
            <a:r>
              <a:rPr lang="en-US" altLang="zh-CN" sz="2800" dirty="0" smtClean="0"/>
              <a:t>.</a:t>
            </a:r>
          </a:p>
        </p:txBody>
      </p:sp>
      <p:pic>
        <p:nvPicPr>
          <p:cNvPr id="55301" name="Picture 4" descr="AN0254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75661"/>
            <a:ext cx="1565275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WordArt 5"/>
          <p:cNvSpPr>
            <a:spLocks noChangeArrowheads="1" noChangeShapeType="1" noTextEdit="1"/>
          </p:cNvSpPr>
          <p:nvPr/>
        </p:nvSpPr>
        <p:spPr bwMode="auto">
          <a:xfrm>
            <a:off x="381001" y="4457700"/>
            <a:ext cx="2828925" cy="485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4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altLang="zh-CN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Frogs 'R Us</a:t>
            </a:r>
            <a:endParaRPr lang="zh-CN" alt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55303" name="AutoShape 16"/>
          <p:cNvSpPr>
            <a:spLocks noChangeArrowheads="1"/>
          </p:cNvSpPr>
          <p:nvPr/>
        </p:nvSpPr>
        <p:spPr bwMode="auto">
          <a:xfrm>
            <a:off x="3779520" y="4244340"/>
            <a:ext cx="2209800" cy="685800"/>
          </a:xfrm>
          <a:prstGeom prst="cloudCallout">
            <a:avLst>
              <a:gd name="adj1" fmla="val -68319"/>
              <a:gd name="adj2" fmla="val 3194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i="1" dirty="0"/>
              <a:t>N,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mtClean="0"/>
              <a:t>RSA Cryptography</a:t>
            </a:r>
          </a:p>
        </p:txBody>
      </p:sp>
      <p:sp>
        <p:nvSpPr>
          <p:cNvPr id="563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86740" y="1040130"/>
            <a:ext cx="8077200" cy="3543300"/>
          </a:xfrm>
        </p:spPr>
        <p:txBody>
          <a:bodyPr/>
          <a:lstStyle/>
          <a:p>
            <a:r>
              <a:rPr lang="en-US" altLang="zh-CN" dirty="0" smtClean="0"/>
              <a:t>Mr. Smiley’s browser then converts his message into numbers.  </a:t>
            </a:r>
          </a:p>
          <a:p>
            <a:r>
              <a:rPr lang="en-US" altLang="zh-CN" dirty="0" smtClean="0"/>
              <a:t>The letters are then put together into number blocks with each block less than </a:t>
            </a:r>
            <a:r>
              <a:rPr lang="en-US" altLang="zh-CN" i="1" dirty="0" err="1" smtClean="0"/>
              <a:t>N</a:t>
            </a:r>
            <a:r>
              <a:rPr lang="en-US" altLang="zh-CN" dirty="0" err="1" smtClean="0"/>
              <a:t>.Mr</a:t>
            </a:r>
            <a:r>
              <a:rPr lang="en-US" altLang="zh-CN" dirty="0" smtClean="0"/>
              <a:t>. Smiley’s browser </a:t>
            </a:r>
            <a:r>
              <a:rPr lang="en-US" altLang="zh-CN" dirty="0" err="1" smtClean="0"/>
              <a:t>exponentiates</a:t>
            </a:r>
            <a:r>
              <a:rPr lang="en-US" altLang="zh-CN" dirty="0" smtClean="0"/>
              <a:t> each number block by the exponent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modulo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and broadcasts these garbled 	blocks back to FrogsRUs.com</a:t>
            </a:r>
          </a:p>
          <a:p>
            <a:pPr>
              <a:buFont typeface="Wingdings" pitchFamily="2" charset="2"/>
              <a:buChar char="w"/>
            </a:pPr>
            <a:endParaRPr lang="en-US" altLang="zh-CN" dirty="0" smtClean="0"/>
          </a:p>
        </p:txBody>
      </p:sp>
      <p:sp>
        <p:nvSpPr>
          <p:cNvPr id="56325" name="Text Box 6"/>
          <p:cNvSpPr txBox="1">
            <a:spLocks noChangeArrowheads="1"/>
          </p:cNvSpPr>
          <p:nvPr/>
        </p:nvSpPr>
        <p:spPr bwMode="auto">
          <a:xfrm>
            <a:off x="7391400" y="3600450"/>
            <a:ext cx="1295400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700">
                <a:solidFill>
                  <a:srgbClr val="333300"/>
                </a:solidFill>
                <a:sym typeface="Wingdings" pitchFamily="2" charset="2"/>
              </a:rPr>
              <a:t></a:t>
            </a:r>
            <a:endParaRPr lang="en-US" altLang="zh-CN" sz="11700">
              <a:solidFill>
                <a:srgbClr val="33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FF4B504-2BEB-41CA-9324-16F5B75BBD67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mtClean="0"/>
              <a:t>RSA Cryptography</a:t>
            </a:r>
          </a:p>
        </p:txBody>
      </p:sp>
      <p:sp>
        <p:nvSpPr>
          <p:cNvPr id="573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200150"/>
            <a:ext cx="8077200" cy="35433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i="1" dirty="0" smtClean="0"/>
              <a:t>N</a:t>
            </a:r>
            <a:r>
              <a:rPr lang="en-US" altLang="zh-CN" dirty="0" smtClean="0"/>
              <a:t> = 4559,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= 13. 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dirty="0" smtClean="0"/>
              <a:t>Smiley Transmits: “Last name Smiley”</a:t>
            </a:r>
          </a:p>
          <a:p>
            <a:pPr marL="609600" indent="-609600">
              <a:buFont typeface="Wingdings" pitchFamily="2" charset="2"/>
              <a:buChar char="w"/>
            </a:pPr>
            <a:endParaRPr lang="en-US" altLang="zh-CN" dirty="0" smtClean="0"/>
          </a:p>
          <a:p>
            <a:pPr marL="609600" indent="-609600">
              <a:buFont typeface="Wingdings" pitchFamily="2" charset="2"/>
              <a:buChar char="w"/>
            </a:pPr>
            <a:endParaRPr lang="en-US" altLang="zh-CN" dirty="0" smtClean="0"/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7620000" y="594123"/>
            <a:ext cx="1295400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700">
                <a:solidFill>
                  <a:srgbClr val="333300"/>
                </a:solidFill>
                <a:sym typeface="Wingdings" pitchFamily="2" charset="2"/>
              </a:rPr>
              <a:t></a:t>
            </a:r>
            <a:endParaRPr lang="en-US" altLang="zh-CN" sz="11700">
              <a:solidFill>
                <a:srgbClr val="333300"/>
              </a:solidFill>
            </a:endParaRPr>
          </a:p>
        </p:txBody>
      </p:sp>
      <p:sp>
        <p:nvSpPr>
          <p:cNvPr id="57350" name="AutoShape 13"/>
          <p:cNvSpPr>
            <a:spLocks noChangeArrowheads="1"/>
          </p:cNvSpPr>
          <p:nvPr/>
        </p:nvSpPr>
        <p:spPr bwMode="auto">
          <a:xfrm>
            <a:off x="4114800" y="1085850"/>
            <a:ext cx="2819400" cy="628650"/>
          </a:xfrm>
          <a:prstGeom prst="cloudCallout">
            <a:avLst>
              <a:gd name="adj1" fmla="val 84630"/>
              <a:gd name="adj2" fmla="val -7670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i="1" dirty="0"/>
              <a:t>m </a:t>
            </a:r>
            <a:r>
              <a:rPr lang="en-US" altLang="zh-CN" b="1" i="1" baseline="30000" dirty="0"/>
              <a:t>e</a:t>
            </a:r>
            <a:r>
              <a:rPr lang="en-US" altLang="zh-CN" i="1" dirty="0"/>
              <a:t> </a:t>
            </a:r>
            <a:r>
              <a:rPr lang="en-US" altLang="zh-CN" b="1" dirty="0"/>
              <a:t>mod </a:t>
            </a:r>
            <a:r>
              <a:rPr lang="en-US" altLang="zh-CN" i="1" dirty="0"/>
              <a:t>N </a:t>
            </a:r>
          </a:p>
          <a:p>
            <a:pPr algn="ctr"/>
            <a:endParaRPr lang="en-US" altLang="zh-C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E7895DE-EE3A-4A44-B383-11D59FF977C4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mtClean="0"/>
              <a:t>RSA Cryptography</a:t>
            </a:r>
          </a:p>
        </p:txBody>
      </p:sp>
      <p:sp>
        <p:nvSpPr>
          <p:cNvPr id="583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200150"/>
            <a:ext cx="8077200" cy="35433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i="1" dirty="0" smtClean="0"/>
              <a:t>N</a:t>
            </a:r>
            <a:r>
              <a:rPr lang="en-US" altLang="zh-CN" dirty="0" smtClean="0"/>
              <a:t> = 4559,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= 13. 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dirty="0" smtClean="0"/>
              <a:t>Smiley Transmits: “Last name Smiley”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dirty="0" smtClean="0"/>
              <a:t>L  A  </a:t>
            </a:r>
            <a:r>
              <a:rPr lang="en-US" altLang="zh-CN" dirty="0" smtClean="0"/>
              <a:t>     S  </a:t>
            </a:r>
            <a:r>
              <a:rPr lang="en-US" altLang="zh-CN" dirty="0" smtClean="0"/>
              <a:t>T  </a:t>
            </a:r>
            <a:r>
              <a:rPr lang="en-US" altLang="zh-CN" dirty="0" smtClean="0"/>
              <a:t>       </a:t>
            </a:r>
            <a:r>
              <a:rPr lang="en-US" altLang="zh-CN" dirty="0" smtClean="0"/>
              <a:t>N  </a:t>
            </a:r>
            <a:r>
              <a:rPr lang="en-US" altLang="zh-CN" dirty="0" smtClean="0"/>
              <a:t>  A  </a:t>
            </a:r>
            <a:r>
              <a:rPr lang="en-US" altLang="zh-CN" dirty="0" smtClean="0"/>
              <a:t>M </a:t>
            </a:r>
            <a:r>
              <a:rPr lang="en-US" altLang="zh-CN" dirty="0" smtClean="0"/>
              <a:t>  </a:t>
            </a:r>
            <a:r>
              <a:rPr lang="en-US" altLang="zh-CN" dirty="0" smtClean="0"/>
              <a:t>E  </a:t>
            </a:r>
            <a:r>
              <a:rPr lang="en-US" altLang="zh-CN" dirty="0" smtClean="0"/>
              <a:t>      S  </a:t>
            </a:r>
            <a:r>
              <a:rPr lang="en-US" altLang="zh-CN" dirty="0" smtClean="0"/>
              <a:t>M  </a:t>
            </a:r>
            <a:r>
              <a:rPr lang="en-US" altLang="zh-CN" dirty="0" smtClean="0"/>
              <a:t>   I  </a:t>
            </a:r>
            <a:r>
              <a:rPr lang="en-US" altLang="zh-CN" dirty="0" smtClean="0"/>
              <a:t>L  </a:t>
            </a:r>
            <a:r>
              <a:rPr lang="en-US" altLang="zh-CN" dirty="0" smtClean="0"/>
              <a:t>    E  </a:t>
            </a:r>
            <a:r>
              <a:rPr lang="en-US" altLang="zh-CN" dirty="0" smtClean="0"/>
              <a:t>Y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zh-CN" dirty="0" smtClean="0"/>
          </a:p>
          <a:p>
            <a:pPr marL="609600" indent="-609600">
              <a:buFont typeface="Wingdings" pitchFamily="2" charset="2"/>
              <a:buChar char="w"/>
            </a:pPr>
            <a:endParaRPr lang="en-US" altLang="zh-CN" dirty="0" smtClean="0"/>
          </a:p>
        </p:txBody>
      </p:sp>
      <p:sp>
        <p:nvSpPr>
          <p:cNvPr id="58373" name="Text Box 4"/>
          <p:cNvSpPr txBox="1">
            <a:spLocks noChangeArrowheads="1"/>
          </p:cNvSpPr>
          <p:nvPr/>
        </p:nvSpPr>
        <p:spPr bwMode="auto">
          <a:xfrm>
            <a:off x="7620000" y="594123"/>
            <a:ext cx="1295400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700">
                <a:solidFill>
                  <a:srgbClr val="333300"/>
                </a:solidFill>
                <a:sym typeface="Wingdings" pitchFamily="2" charset="2"/>
              </a:rPr>
              <a:t></a:t>
            </a:r>
            <a:endParaRPr lang="en-US" altLang="zh-CN" sz="11700">
              <a:solidFill>
                <a:srgbClr val="333300"/>
              </a:solidFill>
            </a:endParaRP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13128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22272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Rectangle 7"/>
          <p:cNvSpPr>
            <a:spLocks noChangeArrowheads="1"/>
          </p:cNvSpPr>
          <p:nvPr/>
        </p:nvSpPr>
        <p:spPr bwMode="auto">
          <a:xfrm>
            <a:off x="31416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7" name="Rectangle 8"/>
          <p:cNvSpPr>
            <a:spLocks noChangeArrowheads="1"/>
          </p:cNvSpPr>
          <p:nvPr/>
        </p:nvSpPr>
        <p:spPr bwMode="auto">
          <a:xfrm>
            <a:off x="40560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49704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9" name="Rectangle 10"/>
          <p:cNvSpPr>
            <a:spLocks noChangeArrowheads="1"/>
          </p:cNvSpPr>
          <p:nvPr/>
        </p:nvSpPr>
        <p:spPr bwMode="auto">
          <a:xfrm>
            <a:off x="5808663" y="2160985"/>
            <a:ext cx="8382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0" name="Rectangle 11"/>
          <p:cNvSpPr>
            <a:spLocks noChangeArrowheads="1"/>
          </p:cNvSpPr>
          <p:nvPr/>
        </p:nvSpPr>
        <p:spPr bwMode="auto">
          <a:xfrm>
            <a:off x="67992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1" name="Rectangle 12"/>
          <p:cNvSpPr>
            <a:spLocks noChangeArrowheads="1"/>
          </p:cNvSpPr>
          <p:nvPr/>
        </p:nvSpPr>
        <p:spPr bwMode="auto">
          <a:xfrm>
            <a:off x="77136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2" name="AutoShape 13"/>
          <p:cNvSpPr>
            <a:spLocks noChangeArrowheads="1"/>
          </p:cNvSpPr>
          <p:nvPr/>
        </p:nvSpPr>
        <p:spPr bwMode="auto">
          <a:xfrm>
            <a:off x="4114800" y="1085850"/>
            <a:ext cx="2819400" cy="628650"/>
          </a:xfrm>
          <a:prstGeom prst="cloudCallout">
            <a:avLst>
              <a:gd name="adj1" fmla="val 84630"/>
              <a:gd name="adj2" fmla="val -7670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i="1"/>
              <a:t>m </a:t>
            </a:r>
            <a:r>
              <a:rPr lang="en-US" altLang="zh-CN" b="1" i="1" baseline="30000"/>
              <a:t>e</a:t>
            </a:r>
            <a:r>
              <a:rPr lang="en-US" altLang="zh-CN" i="1"/>
              <a:t> </a:t>
            </a:r>
            <a:r>
              <a:rPr lang="en-US" altLang="zh-CN" b="1"/>
              <a:t>mod </a:t>
            </a:r>
            <a:r>
              <a:rPr lang="en-US" altLang="zh-CN" i="1"/>
              <a:t>N </a:t>
            </a:r>
          </a:p>
          <a:p>
            <a:pPr algn="ctr"/>
            <a:endParaRPr lang="en-US" altLang="zh-CN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EC7660C-6F14-47C5-B919-B21EFF1A082C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mtClean="0"/>
              <a:t>RSA Cryptography</a:t>
            </a:r>
          </a:p>
        </p:txBody>
      </p:sp>
      <p:sp>
        <p:nvSpPr>
          <p:cNvPr id="593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200150"/>
            <a:ext cx="8077200" cy="35433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i="1" dirty="0" smtClean="0"/>
              <a:t>N</a:t>
            </a:r>
            <a:r>
              <a:rPr lang="en-US" altLang="zh-CN" dirty="0" smtClean="0"/>
              <a:t> = 4559,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= 13. 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dirty="0" smtClean="0"/>
              <a:t>Smiley Transmits: “Last name Smiley”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dirty="0" smtClean="0"/>
              <a:t>L  A  </a:t>
            </a:r>
            <a:r>
              <a:rPr lang="en-US" altLang="zh-CN" dirty="0" smtClean="0"/>
              <a:t>    S  </a:t>
            </a:r>
            <a:r>
              <a:rPr lang="en-US" altLang="zh-CN" dirty="0" smtClean="0"/>
              <a:t>T   </a:t>
            </a:r>
            <a:r>
              <a:rPr lang="en-US" altLang="zh-CN" dirty="0" smtClean="0"/>
              <a:t>       N  A M    E         S  </a:t>
            </a:r>
            <a:r>
              <a:rPr lang="en-US" altLang="zh-CN" dirty="0" smtClean="0"/>
              <a:t>M  </a:t>
            </a:r>
            <a:r>
              <a:rPr lang="en-US" altLang="zh-CN" dirty="0" smtClean="0"/>
              <a:t>    I  </a:t>
            </a:r>
            <a:r>
              <a:rPr lang="en-US" altLang="zh-CN" dirty="0" smtClean="0"/>
              <a:t>L  </a:t>
            </a:r>
            <a:r>
              <a:rPr lang="en-US" altLang="zh-CN" dirty="0" smtClean="0"/>
              <a:t>   E  </a:t>
            </a:r>
            <a:r>
              <a:rPr lang="en-US" altLang="zh-CN" dirty="0" smtClean="0"/>
              <a:t>Y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dirty="0" smtClean="0"/>
              <a:t> </a:t>
            </a:r>
            <a:r>
              <a:rPr lang="en-US" altLang="zh-CN" sz="2400" dirty="0" smtClean="0"/>
              <a:t>1201  </a:t>
            </a:r>
            <a:r>
              <a:rPr lang="en-US" altLang="zh-CN" sz="2400" dirty="0" smtClean="0"/>
              <a:t>   1920    0014   </a:t>
            </a:r>
            <a:r>
              <a:rPr lang="en-US" altLang="zh-CN" sz="2400" dirty="0" smtClean="0"/>
              <a:t>0113   </a:t>
            </a:r>
            <a:r>
              <a:rPr lang="en-US" altLang="zh-CN" sz="2400" dirty="0" smtClean="0"/>
              <a:t> 0500      1913      </a:t>
            </a:r>
            <a:r>
              <a:rPr lang="en-US" altLang="zh-CN" sz="2400" dirty="0" smtClean="0"/>
              <a:t>0912   0525</a:t>
            </a:r>
            <a:endParaRPr lang="en-US" altLang="zh-CN" dirty="0" smtClean="0"/>
          </a:p>
          <a:p>
            <a:pPr marL="609600" indent="-609600">
              <a:buFont typeface="Wingdings" pitchFamily="2" charset="2"/>
              <a:buChar char="w"/>
            </a:pPr>
            <a:endParaRPr lang="en-US" altLang="zh-CN" dirty="0" smtClean="0"/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7620000" y="594123"/>
            <a:ext cx="1295400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700">
                <a:solidFill>
                  <a:srgbClr val="333300"/>
                </a:solidFill>
                <a:sym typeface="Wingdings" pitchFamily="2" charset="2"/>
              </a:rPr>
              <a:t></a:t>
            </a:r>
            <a:endParaRPr lang="en-US" altLang="zh-CN" sz="11700">
              <a:solidFill>
                <a:srgbClr val="333300"/>
              </a:solidFill>
            </a:endParaRPr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13128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22272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Rectangle 7"/>
          <p:cNvSpPr>
            <a:spLocks noChangeArrowheads="1"/>
          </p:cNvSpPr>
          <p:nvPr/>
        </p:nvSpPr>
        <p:spPr bwMode="auto">
          <a:xfrm>
            <a:off x="31416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Rectangle 8"/>
          <p:cNvSpPr>
            <a:spLocks noChangeArrowheads="1"/>
          </p:cNvSpPr>
          <p:nvPr/>
        </p:nvSpPr>
        <p:spPr bwMode="auto">
          <a:xfrm>
            <a:off x="3995738" y="2139554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2" name="Rectangle 9"/>
          <p:cNvSpPr>
            <a:spLocks noChangeArrowheads="1"/>
          </p:cNvSpPr>
          <p:nvPr/>
        </p:nvSpPr>
        <p:spPr bwMode="auto">
          <a:xfrm>
            <a:off x="4859338" y="2139554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3" name="Rectangle 10"/>
          <p:cNvSpPr>
            <a:spLocks noChangeArrowheads="1"/>
          </p:cNvSpPr>
          <p:nvPr/>
        </p:nvSpPr>
        <p:spPr bwMode="auto">
          <a:xfrm>
            <a:off x="5808663" y="2160985"/>
            <a:ext cx="8382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4" name="Rectangle 11"/>
          <p:cNvSpPr>
            <a:spLocks noChangeArrowheads="1"/>
          </p:cNvSpPr>
          <p:nvPr/>
        </p:nvSpPr>
        <p:spPr bwMode="auto">
          <a:xfrm>
            <a:off x="67992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5" name="Rectangle 12"/>
          <p:cNvSpPr>
            <a:spLocks noChangeArrowheads="1"/>
          </p:cNvSpPr>
          <p:nvPr/>
        </p:nvSpPr>
        <p:spPr bwMode="auto">
          <a:xfrm>
            <a:off x="77136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6" name="AutoShape 13"/>
          <p:cNvSpPr>
            <a:spLocks noChangeArrowheads="1"/>
          </p:cNvSpPr>
          <p:nvPr/>
        </p:nvSpPr>
        <p:spPr bwMode="auto">
          <a:xfrm>
            <a:off x="4114800" y="1085850"/>
            <a:ext cx="2819400" cy="628650"/>
          </a:xfrm>
          <a:prstGeom prst="cloudCallout">
            <a:avLst>
              <a:gd name="adj1" fmla="val 84630"/>
              <a:gd name="adj2" fmla="val -7670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i="1"/>
              <a:t>m </a:t>
            </a:r>
            <a:r>
              <a:rPr lang="en-US" altLang="zh-CN" b="1" i="1" baseline="30000"/>
              <a:t>e</a:t>
            </a:r>
            <a:r>
              <a:rPr lang="en-US" altLang="zh-CN" i="1"/>
              <a:t> </a:t>
            </a:r>
            <a:r>
              <a:rPr lang="en-US" altLang="zh-CN" b="1"/>
              <a:t>mod </a:t>
            </a:r>
            <a:r>
              <a:rPr lang="en-US" altLang="zh-CN" i="1"/>
              <a:t>N </a:t>
            </a:r>
          </a:p>
          <a:p>
            <a:pPr algn="ctr"/>
            <a:endParaRPr lang="en-US" altLang="zh-CN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Why encryption is needed?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Name scenarios where encryption is used</a:t>
            </a:r>
          </a:p>
          <a:p>
            <a:r>
              <a:rPr lang="en-US" altLang="zh-CN" dirty="0" smtClean="0"/>
              <a:t>Name a few symmetric encryption algorithm</a:t>
            </a:r>
          </a:p>
          <a:p>
            <a:r>
              <a:rPr lang="en-US" altLang="zh-CN" dirty="0" smtClean="0"/>
              <a:t>Name the situation where symmetric key sharing is improbable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F8FC179-913D-4F98-B3BB-624B8FE40FF3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mtClean="0"/>
              <a:t>RSA Cryptography</a:t>
            </a:r>
          </a:p>
        </p:txBody>
      </p:sp>
      <p:sp>
        <p:nvSpPr>
          <p:cNvPr id="604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200150"/>
            <a:ext cx="8077200" cy="35433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i="1" dirty="0" smtClean="0"/>
              <a:t>N</a:t>
            </a:r>
            <a:r>
              <a:rPr lang="en-US" altLang="zh-CN" dirty="0" smtClean="0"/>
              <a:t> = 4559,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= 13. 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dirty="0" smtClean="0"/>
              <a:t>Smiley Transmits: “Last name Smiley”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dirty="0" smtClean="0"/>
              <a:t>L  A  </a:t>
            </a:r>
            <a:r>
              <a:rPr lang="en-US" altLang="zh-CN" dirty="0" smtClean="0"/>
              <a:t>      S  </a:t>
            </a:r>
            <a:r>
              <a:rPr lang="en-US" altLang="zh-CN" dirty="0" smtClean="0"/>
              <a:t>T  </a:t>
            </a:r>
            <a:r>
              <a:rPr lang="en-US" altLang="zh-CN" dirty="0" smtClean="0"/>
              <a:t>      </a:t>
            </a:r>
            <a:r>
              <a:rPr lang="en-US" altLang="zh-CN" dirty="0" smtClean="0"/>
              <a:t>N  </a:t>
            </a:r>
            <a:r>
              <a:rPr lang="en-US" altLang="zh-CN" dirty="0" smtClean="0"/>
              <a:t>  A  </a:t>
            </a:r>
            <a:r>
              <a:rPr lang="en-US" altLang="zh-CN" dirty="0" smtClean="0"/>
              <a:t>M  E    </a:t>
            </a:r>
            <a:r>
              <a:rPr lang="en-US" altLang="zh-CN" dirty="0" smtClean="0"/>
              <a:t>      S  </a:t>
            </a:r>
            <a:r>
              <a:rPr lang="en-US" altLang="zh-CN" dirty="0" smtClean="0"/>
              <a:t>M  </a:t>
            </a:r>
            <a:r>
              <a:rPr lang="en-US" altLang="zh-CN" dirty="0" smtClean="0"/>
              <a:t>   I  </a:t>
            </a:r>
            <a:r>
              <a:rPr lang="en-US" altLang="zh-CN" dirty="0" smtClean="0"/>
              <a:t>L  </a:t>
            </a:r>
            <a:r>
              <a:rPr lang="en-US" altLang="zh-CN" dirty="0" smtClean="0"/>
              <a:t>   E  </a:t>
            </a:r>
            <a:r>
              <a:rPr lang="en-US" altLang="zh-CN" dirty="0" smtClean="0"/>
              <a:t>Y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dirty="0" smtClean="0"/>
              <a:t> </a:t>
            </a:r>
            <a:r>
              <a:rPr lang="en-US" altLang="zh-CN" sz="2400" dirty="0" smtClean="0"/>
              <a:t>1201  1920  0014   0113   0500  1913   0912   0525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dirty="0" smtClean="0"/>
              <a:t> </a:t>
            </a:r>
            <a:r>
              <a:rPr lang="en-US" altLang="zh-CN" sz="2400" dirty="0" smtClean="0"/>
              <a:t>1201</a:t>
            </a:r>
            <a:r>
              <a:rPr lang="en-US" altLang="zh-CN" sz="2400" baseline="30000" dirty="0" smtClean="0"/>
              <a:t>13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mod </a:t>
            </a:r>
            <a:r>
              <a:rPr lang="en-US" altLang="zh-CN" sz="2400" dirty="0" smtClean="0"/>
              <a:t>4559</a:t>
            </a:r>
            <a:r>
              <a:rPr lang="en-US" altLang="zh-CN" sz="2800" dirty="0" smtClean="0"/>
              <a:t>, </a:t>
            </a:r>
            <a:r>
              <a:rPr lang="en-US" altLang="zh-CN" sz="2400" dirty="0" smtClean="0"/>
              <a:t>1920</a:t>
            </a:r>
            <a:r>
              <a:rPr lang="en-US" altLang="zh-CN" sz="2400" baseline="30000" dirty="0" smtClean="0"/>
              <a:t>13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mod </a:t>
            </a:r>
            <a:r>
              <a:rPr lang="en-US" altLang="zh-CN" sz="2400" dirty="0" smtClean="0"/>
              <a:t>4559, …</a:t>
            </a:r>
            <a:endParaRPr lang="en-US" altLang="zh-CN" dirty="0" smtClean="0"/>
          </a:p>
          <a:p>
            <a:pPr marL="609600" indent="-609600">
              <a:buFont typeface="Wingdings" pitchFamily="2" charset="2"/>
              <a:buChar char="w"/>
            </a:pPr>
            <a:endParaRPr lang="en-US" altLang="zh-CN" dirty="0" smtClean="0"/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7620000" y="594123"/>
            <a:ext cx="1295400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700">
                <a:solidFill>
                  <a:srgbClr val="333300"/>
                </a:solidFill>
                <a:sym typeface="Wingdings" pitchFamily="2" charset="2"/>
              </a:rPr>
              <a:t></a:t>
            </a:r>
            <a:endParaRPr lang="en-US" altLang="zh-CN" sz="11700">
              <a:solidFill>
                <a:srgbClr val="333300"/>
              </a:solidFill>
            </a:endParaRPr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13128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22272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auto">
          <a:xfrm>
            <a:off x="31416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5" name="Rectangle 8"/>
          <p:cNvSpPr>
            <a:spLocks noChangeArrowheads="1"/>
          </p:cNvSpPr>
          <p:nvPr/>
        </p:nvSpPr>
        <p:spPr bwMode="auto">
          <a:xfrm>
            <a:off x="40560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6" name="Rectangle 9"/>
          <p:cNvSpPr>
            <a:spLocks noChangeArrowheads="1"/>
          </p:cNvSpPr>
          <p:nvPr/>
        </p:nvSpPr>
        <p:spPr bwMode="auto">
          <a:xfrm>
            <a:off x="49704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7" name="Rectangle 10"/>
          <p:cNvSpPr>
            <a:spLocks noChangeArrowheads="1"/>
          </p:cNvSpPr>
          <p:nvPr/>
        </p:nvSpPr>
        <p:spPr bwMode="auto">
          <a:xfrm>
            <a:off x="5808663" y="2160985"/>
            <a:ext cx="8382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8" name="Rectangle 11"/>
          <p:cNvSpPr>
            <a:spLocks noChangeArrowheads="1"/>
          </p:cNvSpPr>
          <p:nvPr/>
        </p:nvSpPr>
        <p:spPr bwMode="auto">
          <a:xfrm>
            <a:off x="67992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9" name="Rectangle 12"/>
          <p:cNvSpPr>
            <a:spLocks noChangeArrowheads="1"/>
          </p:cNvSpPr>
          <p:nvPr/>
        </p:nvSpPr>
        <p:spPr bwMode="auto">
          <a:xfrm>
            <a:off x="77136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0" name="AutoShape 13"/>
          <p:cNvSpPr>
            <a:spLocks noChangeArrowheads="1"/>
          </p:cNvSpPr>
          <p:nvPr/>
        </p:nvSpPr>
        <p:spPr bwMode="auto">
          <a:xfrm>
            <a:off x="4114800" y="1085850"/>
            <a:ext cx="2819400" cy="628650"/>
          </a:xfrm>
          <a:prstGeom prst="cloudCallout">
            <a:avLst>
              <a:gd name="adj1" fmla="val 84630"/>
              <a:gd name="adj2" fmla="val -7670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i="1"/>
              <a:t>m </a:t>
            </a:r>
            <a:r>
              <a:rPr lang="en-US" altLang="zh-CN" b="1" i="1" baseline="30000"/>
              <a:t>e</a:t>
            </a:r>
            <a:r>
              <a:rPr lang="en-US" altLang="zh-CN" i="1"/>
              <a:t> </a:t>
            </a:r>
            <a:r>
              <a:rPr lang="en-US" altLang="zh-CN" b="1"/>
              <a:t>mod </a:t>
            </a:r>
            <a:r>
              <a:rPr lang="en-US" altLang="zh-CN" i="1"/>
              <a:t>N </a:t>
            </a:r>
          </a:p>
          <a:p>
            <a:pPr algn="ctr"/>
            <a:endParaRPr lang="en-US" altLang="zh-CN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5DFD947-9D9F-401A-8A5E-1D2E3F312FEC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144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mtClean="0"/>
              <a:t>RSA Cryptography</a:t>
            </a:r>
          </a:p>
        </p:txBody>
      </p:sp>
      <p:sp>
        <p:nvSpPr>
          <p:cNvPr id="61444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200150"/>
            <a:ext cx="8077200" cy="35433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i="1" dirty="0" smtClean="0"/>
              <a:t>N</a:t>
            </a:r>
            <a:r>
              <a:rPr lang="en-US" altLang="zh-CN" dirty="0" smtClean="0"/>
              <a:t> = 4559,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= 13. 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dirty="0" smtClean="0"/>
              <a:t>Smiley Transmits: “Last name Smiley”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dirty="0" smtClean="0"/>
              <a:t>L  A  </a:t>
            </a:r>
            <a:r>
              <a:rPr lang="en-US" altLang="zh-CN" dirty="0" smtClean="0"/>
              <a:t>    S  </a:t>
            </a:r>
            <a:r>
              <a:rPr lang="en-US" altLang="zh-CN" dirty="0" smtClean="0"/>
              <a:t>T    </a:t>
            </a:r>
            <a:r>
              <a:rPr lang="en-US" altLang="zh-CN" dirty="0" smtClean="0"/>
              <a:t>      N    A  </a:t>
            </a:r>
            <a:r>
              <a:rPr lang="en-US" altLang="zh-CN" dirty="0" smtClean="0"/>
              <a:t>M  </a:t>
            </a:r>
            <a:r>
              <a:rPr lang="en-US" altLang="zh-CN" dirty="0" smtClean="0"/>
              <a:t> E        S  </a:t>
            </a:r>
            <a:r>
              <a:rPr lang="en-US" altLang="zh-CN" dirty="0" smtClean="0"/>
              <a:t>M  </a:t>
            </a:r>
            <a:r>
              <a:rPr lang="en-US" altLang="zh-CN" dirty="0" smtClean="0"/>
              <a:t>   I  </a:t>
            </a:r>
            <a:r>
              <a:rPr lang="en-US" altLang="zh-CN" dirty="0" smtClean="0"/>
              <a:t>L </a:t>
            </a:r>
            <a:r>
              <a:rPr lang="en-US" altLang="zh-CN" dirty="0" smtClean="0"/>
              <a:t>    </a:t>
            </a:r>
            <a:r>
              <a:rPr lang="en-US" altLang="zh-CN" dirty="0" smtClean="0"/>
              <a:t>E  Y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dirty="0" smtClean="0"/>
              <a:t> </a:t>
            </a:r>
            <a:r>
              <a:rPr lang="en-US" altLang="zh-CN" sz="2400" dirty="0" smtClean="0"/>
              <a:t>1201  1920  0014   0113   0500  1913   0912   0525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dirty="0" smtClean="0"/>
              <a:t> </a:t>
            </a:r>
            <a:r>
              <a:rPr lang="en-US" altLang="zh-CN" sz="2400" dirty="0" smtClean="0"/>
              <a:t>1201</a:t>
            </a:r>
            <a:r>
              <a:rPr lang="en-US" altLang="zh-CN" sz="2400" baseline="30000" dirty="0" smtClean="0"/>
              <a:t>13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mod </a:t>
            </a:r>
            <a:r>
              <a:rPr lang="en-US" altLang="zh-CN" sz="2400" dirty="0" smtClean="0"/>
              <a:t>4559</a:t>
            </a:r>
            <a:r>
              <a:rPr lang="en-US" altLang="zh-CN" sz="2800" dirty="0" smtClean="0"/>
              <a:t>, </a:t>
            </a:r>
            <a:r>
              <a:rPr lang="en-US" altLang="zh-CN" sz="2400" dirty="0" smtClean="0"/>
              <a:t>1920</a:t>
            </a:r>
            <a:r>
              <a:rPr lang="en-US" altLang="zh-CN" sz="2400" baseline="30000" dirty="0" smtClean="0"/>
              <a:t>13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mod </a:t>
            </a:r>
            <a:r>
              <a:rPr lang="en-US" altLang="zh-CN" sz="2400" dirty="0" smtClean="0"/>
              <a:t>4559, …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dirty="0" smtClean="0"/>
              <a:t> </a:t>
            </a:r>
            <a:r>
              <a:rPr lang="en-US" altLang="zh-CN" sz="2400" dirty="0" smtClean="0"/>
              <a:t>2853  0116  1478  2150   3906   4256   1445   2462</a:t>
            </a:r>
            <a:endParaRPr lang="en-US" altLang="zh-CN" dirty="0" smtClean="0"/>
          </a:p>
          <a:p>
            <a:pPr marL="609600" indent="-609600">
              <a:buFont typeface="Wingdings" pitchFamily="2" charset="2"/>
              <a:buChar char="w"/>
            </a:pPr>
            <a:endParaRPr lang="en-US" altLang="zh-CN" dirty="0" smtClean="0"/>
          </a:p>
        </p:txBody>
      </p:sp>
      <p:sp>
        <p:nvSpPr>
          <p:cNvPr id="61445" name="Text Box 1028"/>
          <p:cNvSpPr txBox="1">
            <a:spLocks noChangeArrowheads="1"/>
          </p:cNvSpPr>
          <p:nvPr/>
        </p:nvSpPr>
        <p:spPr bwMode="auto">
          <a:xfrm>
            <a:off x="7620000" y="594123"/>
            <a:ext cx="1295400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700">
                <a:solidFill>
                  <a:srgbClr val="333300"/>
                </a:solidFill>
                <a:sym typeface="Wingdings" pitchFamily="2" charset="2"/>
              </a:rPr>
              <a:t></a:t>
            </a:r>
            <a:endParaRPr lang="en-US" altLang="zh-CN" sz="11700">
              <a:solidFill>
                <a:srgbClr val="333300"/>
              </a:solidFill>
            </a:endParaRPr>
          </a:p>
        </p:txBody>
      </p:sp>
      <p:sp>
        <p:nvSpPr>
          <p:cNvPr id="61446" name="Rectangle 1029"/>
          <p:cNvSpPr>
            <a:spLocks noChangeArrowheads="1"/>
          </p:cNvSpPr>
          <p:nvPr/>
        </p:nvSpPr>
        <p:spPr bwMode="auto">
          <a:xfrm>
            <a:off x="13128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7" name="Rectangle 1030"/>
          <p:cNvSpPr>
            <a:spLocks noChangeArrowheads="1"/>
          </p:cNvSpPr>
          <p:nvPr/>
        </p:nvSpPr>
        <p:spPr bwMode="auto">
          <a:xfrm>
            <a:off x="22272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Rectangle 1031"/>
          <p:cNvSpPr>
            <a:spLocks noChangeArrowheads="1"/>
          </p:cNvSpPr>
          <p:nvPr/>
        </p:nvSpPr>
        <p:spPr bwMode="auto">
          <a:xfrm>
            <a:off x="31416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Rectangle 1032"/>
          <p:cNvSpPr>
            <a:spLocks noChangeArrowheads="1"/>
          </p:cNvSpPr>
          <p:nvPr/>
        </p:nvSpPr>
        <p:spPr bwMode="auto">
          <a:xfrm>
            <a:off x="40560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Rectangle 1033"/>
          <p:cNvSpPr>
            <a:spLocks noChangeArrowheads="1"/>
          </p:cNvSpPr>
          <p:nvPr/>
        </p:nvSpPr>
        <p:spPr bwMode="auto">
          <a:xfrm>
            <a:off x="49704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1" name="Rectangle 1034"/>
          <p:cNvSpPr>
            <a:spLocks noChangeArrowheads="1"/>
          </p:cNvSpPr>
          <p:nvPr/>
        </p:nvSpPr>
        <p:spPr bwMode="auto">
          <a:xfrm>
            <a:off x="5808663" y="2160985"/>
            <a:ext cx="8382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2" name="Rectangle 1035"/>
          <p:cNvSpPr>
            <a:spLocks noChangeArrowheads="1"/>
          </p:cNvSpPr>
          <p:nvPr/>
        </p:nvSpPr>
        <p:spPr bwMode="auto">
          <a:xfrm>
            <a:off x="67992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3" name="Rectangle 1036"/>
          <p:cNvSpPr>
            <a:spLocks noChangeArrowheads="1"/>
          </p:cNvSpPr>
          <p:nvPr/>
        </p:nvSpPr>
        <p:spPr bwMode="auto">
          <a:xfrm>
            <a:off x="7713663" y="2160985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4" name="AutoShape 1037"/>
          <p:cNvSpPr>
            <a:spLocks noChangeArrowheads="1"/>
          </p:cNvSpPr>
          <p:nvPr/>
        </p:nvSpPr>
        <p:spPr bwMode="auto">
          <a:xfrm>
            <a:off x="4114800" y="1085850"/>
            <a:ext cx="2819400" cy="628650"/>
          </a:xfrm>
          <a:prstGeom prst="cloudCallout">
            <a:avLst>
              <a:gd name="adj1" fmla="val 84630"/>
              <a:gd name="adj2" fmla="val -7670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i="1"/>
              <a:t>m </a:t>
            </a:r>
            <a:r>
              <a:rPr lang="en-US" altLang="zh-CN" b="1" i="1" baseline="30000"/>
              <a:t>e</a:t>
            </a:r>
            <a:r>
              <a:rPr lang="en-US" altLang="zh-CN" i="1"/>
              <a:t> </a:t>
            </a:r>
            <a:r>
              <a:rPr lang="en-US" altLang="zh-CN" b="1"/>
              <a:t>mod </a:t>
            </a:r>
            <a:r>
              <a:rPr lang="en-US" altLang="zh-CN" i="1"/>
              <a:t>N </a:t>
            </a:r>
          </a:p>
          <a:p>
            <a:pPr algn="ctr"/>
            <a:endParaRPr lang="en-US" altLang="zh-CN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D358626-F1C0-41A2-B727-6EDD89E59A8A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mtClean="0"/>
              <a:t>RSA Cryptography</a:t>
            </a:r>
          </a:p>
        </p:txBody>
      </p:sp>
      <p:sp>
        <p:nvSpPr>
          <p:cNvPr id="624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200150"/>
            <a:ext cx="8077200" cy="35433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dirty="0" smtClean="0"/>
              <a:t>FrogsRUs.com receives the encrypted blocks </a:t>
            </a:r>
            <a:r>
              <a:rPr lang="en-US" altLang="zh-CN" i="1" dirty="0" smtClean="0"/>
              <a:t>n = m </a:t>
            </a:r>
            <a:r>
              <a:rPr lang="en-US" altLang="zh-CN" i="1" baseline="30000" dirty="0" smtClean="0"/>
              <a:t>e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mod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.  They have a private decryption exponent </a:t>
            </a:r>
            <a:r>
              <a:rPr lang="en-US" altLang="zh-CN" i="1" dirty="0" smtClean="0"/>
              <a:t>d </a:t>
            </a:r>
            <a:r>
              <a:rPr lang="en-US" altLang="zh-CN" dirty="0" smtClean="0"/>
              <a:t>which when applied to 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recovers the original blocks </a:t>
            </a:r>
            <a:r>
              <a:rPr lang="en-US" altLang="zh-CN" i="1" dirty="0" smtClean="0"/>
              <a:t>m </a:t>
            </a:r>
            <a:r>
              <a:rPr lang="en-US" altLang="zh-CN" dirty="0" smtClean="0"/>
              <a:t>: (</a:t>
            </a:r>
            <a:r>
              <a:rPr lang="en-US" altLang="zh-CN" i="1" dirty="0" smtClean="0"/>
              <a:t>m </a:t>
            </a:r>
            <a:r>
              <a:rPr lang="en-US" altLang="zh-CN" i="1" baseline="30000" dirty="0" smtClean="0"/>
              <a:t>e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mod 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)</a:t>
            </a:r>
            <a:r>
              <a:rPr lang="en-US" altLang="zh-CN" i="1" baseline="30000" dirty="0" smtClean="0"/>
              <a:t>d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mod 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m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i="1" dirty="0" smtClean="0"/>
              <a:t>				</a:t>
            </a:r>
            <a:r>
              <a:rPr lang="en-US" altLang="zh-CN" dirty="0" smtClean="0"/>
              <a:t>For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= 4559,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= 13 the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dirty="0" smtClean="0"/>
              <a:t>				</a:t>
            </a:r>
            <a:r>
              <a:rPr lang="en-US" altLang="zh-CN" dirty="0" err="1" smtClean="0"/>
              <a:t>decryptor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d </a:t>
            </a:r>
            <a:r>
              <a:rPr lang="en-US" altLang="zh-CN" dirty="0" smtClean="0"/>
              <a:t>= 3397.</a:t>
            </a:r>
          </a:p>
        </p:txBody>
      </p:sp>
      <p:pic>
        <p:nvPicPr>
          <p:cNvPr id="62469" name="Picture 4" descr="AN0254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1" y="3429001"/>
            <a:ext cx="1565275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C25D0A-65C3-4A27-A26B-DA1767BDE402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mtClean="0"/>
              <a:t>RSA Cryptography</a:t>
            </a:r>
          </a:p>
        </p:txBody>
      </p:sp>
      <p:sp>
        <p:nvSpPr>
          <p:cNvPr id="634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200150"/>
            <a:ext cx="8077200" cy="35433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i="1" smtClean="0"/>
              <a:t>N</a:t>
            </a:r>
            <a:r>
              <a:rPr lang="en-US" altLang="zh-CN" smtClean="0"/>
              <a:t> = 4559, </a:t>
            </a:r>
            <a:r>
              <a:rPr lang="en-US" altLang="zh-CN" i="1" smtClean="0"/>
              <a:t>d</a:t>
            </a:r>
            <a:r>
              <a:rPr lang="en-US" altLang="zh-CN" smtClean="0"/>
              <a:t> = 3397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smtClean="0"/>
              <a:t> </a:t>
            </a:r>
            <a:r>
              <a:rPr lang="en-US" altLang="zh-CN" sz="2400" smtClean="0"/>
              <a:t>2853  0116  1478  2150   3906   4256   1445   2462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zh-CN" smtClean="0"/>
          </a:p>
        </p:txBody>
      </p:sp>
      <p:pic>
        <p:nvPicPr>
          <p:cNvPr id="63493" name="Picture 4" descr="AN0254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1" y="3429001"/>
            <a:ext cx="1565275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4" name="WordArt 5"/>
          <p:cNvSpPr>
            <a:spLocks noChangeArrowheads="1" noChangeShapeType="1" noTextEdit="1"/>
          </p:cNvSpPr>
          <p:nvPr/>
        </p:nvSpPr>
        <p:spPr bwMode="auto">
          <a:xfrm>
            <a:off x="381001" y="4457700"/>
            <a:ext cx="2828925" cy="485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4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Frogs 'R Us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511AF64-4DE0-41AE-9D53-642FF9464C1E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64515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mtClean="0"/>
              <a:t>RSA Cryptography</a:t>
            </a:r>
          </a:p>
        </p:txBody>
      </p:sp>
      <p:sp>
        <p:nvSpPr>
          <p:cNvPr id="64516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200150"/>
            <a:ext cx="8077200" cy="35433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i="1" smtClean="0"/>
              <a:t>N</a:t>
            </a:r>
            <a:r>
              <a:rPr lang="en-US" altLang="zh-CN" smtClean="0"/>
              <a:t> = 4559, </a:t>
            </a:r>
            <a:r>
              <a:rPr lang="en-US" altLang="zh-CN" i="1" smtClean="0"/>
              <a:t>d</a:t>
            </a:r>
            <a:r>
              <a:rPr lang="en-US" altLang="zh-CN" smtClean="0"/>
              <a:t> = 3397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smtClean="0"/>
              <a:t> </a:t>
            </a:r>
            <a:r>
              <a:rPr lang="en-US" altLang="zh-CN" sz="2400" smtClean="0"/>
              <a:t>2853  0116  1478  2150   3906   4256   1445   2462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smtClean="0"/>
              <a:t> </a:t>
            </a:r>
            <a:r>
              <a:rPr lang="en-US" altLang="zh-CN" sz="2400" smtClean="0"/>
              <a:t>2853</a:t>
            </a:r>
            <a:r>
              <a:rPr lang="en-US" altLang="zh-CN" sz="2400" baseline="30000" smtClean="0"/>
              <a:t>3397</a:t>
            </a:r>
            <a:r>
              <a:rPr lang="en-US" altLang="zh-CN" sz="2400" smtClean="0"/>
              <a:t> </a:t>
            </a:r>
            <a:r>
              <a:rPr lang="en-US" altLang="zh-CN" sz="2400" b="1" smtClean="0"/>
              <a:t>mod </a:t>
            </a:r>
            <a:r>
              <a:rPr lang="en-US" altLang="zh-CN" sz="2400" smtClean="0"/>
              <a:t>4559</a:t>
            </a:r>
            <a:r>
              <a:rPr lang="en-US" altLang="zh-CN" sz="2800" smtClean="0"/>
              <a:t>, </a:t>
            </a:r>
            <a:r>
              <a:rPr lang="en-US" altLang="zh-CN" sz="2400" smtClean="0"/>
              <a:t>0116</a:t>
            </a:r>
            <a:r>
              <a:rPr lang="en-US" altLang="zh-CN" sz="2400" baseline="30000" smtClean="0"/>
              <a:t>3397</a:t>
            </a:r>
            <a:r>
              <a:rPr lang="en-US" altLang="zh-CN" sz="2400" smtClean="0"/>
              <a:t> </a:t>
            </a:r>
            <a:r>
              <a:rPr lang="en-US" altLang="zh-CN" sz="2400" b="1" smtClean="0"/>
              <a:t>mod </a:t>
            </a:r>
            <a:r>
              <a:rPr lang="en-US" altLang="zh-CN" sz="2400" smtClean="0"/>
              <a:t>4559, …</a:t>
            </a:r>
            <a:endParaRPr lang="en-US" altLang="zh-CN" smtClean="0"/>
          </a:p>
        </p:txBody>
      </p:sp>
      <p:pic>
        <p:nvPicPr>
          <p:cNvPr id="64517" name="Picture 1028" descr="AN0254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1" y="3429001"/>
            <a:ext cx="1565275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8" name="WordArt 1029"/>
          <p:cNvSpPr>
            <a:spLocks noChangeArrowheads="1" noChangeShapeType="1" noTextEdit="1"/>
          </p:cNvSpPr>
          <p:nvPr/>
        </p:nvSpPr>
        <p:spPr bwMode="auto">
          <a:xfrm>
            <a:off x="381001" y="4457700"/>
            <a:ext cx="2828925" cy="485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4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Frogs 'R Us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993A16-AF0C-4826-A276-91E29DD661C0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5539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mtClean="0"/>
              <a:t>RSA Cryptography</a:t>
            </a:r>
          </a:p>
        </p:txBody>
      </p:sp>
      <p:sp>
        <p:nvSpPr>
          <p:cNvPr id="6554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200150"/>
            <a:ext cx="8077200" cy="35433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i="1" smtClean="0"/>
              <a:t>N</a:t>
            </a:r>
            <a:r>
              <a:rPr lang="en-US" altLang="zh-CN" smtClean="0"/>
              <a:t> = 4559, </a:t>
            </a:r>
            <a:r>
              <a:rPr lang="en-US" altLang="zh-CN" i="1" smtClean="0"/>
              <a:t>d</a:t>
            </a:r>
            <a:r>
              <a:rPr lang="en-US" altLang="zh-CN" smtClean="0"/>
              <a:t> = 3397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smtClean="0"/>
              <a:t> </a:t>
            </a:r>
            <a:r>
              <a:rPr lang="en-US" altLang="zh-CN" sz="2400" smtClean="0"/>
              <a:t>2853  0116  1478  2150   3906   4256   1445   2462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smtClean="0"/>
              <a:t> </a:t>
            </a:r>
            <a:r>
              <a:rPr lang="en-US" altLang="zh-CN" sz="2400" smtClean="0"/>
              <a:t>2853</a:t>
            </a:r>
            <a:r>
              <a:rPr lang="en-US" altLang="zh-CN" sz="2400" baseline="30000" smtClean="0"/>
              <a:t>3397</a:t>
            </a:r>
            <a:r>
              <a:rPr lang="en-US" altLang="zh-CN" sz="2400" smtClean="0"/>
              <a:t> </a:t>
            </a:r>
            <a:r>
              <a:rPr lang="en-US" altLang="zh-CN" sz="2400" b="1" smtClean="0"/>
              <a:t>mod </a:t>
            </a:r>
            <a:r>
              <a:rPr lang="en-US" altLang="zh-CN" sz="2400" smtClean="0"/>
              <a:t>4559</a:t>
            </a:r>
            <a:r>
              <a:rPr lang="en-US" altLang="zh-CN" sz="2800" smtClean="0"/>
              <a:t>, </a:t>
            </a:r>
            <a:r>
              <a:rPr lang="en-US" altLang="zh-CN" sz="2400" smtClean="0"/>
              <a:t>0116</a:t>
            </a:r>
            <a:r>
              <a:rPr lang="en-US" altLang="zh-CN" sz="2400" baseline="30000" smtClean="0"/>
              <a:t>3397</a:t>
            </a:r>
            <a:r>
              <a:rPr lang="en-US" altLang="zh-CN" sz="2400" smtClean="0"/>
              <a:t> </a:t>
            </a:r>
            <a:r>
              <a:rPr lang="en-US" altLang="zh-CN" sz="2400" b="1" smtClean="0"/>
              <a:t>mod </a:t>
            </a:r>
            <a:r>
              <a:rPr lang="en-US" altLang="zh-CN" sz="2400" smtClean="0"/>
              <a:t>4559, …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smtClean="0"/>
              <a:t> </a:t>
            </a:r>
            <a:r>
              <a:rPr lang="en-US" altLang="zh-CN" sz="2400" smtClean="0"/>
              <a:t>1201  1920  0014   0113   0500  1913   0912   0525</a:t>
            </a:r>
            <a:endParaRPr lang="en-US" altLang="zh-CN" smtClean="0"/>
          </a:p>
        </p:txBody>
      </p:sp>
      <p:pic>
        <p:nvPicPr>
          <p:cNvPr id="65541" name="Picture 1028" descr="AN0254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1" y="3429001"/>
            <a:ext cx="1565275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2" name="WordArt 1029"/>
          <p:cNvSpPr>
            <a:spLocks noChangeArrowheads="1" noChangeShapeType="1" noTextEdit="1"/>
          </p:cNvSpPr>
          <p:nvPr/>
        </p:nvSpPr>
        <p:spPr bwMode="auto">
          <a:xfrm>
            <a:off x="381001" y="4457700"/>
            <a:ext cx="2828925" cy="485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4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Frogs 'R Us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2510C45-42F4-4698-B9A6-D92B49156BC7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665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mtClean="0"/>
              <a:t>RSA Cryptography</a:t>
            </a:r>
          </a:p>
        </p:txBody>
      </p:sp>
      <p:sp>
        <p:nvSpPr>
          <p:cNvPr id="66564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200150"/>
            <a:ext cx="8077200" cy="35433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i="1" dirty="0" smtClean="0"/>
              <a:t>N</a:t>
            </a:r>
            <a:r>
              <a:rPr lang="en-US" altLang="zh-CN" dirty="0" smtClean="0"/>
              <a:t> = 4559,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 = 3397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dirty="0" smtClean="0"/>
              <a:t> </a:t>
            </a:r>
            <a:r>
              <a:rPr lang="en-US" altLang="zh-CN" sz="2400" dirty="0" smtClean="0"/>
              <a:t>2853  0116  1478  2150   3906   4256   1445   2462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dirty="0" smtClean="0"/>
              <a:t> </a:t>
            </a:r>
            <a:r>
              <a:rPr lang="en-US" altLang="zh-CN" sz="2400" dirty="0" smtClean="0"/>
              <a:t>2853</a:t>
            </a:r>
            <a:r>
              <a:rPr lang="en-US" altLang="zh-CN" sz="2400" baseline="30000" dirty="0" smtClean="0"/>
              <a:t>3397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mod </a:t>
            </a:r>
            <a:r>
              <a:rPr lang="en-US" altLang="zh-CN" sz="2400" dirty="0" smtClean="0"/>
              <a:t>4559</a:t>
            </a:r>
            <a:r>
              <a:rPr lang="en-US" altLang="zh-CN" sz="2800" dirty="0" smtClean="0"/>
              <a:t>, </a:t>
            </a:r>
            <a:r>
              <a:rPr lang="en-US" altLang="zh-CN" sz="2400" dirty="0" smtClean="0"/>
              <a:t>0116</a:t>
            </a:r>
            <a:r>
              <a:rPr lang="en-US" altLang="zh-CN" sz="2400" baseline="30000" dirty="0" smtClean="0"/>
              <a:t>3397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mod </a:t>
            </a:r>
            <a:r>
              <a:rPr lang="en-US" altLang="zh-CN" sz="2400" dirty="0" smtClean="0"/>
              <a:t>4559, …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dirty="0" smtClean="0"/>
              <a:t> </a:t>
            </a:r>
            <a:r>
              <a:rPr lang="en-US" altLang="zh-CN" sz="2400" dirty="0" smtClean="0"/>
              <a:t>1201 </a:t>
            </a:r>
            <a:r>
              <a:rPr lang="en-US" altLang="zh-CN" sz="2400" dirty="0" smtClean="0"/>
              <a:t>    </a:t>
            </a:r>
            <a:r>
              <a:rPr lang="en-US" altLang="zh-CN" sz="2400" dirty="0" smtClean="0"/>
              <a:t>1920 </a:t>
            </a:r>
            <a:r>
              <a:rPr lang="en-US" altLang="zh-CN" sz="2400" dirty="0" smtClean="0"/>
              <a:t>   </a:t>
            </a:r>
            <a:r>
              <a:rPr lang="en-US" altLang="zh-CN" sz="2400" dirty="0" smtClean="0"/>
              <a:t>0014  </a:t>
            </a:r>
            <a:r>
              <a:rPr lang="en-US" altLang="zh-CN" sz="2400" dirty="0" smtClean="0"/>
              <a:t>  </a:t>
            </a:r>
            <a:r>
              <a:rPr lang="en-US" altLang="zh-CN" sz="2400" dirty="0" smtClean="0"/>
              <a:t>0113  </a:t>
            </a:r>
            <a:r>
              <a:rPr lang="en-US" altLang="zh-CN" sz="2400" dirty="0" smtClean="0"/>
              <a:t>  </a:t>
            </a:r>
            <a:r>
              <a:rPr lang="en-US" altLang="zh-CN" sz="2400" dirty="0" smtClean="0"/>
              <a:t>0500  </a:t>
            </a:r>
            <a:r>
              <a:rPr lang="en-US" altLang="zh-CN" sz="2400" dirty="0" smtClean="0"/>
              <a:t>  1913      </a:t>
            </a:r>
            <a:r>
              <a:rPr lang="en-US" altLang="zh-CN" sz="2400" dirty="0" smtClean="0"/>
              <a:t>0912   0525</a:t>
            </a:r>
          </a:p>
        </p:txBody>
      </p:sp>
      <p:pic>
        <p:nvPicPr>
          <p:cNvPr id="66565" name="Picture 1028" descr="AN0254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1" y="3429001"/>
            <a:ext cx="1565275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6" name="WordArt 1029"/>
          <p:cNvSpPr>
            <a:spLocks noChangeArrowheads="1" noChangeShapeType="1" noTextEdit="1"/>
          </p:cNvSpPr>
          <p:nvPr/>
        </p:nvSpPr>
        <p:spPr bwMode="auto">
          <a:xfrm>
            <a:off x="381001" y="4457700"/>
            <a:ext cx="2828925" cy="485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4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Frogs 'R Us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66567" name="Rectangle 1030"/>
          <p:cNvSpPr>
            <a:spLocks noChangeArrowheads="1"/>
          </p:cNvSpPr>
          <p:nvPr/>
        </p:nvSpPr>
        <p:spPr bwMode="auto">
          <a:xfrm>
            <a:off x="1295400" y="2571750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Rectangle 1031"/>
          <p:cNvSpPr>
            <a:spLocks noChangeArrowheads="1"/>
          </p:cNvSpPr>
          <p:nvPr/>
        </p:nvSpPr>
        <p:spPr bwMode="auto">
          <a:xfrm>
            <a:off x="2209800" y="2571750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9" name="Rectangle 1032"/>
          <p:cNvSpPr>
            <a:spLocks noChangeArrowheads="1"/>
          </p:cNvSpPr>
          <p:nvPr/>
        </p:nvSpPr>
        <p:spPr bwMode="auto">
          <a:xfrm>
            <a:off x="3124200" y="2571750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0" name="Rectangle 1033"/>
          <p:cNvSpPr>
            <a:spLocks noChangeArrowheads="1"/>
          </p:cNvSpPr>
          <p:nvPr/>
        </p:nvSpPr>
        <p:spPr bwMode="auto">
          <a:xfrm>
            <a:off x="4038600" y="2571750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1" name="Rectangle 1034"/>
          <p:cNvSpPr>
            <a:spLocks noChangeArrowheads="1"/>
          </p:cNvSpPr>
          <p:nvPr/>
        </p:nvSpPr>
        <p:spPr bwMode="auto">
          <a:xfrm>
            <a:off x="4953000" y="2571750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2" name="Rectangle 1035"/>
          <p:cNvSpPr>
            <a:spLocks noChangeArrowheads="1"/>
          </p:cNvSpPr>
          <p:nvPr/>
        </p:nvSpPr>
        <p:spPr bwMode="auto">
          <a:xfrm>
            <a:off x="5791200" y="2571750"/>
            <a:ext cx="8382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Rectangle 1036"/>
          <p:cNvSpPr>
            <a:spLocks noChangeArrowheads="1"/>
          </p:cNvSpPr>
          <p:nvPr/>
        </p:nvSpPr>
        <p:spPr bwMode="auto">
          <a:xfrm>
            <a:off x="6781800" y="2571750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4" name="Rectangle 1037"/>
          <p:cNvSpPr>
            <a:spLocks noChangeArrowheads="1"/>
          </p:cNvSpPr>
          <p:nvPr/>
        </p:nvSpPr>
        <p:spPr bwMode="auto">
          <a:xfrm>
            <a:off x="7696200" y="2571750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mtClean="0"/>
              <a:t>RSA Cryptography</a:t>
            </a:r>
          </a:p>
        </p:txBody>
      </p:sp>
      <p:sp>
        <p:nvSpPr>
          <p:cNvPr id="675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200150"/>
            <a:ext cx="8077200" cy="35433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i="1" dirty="0" smtClean="0"/>
              <a:t>N</a:t>
            </a:r>
            <a:r>
              <a:rPr lang="en-US" altLang="zh-CN" dirty="0" smtClean="0"/>
              <a:t> = 4559,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 = 3397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dirty="0" smtClean="0"/>
              <a:t> </a:t>
            </a:r>
            <a:r>
              <a:rPr lang="en-US" altLang="zh-CN" sz="2400" dirty="0" smtClean="0"/>
              <a:t>2853  0116  1478  2150   3906   4256   1445   2462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dirty="0" smtClean="0"/>
              <a:t> </a:t>
            </a:r>
            <a:r>
              <a:rPr lang="en-US" altLang="zh-CN" sz="2400" dirty="0" smtClean="0"/>
              <a:t>2853</a:t>
            </a:r>
            <a:r>
              <a:rPr lang="en-US" altLang="zh-CN" sz="2400" baseline="30000" dirty="0" smtClean="0"/>
              <a:t>3397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mod </a:t>
            </a:r>
            <a:r>
              <a:rPr lang="en-US" altLang="zh-CN" sz="2400" dirty="0" smtClean="0"/>
              <a:t>4559</a:t>
            </a:r>
            <a:r>
              <a:rPr lang="en-US" altLang="zh-CN" sz="2800" dirty="0" smtClean="0"/>
              <a:t>, </a:t>
            </a:r>
            <a:r>
              <a:rPr lang="en-US" altLang="zh-CN" sz="2400" dirty="0" smtClean="0"/>
              <a:t>0116</a:t>
            </a:r>
            <a:r>
              <a:rPr lang="en-US" altLang="zh-CN" sz="2400" baseline="30000" dirty="0" smtClean="0"/>
              <a:t>3397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mod </a:t>
            </a:r>
            <a:r>
              <a:rPr lang="en-US" altLang="zh-CN" sz="2400" dirty="0" smtClean="0"/>
              <a:t>4559, …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dirty="0" smtClean="0"/>
              <a:t> </a:t>
            </a:r>
            <a:r>
              <a:rPr lang="en-US" altLang="zh-CN" sz="2400" dirty="0" smtClean="0"/>
              <a:t>1201  </a:t>
            </a:r>
            <a:r>
              <a:rPr lang="en-US" altLang="zh-CN" sz="2400" dirty="0" smtClean="0"/>
              <a:t>  1920     0014   </a:t>
            </a:r>
            <a:r>
              <a:rPr lang="en-US" altLang="zh-CN" sz="2400" dirty="0" smtClean="0"/>
              <a:t>0113  </a:t>
            </a:r>
            <a:r>
              <a:rPr lang="en-US" altLang="zh-CN" sz="2400" dirty="0" smtClean="0"/>
              <a:t>   </a:t>
            </a:r>
            <a:r>
              <a:rPr lang="en-US" altLang="zh-CN" sz="2400" dirty="0" smtClean="0"/>
              <a:t>0500  </a:t>
            </a:r>
            <a:r>
              <a:rPr lang="en-US" altLang="zh-CN" sz="2400" dirty="0" smtClean="0"/>
              <a:t>  1913     </a:t>
            </a:r>
            <a:r>
              <a:rPr lang="en-US" altLang="zh-CN" sz="2400" dirty="0" smtClean="0"/>
              <a:t>0912   0525</a:t>
            </a:r>
          </a:p>
          <a:p>
            <a:pPr marL="609600" indent="-609600">
              <a:buFont typeface="Wingdings" pitchFamily="2" charset="2"/>
              <a:buChar char="w"/>
            </a:pPr>
            <a:r>
              <a:rPr lang="en-US" altLang="zh-CN" dirty="0" smtClean="0"/>
              <a:t> L A  </a:t>
            </a:r>
            <a:r>
              <a:rPr lang="en-US" altLang="zh-CN" dirty="0" smtClean="0"/>
              <a:t>     S  </a:t>
            </a:r>
            <a:r>
              <a:rPr lang="en-US" altLang="zh-CN" dirty="0" smtClean="0"/>
              <a:t>T    </a:t>
            </a:r>
            <a:r>
              <a:rPr lang="en-US" altLang="zh-CN" dirty="0" smtClean="0"/>
              <a:t>     N   </a:t>
            </a:r>
            <a:r>
              <a:rPr lang="en-US" altLang="zh-CN" dirty="0" smtClean="0"/>
              <a:t>A  M  </a:t>
            </a:r>
            <a:r>
              <a:rPr lang="en-US" altLang="zh-CN" dirty="0" smtClean="0"/>
              <a:t>   E       S  </a:t>
            </a:r>
            <a:r>
              <a:rPr lang="en-US" altLang="zh-CN" dirty="0" smtClean="0"/>
              <a:t>M  </a:t>
            </a:r>
            <a:r>
              <a:rPr lang="en-US" altLang="zh-CN" dirty="0" smtClean="0"/>
              <a:t>   I  </a:t>
            </a:r>
            <a:r>
              <a:rPr lang="en-US" altLang="zh-CN" dirty="0" smtClean="0"/>
              <a:t>L </a:t>
            </a:r>
            <a:r>
              <a:rPr lang="en-US" altLang="zh-CN" dirty="0" smtClean="0"/>
              <a:t>     </a:t>
            </a:r>
            <a:r>
              <a:rPr lang="en-US" altLang="zh-CN" dirty="0" smtClean="0"/>
              <a:t>E  Y</a:t>
            </a:r>
          </a:p>
        </p:txBody>
      </p:sp>
      <p:pic>
        <p:nvPicPr>
          <p:cNvPr id="67589" name="Picture 4" descr="AN0254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1" y="3604261"/>
            <a:ext cx="1565275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0" name="WordArt 5"/>
          <p:cNvSpPr>
            <a:spLocks noChangeArrowheads="1" noChangeShapeType="1" noTextEdit="1"/>
          </p:cNvSpPr>
          <p:nvPr/>
        </p:nvSpPr>
        <p:spPr bwMode="auto">
          <a:xfrm>
            <a:off x="381001" y="4457700"/>
            <a:ext cx="2828925" cy="485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4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Frogs 'R Us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67591" name="Rectangle 6"/>
          <p:cNvSpPr>
            <a:spLocks noChangeArrowheads="1"/>
          </p:cNvSpPr>
          <p:nvPr/>
        </p:nvSpPr>
        <p:spPr bwMode="auto">
          <a:xfrm>
            <a:off x="1295400" y="2571750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2" name="Rectangle 7"/>
          <p:cNvSpPr>
            <a:spLocks noChangeArrowheads="1"/>
          </p:cNvSpPr>
          <p:nvPr/>
        </p:nvSpPr>
        <p:spPr bwMode="auto">
          <a:xfrm>
            <a:off x="2209800" y="2571750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3" name="Rectangle 8"/>
          <p:cNvSpPr>
            <a:spLocks noChangeArrowheads="1"/>
          </p:cNvSpPr>
          <p:nvPr/>
        </p:nvSpPr>
        <p:spPr bwMode="auto">
          <a:xfrm>
            <a:off x="3124200" y="2571750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4038600" y="2571750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5" name="Rectangle 10"/>
          <p:cNvSpPr>
            <a:spLocks noChangeArrowheads="1"/>
          </p:cNvSpPr>
          <p:nvPr/>
        </p:nvSpPr>
        <p:spPr bwMode="auto">
          <a:xfrm>
            <a:off x="4953000" y="2571750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6" name="Rectangle 11"/>
          <p:cNvSpPr>
            <a:spLocks noChangeArrowheads="1"/>
          </p:cNvSpPr>
          <p:nvPr/>
        </p:nvSpPr>
        <p:spPr bwMode="auto">
          <a:xfrm>
            <a:off x="5791200" y="2571750"/>
            <a:ext cx="8382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7" name="Rectangle 12"/>
          <p:cNvSpPr>
            <a:spLocks noChangeArrowheads="1"/>
          </p:cNvSpPr>
          <p:nvPr/>
        </p:nvSpPr>
        <p:spPr bwMode="auto">
          <a:xfrm>
            <a:off x="6781800" y="2571750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8" name="Rectangle 13"/>
          <p:cNvSpPr>
            <a:spLocks noChangeArrowheads="1"/>
          </p:cNvSpPr>
          <p:nvPr/>
        </p:nvSpPr>
        <p:spPr bwMode="auto">
          <a:xfrm>
            <a:off x="7696200" y="2571750"/>
            <a:ext cx="762000" cy="74295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ltGray">
          <a:xfrm>
            <a:off x="366713" y="80963"/>
            <a:ext cx="438150" cy="355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ltGray">
          <a:xfrm>
            <a:off x="749301" y="80963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ltGray">
          <a:xfrm>
            <a:off x="490539" y="397669"/>
            <a:ext cx="422275" cy="355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6390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ltGray">
          <a:xfrm>
            <a:off x="860425" y="39766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>
            <a:off x="76200" y="34290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6392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11200" y="0"/>
            <a:ext cx="31750" cy="78938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6393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42914" y="400050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6395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43000" y="800100"/>
            <a:ext cx="38763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ea typeface="宋体" pitchFamily="2" charset="-122"/>
              </a:rPr>
              <a:t>Complexity </a:t>
            </a:r>
            <a:r>
              <a:rPr lang="en-US" altLang="zh-CN" sz="2000" i="1" dirty="0">
                <a:ea typeface="宋体" pitchFamily="2" charset="-122"/>
              </a:rPr>
              <a:t>of operations in RSA</a:t>
            </a:r>
          </a:p>
        </p:txBody>
      </p:sp>
      <p:pic>
        <p:nvPicPr>
          <p:cNvPr id="16396" name="Picture 1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533401" y="1257300"/>
            <a:ext cx="77247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7" name="Picture 13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76200" y="3509962"/>
            <a:ext cx="8991600" cy="661988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ltGray">
          <a:xfrm>
            <a:off x="366713" y="80963"/>
            <a:ext cx="438150" cy="355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ltGray">
          <a:xfrm>
            <a:off x="749301" y="80963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ltGray">
          <a:xfrm>
            <a:off x="490539" y="397669"/>
            <a:ext cx="422275" cy="355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7414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ltGray">
          <a:xfrm>
            <a:off x="860425" y="39766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7415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>
            <a:off x="76200" y="34290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7416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11200" y="0"/>
            <a:ext cx="31750" cy="78938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7417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42914" y="400050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7418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8600" y="857250"/>
            <a:ext cx="8686800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endParaRPr lang="zh-CN" altLang="zh-CN" sz="2800" i="1"/>
          </a:p>
        </p:txBody>
      </p:sp>
      <p:sp>
        <p:nvSpPr>
          <p:cNvPr id="17420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88800" y="538843"/>
            <a:ext cx="5912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ea typeface="宋体" pitchFamily="2" charset="-122"/>
              </a:rPr>
              <a:t>Encryption</a:t>
            </a:r>
            <a:r>
              <a:rPr lang="en-US" altLang="zh-CN" sz="2000" i="1" dirty="0">
                <a:ea typeface="宋体" pitchFamily="2" charset="-122"/>
              </a:rPr>
              <a:t>, decryption, and key generation in RSA</a:t>
            </a:r>
          </a:p>
        </p:txBody>
      </p:sp>
      <p:pic>
        <p:nvPicPr>
          <p:cNvPr id="17421" name="Picture 1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1047750" y="1116807"/>
            <a:ext cx="6800850" cy="2883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Caesar Cipher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3" y="1248728"/>
            <a:ext cx="77628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7210" y="2187099"/>
            <a:ext cx="5585460" cy="56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94360" y="284988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latin typeface="+mn-lt"/>
              </a:rPr>
              <a:t>Encryption:</a:t>
            </a:r>
          </a:p>
          <a:p>
            <a:pPr algn="l"/>
            <a:endParaRPr lang="zh-CN" altLang="en-US" dirty="0" smtClean="0">
              <a:latin typeface="+mn-lt"/>
            </a:endParaRPr>
          </a:p>
        </p:txBody>
      </p:sp>
      <p:sp>
        <p:nvSpPr>
          <p:cNvPr id="1031" name="AutoShape 7" descr="E_{n}(x)=(x+n)\mod {26}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" name="AutoShape 9" descr="E_{n}(x)=(x+n)\mod {26}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5" name="AutoShape 11" descr="E_{n}(x)=(x+n)\mod {26}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92693" y="2912745"/>
            <a:ext cx="2619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24840" y="3627120"/>
            <a:ext cx="422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latin typeface="+mn-lt"/>
              </a:rPr>
              <a:t>Decryption:</a:t>
            </a:r>
            <a:endParaRPr lang="zh-CN" altLang="en-US" dirty="0" smtClean="0">
              <a:latin typeface="+mn-lt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62213" y="3712845"/>
            <a:ext cx="26193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RSA: Choosing keys</a:t>
            </a:r>
          </a:p>
        </p:txBody>
      </p:sp>
      <p:sp>
        <p:nvSpPr>
          <p:cNvPr id="1946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8814" y="1107282"/>
            <a:ext cx="58753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0" dirty="0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1.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  <a:cs typeface="Arial" pitchFamily="34" charset="0"/>
              </a:rPr>
              <a:t> Choose two large prime numbers </a:t>
            </a:r>
            <a:r>
              <a:rPr lang="en-US" altLang="zh-CN" sz="2400" b="0" i="1" dirty="0">
                <a:latin typeface="Arial" pitchFamily="34" charset="0"/>
                <a:ea typeface="宋体" pitchFamily="2" charset="-122"/>
                <a:cs typeface="Arial" pitchFamily="34" charset="0"/>
              </a:rPr>
              <a:t>p, q.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</a:p>
          <a:p>
            <a:r>
              <a:rPr lang="en-US" altLang="zh-CN" sz="2400" b="0" dirty="0">
                <a:latin typeface="Arial" pitchFamily="34" charset="0"/>
                <a:ea typeface="宋体" pitchFamily="2" charset="-122"/>
                <a:cs typeface="Arial" pitchFamily="34" charset="0"/>
              </a:rPr>
              <a:t>   (e.g., 1024 bits each)</a:t>
            </a:r>
          </a:p>
        </p:txBody>
      </p:sp>
      <p:sp>
        <p:nvSpPr>
          <p:cNvPr id="19462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1188" y="1846660"/>
            <a:ext cx="47628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2. Compute n = </a:t>
            </a:r>
            <a:r>
              <a:rPr lang="en-US" altLang="zh-CN" dirty="0" err="1">
                <a:latin typeface="Arial" pitchFamily="34" charset="0"/>
                <a:ea typeface="宋体" pitchFamily="2" charset="-122"/>
                <a:cs typeface="Arial" pitchFamily="34" charset="0"/>
              </a:rPr>
              <a:t>pq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,  z = (p-1)(q-1)</a:t>
            </a:r>
          </a:p>
        </p:txBody>
      </p:sp>
      <p:sp>
        <p:nvSpPr>
          <p:cNvPr id="19463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1" y="2349103"/>
            <a:ext cx="73645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3. Choose e (with e&lt;n) that has no common factors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   with z. (e, z are “relatively prime”).</a:t>
            </a:r>
          </a:p>
        </p:txBody>
      </p:sp>
      <p:sp>
        <p:nvSpPr>
          <p:cNvPr id="19464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5476" y="3090863"/>
            <a:ext cx="72378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4. Choose d such that ed-1 is  exactly divisible by z.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   (in other words: </a:t>
            </a:r>
            <a:r>
              <a:rPr lang="en-US" altLang="zh-CN" dirty="0" err="1">
                <a:latin typeface="Arial" pitchFamily="34" charset="0"/>
                <a:ea typeface="宋体" pitchFamily="2" charset="-122"/>
                <a:cs typeface="Arial" pitchFamily="34" charset="0"/>
              </a:rPr>
              <a:t>ed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mod z  = 1 ).</a:t>
            </a:r>
          </a:p>
        </p:txBody>
      </p:sp>
      <p:sp>
        <p:nvSpPr>
          <p:cNvPr id="19465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6588" y="3867150"/>
            <a:ext cx="60260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5. Public key is (</a:t>
            </a:r>
            <a:r>
              <a:rPr lang="en-US" altLang="zh-CN" dirty="0" err="1">
                <a:latin typeface="Arial" pitchFamily="34" charset="0"/>
                <a:ea typeface="宋体" pitchFamily="2" charset="-122"/>
                <a:cs typeface="Arial" pitchFamily="34" charset="0"/>
              </a:rPr>
              <a:t>n,e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).  Private key is (</a:t>
            </a:r>
            <a:r>
              <a:rPr lang="en-US" altLang="zh-CN" dirty="0" err="1">
                <a:latin typeface="Arial" pitchFamily="34" charset="0"/>
                <a:ea typeface="宋体" pitchFamily="2" charset="-122"/>
                <a:cs typeface="Arial" pitchFamily="34" charset="0"/>
              </a:rPr>
              <a:t>n,d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RSA: Encryption, decryption</a:t>
            </a:r>
          </a:p>
        </p:txBody>
      </p:sp>
      <p:sp>
        <p:nvSpPr>
          <p:cNvPr id="2048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2776" y="1125141"/>
            <a:ext cx="62424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0" dirty="0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0.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  <a:cs typeface="Arial" pitchFamily="34" charset="0"/>
              </a:rPr>
              <a:t>  Given (</a:t>
            </a:r>
            <a:r>
              <a:rPr lang="en-US" altLang="zh-CN" sz="2400" b="0" i="1" dirty="0" err="1">
                <a:latin typeface="Arial" pitchFamily="34" charset="0"/>
                <a:ea typeface="宋体" pitchFamily="2" charset="-122"/>
                <a:cs typeface="Arial" pitchFamily="34" charset="0"/>
              </a:rPr>
              <a:t>n,b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  <a:cs typeface="Arial" pitchFamily="34" charset="0"/>
              </a:rPr>
              <a:t>) and (</a:t>
            </a:r>
            <a:r>
              <a:rPr lang="en-US" altLang="zh-CN" sz="2400" b="0" i="1" dirty="0" err="1">
                <a:latin typeface="Arial" pitchFamily="34" charset="0"/>
                <a:ea typeface="宋体" pitchFamily="2" charset="-122"/>
                <a:cs typeface="Arial" pitchFamily="34" charset="0"/>
              </a:rPr>
              <a:t>n,a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  <a:cs typeface="Arial" pitchFamily="34" charset="0"/>
              </a:rPr>
              <a:t>) as computed above</a:t>
            </a:r>
          </a:p>
        </p:txBody>
      </p:sp>
      <p:grpSp>
        <p:nvGrpSpPr>
          <p:cNvPr id="2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01345" y="1619490"/>
            <a:ext cx="8388351" cy="842963"/>
            <a:chOff x="407" y="1521"/>
            <a:chExt cx="5284" cy="708"/>
          </a:xfrm>
        </p:grpSpPr>
        <p:sp>
          <p:nvSpPr>
            <p:cNvPr id="20502" name="Text Box 5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07" y="1521"/>
              <a:ext cx="324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0" dirty="0">
                  <a:solidFill>
                    <a:schemeClr val="accent2"/>
                  </a:solidFill>
                  <a:latin typeface="Comic Sans MS" pitchFamily="66" charset="0"/>
                  <a:ea typeface="宋体" pitchFamily="2" charset="-122"/>
                </a:rPr>
                <a:t>1.</a:t>
              </a:r>
              <a:r>
                <a:rPr lang="en-US" altLang="zh-CN" sz="2400" b="0" dirty="0">
                  <a:latin typeface="Comic Sans MS" pitchFamily="66" charset="0"/>
                  <a:ea typeface="宋体" pitchFamily="2" charset="-122"/>
                </a:rPr>
                <a:t> </a:t>
              </a:r>
              <a:r>
                <a:rPr lang="en-US" altLang="zh-CN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To encrypt bit pattern, m, compute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63" y="1768"/>
              <a:ext cx="1451" cy="461"/>
              <a:chOff x="1688" y="1812"/>
              <a:chExt cx="1451" cy="461"/>
            </a:xfrm>
          </p:grpSpPr>
          <p:sp>
            <p:nvSpPr>
              <p:cNvPr id="20507" name="Text Box 7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88" y="1885"/>
                <a:ext cx="1451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400" b="0" i="1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</a:rPr>
                  <a:t>x = m   </a:t>
                </a:r>
                <a:r>
                  <a:rPr lang="en-US" altLang="zh-CN" sz="2400" b="0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</a:rPr>
                  <a:t>mod</a:t>
                </a:r>
                <a:r>
                  <a:rPr lang="en-US" altLang="zh-CN" sz="2400" b="0" i="1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</a:rPr>
                  <a:t>  n</a:t>
                </a:r>
              </a:p>
            </p:txBody>
          </p:sp>
          <p:sp>
            <p:nvSpPr>
              <p:cNvPr id="20508" name="Text Box 8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224" y="1812"/>
                <a:ext cx="222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0" i="1" dirty="0">
                    <a:solidFill>
                      <a:srgbClr val="FF0000"/>
                    </a:solidFill>
                    <a:latin typeface="Comic Sans MS" pitchFamily="66" charset="0"/>
                    <a:ea typeface="宋体" pitchFamily="2" charset="-122"/>
                  </a:rPr>
                  <a:t>e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966" y="1718"/>
              <a:ext cx="3725" cy="503"/>
              <a:chOff x="777" y="2532"/>
              <a:chExt cx="3725" cy="503"/>
            </a:xfrm>
          </p:grpSpPr>
          <p:sp>
            <p:nvSpPr>
              <p:cNvPr id="20505" name="Text Box 10"/>
              <p:cNvSpPr txBox="1"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777" y="2647"/>
                <a:ext cx="3725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(i.e., remainder when </a:t>
                </a:r>
                <a:r>
                  <a:rPr lang="en-US" altLang="zh-CN" sz="2400" b="0" i="1" dirty="0"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400" b="0" dirty="0">
                    <a:latin typeface="Comic Sans MS" pitchFamily="66" charset="0"/>
                    <a:ea typeface="宋体" pitchFamily="2" charset="-122"/>
                  </a:rPr>
                  <a:t>   </a:t>
                </a:r>
                <a:r>
                  <a:rPr lang="en-US" altLang="zh-CN" dirty="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is divided by n)</a:t>
                </a:r>
              </a:p>
            </p:txBody>
          </p:sp>
          <p:sp>
            <p:nvSpPr>
              <p:cNvPr id="20506" name="Text Box 11"/>
              <p:cNvSpPr txBox="1"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811" y="2532"/>
                <a:ext cx="222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0" i="1" dirty="0">
                    <a:latin typeface="Comic Sans MS" pitchFamily="66" charset="0"/>
                    <a:ea typeface="宋体" pitchFamily="2" charset="-122"/>
                  </a:rPr>
                  <a:t>e</a:t>
                </a:r>
                <a:endParaRPr lang="en-US" altLang="zh-CN" sz="2400" b="0" i="1" dirty="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endParaRPr>
              </a:p>
            </p:txBody>
          </p:sp>
        </p:grpSp>
      </p:grpSp>
      <p:sp>
        <p:nvSpPr>
          <p:cNvPr id="20487" name="Text Box 1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9925" y="2587229"/>
            <a:ext cx="63669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0" dirty="0">
                <a:solidFill>
                  <a:schemeClr val="accent2"/>
                </a:solidFill>
                <a:latin typeface="Comic Sans MS" pitchFamily="66" charset="0"/>
                <a:ea typeface="宋体" pitchFamily="2" charset="-122"/>
              </a:rPr>
              <a:t>2.</a:t>
            </a:r>
            <a:r>
              <a:rPr lang="en-US" altLang="zh-CN" sz="2400" b="0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To decrypt received bit pattern, c, compute</a:t>
            </a:r>
          </a:p>
        </p:txBody>
      </p:sp>
      <p:grpSp>
        <p:nvGrpSpPr>
          <p:cNvPr id="5" name="Group 1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917576" y="2881315"/>
            <a:ext cx="2303463" cy="548879"/>
            <a:chOff x="1688" y="1812"/>
            <a:chExt cx="1451" cy="461"/>
          </a:xfrm>
        </p:grpSpPr>
        <p:sp>
          <p:nvSpPr>
            <p:cNvPr id="20500" name="Text Box 14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688" y="1885"/>
              <a:ext cx="1451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0" i="1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m = x   </a:t>
              </a:r>
              <a:r>
                <a:rPr lang="en-US" altLang="zh-CN" sz="2400" b="0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mod</a:t>
              </a:r>
              <a:r>
                <a:rPr lang="en-US" altLang="zh-CN" sz="2400" b="0" i="1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  n</a:t>
              </a:r>
            </a:p>
          </p:txBody>
        </p:sp>
        <p:sp>
          <p:nvSpPr>
            <p:cNvPr id="20501" name="Text Box 15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20" y="1812"/>
              <a:ext cx="23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0" i="1">
                  <a:solidFill>
                    <a:srgbClr val="FF0000"/>
                  </a:solidFill>
                  <a:latin typeface="Comic Sans MS" pitchFamily="66" charset="0"/>
                  <a:ea typeface="宋体" pitchFamily="2" charset="-122"/>
                </a:rPr>
                <a:t>d</a:t>
              </a:r>
            </a:p>
          </p:txBody>
        </p:sp>
      </p:grpSp>
      <p:sp>
        <p:nvSpPr>
          <p:cNvPr id="20489" name="Text Box 1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09913" y="2950369"/>
            <a:ext cx="5833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0" dirty="0"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i.e., remainder when </a:t>
            </a:r>
            <a:r>
              <a:rPr lang="en-US" altLang="zh-CN" sz="2400" b="0" i="1" dirty="0">
                <a:latin typeface="Comic Sans MS" pitchFamily="66" charset="0"/>
                <a:ea typeface="宋体" pitchFamily="2" charset="-122"/>
              </a:rPr>
              <a:t>c</a:t>
            </a:r>
            <a:r>
              <a:rPr lang="en-US" altLang="zh-CN" sz="2400" b="0" dirty="0">
                <a:latin typeface="Comic Sans MS" pitchFamily="66" charset="0"/>
                <a:ea typeface="宋体" pitchFamily="2" charset="-122"/>
              </a:rPr>
              <a:t>   is 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divided</a:t>
            </a:r>
            <a:r>
              <a:rPr lang="en-US" altLang="zh-CN" sz="2400" b="0" dirty="0">
                <a:latin typeface="Comic Sans MS" pitchFamily="66" charset="0"/>
                <a:ea typeface="宋体" pitchFamily="2" charset="-122"/>
              </a:rPr>
              <a:t> by </a:t>
            </a:r>
            <a:r>
              <a:rPr lang="en-US" altLang="zh-CN" sz="2400" b="0" i="1" dirty="0">
                <a:latin typeface="Comic Sans MS" pitchFamily="66" charset="0"/>
                <a:ea typeface="宋体" pitchFamily="2" charset="-122"/>
              </a:rPr>
              <a:t>n</a:t>
            </a:r>
            <a:r>
              <a:rPr lang="en-US" altLang="zh-CN" sz="2400" b="0" dirty="0">
                <a:latin typeface="Comic Sans MS" pitchFamily="66" charset="0"/>
                <a:ea typeface="宋体" pitchFamily="2" charset="-122"/>
              </a:rPr>
              <a:t>)</a:t>
            </a:r>
          </a:p>
        </p:txBody>
      </p:sp>
      <p:sp>
        <p:nvSpPr>
          <p:cNvPr id="20490" name="Text Box 1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60784" y="2816305"/>
            <a:ext cx="3658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b="0" i="1" dirty="0">
                <a:latin typeface="Comic Sans MS" pitchFamily="66" charset="0"/>
                <a:ea typeface="宋体" pitchFamily="2" charset="-122"/>
              </a:rPr>
              <a:t>d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6" name="Group 18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965451" y="3692132"/>
            <a:ext cx="3935413" cy="583407"/>
            <a:chOff x="868" y="3287"/>
            <a:chExt cx="2479" cy="490"/>
          </a:xfrm>
        </p:grpSpPr>
        <p:sp>
          <p:nvSpPr>
            <p:cNvPr id="20496" name="Text Box 19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868" y="3388"/>
              <a:ext cx="171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0" i="1">
                  <a:latin typeface="Comic Sans MS" pitchFamily="66" charset="0"/>
                  <a:ea typeface="宋体" pitchFamily="2" charset="-122"/>
                </a:rPr>
                <a:t>m  =  (m   </a:t>
              </a:r>
              <a:r>
                <a:rPr lang="en-US" altLang="zh-CN" sz="2400" b="0">
                  <a:latin typeface="Comic Sans MS" pitchFamily="66" charset="0"/>
                  <a:ea typeface="宋体" pitchFamily="2" charset="-122"/>
                </a:rPr>
                <a:t>mod</a:t>
              </a:r>
              <a:r>
                <a:rPr lang="en-US" altLang="zh-CN" sz="2400" b="0" i="1">
                  <a:latin typeface="Comic Sans MS" pitchFamily="66" charset="0"/>
                  <a:ea typeface="宋体" pitchFamily="2" charset="-122"/>
                </a:rPr>
                <a:t>  n)</a:t>
              </a:r>
            </a:p>
          </p:txBody>
        </p:sp>
        <p:sp>
          <p:nvSpPr>
            <p:cNvPr id="20497" name="Text Box 20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617" y="3308"/>
              <a:ext cx="22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0" i="1">
                  <a:latin typeface="Comic Sans MS" pitchFamily="66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0498" name="Text Box 2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533" y="3389"/>
              <a:ext cx="814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0" i="1">
                  <a:latin typeface="Comic Sans MS" pitchFamily="66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Comic Sans MS" pitchFamily="66" charset="0"/>
                  <a:ea typeface="宋体" pitchFamily="2" charset="-122"/>
                </a:rPr>
                <a:t>mod</a:t>
              </a:r>
              <a:r>
                <a:rPr lang="en-US" altLang="zh-CN" sz="2400" b="0" i="1">
                  <a:latin typeface="Comic Sans MS" pitchFamily="66" charset="0"/>
                  <a:ea typeface="宋体" pitchFamily="2" charset="-122"/>
                </a:rPr>
                <a:t>  n</a:t>
              </a:r>
            </a:p>
          </p:txBody>
        </p:sp>
        <p:sp>
          <p:nvSpPr>
            <p:cNvPr id="20499" name="Text Box 2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450" y="3287"/>
              <a:ext cx="23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0" i="1">
                  <a:latin typeface="Comic Sans MS" pitchFamily="66" charset="0"/>
                  <a:ea typeface="宋体" pitchFamily="2" charset="-122"/>
                </a:rPr>
                <a:t>d</a:t>
              </a:r>
            </a:p>
          </p:txBody>
        </p:sp>
      </p:grpSp>
      <p:sp>
        <p:nvSpPr>
          <p:cNvPr id="20492" name="Text Box 2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24402" y="3682604"/>
            <a:ext cx="14029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2400" b="0">
                <a:solidFill>
                  <a:schemeClr val="accent2"/>
                </a:solidFill>
                <a:latin typeface="Comic Sans MS" pitchFamily="66" charset="0"/>
                <a:ea typeface="宋体" pitchFamily="2" charset="-122"/>
              </a:rPr>
              <a:t>Magic</a:t>
            </a:r>
          </a:p>
          <a:p>
            <a:pPr algn="r"/>
            <a:r>
              <a:rPr lang="en-US" altLang="zh-CN" sz="2400" b="0">
                <a:solidFill>
                  <a:schemeClr val="accent2"/>
                </a:solidFill>
                <a:latin typeface="Comic Sans MS" pitchFamily="66" charset="0"/>
                <a:ea typeface="宋体" pitchFamily="2" charset="-122"/>
              </a:rPr>
              <a:t>happens!</a:t>
            </a:r>
            <a:endParaRPr lang="en-US" altLang="zh-CN" sz="2400" b="0">
              <a:ea typeface="宋体" pitchFamily="2" charset="-122"/>
            </a:endParaRPr>
          </a:p>
        </p:txBody>
      </p:sp>
      <p:sp>
        <p:nvSpPr>
          <p:cNvPr id="20493" name="Rectangle 2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06184" y="3521155"/>
            <a:ext cx="6256337" cy="951309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494" name="AutoShape 25"/>
          <p:cNvSpPr>
            <a:spLocks/>
          </p:cNvSpPr>
          <p:nvPr>
            <p:custDataLst>
              <p:tags r:id="rId11"/>
            </p:custDataLst>
          </p:nvPr>
        </p:nvSpPr>
        <p:spPr bwMode="auto">
          <a:xfrm rot="-5400000">
            <a:off x="4706145" y="3586162"/>
            <a:ext cx="104775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495" name="Text Box 2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656138" y="4188619"/>
            <a:ext cx="4365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>
                <a:latin typeface="Comic Sans MS" pitchFamily="66" charset="0"/>
                <a:ea typeface="宋体" pitchFamily="2" charset="-122"/>
              </a:rPr>
              <a:t>x</a:t>
            </a:r>
          </a:p>
        </p:txBody>
      </p:sp>
      <p:pic>
        <p:nvPicPr>
          <p:cNvPr id="49154" name="Picture 2" descr="https://pic3.zhimg.com/v2-61f1b7270bedac3735cd44ad913bb2d6_b.jpg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155575" y="-136525"/>
            <a:ext cx="4705350" cy="285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ltGray">
          <a:xfrm>
            <a:off x="366713" y="80963"/>
            <a:ext cx="438150" cy="355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ltGray">
          <a:xfrm>
            <a:off x="749301" y="80963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ltGray">
          <a:xfrm>
            <a:off x="490539" y="397669"/>
            <a:ext cx="422275" cy="355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ltGray">
          <a:xfrm>
            <a:off x="860425" y="39766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>
            <a:off x="76200" y="34290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11200" y="0"/>
            <a:ext cx="31750" cy="78938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42914" y="400050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43000" y="0"/>
            <a:ext cx="33117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chemeClr val="hlink"/>
                </a:solidFill>
                <a:ea typeface="宋体" pitchFamily="2" charset="-122"/>
              </a:rPr>
              <a:t>Some </a:t>
            </a:r>
            <a:r>
              <a:rPr lang="en-US" altLang="zh-CN" i="1" dirty="0">
                <a:solidFill>
                  <a:schemeClr val="hlink"/>
                </a:solidFill>
                <a:ea typeface="宋体" pitchFamily="2" charset="-122"/>
              </a:rPr>
              <a:t>Trivial Examples</a:t>
            </a:r>
          </a:p>
        </p:txBody>
      </p:sp>
      <p:sp>
        <p:nvSpPr>
          <p:cNvPr id="24588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28600" y="712470"/>
            <a:ext cx="8686800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Bob chooses 7 and 11 as </a:t>
            </a:r>
            <a:r>
              <a:rPr lang="en-US" altLang="zh-CN" sz="2400" b="0" i="1" dirty="0">
                <a:latin typeface="Arial" pitchFamily="34" charset="0"/>
                <a:ea typeface="宋体" pitchFamily="2" charset="-122"/>
              </a:rPr>
              <a:t>p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 and </a:t>
            </a:r>
            <a:r>
              <a:rPr lang="en-US" altLang="zh-CN" sz="2400" b="0" i="1" dirty="0">
                <a:latin typeface="Arial" pitchFamily="34" charset="0"/>
                <a:ea typeface="宋体" pitchFamily="2" charset="-122"/>
              </a:rPr>
              <a:t>q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 and calculates </a:t>
            </a:r>
            <a:r>
              <a:rPr lang="en-US" altLang="zh-CN" sz="2400" b="0" i="1" dirty="0"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 = 77. The value of </a:t>
            </a:r>
            <a:r>
              <a:rPr lang="en-US" altLang="zh-CN" sz="2400" b="0" dirty="0">
                <a:latin typeface="Symbol" pitchFamily="18" charset="2"/>
                <a:ea typeface="宋体" pitchFamily="2" charset="-122"/>
              </a:rPr>
              <a:t>f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(n) = (7 − 1)(11 − 1) or 60. Now he chooses two exponents, </a:t>
            </a:r>
            <a:r>
              <a:rPr lang="en-US" altLang="zh-CN" sz="2400" b="0" i="1" dirty="0">
                <a:latin typeface="Arial" pitchFamily="34" charset="0"/>
                <a:ea typeface="宋体" pitchFamily="2" charset="-122"/>
              </a:rPr>
              <a:t>e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 and </a:t>
            </a:r>
            <a:r>
              <a:rPr lang="en-US" altLang="zh-CN" sz="2400" b="0" i="1" dirty="0">
                <a:latin typeface="Arial" pitchFamily="34" charset="0"/>
                <a:ea typeface="宋体" pitchFamily="2" charset="-122"/>
              </a:rPr>
              <a:t>d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, from Z</a:t>
            </a:r>
            <a:r>
              <a:rPr lang="en-US" altLang="zh-CN" sz="2400" b="0" baseline="-25000" dirty="0">
                <a:latin typeface="Arial" pitchFamily="34" charset="0"/>
                <a:ea typeface="宋体" pitchFamily="2" charset="-122"/>
              </a:rPr>
              <a:t>60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∗. If he chooses </a:t>
            </a:r>
            <a:r>
              <a:rPr lang="en-US" altLang="zh-CN" sz="2400" b="0" i="1" dirty="0">
                <a:latin typeface="Arial" pitchFamily="34" charset="0"/>
                <a:ea typeface="宋体" pitchFamily="2" charset="-122"/>
              </a:rPr>
              <a:t>e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 to be 13, then d is 37. Note that </a:t>
            </a:r>
            <a:r>
              <a:rPr lang="en-US" altLang="zh-CN" sz="2400" b="0" i="1" dirty="0">
                <a:latin typeface="Arial" pitchFamily="34" charset="0"/>
                <a:ea typeface="宋体" pitchFamily="2" charset="-122"/>
              </a:rPr>
              <a:t>e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 × </a:t>
            </a:r>
            <a:r>
              <a:rPr lang="en-US" altLang="zh-CN" sz="2400" b="0" i="1" dirty="0">
                <a:latin typeface="Arial" pitchFamily="34" charset="0"/>
                <a:ea typeface="宋体" pitchFamily="2" charset="-122"/>
              </a:rPr>
              <a:t>d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 mod 60 = 1 (they are inverses of each Now imagine that Alice wants to send the plaintext 5 to Bob. She uses the public exponent 13 to encrypt 5.</a:t>
            </a:r>
          </a:p>
        </p:txBody>
      </p:sp>
      <p:pic>
        <p:nvPicPr>
          <p:cNvPr id="24589" name="Picture 13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260169" y="3031672"/>
            <a:ext cx="8142513" cy="45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90" name="Rectangle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72143" y="3526971"/>
            <a:ext cx="8686800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Bob receives the </a:t>
            </a:r>
            <a:r>
              <a:rPr lang="en-US" altLang="zh-CN" sz="2400" b="0" dirty="0" err="1">
                <a:latin typeface="Arial" pitchFamily="34" charset="0"/>
                <a:ea typeface="宋体" pitchFamily="2" charset="-122"/>
              </a:rPr>
              <a:t>ciphertext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 26 and uses the private key 37 to decipher the </a:t>
            </a:r>
            <a:r>
              <a:rPr lang="en-US" altLang="zh-CN" sz="2400" b="0" dirty="0" err="1">
                <a:latin typeface="Arial" pitchFamily="34" charset="0"/>
                <a:ea typeface="宋体" pitchFamily="2" charset="-122"/>
              </a:rPr>
              <a:t>ciphertext</a:t>
            </a:r>
            <a:r>
              <a:rPr lang="en-US" altLang="zh-CN" sz="2400" b="0" dirty="0">
                <a:latin typeface="Arial" pitchFamily="34" charset="0"/>
                <a:ea typeface="宋体" pitchFamily="2" charset="-122"/>
              </a:rPr>
              <a:t>:</a:t>
            </a:r>
          </a:p>
        </p:txBody>
      </p:sp>
      <p:pic>
        <p:nvPicPr>
          <p:cNvPr id="24591" name="Picture 15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341541" y="4373880"/>
            <a:ext cx="8181975" cy="39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Why </a:t>
            </a:r>
            <a:r>
              <a:rPr lang="en-US" altLang="zh-CN" smtClean="0">
                <a:ea typeface="宋体" charset="-122"/>
                <a:cs typeface="Times New Roman" pitchFamily="18" charset="0"/>
              </a:rPr>
              <a:t>RSA Works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28700"/>
            <a:ext cx="8839200" cy="3657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b="1" dirty="0" smtClean="0">
                <a:ea typeface="宋体" charset="-122"/>
              </a:rPr>
              <a:t>Theorem (Correctness of RSA):   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800" i="1" dirty="0" smtClean="0">
                <a:solidFill>
                  <a:srgbClr val="FF0000"/>
                </a:solidFill>
                <a:ea typeface="宋体" charset="-122"/>
              </a:rPr>
              <a:t>M</a:t>
            </a:r>
            <a:r>
              <a:rPr lang="en-US" altLang="zh-CN" sz="2800" i="1" baseline="30000" dirty="0" smtClean="0">
                <a:solidFill>
                  <a:srgbClr val="FF0000"/>
                </a:solidFill>
                <a:ea typeface="宋体" charset="-122"/>
              </a:rPr>
              <a:t>e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sz="2800" i="1" baseline="30000" dirty="0" smtClean="0">
                <a:solidFill>
                  <a:srgbClr val="FF0000"/>
                </a:solidFill>
                <a:ea typeface="宋体" charset="-122"/>
              </a:rPr>
              <a:t>d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≡ </a:t>
            </a:r>
            <a:r>
              <a:rPr lang="en-US" altLang="zh-CN" sz="28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M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(mod </a:t>
            </a:r>
            <a:r>
              <a:rPr lang="en-US" altLang="zh-CN" sz="28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n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)</a:t>
            </a:r>
            <a:r>
              <a:rPr lang="en-US" altLang="zh-CN" sz="2800" dirty="0" smtClean="0">
                <a:ea typeface="宋体" charset="-122"/>
                <a:cs typeface="Times New Roman" pitchFamily="18" charset="0"/>
              </a:rPr>
              <a:t>.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 </a:t>
            </a:r>
            <a:endParaRPr lang="en-US" altLang="zh-CN" dirty="0" smtClean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b="1" dirty="0" smtClean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1" dirty="0" smtClean="0">
                <a:ea typeface="宋体" charset="-122"/>
              </a:rPr>
              <a:t>Proof:</a:t>
            </a:r>
          </a:p>
          <a:p>
            <a:pPr eaLnBrk="1" hangingPunct="1">
              <a:lnSpc>
                <a:spcPct val="80000"/>
              </a:lnSpc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ea typeface="宋体" charset="-122"/>
              </a:rPr>
              <a:t>By the definition of </a:t>
            </a:r>
            <a:r>
              <a:rPr lang="en-US" altLang="zh-CN" i="1" dirty="0" smtClean="0">
                <a:ea typeface="宋体" charset="-122"/>
              </a:rPr>
              <a:t>d</a:t>
            </a:r>
            <a:r>
              <a:rPr lang="en-US" altLang="zh-CN" dirty="0" smtClean="0">
                <a:ea typeface="宋体" charset="-122"/>
              </a:rPr>
              <a:t>, we know that 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</a:rPr>
              <a:t>de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≡ 1 [mod (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−1)(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−1)]</a:t>
            </a:r>
            <a:r>
              <a:rPr lang="en-US" altLang="zh-CN" sz="2400" dirty="0" smtClean="0">
                <a:ea typeface="宋体" charset="-122"/>
                <a:cs typeface="Times New Roman" pitchFamily="18" charset="0"/>
              </a:rPr>
              <a:t>.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  <a:cs typeface="Times New Roman" pitchFamily="18" charset="0"/>
              </a:rPr>
              <a:t>Thus by the definition of modular congruence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,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                  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de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= 1 +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−1)(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−1)</a:t>
            </a: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.</a:t>
            </a:r>
            <a:endParaRPr lang="en-US" altLang="zh-CN" dirty="0" smtClean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dirty="0" smtClean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  <a:cs typeface="Times New Roman" pitchFamily="18" charset="0"/>
                <a:sym typeface="Symbol" pitchFamily="18" charset="2"/>
              </a:rPr>
              <a:t>So, the result of decryption is 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000" i="1" dirty="0" smtClean="0">
              <a:solidFill>
                <a:srgbClr val="FF00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                      </a:t>
            </a:r>
            <a:r>
              <a:rPr lang="en-US" altLang="zh-CN" sz="2800" i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800" i="1" baseline="30000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≡ (</a:t>
            </a:r>
            <a:r>
              <a:rPr lang="en-US" altLang="zh-CN" sz="28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8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zh-CN" sz="2800" i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i="1" baseline="30000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de</a:t>
            </a:r>
            <a:r>
              <a:rPr lang="en-US" altLang="zh-CN" sz="28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=  M</a:t>
            </a:r>
            <a:r>
              <a:rPr lang="en-US" altLang="zh-CN" sz="28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1+</a:t>
            </a:r>
            <a:r>
              <a:rPr lang="en-US" altLang="zh-CN" sz="28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8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−1)(</a:t>
            </a:r>
            <a:r>
              <a:rPr lang="en-US" altLang="zh-CN" sz="28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8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−1)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(mod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600" dirty="0" smtClean="0">
              <a:solidFill>
                <a:srgbClr val="FF00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1600" dirty="0" smtClean="0">
              <a:solidFill>
                <a:srgbClr val="FF00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advTm="10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Proof cont.</a:t>
            </a:r>
            <a:endParaRPr lang="en-US" altLang="zh-CN" smtClean="0">
              <a:ea typeface="宋体" charset="-122"/>
              <a:cs typeface="Times New Roman" pitchFamily="18" charset="0"/>
            </a:endParaRP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13460"/>
            <a:ext cx="8839200" cy="394335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en-US" altLang="zh-CN" b="1" dirty="0" smtClean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We had: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                      </a:t>
            </a:r>
            <a:r>
              <a:rPr lang="en-US" altLang="zh-CN" sz="2800" i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800" i="1" baseline="30000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≡ (</a:t>
            </a:r>
            <a:r>
              <a:rPr lang="en-US" altLang="zh-CN" sz="28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8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zh-CN" sz="2800" i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i="1" baseline="30000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de</a:t>
            </a:r>
            <a:r>
              <a:rPr lang="en-US" altLang="zh-CN" sz="28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=  M</a:t>
            </a:r>
            <a:r>
              <a:rPr lang="en-US" altLang="zh-CN" sz="28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1+</a:t>
            </a:r>
            <a:r>
              <a:rPr lang="en-US" altLang="zh-CN" sz="28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8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−1)(</a:t>
            </a:r>
            <a:r>
              <a:rPr lang="en-US" altLang="zh-CN" sz="28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8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−1)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(mod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600" dirty="0" smtClean="0">
              <a:solidFill>
                <a:srgbClr val="FF00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1600" dirty="0" smtClean="0">
              <a:solidFill>
                <a:srgbClr val="FF00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Assuming that </a:t>
            </a:r>
            <a:r>
              <a:rPr lang="en-US" altLang="zh-CN" sz="2400" i="1" dirty="0" smtClean="0"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 is not divisible by either </a:t>
            </a:r>
            <a:r>
              <a:rPr lang="en-US" altLang="zh-CN" sz="2400" i="1" dirty="0" smtClean="0"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 or </a:t>
            </a:r>
            <a:r>
              <a:rPr lang="en-US" altLang="zh-CN" sz="2400" i="1" dirty="0" smtClean="0"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,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  <a:cs typeface="Times New Roman" pitchFamily="18" charset="0"/>
                <a:sym typeface="Symbol" pitchFamily="18" charset="2"/>
              </a:rPr>
              <a:t>Which is nearly always the case when </a:t>
            </a:r>
            <a:r>
              <a:rPr lang="en-US" altLang="zh-CN" sz="2000" i="1" dirty="0" smtClean="0"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000" dirty="0" smtClean="0">
                <a:ea typeface="宋体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lang="en-US" altLang="zh-CN" sz="2000" i="1" dirty="0" smtClean="0"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000" dirty="0" smtClean="0">
                <a:ea typeface="宋体" charset="-122"/>
                <a:cs typeface="Times New Roman" pitchFamily="18" charset="0"/>
                <a:sym typeface="Symbol" pitchFamily="18" charset="2"/>
              </a:rPr>
              <a:t> are very large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000" dirty="0" smtClean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  <a:cs typeface="Times New Roman" pitchFamily="18" charset="0"/>
                <a:sym typeface="Symbol" pitchFamily="18" charset="2"/>
              </a:rPr>
              <a:t>Fermat’s Little Theorem tells us that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                 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≡1 (mod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≡1 (mod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dirty="0" smtClean="0">
              <a:solidFill>
                <a:srgbClr val="FF00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ea typeface="宋体" charset="-122"/>
                <a:cs typeface="Times New Roman" pitchFamily="18" charset="0"/>
                <a:sym typeface="Symbol" pitchFamily="18" charset="2"/>
              </a:rPr>
              <a:t>Thus, we have that the following two </a:t>
            </a:r>
            <a:r>
              <a:rPr lang="en-US" altLang="zh-CN" dirty="0" err="1" smtClean="0">
                <a:ea typeface="宋体" charset="-122"/>
                <a:cs typeface="Times New Roman" pitchFamily="18" charset="0"/>
                <a:sym typeface="Symbol" pitchFamily="18" charset="2"/>
              </a:rPr>
              <a:t>congruences</a:t>
            </a:r>
            <a:r>
              <a:rPr lang="en-US" altLang="zh-CN" dirty="0" smtClean="0">
                <a:ea typeface="宋体" charset="-122"/>
                <a:cs typeface="Times New Roman" pitchFamily="18" charset="0"/>
                <a:sym typeface="Symbol" pitchFamily="18" charset="2"/>
              </a:rPr>
              <a:t> hold:</a:t>
            </a:r>
          </a:p>
          <a:p>
            <a:pPr eaLnBrk="1" hangingPunct="1">
              <a:lnSpc>
                <a:spcPct val="80000"/>
              </a:lnSpc>
            </a:pPr>
            <a:endParaRPr lang="en-US" altLang="zh-CN" dirty="0" smtClean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ea typeface="宋体" charset="-122"/>
                <a:cs typeface="Times New Roman" pitchFamily="18" charset="0"/>
                <a:sym typeface="Symbol" pitchFamily="18" charset="2"/>
              </a:rPr>
              <a:t>First:       </a:t>
            </a:r>
            <a:r>
              <a:rPr lang="en-US" altLang="zh-CN" sz="2400" i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400" i="1" baseline="30000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≡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M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· (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−1)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≡ 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·1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−1)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≡ 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(mod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2000" dirty="0" smtClean="0">
              <a:solidFill>
                <a:srgbClr val="FF00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dirty="0" smtClean="0">
              <a:solidFill>
                <a:srgbClr val="FF00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ea typeface="宋体" charset="-122"/>
                <a:cs typeface="Times New Roman" pitchFamily="18" charset="0"/>
                <a:sym typeface="Symbol" pitchFamily="18" charset="2"/>
              </a:rPr>
              <a:t>Second: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400" i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400" i="1" baseline="30000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≡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M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·(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−1) 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≡ 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·1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−1)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≡  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(mod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2000" dirty="0" smtClean="0">
              <a:solidFill>
                <a:srgbClr val="FF00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dirty="0" smtClean="0">
              <a:solidFill>
                <a:srgbClr val="FF00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Hmm. System of modular equations…</a:t>
            </a:r>
          </a:p>
        </p:txBody>
      </p:sp>
    </p:spTree>
  </p:cSld>
  <p:clrMapOvr>
    <a:masterClrMapping/>
  </p:clrMapOvr>
  <p:transition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Proof cont.</a:t>
            </a:r>
            <a:endParaRPr lang="en-US" altLang="zh-CN" smtClean="0">
              <a:ea typeface="宋体" charset="-122"/>
              <a:cs typeface="Times New Roman" pitchFamily="18" charset="0"/>
            </a:endParaRP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82980"/>
            <a:ext cx="8839200" cy="394335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en-US" altLang="zh-CN" b="1" dirty="0" smtClean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We had: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                      </a:t>
            </a:r>
            <a:r>
              <a:rPr lang="en-US" altLang="zh-CN" sz="2800" i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800" i="1" baseline="30000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≡ (</a:t>
            </a:r>
            <a:r>
              <a:rPr lang="en-US" altLang="zh-CN" sz="28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8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zh-CN" sz="2800" i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i="1" baseline="30000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de</a:t>
            </a:r>
            <a:r>
              <a:rPr lang="en-US" altLang="zh-CN" sz="28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=  M</a:t>
            </a:r>
            <a:r>
              <a:rPr lang="en-US" altLang="zh-CN" sz="28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1+</a:t>
            </a:r>
            <a:r>
              <a:rPr lang="en-US" altLang="zh-CN" sz="28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8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−1)(</a:t>
            </a:r>
            <a:r>
              <a:rPr lang="en-US" altLang="zh-CN" sz="28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8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−1)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(mod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600" dirty="0" smtClean="0">
              <a:solidFill>
                <a:srgbClr val="FF00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1600" dirty="0" smtClean="0">
              <a:solidFill>
                <a:srgbClr val="FF00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Assuming that </a:t>
            </a:r>
            <a:r>
              <a:rPr lang="en-US" altLang="zh-CN" sz="2400" i="1" dirty="0" smtClean="0"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 is not divisible by either </a:t>
            </a:r>
            <a:r>
              <a:rPr lang="en-US" altLang="zh-CN" sz="2400" i="1" dirty="0" smtClean="0"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 or </a:t>
            </a:r>
            <a:r>
              <a:rPr lang="en-US" altLang="zh-CN" sz="2400" i="1" dirty="0" smtClean="0"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,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  <a:cs typeface="Times New Roman" pitchFamily="18" charset="0"/>
                <a:sym typeface="Symbol" pitchFamily="18" charset="2"/>
              </a:rPr>
              <a:t>Which is nearly always the case when </a:t>
            </a:r>
            <a:r>
              <a:rPr lang="en-US" altLang="zh-CN" sz="2000" i="1" dirty="0" smtClean="0"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000" dirty="0" smtClean="0">
                <a:ea typeface="宋体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lang="en-US" altLang="zh-CN" sz="2000" i="1" dirty="0" smtClean="0"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000" dirty="0" smtClean="0">
                <a:ea typeface="宋体" charset="-122"/>
                <a:cs typeface="Times New Roman" pitchFamily="18" charset="0"/>
                <a:sym typeface="Symbol" pitchFamily="18" charset="2"/>
              </a:rPr>
              <a:t> are very large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000" dirty="0" smtClean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  <a:cs typeface="Times New Roman" pitchFamily="18" charset="0"/>
                <a:sym typeface="Symbol" pitchFamily="18" charset="2"/>
              </a:rPr>
              <a:t>Fermat’s Little Theorem tells us that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                 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≡1 (mod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≡1 (mod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dirty="0" smtClean="0">
              <a:solidFill>
                <a:srgbClr val="FF00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ea typeface="宋体" charset="-122"/>
                <a:cs typeface="Times New Roman" pitchFamily="18" charset="0"/>
                <a:sym typeface="Symbol" pitchFamily="18" charset="2"/>
              </a:rPr>
              <a:t>Thus, we have that the following two </a:t>
            </a:r>
            <a:r>
              <a:rPr lang="en-US" altLang="zh-CN" dirty="0" err="1" smtClean="0">
                <a:ea typeface="宋体" charset="-122"/>
                <a:cs typeface="Times New Roman" pitchFamily="18" charset="0"/>
                <a:sym typeface="Symbol" pitchFamily="18" charset="2"/>
              </a:rPr>
              <a:t>congruences</a:t>
            </a:r>
            <a:r>
              <a:rPr lang="en-US" altLang="zh-CN" dirty="0" smtClean="0">
                <a:ea typeface="宋体" charset="-122"/>
                <a:cs typeface="Times New Roman" pitchFamily="18" charset="0"/>
                <a:sym typeface="Symbol" pitchFamily="18" charset="2"/>
              </a:rPr>
              <a:t> hold:</a:t>
            </a:r>
          </a:p>
          <a:p>
            <a:pPr eaLnBrk="1" hangingPunct="1">
              <a:lnSpc>
                <a:spcPct val="80000"/>
              </a:lnSpc>
            </a:pPr>
            <a:endParaRPr lang="en-US" altLang="zh-CN" dirty="0" smtClean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ea typeface="宋体" charset="-122"/>
                <a:cs typeface="Times New Roman" pitchFamily="18" charset="0"/>
                <a:sym typeface="Symbol" pitchFamily="18" charset="2"/>
              </a:rPr>
              <a:t>First:       </a:t>
            </a:r>
            <a:r>
              <a:rPr lang="en-US" altLang="zh-CN" sz="2400" i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400" i="1" baseline="30000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≡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M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· (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−1)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≡ 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·1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−1)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≡ 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(mod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2000" dirty="0" smtClean="0">
              <a:solidFill>
                <a:srgbClr val="FF00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dirty="0" smtClean="0">
              <a:solidFill>
                <a:srgbClr val="FF00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ea typeface="宋体" charset="-122"/>
                <a:cs typeface="Times New Roman" pitchFamily="18" charset="0"/>
                <a:sym typeface="Symbol" pitchFamily="18" charset="2"/>
              </a:rPr>
              <a:t>Second: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400" i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400" i="1" baseline="30000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≡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M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·(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−1) 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≡ 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·1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−1)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≡  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(mod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2000" dirty="0" smtClean="0">
              <a:solidFill>
                <a:srgbClr val="FF00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dirty="0" smtClean="0">
              <a:solidFill>
                <a:srgbClr val="FF00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Hmm. System of modular equations…</a:t>
            </a:r>
          </a:p>
        </p:txBody>
      </p:sp>
    </p:spTree>
  </p:cSld>
  <p:clrMapOvr>
    <a:masterClrMapping/>
  </p:clrMapOvr>
  <p:transition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" y="0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charset="-122"/>
              </a:rPr>
              <a:t>Proof cont.</a:t>
            </a:r>
            <a:endParaRPr lang="en-US" altLang="zh-CN" sz="2800" dirty="0" smtClean="0">
              <a:ea typeface="宋体" charset="-122"/>
              <a:cs typeface="Times New Roman" pitchFamily="18" charset="0"/>
            </a:endParaRP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63930"/>
            <a:ext cx="8839200" cy="394335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en-US" altLang="zh-CN" b="1" dirty="0" smtClean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ea typeface="宋体" charset="-122"/>
                <a:cs typeface="Times New Roman" pitchFamily="18" charset="0"/>
                <a:sym typeface="Symbol" pitchFamily="18" charset="2"/>
              </a:rPr>
              <a:t>Thus, we have that the following two </a:t>
            </a:r>
            <a:r>
              <a:rPr lang="en-US" altLang="zh-CN" dirty="0" err="1" smtClean="0">
                <a:ea typeface="宋体" charset="-122"/>
                <a:cs typeface="Times New Roman" pitchFamily="18" charset="0"/>
                <a:sym typeface="Symbol" pitchFamily="18" charset="2"/>
              </a:rPr>
              <a:t>congruences</a:t>
            </a:r>
            <a:r>
              <a:rPr lang="en-US" altLang="zh-CN" dirty="0" smtClean="0">
                <a:ea typeface="宋体" charset="-122"/>
                <a:cs typeface="Times New Roman" pitchFamily="18" charset="0"/>
                <a:sym typeface="Symbol" pitchFamily="18" charset="2"/>
              </a:rPr>
              <a:t> hold:</a:t>
            </a:r>
          </a:p>
          <a:p>
            <a:pPr eaLnBrk="1" hangingPunct="1">
              <a:lnSpc>
                <a:spcPct val="80000"/>
              </a:lnSpc>
            </a:pPr>
            <a:endParaRPr lang="en-US" altLang="zh-CN" dirty="0" smtClean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ea typeface="宋体" charset="-122"/>
                <a:cs typeface="Times New Roman" pitchFamily="18" charset="0"/>
                <a:sym typeface="Symbol" pitchFamily="18" charset="2"/>
              </a:rPr>
              <a:t>First:       </a:t>
            </a:r>
            <a:r>
              <a:rPr lang="en-US" altLang="zh-CN" sz="2400" i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400" i="1" baseline="30000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≡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M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· (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−1)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≡ 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·1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−1)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≡ 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(mod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2000" dirty="0" smtClean="0">
              <a:solidFill>
                <a:srgbClr val="FF00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dirty="0" smtClean="0">
              <a:solidFill>
                <a:srgbClr val="FF00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ea typeface="宋体" charset="-122"/>
                <a:cs typeface="Times New Roman" pitchFamily="18" charset="0"/>
                <a:sym typeface="Symbol" pitchFamily="18" charset="2"/>
              </a:rPr>
              <a:t>Second: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400" i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400" i="1" baseline="30000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≡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M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·(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−1) 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≡ 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·1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−1)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≡  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(mod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2000" dirty="0" smtClean="0">
              <a:solidFill>
                <a:srgbClr val="FF00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dirty="0" smtClean="0">
              <a:solidFill>
                <a:srgbClr val="FF00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Hmm. System of modular equations…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2400" dirty="0" smtClean="0">
              <a:solidFill>
                <a:srgbClr val="2D2DB9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And since 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gcd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400" i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= 1</a:t>
            </a: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, we can use the Chinese Remainder Theorem 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to show that therefore </a:t>
            </a:r>
            <a:r>
              <a:rPr lang="en-US" altLang="zh-CN" sz="2400" i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400" i="1" baseline="30000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≡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(mod </a:t>
            </a:r>
            <a:r>
              <a:rPr lang="en-US" altLang="zh-CN" sz="2400" i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pq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, since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    If </a:t>
            </a:r>
            <a:r>
              <a:rPr lang="en-US" altLang="zh-CN" sz="2400" i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400" i="1" baseline="30000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≡ M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(mod </a:t>
            </a:r>
            <a:r>
              <a:rPr lang="en-US" altLang="zh-CN" sz="2400" i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pq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 then  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2400" i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400" i="1" baseline="30000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s p q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+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,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    so </a:t>
            </a:r>
            <a:r>
              <a:rPr lang="en-US" altLang="zh-CN" sz="2400" i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400" i="1" baseline="30000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≡ M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(mod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p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 and also </a:t>
            </a:r>
            <a:r>
              <a:rPr lang="en-US" altLang="zh-CN" sz="2400" i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400" i="1" baseline="30000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≡ M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(mod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q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2400" dirty="0" smtClean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Thus, </a:t>
            </a:r>
            <a:r>
              <a:rPr lang="en-US" altLang="zh-CN" sz="2400" b="1" i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M </a:t>
            </a:r>
            <a:r>
              <a:rPr lang="en-US" altLang="zh-CN" sz="2400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is a solution to these two </a:t>
            </a:r>
            <a:r>
              <a:rPr lang="en-US" altLang="zh-CN" sz="2400" b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congruences</a:t>
            </a:r>
            <a:r>
              <a:rPr lang="en-US" altLang="zh-CN" sz="2400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   so (by CRT) it’s the only solution</a:t>
            </a: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                                                                           </a:t>
            </a:r>
            <a:r>
              <a:rPr lang="en-US" altLang="zh-CN" sz="2400" dirty="0" smtClean="0">
                <a:solidFill>
                  <a:srgbClr val="0066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QED</a:t>
            </a:r>
            <a:endParaRPr lang="en-US" altLang="zh-CN" baseline="30000" dirty="0" smtClean="0">
              <a:solidFill>
                <a:srgbClr val="0066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2400" dirty="0" smtClean="0">
              <a:solidFill>
                <a:srgbClr val="2D2DB9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130050" name="Picture 2" descr="https://pic3.zhimg.com/v2-61f1b7270bedac3735cd44ad913bb2d6_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035" y="4755515"/>
            <a:ext cx="4705350" cy="285750"/>
          </a:xfrm>
          <a:prstGeom prst="rect">
            <a:avLst/>
          </a:prstGeom>
          <a:noFill/>
        </p:spPr>
      </p:pic>
    </p:spTree>
  </p:cSld>
  <p:clrMapOvr>
    <a:masterClrMapping/>
  </p:clrMapOvr>
  <p:transition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8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8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88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88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860" y="0"/>
            <a:ext cx="8229600" cy="62309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RSA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7218" name="Picture 2" descr="https://pic2.zhimg.com/v2-99ddc2052bd04d25a7a6bc0c278320b9_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995" y="676274"/>
            <a:ext cx="6667500" cy="4467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3077" name="Group 3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76943" y="1280840"/>
          <a:ext cx="7848600" cy="3683044"/>
        </p:xfrm>
        <a:graphic>
          <a:graphicData uri="http://schemas.openxmlformats.org/drawingml/2006/table">
            <a:tbl>
              <a:tblPr/>
              <a:tblGrid>
                <a:gridCol w="2616200"/>
                <a:gridCol w="2616200"/>
                <a:gridCol w="2616200"/>
              </a:tblGrid>
              <a:tr h="1325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Security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(bits)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ECC-based scheme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(size of </a:t>
                      </a:r>
                      <a:r>
                        <a:rPr kumimoji="0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in bits)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RSA/DSA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(modulus size in bits)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56</a:t>
                      </a:r>
                      <a:endParaRPr kumimoji="0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112</a:t>
                      </a:r>
                      <a:endParaRPr kumimoji="0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512</a:t>
                      </a:r>
                      <a:endParaRPr kumimoji="0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80</a:t>
                      </a:r>
                      <a:endParaRPr kumimoji="0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160</a:t>
                      </a:r>
                      <a:endParaRPr kumimoji="0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1024</a:t>
                      </a:r>
                      <a:endParaRPr kumimoji="0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112</a:t>
                      </a:r>
                      <a:endParaRPr kumimoji="0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224</a:t>
                      </a:r>
                      <a:endParaRPr kumimoji="0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2048</a:t>
                      </a:r>
                      <a:endParaRPr kumimoji="0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128</a:t>
                      </a:r>
                      <a:endParaRPr kumimoji="0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256</a:t>
                      </a:r>
                      <a:endParaRPr kumimoji="0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3072</a:t>
                      </a:r>
                      <a:endParaRPr kumimoji="0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192</a:t>
                      </a:r>
                      <a:endParaRPr kumimoji="0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384</a:t>
                      </a:r>
                      <a:endParaRPr kumimoji="0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7680</a:t>
                      </a:r>
                      <a:endParaRPr kumimoji="0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256</a:t>
                      </a:r>
                      <a:endParaRPr kumimoji="0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512</a:t>
                      </a:r>
                      <a:endParaRPr kumimoji="0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15360</a:t>
                      </a:r>
                      <a:endParaRPr kumimoji="0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Key Size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 bwMode="auto">
          <a:xfrm>
            <a:off x="424543" y="917123"/>
            <a:ext cx="8229600" cy="3818430"/>
          </a:xfrm>
          <a:solidFill>
            <a:srgbClr val="FFFFFF"/>
          </a:solid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ECC addition is analog of modulo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multiplication</a:t>
            </a:r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ECC repeated addition is analog of modulo exponentiation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need “hard” problem equiv to discrete 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ourier New" pitchFamily="49" charset="0"/>
                <a:ea typeface="宋体" pitchFamily="2" charset="-122"/>
              </a:rPr>
              <a:t>Q=</a:t>
            </a:r>
            <a:r>
              <a:rPr lang="en-US" altLang="zh-CN" dirty="0" err="1" smtClean="0">
                <a:latin typeface="Courier New" pitchFamily="49" charset="0"/>
                <a:ea typeface="宋体" pitchFamily="2" charset="-122"/>
              </a:rPr>
              <a:t>kP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where Q,P belong to a prime curve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is “easy” to compute Q given 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</a:rPr>
              <a:t>k,P</a:t>
            </a:r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but “hard” to find k given Q,P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known as the elliptic curve logarithm problem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 </a:t>
            </a:r>
            <a:endParaRPr lang="en-AU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Elliptic Curve Cryptography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Symmetric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Asymmetric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Keys:</a:t>
            </a:r>
            <a:endParaRPr lang="zh-CN" altLang="en-US" dirty="0"/>
          </a:p>
        </p:txBody>
      </p:sp>
      <p:pic>
        <p:nvPicPr>
          <p:cNvPr id="102402" name="Picture 2" descr="Difference explained between Symmetric and Asymmetric Encryp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875" y="1860232"/>
            <a:ext cx="2828925" cy="1619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ltGray">
          <a:xfrm>
            <a:off x="366713" y="80963"/>
            <a:ext cx="438150" cy="355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60420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ltGray">
          <a:xfrm>
            <a:off x="749301" y="80963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60421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ltGray">
          <a:xfrm>
            <a:off x="490539" y="397669"/>
            <a:ext cx="422275" cy="355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60422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ltGray">
          <a:xfrm>
            <a:off x="860425" y="39766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60423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>
            <a:off x="76200" y="34290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60424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11200" y="0"/>
            <a:ext cx="31750" cy="78938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60425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42914" y="400050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60426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8600" y="685800"/>
            <a:ext cx="8686800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2800" i="1" dirty="0">
                <a:ea typeface="宋体" pitchFamily="2" charset="-122"/>
              </a:rPr>
              <a:t>The general equation for an elliptic curve is</a:t>
            </a:r>
          </a:p>
        </p:txBody>
      </p:sp>
      <p:sp>
        <p:nvSpPr>
          <p:cNvPr id="60427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58240" y="99060"/>
            <a:ext cx="4876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chemeClr val="hlink"/>
                </a:solidFill>
                <a:ea typeface="宋体" pitchFamily="2" charset="-122"/>
              </a:rPr>
              <a:t>Elliptic </a:t>
            </a:r>
            <a:r>
              <a:rPr lang="en-US" altLang="zh-CN" i="1" dirty="0">
                <a:solidFill>
                  <a:schemeClr val="hlink"/>
                </a:solidFill>
                <a:ea typeface="宋体" pitchFamily="2" charset="-122"/>
              </a:rPr>
              <a:t>Curves over Real Numbers</a:t>
            </a:r>
          </a:p>
        </p:txBody>
      </p:sp>
      <p:pic>
        <p:nvPicPr>
          <p:cNvPr id="60428" name="Picture 11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1839914" y="1257300"/>
            <a:ext cx="5462587" cy="56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429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41514" y="1798865"/>
            <a:ext cx="8686800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2800" i="1" dirty="0">
                <a:ea typeface="宋体" pitchFamily="2" charset="-122"/>
              </a:rPr>
              <a:t>Elliptic curves over real numbers use a special class of elliptic curves of the form</a:t>
            </a:r>
          </a:p>
        </p:txBody>
      </p:sp>
      <p:pic>
        <p:nvPicPr>
          <p:cNvPr id="60430" name="Picture 13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>
            <a:off x="1752600" y="2628900"/>
            <a:ext cx="2546350" cy="58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431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04800" y="3829050"/>
            <a:ext cx="830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60432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93914" y="3204508"/>
            <a:ext cx="8305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 dirty="0">
                <a:ea typeface="宋体" pitchFamily="2" charset="-122"/>
              </a:rPr>
              <a:t>The left-hand side has </a:t>
            </a:r>
            <a:r>
              <a:rPr lang="en-US" altLang="zh-CN" sz="2400" b="0" dirty="0">
                <a:solidFill>
                  <a:schemeClr val="folHlink"/>
                </a:solidFill>
                <a:ea typeface="宋体" pitchFamily="2" charset="-122"/>
              </a:rPr>
              <a:t>a degree of 2</a:t>
            </a:r>
            <a:r>
              <a:rPr lang="en-US" altLang="zh-CN" sz="2400" b="0" dirty="0">
                <a:ea typeface="宋体" pitchFamily="2" charset="-122"/>
              </a:rPr>
              <a:t> while the right-hand side has </a:t>
            </a:r>
            <a:r>
              <a:rPr lang="en-US" altLang="zh-CN" sz="2400" b="0" dirty="0">
                <a:solidFill>
                  <a:schemeClr val="folHlink"/>
                </a:solidFill>
                <a:ea typeface="宋体" pitchFamily="2" charset="-122"/>
              </a:rPr>
              <a:t>a degree of 3</a:t>
            </a:r>
            <a:r>
              <a:rPr lang="en-US" altLang="zh-CN" sz="2400" b="0" dirty="0">
                <a:ea typeface="宋体" pitchFamily="2" charset="-122"/>
              </a:rPr>
              <a:t>. This means that </a:t>
            </a:r>
            <a:r>
              <a:rPr lang="en-US" altLang="zh-CN" sz="2400" b="0" dirty="0">
                <a:solidFill>
                  <a:schemeClr val="folHlink"/>
                </a:solidFill>
                <a:ea typeface="宋体" pitchFamily="2" charset="-122"/>
              </a:rPr>
              <a:t>a horizontal line can intersects the curve in three points</a:t>
            </a:r>
            <a:r>
              <a:rPr lang="en-US" altLang="zh-CN" sz="2400" b="0" dirty="0">
                <a:ea typeface="宋体" pitchFamily="2" charset="-122"/>
              </a:rPr>
              <a:t> if all roots are real. However, </a:t>
            </a:r>
            <a:r>
              <a:rPr lang="en-US" altLang="zh-CN" sz="2400" b="0" dirty="0">
                <a:solidFill>
                  <a:schemeClr val="folHlink"/>
                </a:solidFill>
                <a:ea typeface="宋体" pitchFamily="2" charset="-122"/>
              </a:rPr>
              <a:t>a vertical line can intersects the curve at most in two points</a:t>
            </a:r>
            <a:r>
              <a:rPr lang="en-US" altLang="zh-CN" sz="2400" b="0" dirty="0">
                <a:ea typeface="宋体" pitchFamily="2" charset="-122"/>
              </a:rPr>
              <a:t>. </a:t>
            </a:r>
          </a:p>
        </p:txBody>
      </p:sp>
      <p:sp>
        <p:nvSpPr>
          <p:cNvPr id="60433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800600" y="2743200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ea typeface="宋体" pitchFamily="2" charset="-122"/>
              </a:rPr>
              <a:t>where 4a^3 + 27b^2!=0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 descr="https://pic4.zhimg.com/v2-9d29c151a43b4cd377ca78accbc5e237_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8275" y="518160"/>
            <a:ext cx="4191000" cy="42862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87680" y="1150620"/>
            <a:ext cx="1760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latin typeface="+mn-lt"/>
              </a:rPr>
              <a:t>b</a:t>
            </a:r>
            <a:r>
              <a:rPr lang="en-US" altLang="zh-CN" dirty="0" smtClean="0">
                <a:latin typeface="+mn-lt"/>
              </a:rPr>
              <a:t> = 1</a:t>
            </a:r>
          </a:p>
          <a:p>
            <a:pPr algn="l"/>
            <a:r>
              <a:rPr lang="en-US" altLang="zh-CN" dirty="0" smtClean="0">
                <a:latin typeface="+mn-lt"/>
              </a:rPr>
              <a:t>a</a:t>
            </a:r>
            <a:r>
              <a:rPr lang="en-US" altLang="zh-CN" dirty="0" smtClean="0">
                <a:latin typeface="+mn-lt"/>
              </a:rPr>
              <a:t> = 2 ~ -3 </a:t>
            </a:r>
            <a:r>
              <a:rPr lang="en-US" altLang="zh-CN" dirty="0" smtClean="0">
                <a:latin typeface="+mn-lt"/>
              </a:rPr>
              <a:t> </a:t>
            </a:r>
            <a:endParaRPr lang="zh-CN" altLang="en-US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Elliptic Curves over Real Numbers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An </a:t>
            </a:r>
            <a:r>
              <a:rPr lang="en-US" altLang="zh-CN" sz="2800" dirty="0" err="1" smtClean="0">
                <a:ea typeface="宋体" pitchFamily="2" charset="-122"/>
              </a:rPr>
              <a:t>Abelian</a:t>
            </a:r>
            <a:r>
              <a:rPr lang="en-US" altLang="zh-CN" sz="2800" dirty="0" smtClean="0">
                <a:ea typeface="宋体" pitchFamily="2" charset="-122"/>
              </a:rPr>
              <a:t> (commutative) Group 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All points on an elliptic curve. A </a:t>
            </a:r>
            <a:r>
              <a:rPr lang="en-US" altLang="zh-CN" sz="2400" dirty="0" err="1" smtClean="0">
                <a:ea typeface="宋体" pitchFamily="2" charset="-122"/>
              </a:rPr>
              <a:t>tuple</a:t>
            </a:r>
            <a:r>
              <a:rPr lang="en-US" altLang="zh-CN" sz="2400" dirty="0" smtClean="0">
                <a:ea typeface="宋体" pitchFamily="2" charset="-122"/>
              </a:rPr>
              <a:t> P(x1, y1) represents a point on the curve if x1 and y1 are coordinates of a point on the curve that satisfy the equation of the curve. 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For example, the points P(2, 0), Q(0, 0), R(-2, 0), S(10, 30.98) are all points on the curve </a:t>
            </a:r>
          </a:p>
          <a:p>
            <a:pPr lvl="1" eaLnBrk="1" hangingPunct="1"/>
            <a:endParaRPr lang="en-US" altLang="zh-CN" sz="24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Each point is represented by two real number. </a:t>
            </a:r>
          </a:p>
        </p:txBody>
      </p:sp>
      <p:pic>
        <p:nvPicPr>
          <p:cNvPr id="62469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 l="25078" t="22917" r="59875" b="60985"/>
          <a:stretch>
            <a:fillRect/>
          </a:stretch>
        </p:blipFill>
        <p:spPr bwMode="auto">
          <a:xfrm>
            <a:off x="5627915" y="3597729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Elliptic Curves over Real Numbers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Set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We define the set as the points on the curve, where each point is a pair of real numbers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E={(2, 0), (0, 0), (-2, 0), (10, 30.98) (10, -30.98)}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Operation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We can define an addition operation on the points of the curve.  Addition operation is different from the integer addition.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ltGray">
          <a:xfrm>
            <a:off x="366713" y="80963"/>
            <a:ext cx="438150" cy="355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64516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ltGray">
          <a:xfrm>
            <a:off x="749301" y="80963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64517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ltGray">
          <a:xfrm>
            <a:off x="490539" y="397669"/>
            <a:ext cx="422275" cy="355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64518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ltGray">
          <a:xfrm>
            <a:off x="860425" y="39766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64519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>
            <a:off x="76200" y="34290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64520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11200" y="0"/>
            <a:ext cx="31750" cy="78938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64521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42914" y="400050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64522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8600" y="857250"/>
            <a:ext cx="8686800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endParaRPr lang="zh-CN" altLang="zh-CN" sz="2800" i="1"/>
          </a:p>
        </p:txBody>
      </p:sp>
      <p:sp>
        <p:nvSpPr>
          <p:cNvPr id="64523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43000" y="0"/>
            <a:ext cx="15905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 dirty="0" smtClean="0">
                <a:ea typeface="宋体" pitchFamily="2" charset="-122"/>
              </a:rPr>
              <a:t>Continued</a:t>
            </a:r>
            <a:endParaRPr lang="en-US" altLang="zh-CN" i="1" dirty="0">
              <a:ea typeface="宋体" pitchFamily="2" charset="-122"/>
            </a:endParaRPr>
          </a:p>
        </p:txBody>
      </p:sp>
      <p:sp>
        <p:nvSpPr>
          <p:cNvPr id="64524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43000" y="1085850"/>
            <a:ext cx="4546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ea typeface="宋体" pitchFamily="2" charset="-122"/>
              </a:rPr>
              <a:t>Three </a:t>
            </a:r>
            <a:r>
              <a:rPr lang="en-US" altLang="zh-CN" sz="2000" i="1" dirty="0">
                <a:ea typeface="宋体" pitchFamily="2" charset="-122"/>
              </a:rPr>
              <a:t>adding cases in an elliptic curve</a:t>
            </a:r>
          </a:p>
        </p:txBody>
      </p:sp>
      <p:pic>
        <p:nvPicPr>
          <p:cNvPr id="64525" name="Picture 12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660400" y="1714500"/>
            <a:ext cx="7569200" cy="215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Multiplication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compute KP </a:t>
            </a:r>
            <a:endParaRPr lang="zh-CN" altLang="en-US" dirty="0"/>
          </a:p>
        </p:txBody>
      </p:sp>
      <p:pic>
        <p:nvPicPr>
          <p:cNvPr id="143362" name="Picture 2" descr="https://pic1.zhimg.com/v2-8ed6b644edb005c4b73f2bbb1889ddcc_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675" y="1684020"/>
            <a:ext cx="5810250" cy="3333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10.</a:t>
            </a:r>
            <a:fld id="{BE26BC80-D76F-40F8-92CE-5EFE233CB7C0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7270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ltGray">
          <a:xfrm>
            <a:off x="366713" y="80963"/>
            <a:ext cx="438150" cy="355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2708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ltGray">
          <a:xfrm>
            <a:off x="749301" y="80963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2709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ltGray">
          <a:xfrm>
            <a:off x="490539" y="397669"/>
            <a:ext cx="422275" cy="355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2710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ltGray">
          <a:xfrm>
            <a:off x="860425" y="39766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2711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>
            <a:off x="76200" y="34290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2712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11200" y="0"/>
            <a:ext cx="31750" cy="78938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2713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42914" y="400050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72714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8600" y="857250"/>
            <a:ext cx="8686800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endParaRPr lang="zh-CN" altLang="zh-CN" sz="2800" i="1"/>
          </a:p>
        </p:txBody>
      </p:sp>
      <p:sp>
        <p:nvSpPr>
          <p:cNvPr id="72716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4800" y="800100"/>
            <a:ext cx="1383712" cy="46166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宋体" pitchFamily="2" charset="-122"/>
              </a:rPr>
              <a:t>Example</a:t>
            </a:r>
            <a:endParaRPr lang="en-US" altLang="zh-CN" sz="2000" i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2717" name="Rectangle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28600" y="1259681"/>
            <a:ext cx="8686800" cy="382258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en-US" altLang="zh-CN" sz="2400" i="1" dirty="0">
                <a:ea typeface="宋体" pitchFamily="2" charset="-122"/>
              </a:rPr>
              <a:t>Here is a very trivial example of </a:t>
            </a:r>
            <a:r>
              <a:rPr lang="en-US" altLang="zh-CN" sz="2400" i="1" dirty="0" err="1">
                <a:ea typeface="宋体" pitchFamily="2" charset="-122"/>
              </a:rPr>
              <a:t>encipherment</a:t>
            </a:r>
            <a:r>
              <a:rPr lang="en-US" altLang="zh-CN" sz="2400" i="1" dirty="0">
                <a:ea typeface="宋体" pitchFamily="2" charset="-122"/>
              </a:rPr>
              <a:t> using an elliptic</a:t>
            </a:r>
            <a:br>
              <a:rPr lang="en-US" altLang="zh-CN" sz="2400" i="1" dirty="0">
                <a:ea typeface="宋体" pitchFamily="2" charset="-122"/>
              </a:rPr>
            </a:br>
            <a:r>
              <a:rPr lang="en-US" altLang="zh-CN" sz="2400" i="1" dirty="0">
                <a:ea typeface="宋体" pitchFamily="2" charset="-122"/>
              </a:rPr>
              <a:t>curve over GF(p).</a:t>
            </a:r>
          </a:p>
          <a:p>
            <a:pPr marL="457200" indent="-457200" algn="just">
              <a:lnSpc>
                <a:spcPct val="135000"/>
              </a:lnSpc>
              <a:buFontTx/>
              <a:buAutoNum type="arabicPeriod"/>
            </a:pPr>
            <a:r>
              <a:rPr lang="en-US" altLang="zh-CN" sz="2400" i="1" dirty="0">
                <a:ea typeface="宋体" pitchFamily="2" charset="-122"/>
              </a:rPr>
              <a:t>Bob selects </a:t>
            </a:r>
            <a:r>
              <a:rPr lang="en-US" altLang="zh-CN" sz="2400" i="1" dirty="0" smtClean="0">
                <a:ea typeface="宋体" pitchFamily="2" charset="-122"/>
              </a:rPr>
              <a:t>an elliptic curve E </a:t>
            </a:r>
            <a:r>
              <a:rPr lang="en-US" altLang="zh-CN" sz="2400" i="1" dirty="0">
                <a:ea typeface="宋体" pitchFamily="2" charset="-122"/>
              </a:rPr>
              <a:t>over GF(p).</a:t>
            </a:r>
          </a:p>
          <a:p>
            <a:pPr marL="457200" indent="-457200" algn="just">
              <a:lnSpc>
                <a:spcPct val="135000"/>
              </a:lnSpc>
              <a:buFontTx/>
              <a:buAutoNum type="arabicPeriod"/>
            </a:pPr>
            <a:r>
              <a:rPr lang="en-US" altLang="zh-CN" sz="2400" i="1" dirty="0">
                <a:ea typeface="宋体" pitchFamily="2" charset="-122"/>
              </a:rPr>
              <a:t>Bob selects e</a:t>
            </a:r>
            <a:r>
              <a:rPr lang="en-US" altLang="zh-CN" sz="2400" i="1" baseline="-25000" dirty="0">
                <a:ea typeface="宋体" pitchFamily="2" charset="-122"/>
              </a:rPr>
              <a:t>1</a:t>
            </a:r>
            <a:r>
              <a:rPr lang="en-US" altLang="zh-CN" sz="2400" i="1" dirty="0">
                <a:ea typeface="宋体" pitchFamily="2" charset="-122"/>
              </a:rPr>
              <a:t> = </a:t>
            </a:r>
            <a:r>
              <a:rPr lang="en-US" altLang="zh-CN" sz="2400" i="1" dirty="0" smtClean="0">
                <a:ea typeface="宋体" pitchFamily="2" charset="-122"/>
              </a:rPr>
              <a:t>(2, 22) </a:t>
            </a:r>
            <a:r>
              <a:rPr lang="en-US" altLang="zh-CN" sz="2400" i="1" dirty="0">
                <a:ea typeface="宋体" pitchFamily="2" charset="-122"/>
              </a:rPr>
              <a:t>and d = 4.</a:t>
            </a:r>
          </a:p>
          <a:p>
            <a:pPr marL="457200" indent="-457200" algn="just">
              <a:lnSpc>
                <a:spcPct val="135000"/>
              </a:lnSpc>
              <a:buFontTx/>
              <a:buAutoNum type="arabicPeriod"/>
            </a:pPr>
            <a:r>
              <a:rPr lang="en-US" altLang="zh-CN" sz="2400" i="1" dirty="0">
                <a:ea typeface="宋体" pitchFamily="2" charset="-122"/>
              </a:rPr>
              <a:t>Bob calculates e</a:t>
            </a:r>
            <a:r>
              <a:rPr lang="en-US" altLang="zh-CN" sz="2400" i="1" baseline="-25000" dirty="0">
                <a:ea typeface="宋体" pitchFamily="2" charset="-122"/>
              </a:rPr>
              <a:t>2</a:t>
            </a:r>
            <a:r>
              <a:rPr lang="en-US" altLang="zh-CN" sz="2400" i="1" dirty="0">
                <a:ea typeface="宋体" pitchFamily="2" charset="-122"/>
              </a:rPr>
              <a:t> = </a:t>
            </a:r>
            <a:r>
              <a:rPr lang="en-US" altLang="zh-CN" sz="2400" i="1" dirty="0" smtClean="0">
                <a:ea typeface="宋体" pitchFamily="2" charset="-122"/>
              </a:rPr>
              <a:t>(13</a:t>
            </a:r>
            <a:r>
              <a:rPr lang="en-US" altLang="zh-CN" sz="2400" i="1" dirty="0">
                <a:ea typeface="宋体" pitchFamily="2" charset="-122"/>
              </a:rPr>
              <a:t>, </a:t>
            </a:r>
            <a:r>
              <a:rPr lang="en-US" altLang="zh-CN" sz="2400" i="1" dirty="0" smtClean="0">
                <a:ea typeface="宋体" pitchFamily="2" charset="-122"/>
              </a:rPr>
              <a:t>45</a:t>
            </a:r>
            <a:r>
              <a:rPr lang="en-US" altLang="zh-CN" sz="2400" i="1" dirty="0">
                <a:ea typeface="宋体" pitchFamily="2" charset="-122"/>
              </a:rPr>
              <a:t>), where e</a:t>
            </a:r>
            <a:r>
              <a:rPr lang="en-US" altLang="zh-CN" sz="2400" i="1" baseline="-25000" dirty="0">
                <a:ea typeface="宋体" pitchFamily="2" charset="-122"/>
              </a:rPr>
              <a:t>2</a:t>
            </a:r>
            <a:r>
              <a:rPr lang="en-US" altLang="zh-CN" sz="2400" i="1" dirty="0">
                <a:ea typeface="宋体" pitchFamily="2" charset="-122"/>
              </a:rPr>
              <a:t> = d × e</a:t>
            </a:r>
            <a:r>
              <a:rPr lang="en-US" altLang="zh-CN" sz="2400" i="1" baseline="-25000" dirty="0">
                <a:ea typeface="宋体" pitchFamily="2" charset="-122"/>
              </a:rPr>
              <a:t>1</a:t>
            </a:r>
            <a:r>
              <a:rPr lang="en-US" altLang="zh-CN" sz="2400" i="1" dirty="0">
                <a:ea typeface="宋体" pitchFamily="2" charset="-122"/>
              </a:rPr>
              <a:t>.</a:t>
            </a:r>
          </a:p>
          <a:p>
            <a:pPr marL="457200" indent="-457200" algn="just">
              <a:lnSpc>
                <a:spcPct val="135000"/>
              </a:lnSpc>
              <a:buFontTx/>
              <a:buAutoNum type="arabicPeriod"/>
            </a:pPr>
            <a:r>
              <a:rPr lang="en-US" altLang="zh-CN" sz="2400" i="1" dirty="0">
                <a:ea typeface="宋体" pitchFamily="2" charset="-122"/>
              </a:rPr>
              <a:t>Bob publicly announces the </a:t>
            </a:r>
            <a:r>
              <a:rPr lang="en-US" altLang="zh-CN" sz="2400" i="1" dirty="0" err="1">
                <a:ea typeface="宋体" pitchFamily="2" charset="-122"/>
              </a:rPr>
              <a:t>tuple</a:t>
            </a:r>
            <a:r>
              <a:rPr lang="en-US" altLang="zh-CN" sz="2400" i="1" dirty="0">
                <a:ea typeface="宋体" pitchFamily="2" charset="-122"/>
              </a:rPr>
              <a:t> (E, e</a:t>
            </a:r>
            <a:r>
              <a:rPr lang="en-US" altLang="zh-CN" sz="2400" i="1" baseline="-25000" dirty="0">
                <a:ea typeface="宋体" pitchFamily="2" charset="-122"/>
              </a:rPr>
              <a:t>1</a:t>
            </a:r>
            <a:r>
              <a:rPr lang="en-US" altLang="zh-CN" sz="2400" i="1" dirty="0">
                <a:ea typeface="宋体" pitchFamily="2" charset="-122"/>
              </a:rPr>
              <a:t>, e</a:t>
            </a:r>
            <a:r>
              <a:rPr lang="en-US" altLang="zh-CN" sz="2400" i="1" baseline="-25000" dirty="0">
                <a:ea typeface="宋体" pitchFamily="2" charset="-122"/>
              </a:rPr>
              <a:t>2</a:t>
            </a:r>
            <a:r>
              <a:rPr lang="en-US" altLang="zh-CN" sz="2400" i="1" dirty="0">
                <a:ea typeface="宋体" pitchFamily="2" charset="-122"/>
              </a:rPr>
              <a:t>).</a:t>
            </a:r>
          </a:p>
          <a:p>
            <a:pPr marL="457200" indent="-457200" algn="just">
              <a:lnSpc>
                <a:spcPct val="135000"/>
              </a:lnSpc>
              <a:buFontTx/>
              <a:buAutoNum type="arabicPeriod"/>
            </a:pPr>
            <a:r>
              <a:rPr lang="en-US" altLang="zh-CN" sz="2400" i="1" dirty="0">
                <a:ea typeface="宋体" pitchFamily="2" charset="-122"/>
              </a:rPr>
              <a:t>Alice wants to send the plaintext P = (</a:t>
            </a:r>
            <a:r>
              <a:rPr lang="en-US" altLang="zh-CN" sz="2400" i="1" dirty="0" smtClean="0">
                <a:ea typeface="宋体" pitchFamily="2" charset="-122"/>
              </a:rPr>
              <a:t>24, </a:t>
            </a:r>
            <a:r>
              <a:rPr lang="en-US" altLang="zh-CN" i="1" dirty="0" smtClean="0">
                <a:ea typeface="宋体" pitchFamily="2" charset="-122"/>
              </a:rPr>
              <a:t>26</a:t>
            </a:r>
            <a:r>
              <a:rPr lang="en-US" altLang="zh-CN" sz="2400" i="1" dirty="0" smtClean="0">
                <a:ea typeface="宋体" pitchFamily="2" charset="-122"/>
              </a:rPr>
              <a:t>) </a:t>
            </a:r>
            <a:r>
              <a:rPr lang="en-US" altLang="zh-CN" sz="2400" i="1" dirty="0">
                <a:ea typeface="宋体" pitchFamily="2" charset="-122"/>
              </a:rPr>
              <a:t>to Bob. She selects r = 2.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869951"/>
            <a:ext cx="8229600" cy="381843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dirty="0" smtClean="0"/>
              <a:t>6. Alice</a:t>
            </a:r>
            <a:r>
              <a:rPr lang="zh-CN" altLang="en-US" dirty="0" smtClean="0"/>
              <a:t> </a:t>
            </a:r>
            <a:r>
              <a:rPr lang="en-US" altLang="zh-CN" i="1" dirty="0" smtClean="0">
                <a:ea typeface="宋体" pitchFamily="2" charset="-122"/>
              </a:rPr>
              <a:t>calculates </a:t>
            </a:r>
            <a:r>
              <a:rPr lang="en-US" altLang="zh-CN" i="1" dirty="0" smtClean="0">
                <a:ea typeface="宋体" pitchFamily="2" charset="-122"/>
              </a:rPr>
              <a:t>C</a:t>
            </a:r>
            <a:r>
              <a:rPr lang="en-US" altLang="zh-CN" i="1" baseline="-25000" dirty="0" smtClean="0">
                <a:ea typeface="宋体" pitchFamily="2" charset="-122"/>
              </a:rPr>
              <a:t>1</a:t>
            </a:r>
            <a:r>
              <a:rPr lang="en-US" altLang="zh-CN" i="1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= </a:t>
            </a:r>
            <a:r>
              <a:rPr lang="en-US" altLang="zh-CN" i="1" dirty="0" smtClean="0">
                <a:ea typeface="宋体" pitchFamily="2" charset="-122"/>
              </a:rPr>
              <a:t>(35, 1), </a:t>
            </a:r>
            <a:r>
              <a:rPr lang="en-US" altLang="zh-CN" i="1" dirty="0" smtClean="0">
                <a:ea typeface="宋体" pitchFamily="2" charset="-122"/>
              </a:rPr>
              <a:t>where </a:t>
            </a:r>
            <a:r>
              <a:rPr lang="en-US" altLang="zh-CN" i="1" dirty="0" smtClean="0">
                <a:ea typeface="宋体" pitchFamily="2" charset="-122"/>
              </a:rPr>
              <a:t>C</a:t>
            </a:r>
            <a:r>
              <a:rPr lang="en-US" altLang="zh-CN" i="1" baseline="-25000" dirty="0" smtClean="0">
                <a:ea typeface="宋体" pitchFamily="2" charset="-122"/>
              </a:rPr>
              <a:t>1</a:t>
            </a:r>
            <a:r>
              <a:rPr lang="en-US" altLang="zh-CN" i="1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= </a:t>
            </a:r>
            <a:r>
              <a:rPr lang="en-US" altLang="zh-CN" i="1" dirty="0" smtClean="0">
                <a:ea typeface="宋体" pitchFamily="2" charset="-122"/>
              </a:rPr>
              <a:t>r </a:t>
            </a:r>
            <a:r>
              <a:rPr lang="en-US" altLang="zh-CN" i="1" dirty="0" smtClean="0">
                <a:ea typeface="宋体" pitchFamily="2" charset="-122"/>
              </a:rPr>
              <a:t>× </a:t>
            </a:r>
            <a:r>
              <a:rPr lang="en-US" altLang="zh-CN" i="1" dirty="0" smtClean="0">
                <a:ea typeface="宋体" pitchFamily="2" charset="-122"/>
              </a:rPr>
              <a:t>e</a:t>
            </a:r>
            <a:r>
              <a:rPr lang="en-US" altLang="zh-CN" i="1" baseline="-25000" dirty="0" smtClean="0">
                <a:ea typeface="宋体" pitchFamily="2" charset="-122"/>
              </a:rPr>
              <a:t>1</a:t>
            </a:r>
            <a:r>
              <a:rPr lang="en-US" altLang="zh-CN" i="1" dirty="0" smtClean="0">
                <a:ea typeface="宋体" pitchFamily="2" charset="-122"/>
              </a:rPr>
              <a:t> </a:t>
            </a:r>
            <a:endParaRPr lang="en-US" altLang="zh-CN" i="1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/>
              <a:t>7. Alice calculates the point </a:t>
            </a:r>
            <a:r>
              <a:rPr lang="en-US" altLang="zh-CN" i="1" dirty="0" smtClean="0">
                <a:ea typeface="宋体" pitchFamily="2" charset="-122"/>
              </a:rPr>
              <a:t>C</a:t>
            </a:r>
            <a:r>
              <a:rPr lang="en-US" altLang="zh-CN" i="1" baseline="-25000" dirty="0" smtClean="0">
                <a:ea typeface="宋体" pitchFamily="2" charset="-122"/>
              </a:rPr>
              <a:t>2</a:t>
            </a:r>
            <a:r>
              <a:rPr lang="en-US" altLang="zh-CN" i="1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= </a:t>
            </a:r>
            <a:r>
              <a:rPr lang="en-US" altLang="zh-CN" i="1" dirty="0" smtClean="0">
                <a:ea typeface="宋体" pitchFamily="2" charset="-122"/>
              </a:rPr>
              <a:t>(21, 44), </a:t>
            </a:r>
            <a:r>
              <a:rPr lang="en-US" altLang="zh-CN" i="1" dirty="0" smtClean="0">
                <a:ea typeface="宋体" pitchFamily="2" charset="-122"/>
              </a:rPr>
              <a:t>where </a:t>
            </a:r>
            <a:r>
              <a:rPr lang="en-US" altLang="zh-CN" i="1" dirty="0" smtClean="0">
                <a:ea typeface="宋体" pitchFamily="2" charset="-122"/>
              </a:rPr>
              <a:t>C</a:t>
            </a:r>
            <a:r>
              <a:rPr lang="en-US" altLang="zh-CN" i="1" baseline="-25000" dirty="0" smtClean="0">
                <a:ea typeface="宋体" pitchFamily="2" charset="-122"/>
              </a:rPr>
              <a:t>2</a:t>
            </a:r>
            <a:r>
              <a:rPr lang="en-US" altLang="zh-CN" i="1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= </a:t>
            </a:r>
            <a:r>
              <a:rPr lang="en-US" altLang="zh-CN" i="1" dirty="0" smtClean="0">
                <a:ea typeface="宋体" pitchFamily="2" charset="-122"/>
              </a:rPr>
              <a:t>P +r </a:t>
            </a:r>
            <a:r>
              <a:rPr lang="en-US" altLang="zh-CN" i="1" dirty="0" smtClean="0">
                <a:ea typeface="宋体" pitchFamily="2" charset="-122"/>
              </a:rPr>
              <a:t>× </a:t>
            </a:r>
            <a:r>
              <a:rPr lang="en-US" altLang="zh-CN" i="1" dirty="0" smtClean="0">
                <a:ea typeface="宋体" pitchFamily="2" charset="-122"/>
              </a:rPr>
              <a:t>e</a:t>
            </a:r>
            <a:r>
              <a:rPr lang="en-US" altLang="zh-CN" i="1" baseline="-25000" dirty="0" smtClean="0">
                <a:ea typeface="宋体" pitchFamily="2" charset="-122"/>
              </a:rPr>
              <a:t>2</a:t>
            </a:r>
            <a:r>
              <a:rPr lang="en-US" altLang="zh-CN" i="1" dirty="0" smtClean="0">
                <a:ea typeface="宋体" pitchFamily="2" charset="-122"/>
              </a:rPr>
              <a:t>  </a:t>
            </a:r>
          </a:p>
          <a:p>
            <a:pPr>
              <a:buNone/>
            </a:pPr>
            <a:r>
              <a:rPr lang="en-US" altLang="zh-CN" i="1" dirty="0" smtClean="0">
                <a:ea typeface="宋体" pitchFamily="2" charset="-122"/>
              </a:rPr>
              <a:t>8. Bob receives C</a:t>
            </a:r>
            <a:r>
              <a:rPr lang="en-US" altLang="zh-CN" i="1" baseline="-25000" dirty="0" smtClean="0">
                <a:ea typeface="宋体" pitchFamily="2" charset="-122"/>
              </a:rPr>
              <a:t>1 </a:t>
            </a:r>
            <a:r>
              <a:rPr lang="en-US" altLang="zh-CN" i="1" dirty="0" smtClean="0">
                <a:ea typeface="宋体" pitchFamily="2" charset="-122"/>
              </a:rPr>
              <a:t> and C</a:t>
            </a:r>
            <a:r>
              <a:rPr lang="en-US" altLang="zh-CN" i="1" baseline="-25000" dirty="0" smtClean="0">
                <a:ea typeface="宋体" pitchFamily="2" charset="-122"/>
              </a:rPr>
              <a:t>2</a:t>
            </a:r>
            <a:r>
              <a:rPr lang="en-US" altLang="zh-CN" i="1" dirty="0" smtClean="0">
                <a:ea typeface="宋体" pitchFamily="2" charset="-122"/>
              </a:rPr>
              <a:t> </a:t>
            </a:r>
          </a:p>
          <a:p>
            <a:pPr>
              <a:buNone/>
            </a:pPr>
            <a:r>
              <a:rPr lang="en-US" altLang="zh-CN" i="1" dirty="0" smtClean="0">
                <a:ea typeface="宋体" pitchFamily="2" charset="-122"/>
              </a:rPr>
              <a:t>9. Bob uses d on C</a:t>
            </a:r>
            <a:r>
              <a:rPr lang="en-US" altLang="zh-CN" i="1" baseline="-25000" dirty="0" smtClean="0">
                <a:ea typeface="宋体" pitchFamily="2" charset="-122"/>
              </a:rPr>
              <a:t>1  </a:t>
            </a:r>
            <a:r>
              <a:rPr lang="en-US" altLang="zh-CN" dirty="0" smtClean="0"/>
              <a:t>,  d </a:t>
            </a:r>
            <a:r>
              <a:rPr lang="en-US" altLang="zh-CN" i="1" dirty="0" smtClean="0">
                <a:ea typeface="宋体" pitchFamily="2" charset="-122"/>
              </a:rPr>
              <a:t>×</a:t>
            </a:r>
            <a:r>
              <a:rPr lang="en-US" altLang="zh-CN" i="1" dirty="0" smtClean="0">
                <a:ea typeface="宋体" pitchFamily="2" charset="-122"/>
              </a:rPr>
              <a:t> C</a:t>
            </a:r>
            <a:r>
              <a:rPr lang="en-US" altLang="zh-CN" i="1" baseline="-25000" dirty="0" smtClean="0">
                <a:ea typeface="宋体" pitchFamily="2" charset="-122"/>
              </a:rPr>
              <a:t>1 </a:t>
            </a:r>
            <a:r>
              <a:rPr lang="en-US" altLang="zh-CN" i="1" baseline="-25000" dirty="0" smtClean="0">
                <a:ea typeface="宋体" pitchFamily="2" charset="-122"/>
              </a:rPr>
              <a:t> </a:t>
            </a:r>
            <a:r>
              <a:rPr lang="en-US" altLang="zh-CN" dirty="0" smtClean="0"/>
              <a:t>to get </a:t>
            </a:r>
            <a:r>
              <a:rPr lang="en-US" altLang="zh-CN" dirty="0" smtClean="0"/>
              <a:t>(23,25)</a:t>
            </a:r>
          </a:p>
          <a:p>
            <a:pPr>
              <a:buNone/>
            </a:pPr>
            <a:r>
              <a:rPr lang="en-US" altLang="zh-CN" dirty="0" smtClean="0"/>
              <a:t>10. Bob subtract </a:t>
            </a:r>
            <a:r>
              <a:rPr lang="en-US" altLang="zh-CN" i="1" dirty="0" smtClean="0">
                <a:ea typeface="宋体" pitchFamily="2" charset="-122"/>
              </a:rPr>
              <a:t>C</a:t>
            </a:r>
            <a:r>
              <a:rPr lang="en-US" altLang="zh-CN" i="1" baseline="-25000" dirty="0" smtClean="0">
                <a:ea typeface="宋体" pitchFamily="2" charset="-122"/>
              </a:rPr>
              <a:t>2</a:t>
            </a:r>
            <a:r>
              <a:rPr lang="en-US" altLang="zh-CN" i="1" dirty="0" smtClean="0">
                <a:ea typeface="宋体" pitchFamily="2" charset="-122"/>
              </a:rPr>
              <a:t>  by </a:t>
            </a:r>
            <a:r>
              <a:rPr lang="en-US" altLang="zh-CN" dirty="0" smtClean="0">
                <a:ea typeface="宋体" pitchFamily="2" charset="-122"/>
              </a:rPr>
              <a:t>(23,25)  to get (</a:t>
            </a:r>
            <a:r>
              <a:rPr lang="en-US" altLang="zh-CN" i="1" dirty="0" smtClean="0">
                <a:ea typeface="宋体" pitchFamily="2" charset="-122"/>
              </a:rPr>
              <a:t>24, 26</a:t>
            </a:r>
            <a:r>
              <a:rPr lang="en-US" altLang="zh-CN" dirty="0" smtClean="0">
                <a:ea typeface="宋体" pitchFamily="2" charset="-122"/>
              </a:rPr>
              <a:t>) 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i="1" dirty="0" smtClean="0">
                <a:ea typeface="宋体" pitchFamily="2" charset="-122"/>
              </a:rPr>
              <a:t>C</a:t>
            </a:r>
            <a:r>
              <a:rPr lang="en-US" altLang="zh-CN" i="1" baseline="-25000" dirty="0" smtClean="0">
                <a:ea typeface="宋体" pitchFamily="2" charset="-122"/>
              </a:rPr>
              <a:t>2 </a:t>
            </a:r>
            <a:r>
              <a:rPr lang="en-US" dirty="0" smtClean="0"/>
              <a:t>– d</a:t>
            </a:r>
            <a:r>
              <a:rPr lang="en-US" altLang="zh-CN" i="1" dirty="0" smtClean="0">
                <a:ea typeface="宋体" pitchFamily="2" charset="-122"/>
              </a:rPr>
              <a:t> ×</a:t>
            </a:r>
            <a:r>
              <a:rPr lang="en-US" altLang="zh-CN" i="1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C</a:t>
            </a:r>
            <a:r>
              <a:rPr lang="en-US" altLang="zh-CN" i="1" baseline="-25000" dirty="0" smtClean="0">
                <a:ea typeface="宋体" pitchFamily="2" charset="-122"/>
              </a:rPr>
              <a:t>1 </a:t>
            </a:r>
            <a:r>
              <a:rPr lang="en-US" altLang="zh-CN" i="1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= P </a:t>
            </a:r>
            <a:r>
              <a:rPr lang="en-US" dirty="0" smtClean="0"/>
              <a:t>+ </a:t>
            </a:r>
            <a:r>
              <a:rPr lang="en-US" altLang="zh-CN" i="1" dirty="0" smtClean="0">
                <a:ea typeface="宋体" pitchFamily="2" charset="-122"/>
              </a:rPr>
              <a:t>r × e</a:t>
            </a:r>
            <a:r>
              <a:rPr lang="en-US" altLang="zh-CN" i="1" baseline="-25000" dirty="0" smtClean="0">
                <a:ea typeface="宋体" pitchFamily="2" charset="-122"/>
              </a:rPr>
              <a:t>2</a:t>
            </a:r>
            <a:r>
              <a:rPr lang="en-US" dirty="0" smtClean="0"/>
              <a:t>  - d </a:t>
            </a:r>
            <a:r>
              <a:rPr lang="en-US" altLang="zh-CN" i="1" dirty="0" smtClean="0">
                <a:ea typeface="宋体" pitchFamily="2" charset="-122"/>
              </a:rPr>
              <a:t>×</a:t>
            </a:r>
            <a:r>
              <a:rPr lang="en-US" altLang="zh-CN" i="1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( </a:t>
            </a:r>
            <a:r>
              <a:rPr lang="en-US" altLang="zh-CN" i="1" dirty="0" smtClean="0">
                <a:ea typeface="宋体" pitchFamily="2" charset="-122"/>
              </a:rPr>
              <a:t>r × e</a:t>
            </a:r>
            <a:r>
              <a:rPr lang="en-US" altLang="zh-CN" i="1" baseline="-25000" dirty="0" smtClean="0">
                <a:ea typeface="宋体" pitchFamily="2" charset="-122"/>
              </a:rPr>
              <a:t>1</a:t>
            </a:r>
            <a:r>
              <a:rPr lang="en-US" altLang="zh-CN" i="1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) </a:t>
            </a:r>
          </a:p>
          <a:p>
            <a:pPr>
              <a:buNone/>
            </a:pPr>
            <a:r>
              <a:rPr lang="en-US" altLang="zh-CN" i="1" dirty="0" smtClean="0">
                <a:ea typeface="宋体" pitchFamily="2" charset="-122"/>
              </a:rPr>
              <a:t>	</a:t>
            </a:r>
            <a:r>
              <a:rPr lang="en-US" altLang="zh-CN" i="1" dirty="0" smtClean="0">
                <a:ea typeface="宋体" pitchFamily="2" charset="-122"/>
              </a:rPr>
              <a:t>			= </a:t>
            </a:r>
            <a:r>
              <a:rPr lang="en-US" altLang="zh-CN" i="1" dirty="0" smtClean="0">
                <a:ea typeface="宋体" pitchFamily="2" charset="-122"/>
              </a:rPr>
              <a:t>P </a:t>
            </a:r>
            <a:r>
              <a:rPr lang="en-US" dirty="0" smtClean="0"/>
              <a:t>+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i="1" dirty="0" smtClean="0">
                <a:ea typeface="宋体" pitchFamily="2" charset="-122"/>
              </a:rPr>
              <a:t> ×</a:t>
            </a:r>
            <a:r>
              <a:rPr lang="en-US" altLang="zh-CN" i="1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d × </a:t>
            </a:r>
            <a:r>
              <a:rPr lang="en-US" altLang="zh-CN" i="1" dirty="0" smtClean="0">
                <a:ea typeface="宋体" pitchFamily="2" charset="-122"/>
              </a:rPr>
              <a:t>e</a:t>
            </a:r>
            <a:r>
              <a:rPr lang="en-US" altLang="zh-CN" i="1" baseline="-25000" dirty="0" smtClean="0">
                <a:ea typeface="宋体" pitchFamily="2" charset="-122"/>
              </a:rPr>
              <a:t>1 </a:t>
            </a:r>
            <a:r>
              <a:rPr lang="en-US" dirty="0" smtClean="0"/>
              <a:t>- d </a:t>
            </a:r>
            <a:r>
              <a:rPr lang="en-US" altLang="zh-CN" i="1" dirty="0" smtClean="0">
                <a:ea typeface="宋体" pitchFamily="2" charset="-122"/>
              </a:rPr>
              <a:t>× ( r × e</a:t>
            </a:r>
            <a:r>
              <a:rPr lang="en-US" altLang="zh-CN" i="1" baseline="-25000" dirty="0" smtClean="0">
                <a:ea typeface="宋体" pitchFamily="2" charset="-122"/>
              </a:rPr>
              <a:t>1</a:t>
            </a:r>
            <a:r>
              <a:rPr lang="en-US" altLang="zh-CN" i="1" dirty="0" smtClean="0">
                <a:ea typeface="宋体" pitchFamily="2" charset="-122"/>
              </a:rPr>
              <a:t> ) </a:t>
            </a:r>
            <a:endParaRPr lang="en-US" altLang="zh-CN" i="1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i="1" dirty="0" smtClean="0">
                <a:ea typeface="宋体" pitchFamily="2" charset="-122"/>
              </a:rPr>
              <a:t>	</a:t>
            </a:r>
            <a:r>
              <a:rPr lang="en-US" altLang="zh-CN" i="1" dirty="0" smtClean="0">
                <a:ea typeface="宋体" pitchFamily="2" charset="-122"/>
              </a:rPr>
              <a:t>			= P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Fast multiplication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compute 8G</a:t>
            </a:r>
            <a:endParaRPr lang="zh-CN" altLang="en-US" dirty="0"/>
          </a:p>
        </p:txBody>
      </p:sp>
      <p:pic>
        <p:nvPicPr>
          <p:cNvPr id="145410" name="Picture 2" descr="https://pic2.zhimg.com/v2-a5aec691a32b95bec51a1cc6efcf0bd5_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499" y="932311"/>
            <a:ext cx="4981575" cy="4995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Symmetric and asymmetric-key cryptography</a:t>
            </a:r>
            <a:endParaRPr lang="zh-CN" altLang="en-US" sz="2800" dirty="0"/>
          </a:p>
        </p:txBody>
      </p:sp>
      <p:sp>
        <p:nvSpPr>
          <p:cNvPr id="4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399" y="1416050"/>
            <a:ext cx="865414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Symmetric and asymmetric-key cryptography will exist in parallel and continue to serve the community. We actually believe that they are complements of each other; the advantages of one can compensate for the disadvantages of the other.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ltGray">
          <a:xfrm>
            <a:off x="366713" y="80963"/>
            <a:ext cx="438150" cy="355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ltGray">
          <a:xfrm>
            <a:off x="749301" y="80963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ltGray">
          <a:xfrm>
            <a:off x="490539" y="397669"/>
            <a:ext cx="422275" cy="355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198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ltGray">
          <a:xfrm>
            <a:off x="860425" y="39766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199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>
            <a:off x="76200" y="34290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200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11200" y="0"/>
            <a:ext cx="31750" cy="78938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201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42914" y="400050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8202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66700" y="567690"/>
            <a:ext cx="8686800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2800" i="1" dirty="0">
                <a:ea typeface="宋体" pitchFamily="2" charset="-122"/>
              </a:rPr>
              <a:t>Asymmetric key cryptography uses two separate keys: one private and one public. </a:t>
            </a:r>
          </a:p>
        </p:txBody>
      </p:sp>
      <p:sp>
        <p:nvSpPr>
          <p:cNvPr id="8204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1041" y="1645920"/>
            <a:ext cx="64379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ea typeface="宋体" pitchFamily="2" charset="-122"/>
              </a:rPr>
              <a:t>Locking </a:t>
            </a:r>
            <a:r>
              <a:rPr lang="en-US" altLang="zh-CN" sz="2000" i="1" dirty="0">
                <a:ea typeface="宋体" pitchFamily="2" charset="-122"/>
              </a:rPr>
              <a:t>and unlocking in asymmetric-key cryptosystem</a:t>
            </a:r>
          </a:p>
        </p:txBody>
      </p:sp>
      <p:pic>
        <p:nvPicPr>
          <p:cNvPr id="8205" name="Picture 1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933450" y="2286001"/>
            <a:ext cx="7048500" cy="260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ltGray">
          <a:xfrm>
            <a:off x="366713" y="80963"/>
            <a:ext cx="438150" cy="355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9220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ltGray">
          <a:xfrm>
            <a:off x="749301" y="80963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ltGray">
          <a:xfrm>
            <a:off x="490539" y="397669"/>
            <a:ext cx="422275" cy="355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9222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ltGray">
          <a:xfrm>
            <a:off x="860425" y="39766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9223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>
            <a:off x="76200" y="34290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9224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11200" y="0"/>
            <a:ext cx="31750" cy="78938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42914" y="400050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9226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8600" y="742950"/>
            <a:ext cx="8686800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endParaRPr lang="zh-CN" altLang="zh-CN" sz="2800" i="1"/>
          </a:p>
        </p:txBody>
      </p:sp>
      <p:sp>
        <p:nvSpPr>
          <p:cNvPr id="9228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80887" y="794657"/>
            <a:ext cx="5379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ea typeface="宋体" pitchFamily="2" charset="-122"/>
              </a:rPr>
              <a:t>General </a:t>
            </a:r>
            <a:r>
              <a:rPr lang="en-US" altLang="zh-CN" sz="2000" i="1" dirty="0">
                <a:ea typeface="宋体" pitchFamily="2" charset="-122"/>
              </a:rPr>
              <a:t>idea of asymmetric-key cryptosystem</a:t>
            </a:r>
          </a:p>
        </p:txBody>
      </p:sp>
      <p:pic>
        <p:nvPicPr>
          <p:cNvPr id="9229" name="Picture 1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533401" y="1441848"/>
            <a:ext cx="7997825" cy="244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ltGray">
          <a:xfrm>
            <a:off x="366713" y="80963"/>
            <a:ext cx="438150" cy="355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ltGray">
          <a:xfrm>
            <a:off x="749301" y="80963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ltGray">
          <a:xfrm>
            <a:off x="490539" y="397669"/>
            <a:ext cx="422275" cy="355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0246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ltGray">
          <a:xfrm>
            <a:off x="860425" y="39766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024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>
            <a:off x="76200" y="34290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0248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11200" y="0"/>
            <a:ext cx="31750" cy="78938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0249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42914" y="400050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</a:endParaRPr>
          </a:p>
        </p:txBody>
      </p:sp>
      <p:sp>
        <p:nvSpPr>
          <p:cNvPr id="10250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81000" y="660763"/>
            <a:ext cx="8763000" cy="181588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2800" i="1" dirty="0">
                <a:solidFill>
                  <a:schemeClr val="folHlink"/>
                </a:solidFill>
                <a:ea typeface="宋体" pitchFamily="2" charset="-122"/>
              </a:rPr>
              <a:t>Plaintext/</a:t>
            </a:r>
            <a:r>
              <a:rPr lang="en-US" altLang="zh-CN" sz="2800" i="1" dirty="0" err="1">
                <a:solidFill>
                  <a:schemeClr val="folHlink"/>
                </a:solidFill>
                <a:ea typeface="宋体" pitchFamily="2" charset="-122"/>
              </a:rPr>
              <a:t>Ciphertext</a:t>
            </a:r>
            <a:endParaRPr lang="en-US" altLang="zh-CN" sz="2800" i="1" dirty="0">
              <a:solidFill>
                <a:schemeClr val="folHlink"/>
              </a:solidFill>
              <a:ea typeface="宋体" pitchFamily="2" charset="-122"/>
            </a:endParaRPr>
          </a:p>
          <a:p>
            <a:pPr algn="just"/>
            <a:r>
              <a:rPr lang="en-US" altLang="zh-CN" sz="2800" i="1" dirty="0">
                <a:ea typeface="宋体" pitchFamily="2" charset="-122"/>
              </a:rPr>
              <a:t>Unlike in symmetric-key cryptography, plaintext and </a:t>
            </a:r>
            <a:r>
              <a:rPr lang="en-US" altLang="zh-CN" sz="2800" i="1" dirty="0" err="1">
                <a:ea typeface="宋体" pitchFamily="2" charset="-122"/>
              </a:rPr>
              <a:t>ciphertext</a:t>
            </a:r>
            <a:r>
              <a:rPr lang="en-US" altLang="zh-CN" sz="2800" i="1" dirty="0">
                <a:ea typeface="宋体" pitchFamily="2" charset="-122"/>
              </a:rPr>
              <a:t> are treated as integers in asymmetric-key cryptography. </a:t>
            </a:r>
          </a:p>
        </p:txBody>
      </p:sp>
      <p:sp>
        <p:nvSpPr>
          <p:cNvPr id="10252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14400" y="3472543"/>
            <a:ext cx="7913914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3600" i="1" dirty="0">
                <a:ea typeface="宋体" pitchFamily="2" charset="-122"/>
              </a:rPr>
              <a:t>C = e(</a:t>
            </a:r>
            <a:r>
              <a:rPr lang="en-US" altLang="zh-CN" sz="3600" i="1" dirty="0" err="1">
                <a:ea typeface="宋体" pitchFamily="2" charset="-122"/>
              </a:rPr>
              <a:t>K</a:t>
            </a:r>
            <a:r>
              <a:rPr lang="en-US" altLang="zh-CN" sz="3600" i="1" baseline="-25000" dirty="0" err="1">
                <a:ea typeface="宋体" pitchFamily="2" charset="-122"/>
              </a:rPr>
              <a:t>public</a:t>
            </a:r>
            <a:r>
              <a:rPr lang="en-US" altLang="zh-CN" sz="3600" i="1" baseline="-25000" dirty="0">
                <a:ea typeface="宋体" pitchFamily="2" charset="-122"/>
              </a:rPr>
              <a:t> </a:t>
            </a:r>
            <a:r>
              <a:rPr lang="en-US" altLang="zh-CN" sz="3600" i="1" dirty="0">
                <a:ea typeface="宋体" pitchFamily="2" charset="-122"/>
              </a:rPr>
              <a:t>, P)       P = d(</a:t>
            </a:r>
            <a:r>
              <a:rPr lang="en-US" altLang="zh-CN" sz="3600" i="1" dirty="0" err="1">
                <a:ea typeface="宋体" pitchFamily="2" charset="-122"/>
              </a:rPr>
              <a:t>K</a:t>
            </a:r>
            <a:r>
              <a:rPr lang="en-US" altLang="zh-CN" sz="3600" i="1" baseline="-25000" dirty="0" err="1">
                <a:ea typeface="宋体" pitchFamily="2" charset="-122"/>
              </a:rPr>
              <a:t>private</a:t>
            </a:r>
            <a:r>
              <a:rPr lang="en-US" altLang="zh-CN" sz="3600" i="1" baseline="-25000" dirty="0">
                <a:ea typeface="宋体" pitchFamily="2" charset="-122"/>
              </a:rPr>
              <a:t> </a:t>
            </a:r>
            <a:r>
              <a:rPr lang="en-US" altLang="zh-CN" sz="3600" i="1" dirty="0">
                <a:ea typeface="宋体" pitchFamily="2" charset="-122"/>
              </a:rPr>
              <a:t>, C) </a:t>
            </a:r>
          </a:p>
        </p:txBody>
      </p:sp>
      <p:sp>
        <p:nvSpPr>
          <p:cNvPr id="10253" name="Rectangle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28600" y="2628900"/>
            <a:ext cx="8686800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2800" i="1" dirty="0">
                <a:solidFill>
                  <a:schemeClr val="folHlink"/>
                </a:solidFill>
                <a:ea typeface="宋体" pitchFamily="2" charset="-122"/>
              </a:rPr>
              <a:t>Encryption/Decryption</a:t>
            </a:r>
            <a:r>
              <a:rPr lang="en-US" altLang="zh-CN" sz="2800" i="1" dirty="0">
                <a:ea typeface="宋体" pitchFamily="2" charset="-122"/>
              </a:rPr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92788</TotalTime>
  <Words>2686</Words>
  <Application>Microsoft Macintosh PowerPoint</Application>
  <PresentationFormat>全屏显示(16:9)</PresentationFormat>
  <Paragraphs>398</Paragraphs>
  <Slides>58</Slides>
  <Notes>39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Office Theme</vt:lpstr>
      <vt:lpstr>Bitcoin Mechanics</vt:lpstr>
      <vt:lpstr>outline</vt:lpstr>
      <vt:lpstr>Why encryption is needed?</vt:lpstr>
      <vt:lpstr>Caesar Cipher</vt:lpstr>
      <vt:lpstr>Symmetric vs Asymmetric</vt:lpstr>
      <vt:lpstr>Symmetric and asymmetric-key cryptography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Diffie-Hellman Key Exchange</vt:lpstr>
      <vt:lpstr>幻灯片 15</vt:lpstr>
      <vt:lpstr>Analog 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RSA Cryptography</vt:lpstr>
      <vt:lpstr>RSA Cryptography</vt:lpstr>
      <vt:lpstr>RSA Cryptography</vt:lpstr>
      <vt:lpstr>RSA Cryptography</vt:lpstr>
      <vt:lpstr>RSA Cryptography</vt:lpstr>
      <vt:lpstr>RSA Cryptography</vt:lpstr>
      <vt:lpstr>RSA Cryptography</vt:lpstr>
      <vt:lpstr>RSA Cryptography</vt:lpstr>
      <vt:lpstr>RSA Cryptography</vt:lpstr>
      <vt:lpstr>RSA Cryptography</vt:lpstr>
      <vt:lpstr>RSA Cryptography</vt:lpstr>
      <vt:lpstr>RSA Cryptography</vt:lpstr>
      <vt:lpstr>RSA Cryptography</vt:lpstr>
      <vt:lpstr>幻灯片 38</vt:lpstr>
      <vt:lpstr>幻灯片 39</vt:lpstr>
      <vt:lpstr>RSA: Choosing keys</vt:lpstr>
      <vt:lpstr>RSA: Encryption, decryption</vt:lpstr>
      <vt:lpstr>幻灯片 42</vt:lpstr>
      <vt:lpstr>Why RSA Works</vt:lpstr>
      <vt:lpstr>Proof cont.</vt:lpstr>
      <vt:lpstr>Proof cont.</vt:lpstr>
      <vt:lpstr>Proof cont.</vt:lpstr>
      <vt:lpstr>RSA Example</vt:lpstr>
      <vt:lpstr>Key Size</vt:lpstr>
      <vt:lpstr>Elliptic Curve Cryptography</vt:lpstr>
      <vt:lpstr>幻灯片 50</vt:lpstr>
      <vt:lpstr>幻灯片 51</vt:lpstr>
      <vt:lpstr>Elliptic Curves over Real Numbers</vt:lpstr>
      <vt:lpstr>Elliptic Curves over Real Numbers</vt:lpstr>
      <vt:lpstr>幻灯片 54</vt:lpstr>
      <vt:lpstr>Multiplication</vt:lpstr>
      <vt:lpstr>幻灯片 56</vt:lpstr>
      <vt:lpstr>幻灯片 57</vt:lpstr>
      <vt:lpstr>Fast multiplication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Monica Lam</dc:creator>
  <cp:lastModifiedBy>TP</cp:lastModifiedBy>
  <cp:revision>1439</cp:revision>
  <cp:lastPrinted>2015-09-20T23:02:57Z</cp:lastPrinted>
  <dcterms:created xsi:type="dcterms:W3CDTF">2010-10-17T19:58:05Z</dcterms:created>
  <dcterms:modified xsi:type="dcterms:W3CDTF">2021-09-22T05:15:25Z</dcterms:modified>
</cp:coreProperties>
</file>