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1"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1B69B-7DB6-489D-95D4-FBAD3B892EBB}"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9FE91-52A1-4010-96F7-4D9765C23D42}" type="slidenum">
              <a:rPr lang="en-US" smtClean="0"/>
              <a:t>‹#›</a:t>
            </a:fld>
            <a:endParaRPr lang="en-US"/>
          </a:p>
        </p:txBody>
      </p:sp>
    </p:spTree>
    <p:extLst>
      <p:ext uri="{BB962C8B-B14F-4D97-AF65-F5344CB8AC3E}">
        <p14:creationId xmlns:p14="http://schemas.microsoft.com/office/powerpoint/2010/main" val="82856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9FE91-52A1-4010-96F7-4D9765C23D42}" type="slidenum">
              <a:rPr lang="en-US" smtClean="0"/>
              <a:t>1</a:t>
            </a:fld>
            <a:endParaRPr lang="en-US"/>
          </a:p>
        </p:txBody>
      </p:sp>
    </p:spTree>
    <p:extLst>
      <p:ext uri="{BB962C8B-B14F-4D97-AF65-F5344CB8AC3E}">
        <p14:creationId xmlns:p14="http://schemas.microsoft.com/office/powerpoint/2010/main" val="195362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C766-AE80-4885-8810-686A7D448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FDB98-9B90-4310-91C0-CC13E44C2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B965DC-8175-4B40-A912-C6FE52B5CB99}"/>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BB2C611E-761E-43B0-B846-7C70668F3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06CAE-0F39-4B83-90B6-F0C07A3BA8EE}"/>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169652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8A16-F98F-4006-B279-AB8E83F2E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588EF-6FD6-4F86-B34D-96CF915C1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39755-9824-4466-B1EF-131E3072C48E}"/>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FC9A968F-D7C7-4FF9-94CC-4D79BA9FB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9C3F2-2C02-4FFD-BD16-240F57054579}"/>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314249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4B5EDC-C007-4C8C-B1D2-7ADD28CA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1CD0B-0C6C-4085-8594-2465AB445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5E013-5115-4665-94B1-48F48DF8AA4D}"/>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D5F1A5ED-8EEE-406B-A5E4-3A2E5C8CD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5CD8-76E1-4906-A6F9-F27B7473E85E}"/>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415754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5194-FC2D-4B74-A2DC-60260AF92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1CC77-DF2B-4668-86B1-AAC843B23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C2AE8-3E85-455D-97C7-4E681AC06C9C}"/>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FD8BE4FA-DF35-4055-A5FE-1279D1039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ECCB1-0C7E-41B9-8161-54FD75F59A91}"/>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388456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E9F2-98C3-4292-AC7E-FE58BCF9C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BBF70-7BEB-42C9-AB98-46DBE7FBA7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F0B930-441C-41EC-8868-C25BB46FE846}"/>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F6C49F9A-8385-46F4-B567-70DA7E73F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2FE77-8753-4D50-91CD-847D8827B0AD}"/>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136776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CB8D-3CDD-416D-B71A-0E42427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7A531-ABCE-4FCE-B1FC-843DB095D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7B3942-7519-40A8-90B5-0D53F51D4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6E0C5-E910-4CA8-A23F-81032AA33879}"/>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6" name="Footer Placeholder 5">
            <a:extLst>
              <a:ext uri="{FF2B5EF4-FFF2-40B4-BE49-F238E27FC236}">
                <a16:creationId xmlns:a16="http://schemas.microsoft.com/office/drawing/2014/main" id="{E94646DD-D532-42E4-83B5-916ED5A0B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18974-D3EF-4D5C-A148-89083A81C3AD}"/>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179523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9822-912C-44DD-A851-84417FFB1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2190F-C4E3-40E7-A737-55DF86066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A0FAD-725A-4F4F-A98F-5002241DB1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D79381-4B15-41AD-842B-75C49B24E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D4F3A-B26A-4348-9562-45010A4E1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7E344-D56F-4571-A3DD-4D8EA34D1EB3}"/>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8" name="Footer Placeholder 7">
            <a:extLst>
              <a:ext uri="{FF2B5EF4-FFF2-40B4-BE49-F238E27FC236}">
                <a16:creationId xmlns:a16="http://schemas.microsoft.com/office/drawing/2014/main" id="{702E39DC-E677-4844-8CE9-9E67D342E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48F60-C0C6-40EE-BE2F-A3C45DC75781}"/>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386281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958B-3198-4755-B80F-C0F23621A4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FD0E3-07B0-4410-945F-8AFAD4A244E8}"/>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4" name="Footer Placeholder 3">
            <a:extLst>
              <a:ext uri="{FF2B5EF4-FFF2-40B4-BE49-F238E27FC236}">
                <a16:creationId xmlns:a16="http://schemas.microsoft.com/office/drawing/2014/main" id="{78502E16-C36D-4106-B2F2-1F1B0A0D99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CF5A5A-72CB-4413-83E2-0A2C1A1D7CEC}"/>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11612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F034-63F2-435F-988A-766797DAA50E}"/>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3" name="Footer Placeholder 2">
            <a:extLst>
              <a:ext uri="{FF2B5EF4-FFF2-40B4-BE49-F238E27FC236}">
                <a16:creationId xmlns:a16="http://schemas.microsoft.com/office/drawing/2014/main" id="{0CBDD88F-CA25-46E1-B9A0-5616B807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2B33E-8B3A-4BEC-9B37-E9C95AA1F4E3}"/>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12658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63A3-EE58-4AF4-A142-AD894EC47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3C8759-B0F1-4735-B4D2-A5BD17168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E11C1-BCBA-451E-A896-36AED6D61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A1022-7A46-43A2-974C-FFFFF00471B8}"/>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6" name="Footer Placeholder 5">
            <a:extLst>
              <a:ext uri="{FF2B5EF4-FFF2-40B4-BE49-F238E27FC236}">
                <a16:creationId xmlns:a16="http://schemas.microsoft.com/office/drawing/2014/main" id="{E0E5CD8E-9712-4537-BCB2-6B8789B5A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B5508-2CDE-4FF1-B836-44437E37F0A0}"/>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4076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2E9B-111B-4162-939E-2CC0D5FDB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C8E41-5828-400E-9E15-23C78BF67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91CBBD-3008-4B3A-A13A-BA560610C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70F2A-4DB1-439E-B46F-190BC03DE082}"/>
              </a:ext>
            </a:extLst>
          </p:cNvPr>
          <p:cNvSpPr>
            <a:spLocks noGrp="1"/>
          </p:cNvSpPr>
          <p:nvPr>
            <p:ph type="dt" sz="half" idx="10"/>
          </p:nvPr>
        </p:nvSpPr>
        <p:spPr/>
        <p:txBody>
          <a:bodyPr/>
          <a:lstStyle/>
          <a:p>
            <a:fld id="{4691A9A8-B0F1-4BAD-B7BC-110C7AA261B4}" type="datetimeFigureOut">
              <a:rPr lang="en-US" smtClean="0"/>
              <a:t>9/8/2020</a:t>
            </a:fld>
            <a:endParaRPr lang="en-US"/>
          </a:p>
        </p:txBody>
      </p:sp>
      <p:sp>
        <p:nvSpPr>
          <p:cNvPr id="6" name="Footer Placeholder 5">
            <a:extLst>
              <a:ext uri="{FF2B5EF4-FFF2-40B4-BE49-F238E27FC236}">
                <a16:creationId xmlns:a16="http://schemas.microsoft.com/office/drawing/2014/main" id="{C7685923-399A-4F1B-8547-23B106253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CABBF-4A8D-4B1F-8156-796389A71FEE}"/>
              </a:ext>
            </a:extLst>
          </p:cNvPr>
          <p:cNvSpPr>
            <a:spLocks noGrp="1"/>
          </p:cNvSpPr>
          <p:nvPr>
            <p:ph type="sldNum" sz="quarter" idx="12"/>
          </p:nvPr>
        </p:nvSpPr>
        <p:spPr/>
        <p:txBody>
          <a:bodyPr/>
          <a:lstStyle/>
          <a:p>
            <a:fld id="{1B59CCDE-0F27-40FC-B107-804DE24626F1}" type="slidenum">
              <a:rPr lang="en-US" smtClean="0"/>
              <a:t>‹#›</a:t>
            </a:fld>
            <a:endParaRPr lang="en-US"/>
          </a:p>
        </p:txBody>
      </p:sp>
    </p:spTree>
    <p:extLst>
      <p:ext uri="{BB962C8B-B14F-4D97-AF65-F5344CB8AC3E}">
        <p14:creationId xmlns:p14="http://schemas.microsoft.com/office/powerpoint/2010/main" val="368744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1B424-8D06-48B5-9B83-8E75E0E6A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D5959-329E-4911-8722-180AA5BBF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AB054-5FD2-45DD-A10D-C9CE0206C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1A9A8-B0F1-4BAD-B7BC-110C7AA261B4}" type="datetimeFigureOut">
              <a:rPr lang="en-US" smtClean="0"/>
              <a:t>9/8/2020</a:t>
            </a:fld>
            <a:endParaRPr lang="en-US"/>
          </a:p>
        </p:txBody>
      </p:sp>
      <p:sp>
        <p:nvSpPr>
          <p:cNvPr id="5" name="Footer Placeholder 4">
            <a:extLst>
              <a:ext uri="{FF2B5EF4-FFF2-40B4-BE49-F238E27FC236}">
                <a16:creationId xmlns:a16="http://schemas.microsoft.com/office/drawing/2014/main" id="{4BD0A0F1-F470-4134-BFA5-C76E2EE70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72DC2-CF46-43FC-83CC-1A5D40B20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9CCDE-0F27-40FC-B107-804DE24626F1}" type="slidenum">
              <a:rPr lang="en-US" smtClean="0"/>
              <a:t>‹#›</a:t>
            </a:fld>
            <a:endParaRPr lang="en-US"/>
          </a:p>
        </p:txBody>
      </p:sp>
    </p:spTree>
    <p:extLst>
      <p:ext uri="{BB962C8B-B14F-4D97-AF65-F5344CB8AC3E}">
        <p14:creationId xmlns:p14="http://schemas.microsoft.com/office/powerpoint/2010/main" val="805727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D4E4B-C2E7-4D56-BCF1-9F6091E7EE3D}"/>
              </a:ext>
            </a:extLst>
          </p:cNvPr>
          <p:cNvSpPr>
            <a:spLocks noGrp="1"/>
          </p:cNvSpPr>
          <p:nvPr>
            <p:ph type="title"/>
          </p:nvPr>
        </p:nvSpPr>
        <p:spPr>
          <a:xfrm>
            <a:off x="278363" y="215835"/>
            <a:ext cx="10515600" cy="605259"/>
          </a:xfrm>
        </p:spPr>
        <p:txBody>
          <a:bodyPr>
            <a:normAutofit fontScale="90000"/>
          </a:bodyPr>
          <a:lstStyle/>
          <a:p>
            <a:r>
              <a:rPr lang="en-US" dirty="0"/>
              <a:t>Example - 1</a:t>
            </a:r>
          </a:p>
        </p:txBody>
      </p:sp>
      <p:pic>
        <p:nvPicPr>
          <p:cNvPr id="6" name="Content Placeholder 5">
            <a:extLst>
              <a:ext uri="{FF2B5EF4-FFF2-40B4-BE49-F238E27FC236}">
                <a16:creationId xmlns:a16="http://schemas.microsoft.com/office/drawing/2014/main" id="{4ABE3D07-4EB0-49B9-9399-8443B7EDC09B}"/>
              </a:ext>
            </a:extLst>
          </p:cNvPr>
          <p:cNvPicPr>
            <a:picLocks noGrp="1" noChangeAspect="1"/>
          </p:cNvPicPr>
          <p:nvPr>
            <p:ph idx="1"/>
          </p:nvPr>
        </p:nvPicPr>
        <p:blipFill>
          <a:blip r:embed="rId3"/>
          <a:stretch>
            <a:fillRect/>
          </a:stretch>
        </p:blipFill>
        <p:spPr>
          <a:xfrm>
            <a:off x="4831731" y="2920758"/>
            <a:ext cx="6735874" cy="364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2C3FF08-71D3-47B6-9337-FFB94E7015DE}"/>
              </a:ext>
            </a:extLst>
          </p:cNvPr>
          <p:cNvSpPr txBox="1"/>
          <p:nvPr/>
        </p:nvSpPr>
        <p:spPr>
          <a:xfrm>
            <a:off x="278363" y="821094"/>
            <a:ext cx="12024048" cy="3970318"/>
          </a:xfrm>
          <a:prstGeom prst="rect">
            <a:avLst/>
          </a:prstGeom>
          <a:noFill/>
        </p:spPr>
        <p:txBody>
          <a:bodyPr wrap="square" rtlCol="0">
            <a:spAutoFit/>
          </a:bodyPr>
          <a:lstStyle/>
          <a:p>
            <a:r>
              <a:rPr lang="en-US" dirty="0"/>
              <a:t>1. Initiate the tool</a:t>
            </a:r>
          </a:p>
          <a:p>
            <a:pPr marL="285750" indent="-285750">
              <a:buFont typeface="Arial" panose="020B0604020202020204" pitchFamily="34" charset="0"/>
              <a:buChar char="•"/>
            </a:pPr>
            <a:r>
              <a:rPr lang="en-US" dirty="0"/>
              <a:t>As a host:</a:t>
            </a:r>
          </a:p>
          <a:p>
            <a:r>
              <a:rPr lang="en-US" dirty="0"/>
              <a:t>First, make sure streamlit, fbprophet, sktime, tensorflow, and any required packages have been installed in your environment. The open the terminal or </a:t>
            </a:r>
            <a:r>
              <a:rPr lang="en-US" dirty="0" err="1"/>
              <a:t>cmd</a:t>
            </a:r>
            <a:r>
              <a:rPr lang="en-US" dirty="0"/>
              <a:t> for the environment. Personally, I used anaconda.</a:t>
            </a:r>
          </a:p>
          <a:p>
            <a:pPr marL="285750" indent="-285750">
              <a:buFont typeface="Arial" panose="020B0604020202020204" pitchFamily="34" charset="0"/>
              <a:buChar char="•"/>
            </a:pPr>
            <a:r>
              <a:rPr lang="en-US" dirty="0"/>
              <a:t>As a user:</a:t>
            </a:r>
          </a:p>
          <a:p>
            <a:r>
              <a:rPr lang="en-US" dirty="0"/>
              <a:t>Nothing yet. </a:t>
            </a:r>
          </a:p>
          <a:p>
            <a:r>
              <a:rPr lang="zh-CN" altLang="en-US" dirty="0"/>
              <a:t>*</a:t>
            </a:r>
            <a:r>
              <a:rPr lang="en-US" altLang="zh-CN" dirty="0"/>
              <a:t>There might be some unexpected issues when there are many users using the app at the same time, so strongly recommend host the app by yourself.</a:t>
            </a:r>
          </a:p>
          <a:p>
            <a:endParaRPr lang="en-US" altLang="zh-CN" dirty="0"/>
          </a:p>
          <a:p>
            <a:r>
              <a:rPr lang="en-US" altLang="zh-CN" dirty="0">
                <a:solidFill>
                  <a:srgbClr val="002060"/>
                </a:solidFill>
              </a:rPr>
              <a:t>pip install sktime</a:t>
            </a:r>
          </a:p>
          <a:p>
            <a:r>
              <a:rPr lang="en-US" altLang="zh-CN" dirty="0">
                <a:solidFill>
                  <a:srgbClr val="002060"/>
                </a:solidFill>
              </a:rPr>
              <a:t>pip install fbprophet</a:t>
            </a:r>
          </a:p>
          <a:p>
            <a:r>
              <a:rPr lang="en-US" altLang="zh-CN" dirty="0">
                <a:solidFill>
                  <a:srgbClr val="002060"/>
                </a:solidFill>
              </a:rPr>
              <a:t>conda install -c conda-forge tensorflow</a:t>
            </a:r>
          </a:p>
          <a:p>
            <a:r>
              <a:rPr lang="en-US" altLang="zh-CN" dirty="0">
                <a:solidFill>
                  <a:srgbClr val="002060"/>
                </a:solidFill>
              </a:rPr>
              <a:t>pip install streamlit</a:t>
            </a:r>
          </a:p>
          <a:p>
            <a:endParaRPr lang="en-US" altLang="zh-CN" dirty="0"/>
          </a:p>
        </p:txBody>
      </p:sp>
    </p:spTree>
    <p:extLst>
      <p:ext uri="{BB962C8B-B14F-4D97-AF65-F5344CB8AC3E}">
        <p14:creationId xmlns:p14="http://schemas.microsoft.com/office/powerpoint/2010/main" val="313971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8449C-4531-4A1B-9D28-F5D6737F532E}"/>
              </a:ext>
            </a:extLst>
          </p:cNvPr>
          <p:cNvSpPr>
            <a:spLocks noGrp="1"/>
          </p:cNvSpPr>
          <p:nvPr>
            <p:ph idx="1"/>
          </p:nvPr>
        </p:nvSpPr>
        <p:spPr>
          <a:xfrm>
            <a:off x="696158" y="591629"/>
            <a:ext cx="10515600" cy="2462290"/>
          </a:xfrm>
        </p:spPr>
        <p:txBody>
          <a:bodyPr>
            <a:normAutofit/>
          </a:bodyPr>
          <a:lstStyle/>
          <a:p>
            <a:pPr marL="514350" indent="-514350">
              <a:buFont typeface="+mj-lt"/>
              <a:buAutoNum type="arabicPeriod" startAt="2"/>
            </a:pPr>
            <a:r>
              <a:rPr lang="en-US" sz="1800" dirty="0"/>
              <a:t>Type in the following command</a:t>
            </a:r>
          </a:p>
          <a:p>
            <a:pPr marL="0" indent="0">
              <a:buNone/>
            </a:pPr>
            <a:r>
              <a:rPr lang="en-US" sz="1800" dirty="0">
                <a:solidFill>
                  <a:srgbClr val="002060"/>
                </a:solidFill>
              </a:rPr>
              <a:t>streamlit run “P:\Python\PythonCode\AAQuickML\Mike\Streamlit\app_v1.0.py”</a:t>
            </a:r>
          </a:p>
          <a:p>
            <a:pPr marL="0" indent="0">
              <a:buNone/>
            </a:pPr>
            <a:r>
              <a:rPr lang="en-US" sz="1800" dirty="0"/>
              <a:t>You should see the below and a browser should automatically open up</a:t>
            </a:r>
          </a:p>
        </p:txBody>
      </p:sp>
      <p:pic>
        <p:nvPicPr>
          <p:cNvPr id="4" name="Picture 3">
            <a:extLst>
              <a:ext uri="{FF2B5EF4-FFF2-40B4-BE49-F238E27FC236}">
                <a16:creationId xmlns:a16="http://schemas.microsoft.com/office/drawing/2014/main" id="{A09F0774-C45A-4E07-929B-651B1713D8F6}"/>
              </a:ext>
            </a:extLst>
          </p:cNvPr>
          <p:cNvPicPr>
            <a:picLocks noChangeAspect="1"/>
          </p:cNvPicPr>
          <p:nvPr/>
        </p:nvPicPr>
        <p:blipFill>
          <a:blip r:embed="rId2"/>
          <a:stretch>
            <a:fillRect/>
          </a:stretch>
        </p:blipFill>
        <p:spPr>
          <a:xfrm>
            <a:off x="594340" y="1822774"/>
            <a:ext cx="5045489" cy="2638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D965685-BA31-4565-BC36-DC554E62C0B3}"/>
              </a:ext>
            </a:extLst>
          </p:cNvPr>
          <p:cNvPicPr>
            <a:picLocks noChangeAspect="1"/>
          </p:cNvPicPr>
          <p:nvPr/>
        </p:nvPicPr>
        <p:blipFill>
          <a:blip r:embed="rId3"/>
          <a:stretch>
            <a:fillRect/>
          </a:stretch>
        </p:blipFill>
        <p:spPr>
          <a:xfrm>
            <a:off x="5953958" y="2851752"/>
            <a:ext cx="5943600" cy="321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483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A5188-E816-45BF-9814-B915B833A48D}"/>
              </a:ext>
            </a:extLst>
          </p:cNvPr>
          <p:cNvSpPr>
            <a:spLocks noGrp="1"/>
          </p:cNvSpPr>
          <p:nvPr>
            <p:ph idx="1"/>
          </p:nvPr>
        </p:nvSpPr>
        <p:spPr>
          <a:xfrm>
            <a:off x="447583" y="360809"/>
            <a:ext cx="10995734" cy="766655"/>
          </a:xfrm>
        </p:spPr>
        <p:txBody>
          <a:bodyPr>
            <a:normAutofit lnSpcReduction="10000"/>
          </a:bodyPr>
          <a:lstStyle/>
          <a:p>
            <a:pPr marL="342900" indent="-342900">
              <a:buFont typeface="+mj-lt"/>
              <a:buAutoNum type="arabicPeriod" startAt="3"/>
            </a:pPr>
            <a:r>
              <a:rPr lang="en-US" sz="1800" dirty="0"/>
              <a:t>Import any dataset you wish to do your analysis with. As of v1, the app can only scale your data automatically, but data preprocessing will be the focus for the next version. Here, I will just use </a:t>
            </a:r>
            <a:r>
              <a:rPr lang="en-US" sz="1800" dirty="0" err="1"/>
              <a:t>ReservingX</a:t>
            </a:r>
            <a:r>
              <a:rPr lang="en-US" sz="1800" dirty="0"/>
              <a:t> as an example. There are two important columns, </a:t>
            </a:r>
            <a:r>
              <a:rPr lang="en-US" sz="1800" b="1" dirty="0"/>
              <a:t>time stamps and time series Y</a:t>
            </a:r>
            <a:r>
              <a:rPr lang="en-US" sz="1800" dirty="0"/>
              <a:t>.</a:t>
            </a:r>
          </a:p>
        </p:txBody>
      </p:sp>
      <p:pic>
        <p:nvPicPr>
          <p:cNvPr id="4" name="Picture 3">
            <a:extLst>
              <a:ext uri="{FF2B5EF4-FFF2-40B4-BE49-F238E27FC236}">
                <a16:creationId xmlns:a16="http://schemas.microsoft.com/office/drawing/2014/main" id="{79AF0BF6-085D-47C4-9E6A-3C7A924B2EF6}"/>
              </a:ext>
            </a:extLst>
          </p:cNvPr>
          <p:cNvPicPr>
            <a:picLocks noChangeAspect="1"/>
          </p:cNvPicPr>
          <p:nvPr/>
        </p:nvPicPr>
        <p:blipFill>
          <a:blip r:embed="rId2"/>
          <a:stretch>
            <a:fillRect/>
          </a:stretch>
        </p:blipFill>
        <p:spPr>
          <a:xfrm>
            <a:off x="3237331" y="1405079"/>
            <a:ext cx="8294402" cy="40478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05ADA15-4AFC-4FB0-91C9-C6ED3C5E3B66}"/>
              </a:ext>
            </a:extLst>
          </p:cNvPr>
          <p:cNvPicPr>
            <a:picLocks noChangeAspect="1"/>
          </p:cNvPicPr>
          <p:nvPr/>
        </p:nvPicPr>
        <p:blipFill>
          <a:blip r:embed="rId3"/>
          <a:stretch>
            <a:fillRect/>
          </a:stretch>
        </p:blipFill>
        <p:spPr>
          <a:xfrm>
            <a:off x="212397" y="3018453"/>
            <a:ext cx="3519848" cy="3604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6351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812BB-02CE-4C62-AC5B-43CEC10F000B}"/>
              </a:ext>
            </a:extLst>
          </p:cNvPr>
          <p:cNvSpPr>
            <a:spLocks noGrp="1"/>
          </p:cNvSpPr>
          <p:nvPr>
            <p:ph idx="1"/>
          </p:nvPr>
        </p:nvSpPr>
        <p:spPr>
          <a:xfrm>
            <a:off x="625136" y="502852"/>
            <a:ext cx="10515600" cy="1157997"/>
          </a:xfrm>
        </p:spPr>
        <p:txBody>
          <a:bodyPr>
            <a:normAutofit/>
          </a:bodyPr>
          <a:lstStyle/>
          <a:p>
            <a:pPr marL="342900" indent="-342900">
              <a:buFont typeface="+mj-lt"/>
              <a:buAutoNum type="arabicPeriod" startAt="4"/>
            </a:pPr>
            <a:r>
              <a:rPr lang="en-US" sz="1800" dirty="0"/>
              <a:t>You can start explore your dataset with the app. For the first two options, most of things are quite straight forward. ACF sometimes doesn’t work and is deprecated. ACF helps you determine some parameters in your time series model, but it’s completely automated in the modeling stage.</a:t>
            </a:r>
          </a:p>
        </p:txBody>
      </p:sp>
      <p:pic>
        <p:nvPicPr>
          <p:cNvPr id="4" name="Picture 3">
            <a:extLst>
              <a:ext uri="{FF2B5EF4-FFF2-40B4-BE49-F238E27FC236}">
                <a16:creationId xmlns:a16="http://schemas.microsoft.com/office/drawing/2014/main" id="{110819E0-76F0-4D15-82E1-A22D082B9BE4}"/>
              </a:ext>
            </a:extLst>
          </p:cNvPr>
          <p:cNvPicPr>
            <a:picLocks noChangeAspect="1"/>
          </p:cNvPicPr>
          <p:nvPr/>
        </p:nvPicPr>
        <p:blipFill>
          <a:blip r:embed="rId2"/>
          <a:stretch>
            <a:fillRect/>
          </a:stretch>
        </p:blipFill>
        <p:spPr>
          <a:xfrm>
            <a:off x="531845" y="2232010"/>
            <a:ext cx="6522098" cy="3182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B3B08CD-80D4-4672-B1F4-445EA495D322}"/>
              </a:ext>
            </a:extLst>
          </p:cNvPr>
          <p:cNvPicPr/>
          <p:nvPr/>
        </p:nvPicPr>
        <p:blipFill>
          <a:blip r:embed="rId3"/>
          <a:stretch>
            <a:fillRect/>
          </a:stretch>
        </p:blipFill>
        <p:spPr>
          <a:xfrm>
            <a:off x="5882936" y="3602186"/>
            <a:ext cx="5943600" cy="2900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117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EC001-B6B4-43FF-992E-EEFE0F3E7324}"/>
              </a:ext>
            </a:extLst>
          </p:cNvPr>
          <p:cNvSpPr>
            <a:spLocks noGrp="1"/>
          </p:cNvSpPr>
          <p:nvPr>
            <p:ph idx="1"/>
          </p:nvPr>
        </p:nvSpPr>
        <p:spPr>
          <a:xfrm>
            <a:off x="562993" y="467342"/>
            <a:ext cx="10515600" cy="855431"/>
          </a:xfrm>
        </p:spPr>
        <p:txBody>
          <a:bodyPr>
            <a:normAutofit/>
          </a:bodyPr>
          <a:lstStyle/>
          <a:p>
            <a:pPr marL="514350" indent="-514350">
              <a:buFont typeface="+mj-lt"/>
              <a:buAutoNum type="arabicPeriod" startAt="5"/>
            </a:pPr>
            <a:r>
              <a:rPr lang="en-US" sz="1800" dirty="0"/>
              <a:t>For modeling, please see details in documentation. Here, I will just exhibit Auto Pilot function. Select Auto Pilot, then select number of periods in one season and validation method. </a:t>
            </a:r>
          </a:p>
        </p:txBody>
      </p:sp>
      <p:pic>
        <p:nvPicPr>
          <p:cNvPr id="5" name="Picture 4">
            <a:extLst>
              <a:ext uri="{FF2B5EF4-FFF2-40B4-BE49-F238E27FC236}">
                <a16:creationId xmlns:a16="http://schemas.microsoft.com/office/drawing/2014/main" id="{9F866D1A-61FC-43C8-9563-AE82CA6B09D3}"/>
              </a:ext>
            </a:extLst>
          </p:cNvPr>
          <p:cNvPicPr>
            <a:picLocks noChangeAspect="1"/>
          </p:cNvPicPr>
          <p:nvPr/>
        </p:nvPicPr>
        <p:blipFill>
          <a:blip r:embed="rId2"/>
          <a:stretch>
            <a:fillRect/>
          </a:stretch>
        </p:blipFill>
        <p:spPr>
          <a:xfrm>
            <a:off x="562993" y="1415078"/>
            <a:ext cx="6468826" cy="3156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84063BA-7340-499E-AF92-4C7EA4DD0003}"/>
              </a:ext>
            </a:extLst>
          </p:cNvPr>
          <p:cNvPicPr>
            <a:picLocks noChangeAspect="1"/>
          </p:cNvPicPr>
          <p:nvPr/>
        </p:nvPicPr>
        <p:blipFill>
          <a:blip r:embed="rId3"/>
          <a:stretch>
            <a:fillRect/>
          </a:stretch>
        </p:blipFill>
        <p:spPr>
          <a:xfrm>
            <a:off x="5346440" y="3255174"/>
            <a:ext cx="6587412" cy="3214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294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45BA3-9364-4A2A-A0EF-B5A11F7DC7C4}"/>
              </a:ext>
            </a:extLst>
          </p:cNvPr>
          <p:cNvSpPr>
            <a:spLocks noGrp="1"/>
          </p:cNvSpPr>
          <p:nvPr>
            <p:ph idx="1"/>
          </p:nvPr>
        </p:nvSpPr>
        <p:spPr>
          <a:xfrm>
            <a:off x="509726" y="414075"/>
            <a:ext cx="10515600" cy="1603375"/>
          </a:xfrm>
        </p:spPr>
        <p:txBody>
          <a:bodyPr>
            <a:normAutofit/>
          </a:bodyPr>
          <a:lstStyle/>
          <a:p>
            <a:pPr marL="342900" indent="-342900">
              <a:buFont typeface="+mj-lt"/>
              <a:buAutoNum type="arabicPeriod" startAt="5"/>
            </a:pPr>
            <a:r>
              <a:rPr lang="en-US" sz="1800" dirty="0"/>
              <a:t>Continue. Different validation methods will need different additional parameters. Just make sure pay attention to the left side. You can also choose any exogenous variables to include or leave it blank if you don’t wish to include any. Hit start button if you are ready to start.</a:t>
            </a:r>
          </a:p>
        </p:txBody>
      </p:sp>
      <p:pic>
        <p:nvPicPr>
          <p:cNvPr id="4" name="Picture 3">
            <a:extLst>
              <a:ext uri="{FF2B5EF4-FFF2-40B4-BE49-F238E27FC236}">
                <a16:creationId xmlns:a16="http://schemas.microsoft.com/office/drawing/2014/main" id="{8A09EA0D-0486-47FB-9270-DBF966B5D8B8}"/>
              </a:ext>
            </a:extLst>
          </p:cNvPr>
          <p:cNvPicPr>
            <a:picLocks noChangeAspect="1"/>
          </p:cNvPicPr>
          <p:nvPr/>
        </p:nvPicPr>
        <p:blipFill>
          <a:blip r:embed="rId2"/>
          <a:stretch>
            <a:fillRect/>
          </a:stretch>
        </p:blipFill>
        <p:spPr>
          <a:xfrm>
            <a:off x="1010816" y="1862949"/>
            <a:ext cx="7445829" cy="3633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6FFC8150-FC91-4088-9AD7-38C457AA1A0F}"/>
              </a:ext>
            </a:extLst>
          </p:cNvPr>
          <p:cNvPicPr>
            <a:picLocks noChangeAspect="1"/>
          </p:cNvPicPr>
          <p:nvPr/>
        </p:nvPicPr>
        <p:blipFill>
          <a:blip r:embed="rId3"/>
          <a:stretch>
            <a:fillRect/>
          </a:stretch>
        </p:blipFill>
        <p:spPr>
          <a:xfrm>
            <a:off x="6391817" y="3588329"/>
            <a:ext cx="5131836" cy="2504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621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D7A23-1E9F-4191-A5CC-811E48DE1CF0}"/>
              </a:ext>
            </a:extLst>
          </p:cNvPr>
          <p:cNvSpPr>
            <a:spLocks noGrp="1"/>
          </p:cNvSpPr>
          <p:nvPr>
            <p:ph idx="1"/>
          </p:nvPr>
        </p:nvSpPr>
        <p:spPr>
          <a:xfrm>
            <a:off x="315685" y="407372"/>
            <a:ext cx="10515600" cy="1308192"/>
          </a:xfrm>
        </p:spPr>
        <p:txBody>
          <a:bodyPr>
            <a:normAutofit/>
          </a:bodyPr>
          <a:lstStyle/>
          <a:p>
            <a:pPr marL="514350" indent="-514350">
              <a:buFont typeface="+mj-lt"/>
              <a:buAutoNum type="arabicPeriod" startAt="6"/>
            </a:pPr>
            <a:r>
              <a:rPr lang="en-US" sz="1800" dirty="0"/>
              <a:t>After auto pilot is done, results for each modeling algorithms will show at bottom. Choose the one you like and set it as modeling approach if you wish to do more with it. Other than Auto Pilot, prediction results will be available to download once the models are done.</a:t>
            </a:r>
          </a:p>
        </p:txBody>
      </p:sp>
      <p:pic>
        <p:nvPicPr>
          <p:cNvPr id="4" name="Picture 3">
            <a:extLst>
              <a:ext uri="{FF2B5EF4-FFF2-40B4-BE49-F238E27FC236}">
                <a16:creationId xmlns:a16="http://schemas.microsoft.com/office/drawing/2014/main" id="{2797D59C-BDC3-4E21-9292-3194CD43D2C2}"/>
              </a:ext>
            </a:extLst>
          </p:cNvPr>
          <p:cNvPicPr>
            <a:picLocks noChangeAspect="1"/>
          </p:cNvPicPr>
          <p:nvPr/>
        </p:nvPicPr>
        <p:blipFill>
          <a:blip r:embed="rId2"/>
          <a:stretch>
            <a:fillRect/>
          </a:stretch>
        </p:blipFill>
        <p:spPr>
          <a:xfrm>
            <a:off x="746449" y="1489723"/>
            <a:ext cx="6382139" cy="3114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0E8B2C9-DDCB-4FA9-B62A-24F487C9E90E}"/>
              </a:ext>
            </a:extLst>
          </p:cNvPr>
          <p:cNvPicPr>
            <a:picLocks noChangeAspect="1"/>
          </p:cNvPicPr>
          <p:nvPr/>
        </p:nvPicPr>
        <p:blipFill>
          <a:blip r:embed="rId3"/>
          <a:stretch>
            <a:fillRect/>
          </a:stretch>
        </p:blipFill>
        <p:spPr>
          <a:xfrm>
            <a:off x="5290458" y="3274679"/>
            <a:ext cx="6382140" cy="3114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021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395</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Example - 1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Xiaole</dc:creator>
  <cp:lastModifiedBy>Zhang, Xiaole</cp:lastModifiedBy>
  <cp:revision>18</cp:revision>
  <dcterms:created xsi:type="dcterms:W3CDTF">2020-08-31T14:31:39Z</dcterms:created>
  <dcterms:modified xsi:type="dcterms:W3CDTF">2020-09-08T19:24:10Z</dcterms:modified>
</cp:coreProperties>
</file>