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6"/>
  </p:notesMasterIdLst>
  <p:sldIdLst>
    <p:sldId id="256" r:id="rId2"/>
    <p:sldId id="257" r:id="rId3"/>
    <p:sldId id="258" r:id="rId4"/>
    <p:sldId id="259" r:id="rId5"/>
    <p:sldId id="260" r:id="rId6"/>
    <p:sldId id="261" r:id="rId7"/>
    <p:sldId id="262" r:id="rId8"/>
    <p:sldId id="264" r:id="rId9"/>
    <p:sldId id="265" r:id="rId10"/>
    <p:sldId id="266" r:id="rId11"/>
    <p:sldId id="271" r:id="rId12"/>
    <p:sldId id="263" r:id="rId13"/>
    <p:sldId id="276" r:id="rId14"/>
    <p:sldId id="267" r:id="rId15"/>
    <p:sldId id="268" r:id="rId16"/>
    <p:sldId id="269" r:id="rId17"/>
    <p:sldId id="278" r:id="rId18"/>
    <p:sldId id="280" r:id="rId19"/>
    <p:sldId id="270" r:id="rId20"/>
    <p:sldId id="272" r:id="rId21"/>
    <p:sldId id="273" r:id="rId22"/>
    <p:sldId id="274" r:id="rId23"/>
    <p:sldId id="279" r:id="rId24"/>
    <p:sldId id="27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0C5E8F-36E3-45C2-9C1C-4247E2420E62}" type="datetimeFigureOut">
              <a:rPr lang="zh-CN" altLang="en-US" smtClean="0"/>
              <a:t>2022/4/28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D8429-962E-4C89-84C4-051A96AFC152}" type="slidenum">
              <a:rPr lang="zh-CN" altLang="en-US" smtClean="0"/>
              <a:t>‹#›</a:t>
            </a:fld>
            <a:endParaRPr lang="zh-CN" altLang="en-US"/>
          </a:p>
        </p:txBody>
      </p:sp>
    </p:spTree>
    <p:extLst>
      <p:ext uri="{BB962C8B-B14F-4D97-AF65-F5344CB8AC3E}">
        <p14:creationId xmlns:p14="http://schemas.microsoft.com/office/powerpoint/2010/main" val="192567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B5A5B9B7-5A59-49A8-B2BB-477116FB7CB6}" type="datetime1">
              <a:rPr lang="en-US" altLang="zh-CN" smtClean="0"/>
              <a:t>4/28/2022</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45910480"/>
      </p:ext>
    </p:extLst>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7DF7FE0F-E3C7-4DCD-B3B5-810C8398AB64}" type="datetime1">
              <a:rPr lang="en-US" altLang="zh-CN" smtClean="0"/>
              <a:t>4/28/2022</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45379428"/>
      </p:ext>
    </p:extLst>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1D98FE17-83C6-473B-81A4-895C49240041}" type="datetime1">
              <a:rPr lang="en-US" altLang="zh-CN" smtClean="0"/>
              <a:t>4/28/2022</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62956771"/>
      </p:ext>
    </p:extLst>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316FA114-71E4-4EB5-8C4C-F1AA1911772E}" type="datetime1">
              <a:rPr lang="en-US" altLang="zh-CN" smtClean="0"/>
              <a:t>4/28/2022</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68830025"/>
      </p:ext>
    </p:extLst>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1138E7A7-DFDB-4DB8-B7AF-0E7002FB9D80}" type="datetime1">
              <a:rPr lang="en-US" altLang="zh-CN" smtClean="0"/>
              <a:t>4/28/2022</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96919436"/>
      </p:ext>
    </p:extLst>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0F4DFE37-0370-4225-B606-D4D7B19EBDFD}" type="datetime1">
              <a:rPr lang="en-US" altLang="zh-CN" smtClean="0"/>
              <a:t>4/28/2022</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98444937"/>
      </p:ext>
    </p:extLst>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5E82D060-FE12-4440-9C32-DD05145BE396}" type="datetime1">
              <a:rPr lang="en-US" altLang="zh-CN" smtClean="0"/>
              <a:t>4/28/2022</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12922610"/>
      </p:ext>
    </p:extLst>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D9AB9F73-CFC7-4F95-A1E2-0BDC5879600F}" type="datetime1">
              <a:rPr lang="en-US" altLang="zh-CN" smtClean="0"/>
              <a:t>4/28/2022</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57793534"/>
      </p:ext>
    </p:extLst>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04A752A5-425A-4BB8-B428-493E67C1D910}" type="datetime1">
              <a:rPr lang="en-US" altLang="zh-CN" smtClean="0"/>
              <a:t>4/28/2022</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24420827"/>
      </p:ext>
    </p:extLst>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DE5A5EC-14CB-471B-8CD3-00F82B968D0E}" type="datetime1">
              <a:rPr lang="en-US" altLang="zh-CN" smtClean="0"/>
              <a:t>4/28/2022</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62352679"/>
      </p:ext>
    </p:extLst>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2F2F656B-5739-46DE-8BF1-AD17F5458484}" type="datetime1">
              <a:rPr lang="en-US" altLang="zh-CN" smtClean="0"/>
              <a:t>4/28/2022</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84907732"/>
      </p:ext>
    </p:extLst>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lIns="109728" tIns="109728" rIns="109728" bIns="91440" anchor="b"/>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lIns="109728" tIns="109728" rIns="109728" bIns="91440" anchor="ctr"/>
          <a:lstStyle>
            <a:lvl1pPr algn="r">
              <a:defRPr sz="900" spc="100">
                <a:solidFill>
                  <a:schemeClr val="bg1"/>
                </a:solidFill>
              </a:defRPr>
            </a:lvl1pPr>
          </a:lstStyle>
          <a:p>
            <a:fld id="{598FA7BE-B562-4920-B39A-5C749B4358ED}" type="datetime1">
              <a:rPr lang="en-US" altLang="zh-CN" smtClean="0"/>
              <a:t>4/28/2022</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lIns="109728" tIns="109728" rIns="109728" bIns="91440" anchor="ctr"/>
          <a:lstStyle>
            <a:lvl1pPr algn="l">
              <a:defRPr sz="900" spc="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lIns="109728" tIns="109728" rIns="109728" bIns="91440" anchor="ctr"/>
          <a:lstStyle>
            <a:lvl1pPr algn="r">
              <a:defRPr sz="900" spc="1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32024414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transition spd="slow">
    <p:comb/>
  </p:transition>
  <p:hf hdr="0" ftr="0" dt="0"/>
  <p:txStyles>
    <p:titleStyle>
      <a:lvl1pPr algn="l" defTabSz="914400" rtl="0" eaLnBrk="1" latinLnBrk="0" hangingPunct="1">
        <a:lnSpc>
          <a:spcPct val="120000"/>
        </a:lnSpc>
        <a:spcBef>
          <a:spcPct val="0"/>
        </a:spcBef>
        <a:buNone/>
        <a:defRPr sz="3600" b="1" kern="1200" spc="220">
          <a:solidFill>
            <a:schemeClr val="tx1"/>
          </a:solidFill>
          <a:effectLst/>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1800" kern="1200" spc="120">
          <a:solidFill>
            <a:schemeClr val="tx1"/>
          </a:solidFill>
          <a:latin typeface="+mn-lt"/>
          <a:ea typeface="+mn-ea"/>
          <a:cs typeface="+mn-cs"/>
        </a:defRPr>
      </a:lvl1pPr>
      <a:lvl2pPr marL="274320" indent="0" algn="l" defTabSz="914400" rtl="0" eaLnBrk="1" latinLnBrk="0" hangingPunct="1">
        <a:lnSpc>
          <a:spcPct val="125000"/>
        </a:lnSpc>
        <a:spcBef>
          <a:spcPts val="500"/>
        </a:spcBef>
        <a:buFontTx/>
        <a:buNone/>
        <a:defRPr sz="1600" b="1" kern="1200" spc="120">
          <a:solidFill>
            <a:schemeClr val="tx1"/>
          </a:solidFill>
          <a:latin typeface="+mn-lt"/>
          <a:ea typeface="+mn-ea"/>
          <a:cs typeface="+mn-cs"/>
        </a:defRPr>
      </a:lvl2pPr>
      <a:lvl3pPr marL="548640" indent="-228600" algn="l" defTabSz="914400" rtl="0" eaLnBrk="1" latinLnBrk="0" hangingPunct="1">
        <a:lnSpc>
          <a:spcPct val="125000"/>
        </a:lnSpc>
        <a:spcBef>
          <a:spcPts val="500"/>
        </a:spcBef>
        <a:buFont typeface="Arial" panose="020B0604020202020204" pitchFamily="34" charset="0"/>
        <a:buChar char="•"/>
        <a:defRPr sz="1400" kern="1200" spc="120">
          <a:solidFill>
            <a:schemeClr val="tx1"/>
          </a:solidFill>
          <a:latin typeface="+mn-lt"/>
          <a:ea typeface="+mn-ea"/>
          <a:cs typeface="+mn-cs"/>
        </a:defRPr>
      </a:lvl3pPr>
      <a:lvl4pPr marL="594360" indent="0" algn="l" defTabSz="914400" rtl="0" eaLnBrk="1" latinLnBrk="0" hangingPunct="1">
        <a:lnSpc>
          <a:spcPct val="125000"/>
        </a:lnSpc>
        <a:spcBef>
          <a:spcPts val="500"/>
        </a:spcBef>
        <a:buFontTx/>
        <a:buNone/>
        <a:defRPr sz="1200" b="1" kern="1200" spc="120">
          <a:solidFill>
            <a:schemeClr val="tx1"/>
          </a:solidFill>
          <a:latin typeface="+mn-lt"/>
          <a:ea typeface="+mn-ea"/>
          <a:cs typeface="+mn-cs"/>
        </a:defRPr>
      </a:lvl4pPr>
      <a:lvl5pPr marL="822960" indent="-228600" algn="l" defTabSz="914400" rtl="0" eaLnBrk="1" latinLnBrk="0" hangingPunct="1">
        <a:lnSpc>
          <a:spcPct val="125000"/>
        </a:lnSpc>
        <a:spcBef>
          <a:spcPts val="500"/>
        </a:spcBef>
        <a:buFont typeface="Arial" panose="020B0604020202020204" pitchFamily="34" charset="0"/>
        <a:buChar char="•"/>
        <a:defRPr sz="1200" kern="1200" spc="12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UCSD-AI4H/COVID-Dialogue" TargetMode="External"/><Relationship Id="rId2" Type="http://schemas.openxmlformats.org/officeDocument/2006/relationships/hyperlink" Target="https://doi.org/10.1093/jamiaopen/ooz00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FAE3E5B-89FF-4443-8642-803537D9708A}"/>
              </a:ext>
            </a:extLst>
          </p:cNvPr>
          <p:cNvSpPr>
            <a:spLocks noGrp="1"/>
          </p:cNvSpPr>
          <p:nvPr>
            <p:ph type="ctrTitle"/>
          </p:nvPr>
        </p:nvSpPr>
        <p:spPr>
          <a:xfrm>
            <a:off x="1087347" y="5651776"/>
            <a:ext cx="9720083" cy="643030"/>
          </a:xfrm>
        </p:spPr>
        <p:txBody>
          <a:bodyPr anchor="b">
            <a:normAutofit fontScale="90000"/>
          </a:bodyPr>
          <a:lstStyle/>
          <a:p>
            <a:r>
              <a:rPr lang="en-US" altLang="zh-CN" sz="2800" dirty="0"/>
              <a:t>Symptom Extraction and Disease Classification from Descriptions and Phenotypes</a:t>
            </a:r>
            <a:endParaRPr lang="zh-CN" altLang="en-US" sz="2800" dirty="0"/>
          </a:p>
        </p:txBody>
      </p:sp>
      <p:sp>
        <p:nvSpPr>
          <p:cNvPr id="3" name="副标题 2">
            <a:extLst>
              <a:ext uri="{FF2B5EF4-FFF2-40B4-BE49-F238E27FC236}">
                <a16:creationId xmlns:a16="http://schemas.microsoft.com/office/drawing/2014/main" id="{753BF371-8BE7-4BA3-B304-C06AF6601E5D}"/>
              </a:ext>
            </a:extLst>
          </p:cNvPr>
          <p:cNvSpPr>
            <a:spLocks noGrp="1"/>
          </p:cNvSpPr>
          <p:nvPr>
            <p:ph type="subTitle" idx="1"/>
          </p:nvPr>
        </p:nvSpPr>
        <p:spPr>
          <a:xfrm>
            <a:off x="1087348" y="6204660"/>
            <a:ext cx="8888460" cy="365125"/>
          </a:xfrm>
        </p:spPr>
        <p:txBody>
          <a:bodyPr anchor="t">
            <a:noAutofit/>
          </a:bodyPr>
          <a:lstStyle/>
          <a:p>
            <a:r>
              <a:rPr lang="en-US" altLang="zh-CN" sz="1200" dirty="0"/>
              <a:t>Chronic Obstructive Pulmonary Disease V.S. Other Pulmonary Disease </a:t>
            </a:r>
            <a:endParaRPr lang="zh-CN" altLang="en-US" sz="1200" dirty="0"/>
          </a:p>
        </p:txBody>
      </p:sp>
      <p:pic>
        <p:nvPicPr>
          <p:cNvPr id="4" name="Picture 3" descr="发光蓝色抽象背景">
            <a:extLst>
              <a:ext uri="{FF2B5EF4-FFF2-40B4-BE49-F238E27FC236}">
                <a16:creationId xmlns:a16="http://schemas.microsoft.com/office/drawing/2014/main" id="{AE68B475-8E28-B42A-778A-BC2A661EBED2}"/>
              </a:ext>
            </a:extLst>
          </p:cNvPr>
          <p:cNvPicPr>
            <a:picLocks noChangeAspect="1"/>
          </p:cNvPicPr>
          <p:nvPr/>
        </p:nvPicPr>
        <p:blipFill rotWithShape="1">
          <a:blip r:embed="rId2"/>
          <a:srcRect t="13549" b="13017"/>
          <a:stretch/>
        </p:blipFill>
        <p:spPr>
          <a:xfrm>
            <a:off x="-2" y="10"/>
            <a:ext cx="12192002" cy="5148019"/>
          </a:xfrm>
          <a:prstGeom prst="rect">
            <a:avLst/>
          </a:prstGeom>
        </p:spPr>
      </p:pic>
      <p:sp>
        <p:nvSpPr>
          <p:cNvPr id="11" name="Freeform: Shape 10">
            <a:extLst>
              <a:ext uri="{FF2B5EF4-FFF2-40B4-BE49-F238E27FC236}">
                <a16:creationId xmlns:a16="http://schemas.microsoft.com/office/drawing/2014/main" id="{B75D9F35-775B-4B73-BBB6-176A2E086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1741688"/>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文本框 4">
            <a:extLst>
              <a:ext uri="{FF2B5EF4-FFF2-40B4-BE49-F238E27FC236}">
                <a16:creationId xmlns:a16="http://schemas.microsoft.com/office/drawing/2014/main" id="{570770E2-2AAD-42A0-95D5-6CDA80F54F78}"/>
              </a:ext>
            </a:extLst>
          </p:cNvPr>
          <p:cNvSpPr txBox="1"/>
          <p:nvPr/>
        </p:nvSpPr>
        <p:spPr>
          <a:xfrm>
            <a:off x="9175662" y="6162285"/>
            <a:ext cx="2431915" cy="338554"/>
          </a:xfrm>
          <a:prstGeom prst="rect">
            <a:avLst/>
          </a:prstGeom>
          <a:noFill/>
        </p:spPr>
        <p:txBody>
          <a:bodyPr wrap="square" rtlCol="0">
            <a:spAutoFit/>
          </a:bodyPr>
          <a:lstStyle/>
          <a:p>
            <a:r>
              <a:rPr lang="en-US" altLang="zh-CN" sz="1600" b="1" dirty="0"/>
              <a:t>Xiaoliang (Toby) Zhu</a:t>
            </a:r>
            <a:endParaRPr lang="zh-CN" altLang="en-US" sz="1600" b="1" dirty="0"/>
          </a:p>
        </p:txBody>
      </p:sp>
      <p:sp>
        <p:nvSpPr>
          <p:cNvPr id="6" name="灯片编号占位符 5">
            <a:extLst>
              <a:ext uri="{FF2B5EF4-FFF2-40B4-BE49-F238E27FC236}">
                <a16:creationId xmlns:a16="http://schemas.microsoft.com/office/drawing/2014/main" id="{51E7A774-BDFD-42B8-AC36-112C9BAA3AAD}"/>
              </a:ext>
            </a:extLst>
          </p:cNvPr>
          <p:cNvSpPr>
            <a:spLocks noGrp="1"/>
          </p:cNvSpPr>
          <p:nvPr>
            <p:ph type="sldNum" sz="quarter" idx="12"/>
          </p:nvPr>
        </p:nvSpPr>
        <p:spPr/>
        <p:txBody>
          <a:bodyPr/>
          <a:lstStyle/>
          <a:p>
            <a:fld id="{5DEF7F31-0B8A-474A-B86C-91F381754329}" type="slidenum">
              <a:rPr lang="en-US" smtClean="0"/>
              <a:t>1</a:t>
            </a:fld>
            <a:endParaRPr lang="en-US" dirty="0"/>
          </a:p>
        </p:txBody>
      </p:sp>
    </p:spTree>
    <p:extLst>
      <p:ext uri="{BB962C8B-B14F-4D97-AF65-F5344CB8AC3E}">
        <p14:creationId xmlns:p14="http://schemas.microsoft.com/office/powerpoint/2010/main" val="1464127015"/>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78528-01D1-4CDF-991A-0B0884E62434}"/>
              </a:ext>
            </a:extLst>
          </p:cNvPr>
          <p:cNvSpPr>
            <a:spLocks noGrp="1"/>
          </p:cNvSpPr>
          <p:nvPr>
            <p:ph type="title"/>
          </p:nvPr>
        </p:nvSpPr>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53DD1C7E-35DF-4139-A9AC-FDBAC87D181A}"/>
              </a:ext>
            </a:extLst>
          </p:cNvPr>
          <p:cNvSpPr>
            <a:spLocks noGrp="1"/>
          </p:cNvSpPr>
          <p:nvPr>
            <p:ph idx="1"/>
          </p:nvPr>
        </p:nvSpPr>
        <p:spPr/>
        <p:txBody>
          <a:bodyPr/>
          <a:lstStyle/>
          <a:p>
            <a:r>
              <a:rPr lang="en-US" altLang="zh-CN" dirty="0"/>
              <a:t>COVID-Dialogue-Dataset </a:t>
            </a:r>
            <a:r>
              <a:rPr lang="en-US" altLang="zh-CN" b="1" baseline="30000" dirty="0"/>
              <a:t>[6]</a:t>
            </a:r>
          </a:p>
          <a:p>
            <a:pPr marL="560070" lvl="1" indent="-285750">
              <a:buFontTx/>
              <a:buChar char="-"/>
            </a:pPr>
            <a:r>
              <a:rPr lang="en-US" altLang="zh-CN" dirty="0"/>
              <a:t>An English medical dialogue dataset about COVID-19 and other types of pneumonia. Patients who are concerned that they may be infected by COVID-19 or other pneumonia consult doctors and doctors provide advice. There are 603 consultations.</a:t>
            </a:r>
          </a:p>
          <a:p>
            <a:pPr marL="560070" lvl="1" indent="-285750">
              <a:buFontTx/>
              <a:buChar char="-"/>
            </a:pPr>
            <a:r>
              <a:rPr lang="en-US" altLang="zh-CN" dirty="0"/>
              <a:t>Built from [icliniq.com], [healthcaremagic.com], and [healthtap.com].</a:t>
            </a:r>
          </a:p>
          <a:p>
            <a:pPr marL="560070" lvl="1" indent="-285750">
              <a:buFontTx/>
              <a:buChar char="-"/>
            </a:pPr>
            <a:r>
              <a:rPr lang="en-US" altLang="zh-CN" dirty="0"/>
              <a:t>Contains descriptions of patient’s medical condition and dialogues.</a:t>
            </a:r>
          </a:p>
          <a:p>
            <a:pPr marL="228600" lvl="1" indent="-228600">
              <a:spcBef>
                <a:spcPts val="1000"/>
              </a:spcBef>
              <a:buFont typeface="Arial" panose="020B0604020202020204" pitchFamily="34" charset="0"/>
              <a:buChar char="•"/>
            </a:pPr>
            <a:r>
              <a:rPr lang="en-US" altLang="zh-CN" sz="1800" b="0" dirty="0"/>
              <a:t>Example sentence</a:t>
            </a:r>
          </a:p>
          <a:p>
            <a:pPr marL="560070" lvl="1" indent="-285750">
              <a:buFontTx/>
              <a:buChar char="-"/>
            </a:pPr>
            <a:r>
              <a:rPr lang="en-US" altLang="zh-CN" dirty="0"/>
              <a:t>I was diagnosed with pneumonia on </a:t>
            </a:r>
            <a:r>
              <a:rPr lang="en-US" altLang="zh-CN" dirty="0" err="1"/>
              <a:t>june</a:t>
            </a:r>
            <a:r>
              <a:rPr lang="en-US" altLang="zh-CN" dirty="0"/>
              <a:t> 30. I finished taking my antibiotics and cough pills. I still continue to cough sometimes gaging. Shortness of breath and wheezing, I have an inhaler, I am not coughing up anymore </a:t>
            </a:r>
            <a:r>
              <a:rPr lang="en-US" altLang="zh-CN" dirty="0" err="1"/>
              <a:t>phlem</a:t>
            </a:r>
            <a:r>
              <a:rPr lang="en-US" altLang="zh-CN" dirty="0"/>
              <a:t>. </a:t>
            </a:r>
            <a:endParaRPr lang="zh-CN" altLang="en-US" dirty="0"/>
          </a:p>
        </p:txBody>
      </p:sp>
      <p:sp>
        <p:nvSpPr>
          <p:cNvPr id="5" name="灯片编号占位符 4">
            <a:extLst>
              <a:ext uri="{FF2B5EF4-FFF2-40B4-BE49-F238E27FC236}">
                <a16:creationId xmlns:a16="http://schemas.microsoft.com/office/drawing/2014/main" id="{3E2B58BA-B536-46D0-869C-6F4DECBD77F9}"/>
              </a:ext>
            </a:extLst>
          </p:cNvPr>
          <p:cNvSpPr>
            <a:spLocks noGrp="1"/>
          </p:cNvSpPr>
          <p:nvPr>
            <p:ph type="sldNum" sz="quarter" idx="12"/>
          </p:nvPr>
        </p:nvSpPr>
        <p:spPr/>
        <p:txBody>
          <a:bodyPr/>
          <a:lstStyle/>
          <a:p>
            <a:fld id="{5DEF7F31-0B8A-474A-B86C-91F381754329}" type="slidenum">
              <a:rPr lang="en-US" smtClean="0"/>
              <a:t>10</a:t>
            </a:fld>
            <a:endParaRPr lang="en-US"/>
          </a:p>
        </p:txBody>
      </p:sp>
    </p:spTree>
    <p:extLst>
      <p:ext uri="{BB962C8B-B14F-4D97-AF65-F5344CB8AC3E}">
        <p14:creationId xmlns:p14="http://schemas.microsoft.com/office/powerpoint/2010/main" val="4178331875"/>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E5E8C-B20E-4B17-9537-146778737FFF}"/>
              </a:ext>
            </a:extLst>
          </p:cNvPr>
          <p:cNvSpPr>
            <a:spLocks noGrp="1"/>
          </p:cNvSpPr>
          <p:nvPr>
            <p:ph type="title"/>
          </p:nvPr>
        </p:nvSpPr>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3B58E0BC-0597-4E1C-ACF1-39BB02ACC533}"/>
              </a:ext>
            </a:extLst>
          </p:cNvPr>
          <p:cNvSpPr>
            <a:spLocks noGrp="1"/>
          </p:cNvSpPr>
          <p:nvPr>
            <p:ph idx="1"/>
          </p:nvPr>
        </p:nvSpPr>
        <p:spPr/>
        <p:txBody>
          <a:bodyPr/>
          <a:lstStyle/>
          <a:p>
            <a:r>
              <a:rPr lang="en-US" altLang="zh-CN" dirty="0"/>
              <a:t>The NCBI Disease Corpus </a:t>
            </a:r>
            <a:r>
              <a:rPr lang="en-US" altLang="zh-CN" b="1" baseline="30000" dirty="0"/>
              <a:t>[2]</a:t>
            </a:r>
          </a:p>
          <a:p>
            <a:pPr marL="560070" lvl="1" indent="-285750">
              <a:buFontTx/>
              <a:buChar char="-"/>
            </a:pPr>
            <a:r>
              <a:rPr lang="en-US" altLang="zh-CN" dirty="0"/>
              <a:t>A collection of 793 PubMed abstracts fully annotated at both mention and concept levels.</a:t>
            </a:r>
          </a:p>
          <a:p>
            <a:pPr marL="560070" lvl="1" indent="-285750">
              <a:buFontTx/>
              <a:buChar char="-"/>
            </a:pPr>
            <a:r>
              <a:rPr lang="en-US" altLang="zh-CN" dirty="0"/>
              <a:t>CONLL-U is a standard format followed to annotate data at sentence level and at word/token level.</a:t>
            </a:r>
          </a:p>
          <a:p>
            <a:r>
              <a:rPr lang="en-US" altLang="zh-CN" dirty="0"/>
              <a:t>Example:</a:t>
            </a:r>
          </a:p>
          <a:p>
            <a:pPr lvl="1"/>
            <a:endParaRPr lang="en-US" altLang="zh-CN" dirty="0"/>
          </a:p>
        </p:txBody>
      </p:sp>
      <p:pic>
        <p:nvPicPr>
          <p:cNvPr id="5" name="图片 4">
            <a:extLst>
              <a:ext uri="{FF2B5EF4-FFF2-40B4-BE49-F238E27FC236}">
                <a16:creationId xmlns:a16="http://schemas.microsoft.com/office/drawing/2014/main" id="{C9D55104-F80F-468F-AA36-0E15553342BA}"/>
              </a:ext>
            </a:extLst>
          </p:cNvPr>
          <p:cNvPicPr>
            <a:picLocks noChangeAspect="1"/>
          </p:cNvPicPr>
          <p:nvPr/>
        </p:nvPicPr>
        <p:blipFill>
          <a:blip r:embed="rId2"/>
          <a:stretch>
            <a:fillRect/>
          </a:stretch>
        </p:blipFill>
        <p:spPr>
          <a:xfrm>
            <a:off x="618494" y="4949005"/>
            <a:ext cx="10496144" cy="686521"/>
          </a:xfrm>
          <a:prstGeom prst="rect">
            <a:avLst/>
          </a:prstGeom>
        </p:spPr>
      </p:pic>
      <p:sp>
        <p:nvSpPr>
          <p:cNvPr id="7" name="灯片编号占位符 6">
            <a:extLst>
              <a:ext uri="{FF2B5EF4-FFF2-40B4-BE49-F238E27FC236}">
                <a16:creationId xmlns:a16="http://schemas.microsoft.com/office/drawing/2014/main" id="{B2A7EEC8-BF56-497B-B053-29FB20ADB47B}"/>
              </a:ext>
            </a:extLst>
          </p:cNvPr>
          <p:cNvSpPr>
            <a:spLocks noGrp="1"/>
          </p:cNvSpPr>
          <p:nvPr>
            <p:ph type="sldNum" sz="quarter" idx="12"/>
          </p:nvPr>
        </p:nvSpPr>
        <p:spPr/>
        <p:txBody>
          <a:bodyPr/>
          <a:lstStyle/>
          <a:p>
            <a:fld id="{5DEF7F31-0B8A-474A-B86C-91F381754329}" type="slidenum">
              <a:rPr lang="en-US" smtClean="0"/>
              <a:t>11</a:t>
            </a:fld>
            <a:endParaRPr lang="en-US"/>
          </a:p>
        </p:txBody>
      </p:sp>
    </p:spTree>
    <p:extLst>
      <p:ext uri="{BB962C8B-B14F-4D97-AF65-F5344CB8AC3E}">
        <p14:creationId xmlns:p14="http://schemas.microsoft.com/office/powerpoint/2010/main" val="370414124"/>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B9A7F31-3E55-47D4-97D4-A157C32CE779}"/>
              </a:ext>
            </a:extLst>
          </p:cNvPr>
          <p:cNvSpPr>
            <a:spLocks noGrp="1"/>
          </p:cNvSpPr>
          <p:nvPr>
            <p:ph type="title"/>
          </p:nvPr>
        </p:nvSpPr>
        <p:spPr>
          <a:xfrm>
            <a:off x="853473" y="900714"/>
            <a:ext cx="4140096" cy="1507375"/>
          </a:xfrm>
        </p:spPr>
        <p:txBody>
          <a:bodyPr>
            <a:normAutofit/>
          </a:bodyPr>
          <a:lstStyle/>
          <a:p>
            <a:r>
              <a:rPr lang="en-US" altLang="zh-CN" dirty="0"/>
              <a:t>Word Vector + Clustering</a:t>
            </a:r>
            <a:endParaRPr lang="zh-CN" altLang="en-US" dirty="0"/>
          </a:p>
        </p:txBody>
      </p:sp>
      <p:sp>
        <p:nvSpPr>
          <p:cNvPr id="3" name="内容占位符 2">
            <a:extLst>
              <a:ext uri="{FF2B5EF4-FFF2-40B4-BE49-F238E27FC236}">
                <a16:creationId xmlns:a16="http://schemas.microsoft.com/office/drawing/2014/main" id="{ED34850E-BF27-4968-B900-3A8F90A2CB80}"/>
              </a:ext>
            </a:extLst>
          </p:cNvPr>
          <p:cNvSpPr>
            <a:spLocks noGrp="1"/>
          </p:cNvSpPr>
          <p:nvPr>
            <p:ph idx="1"/>
          </p:nvPr>
        </p:nvSpPr>
        <p:spPr>
          <a:xfrm>
            <a:off x="915535" y="2709418"/>
            <a:ext cx="4140096" cy="2835348"/>
          </a:xfrm>
        </p:spPr>
        <p:txBody>
          <a:bodyPr>
            <a:normAutofit/>
          </a:bodyPr>
          <a:lstStyle/>
          <a:p>
            <a:r>
              <a:rPr lang="en-US" altLang="zh-CN" dirty="0"/>
              <a:t>Word2Vec creates word vectors for corpus together.</a:t>
            </a:r>
          </a:p>
          <a:p>
            <a:r>
              <a:rPr lang="en-US" altLang="zh-CN" dirty="0"/>
              <a:t>K-means clustering with </a:t>
            </a:r>
            <a:r>
              <a:rPr lang="en-US" altLang="zh-CN" dirty="0" err="1"/>
              <a:t>n_cluster</a:t>
            </a:r>
            <a:r>
              <a:rPr lang="en-US" altLang="zh-CN" dirty="0"/>
              <a:t>=2, 3.</a:t>
            </a:r>
          </a:p>
          <a:p>
            <a:pPr marL="560070" lvl="1" indent="-285750">
              <a:buFontTx/>
              <a:buChar char="-"/>
            </a:pPr>
            <a:r>
              <a:rPr lang="en-US" altLang="zh-CN" dirty="0"/>
              <a:t>Kernel-PCA for visualization</a:t>
            </a:r>
          </a:p>
          <a:p>
            <a:pPr marL="834390" lvl="2" indent="-285750">
              <a:buFontTx/>
              <a:buChar char="-"/>
            </a:pPr>
            <a:r>
              <a:rPr lang="en-US" altLang="zh-CN" b="1" dirty="0"/>
              <a:t>Cosine kernel</a:t>
            </a:r>
          </a:p>
        </p:txBody>
      </p:sp>
      <p:sp>
        <p:nvSpPr>
          <p:cNvPr id="14" name="Freeform: Shape 1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图片 6">
            <a:extLst>
              <a:ext uri="{FF2B5EF4-FFF2-40B4-BE49-F238E27FC236}">
                <a16:creationId xmlns:a16="http://schemas.microsoft.com/office/drawing/2014/main" id="{1C801C6C-14F1-4C24-9863-D0F6DAD594BF}"/>
              </a:ext>
            </a:extLst>
          </p:cNvPr>
          <p:cNvPicPr>
            <a:picLocks noChangeAspect="1"/>
          </p:cNvPicPr>
          <p:nvPr/>
        </p:nvPicPr>
        <p:blipFill>
          <a:blip r:embed="rId2"/>
          <a:stretch>
            <a:fillRect/>
          </a:stretch>
        </p:blipFill>
        <p:spPr>
          <a:xfrm>
            <a:off x="5431228" y="914396"/>
            <a:ext cx="5831173" cy="2653184"/>
          </a:xfrm>
          <a:prstGeom prst="rect">
            <a:avLst/>
          </a:prstGeom>
        </p:spPr>
      </p:pic>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图片 4">
            <a:extLst>
              <a:ext uri="{FF2B5EF4-FFF2-40B4-BE49-F238E27FC236}">
                <a16:creationId xmlns:a16="http://schemas.microsoft.com/office/drawing/2014/main" id="{9E5BED33-715E-4200-B6AA-A7C8A7CF264A}"/>
              </a:ext>
            </a:extLst>
          </p:cNvPr>
          <p:cNvPicPr>
            <a:picLocks noChangeAspect="1"/>
          </p:cNvPicPr>
          <p:nvPr/>
        </p:nvPicPr>
        <p:blipFill>
          <a:blip r:embed="rId3"/>
          <a:stretch>
            <a:fillRect/>
          </a:stretch>
        </p:blipFill>
        <p:spPr>
          <a:xfrm>
            <a:off x="5278975" y="3650257"/>
            <a:ext cx="5940538" cy="2643539"/>
          </a:xfrm>
          <a:prstGeom prst="rect">
            <a:avLst/>
          </a:prstGeom>
        </p:spPr>
      </p:pic>
      <p:pic>
        <p:nvPicPr>
          <p:cNvPr id="10" name="图片 9">
            <a:extLst>
              <a:ext uri="{FF2B5EF4-FFF2-40B4-BE49-F238E27FC236}">
                <a16:creationId xmlns:a16="http://schemas.microsoft.com/office/drawing/2014/main" id="{DC2E2B07-8260-46AF-9283-B4064D2AE8B7}"/>
              </a:ext>
            </a:extLst>
          </p:cNvPr>
          <p:cNvPicPr>
            <a:picLocks noChangeAspect="1"/>
          </p:cNvPicPr>
          <p:nvPr/>
        </p:nvPicPr>
        <p:blipFill>
          <a:blip r:embed="rId4"/>
          <a:stretch>
            <a:fillRect/>
          </a:stretch>
        </p:blipFill>
        <p:spPr>
          <a:xfrm>
            <a:off x="5355101" y="850358"/>
            <a:ext cx="5983426" cy="2717222"/>
          </a:xfrm>
          <a:prstGeom prst="rect">
            <a:avLst/>
          </a:prstGeom>
        </p:spPr>
      </p:pic>
      <p:pic>
        <p:nvPicPr>
          <p:cNvPr id="13" name="图片 12">
            <a:extLst>
              <a:ext uri="{FF2B5EF4-FFF2-40B4-BE49-F238E27FC236}">
                <a16:creationId xmlns:a16="http://schemas.microsoft.com/office/drawing/2014/main" id="{453AB53B-81A0-4A88-B5E2-28077F58E9A7}"/>
              </a:ext>
            </a:extLst>
          </p:cNvPr>
          <p:cNvPicPr>
            <a:picLocks noChangeAspect="1"/>
          </p:cNvPicPr>
          <p:nvPr/>
        </p:nvPicPr>
        <p:blipFill>
          <a:blip r:embed="rId5"/>
          <a:stretch>
            <a:fillRect/>
          </a:stretch>
        </p:blipFill>
        <p:spPr>
          <a:xfrm>
            <a:off x="5365224" y="3604499"/>
            <a:ext cx="5940537" cy="2755164"/>
          </a:xfrm>
          <a:prstGeom prst="rect">
            <a:avLst/>
          </a:prstGeom>
        </p:spPr>
      </p:pic>
      <p:sp>
        <p:nvSpPr>
          <p:cNvPr id="15" name="灯片编号占位符 14">
            <a:extLst>
              <a:ext uri="{FF2B5EF4-FFF2-40B4-BE49-F238E27FC236}">
                <a16:creationId xmlns:a16="http://schemas.microsoft.com/office/drawing/2014/main" id="{F6AEB2C5-BC40-4315-9ABD-6E39F5B3D26F}"/>
              </a:ext>
            </a:extLst>
          </p:cNvPr>
          <p:cNvSpPr>
            <a:spLocks noGrp="1"/>
          </p:cNvSpPr>
          <p:nvPr>
            <p:ph type="sldNum" sz="quarter" idx="12"/>
          </p:nvPr>
        </p:nvSpPr>
        <p:spPr/>
        <p:txBody>
          <a:bodyPr/>
          <a:lstStyle/>
          <a:p>
            <a:fld id="{5DEF7F31-0B8A-474A-B86C-91F381754329}" type="slidenum">
              <a:rPr lang="en-US" smtClean="0"/>
              <a:t>12</a:t>
            </a:fld>
            <a:endParaRPr lang="en-US"/>
          </a:p>
        </p:txBody>
      </p:sp>
    </p:spTree>
    <p:extLst>
      <p:ext uri="{BB962C8B-B14F-4D97-AF65-F5344CB8AC3E}">
        <p14:creationId xmlns:p14="http://schemas.microsoft.com/office/powerpoint/2010/main" val="156958016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A7F31-3E55-47D4-97D4-A157C32CE779}"/>
              </a:ext>
            </a:extLst>
          </p:cNvPr>
          <p:cNvSpPr>
            <a:spLocks noGrp="1"/>
          </p:cNvSpPr>
          <p:nvPr>
            <p:ph type="title"/>
          </p:nvPr>
        </p:nvSpPr>
        <p:spPr>
          <a:xfrm>
            <a:off x="1077362" y="584244"/>
            <a:ext cx="9950103" cy="816536"/>
          </a:xfrm>
        </p:spPr>
        <p:txBody>
          <a:bodyPr/>
          <a:lstStyle/>
          <a:p>
            <a:r>
              <a:rPr lang="en-US" altLang="zh-CN" dirty="0"/>
              <a:t>Word Vector + KNN</a:t>
            </a:r>
            <a:endParaRPr lang="zh-CN" altLang="en-US" dirty="0"/>
          </a:p>
        </p:txBody>
      </p:sp>
      <p:pic>
        <p:nvPicPr>
          <p:cNvPr id="11" name="图片 10">
            <a:extLst>
              <a:ext uri="{FF2B5EF4-FFF2-40B4-BE49-F238E27FC236}">
                <a16:creationId xmlns:a16="http://schemas.microsoft.com/office/drawing/2014/main" id="{B7DF7FCE-1F7F-45BD-B3CD-929F3CEC00A9}"/>
              </a:ext>
            </a:extLst>
          </p:cNvPr>
          <p:cNvPicPr>
            <a:picLocks noChangeAspect="1"/>
          </p:cNvPicPr>
          <p:nvPr/>
        </p:nvPicPr>
        <p:blipFill>
          <a:blip r:embed="rId2"/>
          <a:stretch>
            <a:fillRect/>
          </a:stretch>
        </p:blipFill>
        <p:spPr>
          <a:xfrm>
            <a:off x="843618" y="1536970"/>
            <a:ext cx="3924973" cy="4677808"/>
          </a:xfrm>
          <a:prstGeom prst="rect">
            <a:avLst/>
          </a:prstGeom>
        </p:spPr>
      </p:pic>
      <p:pic>
        <p:nvPicPr>
          <p:cNvPr id="13" name="图片 12">
            <a:extLst>
              <a:ext uri="{FF2B5EF4-FFF2-40B4-BE49-F238E27FC236}">
                <a16:creationId xmlns:a16="http://schemas.microsoft.com/office/drawing/2014/main" id="{20BD08A1-589C-4CD3-8E46-3A82A54F22A8}"/>
              </a:ext>
            </a:extLst>
          </p:cNvPr>
          <p:cNvPicPr>
            <a:picLocks noChangeAspect="1"/>
          </p:cNvPicPr>
          <p:nvPr/>
        </p:nvPicPr>
        <p:blipFill>
          <a:blip r:embed="rId3"/>
          <a:stretch>
            <a:fillRect/>
          </a:stretch>
        </p:blipFill>
        <p:spPr>
          <a:xfrm>
            <a:off x="6616482" y="1536971"/>
            <a:ext cx="3870286" cy="4677808"/>
          </a:xfrm>
          <a:prstGeom prst="rect">
            <a:avLst/>
          </a:prstGeom>
        </p:spPr>
      </p:pic>
      <p:sp>
        <p:nvSpPr>
          <p:cNvPr id="14" name="文本框 13">
            <a:extLst>
              <a:ext uri="{FF2B5EF4-FFF2-40B4-BE49-F238E27FC236}">
                <a16:creationId xmlns:a16="http://schemas.microsoft.com/office/drawing/2014/main" id="{3F841E13-F512-43AC-AB27-60737FEAA041}"/>
              </a:ext>
            </a:extLst>
          </p:cNvPr>
          <p:cNvSpPr txBox="1"/>
          <p:nvPr/>
        </p:nvSpPr>
        <p:spPr>
          <a:xfrm>
            <a:off x="4953234" y="2315183"/>
            <a:ext cx="739302" cy="369332"/>
          </a:xfrm>
          <a:prstGeom prst="rect">
            <a:avLst/>
          </a:prstGeom>
          <a:noFill/>
        </p:spPr>
        <p:txBody>
          <a:bodyPr wrap="square" rtlCol="0">
            <a:spAutoFit/>
          </a:bodyPr>
          <a:lstStyle/>
          <a:p>
            <a:r>
              <a:rPr lang="en-US" altLang="zh-CN" dirty="0"/>
              <a:t>K=5</a:t>
            </a:r>
            <a:endParaRPr lang="zh-CN" altLang="en-US" dirty="0"/>
          </a:p>
        </p:txBody>
      </p:sp>
      <p:sp>
        <p:nvSpPr>
          <p:cNvPr id="15" name="文本框 14">
            <a:extLst>
              <a:ext uri="{FF2B5EF4-FFF2-40B4-BE49-F238E27FC236}">
                <a16:creationId xmlns:a16="http://schemas.microsoft.com/office/drawing/2014/main" id="{996D2046-4B23-4AB4-B4A9-C1872D2F1F1A}"/>
              </a:ext>
            </a:extLst>
          </p:cNvPr>
          <p:cNvSpPr txBox="1"/>
          <p:nvPr/>
        </p:nvSpPr>
        <p:spPr>
          <a:xfrm>
            <a:off x="10677556" y="5218092"/>
            <a:ext cx="739302" cy="369332"/>
          </a:xfrm>
          <a:prstGeom prst="rect">
            <a:avLst/>
          </a:prstGeom>
          <a:noFill/>
        </p:spPr>
        <p:txBody>
          <a:bodyPr wrap="square" rtlCol="0">
            <a:spAutoFit/>
          </a:bodyPr>
          <a:lstStyle/>
          <a:p>
            <a:r>
              <a:rPr lang="en-US" altLang="zh-CN" dirty="0"/>
              <a:t>K=30</a:t>
            </a:r>
            <a:endParaRPr lang="zh-CN" altLang="en-US" dirty="0"/>
          </a:p>
        </p:txBody>
      </p:sp>
      <p:sp>
        <p:nvSpPr>
          <p:cNvPr id="16" name="文本框 15">
            <a:extLst>
              <a:ext uri="{FF2B5EF4-FFF2-40B4-BE49-F238E27FC236}">
                <a16:creationId xmlns:a16="http://schemas.microsoft.com/office/drawing/2014/main" id="{4017EF4D-290E-400A-B62B-0B1E3159D9D2}"/>
              </a:ext>
            </a:extLst>
          </p:cNvPr>
          <p:cNvSpPr txBox="1"/>
          <p:nvPr/>
        </p:nvSpPr>
        <p:spPr>
          <a:xfrm>
            <a:off x="10671412" y="3823954"/>
            <a:ext cx="739302" cy="369332"/>
          </a:xfrm>
          <a:prstGeom prst="rect">
            <a:avLst/>
          </a:prstGeom>
          <a:noFill/>
        </p:spPr>
        <p:txBody>
          <a:bodyPr wrap="square" rtlCol="0">
            <a:spAutoFit/>
          </a:bodyPr>
          <a:lstStyle/>
          <a:p>
            <a:r>
              <a:rPr lang="en-US" altLang="zh-CN" dirty="0"/>
              <a:t>K=25</a:t>
            </a:r>
            <a:endParaRPr lang="zh-CN" altLang="en-US" dirty="0"/>
          </a:p>
        </p:txBody>
      </p:sp>
      <p:sp>
        <p:nvSpPr>
          <p:cNvPr id="17" name="文本框 16">
            <a:extLst>
              <a:ext uri="{FF2B5EF4-FFF2-40B4-BE49-F238E27FC236}">
                <a16:creationId xmlns:a16="http://schemas.microsoft.com/office/drawing/2014/main" id="{1E8FF3E0-F256-4609-AA0C-F5D1BE2FDB0B}"/>
              </a:ext>
            </a:extLst>
          </p:cNvPr>
          <p:cNvSpPr txBox="1"/>
          <p:nvPr/>
        </p:nvSpPr>
        <p:spPr>
          <a:xfrm>
            <a:off x="10657814" y="2334319"/>
            <a:ext cx="739302" cy="369332"/>
          </a:xfrm>
          <a:prstGeom prst="rect">
            <a:avLst/>
          </a:prstGeom>
          <a:noFill/>
        </p:spPr>
        <p:txBody>
          <a:bodyPr wrap="square" rtlCol="0">
            <a:spAutoFit/>
          </a:bodyPr>
          <a:lstStyle/>
          <a:p>
            <a:r>
              <a:rPr lang="en-US" altLang="zh-CN" dirty="0"/>
              <a:t>K=20</a:t>
            </a:r>
            <a:endParaRPr lang="zh-CN" altLang="en-US" dirty="0"/>
          </a:p>
        </p:txBody>
      </p:sp>
      <p:sp>
        <p:nvSpPr>
          <p:cNvPr id="18" name="文本框 17">
            <a:extLst>
              <a:ext uri="{FF2B5EF4-FFF2-40B4-BE49-F238E27FC236}">
                <a16:creationId xmlns:a16="http://schemas.microsoft.com/office/drawing/2014/main" id="{A14C866B-AAB5-43E2-BD6A-A42DCA5BD3B9}"/>
              </a:ext>
            </a:extLst>
          </p:cNvPr>
          <p:cNvSpPr txBox="1"/>
          <p:nvPr/>
        </p:nvSpPr>
        <p:spPr>
          <a:xfrm>
            <a:off x="4948434" y="5402758"/>
            <a:ext cx="739302" cy="369332"/>
          </a:xfrm>
          <a:prstGeom prst="rect">
            <a:avLst/>
          </a:prstGeom>
          <a:noFill/>
        </p:spPr>
        <p:txBody>
          <a:bodyPr wrap="square" rtlCol="0">
            <a:spAutoFit/>
          </a:bodyPr>
          <a:lstStyle/>
          <a:p>
            <a:r>
              <a:rPr lang="en-US" altLang="zh-CN" dirty="0"/>
              <a:t>K=15</a:t>
            </a:r>
            <a:endParaRPr lang="zh-CN" altLang="en-US" dirty="0"/>
          </a:p>
        </p:txBody>
      </p:sp>
      <p:sp>
        <p:nvSpPr>
          <p:cNvPr id="19" name="文本框 18">
            <a:extLst>
              <a:ext uri="{FF2B5EF4-FFF2-40B4-BE49-F238E27FC236}">
                <a16:creationId xmlns:a16="http://schemas.microsoft.com/office/drawing/2014/main" id="{733E8D39-2950-46F9-887C-6B7B175C13D7}"/>
              </a:ext>
            </a:extLst>
          </p:cNvPr>
          <p:cNvSpPr txBox="1"/>
          <p:nvPr/>
        </p:nvSpPr>
        <p:spPr>
          <a:xfrm>
            <a:off x="4949821" y="3772392"/>
            <a:ext cx="739302" cy="369332"/>
          </a:xfrm>
          <a:prstGeom prst="rect">
            <a:avLst/>
          </a:prstGeom>
          <a:noFill/>
        </p:spPr>
        <p:txBody>
          <a:bodyPr wrap="square" rtlCol="0">
            <a:spAutoFit/>
          </a:bodyPr>
          <a:lstStyle/>
          <a:p>
            <a:r>
              <a:rPr lang="en-US" altLang="zh-CN" dirty="0"/>
              <a:t>K=10</a:t>
            </a:r>
            <a:endParaRPr lang="zh-CN" altLang="en-US" dirty="0"/>
          </a:p>
        </p:txBody>
      </p:sp>
      <p:sp>
        <p:nvSpPr>
          <p:cNvPr id="20" name="灯片编号占位符 19">
            <a:extLst>
              <a:ext uri="{FF2B5EF4-FFF2-40B4-BE49-F238E27FC236}">
                <a16:creationId xmlns:a16="http://schemas.microsoft.com/office/drawing/2014/main" id="{416730A1-4A20-490F-B8D9-4EB03ECA2800}"/>
              </a:ext>
            </a:extLst>
          </p:cNvPr>
          <p:cNvSpPr>
            <a:spLocks noGrp="1"/>
          </p:cNvSpPr>
          <p:nvPr>
            <p:ph type="sldNum" sz="quarter" idx="12"/>
          </p:nvPr>
        </p:nvSpPr>
        <p:spPr/>
        <p:txBody>
          <a:bodyPr/>
          <a:lstStyle/>
          <a:p>
            <a:fld id="{5DEF7F31-0B8A-474A-B86C-91F381754329}" type="slidenum">
              <a:rPr lang="en-US" smtClean="0"/>
              <a:t>13</a:t>
            </a:fld>
            <a:endParaRPr lang="en-US"/>
          </a:p>
        </p:txBody>
      </p:sp>
    </p:spTree>
    <p:extLst>
      <p:ext uri="{BB962C8B-B14F-4D97-AF65-F5344CB8AC3E}">
        <p14:creationId xmlns:p14="http://schemas.microsoft.com/office/powerpoint/2010/main" val="4058554595"/>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1C49D-91F1-42BE-A4A6-10140E43997F}"/>
              </a:ext>
            </a:extLst>
          </p:cNvPr>
          <p:cNvSpPr>
            <a:spLocks noGrp="1"/>
          </p:cNvSpPr>
          <p:nvPr>
            <p:ph type="title"/>
          </p:nvPr>
        </p:nvSpPr>
        <p:spPr>
          <a:xfrm>
            <a:off x="1077362" y="720434"/>
            <a:ext cx="9950103" cy="709532"/>
          </a:xfrm>
        </p:spPr>
        <p:txBody>
          <a:bodyPr/>
          <a:lstStyle/>
          <a:p>
            <a:r>
              <a:rPr lang="en-US" altLang="zh-CN" dirty="0"/>
              <a:t>Text Classification</a:t>
            </a:r>
            <a:endParaRPr lang="zh-CN" altLang="en-US" dirty="0"/>
          </a:p>
        </p:txBody>
      </p:sp>
      <p:sp>
        <p:nvSpPr>
          <p:cNvPr id="3" name="内容占位符 2">
            <a:extLst>
              <a:ext uri="{FF2B5EF4-FFF2-40B4-BE49-F238E27FC236}">
                <a16:creationId xmlns:a16="http://schemas.microsoft.com/office/drawing/2014/main" id="{DE1AC51D-A2BB-42BD-906D-B92F703BA2B2}"/>
              </a:ext>
            </a:extLst>
          </p:cNvPr>
          <p:cNvSpPr>
            <a:spLocks noGrp="1"/>
          </p:cNvSpPr>
          <p:nvPr>
            <p:ph idx="1"/>
          </p:nvPr>
        </p:nvSpPr>
        <p:spPr>
          <a:xfrm>
            <a:off x="1077362" y="1653702"/>
            <a:ext cx="9950103" cy="4287128"/>
          </a:xfrm>
        </p:spPr>
        <p:txBody>
          <a:bodyPr/>
          <a:lstStyle/>
          <a:p>
            <a:r>
              <a:rPr lang="en-US" altLang="zh-CN" dirty="0"/>
              <a:t>Bi-LSTM</a:t>
            </a:r>
          </a:p>
          <a:p>
            <a:pPr lvl="1"/>
            <a:r>
              <a:rPr lang="en-US" altLang="zh-CN" dirty="0"/>
              <a:t>-  Embedding Layer + bi-LSTM Layer + Linear + Sigmoid</a:t>
            </a:r>
          </a:p>
          <a:p>
            <a:r>
              <a:rPr lang="en-US" altLang="zh-CN" dirty="0"/>
              <a:t>BERT</a:t>
            </a:r>
          </a:p>
          <a:p>
            <a:pPr marL="560070" lvl="1" indent="-285750">
              <a:buFontTx/>
              <a:buChar char="-"/>
            </a:pPr>
            <a:r>
              <a:rPr lang="en-US" altLang="zh-CN" dirty="0" err="1"/>
              <a:t>BertForSequenceClassification</a:t>
            </a:r>
            <a:endParaRPr lang="en-US" altLang="zh-CN" dirty="0"/>
          </a:p>
          <a:p>
            <a:pPr marL="560070" lvl="1" indent="-285750">
              <a:buFontTx/>
              <a:buChar char="-"/>
            </a:pPr>
            <a:r>
              <a:rPr lang="en-US" altLang="zh-CN" dirty="0"/>
              <a:t>BERT + Dropout + Linear + Sigmoid + Linear + Sigmoid</a:t>
            </a:r>
          </a:p>
          <a:p>
            <a:r>
              <a:rPr lang="en-US" altLang="zh-CN" dirty="0"/>
              <a:t>Unbalanced class: </a:t>
            </a:r>
          </a:p>
          <a:p>
            <a:pPr lvl="1"/>
            <a:r>
              <a:rPr lang="en-US" altLang="zh-CN" dirty="0"/>
              <a:t>-  Add class weights on the loss function</a:t>
            </a:r>
          </a:p>
          <a:p>
            <a:endParaRPr lang="zh-CN" altLang="en-US" dirty="0"/>
          </a:p>
        </p:txBody>
      </p:sp>
      <p:sp>
        <p:nvSpPr>
          <p:cNvPr id="4" name="灯片编号占位符 3">
            <a:extLst>
              <a:ext uri="{FF2B5EF4-FFF2-40B4-BE49-F238E27FC236}">
                <a16:creationId xmlns:a16="http://schemas.microsoft.com/office/drawing/2014/main" id="{BCCA4261-C352-472C-B48F-0A0B244D9201}"/>
              </a:ext>
            </a:extLst>
          </p:cNvPr>
          <p:cNvSpPr>
            <a:spLocks noGrp="1"/>
          </p:cNvSpPr>
          <p:nvPr>
            <p:ph type="sldNum" sz="quarter" idx="12"/>
          </p:nvPr>
        </p:nvSpPr>
        <p:spPr/>
        <p:txBody>
          <a:bodyPr/>
          <a:lstStyle/>
          <a:p>
            <a:fld id="{5DEF7F31-0B8A-474A-B86C-91F381754329}" type="slidenum">
              <a:rPr lang="en-US" smtClean="0"/>
              <a:t>14</a:t>
            </a:fld>
            <a:endParaRPr lang="en-US"/>
          </a:p>
        </p:txBody>
      </p:sp>
    </p:spTree>
    <p:extLst>
      <p:ext uri="{BB962C8B-B14F-4D97-AF65-F5344CB8AC3E}">
        <p14:creationId xmlns:p14="http://schemas.microsoft.com/office/powerpoint/2010/main" val="3253883632"/>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36EFA-76DD-4A53-90E9-D8F2DF6DD429}"/>
              </a:ext>
            </a:extLst>
          </p:cNvPr>
          <p:cNvSpPr>
            <a:spLocks noGrp="1"/>
          </p:cNvSpPr>
          <p:nvPr>
            <p:ph type="title"/>
          </p:nvPr>
        </p:nvSpPr>
        <p:spPr>
          <a:xfrm>
            <a:off x="1077361" y="331359"/>
            <a:ext cx="9950103" cy="728260"/>
          </a:xfrm>
        </p:spPr>
        <p:txBody>
          <a:bodyPr/>
          <a:lstStyle/>
          <a:p>
            <a:r>
              <a:rPr lang="en-US" altLang="zh-CN" dirty="0"/>
              <a:t>Text Classification (Bi-LSTM)</a:t>
            </a:r>
            <a:endParaRPr lang="zh-CN" altLang="en-US" dirty="0"/>
          </a:p>
        </p:txBody>
      </p:sp>
      <p:pic>
        <p:nvPicPr>
          <p:cNvPr id="20" name="图片 19">
            <a:extLst>
              <a:ext uri="{FF2B5EF4-FFF2-40B4-BE49-F238E27FC236}">
                <a16:creationId xmlns:a16="http://schemas.microsoft.com/office/drawing/2014/main" id="{A67707CD-C3A1-45B0-89D5-9E7C0BFD74BC}"/>
              </a:ext>
            </a:extLst>
          </p:cNvPr>
          <p:cNvPicPr>
            <a:picLocks noChangeAspect="1"/>
          </p:cNvPicPr>
          <p:nvPr/>
        </p:nvPicPr>
        <p:blipFill>
          <a:blip r:embed="rId2"/>
          <a:stretch>
            <a:fillRect/>
          </a:stretch>
        </p:blipFill>
        <p:spPr>
          <a:xfrm>
            <a:off x="6238589" y="1059619"/>
            <a:ext cx="2741687" cy="3623126"/>
          </a:xfrm>
          <a:prstGeom prst="rect">
            <a:avLst/>
          </a:prstGeom>
        </p:spPr>
      </p:pic>
      <p:pic>
        <p:nvPicPr>
          <p:cNvPr id="22" name="图片 21">
            <a:extLst>
              <a:ext uri="{FF2B5EF4-FFF2-40B4-BE49-F238E27FC236}">
                <a16:creationId xmlns:a16="http://schemas.microsoft.com/office/drawing/2014/main" id="{40932B39-6C2C-4208-8511-B36C3FCE64B4}"/>
              </a:ext>
            </a:extLst>
          </p:cNvPr>
          <p:cNvPicPr>
            <a:picLocks noChangeAspect="1"/>
          </p:cNvPicPr>
          <p:nvPr/>
        </p:nvPicPr>
        <p:blipFill>
          <a:blip r:embed="rId3"/>
          <a:stretch>
            <a:fillRect/>
          </a:stretch>
        </p:blipFill>
        <p:spPr>
          <a:xfrm>
            <a:off x="9214667" y="1647916"/>
            <a:ext cx="2789855" cy="2495341"/>
          </a:xfrm>
          <a:prstGeom prst="rect">
            <a:avLst/>
          </a:prstGeom>
        </p:spPr>
      </p:pic>
      <p:pic>
        <p:nvPicPr>
          <p:cNvPr id="26" name="图片 25" descr="图表, 折线图&#10;&#10;描述已自动生成">
            <a:extLst>
              <a:ext uri="{FF2B5EF4-FFF2-40B4-BE49-F238E27FC236}">
                <a16:creationId xmlns:a16="http://schemas.microsoft.com/office/drawing/2014/main" id="{3C457D3A-B2B2-41BE-998F-C37278BAE0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036" y="1074685"/>
            <a:ext cx="4176056" cy="3335465"/>
          </a:xfrm>
          <a:prstGeom prst="rect">
            <a:avLst/>
          </a:prstGeom>
        </p:spPr>
      </p:pic>
      <p:pic>
        <p:nvPicPr>
          <p:cNvPr id="28" name="图片 27">
            <a:extLst>
              <a:ext uri="{FF2B5EF4-FFF2-40B4-BE49-F238E27FC236}">
                <a16:creationId xmlns:a16="http://schemas.microsoft.com/office/drawing/2014/main" id="{0DBEDAB9-3EBB-40E7-85B4-19FC9E41BC2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26468" y="4352965"/>
            <a:ext cx="3190059" cy="2425140"/>
          </a:xfrm>
          <a:prstGeom prst="rect">
            <a:avLst/>
          </a:prstGeom>
        </p:spPr>
      </p:pic>
      <p:sp>
        <p:nvSpPr>
          <p:cNvPr id="29" name="灯片编号占位符 28">
            <a:extLst>
              <a:ext uri="{FF2B5EF4-FFF2-40B4-BE49-F238E27FC236}">
                <a16:creationId xmlns:a16="http://schemas.microsoft.com/office/drawing/2014/main" id="{0C5B47DE-8E08-409A-967A-60611E311B07}"/>
              </a:ext>
            </a:extLst>
          </p:cNvPr>
          <p:cNvSpPr>
            <a:spLocks noGrp="1"/>
          </p:cNvSpPr>
          <p:nvPr>
            <p:ph type="sldNum" sz="quarter" idx="12"/>
          </p:nvPr>
        </p:nvSpPr>
        <p:spPr/>
        <p:txBody>
          <a:bodyPr/>
          <a:lstStyle/>
          <a:p>
            <a:fld id="{5DEF7F31-0B8A-474A-B86C-91F381754329}" type="slidenum">
              <a:rPr lang="en-US" smtClean="0"/>
              <a:t>15</a:t>
            </a:fld>
            <a:endParaRPr lang="en-US"/>
          </a:p>
        </p:txBody>
      </p:sp>
      <p:sp>
        <p:nvSpPr>
          <p:cNvPr id="30" name="箭头: 左 29">
            <a:extLst>
              <a:ext uri="{FF2B5EF4-FFF2-40B4-BE49-F238E27FC236}">
                <a16:creationId xmlns:a16="http://schemas.microsoft.com/office/drawing/2014/main" id="{1E76CD71-5305-4BAC-AC0A-0A1BDD110A6E}"/>
              </a:ext>
            </a:extLst>
          </p:cNvPr>
          <p:cNvSpPr/>
          <p:nvPr/>
        </p:nvSpPr>
        <p:spPr>
          <a:xfrm>
            <a:off x="4728640" y="1341577"/>
            <a:ext cx="1224773" cy="2801680"/>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t>10-fold CV </a:t>
            </a:r>
          </a:p>
        </p:txBody>
      </p:sp>
      <p:pic>
        <p:nvPicPr>
          <p:cNvPr id="32" name="图片 31">
            <a:extLst>
              <a:ext uri="{FF2B5EF4-FFF2-40B4-BE49-F238E27FC236}">
                <a16:creationId xmlns:a16="http://schemas.microsoft.com/office/drawing/2014/main" id="{A77E9253-EF7A-481B-BBD9-22712509CE97}"/>
              </a:ext>
            </a:extLst>
          </p:cNvPr>
          <p:cNvPicPr>
            <a:picLocks noChangeAspect="1"/>
          </p:cNvPicPr>
          <p:nvPr/>
        </p:nvPicPr>
        <p:blipFill>
          <a:blip r:embed="rId6"/>
          <a:stretch>
            <a:fillRect/>
          </a:stretch>
        </p:blipFill>
        <p:spPr>
          <a:xfrm>
            <a:off x="5628997" y="4797729"/>
            <a:ext cx="3806588" cy="1535612"/>
          </a:xfrm>
          <a:prstGeom prst="rect">
            <a:avLst/>
          </a:prstGeom>
        </p:spPr>
      </p:pic>
      <p:sp>
        <p:nvSpPr>
          <p:cNvPr id="33" name="箭头: 左 32">
            <a:extLst>
              <a:ext uri="{FF2B5EF4-FFF2-40B4-BE49-F238E27FC236}">
                <a16:creationId xmlns:a16="http://schemas.microsoft.com/office/drawing/2014/main" id="{2294EBC2-92E1-4856-A8AE-AB8F17780F38}"/>
              </a:ext>
            </a:extLst>
          </p:cNvPr>
          <p:cNvSpPr/>
          <p:nvPr/>
        </p:nvSpPr>
        <p:spPr>
          <a:xfrm>
            <a:off x="4260375" y="4958686"/>
            <a:ext cx="1224773" cy="1115473"/>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t>Testing</a:t>
            </a:r>
          </a:p>
        </p:txBody>
      </p:sp>
    </p:spTree>
    <p:extLst>
      <p:ext uri="{BB962C8B-B14F-4D97-AF65-F5344CB8AC3E}">
        <p14:creationId xmlns:p14="http://schemas.microsoft.com/office/powerpoint/2010/main" val="2061606448"/>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E8F8FC2-E13C-46D9-ABF1-1E090EE1CCB9}"/>
              </a:ext>
            </a:extLst>
          </p:cNvPr>
          <p:cNvSpPr txBox="1">
            <a:spLocks/>
          </p:cNvSpPr>
          <p:nvPr/>
        </p:nvSpPr>
        <p:spPr>
          <a:xfrm>
            <a:off x="1077361" y="331359"/>
            <a:ext cx="9950103" cy="728260"/>
          </a:xfrm>
          <a:prstGeom prst="rect">
            <a:avLst/>
          </a:prstGeom>
        </p:spPr>
        <p:txBody>
          <a:bodyPr lIns="109728" tIns="109728" rIns="109728" bIns="91440" anchor="b"/>
          <a:lstStyle>
            <a:lvl1pPr algn="l" defTabSz="914400" rtl="0" eaLnBrk="1" latinLnBrk="0" hangingPunct="1">
              <a:lnSpc>
                <a:spcPct val="120000"/>
              </a:lnSpc>
              <a:spcBef>
                <a:spcPct val="0"/>
              </a:spcBef>
              <a:buNone/>
              <a:defRPr sz="3600" b="1" kern="1200" spc="220">
                <a:solidFill>
                  <a:schemeClr val="tx1"/>
                </a:solidFill>
                <a:effectLst/>
                <a:latin typeface="+mj-lt"/>
                <a:ea typeface="+mj-ea"/>
                <a:cs typeface="+mj-cs"/>
              </a:defRPr>
            </a:lvl1pPr>
          </a:lstStyle>
          <a:p>
            <a:r>
              <a:rPr lang="en-US" altLang="zh-CN" dirty="0"/>
              <a:t>Text Classification (BERT)</a:t>
            </a:r>
            <a:endParaRPr lang="zh-CN" altLang="en-US" dirty="0"/>
          </a:p>
        </p:txBody>
      </p:sp>
      <p:pic>
        <p:nvPicPr>
          <p:cNvPr id="10" name="图片 9">
            <a:extLst>
              <a:ext uri="{FF2B5EF4-FFF2-40B4-BE49-F238E27FC236}">
                <a16:creationId xmlns:a16="http://schemas.microsoft.com/office/drawing/2014/main" id="{F068AC1F-682D-4F48-92F5-87EB21794E72}"/>
              </a:ext>
            </a:extLst>
          </p:cNvPr>
          <p:cNvPicPr>
            <a:picLocks noChangeAspect="1"/>
          </p:cNvPicPr>
          <p:nvPr/>
        </p:nvPicPr>
        <p:blipFill>
          <a:blip r:embed="rId2"/>
          <a:stretch>
            <a:fillRect/>
          </a:stretch>
        </p:blipFill>
        <p:spPr>
          <a:xfrm>
            <a:off x="2032078" y="1234985"/>
            <a:ext cx="7116168" cy="1829055"/>
          </a:xfrm>
          <a:prstGeom prst="rect">
            <a:avLst/>
          </a:prstGeom>
        </p:spPr>
      </p:pic>
      <p:pic>
        <p:nvPicPr>
          <p:cNvPr id="14" name="图片 13">
            <a:extLst>
              <a:ext uri="{FF2B5EF4-FFF2-40B4-BE49-F238E27FC236}">
                <a16:creationId xmlns:a16="http://schemas.microsoft.com/office/drawing/2014/main" id="{D2ED5F6D-3B33-47FE-A59C-A6C2AD620738}"/>
              </a:ext>
            </a:extLst>
          </p:cNvPr>
          <p:cNvPicPr>
            <a:picLocks noChangeAspect="1"/>
          </p:cNvPicPr>
          <p:nvPr/>
        </p:nvPicPr>
        <p:blipFill>
          <a:blip r:embed="rId3"/>
          <a:stretch>
            <a:fillRect/>
          </a:stretch>
        </p:blipFill>
        <p:spPr>
          <a:xfrm>
            <a:off x="748027" y="3857139"/>
            <a:ext cx="4654066" cy="2669502"/>
          </a:xfrm>
          <a:prstGeom prst="rect">
            <a:avLst/>
          </a:prstGeom>
        </p:spPr>
      </p:pic>
      <p:pic>
        <p:nvPicPr>
          <p:cNvPr id="16" name="图片 15">
            <a:extLst>
              <a:ext uri="{FF2B5EF4-FFF2-40B4-BE49-F238E27FC236}">
                <a16:creationId xmlns:a16="http://schemas.microsoft.com/office/drawing/2014/main" id="{908242D6-CC27-4E2E-B3C4-0FE54683E52E}"/>
              </a:ext>
            </a:extLst>
          </p:cNvPr>
          <p:cNvPicPr>
            <a:picLocks noChangeAspect="1"/>
          </p:cNvPicPr>
          <p:nvPr/>
        </p:nvPicPr>
        <p:blipFill>
          <a:blip r:embed="rId4"/>
          <a:stretch>
            <a:fillRect/>
          </a:stretch>
        </p:blipFill>
        <p:spPr>
          <a:xfrm>
            <a:off x="5662731" y="3983228"/>
            <a:ext cx="4781518" cy="2417323"/>
          </a:xfrm>
          <a:prstGeom prst="rect">
            <a:avLst/>
          </a:prstGeom>
        </p:spPr>
      </p:pic>
      <p:sp>
        <p:nvSpPr>
          <p:cNvPr id="17" name="灯片编号占位符 16">
            <a:extLst>
              <a:ext uri="{FF2B5EF4-FFF2-40B4-BE49-F238E27FC236}">
                <a16:creationId xmlns:a16="http://schemas.microsoft.com/office/drawing/2014/main" id="{ADCC6A37-268E-4065-B953-D6B4FB15FBE2}"/>
              </a:ext>
            </a:extLst>
          </p:cNvPr>
          <p:cNvSpPr>
            <a:spLocks noGrp="1"/>
          </p:cNvSpPr>
          <p:nvPr>
            <p:ph type="sldNum" sz="quarter" idx="12"/>
          </p:nvPr>
        </p:nvSpPr>
        <p:spPr/>
        <p:txBody>
          <a:bodyPr/>
          <a:lstStyle/>
          <a:p>
            <a:fld id="{5DEF7F31-0B8A-474A-B86C-91F381754329}" type="slidenum">
              <a:rPr lang="en-US" smtClean="0"/>
              <a:t>16</a:t>
            </a:fld>
            <a:endParaRPr lang="en-US"/>
          </a:p>
        </p:txBody>
      </p:sp>
      <p:sp>
        <p:nvSpPr>
          <p:cNvPr id="20" name="箭头: 下 19">
            <a:extLst>
              <a:ext uri="{FF2B5EF4-FFF2-40B4-BE49-F238E27FC236}">
                <a16:creationId xmlns:a16="http://schemas.microsoft.com/office/drawing/2014/main" id="{E360CFB5-6669-49FF-9E51-BFC4D827CE5C}"/>
              </a:ext>
            </a:extLst>
          </p:cNvPr>
          <p:cNvSpPr/>
          <p:nvPr/>
        </p:nvSpPr>
        <p:spPr>
          <a:xfrm>
            <a:off x="4604424" y="3239407"/>
            <a:ext cx="1971474" cy="55403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t>Testing</a:t>
            </a:r>
            <a:endParaRPr lang="zh-CN" altLang="en-US" b="1" dirty="0"/>
          </a:p>
        </p:txBody>
      </p:sp>
      <p:sp>
        <p:nvSpPr>
          <p:cNvPr id="21" name="爆炸形: 8 pt  20">
            <a:extLst>
              <a:ext uri="{FF2B5EF4-FFF2-40B4-BE49-F238E27FC236}">
                <a16:creationId xmlns:a16="http://schemas.microsoft.com/office/drawing/2014/main" id="{19B608CB-9517-45DA-8D30-7059D30A303A}"/>
              </a:ext>
            </a:extLst>
          </p:cNvPr>
          <p:cNvSpPr/>
          <p:nvPr/>
        </p:nvSpPr>
        <p:spPr>
          <a:xfrm>
            <a:off x="9643351" y="2149512"/>
            <a:ext cx="2548649" cy="2149813"/>
          </a:xfrm>
          <a:prstGeom prst="irregularSeal1">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Unbalanced Class</a:t>
            </a:r>
            <a:endParaRPr lang="zh-CN" altLang="en-US" dirty="0"/>
          </a:p>
        </p:txBody>
      </p:sp>
    </p:spTree>
    <p:extLst>
      <p:ext uri="{BB962C8B-B14F-4D97-AF65-F5344CB8AC3E}">
        <p14:creationId xmlns:p14="http://schemas.microsoft.com/office/powerpoint/2010/main" val="590460041"/>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36EFA-76DD-4A53-90E9-D8F2DF6DD429}"/>
              </a:ext>
            </a:extLst>
          </p:cNvPr>
          <p:cNvSpPr>
            <a:spLocks noGrp="1"/>
          </p:cNvSpPr>
          <p:nvPr>
            <p:ph type="title"/>
          </p:nvPr>
        </p:nvSpPr>
        <p:spPr>
          <a:xfrm>
            <a:off x="1077361" y="331359"/>
            <a:ext cx="9950103" cy="728260"/>
          </a:xfrm>
        </p:spPr>
        <p:txBody>
          <a:bodyPr/>
          <a:lstStyle/>
          <a:p>
            <a:r>
              <a:rPr lang="en-US" altLang="zh-CN" dirty="0"/>
              <a:t>Text Classification (BERT)</a:t>
            </a:r>
            <a:endParaRPr lang="zh-CN" altLang="en-US" dirty="0"/>
          </a:p>
        </p:txBody>
      </p:sp>
      <p:pic>
        <p:nvPicPr>
          <p:cNvPr id="26" name="图片 25">
            <a:extLst>
              <a:ext uri="{FF2B5EF4-FFF2-40B4-BE49-F238E27FC236}">
                <a16:creationId xmlns:a16="http://schemas.microsoft.com/office/drawing/2014/main" id="{3C457D3A-B2B2-41BE-998F-C37278BAE0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943" y="1063846"/>
            <a:ext cx="4176056" cy="3330102"/>
          </a:xfrm>
          <a:prstGeom prst="rect">
            <a:avLst/>
          </a:prstGeom>
        </p:spPr>
      </p:pic>
      <p:pic>
        <p:nvPicPr>
          <p:cNvPr id="28" name="图片 27">
            <a:extLst>
              <a:ext uri="{FF2B5EF4-FFF2-40B4-BE49-F238E27FC236}">
                <a16:creationId xmlns:a16="http://schemas.microsoft.com/office/drawing/2014/main" id="{0DBEDAB9-3EBB-40E7-85B4-19FC9E41BC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01100" y="4384220"/>
            <a:ext cx="3190059" cy="2425140"/>
          </a:xfrm>
          <a:prstGeom prst="rect">
            <a:avLst/>
          </a:prstGeom>
        </p:spPr>
      </p:pic>
      <p:sp>
        <p:nvSpPr>
          <p:cNvPr id="29" name="灯片编号占位符 28">
            <a:extLst>
              <a:ext uri="{FF2B5EF4-FFF2-40B4-BE49-F238E27FC236}">
                <a16:creationId xmlns:a16="http://schemas.microsoft.com/office/drawing/2014/main" id="{0C5B47DE-8E08-409A-967A-60611E311B07}"/>
              </a:ext>
            </a:extLst>
          </p:cNvPr>
          <p:cNvSpPr>
            <a:spLocks noGrp="1"/>
          </p:cNvSpPr>
          <p:nvPr>
            <p:ph type="sldNum" sz="quarter" idx="12"/>
          </p:nvPr>
        </p:nvSpPr>
        <p:spPr/>
        <p:txBody>
          <a:bodyPr/>
          <a:lstStyle/>
          <a:p>
            <a:fld id="{5DEF7F31-0B8A-474A-B86C-91F381754329}" type="slidenum">
              <a:rPr lang="en-US" smtClean="0"/>
              <a:t>17</a:t>
            </a:fld>
            <a:endParaRPr lang="en-US"/>
          </a:p>
        </p:txBody>
      </p:sp>
      <p:pic>
        <p:nvPicPr>
          <p:cNvPr id="4" name="图片 3">
            <a:extLst>
              <a:ext uri="{FF2B5EF4-FFF2-40B4-BE49-F238E27FC236}">
                <a16:creationId xmlns:a16="http://schemas.microsoft.com/office/drawing/2014/main" id="{0C092CB6-8924-43E0-851F-6CA1FE79FBE7}"/>
              </a:ext>
            </a:extLst>
          </p:cNvPr>
          <p:cNvPicPr>
            <a:picLocks noChangeAspect="1"/>
          </p:cNvPicPr>
          <p:nvPr/>
        </p:nvPicPr>
        <p:blipFill>
          <a:blip r:embed="rId4"/>
          <a:stretch>
            <a:fillRect/>
          </a:stretch>
        </p:blipFill>
        <p:spPr>
          <a:xfrm>
            <a:off x="5976960" y="4718227"/>
            <a:ext cx="4202143" cy="1638123"/>
          </a:xfrm>
          <a:prstGeom prst="rect">
            <a:avLst/>
          </a:prstGeom>
        </p:spPr>
      </p:pic>
      <p:pic>
        <p:nvPicPr>
          <p:cNvPr id="6" name="图片 5">
            <a:extLst>
              <a:ext uri="{FF2B5EF4-FFF2-40B4-BE49-F238E27FC236}">
                <a16:creationId xmlns:a16="http://schemas.microsoft.com/office/drawing/2014/main" id="{DEA7E40C-F3EF-4984-8431-A47A2FDE02CE}"/>
              </a:ext>
            </a:extLst>
          </p:cNvPr>
          <p:cNvPicPr>
            <a:picLocks noChangeAspect="1"/>
          </p:cNvPicPr>
          <p:nvPr/>
        </p:nvPicPr>
        <p:blipFill>
          <a:blip r:embed="rId5"/>
          <a:stretch>
            <a:fillRect/>
          </a:stretch>
        </p:blipFill>
        <p:spPr>
          <a:xfrm>
            <a:off x="6827427" y="1327972"/>
            <a:ext cx="4959439" cy="2879674"/>
          </a:xfrm>
          <a:prstGeom prst="rect">
            <a:avLst/>
          </a:prstGeom>
        </p:spPr>
      </p:pic>
      <p:sp>
        <p:nvSpPr>
          <p:cNvPr id="17" name="箭头: 左 16">
            <a:extLst>
              <a:ext uri="{FF2B5EF4-FFF2-40B4-BE49-F238E27FC236}">
                <a16:creationId xmlns:a16="http://schemas.microsoft.com/office/drawing/2014/main" id="{6C341A96-7628-47E2-B51A-80165A9AC280}"/>
              </a:ext>
            </a:extLst>
          </p:cNvPr>
          <p:cNvSpPr/>
          <p:nvPr/>
        </p:nvSpPr>
        <p:spPr>
          <a:xfrm>
            <a:off x="5335390" y="1366969"/>
            <a:ext cx="1224773" cy="2801680"/>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t>9-fold CV </a:t>
            </a:r>
          </a:p>
        </p:txBody>
      </p:sp>
      <p:sp>
        <p:nvSpPr>
          <p:cNvPr id="18" name="箭头: 左 17">
            <a:extLst>
              <a:ext uri="{FF2B5EF4-FFF2-40B4-BE49-F238E27FC236}">
                <a16:creationId xmlns:a16="http://schemas.microsoft.com/office/drawing/2014/main" id="{4449E83C-CF85-4E01-9092-9C89F9F8C0FD}"/>
              </a:ext>
            </a:extLst>
          </p:cNvPr>
          <p:cNvSpPr/>
          <p:nvPr/>
        </p:nvSpPr>
        <p:spPr>
          <a:xfrm>
            <a:off x="4615708" y="4933294"/>
            <a:ext cx="1224773" cy="1115473"/>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t>Testing</a:t>
            </a:r>
          </a:p>
        </p:txBody>
      </p:sp>
    </p:spTree>
    <p:extLst>
      <p:ext uri="{BB962C8B-B14F-4D97-AF65-F5344CB8AC3E}">
        <p14:creationId xmlns:p14="http://schemas.microsoft.com/office/powerpoint/2010/main" val="1768838292"/>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A425B-0F54-4F39-81ED-4945433A0FFD}"/>
              </a:ext>
            </a:extLst>
          </p:cNvPr>
          <p:cNvSpPr>
            <a:spLocks noGrp="1"/>
          </p:cNvSpPr>
          <p:nvPr>
            <p:ph type="title"/>
          </p:nvPr>
        </p:nvSpPr>
        <p:spPr>
          <a:xfrm>
            <a:off x="1077362" y="720434"/>
            <a:ext cx="9950103" cy="777626"/>
          </a:xfrm>
        </p:spPr>
        <p:txBody>
          <a:bodyPr/>
          <a:lstStyle/>
          <a:p>
            <a:r>
              <a:rPr lang="en-US" altLang="zh-CN" dirty="0"/>
              <a:t>Text Classification</a:t>
            </a:r>
            <a:endParaRPr lang="zh-CN" altLang="en-US" dirty="0"/>
          </a:p>
        </p:txBody>
      </p:sp>
      <p:sp>
        <p:nvSpPr>
          <p:cNvPr id="3" name="内容占位符 2">
            <a:extLst>
              <a:ext uri="{FF2B5EF4-FFF2-40B4-BE49-F238E27FC236}">
                <a16:creationId xmlns:a16="http://schemas.microsoft.com/office/drawing/2014/main" id="{C619C2F1-82D0-45F4-93E4-356B299E489A}"/>
              </a:ext>
            </a:extLst>
          </p:cNvPr>
          <p:cNvSpPr>
            <a:spLocks noGrp="1"/>
          </p:cNvSpPr>
          <p:nvPr>
            <p:ph idx="1"/>
          </p:nvPr>
        </p:nvSpPr>
        <p:spPr/>
        <p:txBody>
          <a:bodyPr/>
          <a:lstStyle/>
          <a:p>
            <a:r>
              <a:rPr lang="en-US" altLang="zh-CN" dirty="0"/>
              <a:t>Bi-LSTM</a:t>
            </a:r>
          </a:p>
          <a:p>
            <a:r>
              <a:rPr lang="en-US" altLang="zh-CN" dirty="0" err="1"/>
              <a:t>BertClassifier</a:t>
            </a:r>
            <a:endParaRPr lang="en-US" altLang="zh-CN" dirty="0"/>
          </a:p>
          <a:p>
            <a:endParaRPr lang="en-US" altLang="zh-CN" dirty="0"/>
          </a:p>
          <a:p>
            <a:endParaRPr lang="en-US" altLang="zh-CN" dirty="0"/>
          </a:p>
          <a:p>
            <a:r>
              <a:rPr lang="en-US" altLang="zh-CN" dirty="0" err="1"/>
              <a:t>Ttest_relResult</a:t>
            </a:r>
            <a:r>
              <a:rPr lang="en-US" altLang="zh-CN" dirty="0"/>
              <a:t>:</a:t>
            </a:r>
          </a:p>
          <a:p>
            <a:pPr lvl="1"/>
            <a:r>
              <a:rPr lang="en-US" altLang="zh-CN" dirty="0"/>
              <a:t>statistic=2.3197889631533197</a:t>
            </a:r>
          </a:p>
          <a:p>
            <a:pPr lvl="1"/>
            <a:r>
              <a:rPr lang="en-US" altLang="zh-CN" dirty="0" err="1"/>
              <a:t>pvalue</a:t>
            </a:r>
            <a:r>
              <a:rPr lang="en-US" altLang="zh-CN" dirty="0"/>
              <a:t>=0.04550152539372738</a:t>
            </a:r>
            <a:endParaRPr lang="zh-CN" altLang="en-US" dirty="0"/>
          </a:p>
        </p:txBody>
      </p:sp>
      <p:sp>
        <p:nvSpPr>
          <p:cNvPr id="8" name="灯片编号占位符 7">
            <a:extLst>
              <a:ext uri="{FF2B5EF4-FFF2-40B4-BE49-F238E27FC236}">
                <a16:creationId xmlns:a16="http://schemas.microsoft.com/office/drawing/2014/main" id="{E07823A0-97E4-400C-896B-AE164B59F4B1}"/>
              </a:ext>
            </a:extLst>
          </p:cNvPr>
          <p:cNvSpPr>
            <a:spLocks noGrp="1"/>
          </p:cNvSpPr>
          <p:nvPr>
            <p:ph type="sldNum" sz="quarter" idx="12"/>
          </p:nvPr>
        </p:nvSpPr>
        <p:spPr/>
        <p:txBody>
          <a:bodyPr/>
          <a:lstStyle/>
          <a:p>
            <a:fld id="{5DEF7F31-0B8A-474A-B86C-91F381754329}" type="slidenum">
              <a:rPr lang="en-US" smtClean="0"/>
              <a:t>18</a:t>
            </a:fld>
            <a:endParaRPr lang="en-US"/>
          </a:p>
        </p:txBody>
      </p:sp>
      <p:pic>
        <p:nvPicPr>
          <p:cNvPr id="10" name="图片 9">
            <a:extLst>
              <a:ext uri="{FF2B5EF4-FFF2-40B4-BE49-F238E27FC236}">
                <a16:creationId xmlns:a16="http://schemas.microsoft.com/office/drawing/2014/main" id="{9EA97B5C-C1E1-418D-83A4-C43AEF64BD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63254" y="1585609"/>
            <a:ext cx="5528412" cy="4458687"/>
          </a:xfrm>
          <a:prstGeom prst="rect">
            <a:avLst/>
          </a:prstGeom>
        </p:spPr>
      </p:pic>
    </p:spTree>
    <p:extLst>
      <p:ext uri="{BB962C8B-B14F-4D97-AF65-F5344CB8AC3E}">
        <p14:creationId xmlns:p14="http://schemas.microsoft.com/office/powerpoint/2010/main" val="2828486258"/>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A425B-0F54-4F39-81ED-4945433A0FFD}"/>
              </a:ext>
            </a:extLst>
          </p:cNvPr>
          <p:cNvSpPr>
            <a:spLocks noGrp="1"/>
          </p:cNvSpPr>
          <p:nvPr>
            <p:ph type="title"/>
          </p:nvPr>
        </p:nvSpPr>
        <p:spPr>
          <a:xfrm>
            <a:off x="1077362" y="720434"/>
            <a:ext cx="9950103" cy="777626"/>
          </a:xfrm>
        </p:spPr>
        <p:txBody>
          <a:bodyPr/>
          <a:lstStyle/>
          <a:p>
            <a:r>
              <a:rPr lang="en-US" altLang="zh-CN" dirty="0"/>
              <a:t>Name Entity Recognition</a:t>
            </a:r>
            <a:endParaRPr lang="zh-CN" altLang="en-US" dirty="0"/>
          </a:p>
        </p:txBody>
      </p:sp>
      <p:sp>
        <p:nvSpPr>
          <p:cNvPr id="3" name="内容占位符 2">
            <a:extLst>
              <a:ext uri="{FF2B5EF4-FFF2-40B4-BE49-F238E27FC236}">
                <a16:creationId xmlns:a16="http://schemas.microsoft.com/office/drawing/2014/main" id="{C619C2F1-82D0-45F4-93E4-356B299E489A}"/>
              </a:ext>
            </a:extLst>
          </p:cNvPr>
          <p:cNvSpPr>
            <a:spLocks noGrp="1"/>
          </p:cNvSpPr>
          <p:nvPr>
            <p:ph idx="1"/>
          </p:nvPr>
        </p:nvSpPr>
        <p:spPr/>
        <p:txBody>
          <a:bodyPr/>
          <a:lstStyle/>
          <a:p>
            <a:r>
              <a:rPr lang="en-US" altLang="zh-CN" dirty="0" err="1"/>
              <a:t>bert</a:t>
            </a:r>
            <a:r>
              <a:rPr lang="en-US" altLang="zh-CN" dirty="0"/>
              <a:t>-base-cased</a:t>
            </a:r>
          </a:p>
          <a:p>
            <a:r>
              <a:rPr lang="en-US" altLang="zh-CN" dirty="0" err="1"/>
              <a:t>biobert</a:t>
            </a:r>
            <a:r>
              <a:rPr lang="en-US" altLang="zh-CN" dirty="0"/>
              <a:t>-base-cased</a:t>
            </a:r>
          </a:p>
          <a:p>
            <a:endParaRPr lang="en-US" altLang="zh-CN" dirty="0"/>
          </a:p>
          <a:p>
            <a:endParaRPr lang="en-US" altLang="zh-CN" dirty="0"/>
          </a:p>
          <a:p>
            <a:r>
              <a:rPr lang="en-US" altLang="zh-CN" dirty="0" err="1"/>
              <a:t>Ttest_relResult</a:t>
            </a:r>
            <a:r>
              <a:rPr lang="en-US" altLang="zh-CN" dirty="0"/>
              <a:t>:</a:t>
            </a:r>
          </a:p>
          <a:p>
            <a:pPr lvl="1"/>
            <a:r>
              <a:rPr lang="en-US" altLang="zh-CN" dirty="0"/>
              <a:t>statistic=0.7588024830400495</a:t>
            </a:r>
          </a:p>
          <a:p>
            <a:pPr lvl="1"/>
            <a:r>
              <a:rPr lang="en-US" altLang="zh-CN" dirty="0" err="1"/>
              <a:t>pvalue</a:t>
            </a:r>
            <a:r>
              <a:rPr lang="en-US" altLang="zh-CN" dirty="0"/>
              <a:t>=0.46737687583336684</a:t>
            </a:r>
            <a:endParaRPr lang="zh-CN" altLang="en-US" dirty="0"/>
          </a:p>
        </p:txBody>
      </p:sp>
      <p:sp>
        <p:nvSpPr>
          <p:cNvPr id="8" name="灯片编号占位符 7">
            <a:extLst>
              <a:ext uri="{FF2B5EF4-FFF2-40B4-BE49-F238E27FC236}">
                <a16:creationId xmlns:a16="http://schemas.microsoft.com/office/drawing/2014/main" id="{E07823A0-97E4-400C-896B-AE164B59F4B1}"/>
              </a:ext>
            </a:extLst>
          </p:cNvPr>
          <p:cNvSpPr>
            <a:spLocks noGrp="1"/>
          </p:cNvSpPr>
          <p:nvPr>
            <p:ph type="sldNum" sz="quarter" idx="12"/>
          </p:nvPr>
        </p:nvSpPr>
        <p:spPr/>
        <p:txBody>
          <a:bodyPr/>
          <a:lstStyle/>
          <a:p>
            <a:fld id="{5DEF7F31-0B8A-474A-B86C-91F381754329}" type="slidenum">
              <a:rPr lang="en-US" smtClean="0"/>
              <a:t>19</a:t>
            </a:fld>
            <a:endParaRPr lang="en-US"/>
          </a:p>
        </p:txBody>
      </p:sp>
      <p:pic>
        <p:nvPicPr>
          <p:cNvPr id="10" name="图片 9" descr="图表, 折线图&#10;&#10;描述已自动生成">
            <a:extLst>
              <a:ext uri="{FF2B5EF4-FFF2-40B4-BE49-F238E27FC236}">
                <a16:creationId xmlns:a16="http://schemas.microsoft.com/office/drawing/2014/main" id="{9EA97B5C-C1E1-418D-83A4-C43AEF64B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523" y="1585609"/>
            <a:ext cx="5591338" cy="4458687"/>
          </a:xfrm>
          <a:prstGeom prst="rect">
            <a:avLst/>
          </a:prstGeom>
        </p:spPr>
      </p:pic>
    </p:spTree>
    <p:extLst>
      <p:ext uri="{BB962C8B-B14F-4D97-AF65-F5344CB8AC3E}">
        <p14:creationId xmlns:p14="http://schemas.microsoft.com/office/powerpoint/2010/main" val="2128421259"/>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6CB70F1-1BA6-4C7E-A235-34E661DEB41F}"/>
              </a:ext>
            </a:extLst>
          </p:cNvPr>
          <p:cNvSpPr>
            <a:spLocks noGrp="1"/>
          </p:cNvSpPr>
          <p:nvPr>
            <p:ph type="title"/>
          </p:nvPr>
        </p:nvSpPr>
        <p:spPr>
          <a:xfrm>
            <a:off x="1077362" y="875488"/>
            <a:ext cx="6608086" cy="943759"/>
          </a:xfrm>
        </p:spPr>
        <p:txBody>
          <a:bodyPr>
            <a:normAutofit/>
          </a:bodyPr>
          <a:lstStyle/>
          <a:p>
            <a:r>
              <a:rPr lang="en-US" altLang="zh-CN" dirty="0"/>
              <a:t>Agenda</a:t>
            </a:r>
            <a:endParaRPr lang="zh-CN" altLang="en-US" dirty="0"/>
          </a:p>
        </p:txBody>
      </p:sp>
      <p:sp>
        <p:nvSpPr>
          <p:cNvPr id="3" name="内容占位符 2">
            <a:extLst>
              <a:ext uri="{FF2B5EF4-FFF2-40B4-BE49-F238E27FC236}">
                <a16:creationId xmlns:a16="http://schemas.microsoft.com/office/drawing/2014/main" id="{36E3AA7F-EE79-462C-A8BF-4DDA82B3D2A9}"/>
              </a:ext>
            </a:extLst>
          </p:cNvPr>
          <p:cNvSpPr>
            <a:spLocks noGrp="1"/>
          </p:cNvSpPr>
          <p:nvPr>
            <p:ph idx="1"/>
          </p:nvPr>
        </p:nvSpPr>
        <p:spPr>
          <a:xfrm>
            <a:off x="1077362" y="2052536"/>
            <a:ext cx="6608086" cy="3888293"/>
          </a:xfrm>
        </p:spPr>
        <p:txBody>
          <a:bodyPr>
            <a:noAutofit/>
          </a:bodyPr>
          <a:lstStyle/>
          <a:p>
            <a:pPr marL="342900" marR="0" lvl="0" indent="-342900">
              <a:spcBef>
                <a:spcPts val="0"/>
              </a:spcBef>
              <a:spcAft>
                <a:spcPts val="0"/>
              </a:spcAft>
              <a:buFont typeface="+mj-lt"/>
              <a:buAutoNum type="arabicPeriod"/>
            </a:pPr>
            <a:r>
              <a:rPr lang="en-US" altLang="zh-CN" sz="1700" dirty="0">
                <a:effectLst/>
                <a:latin typeface="Candara" panose="020E0502030303020204" pitchFamily="34" charset="0"/>
                <a:ea typeface="等线" panose="02010600030101010101" pitchFamily="2" charset="-122"/>
                <a:cs typeface="Times New Roman" panose="02020603050405020304" pitchFamily="18" charset="0"/>
              </a:rPr>
              <a:t>Background Information</a:t>
            </a:r>
            <a:endParaRPr lang="zh-CN" altLang="zh-CN" sz="1700" dirty="0">
              <a:effectLst/>
              <a:latin typeface="Calibri" panose="020F0502020204030204" pitchFamily="34" charset="0"/>
              <a:ea typeface="等线"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pPr>
            <a:r>
              <a:rPr lang="en-US" altLang="zh-CN" sz="1700" dirty="0">
                <a:latin typeface="Candara" panose="020E0502030303020204" pitchFamily="34" charset="0"/>
                <a:ea typeface="等线" panose="02010600030101010101" pitchFamily="2" charset="-122"/>
                <a:cs typeface="Times New Roman" panose="02020603050405020304" pitchFamily="18" charset="0"/>
              </a:rPr>
              <a:t>Problem Detailing</a:t>
            </a:r>
            <a:endParaRPr lang="zh-CN" altLang="zh-CN" sz="1700" dirty="0">
              <a:effectLst/>
              <a:latin typeface="Calibri" panose="020F0502020204030204" pitchFamily="34" charset="0"/>
              <a:ea typeface="等线"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pPr>
            <a:r>
              <a:rPr lang="en-US" altLang="zh-CN" sz="1700" dirty="0">
                <a:effectLst/>
                <a:latin typeface="Candara" panose="020E0502030303020204" pitchFamily="34" charset="0"/>
                <a:ea typeface="等线" panose="02010600030101010101" pitchFamily="2" charset="-122"/>
                <a:cs typeface="Times New Roman" panose="02020603050405020304" pitchFamily="18" charset="0"/>
              </a:rPr>
              <a:t>Literature review</a:t>
            </a:r>
            <a:endParaRPr lang="zh-CN" altLang="zh-CN" sz="1700" dirty="0">
              <a:effectLst/>
              <a:latin typeface="Calibri" panose="020F0502020204030204" pitchFamily="34" charset="0"/>
              <a:ea typeface="等线"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pPr>
            <a:r>
              <a:rPr lang="en-US" altLang="zh-CN" sz="1700" dirty="0">
                <a:effectLst/>
                <a:latin typeface="Candara" panose="020E0502030303020204" pitchFamily="34" charset="0"/>
                <a:ea typeface="等线" panose="02010600030101010101" pitchFamily="2" charset="-122"/>
                <a:cs typeface="Times New Roman" panose="02020603050405020304" pitchFamily="18" charset="0"/>
              </a:rPr>
              <a:t>Approaches</a:t>
            </a:r>
            <a:endParaRPr lang="zh-CN" altLang="zh-CN" sz="1700" dirty="0">
              <a:effectLst/>
              <a:latin typeface="Calibri" panose="020F0502020204030204" pitchFamily="34" charset="0"/>
              <a:ea typeface="等线" panose="02010600030101010101" pitchFamily="2" charset="-122"/>
              <a:cs typeface="Times New Roman" panose="02020603050405020304" pitchFamily="18" charset="0"/>
            </a:endParaRPr>
          </a:p>
          <a:p>
            <a:pPr marL="742950" marR="0" lvl="1" indent="-285750">
              <a:spcBef>
                <a:spcPts val="0"/>
              </a:spcBef>
              <a:spcAft>
                <a:spcPts val="0"/>
              </a:spcAft>
              <a:buFont typeface="+mj-lt"/>
              <a:buAutoNum type="alphaLcPeriod"/>
            </a:pPr>
            <a:r>
              <a:rPr lang="en-US" altLang="zh-CN" sz="1700" dirty="0">
                <a:effectLst/>
                <a:latin typeface="Candara" panose="020E0502030303020204" pitchFamily="34" charset="0"/>
                <a:ea typeface="等线" panose="02010600030101010101" pitchFamily="2" charset="-122"/>
                <a:cs typeface="Times New Roman" panose="02020603050405020304" pitchFamily="18" charset="0"/>
              </a:rPr>
              <a:t>Data</a:t>
            </a:r>
            <a:endParaRPr lang="zh-CN" altLang="zh-CN" sz="1700" dirty="0">
              <a:effectLst/>
              <a:latin typeface="Calibri" panose="020F0502020204030204" pitchFamily="34" charset="0"/>
              <a:ea typeface="等线" panose="02010600030101010101" pitchFamily="2" charset="-122"/>
              <a:cs typeface="Times New Roman" panose="02020603050405020304" pitchFamily="18" charset="0"/>
            </a:endParaRPr>
          </a:p>
          <a:p>
            <a:pPr marL="742950" marR="0" lvl="1" indent="-285750">
              <a:spcBef>
                <a:spcPts val="0"/>
              </a:spcBef>
              <a:spcAft>
                <a:spcPts val="0"/>
              </a:spcAft>
              <a:buFont typeface="+mj-lt"/>
              <a:buAutoNum type="alphaLcPeriod"/>
            </a:pPr>
            <a:r>
              <a:rPr lang="en-US" altLang="zh-CN" sz="1700" dirty="0">
                <a:effectLst/>
                <a:latin typeface="Candara" panose="020E0502030303020204" pitchFamily="34" charset="0"/>
                <a:ea typeface="等线" panose="02010600030101010101" pitchFamily="2" charset="-122"/>
                <a:cs typeface="Times New Roman" panose="02020603050405020304" pitchFamily="18" charset="0"/>
              </a:rPr>
              <a:t>Methods</a:t>
            </a:r>
            <a:endParaRPr lang="zh-CN" altLang="zh-CN" sz="1700" dirty="0">
              <a:effectLst/>
              <a:latin typeface="Calibri" panose="020F0502020204030204" pitchFamily="34" charset="0"/>
              <a:ea typeface="等线"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pPr>
            <a:r>
              <a:rPr lang="en-US" altLang="zh-CN" sz="1700" dirty="0">
                <a:effectLst/>
                <a:latin typeface="Candara" panose="020E0502030303020204" pitchFamily="34" charset="0"/>
                <a:ea typeface="等线" panose="02010600030101010101" pitchFamily="2" charset="-122"/>
                <a:cs typeface="Times New Roman" panose="02020603050405020304" pitchFamily="18" charset="0"/>
              </a:rPr>
              <a:t>Result Demo</a:t>
            </a:r>
            <a:endParaRPr lang="zh-CN" altLang="zh-CN" sz="1700" dirty="0">
              <a:effectLst/>
              <a:latin typeface="Calibri" panose="020F0502020204030204" pitchFamily="34" charset="0"/>
              <a:ea typeface="等线"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pPr>
            <a:r>
              <a:rPr lang="en-US" altLang="zh-CN" sz="1700" dirty="0">
                <a:effectLst/>
                <a:latin typeface="Candara" panose="020E0502030303020204" pitchFamily="34" charset="0"/>
                <a:ea typeface="等线" panose="02010600030101010101" pitchFamily="2" charset="-122"/>
                <a:cs typeface="Times New Roman" panose="02020603050405020304" pitchFamily="18" charset="0"/>
              </a:rPr>
              <a:t>Discussions</a:t>
            </a:r>
            <a:endParaRPr lang="zh-CN" altLang="zh-CN" sz="1700" dirty="0">
              <a:effectLst/>
              <a:latin typeface="Calibri" panose="020F0502020204030204" pitchFamily="34" charset="0"/>
              <a:ea typeface="等线" panose="02010600030101010101" pitchFamily="2" charset="-122"/>
              <a:cs typeface="Times New Roman" panose="02020603050405020304" pitchFamily="18" charset="0"/>
            </a:endParaRPr>
          </a:p>
          <a:p>
            <a:pPr marL="742950" marR="0" lvl="1" indent="-285750">
              <a:spcBef>
                <a:spcPts val="0"/>
              </a:spcBef>
              <a:spcAft>
                <a:spcPts val="0"/>
              </a:spcAft>
              <a:buFont typeface="+mj-lt"/>
              <a:buAutoNum type="alphaLcPeriod"/>
            </a:pPr>
            <a:r>
              <a:rPr lang="en-US" altLang="zh-CN" sz="1700" dirty="0">
                <a:effectLst/>
                <a:latin typeface="Candara" panose="020E0502030303020204" pitchFamily="34" charset="0"/>
                <a:ea typeface="等线" panose="02010600030101010101" pitchFamily="2" charset="-122"/>
                <a:cs typeface="Times New Roman" panose="02020603050405020304" pitchFamily="18" charset="0"/>
              </a:rPr>
              <a:t>Implications</a:t>
            </a:r>
            <a:endParaRPr lang="zh-CN" altLang="zh-CN" sz="1700" dirty="0">
              <a:effectLst/>
              <a:latin typeface="Calibri" panose="020F0502020204030204" pitchFamily="34" charset="0"/>
              <a:ea typeface="等线" panose="02010600030101010101" pitchFamily="2" charset="-122"/>
              <a:cs typeface="Times New Roman" panose="02020603050405020304" pitchFamily="18" charset="0"/>
            </a:endParaRPr>
          </a:p>
          <a:p>
            <a:pPr marL="742950" marR="0" lvl="1" indent="-285750">
              <a:spcBef>
                <a:spcPts val="0"/>
              </a:spcBef>
              <a:spcAft>
                <a:spcPts val="0"/>
              </a:spcAft>
              <a:buFont typeface="+mj-lt"/>
              <a:buAutoNum type="alphaLcPeriod"/>
            </a:pPr>
            <a:r>
              <a:rPr lang="en-US" altLang="zh-CN" sz="1700" dirty="0">
                <a:effectLst/>
                <a:latin typeface="Candara" panose="020E0502030303020204" pitchFamily="34" charset="0"/>
                <a:ea typeface="等线" panose="02010600030101010101" pitchFamily="2" charset="-122"/>
                <a:cs typeface="Times New Roman" panose="02020603050405020304" pitchFamily="18" charset="0"/>
              </a:rPr>
              <a:t>Limitation and Future work</a:t>
            </a:r>
            <a:endParaRPr lang="zh-CN" altLang="zh-CN" sz="17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10"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灯片编号占位符 3">
            <a:extLst>
              <a:ext uri="{FF2B5EF4-FFF2-40B4-BE49-F238E27FC236}">
                <a16:creationId xmlns:a16="http://schemas.microsoft.com/office/drawing/2014/main" id="{B5B04FCA-13BD-4295-AFBA-A882D1DA8EF5}"/>
              </a:ext>
            </a:extLst>
          </p:cNvPr>
          <p:cNvSpPr>
            <a:spLocks noGrp="1"/>
          </p:cNvSpPr>
          <p:nvPr>
            <p:ph type="sldNum" sz="quarter" idx="12"/>
          </p:nvPr>
        </p:nvSpPr>
        <p:spPr/>
        <p:txBody>
          <a:bodyPr/>
          <a:lstStyle/>
          <a:p>
            <a:fld id="{5DEF7F31-0B8A-474A-B86C-91F381754329}" type="slidenum">
              <a:rPr lang="en-US" smtClean="0"/>
              <a:t>2</a:t>
            </a:fld>
            <a:endParaRPr lang="en-US"/>
          </a:p>
        </p:txBody>
      </p:sp>
    </p:spTree>
    <p:extLst>
      <p:ext uri="{BB962C8B-B14F-4D97-AF65-F5344CB8AC3E}">
        <p14:creationId xmlns:p14="http://schemas.microsoft.com/office/powerpoint/2010/main" val="1101667246"/>
      </p:ext>
    </p:extLst>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590F0-C1D5-4D39-BD96-71CDEC2365B0}"/>
              </a:ext>
            </a:extLst>
          </p:cNvPr>
          <p:cNvSpPr>
            <a:spLocks noGrp="1"/>
          </p:cNvSpPr>
          <p:nvPr>
            <p:ph type="title"/>
          </p:nvPr>
        </p:nvSpPr>
        <p:spPr/>
        <p:txBody>
          <a:bodyPr/>
          <a:lstStyle/>
          <a:p>
            <a:r>
              <a:rPr lang="en-US" altLang="zh-CN" dirty="0"/>
              <a:t>Principal findings &amp; Results</a:t>
            </a:r>
            <a:endParaRPr lang="zh-CN" altLang="en-US" dirty="0"/>
          </a:p>
        </p:txBody>
      </p:sp>
      <p:sp>
        <p:nvSpPr>
          <p:cNvPr id="3" name="内容占位符 2">
            <a:extLst>
              <a:ext uri="{FF2B5EF4-FFF2-40B4-BE49-F238E27FC236}">
                <a16:creationId xmlns:a16="http://schemas.microsoft.com/office/drawing/2014/main" id="{999635C4-707E-4F10-A619-1F85700097E9}"/>
              </a:ext>
            </a:extLst>
          </p:cNvPr>
          <p:cNvSpPr>
            <a:spLocks noGrp="1"/>
          </p:cNvSpPr>
          <p:nvPr>
            <p:ph idx="1"/>
          </p:nvPr>
        </p:nvSpPr>
        <p:spPr/>
        <p:txBody>
          <a:bodyPr/>
          <a:lstStyle/>
          <a:p>
            <a:r>
              <a:rPr lang="en-US" altLang="zh-CN" dirty="0"/>
              <a:t>Demo of the COPD doctor Bot</a:t>
            </a:r>
            <a:endParaRPr lang="zh-CN" altLang="en-US" dirty="0"/>
          </a:p>
        </p:txBody>
      </p:sp>
      <p:sp>
        <p:nvSpPr>
          <p:cNvPr id="4" name="灯片编号占位符 3">
            <a:extLst>
              <a:ext uri="{FF2B5EF4-FFF2-40B4-BE49-F238E27FC236}">
                <a16:creationId xmlns:a16="http://schemas.microsoft.com/office/drawing/2014/main" id="{366C0CD1-01BA-44F2-8EA8-FDDB94C35B04}"/>
              </a:ext>
            </a:extLst>
          </p:cNvPr>
          <p:cNvSpPr>
            <a:spLocks noGrp="1"/>
          </p:cNvSpPr>
          <p:nvPr>
            <p:ph type="sldNum" sz="quarter" idx="12"/>
          </p:nvPr>
        </p:nvSpPr>
        <p:spPr/>
        <p:txBody>
          <a:bodyPr/>
          <a:lstStyle/>
          <a:p>
            <a:fld id="{5DEF7F31-0B8A-474A-B86C-91F381754329}" type="slidenum">
              <a:rPr lang="en-US" smtClean="0"/>
              <a:t>20</a:t>
            </a:fld>
            <a:endParaRPr lang="en-US"/>
          </a:p>
        </p:txBody>
      </p:sp>
    </p:spTree>
    <p:extLst>
      <p:ext uri="{BB962C8B-B14F-4D97-AF65-F5344CB8AC3E}">
        <p14:creationId xmlns:p14="http://schemas.microsoft.com/office/powerpoint/2010/main" val="3917548319"/>
      </p:ext>
    </p:extLst>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64CD4-50FF-4441-A8BB-12B0594EACEE}"/>
              </a:ext>
            </a:extLst>
          </p:cNvPr>
          <p:cNvSpPr>
            <a:spLocks noGrp="1"/>
          </p:cNvSpPr>
          <p:nvPr>
            <p:ph type="title"/>
          </p:nvPr>
        </p:nvSpPr>
        <p:spPr/>
        <p:txBody>
          <a:bodyPr/>
          <a:lstStyle/>
          <a:p>
            <a:r>
              <a:rPr lang="en-US" altLang="zh-CN" dirty="0"/>
              <a:t>Implication &amp; Limitation</a:t>
            </a:r>
            <a:endParaRPr lang="zh-CN" altLang="en-US" dirty="0"/>
          </a:p>
        </p:txBody>
      </p:sp>
      <p:sp>
        <p:nvSpPr>
          <p:cNvPr id="3" name="内容占位符 2">
            <a:extLst>
              <a:ext uri="{FF2B5EF4-FFF2-40B4-BE49-F238E27FC236}">
                <a16:creationId xmlns:a16="http://schemas.microsoft.com/office/drawing/2014/main" id="{D1657895-BF84-440E-B82E-6A41D3643CDB}"/>
              </a:ext>
            </a:extLst>
          </p:cNvPr>
          <p:cNvSpPr>
            <a:spLocks noGrp="1"/>
          </p:cNvSpPr>
          <p:nvPr>
            <p:ph idx="1"/>
          </p:nvPr>
        </p:nvSpPr>
        <p:spPr>
          <a:xfrm>
            <a:off x="1077362" y="2427316"/>
            <a:ext cx="10099719" cy="3513514"/>
          </a:xfrm>
        </p:spPr>
        <p:txBody>
          <a:bodyPr/>
          <a:lstStyle/>
          <a:p>
            <a:r>
              <a:rPr lang="en-US" altLang="zh-CN" dirty="0"/>
              <a:t>Potential in using complicated ANN structure for COPD classification</a:t>
            </a:r>
          </a:p>
          <a:p>
            <a:r>
              <a:rPr lang="en-US" altLang="zh-CN" dirty="0"/>
              <a:t>Potential help on self-identifying symptoms and seeking diagnosis in early stages</a:t>
            </a:r>
          </a:p>
          <a:p>
            <a:r>
              <a:rPr lang="en-US" altLang="zh-CN" dirty="0"/>
              <a:t>Limitation on data – EHRs / Consulting description</a:t>
            </a:r>
          </a:p>
          <a:p>
            <a:r>
              <a:rPr lang="en-US" altLang="zh-CN" dirty="0"/>
              <a:t>Limitation on data – annotations</a:t>
            </a:r>
          </a:p>
          <a:p>
            <a:r>
              <a:rPr lang="en-US" altLang="zh-CN" dirty="0"/>
              <a:t>Comparison to other machine learning models – LR, RF, SVM</a:t>
            </a:r>
          </a:p>
          <a:p>
            <a:r>
              <a:rPr lang="en-US" altLang="zh-CN" dirty="0"/>
              <a:t>Speed limitation – more model &amp; complicated structures</a:t>
            </a:r>
          </a:p>
          <a:p>
            <a:r>
              <a:rPr lang="en-US" altLang="zh-CN" dirty="0"/>
              <a:t>Deployment issues</a:t>
            </a:r>
            <a:endParaRPr lang="zh-CN" altLang="en-US" dirty="0"/>
          </a:p>
        </p:txBody>
      </p:sp>
      <p:sp>
        <p:nvSpPr>
          <p:cNvPr id="4" name="灯片编号占位符 3">
            <a:extLst>
              <a:ext uri="{FF2B5EF4-FFF2-40B4-BE49-F238E27FC236}">
                <a16:creationId xmlns:a16="http://schemas.microsoft.com/office/drawing/2014/main" id="{B4584B94-56B5-44D2-B9A3-7F25F4DB5BFA}"/>
              </a:ext>
            </a:extLst>
          </p:cNvPr>
          <p:cNvSpPr>
            <a:spLocks noGrp="1"/>
          </p:cNvSpPr>
          <p:nvPr>
            <p:ph type="sldNum" sz="quarter" idx="12"/>
          </p:nvPr>
        </p:nvSpPr>
        <p:spPr/>
        <p:txBody>
          <a:bodyPr/>
          <a:lstStyle/>
          <a:p>
            <a:fld id="{5DEF7F31-0B8A-474A-B86C-91F381754329}" type="slidenum">
              <a:rPr lang="en-US" smtClean="0"/>
              <a:t>21</a:t>
            </a:fld>
            <a:endParaRPr lang="en-US"/>
          </a:p>
        </p:txBody>
      </p:sp>
    </p:spTree>
    <p:extLst>
      <p:ext uri="{BB962C8B-B14F-4D97-AF65-F5344CB8AC3E}">
        <p14:creationId xmlns:p14="http://schemas.microsoft.com/office/powerpoint/2010/main" val="2399314004"/>
      </p:ext>
    </p:extLst>
  </p:cSld>
  <p:clrMapOvr>
    <a:masterClrMapping/>
  </p:clrMapOvr>
  <p:transition spd="slow">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1EB49-6622-406F-A5BD-AFC107D8707F}"/>
              </a:ext>
            </a:extLst>
          </p:cNvPr>
          <p:cNvSpPr>
            <a:spLocks noGrp="1"/>
          </p:cNvSpPr>
          <p:nvPr>
            <p:ph type="title"/>
          </p:nvPr>
        </p:nvSpPr>
        <p:spPr/>
        <p:txBody>
          <a:bodyPr/>
          <a:lstStyle/>
          <a:p>
            <a:r>
              <a:rPr lang="en-US" altLang="zh-CN" dirty="0"/>
              <a:t>Future work</a:t>
            </a:r>
            <a:endParaRPr lang="zh-CN" altLang="en-US" dirty="0"/>
          </a:p>
        </p:txBody>
      </p:sp>
      <p:sp>
        <p:nvSpPr>
          <p:cNvPr id="3" name="内容占位符 2">
            <a:extLst>
              <a:ext uri="{FF2B5EF4-FFF2-40B4-BE49-F238E27FC236}">
                <a16:creationId xmlns:a16="http://schemas.microsoft.com/office/drawing/2014/main" id="{868CD197-2890-4CC2-BA1D-DBD1522A8760}"/>
              </a:ext>
            </a:extLst>
          </p:cNvPr>
          <p:cNvSpPr>
            <a:spLocks noGrp="1"/>
          </p:cNvSpPr>
          <p:nvPr>
            <p:ph idx="1"/>
          </p:nvPr>
        </p:nvSpPr>
        <p:spPr/>
        <p:txBody>
          <a:bodyPr/>
          <a:lstStyle/>
          <a:p>
            <a:r>
              <a:rPr lang="en-US" altLang="zh-CN" dirty="0"/>
              <a:t>Comparison to other machine learning models</a:t>
            </a:r>
          </a:p>
          <a:p>
            <a:r>
              <a:rPr lang="en-US" altLang="zh-CN" dirty="0"/>
              <a:t>Experiment on </a:t>
            </a:r>
            <a:r>
              <a:rPr lang="en-US" altLang="zh-CN" dirty="0" err="1"/>
              <a:t>BiLSTM</a:t>
            </a:r>
            <a:r>
              <a:rPr lang="en-US" altLang="zh-CN" dirty="0"/>
              <a:t>-CRF model</a:t>
            </a:r>
          </a:p>
          <a:p>
            <a:r>
              <a:rPr lang="en-US" altLang="zh-CN" dirty="0"/>
              <a:t>Develop NER model on dataset of specific diseases</a:t>
            </a:r>
          </a:p>
          <a:p>
            <a:r>
              <a:rPr lang="en-US" altLang="zh-CN" dirty="0"/>
              <a:t>Expand to other types of diseases</a:t>
            </a:r>
            <a:endParaRPr lang="zh-CN" altLang="en-US" dirty="0"/>
          </a:p>
        </p:txBody>
      </p:sp>
      <p:sp>
        <p:nvSpPr>
          <p:cNvPr id="6" name="灯片编号占位符 5">
            <a:extLst>
              <a:ext uri="{FF2B5EF4-FFF2-40B4-BE49-F238E27FC236}">
                <a16:creationId xmlns:a16="http://schemas.microsoft.com/office/drawing/2014/main" id="{C3FD0E5E-22BD-45E1-8F8E-17160B784A0A}"/>
              </a:ext>
            </a:extLst>
          </p:cNvPr>
          <p:cNvSpPr>
            <a:spLocks noGrp="1"/>
          </p:cNvSpPr>
          <p:nvPr>
            <p:ph type="sldNum" sz="quarter" idx="12"/>
          </p:nvPr>
        </p:nvSpPr>
        <p:spPr/>
        <p:txBody>
          <a:bodyPr/>
          <a:lstStyle/>
          <a:p>
            <a:fld id="{5DEF7F31-0B8A-474A-B86C-91F381754329}" type="slidenum">
              <a:rPr lang="en-US" smtClean="0"/>
              <a:t>22</a:t>
            </a:fld>
            <a:endParaRPr lang="en-US"/>
          </a:p>
        </p:txBody>
      </p:sp>
    </p:spTree>
    <p:extLst>
      <p:ext uri="{BB962C8B-B14F-4D97-AF65-F5344CB8AC3E}">
        <p14:creationId xmlns:p14="http://schemas.microsoft.com/office/powerpoint/2010/main" val="23861718"/>
      </p:ext>
    </p:extLst>
  </p:cSld>
  <p:clrMapOvr>
    <a:masterClrMapping/>
  </p:clrMapOvr>
  <p:transition spd="slow">
    <p:comb/>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2" name="Rectangle 31">
            <a:extLst>
              <a:ext uri="{FF2B5EF4-FFF2-40B4-BE49-F238E27FC236}">
                <a16:creationId xmlns:a16="http://schemas.microsoft.com/office/drawing/2014/main" id="{CE4EE8BF-D523-4497-8D9A-BB4AC2F3E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D6D1AFA-1166-4672-8920-604B83635201}"/>
              </a:ext>
            </a:extLst>
          </p:cNvPr>
          <p:cNvSpPr>
            <a:spLocks noGrp="1"/>
          </p:cNvSpPr>
          <p:nvPr>
            <p:ph type="title"/>
          </p:nvPr>
        </p:nvSpPr>
        <p:spPr>
          <a:xfrm>
            <a:off x="742092" y="1722449"/>
            <a:ext cx="7242150" cy="4902087"/>
          </a:xfrm>
        </p:spPr>
        <p:txBody>
          <a:bodyPr vert="horz" lIns="91440" tIns="45720" rIns="91440" bIns="45720" rtlCol="0" anchor="b">
            <a:noAutofit/>
          </a:bodyPr>
          <a:lstStyle/>
          <a:p>
            <a:pPr>
              <a:lnSpc>
                <a:spcPct val="100000"/>
              </a:lnSpc>
            </a:pPr>
            <a:r>
              <a:rPr lang="en-US" altLang="zh-CN" sz="1150" dirty="0">
                <a:latin typeface="Calisto MT" panose="02040603050505030304" pitchFamily="18" charset="0"/>
              </a:rPr>
              <a:t>[1]. Agarwal, Ankur, et al. "A natural language processing framework for assessing hospital readmissions for patients with COPD." IEEE journal of biomedical and health informatics 22.2 (2017): 588-596.</a:t>
            </a:r>
            <a:br>
              <a:rPr lang="en-US" altLang="zh-CN" sz="1150" dirty="0">
                <a:latin typeface="Calisto MT" panose="02040603050505030304" pitchFamily="18" charset="0"/>
              </a:rPr>
            </a:br>
            <a:br>
              <a:rPr lang="en-US" altLang="zh-CN" sz="1150" dirty="0">
                <a:latin typeface="Calisto MT" panose="02040603050505030304" pitchFamily="18" charset="0"/>
              </a:rPr>
            </a:br>
            <a:r>
              <a:rPr lang="en-US" altLang="zh-CN" sz="1150" dirty="0">
                <a:latin typeface="Calisto MT" panose="02040603050505030304" pitchFamily="18" charset="0"/>
              </a:rPr>
              <a:t>[2]. </a:t>
            </a:r>
            <a:r>
              <a:rPr lang="en-US" altLang="zh-CN" sz="1150" dirty="0" err="1">
                <a:latin typeface="Calisto MT" panose="02040603050505030304" pitchFamily="18" charset="0"/>
              </a:rPr>
              <a:t>Doğan</a:t>
            </a:r>
            <a:r>
              <a:rPr lang="en-US" altLang="zh-CN" sz="1150" dirty="0">
                <a:latin typeface="Calisto MT" panose="02040603050505030304" pitchFamily="18" charset="0"/>
              </a:rPr>
              <a:t> RI, </a:t>
            </a:r>
            <a:r>
              <a:rPr lang="en-US" altLang="zh-CN" sz="1150" dirty="0" err="1">
                <a:latin typeface="Calisto MT" panose="02040603050505030304" pitchFamily="18" charset="0"/>
              </a:rPr>
              <a:t>Leaman</a:t>
            </a:r>
            <a:r>
              <a:rPr lang="en-US" altLang="zh-CN" sz="1150" dirty="0">
                <a:latin typeface="Calisto MT" panose="02040603050505030304" pitchFamily="18" charset="0"/>
              </a:rPr>
              <a:t> R, Lu Z. NCBI disease corpus: a resource for disease name recognition and concept normalization. J Biomed Inform. 2014 Feb;47:1-10. </a:t>
            </a:r>
            <a:r>
              <a:rPr lang="en-US" altLang="zh-CN" sz="1150" dirty="0" err="1">
                <a:latin typeface="Calisto MT" panose="02040603050505030304" pitchFamily="18" charset="0"/>
              </a:rPr>
              <a:t>doi</a:t>
            </a:r>
            <a:r>
              <a:rPr lang="en-US" altLang="zh-CN" sz="1150" dirty="0">
                <a:latin typeface="Calisto MT" panose="02040603050505030304" pitchFamily="18" charset="0"/>
              </a:rPr>
              <a:t>: 10.1016/j.jbi.2013.12.006. </a:t>
            </a:r>
            <a:r>
              <a:rPr lang="en-US" altLang="zh-CN" sz="1150" dirty="0" err="1">
                <a:latin typeface="Calisto MT" panose="02040603050505030304" pitchFamily="18" charset="0"/>
              </a:rPr>
              <a:t>Epub</a:t>
            </a:r>
            <a:r>
              <a:rPr lang="en-US" altLang="zh-CN" sz="1150" dirty="0">
                <a:latin typeface="Calisto MT" panose="02040603050505030304" pitchFamily="18" charset="0"/>
              </a:rPr>
              <a:t> 2014 Jan 3. PMID: 24393765; PMCID: PMC3951655.</a:t>
            </a:r>
            <a:br>
              <a:rPr lang="en-US" altLang="zh-CN" sz="1150" dirty="0">
                <a:latin typeface="Calisto MT" panose="02040603050505030304" pitchFamily="18" charset="0"/>
              </a:rPr>
            </a:br>
            <a:br>
              <a:rPr lang="en-US" altLang="zh-CN" sz="1150" dirty="0">
                <a:latin typeface="Calisto MT" panose="02040603050505030304" pitchFamily="18" charset="0"/>
              </a:rPr>
            </a:br>
            <a:r>
              <a:rPr lang="en-US" altLang="zh-CN" sz="1150" dirty="0">
                <a:latin typeface="Calisto MT" panose="02040603050505030304" pitchFamily="18" charset="0"/>
              </a:rPr>
              <a:t>[3]. Himes, Blanca E., et al. "Prediction of chronic obstructive pulmonary disease (COPD) in asthma patients using electronic medical records." Journal of the American Medical Informatics Association 16.3 (2009): 371-379.</a:t>
            </a:r>
            <a:br>
              <a:rPr lang="en-US" altLang="zh-CN" sz="1150" dirty="0">
                <a:latin typeface="Calisto MT" panose="02040603050505030304" pitchFamily="18" charset="0"/>
              </a:rPr>
            </a:br>
            <a:br>
              <a:rPr lang="en-US" altLang="zh-CN" sz="1150" dirty="0">
                <a:latin typeface="Calisto MT" panose="02040603050505030304" pitchFamily="18" charset="0"/>
              </a:rPr>
            </a:br>
            <a:r>
              <a:rPr lang="en-US" altLang="zh-CN" sz="1150" dirty="0">
                <a:latin typeface="Calisto MT" panose="02040603050505030304" pitchFamily="18" charset="0"/>
              </a:rPr>
              <a:t>[4]. </a:t>
            </a:r>
            <a:r>
              <a:rPr lang="en-US" altLang="zh-CN" sz="1150" dirty="0" err="1">
                <a:latin typeface="Calisto MT" panose="02040603050505030304" pitchFamily="18" charset="0"/>
              </a:rPr>
              <a:t>Mäkikyrö</a:t>
            </a:r>
            <a:r>
              <a:rPr lang="en-US" altLang="zh-CN" sz="1150" dirty="0">
                <a:latin typeface="Calisto MT" panose="02040603050505030304" pitchFamily="18" charset="0"/>
              </a:rPr>
              <a:t>, Elina, </a:t>
            </a:r>
            <a:r>
              <a:rPr lang="en-US" altLang="zh-CN" sz="1150" dirty="0" err="1">
                <a:latin typeface="Calisto MT" panose="02040603050505030304" pitchFamily="18" charset="0"/>
              </a:rPr>
              <a:t>Maritta</a:t>
            </a:r>
            <a:r>
              <a:rPr lang="en-US" altLang="zh-CN" sz="1150" dirty="0">
                <a:latin typeface="Calisto MT" panose="02040603050505030304" pitchFamily="18" charset="0"/>
              </a:rPr>
              <a:t> S. </a:t>
            </a:r>
            <a:r>
              <a:rPr lang="en-US" altLang="zh-CN" sz="1150" dirty="0" err="1">
                <a:latin typeface="Calisto MT" panose="02040603050505030304" pitchFamily="18" charset="0"/>
              </a:rPr>
              <a:t>Jaakkola</a:t>
            </a:r>
            <a:r>
              <a:rPr lang="en-US" altLang="zh-CN" sz="1150" dirty="0">
                <a:latin typeface="Calisto MT" panose="02040603050505030304" pitchFamily="18" charset="0"/>
              </a:rPr>
              <a:t>, and </a:t>
            </a:r>
            <a:r>
              <a:rPr lang="en-US" altLang="zh-CN" sz="1150" dirty="0" err="1">
                <a:latin typeface="Calisto MT" panose="02040603050505030304" pitchFamily="18" charset="0"/>
              </a:rPr>
              <a:t>Jouni</a:t>
            </a:r>
            <a:r>
              <a:rPr lang="en-US" altLang="zh-CN" sz="1150" dirty="0">
                <a:latin typeface="Calisto MT" panose="02040603050505030304" pitchFamily="18" charset="0"/>
              </a:rPr>
              <a:t> JK </a:t>
            </a:r>
            <a:r>
              <a:rPr lang="en-US" altLang="zh-CN" sz="1150" dirty="0" err="1">
                <a:latin typeface="Calisto MT" panose="02040603050505030304" pitchFamily="18" charset="0"/>
              </a:rPr>
              <a:t>Jaakkola</a:t>
            </a:r>
            <a:r>
              <a:rPr lang="en-US" altLang="zh-CN" sz="1150" dirty="0">
                <a:latin typeface="Calisto MT" panose="02040603050505030304" pitchFamily="18" charset="0"/>
              </a:rPr>
              <a:t>. "Subtypes of asthma based on asthma control and severity: a latent class analysis." Respiratory research 18.1 (2017): 1-11.</a:t>
            </a:r>
            <a:br>
              <a:rPr lang="en-US" altLang="zh-CN" sz="1150" dirty="0">
                <a:latin typeface="Calisto MT" panose="02040603050505030304" pitchFamily="18" charset="0"/>
              </a:rPr>
            </a:br>
            <a:br>
              <a:rPr lang="en-US" altLang="zh-CN" sz="1150" dirty="0">
                <a:latin typeface="Calisto MT" panose="02040603050505030304" pitchFamily="18" charset="0"/>
              </a:rPr>
            </a:br>
            <a:r>
              <a:rPr lang="en-US" altLang="zh-CN" sz="1150" dirty="0">
                <a:latin typeface="Calisto MT" panose="02040603050505030304" pitchFamily="18" charset="0"/>
              </a:rPr>
              <a:t>[5]. </a:t>
            </a:r>
            <a:r>
              <a:rPr lang="en-US" altLang="zh-CN" sz="1150" dirty="0" err="1">
                <a:latin typeface="Calisto MT" panose="02040603050505030304" pitchFamily="18" charset="0"/>
              </a:rPr>
              <a:t>Meizhi</a:t>
            </a:r>
            <a:r>
              <a:rPr lang="en-US" altLang="zh-CN" sz="1150" dirty="0">
                <a:latin typeface="Calisto MT" panose="02040603050505030304" pitchFamily="18" charset="0"/>
              </a:rPr>
              <a:t> Ju, Andrea D. Short, Paul Thompson, </a:t>
            </a:r>
            <a:r>
              <a:rPr lang="en-US" altLang="zh-CN" sz="1150" dirty="0" err="1">
                <a:latin typeface="Calisto MT" panose="02040603050505030304" pitchFamily="18" charset="0"/>
              </a:rPr>
              <a:t>Nawar</a:t>
            </a:r>
            <a:r>
              <a:rPr lang="en-US" altLang="zh-CN" sz="1150" dirty="0">
                <a:latin typeface="Calisto MT" panose="02040603050505030304" pitchFamily="18" charset="0"/>
              </a:rPr>
              <a:t> </a:t>
            </a:r>
            <a:r>
              <a:rPr lang="en-US" altLang="zh-CN" sz="1150" dirty="0" err="1">
                <a:latin typeface="Calisto MT" panose="02040603050505030304" pitchFamily="18" charset="0"/>
              </a:rPr>
              <a:t>Diar</a:t>
            </a:r>
            <a:r>
              <a:rPr lang="en-US" altLang="zh-CN" sz="1150" dirty="0">
                <a:latin typeface="Calisto MT" panose="02040603050505030304" pitchFamily="18" charset="0"/>
              </a:rPr>
              <a:t> </a:t>
            </a:r>
            <a:r>
              <a:rPr lang="en-US" altLang="zh-CN" sz="1150" dirty="0" err="1">
                <a:latin typeface="Calisto MT" panose="02040603050505030304" pitchFamily="18" charset="0"/>
              </a:rPr>
              <a:t>Bakerly</a:t>
            </a:r>
            <a:r>
              <a:rPr lang="en-US" altLang="zh-CN" sz="1150" dirty="0">
                <a:latin typeface="Calisto MT" panose="02040603050505030304" pitchFamily="18" charset="0"/>
              </a:rPr>
              <a:t>, Georgios </a:t>
            </a:r>
            <a:r>
              <a:rPr lang="en-US" altLang="zh-CN" sz="1150" dirty="0" err="1">
                <a:latin typeface="Calisto MT" panose="02040603050505030304" pitchFamily="18" charset="0"/>
              </a:rPr>
              <a:t>Gkoutos</a:t>
            </a:r>
            <a:r>
              <a:rPr lang="en-US" altLang="zh-CN" sz="1150" dirty="0">
                <a:latin typeface="Calisto MT" panose="02040603050505030304" pitchFamily="18" charset="0"/>
              </a:rPr>
              <a:t>, </a:t>
            </a:r>
            <a:r>
              <a:rPr lang="en-US" altLang="zh-CN" sz="1150" dirty="0" err="1">
                <a:latin typeface="Calisto MT" panose="02040603050505030304" pitchFamily="18" charset="0"/>
              </a:rPr>
              <a:t>Loukia</a:t>
            </a:r>
            <a:r>
              <a:rPr lang="en-US" altLang="zh-CN" sz="1150" dirty="0">
                <a:latin typeface="Calisto MT" panose="02040603050505030304" pitchFamily="18" charset="0"/>
              </a:rPr>
              <a:t> </a:t>
            </a:r>
            <a:r>
              <a:rPr lang="en-US" altLang="zh-CN" sz="1150" dirty="0" err="1">
                <a:latin typeface="Calisto MT" panose="02040603050505030304" pitchFamily="18" charset="0"/>
              </a:rPr>
              <a:t>Tsaprouni</a:t>
            </a:r>
            <a:r>
              <a:rPr lang="en-US" altLang="zh-CN" sz="1150" dirty="0">
                <a:latin typeface="Calisto MT" panose="02040603050505030304" pitchFamily="18" charset="0"/>
              </a:rPr>
              <a:t> and Sophia </a:t>
            </a:r>
            <a:r>
              <a:rPr lang="en-US" altLang="zh-CN" sz="1150" dirty="0" err="1">
                <a:latin typeface="Calisto MT" panose="02040603050505030304" pitchFamily="18" charset="0"/>
              </a:rPr>
              <a:t>Ananiadou</a:t>
            </a:r>
            <a:r>
              <a:rPr lang="en-US" altLang="zh-CN" sz="1150" dirty="0">
                <a:latin typeface="Calisto MT" panose="02040603050505030304" pitchFamily="18" charset="0"/>
              </a:rPr>
              <a:t> (2019). Annotating and Detecting Phenotypic Information for Chronic Obstructive Pulmonary Disease. JAMIA Open, ooz009, </a:t>
            </a:r>
            <a:r>
              <a:rPr lang="en-US" altLang="zh-CN" sz="1150" dirty="0">
                <a:latin typeface="Calisto MT" panose="02040603050505030304" pitchFamily="18" charset="0"/>
                <a:hlinkClick r:id="rId2"/>
              </a:rPr>
              <a:t>https://doi.org/10.1093/jamiaopen/ooz009</a:t>
            </a:r>
            <a:br>
              <a:rPr lang="en-US" altLang="zh-CN" sz="1150" dirty="0">
                <a:latin typeface="Calisto MT" panose="02040603050505030304" pitchFamily="18" charset="0"/>
              </a:rPr>
            </a:br>
            <a:br>
              <a:rPr lang="en-US" altLang="zh-CN" sz="1150" dirty="0">
                <a:latin typeface="Calisto MT" panose="02040603050505030304" pitchFamily="18" charset="0"/>
              </a:rPr>
            </a:br>
            <a:r>
              <a:rPr lang="en-US" altLang="zh-CN" sz="1150" dirty="0">
                <a:latin typeface="Calisto MT" panose="02040603050505030304" pitchFamily="18" charset="0"/>
              </a:rPr>
              <a:t>[6]. @article{chakravorty2020COVIDDialogueDatasetEnglish,  title={COVID-Dialogue-Dataset-English: an English medical dialogue dataset about COVID-19 and other types of pneumonia},  author={</a:t>
            </a:r>
            <a:r>
              <a:rPr lang="en-US" altLang="zh-CN" sz="1150" dirty="0" err="1">
                <a:latin typeface="Calisto MT" panose="02040603050505030304" pitchFamily="18" charset="0"/>
              </a:rPr>
              <a:t>Chakravorty</a:t>
            </a:r>
            <a:r>
              <a:rPr lang="en-US" altLang="zh-CN" sz="1150" dirty="0">
                <a:latin typeface="Calisto MT" panose="02040603050505030304" pitchFamily="18" charset="0"/>
              </a:rPr>
              <a:t>, </a:t>
            </a:r>
            <a:r>
              <a:rPr lang="en-US" altLang="zh-CN" sz="1150" dirty="0" err="1">
                <a:latin typeface="Calisto MT" panose="02040603050505030304" pitchFamily="18" charset="0"/>
              </a:rPr>
              <a:t>Subrato</a:t>
            </a:r>
            <a:r>
              <a:rPr lang="en-US" altLang="zh-CN" sz="1150" dirty="0">
                <a:latin typeface="Calisto MT" panose="02040603050505030304" pitchFamily="18" charset="0"/>
              </a:rPr>
              <a:t> and He, </a:t>
            </a:r>
            <a:r>
              <a:rPr lang="en-US" altLang="zh-CN" sz="1150" dirty="0" err="1">
                <a:latin typeface="Calisto MT" panose="02040603050505030304" pitchFamily="18" charset="0"/>
              </a:rPr>
              <a:t>Xuehai</a:t>
            </a:r>
            <a:r>
              <a:rPr lang="en-US" altLang="zh-CN" sz="1150" dirty="0">
                <a:latin typeface="Calisto MT" panose="02040603050505030304" pitchFamily="18" charset="0"/>
              </a:rPr>
              <a:t> and Yang, </a:t>
            </a:r>
            <a:r>
              <a:rPr lang="en-US" altLang="zh-CN" sz="1150" dirty="0" err="1">
                <a:latin typeface="Calisto MT" panose="02040603050505030304" pitchFamily="18" charset="0"/>
              </a:rPr>
              <a:t>Xingyi</a:t>
            </a:r>
            <a:r>
              <a:rPr lang="en-US" altLang="zh-CN" sz="1150" dirty="0">
                <a:latin typeface="Calisto MT" panose="02040603050505030304" pitchFamily="18" charset="0"/>
              </a:rPr>
              <a:t> and </a:t>
            </a:r>
            <a:r>
              <a:rPr lang="en-US" altLang="zh-CN" sz="1150" dirty="0" err="1">
                <a:latin typeface="Calisto MT" panose="02040603050505030304" pitchFamily="18" charset="0"/>
              </a:rPr>
              <a:t>Xie</a:t>
            </a:r>
            <a:r>
              <a:rPr lang="en-US" altLang="zh-CN" sz="1150" dirty="0">
                <a:latin typeface="Calisto MT" panose="02040603050505030304" pitchFamily="18" charset="0"/>
              </a:rPr>
              <a:t>, </a:t>
            </a:r>
            <a:r>
              <a:rPr lang="en-US" altLang="zh-CN" sz="1150" dirty="0" err="1">
                <a:latin typeface="Calisto MT" panose="02040603050505030304" pitchFamily="18" charset="0"/>
              </a:rPr>
              <a:t>Pengtao</a:t>
            </a:r>
            <a:r>
              <a:rPr lang="en-US" altLang="zh-CN" sz="1150" dirty="0">
                <a:latin typeface="Calisto MT" panose="02040603050505030304" pitchFamily="18" charset="0"/>
              </a:rPr>
              <a:t>}, journal={ </a:t>
            </a:r>
            <a:r>
              <a:rPr lang="en-US" altLang="zh-CN" sz="1150" dirty="0">
                <a:latin typeface="Calisto MT" panose="02040603050505030304" pitchFamily="18" charset="0"/>
                <a:hlinkClick r:id="rId3"/>
              </a:rPr>
              <a:t>https://github.com/UCSD-AI4H/COVID-Dialogue</a:t>
            </a:r>
            <a:r>
              <a:rPr lang="en-US" altLang="zh-CN" sz="1150" dirty="0">
                <a:latin typeface="Calisto MT" panose="02040603050505030304" pitchFamily="18" charset="0"/>
              </a:rPr>
              <a:t>}, year={2020}}</a:t>
            </a:r>
          </a:p>
        </p:txBody>
      </p:sp>
      <p:sp>
        <p:nvSpPr>
          <p:cNvPr id="34" name="Rectangle 33">
            <a:extLst>
              <a:ext uri="{FF2B5EF4-FFF2-40B4-BE49-F238E27FC236}">
                <a16:creationId xmlns:a16="http://schemas.microsoft.com/office/drawing/2014/main" id="{67B624B2-894D-4F7A-B2F3-393D6564D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26335" y="0"/>
            <a:ext cx="3472488" cy="34485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4">
            <a:extLst>
              <a:ext uri="{FF2B5EF4-FFF2-40B4-BE49-F238E27FC236}">
                <a16:creationId xmlns:a16="http://schemas.microsoft.com/office/drawing/2014/main" id="{AE30F03F-004C-4719-9495-388C3B7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40131" y="-13795"/>
            <a:ext cx="3444895" cy="347248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A81208F-A90C-4F75-86C9-D42FDDEDF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26335" y="3444897"/>
            <a:ext cx="3465665" cy="3438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3CB7AD30-D65C-4325-8C21-558C1A05A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46203" y="3425029"/>
            <a:ext cx="3432752" cy="3472488"/>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灯片编号占位符 3">
            <a:extLst>
              <a:ext uri="{FF2B5EF4-FFF2-40B4-BE49-F238E27FC236}">
                <a16:creationId xmlns:a16="http://schemas.microsoft.com/office/drawing/2014/main" id="{89C76452-4F2E-4223-AA8B-DF5570CFCC23}"/>
              </a:ext>
            </a:extLst>
          </p:cNvPr>
          <p:cNvSpPr>
            <a:spLocks noGrp="1"/>
          </p:cNvSpPr>
          <p:nvPr>
            <p:ph type="sldNum" sz="quarter" idx="12"/>
          </p:nvPr>
        </p:nvSpPr>
        <p:spPr>
          <a:xfrm>
            <a:off x="11540355" y="6356350"/>
            <a:ext cx="410973" cy="365125"/>
          </a:xfrm>
        </p:spPr>
        <p:txBody>
          <a:bodyPr vert="horz" lIns="91440" tIns="45720" rIns="91440" bIns="45720" rtlCol="0" anchor="ctr">
            <a:normAutofit/>
          </a:bodyPr>
          <a:lstStyle/>
          <a:p>
            <a:pPr>
              <a:spcAft>
                <a:spcPts val="600"/>
              </a:spcAft>
            </a:pPr>
            <a:fld id="{5DEF7F31-0B8A-474A-B86C-91F381754329}" type="slidenum">
              <a:rPr lang="en-US">
                <a:solidFill>
                  <a:srgbClr val="FFFFFF"/>
                </a:solidFill>
              </a:rPr>
              <a:pPr>
                <a:spcAft>
                  <a:spcPts val="600"/>
                </a:spcAft>
              </a:pPr>
              <a:t>23</a:t>
            </a:fld>
            <a:endParaRPr lang="en-US">
              <a:solidFill>
                <a:srgbClr val="FFFFFF"/>
              </a:solidFill>
            </a:endParaRPr>
          </a:p>
        </p:txBody>
      </p:sp>
      <p:sp>
        <p:nvSpPr>
          <p:cNvPr id="20" name="标题 1">
            <a:extLst>
              <a:ext uri="{FF2B5EF4-FFF2-40B4-BE49-F238E27FC236}">
                <a16:creationId xmlns:a16="http://schemas.microsoft.com/office/drawing/2014/main" id="{C5CB02AC-AADA-47AD-9963-BF5BDC0C2EB5}"/>
              </a:ext>
            </a:extLst>
          </p:cNvPr>
          <p:cNvSpPr txBox="1">
            <a:spLocks/>
          </p:cNvSpPr>
          <p:nvPr/>
        </p:nvSpPr>
        <p:spPr>
          <a:xfrm>
            <a:off x="742092" y="373168"/>
            <a:ext cx="9950103" cy="836755"/>
          </a:xfrm>
          <a:prstGeom prst="rect">
            <a:avLst/>
          </a:prstGeom>
        </p:spPr>
        <p:txBody>
          <a:bodyPr lIns="109728" tIns="109728" rIns="109728" bIns="91440" anchor="b"/>
          <a:lstStyle>
            <a:lvl1pPr algn="l" defTabSz="914400" rtl="0" eaLnBrk="1" latinLnBrk="0" hangingPunct="1">
              <a:lnSpc>
                <a:spcPct val="120000"/>
              </a:lnSpc>
              <a:spcBef>
                <a:spcPct val="0"/>
              </a:spcBef>
              <a:buNone/>
              <a:defRPr sz="3600" b="1" kern="1200" spc="220">
                <a:solidFill>
                  <a:schemeClr val="tx1"/>
                </a:solidFill>
                <a:effectLst/>
                <a:latin typeface="+mj-lt"/>
                <a:ea typeface="+mj-ea"/>
                <a:cs typeface="+mj-cs"/>
              </a:defRPr>
            </a:lvl1pPr>
          </a:lstStyle>
          <a:p>
            <a:r>
              <a:rPr lang="en-US" altLang="zh-CN" dirty="0"/>
              <a:t>Reference</a:t>
            </a:r>
            <a:endParaRPr lang="zh-CN" altLang="en-US" dirty="0"/>
          </a:p>
        </p:txBody>
      </p:sp>
    </p:spTree>
    <p:extLst>
      <p:ext uri="{BB962C8B-B14F-4D97-AF65-F5344CB8AC3E}">
        <p14:creationId xmlns:p14="http://schemas.microsoft.com/office/powerpoint/2010/main" val="442659258"/>
      </p:ext>
    </p:extLst>
  </p:cSld>
  <p:clrMapOvr>
    <a:masterClrMapping/>
  </p:clrMapOvr>
  <p:transition spd="slow">
    <p:comb/>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Rectangle 26">
            <a:extLst>
              <a:ext uri="{FF2B5EF4-FFF2-40B4-BE49-F238E27FC236}">
                <a16:creationId xmlns:a16="http://schemas.microsoft.com/office/drawing/2014/main" id="{2EC24213-FC04-4A18-A697-955F20C8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内容占位符 8" descr="图片包含 图表&#10;&#10;描述已自动生成">
            <a:extLst>
              <a:ext uri="{FF2B5EF4-FFF2-40B4-BE49-F238E27FC236}">
                <a16:creationId xmlns:a16="http://schemas.microsoft.com/office/drawing/2014/main" id="{E842D5F1-9EE7-49EF-8633-4F276897EE8F}"/>
              </a:ext>
            </a:extLst>
          </p:cNvPr>
          <p:cNvPicPr>
            <a:picLocks noChangeAspect="1"/>
          </p:cNvPicPr>
          <p:nvPr/>
        </p:nvPicPr>
        <p:blipFill rotWithShape="1">
          <a:blip r:embed="rId2">
            <a:extLst>
              <a:ext uri="{28A0092B-C50C-407E-A947-70E740481C1C}">
                <a14:useLocalDpi xmlns:a14="http://schemas.microsoft.com/office/drawing/2010/main" val="0"/>
              </a:ext>
            </a:extLst>
          </a:blip>
          <a:srcRect t="7303" b="17610"/>
          <a:stretch/>
        </p:blipFill>
        <p:spPr>
          <a:xfrm>
            <a:off x="1" y="10"/>
            <a:ext cx="12192000" cy="6865939"/>
          </a:xfrm>
          <a:prstGeom prst="rect">
            <a:avLst/>
          </a:prstGeom>
        </p:spPr>
      </p:pic>
      <p:sp>
        <p:nvSpPr>
          <p:cNvPr id="29" name="Rectangle 28">
            <a:extLst>
              <a:ext uri="{FF2B5EF4-FFF2-40B4-BE49-F238E27FC236}">
                <a16:creationId xmlns:a16="http://schemas.microsoft.com/office/drawing/2014/main" id="{C7846A0D-19A4-4F64-B17F-AB38D3F47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75095" y="-478377"/>
            <a:ext cx="6865949" cy="7816133"/>
          </a:xfrm>
          <a:prstGeom prst="rect">
            <a:avLst/>
          </a:prstGeom>
          <a:gradFill flip="none" rotWithShape="1">
            <a:gsLst>
              <a:gs pos="0">
                <a:srgbClr val="000000">
                  <a:alpha val="34902"/>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标题 1">
            <a:extLst>
              <a:ext uri="{FF2B5EF4-FFF2-40B4-BE49-F238E27FC236}">
                <a16:creationId xmlns:a16="http://schemas.microsoft.com/office/drawing/2014/main" id="{07776C07-9CDE-4F1D-B205-6ABF33AC4C87}"/>
              </a:ext>
            </a:extLst>
          </p:cNvPr>
          <p:cNvSpPr>
            <a:spLocks noGrp="1"/>
          </p:cNvSpPr>
          <p:nvPr>
            <p:ph type="title"/>
          </p:nvPr>
        </p:nvSpPr>
        <p:spPr>
          <a:xfrm>
            <a:off x="578891" y="2921976"/>
            <a:ext cx="4373273" cy="932466"/>
          </a:xfrm>
        </p:spPr>
        <p:txBody>
          <a:bodyPr vert="horz" lIns="91440" tIns="45720" rIns="91440" bIns="45720" rtlCol="0" anchor="b">
            <a:normAutofit/>
          </a:bodyPr>
          <a:lstStyle/>
          <a:p>
            <a:pPr>
              <a:lnSpc>
                <a:spcPct val="110000"/>
              </a:lnSpc>
            </a:pPr>
            <a:r>
              <a:rPr lang="en-US" altLang="zh-CN" sz="4000" b="1" kern="1200" dirty="0">
                <a:solidFill>
                  <a:srgbClr val="FFFFFF"/>
                </a:solidFill>
                <a:effectLst>
                  <a:outerShdw blurRad="38100" dist="38100" dir="2700000" algn="tl">
                    <a:srgbClr val="000000">
                      <a:alpha val="43137"/>
                    </a:srgbClr>
                  </a:outerShdw>
                </a:effectLst>
                <a:latin typeface="+mj-lt"/>
                <a:ea typeface="+mj-ea"/>
                <a:cs typeface="+mj-cs"/>
              </a:rPr>
              <a:t>QUESTIONS</a:t>
            </a:r>
          </a:p>
        </p:txBody>
      </p:sp>
      <p:sp>
        <p:nvSpPr>
          <p:cNvPr id="31" name="Freeform: Shape 30">
            <a:extLst>
              <a:ext uri="{FF2B5EF4-FFF2-40B4-BE49-F238E27FC236}">
                <a16:creationId xmlns:a16="http://schemas.microsoft.com/office/drawing/2014/main" id="{C9A21EE5-D6CA-4092-BBB2-74B2C7CB6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5"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935F47D6-FD2F-4F0A-929E-3C0EEEF7D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10053"/>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灯片编号占位符 9">
            <a:extLst>
              <a:ext uri="{FF2B5EF4-FFF2-40B4-BE49-F238E27FC236}">
                <a16:creationId xmlns:a16="http://schemas.microsoft.com/office/drawing/2014/main" id="{B8AA4EAB-78AE-401F-848E-401265915D45}"/>
              </a:ext>
            </a:extLst>
          </p:cNvPr>
          <p:cNvSpPr>
            <a:spLocks noGrp="1"/>
          </p:cNvSpPr>
          <p:nvPr>
            <p:ph type="sldNum" sz="quarter" idx="12"/>
          </p:nvPr>
        </p:nvSpPr>
        <p:spPr/>
        <p:txBody>
          <a:bodyPr/>
          <a:lstStyle/>
          <a:p>
            <a:fld id="{5DEF7F31-0B8A-474A-B86C-91F381754329}" type="slidenum">
              <a:rPr lang="en-US" smtClean="0"/>
              <a:t>24</a:t>
            </a:fld>
            <a:endParaRPr lang="en-US"/>
          </a:p>
        </p:txBody>
      </p:sp>
    </p:spTree>
    <p:extLst>
      <p:ext uri="{BB962C8B-B14F-4D97-AF65-F5344CB8AC3E}">
        <p14:creationId xmlns:p14="http://schemas.microsoft.com/office/powerpoint/2010/main" val="4070228855"/>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C1E06-C408-4A8D-83A5-109279367903}"/>
              </a:ext>
            </a:extLst>
          </p:cNvPr>
          <p:cNvSpPr>
            <a:spLocks noGrp="1"/>
          </p:cNvSpPr>
          <p:nvPr>
            <p:ph type="title"/>
          </p:nvPr>
        </p:nvSpPr>
        <p:spPr/>
        <p:txBody>
          <a:bodyPr/>
          <a:lstStyle/>
          <a:p>
            <a:r>
              <a:rPr lang="en-US" altLang="zh-CN" dirty="0"/>
              <a:t>What is COPD?</a:t>
            </a:r>
            <a:endParaRPr lang="zh-CN" altLang="en-US" dirty="0"/>
          </a:p>
        </p:txBody>
      </p:sp>
      <p:sp>
        <p:nvSpPr>
          <p:cNvPr id="3" name="内容占位符 2">
            <a:extLst>
              <a:ext uri="{FF2B5EF4-FFF2-40B4-BE49-F238E27FC236}">
                <a16:creationId xmlns:a16="http://schemas.microsoft.com/office/drawing/2014/main" id="{C58F2682-3D9A-4533-9E38-3DB57782BBE5}"/>
              </a:ext>
            </a:extLst>
          </p:cNvPr>
          <p:cNvSpPr>
            <a:spLocks noGrp="1"/>
          </p:cNvSpPr>
          <p:nvPr>
            <p:ph idx="1"/>
          </p:nvPr>
        </p:nvSpPr>
        <p:spPr/>
        <p:txBody>
          <a:bodyPr/>
          <a:lstStyle/>
          <a:p>
            <a:r>
              <a:rPr lang="en-US" altLang="zh-CN" b="1" dirty="0"/>
              <a:t>Chronic obstructive pulmonary disease (COPD) is a chronic inflammatory lung disease that causes obstructed airflow from the lungs. </a:t>
            </a:r>
          </a:p>
          <a:p>
            <a:r>
              <a:rPr lang="en-US" altLang="zh-CN" b="1" dirty="0"/>
              <a:t>Symptoms include breathing difficulty, cough, mucus (sputum) production and wheezing.</a:t>
            </a:r>
          </a:p>
          <a:p>
            <a:r>
              <a:rPr lang="en-US" altLang="zh-CN" b="1" dirty="0"/>
              <a:t>It's typically caused by long-term exposure to irritating gases or particulate matter, most often from cigarette smoke.</a:t>
            </a:r>
            <a:endParaRPr lang="zh-CN" altLang="en-US" b="1" dirty="0"/>
          </a:p>
        </p:txBody>
      </p:sp>
      <p:sp>
        <p:nvSpPr>
          <p:cNvPr id="6" name="灯片编号占位符 5">
            <a:extLst>
              <a:ext uri="{FF2B5EF4-FFF2-40B4-BE49-F238E27FC236}">
                <a16:creationId xmlns:a16="http://schemas.microsoft.com/office/drawing/2014/main" id="{EED32724-8214-411B-B6C8-3113728F2101}"/>
              </a:ext>
            </a:extLst>
          </p:cNvPr>
          <p:cNvSpPr>
            <a:spLocks noGrp="1"/>
          </p:cNvSpPr>
          <p:nvPr>
            <p:ph type="sldNum" sz="quarter" idx="12"/>
          </p:nvPr>
        </p:nvSpPr>
        <p:spPr/>
        <p:txBody>
          <a:bodyPr/>
          <a:lstStyle/>
          <a:p>
            <a:fld id="{5DEF7F31-0B8A-474A-B86C-91F381754329}" type="slidenum">
              <a:rPr lang="en-US" smtClean="0"/>
              <a:t>3</a:t>
            </a:fld>
            <a:endParaRPr lang="en-US"/>
          </a:p>
        </p:txBody>
      </p:sp>
    </p:spTree>
    <p:extLst>
      <p:ext uri="{BB962C8B-B14F-4D97-AF65-F5344CB8AC3E}">
        <p14:creationId xmlns:p14="http://schemas.microsoft.com/office/powerpoint/2010/main" val="1246140014"/>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C1E06-C408-4A8D-83A5-109279367903}"/>
              </a:ext>
            </a:extLst>
          </p:cNvPr>
          <p:cNvSpPr>
            <a:spLocks noGrp="1"/>
          </p:cNvSpPr>
          <p:nvPr>
            <p:ph type="title"/>
          </p:nvPr>
        </p:nvSpPr>
        <p:spPr/>
        <p:txBody>
          <a:bodyPr/>
          <a:lstStyle/>
          <a:p>
            <a:r>
              <a:rPr lang="en-US" altLang="zh-CN" dirty="0"/>
              <a:t>Why we care about COPD?</a:t>
            </a:r>
            <a:endParaRPr lang="zh-CN" altLang="en-US" dirty="0"/>
          </a:p>
        </p:txBody>
      </p:sp>
      <p:sp>
        <p:nvSpPr>
          <p:cNvPr id="3" name="内容占位符 2">
            <a:extLst>
              <a:ext uri="{FF2B5EF4-FFF2-40B4-BE49-F238E27FC236}">
                <a16:creationId xmlns:a16="http://schemas.microsoft.com/office/drawing/2014/main" id="{C58F2682-3D9A-4533-9E38-3DB57782BBE5}"/>
              </a:ext>
            </a:extLst>
          </p:cNvPr>
          <p:cNvSpPr>
            <a:spLocks noGrp="1"/>
          </p:cNvSpPr>
          <p:nvPr>
            <p:ph idx="1"/>
          </p:nvPr>
        </p:nvSpPr>
        <p:spPr>
          <a:xfrm>
            <a:off x="1077362" y="2427315"/>
            <a:ext cx="9950103" cy="4122571"/>
          </a:xfrm>
        </p:spPr>
        <p:txBody>
          <a:bodyPr/>
          <a:lstStyle/>
          <a:p>
            <a:r>
              <a:rPr lang="en-US" altLang="zh-CN" b="1" dirty="0"/>
              <a:t>People with COPD are at increased risk of developing heart disease, lung cancer and a variety of other conditions.</a:t>
            </a:r>
          </a:p>
          <a:p>
            <a:r>
              <a:rPr lang="en-US" altLang="zh-CN" b="1" dirty="0"/>
              <a:t>COPD is not curable; the symptoms and its progression can only be delayed.</a:t>
            </a:r>
          </a:p>
          <a:p>
            <a:r>
              <a:rPr lang="en-US" altLang="zh-CN" b="1" dirty="0"/>
              <a:t>The main symptoms are similar with symptom of bronchitis or cold. Around 80% of patients entered stage III before diagnosis.</a:t>
            </a:r>
          </a:p>
          <a:p>
            <a:r>
              <a:rPr lang="en-US" altLang="zh-CN" b="1" dirty="0"/>
              <a:t>COPD progressively worsens with everyday activities such as walking or dressing becoming difficult.</a:t>
            </a:r>
          </a:p>
          <a:p>
            <a:r>
              <a:rPr lang="en-US" altLang="zh-CN" b="1" dirty="0"/>
              <a:t>As of 2015, COPD affected about 174.5 million people (2.4% of the global population). In 2019 it caused 3.2 million deaths.</a:t>
            </a:r>
          </a:p>
          <a:p>
            <a:endParaRPr lang="zh-CN" altLang="en-US" b="1" dirty="0"/>
          </a:p>
        </p:txBody>
      </p:sp>
      <p:sp>
        <p:nvSpPr>
          <p:cNvPr id="7" name="灯片编号占位符 6">
            <a:extLst>
              <a:ext uri="{FF2B5EF4-FFF2-40B4-BE49-F238E27FC236}">
                <a16:creationId xmlns:a16="http://schemas.microsoft.com/office/drawing/2014/main" id="{456CF6C9-6C21-4DE8-92B9-0E3341BCE83B}"/>
              </a:ext>
            </a:extLst>
          </p:cNvPr>
          <p:cNvSpPr>
            <a:spLocks noGrp="1"/>
          </p:cNvSpPr>
          <p:nvPr>
            <p:ph type="sldNum" sz="quarter" idx="12"/>
          </p:nvPr>
        </p:nvSpPr>
        <p:spPr/>
        <p:txBody>
          <a:bodyPr/>
          <a:lstStyle/>
          <a:p>
            <a:fld id="{5DEF7F31-0B8A-474A-B86C-91F381754329}" type="slidenum">
              <a:rPr lang="en-US" smtClean="0"/>
              <a:t>4</a:t>
            </a:fld>
            <a:endParaRPr lang="en-US"/>
          </a:p>
        </p:txBody>
      </p:sp>
    </p:spTree>
    <p:extLst>
      <p:ext uri="{BB962C8B-B14F-4D97-AF65-F5344CB8AC3E}">
        <p14:creationId xmlns:p14="http://schemas.microsoft.com/office/powerpoint/2010/main" val="2614618249"/>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990976F-99DE-4701-8215-E8EE9B962BC6}"/>
              </a:ext>
            </a:extLst>
          </p:cNvPr>
          <p:cNvSpPr>
            <a:spLocks noGrp="1"/>
          </p:cNvSpPr>
          <p:nvPr>
            <p:ph type="title"/>
          </p:nvPr>
        </p:nvSpPr>
        <p:spPr>
          <a:xfrm>
            <a:off x="1077363" y="720436"/>
            <a:ext cx="5419300" cy="1020816"/>
          </a:xfrm>
        </p:spPr>
        <p:txBody>
          <a:bodyPr>
            <a:normAutofit/>
          </a:bodyPr>
          <a:lstStyle/>
          <a:p>
            <a:r>
              <a:rPr lang="en-US" altLang="zh-CN" dirty="0"/>
              <a:t>How is diagnosis?</a:t>
            </a:r>
            <a:endParaRPr lang="zh-CN" altLang="en-US" dirty="0"/>
          </a:p>
        </p:txBody>
      </p:sp>
      <p:sp>
        <p:nvSpPr>
          <p:cNvPr id="9" name="Content Placeholder 8">
            <a:extLst>
              <a:ext uri="{FF2B5EF4-FFF2-40B4-BE49-F238E27FC236}">
                <a16:creationId xmlns:a16="http://schemas.microsoft.com/office/drawing/2014/main" id="{D04FC046-4B92-43CC-B652-7B5541181CF9}"/>
              </a:ext>
            </a:extLst>
          </p:cNvPr>
          <p:cNvSpPr>
            <a:spLocks noGrp="1"/>
          </p:cNvSpPr>
          <p:nvPr>
            <p:ph idx="1"/>
          </p:nvPr>
        </p:nvSpPr>
        <p:spPr>
          <a:xfrm>
            <a:off x="1077364" y="1935804"/>
            <a:ext cx="4584134" cy="4005026"/>
          </a:xfrm>
        </p:spPr>
        <p:txBody>
          <a:bodyPr>
            <a:noAutofit/>
          </a:bodyPr>
          <a:lstStyle/>
          <a:p>
            <a:pPr>
              <a:lnSpc>
                <a:spcPct val="115000"/>
              </a:lnSpc>
            </a:pPr>
            <a:r>
              <a:rPr lang="en-US" sz="1600" b="1" u="sng" dirty="0"/>
              <a:t>Spirometry</a:t>
            </a:r>
            <a:r>
              <a:rPr lang="en-US" sz="1600" dirty="0"/>
              <a:t> measures the amount of airflow obstruction present.</a:t>
            </a:r>
          </a:p>
          <a:p>
            <a:pPr>
              <a:lnSpc>
                <a:spcPct val="115000"/>
              </a:lnSpc>
            </a:pPr>
            <a:r>
              <a:rPr lang="en-US" sz="1600" b="1" u="sng" dirty="0"/>
              <a:t>Chest X-ray / CT scan</a:t>
            </a:r>
            <a:r>
              <a:rPr lang="en-US" sz="1600" b="1" dirty="0"/>
              <a:t> </a:t>
            </a:r>
            <a:r>
              <a:rPr lang="en-US" sz="1600" dirty="0"/>
              <a:t>is useful only in excluding other conditions or including some comorbidities.</a:t>
            </a:r>
          </a:p>
          <a:p>
            <a:pPr>
              <a:lnSpc>
                <a:spcPct val="115000"/>
              </a:lnSpc>
            </a:pPr>
            <a:r>
              <a:rPr lang="en-US" sz="1600" dirty="0"/>
              <a:t>The use of COPD Diagnostic </a:t>
            </a:r>
            <a:r>
              <a:rPr lang="en-US" sz="1600" b="1" u="sng" dirty="0"/>
              <a:t>Questionnaire</a:t>
            </a:r>
            <a:r>
              <a:rPr lang="en-US" sz="1600" dirty="0"/>
              <a:t> with hand-held flow meters is appropriate for screening of COPD in primary care.</a:t>
            </a:r>
          </a:p>
          <a:p>
            <a:pPr>
              <a:lnSpc>
                <a:spcPct val="115000"/>
              </a:lnSpc>
            </a:pPr>
            <a:r>
              <a:rPr lang="en-US" sz="1600" b="1" u="sng" dirty="0"/>
              <a:t>Text mining methods </a:t>
            </a:r>
            <a:r>
              <a:rPr lang="en-US" sz="1600" dirty="0"/>
              <a:t>identify pertinent and potentially complex information about phenotypes from textual data.</a:t>
            </a:r>
          </a:p>
        </p:txBody>
      </p:sp>
      <p:sp>
        <p:nvSpPr>
          <p:cNvPr id="27" name="Freeform: Shape 26">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内容占位符 4">
            <a:extLst>
              <a:ext uri="{FF2B5EF4-FFF2-40B4-BE49-F238E27FC236}">
                <a16:creationId xmlns:a16="http://schemas.microsoft.com/office/drawing/2014/main" id="{4E56DDEF-0903-45B0-BDC2-BFD9C1E66E1F}"/>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496664" y="1351831"/>
            <a:ext cx="4788861" cy="4154336"/>
          </a:xfrm>
          <a:prstGeom prst="rect">
            <a:avLst/>
          </a:prstGeom>
        </p:spPr>
      </p:pic>
      <p:sp>
        <p:nvSpPr>
          <p:cNvPr id="6" name="灯片编号占位符 5">
            <a:extLst>
              <a:ext uri="{FF2B5EF4-FFF2-40B4-BE49-F238E27FC236}">
                <a16:creationId xmlns:a16="http://schemas.microsoft.com/office/drawing/2014/main" id="{5DE33519-6393-446D-A6C6-28C6C6727EC7}"/>
              </a:ext>
            </a:extLst>
          </p:cNvPr>
          <p:cNvSpPr>
            <a:spLocks noGrp="1"/>
          </p:cNvSpPr>
          <p:nvPr>
            <p:ph type="sldNum" sz="quarter" idx="12"/>
          </p:nvPr>
        </p:nvSpPr>
        <p:spPr>
          <a:xfrm>
            <a:off x="11540355" y="6356350"/>
            <a:ext cx="410973" cy="365125"/>
          </a:xfrm>
        </p:spPr>
        <p:txBody>
          <a:bodyPr>
            <a:normAutofit/>
          </a:bodyPr>
          <a:lstStyle/>
          <a:p>
            <a:pPr>
              <a:spcAft>
                <a:spcPts val="600"/>
              </a:spcAft>
            </a:pPr>
            <a:fld id="{5DEF7F31-0B8A-474A-B86C-91F381754329}" type="slidenum">
              <a:rPr lang="en-US" smtClean="0"/>
              <a:pPr>
                <a:spcAft>
                  <a:spcPts val="600"/>
                </a:spcAft>
              </a:pPr>
              <a:t>5</a:t>
            </a:fld>
            <a:endParaRPr lang="en-US"/>
          </a:p>
        </p:txBody>
      </p:sp>
    </p:spTree>
    <p:extLst>
      <p:ext uri="{BB962C8B-B14F-4D97-AF65-F5344CB8AC3E}">
        <p14:creationId xmlns:p14="http://schemas.microsoft.com/office/powerpoint/2010/main" val="3968972317"/>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5648E2-B946-43A1-80DE-C50CBBDF9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9E492BF-351F-40C5-9DA6-A4760EF81F84}"/>
              </a:ext>
            </a:extLst>
          </p:cNvPr>
          <p:cNvSpPr>
            <a:spLocks noGrp="1"/>
          </p:cNvSpPr>
          <p:nvPr>
            <p:ph type="title"/>
          </p:nvPr>
        </p:nvSpPr>
        <p:spPr>
          <a:xfrm>
            <a:off x="1259827" y="1306083"/>
            <a:ext cx="4557315" cy="4299625"/>
          </a:xfrm>
        </p:spPr>
        <p:txBody>
          <a:bodyPr vert="horz" lIns="91440" tIns="45720" rIns="91440" bIns="45720" rtlCol="0" anchor="b">
            <a:noAutofit/>
          </a:bodyPr>
          <a:lstStyle/>
          <a:p>
            <a:pPr>
              <a:lnSpc>
                <a:spcPct val="110000"/>
              </a:lnSpc>
            </a:pPr>
            <a:r>
              <a:rPr lang="en-US" altLang="zh-CN" sz="3500" dirty="0"/>
              <a:t>How can we distinguish COPD from other pulmonary diseases &amp; identify corresponding symptoms?</a:t>
            </a:r>
          </a:p>
        </p:txBody>
      </p:sp>
      <p:sp>
        <p:nvSpPr>
          <p:cNvPr id="14" name="Freeform: Shape 13">
            <a:extLst>
              <a:ext uri="{FF2B5EF4-FFF2-40B4-BE49-F238E27FC236}">
                <a16:creationId xmlns:a16="http://schemas.microsoft.com/office/drawing/2014/main" id="{EA06546B-3E90-4E24-BD32-C6BFD1CD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3"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内容占位符 4" descr="卡通画&#10;&#10;描述已自动生成">
            <a:extLst>
              <a:ext uri="{FF2B5EF4-FFF2-40B4-BE49-F238E27FC236}">
                <a16:creationId xmlns:a16="http://schemas.microsoft.com/office/drawing/2014/main" id="{5C798AAC-404E-4078-BADF-1EF624F17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0802" y="1066800"/>
            <a:ext cx="3519677" cy="4724399"/>
          </a:xfrm>
          <a:prstGeom prst="rect">
            <a:avLst/>
          </a:prstGeom>
        </p:spPr>
      </p:pic>
      <p:sp>
        <p:nvSpPr>
          <p:cNvPr id="6" name="灯片编号占位符 5">
            <a:extLst>
              <a:ext uri="{FF2B5EF4-FFF2-40B4-BE49-F238E27FC236}">
                <a16:creationId xmlns:a16="http://schemas.microsoft.com/office/drawing/2014/main" id="{3CFE0DBB-C594-414B-9421-4962C6AC0CF0}"/>
              </a:ext>
            </a:extLst>
          </p:cNvPr>
          <p:cNvSpPr>
            <a:spLocks noGrp="1"/>
          </p:cNvSpPr>
          <p:nvPr>
            <p:ph type="sldNum" sz="quarter" idx="12"/>
          </p:nvPr>
        </p:nvSpPr>
        <p:spPr/>
        <p:txBody>
          <a:bodyPr/>
          <a:lstStyle/>
          <a:p>
            <a:fld id="{5DEF7F31-0B8A-474A-B86C-91F381754329}" type="slidenum">
              <a:rPr lang="en-US" smtClean="0"/>
              <a:t>6</a:t>
            </a:fld>
            <a:endParaRPr lang="en-US"/>
          </a:p>
        </p:txBody>
      </p:sp>
    </p:spTree>
    <p:extLst>
      <p:ext uri="{BB962C8B-B14F-4D97-AF65-F5344CB8AC3E}">
        <p14:creationId xmlns:p14="http://schemas.microsoft.com/office/powerpoint/2010/main" val="3712836050"/>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5B956-4DD4-4410-862E-A75E1A2B29AA}"/>
              </a:ext>
            </a:extLst>
          </p:cNvPr>
          <p:cNvSpPr>
            <a:spLocks noGrp="1"/>
          </p:cNvSpPr>
          <p:nvPr>
            <p:ph type="title"/>
          </p:nvPr>
        </p:nvSpPr>
        <p:spPr/>
        <p:txBody>
          <a:bodyPr/>
          <a:lstStyle/>
          <a:p>
            <a:r>
              <a:rPr lang="en-US" altLang="zh-CN" dirty="0"/>
              <a:t>Literature Review</a:t>
            </a:r>
            <a:endParaRPr lang="zh-CN" altLang="en-US" dirty="0"/>
          </a:p>
        </p:txBody>
      </p:sp>
      <p:sp>
        <p:nvSpPr>
          <p:cNvPr id="3" name="内容占位符 2">
            <a:extLst>
              <a:ext uri="{FF2B5EF4-FFF2-40B4-BE49-F238E27FC236}">
                <a16:creationId xmlns:a16="http://schemas.microsoft.com/office/drawing/2014/main" id="{69FEA1E1-3233-4FC7-B06B-048E530AD9FF}"/>
              </a:ext>
            </a:extLst>
          </p:cNvPr>
          <p:cNvSpPr>
            <a:spLocks noGrp="1"/>
          </p:cNvSpPr>
          <p:nvPr>
            <p:ph idx="1"/>
          </p:nvPr>
        </p:nvSpPr>
        <p:spPr>
          <a:xfrm>
            <a:off x="1077362" y="2227810"/>
            <a:ext cx="9950103" cy="3713020"/>
          </a:xfrm>
        </p:spPr>
        <p:txBody>
          <a:bodyPr/>
          <a:lstStyle/>
          <a:p>
            <a:r>
              <a:rPr lang="en-US" altLang="zh-CN" dirty="0"/>
              <a:t>Data source: Electronic health records (EHRs)</a:t>
            </a:r>
          </a:p>
          <a:p>
            <a:r>
              <a:rPr lang="en-US" altLang="zh-CN" dirty="0"/>
              <a:t>Most studies of Chronic Diseases focused on diseases of the circulatory system while endocrine and metabolic diseases were fewest.</a:t>
            </a:r>
          </a:p>
          <a:p>
            <a:pPr marL="560070" lvl="1" indent="-285750">
              <a:buFontTx/>
              <a:buChar char="-"/>
            </a:pPr>
            <a:r>
              <a:rPr lang="en-US" altLang="zh-CN" dirty="0"/>
              <a:t>Structure of clinical records</a:t>
            </a:r>
          </a:p>
          <a:p>
            <a:pPr marL="228600" lvl="1" indent="-228600">
              <a:spcBef>
                <a:spcPts val="1000"/>
              </a:spcBef>
              <a:buFont typeface="Arial" panose="020B0604020202020204" pitchFamily="34" charset="0"/>
              <a:buChar char="•"/>
            </a:pPr>
            <a:r>
              <a:rPr lang="en-US" altLang="zh-CN" sz="1800" b="0" dirty="0"/>
              <a:t>2009: Blanca E. Himes et al. used Bayesian networks on EHRs to predict COPD, accuracy 83.3% </a:t>
            </a:r>
            <a:r>
              <a:rPr lang="en-US" altLang="zh-CN" sz="1800" baseline="30000" dirty="0"/>
              <a:t>[3] </a:t>
            </a:r>
            <a:r>
              <a:rPr lang="en-US" altLang="zh-CN" sz="1800" b="0" dirty="0"/>
              <a:t>.</a:t>
            </a:r>
            <a:endParaRPr lang="en-US" altLang="zh-CN" sz="1800" baseline="30000" dirty="0"/>
          </a:p>
          <a:p>
            <a:pPr marL="228600" lvl="1" indent="-228600">
              <a:spcBef>
                <a:spcPts val="1000"/>
              </a:spcBef>
              <a:buFont typeface="Arial" panose="020B0604020202020204" pitchFamily="34" charset="0"/>
              <a:buChar char="•"/>
            </a:pPr>
            <a:r>
              <a:rPr lang="en-US" altLang="zh-CN" sz="1800" b="0" dirty="0"/>
              <a:t>2017: Ankur Agarwal et al. used </a:t>
            </a:r>
            <a:r>
              <a:rPr lang="en-US" altLang="zh-CN" sz="1800" b="0" dirty="0" err="1"/>
              <a:t>cTAKES</a:t>
            </a:r>
            <a:r>
              <a:rPr lang="en-US" altLang="zh-CN" sz="1800" b="0" dirty="0"/>
              <a:t> to extract features and predict using NB, RF, KNN, SVM. AUC around 62% </a:t>
            </a:r>
            <a:r>
              <a:rPr lang="en-US" altLang="zh-CN" sz="1800" baseline="30000" dirty="0"/>
              <a:t>[1] </a:t>
            </a:r>
            <a:r>
              <a:rPr lang="en-US" altLang="zh-CN" sz="1800" b="0" dirty="0"/>
              <a:t>.</a:t>
            </a:r>
            <a:endParaRPr lang="en-US" altLang="zh-CN" sz="1800" baseline="30000" dirty="0"/>
          </a:p>
          <a:p>
            <a:pPr marL="228600" lvl="1" indent="-228600">
              <a:spcBef>
                <a:spcPts val="1000"/>
              </a:spcBef>
              <a:buFont typeface="Arial" panose="020B0604020202020204" pitchFamily="34" charset="0"/>
              <a:buChar char="•"/>
            </a:pPr>
            <a:r>
              <a:rPr lang="en-US" altLang="zh-CN" sz="1800" b="0" dirty="0"/>
              <a:t>2017: </a:t>
            </a:r>
            <a:r>
              <a:rPr lang="en-US" altLang="zh-CN" sz="1800" b="0" dirty="0" err="1"/>
              <a:t>Mäkikyrö</a:t>
            </a:r>
            <a:r>
              <a:rPr lang="en-US" altLang="zh-CN" sz="1800" b="0" dirty="0"/>
              <a:t> EM used LCA on clinical questionnaire data to classify phenotypes </a:t>
            </a:r>
            <a:r>
              <a:rPr lang="en-US" altLang="zh-CN" sz="1800" baseline="30000" dirty="0"/>
              <a:t>[4]</a:t>
            </a:r>
            <a:r>
              <a:rPr lang="en-US" altLang="zh-CN" sz="1800" b="0" dirty="0"/>
              <a:t> .</a:t>
            </a:r>
            <a:endParaRPr lang="en-US" altLang="zh-CN" sz="1800" baseline="30000" dirty="0"/>
          </a:p>
        </p:txBody>
      </p:sp>
      <p:sp>
        <p:nvSpPr>
          <p:cNvPr id="4" name="灯片编号占位符 3">
            <a:extLst>
              <a:ext uri="{FF2B5EF4-FFF2-40B4-BE49-F238E27FC236}">
                <a16:creationId xmlns:a16="http://schemas.microsoft.com/office/drawing/2014/main" id="{4257D299-9700-442A-8FDC-7DD5D9A16B4A}"/>
              </a:ext>
            </a:extLst>
          </p:cNvPr>
          <p:cNvSpPr>
            <a:spLocks noGrp="1"/>
          </p:cNvSpPr>
          <p:nvPr>
            <p:ph type="sldNum" sz="quarter" idx="12"/>
          </p:nvPr>
        </p:nvSpPr>
        <p:spPr/>
        <p:txBody>
          <a:bodyPr/>
          <a:lstStyle/>
          <a:p>
            <a:fld id="{5DEF7F31-0B8A-474A-B86C-91F381754329}" type="slidenum">
              <a:rPr lang="en-US" smtClean="0"/>
              <a:t>7</a:t>
            </a:fld>
            <a:endParaRPr lang="en-US"/>
          </a:p>
        </p:txBody>
      </p:sp>
    </p:spTree>
    <p:extLst>
      <p:ext uri="{BB962C8B-B14F-4D97-AF65-F5344CB8AC3E}">
        <p14:creationId xmlns:p14="http://schemas.microsoft.com/office/powerpoint/2010/main" val="2067168811"/>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7C03B3-7F8E-434B-AB3E-2367CAE61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1D3C441-A8EC-4647-B612-1197CF551FD8}"/>
              </a:ext>
            </a:extLst>
          </p:cNvPr>
          <p:cNvSpPr>
            <a:spLocks noGrp="1"/>
          </p:cNvSpPr>
          <p:nvPr>
            <p:ph type="title"/>
          </p:nvPr>
        </p:nvSpPr>
        <p:spPr>
          <a:xfrm>
            <a:off x="1145457" y="1286481"/>
            <a:ext cx="3660342" cy="851042"/>
          </a:xfrm>
        </p:spPr>
        <p:txBody>
          <a:bodyPr anchor="t">
            <a:normAutofit/>
          </a:bodyPr>
          <a:lstStyle/>
          <a:p>
            <a:r>
              <a:rPr lang="en-US" altLang="zh-CN" dirty="0"/>
              <a:t>Approaches</a:t>
            </a:r>
            <a:endParaRPr lang="zh-CN" altLang="en-US" dirty="0"/>
          </a:p>
        </p:txBody>
      </p:sp>
      <p:sp>
        <p:nvSpPr>
          <p:cNvPr id="9" name="Content Placeholder 8">
            <a:extLst>
              <a:ext uri="{FF2B5EF4-FFF2-40B4-BE49-F238E27FC236}">
                <a16:creationId xmlns:a16="http://schemas.microsoft.com/office/drawing/2014/main" id="{55548652-0467-F608-0944-222233BAABD7}"/>
              </a:ext>
            </a:extLst>
          </p:cNvPr>
          <p:cNvSpPr>
            <a:spLocks noGrp="1"/>
          </p:cNvSpPr>
          <p:nvPr>
            <p:ph idx="1"/>
          </p:nvPr>
        </p:nvSpPr>
        <p:spPr>
          <a:xfrm>
            <a:off x="5271247" y="651758"/>
            <a:ext cx="5843390" cy="2413748"/>
          </a:xfrm>
        </p:spPr>
        <p:txBody>
          <a:bodyPr>
            <a:normAutofit/>
          </a:bodyPr>
          <a:lstStyle/>
          <a:p>
            <a:pPr>
              <a:lnSpc>
                <a:spcPct val="100000"/>
              </a:lnSpc>
            </a:pPr>
            <a:r>
              <a:rPr lang="en-US" dirty="0"/>
              <a:t>Data</a:t>
            </a:r>
          </a:p>
          <a:p>
            <a:pPr marL="560070" lvl="1" indent="-285750">
              <a:lnSpc>
                <a:spcPct val="100000"/>
              </a:lnSpc>
              <a:buFontTx/>
              <a:buChar char="-"/>
            </a:pPr>
            <a:r>
              <a:rPr lang="en-US" sz="1800" dirty="0"/>
              <a:t>Papers + online platform records</a:t>
            </a:r>
          </a:p>
          <a:p>
            <a:pPr marL="228600" lvl="1" indent="-228600">
              <a:lnSpc>
                <a:spcPct val="100000"/>
              </a:lnSpc>
              <a:spcBef>
                <a:spcPts val="1000"/>
              </a:spcBef>
              <a:buFont typeface="Arial" panose="020B0604020202020204" pitchFamily="34" charset="0"/>
              <a:buChar char="•"/>
            </a:pPr>
            <a:r>
              <a:rPr lang="en-US" sz="1800" b="0" dirty="0"/>
              <a:t>Method:</a:t>
            </a:r>
          </a:p>
          <a:p>
            <a:pPr marL="560070" lvl="1" indent="-285750">
              <a:lnSpc>
                <a:spcPct val="100000"/>
              </a:lnSpc>
              <a:buFontTx/>
              <a:buChar char="-"/>
            </a:pPr>
            <a:r>
              <a:rPr lang="en-US" sz="1800" dirty="0"/>
              <a:t>Word vector + clustering</a:t>
            </a:r>
          </a:p>
          <a:p>
            <a:pPr marL="560070" lvl="1" indent="-285750">
              <a:lnSpc>
                <a:spcPct val="100000"/>
              </a:lnSpc>
              <a:buFontTx/>
              <a:buChar char="-"/>
            </a:pPr>
            <a:r>
              <a:rPr lang="en-US" sz="1800" dirty="0"/>
              <a:t>Text classification</a:t>
            </a:r>
          </a:p>
          <a:p>
            <a:pPr marL="560070" lvl="1" indent="-285750">
              <a:lnSpc>
                <a:spcPct val="100000"/>
              </a:lnSpc>
              <a:buFontTx/>
              <a:buChar char="-"/>
            </a:pPr>
            <a:r>
              <a:rPr lang="en-US" sz="1800" dirty="0"/>
              <a:t>Name Entity Recognition (NER)</a:t>
            </a:r>
          </a:p>
        </p:txBody>
      </p:sp>
      <p:sp>
        <p:nvSpPr>
          <p:cNvPr id="14" name="Rectangle 13">
            <a:extLst>
              <a:ext uri="{FF2B5EF4-FFF2-40B4-BE49-F238E27FC236}">
                <a16:creationId xmlns:a16="http://schemas.microsoft.com/office/drawing/2014/main" id="{53BD6E51-0014-4106-831D-CFBAA10EC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4099" y="3429001"/>
            <a:ext cx="3483870" cy="342899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F9C98AC-9A64-4606-9150-5A96478AD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27750"/>
            <a:ext cx="3479772" cy="3430249"/>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 name="Rectangle 17">
            <a:extLst>
              <a:ext uri="{FF2B5EF4-FFF2-40B4-BE49-F238E27FC236}">
                <a16:creationId xmlns:a16="http://schemas.microsoft.com/office/drawing/2014/main" id="{FFF36B26-D6EA-406F-9A05-7C3EB4686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3479772" y="3429001"/>
            <a:ext cx="8712227" cy="3428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34">
            <a:extLst>
              <a:ext uri="{FF2B5EF4-FFF2-40B4-BE49-F238E27FC236}">
                <a16:creationId xmlns:a16="http://schemas.microsoft.com/office/drawing/2014/main" id="{AE3769DD-4AA0-437F-8D75-5D02402E9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3501794" y="3404479"/>
            <a:ext cx="3430249" cy="3474296"/>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5C186DE6-BBC6-4F02-AA62-F8F3F2736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2467" y="3607646"/>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图片包含 图标&#10;&#10;描述已自动生成">
            <a:extLst>
              <a:ext uri="{FF2B5EF4-FFF2-40B4-BE49-F238E27FC236}">
                <a16:creationId xmlns:a16="http://schemas.microsoft.com/office/drawing/2014/main" id="{5ED4146E-FAC6-4C95-8269-291D04836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0917" y="4186688"/>
            <a:ext cx="2033137" cy="2033137"/>
          </a:xfrm>
          <a:prstGeom prst="rect">
            <a:avLst/>
          </a:prstGeom>
        </p:spPr>
      </p:pic>
      <p:sp>
        <p:nvSpPr>
          <p:cNvPr id="6" name="灯片编号占位符 5">
            <a:extLst>
              <a:ext uri="{FF2B5EF4-FFF2-40B4-BE49-F238E27FC236}">
                <a16:creationId xmlns:a16="http://schemas.microsoft.com/office/drawing/2014/main" id="{5DDDBD86-D207-4E07-9733-1AFCC26E55B5}"/>
              </a:ext>
            </a:extLst>
          </p:cNvPr>
          <p:cNvSpPr>
            <a:spLocks noGrp="1"/>
          </p:cNvSpPr>
          <p:nvPr>
            <p:ph type="sldNum" sz="quarter" idx="12"/>
          </p:nvPr>
        </p:nvSpPr>
        <p:spPr/>
        <p:txBody>
          <a:bodyPr/>
          <a:lstStyle/>
          <a:p>
            <a:fld id="{5DEF7F31-0B8A-474A-B86C-91F381754329}" type="slidenum">
              <a:rPr lang="en-US" smtClean="0"/>
              <a:t>8</a:t>
            </a:fld>
            <a:endParaRPr lang="en-US"/>
          </a:p>
        </p:txBody>
      </p:sp>
    </p:spTree>
    <p:extLst>
      <p:ext uri="{BB962C8B-B14F-4D97-AF65-F5344CB8AC3E}">
        <p14:creationId xmlns:p14="http://schemas.microsoft.com/office/powerpoint/2010/main" val="3316883115"/>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E0B7F-EF76-490B-B39C-01B8913E9565}"/>
              </a:ext>
            </a:extLst>
          </p:cNvPr>
          <p:cNvSpPr>
            <a:spLocks noGrp="1"/>
          </p:cNvSpPr>
          <p:nvPr>
            <p:ph type="title"/>
          </p:nvPr>
        </p:nvSpPr>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D98DCFFA-1956-4140-8F36-635702DD5A06}"/>
              </a:ext>
            </a:extLst>
          </p:cNvPr>
          <p:cNvSpPr>
            <a:spLocks noGrp="1"/>
          </p:cNvSpPr>
          <p:nvPr>
            <p:ph idx="1"/>
          </p:nvPr>
        </p:nvSpPr>
        <p:spPr/>
        <p:txBody>
          <a:bodyPr/>
          <a:lstStyle/>
          <a:p>
            <a:r>
              <a:rPr lang="en-US" altLang="zh-CN" dirty="0"/>
              <a:t>COPD corpus </a:t>
            </a:r>
            <a:r>
              <a:rPr lang="en-US" altLang="zh-CN" b="1" baseline="30000" dirty="0"/>
              <a:t>[5]</a:t>
            </a:r>
          </a:p>
          <a:p>
            <a:pPr marL="560070" lvl="1" indent="-285750">
              <a:buFontTx/>
              <a:buChar char="-"/>
            </a:pPr>
            <a:r>
              <a:rPr lang="en-US" altLang="zh-CN" dirty="0"/>
              <a:t>A semantically annotated corpus, focused on phenotypic information, consisting of 30 full-text articles.</a:t>
            </a:r>
          </a:p>
          <a:p>
            <a:pPr lvl="1"/>
            <a:r>
              <a:rPr lang="en-US" altLang="zh-CN" dirty="0"/>
              <a:t>-  Around 6000+ sentences with an average length of 11~15.</a:t>
            </a:r>
          </a:p>
          <a:p>
            <a:r>
              <a:rPr lang="en-US" altLang="zh-CN" dirty="0"/>
              <a:t>Example sentence:</a:t>
            </a:r>
          </a:p>
          <a:p>
            <a:pPr lvl="1"/>
            <a:r>
              <a:rPr lang="en-US" altLang="zh-CN" dirty="0"/>
              <a:t>COPD staging based on pulmonary function testing done prior to the present episode of ER visit as per the Global Initiative for Chronic Obstructive Lung Disease (GOLD) staging [1] and details regarding co-morbid conditions are depicted in Table 1. Majority of the males (64.8%) smoked bidis. All women gave a history of exposure to domestic fuel such as dried cow dung cakes, wood, dried coconut shells, crop residues and grass.</a:t>
            </a:r>
            <a:endParaRPr lang="zh-CN" altLang="en-US" dirty="0"/>
          </a:p>
        </p:txBody>
      </p:sp>
      <p:sp>
        <p:nvSpPr>
          <p:cNvPr id="5" name="灯片编号占位符 4">
            <a:extLst>
              <a:ext uri="{FF2B5EF4-FFF2-40B4-BE49-F238E27FC236}">
                <a16:creationId xmlns:a16="http://schemas.microsoft.com/office/drawing/2014/main" id="{79E355ED-6110-495F-A8A0-27D8E8AABCF8}"/>
              </a:ext>
            </a:extLst>
          </p:cNvPr>
          <p:cNvSpPr>
            <a:spLocks noGrp="1"/>
          </p:cNvSpPr>
          <p:nvPr>
            <p:ph type="sldNum" sz="quarter" idx="12"/>
          </p:nvPr>
        </p:nvSpPr>
        <p:spPr/>
        <p:txBody>
          <a:bodyPr/>
          <a:lstStyle/>
          <a:p>
            <a:fld id="{5DEF7F31-0B8A-474A-B86C-91F381754329}" type="slidenum">
              <a:rPr lang="en-US" smtClean="0"/>
              <a:t>9</a:t>
            </a:fld>
            <a:endParaRPr lang="en-US"/>
          </a:p>
        </p:txBody>
      </p:sp>
    </p:spTree>
    <p:extLst>
      <p:ext uri="{BB962C8B-B14F-4D97-AF65-F5344CB8AC3E}">
        <p14:creationId xmlns:p14="http://schemas.microsoft.com/office/powerpoint/2010/main" val="2272401986"/>
      </p:ext>
    </p:extLst>
  </p:cSld>
  <p:clrMapOvr>
    <a:masterClrMapping/>
  </p:clrMapOvr>
  <p:transition spd="slow">
    <p:comb/>
  </p:transition>
</p:sld>
</file>

<file path=ppt/theme/theme1.xml><?xml version="1.0" encoding="utf-8"?>
<a:theme xmlns:a="http://schemas.openxmlformats.org/drawingml/2006/main" name="BlocksVTI">
  <a:themeElements>
    <a:clrScheme name="AnalogousFromDarkSeedLeftStep">
      <a:dk1>
        <a:srgbClr val="000000"/>
      </a:dk1>
      <a:lt1>
        <a:srgbClr val="FFFFFF"/>
      </a:lt1>
      <a:dk2>
        <a:srgbClr val="1C2031"/>
      </a:dk2>
      <a:lt2>
        <a:srgbClr val="F1F3F0"/>
      </a:lt2>
      <a:accent1>
        <a:srgbClr val="AF29E7"/>
      </a:accent1>
      <a:accent2>
        <a:srgbClr val="5825D7"/>
      </a:accent2>
      <a:accent3>
        <a:srgbClr val="2942E7"/>
      </a:accent3>
      <a:accent4>
        <a:srgbClr val="177FD5"/>
      </a:accent4>
      <a:accent5>
        <a:srgbClr val="23BEC4"/>
      </a:accent5>
      <a:accent6>
        <a:srgbClr val="15C583"/>
      </a:accent6>
      <a:hlink>
        <a:srgbClr val="3A96AE"/>
      </a:hlink>
      <a:folHlink>
        <a:srgbClr val="7F7F7F"/>
      </a:folHlink>
    </a:clrScheme>
    <a:fontScheme name="Avenir">
      <a:majorFont>
        <a:latin typeface="Microsoft YaHei"/>
        <a:ea typeface=""/>
        <a:cs typeface=""/>
      </a:majorFont>
      <a:minorFont>
        <a:latin typeface="Microsoft YaHe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2909</TotalTime>
  <Words>1260</Words>
  <Application>Microsoft Office PowerPoint</Application>
  <PresentationFormat>宽屏</PresentationFormat>
  <Paragraphs>149</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Microsoft YaHei Light</vt:lpstr>
      <vt:lpstr>等线</vt:lpstr>
      <vt:lpstr>Microsoft YaHei</vt:lpstr>
      <vt:lpstr>Arial</vt:lpstr>
      <vt:lpstr>Calibri</vt:lpstr>
      <vt:lpstr>Calisto MT</vt:lpstr>
      <vt:lpstr>Candara</vt:lpstr>
      <vt:lpstr>BlocksVTI</vt:lpstr>
      <vt:lpstr>Symptom Extraction and Disease Classification from Descriptions and Phenotypes</vt:lpstr>
      <vt:lpstr>Agenda</vt:lpstr>
      <vt:lpstr>What is COPD?</vt:lpstr>
      <vt:lpstr>Why we care about COPD?</vt:lpstr>
      <vt:lpstr>How is diagnosis?</vt:lpstr>
      <vt:lpstr>How can we distinguish COPD from other pulmonary diseases &amp; identify corresponding symptoms?</vt:lpstr>
      <vt:lpstr>Literature Review</vt:lpstr>
      <vt:lpstr>Approaches</vt:lpstr>
      <vt:lpstr>Data</vt:lpstr>
      <vt:lpstr>Data</vt:lpstr>
      <vt:lpstr>Data</vt:lpstr>
      <vt:lpstr>Word Vector + Clustering</vt:lpstr>
      <vt:lpstr>Word Vector + KNN</vt:lpstr>
      <vt:lpstr>Text Classification</vt:lpstr>
      <vt:lpstr>Text Classification (Bi-LSTM)</vt:lpstr>
      <vt:lpstr>PowerPoint 演示文稿</vt:lpstr>
      <vt:lpstr>Text Classification (BERT)</vt:lpstr>
      <vt:lpstr>Text Classification</vt:lpstr>
      <vt:lpstr>Name Entity Recognition</vt:lpstr>
      <vt:lpstr>Principal findings &amp; Results</vt:lpstr>
      <vt:lpstr>Implication &amp; Limitation</vt:lpstr>
      <vt:lpstr>Future work</vt:lpstr>
      <vt:lpstr>[1]. Agarwal, Ankur, et al. "A natural language processing framework for assessing hospital readmissions for patients with COPD." IEEE journal of biomedical and health informatics 22.2 (2017): 588-596.  [2]. Doğan RI, Leaman R, Lu Z. NCBI disease corpus: a resource for disease name recognition and concept normalization. J Biomed Inform. 2014 Feb;47:1-10. doi: 10.1016/j.jbi.2013.12.006. Epub 2014 Jan 3. PMID: 24393765; PMCID: PMC3951655.  [3]. Himes, Blanca E., et al. "Prediction of chronic obstructive pulmonary disease (COPD) in asthma patients using electronic medical records." Journal of the American Medical Informatics Association 16.3 (2009): 371-379.  [4]. Mäkikyrö, Elina, Maritta S. Jaakkola, and Jouni JK Jaakkola. "Subtypes of asthma based on asthma control and severity: a latent class analysis." Respiratory research 18.1 (2017): 1-11.  [5]. Meizhi Ju, Andrea D. Short, Paul Thompson, Nawar Diar Bakerly, Georgios Gkoutos, Loukia Tsaprouni and Sophia Ananiadou (2019). Annotating and Detecting Phenotypic Information for Chronic Obstructive Pulmonary Disease. JAMIA Open, ooz009, https://doi.org/10.1093/jamiaopen/ooz009  [6]. @article{chakravorty2020COVIDDialogueDatasetEnglish,  title={COVID-Dialogue-Dataset-English: an English medical dialogue dataset about COVID-19 and other types of pneumonia},  author={Chakravorty, Subrato and He, Xuehai and Yang, Xingyi and Xie, Pengtao}, journal={ https://github.com/UCSD-AI4H/COVID-Dialogue}, year={2020}}</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Symptom Extraction and Disease Classification from Descriptions and Phenotypes</dc:title>
  <dc:creator>Zhu, Xiaoliang (VU)</dc:creator>
  <cp:lastModifiedBy>Zhu, Xiaoliang (VU)</cp:lastModifiedBy>
  <cp:revision>89</cp:revision>
  <dcterms:created xsi:type="dcterms:W3CDTF">2022-04-24T04:35:53Z</dcterms:created>
  <dcterms:modified xsi:type="dcterms:W3CDTF">2022-04-28T08:28:11Z</dcterms:modified>
</cp:coreProperties>
</file>