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92" r:id="rId3"/>
    <p:sldId id="262" r:id="rId4"/>
    <p:sldId id="263" r:id="rId5"/>
    <p:sldId id="274" r:id="rId6"/>
    <p:sldId id="264" r:id="rId7"/>
    <p:sldId id="275" r:id="rId8"/>
    <p:sldId id="276" r:id="rId9"/>
    <p:sldId id="277" r:id="rId10"/>
    <p:sldId id="270" r:id="rId11"/>
    <p:sldId id="273" r:id="rId12"/>
    <p:sldId id="278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9" r:id="rId21"/>
    <p:sldId id="290" r:id="rId22"/>
    <p:sldId id="291" r:id="rId23"/>
    <p:sldId id="26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5" autoAdjust="0"/>
    <p:restoredTop sz="94620" autoAdjust="0"/>
  </p:normalViewPr>
  <p:slideViewPr>
    <p:cSldViewPr>
      <p:cViewPr varScale="1">
        <p:scale>
          <a:sx n="70" d="100"/>
          <a:sy n="70" d="100"/>
        </p:scale>
        <p:origin x="4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7605;&#19994;&#35774;&#35745;\RuleMiner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7605;&#19994;&#35774;&#35745;\RuleMiner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7605;&#19994;&#35774;&#35745;\RuleMiner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close!$C$1</c:f>
              <c:strCache>
                <c:ptCount val="1"/>
                <c:pt idx="0">
                  <c:v>closing rules</c:v>
                </c:pt>
              </c:strCache>
            </c:strRef>
          </c:tx>
          <c:cat>
            <c:numRef>
              <c:f>close!$B$2:$B$5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close!$C$2:$C$5</c:f>
              <c:numCache>
                <c:formatCode>General</c:formatCode>
                <c:ptCount val="4"/>
                <c:pt idx="0">
                  <c:v>5</c:v>
                </c:pt>
                <c:pt idx="1">
                  <c:v>28</c:v>
                </c:pt>
                <c:pt idx="2">
                  <c:v>342</c:v>
                </c:pt>
                <c:pt idx="3">
                  <c:v>3231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596960"/>
        <c:axId val="163654704"/>
      </c:lineChart>
      <c:lineChart>
        <c:grouping val="standard"/>
        <c:varyColors val="0"/>
        <c:ser>
          <c:idx val="1"/>
          <c:order val="1"/>
          <c:tx>
            <c:strRef>
              <c:f>close!$D$1</c:f>
              <c:strCache>
                <c:ptCount val="1"/>
                <c:pt idx="0">
                  <c:v>time(s)</c:v>
                </c:pt>
              </c:strCache>
            </c:strRef>
          </c:tx>
          <c:cat>
            <c:numRef>
              <c:f>close!$B$2:$B$5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close!$D$2:$D$5</c:f>
              <c:numCache>
                <c:formatCode>General</c:formatCode>
                <c:ptCount val="4"/>
                <c:pt idx="0">
                  <c:v>0.26500000000000001</c:v>
                </c:pt>
                <c:pt idx="1">
                  <c:v>2.411</c:v>
                </c:pt>
                <c:pt idx="2">
                  <c:v>8.827</c:v>
                </c:pt>
                <c:pt idx="3">
                  <c:v>86.253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627800"/>
        <c:axId val="163655088"/>
      </c:lineChart>
      <c:catAx>
        <c:axId val="1635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3654704"/>
        <c:crosses val="autoZero"/>
        <c:auto val="1"/>
        <c:lblAlgn val="ctr"/>
        <c:lblOffset val="100"/>
        <c:noMultiLvlLbl val="0"/>
      </c:catAx>
      <c:valAx>
        <c:axId val="1636547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rules mined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3596960"/>
        <c:crosses val="autoZero"/>
        <c:crossBetween val="between"/>
      </c:valAx>
      <c:valAx>
        <c:axId val="163655088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crossAx val="163627800"/>
        <c:crosses val="max"/>
        <c:crossBetween val="between"/>
      </c:valAx>
      <c:catAx>
        <c:axId val="163627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365508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instantiated!$D$1</c:f>
              <c:strCache>
                <c:ptCount val="1"/>
                <c:pt idx="0">
                  <c:v>instantiated rules</c:v>
                </c:pt>
              </c:strCache>
            </c:strRef>
          </c:tx>
          <c:val>
            <c:numRef>
              <c:f>instantiated!$D$2:$D$4</c:f>
              <c:numCache>
                <c:formatCode>General</c:formatCode>
                <c:ptCount val="3"/>
                <c:pt idx="0">
                  <c:v>3</c:v>
                </c:pt>
                <c:pt idx="1">
                  <c:v>307</c:v>
                </c:pt>
                <c:pt idx="2">
                  <c:v>7132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instantiated!$E$1</c:f>
              <c:strCache>
                <c:ptCount val="1"/>
                <c:pt idx="0">
                  <c:v>total rules</c:v>
                </c:pt>
              </c:strCache>
            </c:strRef>
          </c:tx>
          <c:val>
            <c:numRef>
              <c:f>instantiated!$E$2:$E$4</c:f>
              <c:numCache>
                <c:formatCode>General</c:formatCode>
                <c:ptCount val="3"/>
                <c:pt idx="0">
                  <c:v>8</c:v>
                </c:pt>
                <c:pt idx="1">
                  <c:v>335</c:v>
                </c:pt>
                <c:pt idx="2">
                  <c:v>7476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035232"/>
        <c:axId val="163040736"/>
      </c:lineChart>
      <c:lineChart>
        <c:grouping val="standard"/>
        <c:varyColors val="0"/>
        <c:ser>
          <c:idx val="3"/>
          <c:order val="2"/>
          <c:tx>
            <c:strRef>
              <c:f>instantiated!$F$1</c:f>
              <c:strCache>
                <c:ptCount val="1"/>
                <c:pt idx="0">
                  <c:v>time(s)</c:v>
                </c:pt>
              </c:strCache>
            </c:strRef>
          </c:tx>
          <c:val>
            <c:numRef>
              <c:f>instantiated!$F$2:$F$4</c:f>
              <c:numCache>
                <c:formatCode>General</c:formatCode>
                <c:ptCount val="3"/>
                <c:pt idx="0">
                  <c:v>0.82499999999999996</c:v>
                </c:pt>
                <c:pt idx="1">
                  <c:v>4.2030000000000003</c:v>
                </c:pt>
                <c:pt idx="2">
                  <c:v>41.77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043552"/>
        <c:axId val="163041120"/>
      </c:lineChart>
      <c:catAx>
        <c:axId val="16303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3040736"/>
        <c:crosses val="autoZero"/>
        <c:auto val="1"/>
        <c:lblAlgn val="ctr"/>
        <c:lblOffset val="100"/>
        <c:noMultiLvlLbl val="0"/>
      </c:catAx>
      <c:valAx>
        <c:axId val="1630407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rules mined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3035232"/>
        <c:crosses val="autoZero"/>
        <c:crossBetween val="between"/>
      </c:valAx>
      <c:valAx>
        <c:axId val="163041120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crossAx val="163043552"/>
        <c:crosses val="max"/>
        <c:crossBetween val="between"/>
      </c:valAx>
      <c:catAx>
        <c:axId val="163043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304112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open!$F$1</c:f>
              <c:strCache>
                <c:ptCount val="1"/>
                <c:pt idx="0">
                  <c:v>rules(open)</c:v>
                </c:pt>
              </c:strCache>
            </c:strRef>
          </c:tx>
          <c:val>
            <c:numRef>
              <c:f>open!$F$2:$F$5</c:f>
              <c:numCache>
                <c:formatCode>General</c:formatCode>
                <c:ptCount val="4"/>
                <c:pt idx="0">
                  <c:v>43</c:v>
                </c:pt>
                <c:pt idx="1">
                  <c:v>128</c:v>
                </c:pt>
                <c:pt idx="2">
                  <c:v>510</c:v>
                </c:pt>
                <c:pt idx="3">
                  <c:v>3438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open!$I$1</c:f>
              <c:strCache>
                <c:ptCount val="1"/>
                <c:pt idx="0">
                  <c:v>rules(closing)</c:v>
                </c:pt>
              </c:strCache>
            </c:strRef>
          </c:tx>
          <c:val>
            <c:numRef>
              <c:f>open!$I$2:$I$5</c:f>
              <c:numCache>
                <c:formatCode>General</c:formatCode>
                <c:ptCount val="4"/>
                <c:pt idx="0">
                  <c:v>5</c:v>
                </c:pt>
                <c:pt idx="1">
                  <c:v>28</c:v>
                </c:pt>
                <c:pt idx="2">
                  <c:v>342</c:v>
                </c:pt>
                <c:pt idx="3">
                  <c:v>3231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65696"/>
        <c:axId val="162966088"/>
      </c:lineChart>
      <c:lineChart>
        <c:grouping val="standard"/>
        <c:varyColors val="0"/>
        <c:ser>
          <c:idx val="0"/>
          <c:order val="1"/>
          <c:tx>
            <c:strRef>
              <c:f>open!$G$1</c:f>
              <c:strCache>
                <c:ptCount val="1"/>
                <c:pt idx="0">
                  <c:v>time(opened)(s)</c:v>
                </c:pt>
              </c:strCache>
            </c:strRef>
          </c:tx>
          <c:val>
            <c:numRef>
              <c:f>open!$G$2:$G$5</c:f>
              <c:numCache>
                <c:formatCode>General</c:formatCode>
                <c:ptCount val="4"/>
                <c:pt idx="0">
                  <c:v>0.54100000000000004</c:v>
                </c:pt>
                <c:pt idx="1">
                  <c:v>2.4889999999999999</c:v>
                </c:pt>
                <c:pt idx="2">
                  <c:v>8.8650000000000002</c:v>
                </c:pt>
                <c:pt idx="3">
                  <c:v>86.763999999999996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open!$J$1</c:f>
              <c:strCache>
                <c:ptCount val="1"/>
                <c:pt idx="0">
                  <c:v>time(closing)(s)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val>
            <c:numRef>
              <c:f>open!$J$2:$J$5</c:f>
              <c:numCache>
                <c:formatCode>General</c:formatCode>
                <c:ptCount val="4"/>
                <c:pt idx="0">
                  <c:v>0.26500000000000001</c:v>
                </c:pt>
                <c:pt idx="1">
                  <c:v>2.411</c:v>
                </c:pt>
                <c:pt idx="2">
                  <c:v>8.827</c:v>
                </c:pt>
                <c:pt idx="3">
                  <c:v>86.253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66872"/>
        <c:axId val="162966480"/>
      </c:lineChart>
      <c:catAx>
        <c:axId val="16296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2966088"/>
        <c:crosses val="autoZero"/>
        <c:auto val="1"/>
        <c:lblAlgn val="ctr"/>
        <c:lblOffset val="100"/>
        <c:noMultiLvlLbl val="0"/>
      </c:catAx>
      <c:valAx>
        <c:axId val="162966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rules mined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2965696"/>
        <c:crosses val="autoZero"/>
        <c:crossBetween val="between"/>
      </c:valAx>
      <c:valAx>
        <c:axId val="162966480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crossAx val="162966872"/>
        <c:crosses val="max"/>
        <c:crossBetween val="between"/>
      </c:valAx>
      <c:catAx>
        <c:axId val="162966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96648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41D0A-A25B-4B93-A205-D9789C242EE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BB6703DF-13F1-43E7-BD1D-6D69E81035F5}">
      <dgm:prSet phldrT="[文本]"/>
      <dgm:spPr/>
      <dgm:t>
        <a:bodyPr/>
        <a:lstStyle/>
        <a:p>
          <a:r>
            <a:rPr lang="en-US" altLang="zh-CN" dirty="0" smtClean="0"/>
            <a:t>RDF</a:t>
          </a:r>
          <a:r>
            <a:rPr lang="zh-CN" altLang="en-US" dirty="0" smtClean="0"/>
            <a:t>知识库</a:t>
          </a:r>
          <a:endParaRPr lang="zh-CN" altLang="en-US" dirty="0"/>
        </a:p>
      </dgm:t>
    </dgm:pt>
    <dgm:pt modelId="{B20A4E3D-0653-4D48-9766-30C43E602275}" type="parTrans" cxnId="{0252E11D-0F86-4220-BB2C-4635BD2958B6}">
      <dgm:prSet/>
      <dgm:spPr/>
      <dgm:t>
        <a:bodyPr/>
        <a:lstStyle/>
        <a:p>
          <a:endParaRPr lang="zh-CN" altLang="en-US"/>
        </a:p>
      </dgm:t>
    </dgm:pt>
    <dgm:pt modelId="{DE9C71B2-CB8C-448A-82AB-EBE76482E99A}" type="sibTrans" cxnId="{0252E11D-0F86-4220-BB2C-4635BD2958B6}">
      <dgm:prSet/>
      <dgm:spPr/>
      <dgm:t>
        <a:bodyPr/>
        <a:lstStyle/>
        <a:p>
          <a:endParaRPr lang="zh-CN" altLang="en-US"/>
        </a:p>
      </dgm:t>
    </dgm:pt>
    <dgm:pt modelId="{BAA996BE-3B83-4B8A-80F8-E5B19FE7E02F}">
      <dgm:prSet phldrT="[文本]"/>
      <dgm:spPr/>
      <dgm:t>
        <a:bodyPr/>
        <a:lstStyle/>
        <a:p>
          <a:r>
            <a:rPr lang="zh-CN" altLang="en-US" dirty="0" smtClean="0"/>
            <a:t>规则</a:t>
          </a:r>
          <a:endParaRPr lang="zh-CN" altLang="en-US" dirty="0"/>
        </a:p>
      </dgm:t>
    </dgm:pt>
    <dgm:pt modelId="{C27F6DBE-CC0A-496F-A4F8-08C6D365C56C}" type="parTrans" cxnId="{B3C2D7B8-CB57-4DB5-A2C5-D34EA091A7B4}">
      <dgm:prSet/>
      <dgm:spPr/>
      <dgm:t>
        <a:bodyPr/>
        <a:lstStyle/>
        <a:p>
          <a:endParaRPr lang="zh-CN" altLang="en-US"/>
        </a:p>
      </dgm:t>
    </dgm:pt>
    <dgm:pt modelId="{7098E2AB-DA07-4DEA-85C5-84B38A5C613B}" type="sibTrans" cxnId="{B3C2D7B8-CB57-4DB5-A2C5-D34EA091A7B4}">
      <dgm:prSet/>
      <dgm:spPr/>
      <dgm:t>
        <a:bodyPr/>
        <a:lstStyle/>
        <a:p>
          <a:endParaRPr lang="zh-CN" altLang="en-US"/>
        </a:p>
      </dgm:t>
    </dgm:pt>
    <dgm:pt modelId="{12C16C13-EE59-4409-978C-0CAE8F1E343A}">
      <dgm:prSet phldrT="[文本]"/>
      <dgm:spPr/>
      <dgm:t>
        <a:bodyPr/>
        <a:lstStyle/>
        <a:p>
          <a:r>
            <a:rPr lang="zh-CN" altLang="en-US" dirty="0" smtClean="0"/>
            <a:t>规则挖掘过程</a:t>
          </a:r>
          <a:endParaRPr lang="zh-CN" altLang="en-US" dirty="0"/>
        </a:p>
      </dgm:t>
    </dgm:pt>
    <dgm:pt modelId="{02AB41B0-34B9-4956-AFA7-BC8597D5757E}" type="parTrans" cxnId="{2F85A01D-4386-484F-826C-7093A54D8B65}">
      <dgm:prSet/>
      <dgm:spPr/>
      <dgm:t>
        <a:bodyPr/>
        <a:lstStyle/>
        <a:p>
          <a:endParaRPr lang="zh-CN" altLang="en-US"/>
        </a:p>
      </dgm:t>
    </dgm:pt>
    <dgm:pt modelId="{E0622B97-D42F-40C4-A047-8D069DDC5502}" type="sibTrans" cxnId="{2F85A01D-4386-484F-826C-7093A54D8B65}">
      <dgm:prSet/>
      <dgm:spPr/>
      <dgm:t>
        <a:bodyPr/>
        <a:lstStyle/>
        <a:p>
          <a:endParaRPr lang="zh-CN" altLang="en-US"/>
        </a:p>
      </dgm:t>
    </dgm:pt>
    <dgm:pt modelId="{DE52040E-F60A-46E0-9812-541A027C4E25}">
      <dgm:prSet phldrT="[文本]"/>
      <dgm:spPr/>
      <dgm:t>
        <a:bodyPr/>
        <a:lstStyle/>
        <a:p>
          <a:r>
            <a:rPr lang="zh-CN" altLang="en-US" dirty="0" smtClean="0"/>
            <a:t>数据测试</a:t>
          </a:r>
          <a:endParaRPr lang="zh-CN" altLang="en-US" dirty="0"/>
        </a:p>
      </dgm:t>
    </dgm:pt>
    <dgm:pt modelId="{E85BFACB-A15C-4160-A837-265D24250C2A}" type="parTrans" cxnId="{B320B19A-3810-4281-87FB-629AE6CC7C48}">
      <dgm:prSet/>
      <dgm:spPr/>
      <dgm:t>
        <a:bodyPr/>
        <a:lstStyle/>
        <a:p>
          <a:endParaRPr lang="zh-CN" altLang="en-US"/>
        </a:p>
      </dgm:t>
    </dgm:pt>
    <dgm:pt modelId="{6F0049D0-2EC2-4EC5-84EF-36CAE7E3C2D5}" type="sibTrans" cxnId="{B320B19A-3810-4281-87FB-629AE6CC7C48}">
      <dgm:prSet/>
      <dgm:spPr/>
      <dgm:t>
        <a:bodyPr/>
        <a:lstStyle/>
        <a:p>
          <a:endParaRPr lang="zh-CN" altLang="en-US"/>
        </a:p>
      </dgm:t>
    </dgm:pt>
    <dgm:pt modelId="{79E95A21-00F4-46BC-A19A-1474299679F4}" type="pres">
      <dgm:prSet presAssocID="{1D741D0A-A25B-4B93-A205-D9789C242EE2}" presName="Name0" presStyleCnt="0">
        <dgm:presLayoutVars>
          <dgm:chMax val="7"/>
          <dgm:chPref val="7"/>
          <dgm:dir/>
        </dgm:presLayoutVars>
      </dgm:prSet>
      <dgm:spPr/>
    </dgm:pt>
    <dgm:pt modelId="{7DC4F5CE-C8F6-4915-8AFF-A4B289934058}" type="pres">
      <dgm:prSet presAssocID="{1D741D0A-A25B-4B93-A205-D9789C242EE2}" presName="Name1" presStyleCnt="0"/>
      <dgm:spPr/>
    </dgm:pt>
    <dgm:pt modelId="{F1FA50BC-BB47-4AE0-B002-84449C913624}" type="pres">
      <dgm:prSet presAssocID="{1D741D0A-A25B-4B93-A205-D9789C242EE2}" presName="cycle" presStyleCnt="0"/>
      <dgm:spPr/>
    </dgm:pt>
    <dgm:pt modelId="{05C6E958-2FD2-4870-B221-0626E25E7409}" type="pres">
      <dgm:prSet presAssocID="{1D741D0A-A25B-4B93-A205-D9789C242EE2}" presName="srcNode" presStyleLbl="node1" presStyleIdx="0" presStyleCnt="4"/>
      <dgm:spPr/>
    </dgm:pt>
    <dgm:pt modelId="{51A4AD17-5D47-450A-9D80-E25E8256C997}" type="pres">
      <dgm:prSet presAssocID="{1D741D0A-A25B-4B93-A205-D9789C242EE2}" presName="conn" presStyleLbl="parChTrans1D2" presStyleIdx="0" presStyleCnt="1"/>
      <dgm:spPr/>
    </dgm:pt>
    <dgm:pt modelId="{FEADE9F4-2898-4C50-A5C0-299E3B61C9AA}" type="pres">
      <dgm:prSet presAssocID="{1D741D0A-A25B-4B93-A205-D9789C242EE2}" presName="extraNode" presStyleLbl="node1" presStyleIdx="0" presStyleCnt="4"/>
      <dgm:spPr/>
    </dgm:pt>
    <dgm:pt modelId="{C806B26D-FCC4-45BB-B6F5-4E8C00EE6F54}" type="pres">
      <dgm:prSet presAssocID="{1D741D0A-A25B-4B93-A205-D9789C242EE2}" presName="dstNode" presStyleLbl="node1" presStyleIdx="0" presStyleCnt="4"/>
      <dgm:spPr/>
    </dgm:pt>
    <dgm:pt modelId="{BE772886-9AE6-4DE2-8088-D30B6AC310D5}" type="pres">
      <dgm:prSet presAssocID="{BB6703DF-13F1-43E7-BD1D-6D69E81035F5}" presName="text_1" presStyleLbl="node1" presStyleIdx="0" presStyleCnt="4">
        <dgm:presLayoutVars>
          <dgm:bulletEnabled val="1"/>
        </dgm:presLayoutVars>
      </dgm:prSet>
      <dgm:spPr/>
    </dgm:pt>
    <dgm:pt modelId="{FF652ED4-0639-41E1-A767-FAEE7D2CBD09}" type="pres">
      <dgm:prSet presAssocID="{BB6703DF-13F1-43E7-BD1D-6D69E81035F5}" presName="accent_1" presStyleCnt="0"/>
      <dgm:spPr/>
    </dgm:pt>
    <dgm:pt modelId="{BE445756-5F96-4DA6-8070-261649A60EEB}" type="pres">
      <dgm:prSet presAssocID="{BB6703DF-13F1-43E7-BD1D-6D69E81035F5}" presName="accentRepeatNode" presStyleLbl="solidFgAcc1" presStyleIdx="0" presStyleCnt="4"/>
      <dgm:spPr/>
    </dgm:pt>
    <dgm:pt modelId="{F2CA0906-D8F9-4C79-BD85-D04E802BC8F3}" type="pres">
      <dgm:prSet presAssocID="{BAA996BE-3B83-4B8A-80F8-E5B19FE7E02F}" presName="text_2" presStyleLbl="node1" presStyleIdx="1" presStyleCnt="4">
        <dgm:presLayoutVars>
          <dgm:bulletEnabled val="1"/>
        </dgm:presLayoutVars>
      </dgm:prSet>
      <dgm:spPr/>
    </dgm:pt>
    <dgm:pt modelId="{842E9827-7292-4DC1-A912-18366C8078D3}" type="pres">
      <dgm:prSet presAssocID="{BAA996BE-3B83-4B8A-80F8-E5B19FE7E02F}" presName="accent_2" presStyleCnt="0"/>
      <dgm:spPr/>
    </dgm:pt>
    <dgm:pt modelId="{CEE64CF9-6017-473D-B279-5A833071E499}" type="pres">
      <dgm:prSet presAssocID="{BAA996BE-3B83-4B8A-80F8-E5B19FE7E02F}" presName="accentRepeatNode" presStyleLbl="solidFgAcc1" presStyleIdx="1" presStyleCnt="4"/>
      <dgm:spPr/>
    </dgm:pt>
    <dgm:pt modelId="{3570F7A4-353C-4249-AE4D-F671CAFD3A90}" type="pres">
      <dgm:prSet presAssocID="{12C16C13-EE59-4409-978C-0CAE8F1E343A}" presName="text_3" presStyleLbl="node1" presStyleIdx="2" presStyleCnt="4">
        <dgm:presLayoutVars>
          <dgm:bulletEnabled val="1"/>
        </dgm:presLayoutVars>
      </dgm:prSet>
      <dgm:spPr/>
    </dgm:pt>
    <dgm:pt modelId="{1D95C8B3-7E81-4987-AA46-57709D897C10}" type="pres">
      <dgm:prSet presAssocID="{12C16C13-EE59-4409-978C-0CAE8F1E343A}" presName="accent_3" presStyleCnt="0"/>
      <dgm:spPr/>
    </dgm:pt>
    <dgm:pt modelId="{142859DF-3706-4B72-B1E3-401697610A5D}" type="pres">
      <dgm:prSet presAssocID="{12C16C13-EE59-4409-978C-0CAE8F1E343A}" presName="accentRepeatNode" presStyleLbl="solidFgAcc1" presStyleIdx="2" presStyleCnt="4"/>
      <dgm:spPr/>
    </dgm:pt>
    <dgm:pt modelId="{29F0A59C-D9FD-4C35-BFA0-4C28AA1B9196}" type="pres">
      <dgm:prSet presAssocID="{DE52040E-F60A-46E0-9812-541A027C4E25}" presName="text_4" presStyleLbl="node1" presStyleIdx="3" presStyleCnt="4">
        <dgm:presLayoutVars>
          <dgm:bulletEnabled val="1"/>
        </dgm:presLayoutVars>
      </dgm:prSet>
      <dgm:spPr/>
    </dgm:pt>
    <dgm:pt modelId="{584526BD-E325-4CC2-A967-4C08645E3047}" type="pres">
      <dgm:prSet presAssocID="{DE52040E-F60A-46E0-9812-541A027C4E25}" presName="accent_4" presStyleCnt="0"/>
      <dgm:spPr/>
    </dgm:pt>
    <dgm:pt modelId="{BCA4B892-1A84-4474-B178-67AE5761611B}" type="pres">
      <dgm:prSet presAssocID="{DE52040E-F60A-46E0-9812-541A027C4E25}" presName="accentRepeatNode" presStyleLbl="solidFgAcc1" presStyleIdx="3" presStyleCnt="4"/>
      <dgm:spPr/>
    </dgm:pt>
  </dgm:ptLst>
  <dgm:cxnLst>
    <dgm:cxn modelId="{DCEA7DD6-38E6-4FDE-9C76-9BEEC3496A89}" type="presOf" srcId="{BAA996BE-3B83-4B8A-80F8-E5B19FE7E02F}" destId="{F2CA0906-D8F9-4C79-BD85-D04E802BC8F3}" srcOrd="0" destOrd="0" presId="urn:microsoft.com/office/officeart/2008/layout/VerticalCurvedList"/>
    <dgm:cxn modelId="{B3C2D7B8-CB57-4DB5-A2C5-D34EA091A7B4}" srcId="{1D741D0A-A25B-4B93-A205-D9789C242EE2}" destId="{BAA996BE-3B83-4B8A-80F8-E5B19FE7E02F}" srcOrd="1" destOrd="0" parTransId="{C27F6DBE-CC0A-496F-A4F8-08C6D365C56C}" sibTransId="{7098E2AB-DA07-4DEA-85C5-84B38A5C613B}"/>
    <dgm:cxn modelId="{9765FBE8-F85A-4CEC-B930-DD8783DB77E1}" type="presOf" srcId="{DE52040E-F60A-46E0-9812-541A027C4E25}" destId="{29F0A59C-D9FD-4C35-BFA0-4C28AA1B9196}" srcOrd="0" destOrd="0" presId="urn:microsoft.com/office/officeart/2008/layout/VerticalCurvedList"/>
    <dgm:cxn modelId="{B320B19A-3810-4281-87FB-629AE6CC7C48}" srcId="{1D741D0A-A25B-4B93-A205-D9789C242EE2}" destId="{DE52040E-F60A-46E0-9812-541A027C4E25}" srcOrd="3" destOrd="0" parTransId="{E85BFACB-A15C-4160-A837-265D24250C2A}" sibTransId="{6F0049D0-2EC2-4EC5-84EF-36CAE7E3C2D5}"/>
    <dgm:cxn modelId="{25000812-FBD2-48E9-8B97-CF505E464271}" type="presOf" srcId="{12C16C13-EE59-4409-978C-0CAE8F1E343A}" destId="{3570F7A4-353C-4249-AE4D-F671CAFD3A90}" srcOrd="0" destOrd="0" presId="urn:microsoft.com/office/officeart/2008/layout/VerticalCurvedList"/>
    <dgm:cxn modelId="{C2A84FE9-6F57-4219-B1F6-89E913EAC350}" type="presOf" srcId="{DE9C71B2-CB8C-448A-82AB-EBE76482E99A}" destId="{51A4AD17-5D47-450A-9D80-E25E8256C997}" srcOrd="0" destOrd="0" presId="urn:microsoft.com/office/officeart/2008/layout/VerticalCurvedList"/>
    <dgm:cxn modelId="{0252E11D-0F86-4220-BB2C-4635BD2958B6}" srcId="{1D741D0A-A25B-4B93-A205-D9789C242EE2}" destId="{BB6703DF-13F1-43E7-BD1D-6D69E81035F5}" srcOrd="0" destOrd="0" parTransId="{B20A4E3D-0653-4D48-9766-30C43E602275}" sibTransId="{DE9C71B2-CB8C-448A-82AB-EBE76482E99A}"/>
    <dgm:cxn modelId="{061CBE03-5FD3-402E-B5BB-7B5022E154B3}" type="presOf" srcId="{BB6703DF-13F1-43E7-BD1D-6D69E81035F5}" destId="{BE772886-9AE6-4DE2-8088-D30B6AC310D5}" srcOrd="0" destOrd="0" presId="urn:microsoft.com/office/officeart/2008/layout/VerticalCurvedList"/>
    <dgm:cxn modelId="{D95543E6-7C49-4187-9858-8F1FD8313159}" type="presOf" srcId="{1D741D0A-A25B-4B93-A205-D9789C242EE2}" destId="{79E95A21-00F4-46BC-A19A-1474299679F4}" srcOrd="0" destOrd="0" presId="urn:microsoft.com/office/officeart/2008/layout/VerticalCurvedList"/>
    <dgm:cxn modelId="{2F85A01D-4386-484F-826C-7093A54D8B65}" srcId="{1D741D0A-A25B-4B93-A205-D9789C242EE2}" destId="{12C16C13-EE59-4409-978C-0CAE8F1E343A}" srcOrd="2" destOrd="0" parTransId="{02AB41B0-34B9-4956-AFA7-BC8597D5757E}" sibTransId="{E0622B97-D42F-40C4-A047-8D069DDC5502}"/>
    <dgm:cxn modelId="{9B564AF6-2E67-4E73-8C66-4F3239263497}" type="presParOf" srcId="{79E95A21-00F4-46BC-A19A-1474299679F4}" destId="{7DC4F5CE-C8F6-4915-8AFF-A4B289934058}" srcOrd="0" destOrd="0" presId="urn:microsoft.com/office/officeart/2008/layout/VerticalCurvedList"/>
    <dgm:cxn modelId="{C5A1B588-E274-4828-90DB-D53D60019FA6}" type="presParOf" srcId="{7DC4F5CE-C8F6-4915-8AFF-A4B289934058}" destId="{F1FA50BC-BB47-4AE0-B002-84449C913624}" srcOrd="0" destOrd="0" presId="urn:microsoft.com/office/officeart/2008/layout/VerticalCurvedList"/>
    <dgm:cxn modelId="{F163688E-6BAE-4126-A7E5-4D09C68C97F4}" type="presParOf" srcId="{F1FA50BC-BB47-4AE0-B002-84449C913624}" destId="{05C6E958-2FD2-4870-B221-0626E25E7409}" srcOrd="0" destOrd="0" presId="urn:microsoft.com/office/officeart/2008/layout/VerticalCurvedList"/>
    <dgm:cxn modelId="{68D5F1D1-88AE-4AC7-A407-AE064DF98ACD}" type="presParOf" srcId="{F1FA50BC-BB47-4AE0-B002-84449C913624}" destId="{51A4AD17-5D47-450A-9D80-E25E8256C997}" srcOrd="1" destOrd="0" presId="urn:microsoft.com/office/officeart/2008/layout/VerticalCurvedList"/>
    <dgm:cxn modelId="{56964463-7BB1-4CF6-B11B-09B56C0FFDED}" type="presParOf" srcId="{F1FA50BC-BB47-4AE0-B002-84449C913624}" destId="{FEADE9F4-2898-4C50-A5C0-299E3B61C9AA}" srcOrd="2" destOrd="0" presId="urn:microsoft.com/office/officeart/2008/layout/VerticalCurvedList"/>
    <dgm:cxn modelId="{35787695-7560-45D7-AF72-E5428C1F4440}" type="presParOf" srcId="{F1FA50BC-BB47-4AE0-B002-84449C913624}" destId="{C806B26D-FCC4-45BB-B6F5-4E8C00EE6F54}" srcOrd="3" destOrd="0" presId="urn:microsoft.com/office/officeart/2008/layout/VerticalCurvedList"/>
    <dgm:cxn modelId="{C10226FD-5410-40B8-B8BC-E76A72F824CC}" type="presParOf" srcId="{7DC4F5CE-C8F6-4915-8AFF-A4B289934058}" destId="{BE772886-9AE6-4DE2-8088-D30B6AC310D5}" srcOrd="1" destOrd="0" presId="urn:microsoft.com/office/officeart/2008/layout/VerticalCurvedList"/>
    <dgm:cxn modelId="{AE5CD4D8-5BCD-4AA1-80A2-8B97F2854436}" type="presParOf" srcId="{7DC4F5CE-C8F6-4915-8AFF-A4B289934058}" destId="{FF652ED4-0639-41E1-A767-FAEE7D2CBD09}" srcOrd="2" destOrd="0" presId="urn:microsoft.com/office/officeart/2008/layout/VerticalCurvedList"/>
    <dgm:cxn modelId="{75A0B020-158A-4EB7-87C5-749FC838C9A9}" type="presParOf" srcId="{FF652ED4-0639-41E1-A767-FAEE7D2CBD09}" destId="{BE445756-5F96-4DA6-8070-261649A60EEB}" srcOrd="0" destOrd="0" presId="urn:microsoft.com/office/officeart/2008/layout/VerticalCurvedList"/>
    <dgm:cxn modelId="{5FEEC69A-F82E-4107-B642-0E22E6F93462}" type="presParOf" srcId="{7DC4F5CE-C8F6-4915-8AFF-A4B289934058}" destId="{F2CA0906-D8F9-4C79-BD85-D04E802BC8F3}" srcOrd="3" destOrd="0" presId="urn:microsoft.com/office/officeart/2008/layout/VerticalCurvedList"/>
    <dgm:cxn modelId="{CC09CE18-C6EA-420E-90FD-9F805813E1A0}" type="presParOf" srcId="{7DC4F5CE-C8F6-4915-8AFF-A4B289934058}" destId="{842E9827-7292-4DC1-A912-18366C8078D3}" srcOrd="4" destOrd="0" presId="urn:microsoft.com/office/officeart/2008/layout/VerticalCurvedList"/>
    <dgm:cxn modelId="{E39A91B3-7CF5-4FE9-A57C-8A7AE4F8A0BF}" type="presParOf" srcId="{842E9827-7292-4DC1-A912-18366C8078D3}" destId="{CEE64CF9-6017-473D-B279-5A833071E499}" srcOrd="0" destOrd="0" presId="urn:microsoft.com/office/officeart/2008/layout/VerticalCurvedList"/>
    <dgm:cxn modelId="{70924DE8-CE2D-486F-A463-809E586B1F00}" type="presParOf" srcId="{7DC4F5CE-C8F6-4915-8AFF-A4B289934058}" destId="{3570F7A4-353C-4249-AE4D-F671CAFD3A90}" srcOrd="5" destOrd="0" presId="urn:microsoft.com/office/officeart/2008/layout/VerticalCurvedList"/>
    <dgm:cxn modelId="{228B8077-9631-4C08-958D-C40983A18F21}" type="presParOf" srcId="{7DC4F5CE-C8F6-4915-8AFF-A4B289934058}" destId="{1D95C8B3-7E81-4987-AA46-57709D897C10}" srcOrd="6" destOrd="0" presId="urn:microsoft.com/office/officeart/2008/layout/VerticalCurvedList"/>
    <dgm:cxn modelId="{94A5AA70-2676-4B17-9BCD-1FF92786500B}" type="presParOf" srcId="{1D95C8B3-7E81-4987-AA46-57709D897C10}" destId="{142859DF-3706-4B72-B1E3-401697610A5D}" srcOrd="0" destOrd="0" presId="urn:microsoft.com/office/officeart/2008/layout/VerticalCurvedList"/>
    <dgm:cxn modelId="{8297B53A-55F0-4320-ACB5-B5A91F5EF4D7}" type="presParOf" srcId="{7DC4F5CE-C8F6-4915-8AFF-A4B289934058}" destId="{29F0A59C-D9FD-4C35-BFA0-4C28AA1B9196}" srcOrd="7" destOrd="0" presId="urn:microsoft.com/office/officeart/2008/layout/VerticalCurvedList"/>
    <dgm:cxn modelId="{B2DD9620-A7DA-4C76-990E-34250DBC485D}" type="presParOf" srcId="{7DC4F5CE-C8F6-4915-8AFF-A4B289934058}" destId="{584526BD-E325-4CC2-A967-4C08645E3047}" srcOrd="8" destOrd="0" presId="urn:microsoft.com/office/officeart/2008/layout/VerticalCurvedList"/>
    <dgm:cxn modelId="{C3967ED5-605A-4974-A3E4-C5C73F11A9F5}" type="presParOf" srcId="{584526BD-E325-4CC2-A967-4C08645E3047}" destId="{BCA4B892-1A84-4474-B178-67AE5761611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4AD17-5D47-450A-9D80-E25E8256C99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72886-9AE6-4DE2-8088-D30B6AC310D5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RDF</a:t>
          </a:r>
          <a:r>
            <a:rPr lang="zh-CN" altLang="en-US" sz="3100" kern="1200" dirty="0" smtClean="0"/>
            <a:t>知识库</a:t>
          </a:r>
          <a:endParaRPr lang="zh-CN" altLang="en-US" sz="3100" kern="1200" dirty="0"/>
        </a:p>
      </dsp:txBody>
      <dsp:txXfrm>
        <a:off x="460128" y="312440"/>
        <a:ext cx="5580684" cy="625205"/>
      </dsp:txXfrm>
    </dsp:sp>
    <dsp:sp modelId="{BE445756-5F96-4DA6-8070-261649A60EEB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CA0906-D8F9-4C79-BD85-D04E802BC8F3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-13333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-13333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规则</a:t>
          </a:r>
          <a:endParaRPr lang="zh-CN" altLang="en-US" sz="3100" kern="1200" dirty="0"/>
        </a:p>
      </dsp:txBody>
      <dsp:txXfrm>
        <a:off x="818573" y="1250411"/>
        <a:ext cx="5222240" cy="625205"/>
      </dsp:txXfrm>
    </dsp:sp>
    <dsp:sp modelId="{CEE64CF9-6017-473D-B279-5A833071E499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70F7A4-353C-4249-AE4D-F671CAFD3A90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-26667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-26667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规则挖掘过程</a:t>
          </a:r>
          <a:endParaRPr lang="zh-CN" altLang="en-US" sz="3100" kern="1200" dirty="0"/>
        </a:p>
      </dsp:txBody>
      <dsp:txXfrm>
        <a:off x="818573" y="2188382"/>
        <a:ext cx="5222240" cy="625205"/>
      </dsp:txXfrm>
    </dsp:sp>
    <dsp:sp modelId="{142859DF-3706-4B72-B1E3-401697610A5D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F0A59C-D9FD-4C35-BFA0-4C28AA1B9196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satMod val="160000"/>
              </a:schemeClr>
            </a:gs>
            <a:gs pos="46000">
              <a:schemeClr val="accent1">
                <a:alpha val="90000"/>
                <a:hueOff val="0"/>
                <a:satOff val="0"/>
                <a:lumOff val="0"/>
                <a:alphaOff val="-40000"/>
                <a:tint val="86000"/>
                <a:satMod val="16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90000"/>
              <a:hueOff val="0"/>
              <a:satOff val="0"/>
              <a:lumOff val="0"/>
              <a:alphaOff val="-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数据测试</a:t>
          </a:r>
          <a:endParaRPr lang="zh-CN" altLang="en-US" sz="3100" kern="1200" dirty="0"/>
        </a:p>
      </dsp:txBody>
      <dsp:txXfrm>
        <a:off x="460128" y="3126353"/>
        <a:ext cx="5580684" cy="625205"/>
      </dsp:txXfrm>
    </dsp:sp>
    <dsp:sp modelId="{BCA4B892-1A84-4474-B178-67AE5761611B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C5E49-5630-4793-9FFE-6EA9B88C4E5F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F732-90D6-41E9-BF2F-F9F81F38F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0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5F732-90D6-41E9-BF2F-F9F81F38F3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9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2348880"/>
            <a:ext cx="678661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基于大规模知识图谱的规则挖掘系统的实现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12246" y="5085184"/>
            <a:ext cx="3990946" cy="92867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3120101943  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周自强</a:t>
            </a:r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导师  陈华钧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5312" y="1484784"/>
            <a:ext cx="8478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 Dangling Atom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?a &lt;R1&gt; ?b  ?b &lt;R2&gt; ?c =&gt; ?c &lt;R3&gt; ?d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?a &lt;R4&gt; </a:t>
            </a:r>
            <a:r>
              <a:rPr lang="en-US" altLang="zh-CN" sz="2000" dirty="0" smtClean="0">
                <a:solidFill>
                  <a:srgbClr val="FFFF00"/>
                </a:solidFill>
              </a:rPr>
              <a:t>?e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312" y="3789040"/>
            <a:ext cx="8478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2. Instantiated Atom</a:t>
            </a:r>
          </a:p>
          <a:p>
            <a:pPr>
              <a:lnSpc>
                <a:spcPct val="150000"/>
              </a:lnSpc>
            </a:pPr>
            <a:r>
              <a:rPr lang="pt-BR" altLang="zh-CN" sz="2000" dirty="0"/>
              <a:t>?a &lt;R1&gt; ?b  ?b &lt;R2&gt; ?c =&gt; ?c &lt;R3&gt; ?d</a:t>
            </a:r>
          </a:p>
          <a:p>
            <a:pPr>
              <a:lnSpc>
                <a:spcPct val="150000"/>
              </a:lnSpc>
            </a:pPr>
            <a:r>
              <a:rPr lang="pt-BR" altLang="zh-CN" sz="2000" dirty="0" smtClean="0"/>
              <a:t>?</a:t>
            </a:r>
            <a:r>
              <a:rPr lang="pt-BR" altLang="zh-CN" sz="2000" dirty="0"/>
              <a:t>a &lt;R4&gt; </a:t>
            </a:r>
            <a:r>
              <a:rPr lang="en-US" altLang="zh-CN" sz="2000" dirty="0">
                <a:solidFill>
                  <a:srgbClr val="FFFF00"/>
                </a:solidFill>
              </a:rPr>
              <a:t>&lt;</a:t>
            </a:r>
            <a:r>
              <a:rPr lang="pt-BR" altLang="zh-CN" sz="2000" dirty="0" smtClean="0">
                <a:solidFill>
                  <a:srgbClr val="FFFF00"/>
                </a:solidFill>
              </a:rPr>
              <a:t>E1&gt;</a:t>
            </a:r>
            <a:endParaRPr lang="pt-BR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1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9" y="1484784"/>
            <a:ext cx="847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3. Closing Atom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&lt;R1&gt; ?b  ?b &lt;R2&gt; ?c =&gt; ?c &lt;R3&gt; ?d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&lt;R4&gt; </a:t>
            </a:r>
            <a:r>
              <a:rPr lang="en-US" altLang="zh-CN" sz="2400" dirty="0" smtClean="0"/>
              <a:t>?d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86049" y="3599788"/>
            <a:ext cx="847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4. Opened Atom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&lt;R1&gt; ?b  </a:t>
            </a:r>
            <a:r>
              <a:rPr lang="en-US" altLang="zh-CN" sz="2400" dirty="0" smtClean="0"/>
              <a:t>?a </a:t>
            </a:r>
            <a:r>
              <a:rPr lang="en-US" altLang="zh-CN" sz="2400" dirty="0"/>
              <a:t>&lt;R2&gt; ?c =&gt; </a:t>
            </a:r>
            <a:r>
              <a:rPr lang="en-US" altLang="zh-CN" sz="2400" dirty="0" smtClean="0"/>
              <a:t>?a </a:t>
            </a:r>
            <a:r>
              <a:rPr lang="en-US" altLang="zh-CN" sz="2400" dirty="0"/>
              <a:t>&lt;R3&gt; ?d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?a &lt;R4&gt; </a:t>
            </a:r>
            <a:r>
              <a:rPr lang="en-US" altLang="zh-CN" sz="2400" dirty="0" smtClean="0"/>
              <a:t>?e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459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9" y="1484784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Dangling Atom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7145" y="2276872"/>
            <a:ext cx="9036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在已有规则 </a:t>
            </a:r>
            <a:r>
              <a:rPr lang="en-US" altLang="zh-CN" sz="2400" dirty="0" smtClean="0"/>
              <a:t>rule </a:t>
            </a:r>
            <a:r>
              <a:rPr lang="zh-CN" altLang="en-US" sz="2400" dirty="0" smtClean="0"/>
              <a:t>的基础上添加新的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?a ?p ?e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得到新的规则</a:t>
            </a:r>
            <a:r>
              <a:rPr lang="en-US" altLang="zh-CN" sz="2400" dirty="0" smtClean="0"/>
              <a:t>rule0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“?p”,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rule0.getHead(), // head</a:t>
            </a:r>
            <a:r>
              <a:rPr lang="zh-CN" altLang="en-US" sz="2400" dirty="0"/>
              <a:t>用来</a:t>
            </a:r>
            <a:r>
              <a:rPr lang="zh-CN" altLang="en-US" sz="2400" dirty="0" smtClean="0"/>
              <a:t>计数，保证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单调性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rule0.getBody()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)</a:t>
            </a:r>
          </a:p>
        </p:txBody>
      </p:sp>
      <p:sp>
        <p:nvSpPr>
          <p:cNvPr id="7" name="矩形 6"/>
          <p:cNvSpPr/>
          <p:nvPr/>
        </p:nvSpPr>
        <p:spPr>
          <a:xfrm>
            <a:off x="207144" y="6199624"/>
            <a:ext cx="893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获</a:t>
            </a:r>
            <a:r>
              <a:rPr lang="zh-CN" altLang="en-US" sz="2400" dirty="0" smtClean="0"/>
              <a:t>得新的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?a &lt;R1&gt; ?e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593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5" y="1088258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Closing Atom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77995" y="1714413"/>
            <a:ext cx="9036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在已有规则 </a:t>
            </a:r>
            <a:r>
              <a:rPr lang="en-US" altLang="zh-CN" sz="2400" dirty="0" smtClean="0"/>
              <a:t>rule </a:t>
            </a:r>
            <a:r>
              <a:rPr lang="zh-CN" altLang="en-US" sz="2400" dirty="0" smtClean="0"/>
              <a:t>的基础上添加新的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?a ?p ?e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得到新的规则</a:t>
            </a:r>
            <a:r>
              <a:rPr lang="en-US" altLang="zh-CN" sz="2400" dirty="0" smtClean="0"/>
              <a:t>rule0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</a:t>
            </a:r>
            <a:r>
              <a:rPr lang="zh-CN" altLang="en-US" sz="2400" dirty="0" smtClean="0"/>
              <a:t>其</a:t>
            </a:r>
            <a:r>
              <a:rPr lang="zh-CN" altLang="en-US" sz="2400" dirty="0"/>
              <a:t>中 </a:t>
            </a:r>
            <a:r>
              <a:rPr lang="en-US" altLang="zh-CN" sz="2400" dirty="0"/>
              <a:t>?a </a:t>
            </a:r>
            <a:r>
              <a:rPr lang="zh-CN" altLang="en-US" sz="2400" dirty="0"/>
              <a:t>和 </a:t>
            </a:r>
            <a:r>
              <a:rPr lang="en-US" altLang="zh-CN" sz="2400" dirty="0"/>
              <a:t>?e </a:t>
            </a:r>
            <a:r>
              <a:rPr lang="zh-CN" altLang="en-US" sz="2400" dirty="0"/>
              <a:t>都必须是原规则中只出现过</a:t>
            </a:r>
            <a:r>
              <a:rPr lang="en-US" altLang="zh-CN" sz="2400" dirty="0"/>
              <a:t>1</a:t>
            </a:r>
            <a:r>
              <a:rPr lang="zh-CN" altLang="en-US" sz="2400" dirty="0"/>
              <a:t>次的变</a:t>
            </a:r>
            <a:r>
              <a:rPr lang="zh-CN" altLang="en-US" sz="2400" dirty="0" smtClean="0"/>
              <a:t>量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“?p”,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rule0.getHead(), // head</a:t>
            </a:r>
            <a:r>
              <a:rPr lang="zh-CN" altLang="en-US" sz="2400" dirty="0"/>
              <a:t>用来</a:t>
            </a:r>
            <a:r>
              <a:rPr lang="zh-CN" altLang="en-US" sz="2400" dirty="0" smtClean="0"/>
              <a:t>计数，保证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单调性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rule0.getBody()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)</a:t>
            </a:r>
          </a:p>
        </p:txBody>
      </p:sp>
      <p:sp>
        <p:nvSpPr>
          <p:cNvPr id="8" name="矩形 7"/>
          <p:cNvSpPr/>
          <p:nvPr/>
        </p:nvSpPr>
        <p:spPr>
          <a:xfrm>
            <a:off x="394906" y="6093296"/>
            <a:ext cx="893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获</a:t>
            </a:r>
            <a:r>
              <a:rPr lang="zh-CN" altLang="en-US" sz="2400" dirty="0" smtClean="0"/>
              <a:t>得新的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?a &lt;R1&gt; ?e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781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8" y="1036233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Opened</a:t>
            </a:r>
            <a:r>
              <a:rPr lang="en-US" altLang="zh-CN" sz="2400" dirty="0" smtClean="0"/>
              <a:t> Atom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86048" y="1686669"/>
            <a:ext cx="9036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在已有规则 </a:t>
            </a:r>
            <a:r>
              <a:rPr lang="en-US" altLang="zh-CN" sz="2400" dirty="0" smtClean="0"/>
              <a:t>rule </a:t>
            </a:r>
            <a:r>
              <a:rPr lang="zh-CN" altLang="en-US" sz="2400" dirty="0" smtClean="0"/>
              <a:t>的基础上添加新的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?a ?p ?e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得到新的规则</a:t>
            </a:r>
            <a:r>
              <a:rPr lang="en-US" altLang="zh-CN" sz="2400" dirty="0" smtClean="0"/>
              <a:t>rule0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 ?a </a:t>
            </a:r>
            <a:r>
              <a:rPr lang="zh-CN" altLang="en-US" sz="2400" dirty="0"/>
              <a:t>固定变量</a:t>
            </a:r>
            <a:r>
              <a:rPr lang="en-US" altLang="zh-CN" sz="2400" dirty="0"/>
              <a:t>   ?e </a:t>
            </a:r>
            <a:r>
              <a:rPr lang="zh-CN" altLang="en-US" sz="2400" dirty="0"/>
              <a:t>自由变量 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“?p”,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rule0.getHead(),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rule0.getBody()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)</a:t>
            </a:r>
          </a:p>
        </p:txBody>
      </p:sp>
      <p:sp>
        <p:nvSpPr>
          <p:cNvPr id="9" name="矩形 8"/>
          <p:cNvSpPr/>
          <p:nvPr/>
        </p:nvSpPr>
        <p:spPr>
          <a:xfrm>
            <a:off x="486048" y="6093296"/>
            <a:ext cx="893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获</a:t>
            </a:r>
            <a:r>
              <a:rPr lang="zh-CN" altLang="en-US" sz="2400" dirty="0" smtClean="0"/>
              <a:t>得新的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?a &lt;R1&gt; ?e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956376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1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err="1" smtClean="0"/>
              <a:t>AcceptForOutput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48" y="1036233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标准置</a:t>
            </a:r>
            <a:r>
              <a:rPr lang="zh-CN" altLang="en-US" sz="2400" dirty="0"/>
              <a:t>信</a:t>
            </a:r>
            <a:r>
              <a:rPr lang="zh-CN" altLang="en-US" sz="2400" dirty="0" smtClean="0"/>
              <a:t>度（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 Confidence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486049" y="1686669"/>
            <a:ext cx="84786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Confidence = support / </a:t>
            </a:r>
            <a:r>
              <a:rPr lang="en-US" altLang="zh-CN" sz="2400" dirty="0" err="1" smtClean="0"/>
              <a:t>bodySize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支持度（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封闭规则：</a:t>
            </a:r>
            <a:r>
              <a:rPr lang="en-US" altLang="zh-CN" sz="2400" dirty="0" smtClean="0"/>
              <a:t>head atom</a:t>
            </a:r>
            <a:r>
              <a:rPr lang="zh-CN" altLang="en-US" sz="2400" dirty="0" smtClean="0"/>
              <a:t>计数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非封闭规则：</a:t>
            </a:r>
            <a:r>
              <a:rPr lang="en-US" altLang="zh-CN" sz="2400" dirty="0" smtClean="0"/>
              <a:t>head atom</a:t>
            </a:r>
            <a:r>
              <a:rPr lang="zh-CN" altLang="en-US" sz="2400" dirty="0" smtClean="0"/>
              <a:t>中的固定变量计数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bodySize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封闭规则：</a:t>
            </a:r>
            <a:r>
              <a:rPr lang="en-US" altLang="zh-CN" sz="2400" dirty="0" smtClean="0"/>
              <a:t>head </a:t>
            </a:r>
            <a:r>
              <a:rPr lang="zh-CN" altLang="en-US" sz="2400" dirty="0" smtClean="0"/>
              <a:t>中的变量对的实例的数目，满足</a:t>
            </a:r>
            <a:r>
              <a:rPr lang="en-US" altLang="zh-CN" sz="2400" dirty="0" smtClean="0"/>
              <a:t>body</a:t>
            </a:r>
            <a:r>
              <a:rPr lang="zh-CN" altLang="en-US" sz="2400" dirty="0" smtClean="0"/>
              <a:t>规则限制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非封闭规则：</a:t>
            </a:r>
            <a:r>
              <a:rPr lang="en-US" altLang="zh-CN" sz="2400" dirty="0" smtClean="0"/>
              <a:t>head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中固定变量实例的数目，满足</a:t>
            </a:r>
            <a:r>
              <a:rPr lang="en-US" altLang="zh-CN" sz="2400" dirty="0" err="1" smtClean="0"/>
              <a:t>bosy</a:t>
            </a:r>
            <a:r>
              <a:rPr lang="zh-CN" altLang="en-US" sz="2400" dirty="0" smtClean="0"/>
              <a:t>规则限制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956376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58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测试环境：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操作系统：</a:t>
            </a:r>
            <a:r>
              <a:rPr lang="en-US" altLang="zh-CN" sz="2400" dirty="0" err="1"/>
              <a:t>CentOS</a:t>
            </a:r>
            <a:r>
              <a:rPr lang="en-US" altLang="zh-CN" sz="2400" dirty="0"/>
              <a:t> release 6.7 (Final)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CPU</a:t>
            </a:r>
            <a:r>
              <a:rPr lang="zh-CN" altLang="en-US" sz="2400" dirty="0"/>
              <a:t>：</a:t>
            </a:r>
            <a:r>
              <a:rPr lang="en-US" altLang="zh-CN" sz="2400" dirty="0"/>
              <a:t>Intel(R) Xeon(R) CPU E5-2609 v2 @ 2.50GHz (8 processors)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内存：</a:t>
            </a:r>
            <a:r>
              <a:rPr lang="en-US" altLang="zh-CN" sz="2400" dirty="0"/>
              <a:t>32G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2092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简单封闭规则挖掘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2215763"/>
            <a:ext cx="6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/>
              <a:t>numThread</a:t>
            </a:r>
            <a:r>
              <a:rPr lang="en-US" altLang="zh-CN" dirty="0"/>
              <a:t> 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39135"/>
              </p:ext>
            </p:extLst>
          </p:nvPr>
        </p:nvGraphicFramePr>
        <p:xfrm>
          <a:off x="665312" y="2684297"/>
          <a:ext cx="7920880" cy="3922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1506"/>
                <a:gridCol w="1584989"/>
                <a:gridCol w="1722151"/>
                <a:gridCol w="1583973"/>
                <a:gridCol w="1158261"/>
              </a:tblGrid>
              <a:tr h="386242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Dataset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Fact num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 depth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Rules mined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Time(s)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yago2core.10kseedsSample.compressed.notypes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0.265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8.827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86.253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yago2core_facts.clean.notypes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948358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1.419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25.256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568.635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2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简单封闭规则挖掘</a:t>
            </a:r>
            <a:endParaRPr lang="en-US" altLang="zh-CN" sz="2400" dirty="0" smtClean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081868"/>
              </p:ext>
            </p:extLst>
          </p:nvPr>
        </p:nvGraphicFramePr>
        <p:xfrm>
          <a:off x="539552" y="2348880"/>
          <a:ext cx="835292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46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包</a:t>
            </a:r>
            <a:r>
              <a:rPr lang="zh-CN" altLang="en-US" sz="2400" dirty="0"/>
              <a:t>含</a:t>
            </a:r>
            <a:r>
              <a:rPr lang="en-US" altLang="zh-CN" sz="2400" dirty="0"/>
              <a:t>Instantiated Atom</a:t>
            </a:r>
            <a:r>
              <a:rPr lang="zh-CN" altLang="en-US" sz="2400" dirty="0"/>
              <a:t>的封闭规则挖掘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2215763"/>
            <a:ext cx="6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/>
              <a:t>numThread</a:t>
            </a:r>
            <a:r>
              <a:rPr lang="en-US" altLang="zh-CN" dirty="0"/>
              <a:t> 4 -</a:t>
            </a:r>
            <a:r>
              <a:rPr lang="en-US" altLang="zh-CN" dirty="0" err="1"/>
              <a:t>const</a:t>
            </a:r>
            <a:r>
              <a:rPr lang="en-US" altLang="zh-CN" dirty="0"/>
              <a:t> 5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54617"/>
              </p:ext>
            </p:extLst>
          </p:nvPr>
        </p:nvGraphicFramePr>
        <p:xfrm>
          <a:off x="611560" y="2708920"/>
          <a:ext cx="8259536" cy="3957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4419"/>
                <a:gridCol w="916397"/>
                <a:gridCol w="916397"/>
                <a:gridCol w="928363"/>
                <a:gridCol w="989190"/>
                <a:gridCol w="1272385"/>
                <a:gridCol w="1272385"/>
              </a:tblGrid>
              <a:tr h="773803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Dataset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Fact num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 depth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Closed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Inst.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Time(s)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574"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yago2core.10kseedsSample.compressed.notypes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1.996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18.468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7132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7476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164.406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574"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yago2core_facts.clean.notypes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948358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3.304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43.389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9060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9349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1581.143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1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836712"/>
            <a:ext cx="8229600" cy="8298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65975097"/>
              </p:ext>
            </p:extLst>
          </p:nvPr>
        </p:nvGraphicFramePr>
        <p:xfrm>
          <a:off x="169168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1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包</a:t>
            </a:r>
            <a:r>
              <a:rPr lang="zh-CN" altLang="en-US" sz="2400" dirty="0"/>
              <a:t>含</a:t>
            </a:r>
            <a:r>
              <a:rPr lang="en-US" altLang="zh-CN" sz="2400" dirty="0"/>
              <a:t>Instantiated Atom</a:t>
            </a:r>
            <a:r>
              <a:rPr lang="zh-CN" altLang="en-US" sz="2400" dirty="0"/>
              <a:t>的封闭规则挖掘</a:t>
            </a:r>
            <a:endParaRPr lang="en-US" altLang="zh-CN" sz="2400" dirty="0" smtClean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093183"/>
              </p:ext>
            </p:extLst>
          </p:nvPr>
        </p:nvGraphicFramePr>
        <p:xfrm>
          <a:off x="539552" y="2492896"/>
          <a:ext cx="8316416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17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非封</a:t>
            </a:r>
            <a:r>
              <a:rPr lang="zh-CN" altLang="en-US" sz="2400" dirty="0"/>
              <a:t>闭规则挖掘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576" y="2215763"/>
            <a:ext cx="6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numThread</a:t>
            </a:r>
            <a:r>
              <a:rPr lang="en-US" altLang="zh-CN" dirty="0" smtClean="0"/>
              <a:t> 4 -open 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2280"/>
              </p:ext>
            </p:extLst>
          </p:nvPr>
        </p:nvGraphicFramePr>
        <p:xfrm>
          <a:off x="368043" y="2852936"/>
          <a:ext cx="8478687" cy="3744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455"/>
                <a:gridCol w="1021727"/>
                <a:gridCol w="1021727"/>
                <a:gridCol w="1021727"/>
                <a:gridCol w="1021727"/>
                <a:gridCol w="1174162"/>
                <a:gridCol w="1174162"/>
              </a:tblGrid>
              <a:tr h="680803"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Dataset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Fact num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 depth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Closed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Opened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All Rules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Time(s)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yago2core.10kseedsSample.compressed.notypes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46654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0.541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8.865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3438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86.764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yago2core_facts.clean.notypes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948358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3.116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894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26.283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566.243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808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4589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4661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16467.04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05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数据测试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5312" y="1556792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非封</a:t>
            </a:r>
            <a:r>
              <a:rPr lang="zh-CN" altLang="en-US" sz="2400" dirty="0"/>
              <a:t>闭规则挖掘</a:t>
            </a:r>
            <a:endParaRPr lang="en-US" altLang="zh-CN" sz="2400" dirty="0" smtClean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433197"/>
              </p:ext>
            </p:extLst>
          </p:nvPr>
        </p:nvGraphicFramePr>
        <p:xfrm>
          <a:off x="827584" y="2420888"/>
          <a:ext cx="806489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809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95536" y="227687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4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RDF</a:t>
            </a:r>
            <a:r>
              <a:rPr lang="zh-CN" altLang="en-US" dirty="0" smtClean="0"/>
              <a:t>知识库（</a:t>
            </a:r>
            <a:r>
              <a:rPr lang="en-US" altLang="zh-CN" dirty="0" smtClean="0"/>
              <a:t>Knowledge base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2204864"/>
            <a:ext cx="7715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三元组</a:t>
            </a:r>
            <a:r>
              <a:rPr lang="en-US" altLang="zh-CN" sz="2400" dirty="0"/>
              <a:t>&lt;x, r, y&gt;</a:t>
            </a:r>
            <a:r>
              <a:rPr lang="zh-CN" altLang="en-US" sz="2400" dirty="0"/>
              <a:t>，表示</a:t>
            </a:r>
            <a:r>
              <a:rPr lang="en-US" altLang="zh-CN" sz="2400" dirty="0"/>
              <a:t>subject</a:t>
            </a:r>
            <a:r>
              <a:rPr lang="zh-CN" altLang="en-US" sz="2400" dirty="0"/>
              <a:t>、</a:t>
            </a:r>
            <a:r>
              <a:rPr lang="en-US" altLang="zh-CN" sz="2400" dirty="0"/>
              <a:t>relation</a:t>
            </a:r>
            <a:r>
              <a:rPr lang="zh-CN" altLang="en-US" sz="2400" dirty="0"/>
              <a:t>、</a:t>
            </a:r>
            <a:r>
              <a:rPr lang="en-US" altLang="zh-CN" sz="2400" dirty="0"/>
              <a:t>object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知</a:t>
            </a:r>
            <a:r>
              <a:rPr lang="zh-CN" altLang="en-US" sz="2400" dirty="0"/>
              <a:t>识库是三元组的集合，例如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&lt;Azerbaijan&gt;	</a:t>
            </a:r>
            <a:r>
              <a:rPr lang="en-US" altLang="zh-CN" dirty="0" smtClean="0"/>
              <a:t>&lt;</a:t>
            </a:r>
            <a:r>
              <a:rPr lang="en-US" altLang="zh-CN" dirty="0" err="1"/>
              <a:t>hasCapital</a:t>
            </a:r>
            <a:r>
              <a:rPr lang="en-US" altLang="zh-CN" dirty="0"/>
              <a:t>&gt;	&lt;Baku&gt;.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Arthur_Aikin</a:t>
            </a:r>
            <a:r>
              <a:rPr lang="en-US" altLang="zh-CN" dirty="0"/>
              <a:t>&gt;	</a:t>
            </a:r>
            <a:r>
              <a:rPr lang="en-US" altLang="zh-CN" dirty="0" smtClean="0"/>
              <a:t>&lt;</a:t>
            </a:r>
            <a:r>
              <a:rPr lang="en-US" altLang="zh-CN" dirty="0" err="1"/>
              <a:t>diedIn</a:t>
            </a:r>
            <a:r>
              <a:rPr lang="en-US" altLang="zh-CN" dirty="0"/>
              <a:t>&gt;	&lt;London&gt;.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Salim_Mehmud</a:t>
            </a:r>
            <a:r>
              <a:rPr lang="en-US" altLang="zh-CN" dirty="0"/>
              <a:t>&gt;	&lt;</a:t>
            </a:r>
            <a:r>
              <a:rPr lang="en-US" altLang="zh-CN" dirty="0" err="1"/>
              <a:t>livesIn</a:t>
            </a:r>
            <a:r>
              <a:rPr lang="en-US" altLang="zh-CN" dirty="0"/>
              <a:t>&gt;	&lt;Sindh&gt;.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Anna_Colonna</a:t>
            </a:r>
            <a:r>
              <a:rPr lang="en-US" altLang="zh-CN" dirty="0"/>
              <a:t>&gt;	&lt;</a:t>
            </a:r>
            <a:r>
              <a:rPr lang="en-US" altLang="zh-CN" dirty="0" err="1"/>
              <a:t>hasChild</a:t>
            </a:r>
            <a:r>
              <a:rPr lang="en-US" altLang="zh-CN" dirty="0"/>
              <a:t>&gt;	&lt;</a:t>
            </a:r>
            <a:r>
              <a:rPr lang="en-US" altLang="zh-CN" dirty="0" err="1"/>
              <a:t>Lucrezia_Barberini</a:t>
            </a:r>
            <a:r>
              <a:rPr lang="en-US" altLang="zh-CN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40926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049" y="2060848"/>
            <a:ext cx="84786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形式</a:t>
            </a:r>
            <a:r>
              <a:rPr lang="zh-CN" altLang="en-US" sz="2400" dirty="0" smtClean="0"/>
              <a:t>如  </a:t>
            </a:r>
            <a:r>
              <a:rPr lang="en-US" altLang="zh-CN" sz="2400" dirty="0" smtClean="0"/>
              <a:t>B1 ⋀ B2 ⋀ … ⋀ </a:t>
            </a:r>
            <a:r>
              <a:rPr lang="en-US" altLang="zh-CN" sz="2400" dirty="0" err="1" smtClean="0"/>
              <a:t>Bn</a:t>
            </a:r>
            <a:r>
              <a:rPr lang="en-US" altLang="zh-CN" sz="2400" dirty="0" smtClean="0"/>
              <a:t> ⇒ r(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body atoms           head </a:t>
            </a:r>
            <a:r>
              <a:rPr lang="en-US" altLang="zh-CN" sz="2000" dirty="0" smtClean="0"/>
              <a:t>atom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86049" y="3563166"/>
            <a:ext cx="8478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例</a:t>
            </a:r>
            <a:r>
              <a:rPr lang="zh-CN" altLang="en-US" sz="2400" dirty="0"/>
              <a:t>如：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?</a:t>
            </a:r>
            <a:r>
              <a:rPr lang="en-US" altLang="zh-CN" sz="2400" dirty="0"/>
              <a:t>d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?b ⋀ ?a &lt;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&gt; ?d =&gt; ?a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?d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  Atom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9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844824"/>
            <a:ext cx="920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封</a:t>
            </a:r>
            <a:r>
              <a:rPr lang="zh-CN" altLang="en-US" sz="2400" dirty="0" smtClean="0"/>
              <a:t>闭规则</a:t>
            </a:r>
            <a:r>
              <a:rPr lang="en-US" altLang="zh-CN" sz="2400" dirty="0" smtClean="0"/>
              <a:t>(Closing Rule)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?</a:t>
            </a:r>
            <a:r>
              <a:rPr lang="en-US" altLang="zh-CN" sz="2400" dirty="0"/>
              <a:t>d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?b ⋀ ?a &lt;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&gt; ?d =&gt; </a:t>
            </a:r>
            <a:r>
              <a:rPr lang="en-US" altLang="zh-CN" sz="2400" dirty="0" smtClean="0"/>
              <a:t>?a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3223451"/>
            <a:ext cx="9207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*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Instantiated Atoms</a:t>
            </a:r>
            <a:r>
              <a:rPr lang="zh-CN" altLang="en-US" sz="2400" dirty="0" smtClean="0"/>
              <a:t>的封闭规则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&lt;X1&gt; &lt;</a:t>
            </a:r>
            <a:r>
              <a:rPr lang="en-US" altLang="zh-CN" sz="2400" dirty="0" err="1" smtClean="0"/>
              <a:t>livesIn</a:t>
            </a:r>
            <a:r>
              <a:rPr lang="en-US" altLang="zh-CN" sz="2400" dirty="0"/>
              <a:t>&gt; ?b ⋀ ?a &lt;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&gt; </a:t>
            </a:r>
            <a:r>
              <a:rPr lang="en-US" altLang="zh-CN" sz="2400" dirty="0" smtClean="0"/>
              <a:t>&lt;X1&gt; </a:t>
            </a:r>
            <a:r>
              <a:rPr lang="en-US" altLang="zh-CN" sz="2400" dirty="0"/>
              <a:t>=&gt; ?a &lt;</a:t>
            </a:r>
            <a:r>
              <a:rPr lang="en-US" altLang="zh-CN" sz="2400" dirty="0" err="1"/>
              <a:t>livesIn</a:t>
            </a:r>
            <a:r>
              <a:rPr lang="en-US" altLang="zh-CN" sz="2400" dirty="0"/>
              <a:t>&gt; ?</a:t>
            </a:r>
            <a:r>
              <a:rPr lang="en-US" altLang="zh-CN" sz="2400" dirty="0" smtClean="0"/>
              <a:t>b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251520" y="4599505"/>
            <a:ext cx="9207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非</a:t>
            </a:r>
            <a:r>
              <a:rPr lang="zh-CN" altLang="en-US" sz="2400" dirty="0"/>
              <a:t>封</a:t>
            </a:r>
            <a:r>
              <a:rPr lang="zh-CN" altLang="en-US" sz="2400" dirty="0" smtClean="0"/>
              <a:t>闭规则</a:t>
            </a:r>
            <a:r>
              <a:rPr lang="en-US" altLang="zh-CN" sz="2400" dirty="0" smtClean="0"/>
              <a:t>(Opened Rule)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?a &lt;buys&gt; </a:t>
            </a:r>
            <a:r>
              <a:rPr lang="en-US" altLang="zh-CN" sz="2400" dirty="0"/>
              <a:t>?b ⋀ ?a </a:t>
            </a:r>
            <a:r>
              <a:rPr lang="en-US" altLang="zh-CN" sz="2400" dirty="0" smtClean="0"/>
              <a:t>&lt;buys&gt; ?c </a:t>
            </a:r>
            <a:r>
              <a:rPr lang="en-US" altLang="zh-CN" sz="2400" dirty="0"/>
              <a:t>=&gt; ?a </a:t>
            </a:r>
            <a:r>
              <a:rPr lang="en-US" altLang="zh-CN" sz="2400" dirty="0" smtClean="0"/>
              <a:t>&lt;buys&gt; ?d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23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规则挖掘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7622" y="3068960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规则队列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619" y="1515895"/>
            <a:ext cx="2016224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2" action="ppaction://hlinksldjump"/>
              </a:rPr>
              <a:t>初始规则（长度</a:t>
            </a:r>
            <a:r>
              <a:rPr lang="en-US" altLang="zh-CN" dirty="0" smtClean="0">
                <a:hlinkClick r:id="rId2" action="ppaction://hlinksldjump"/>
              </a:rPr>
              <a:t>1</a:t>
            </a:r>
            <a:r>
              <a:rPr lang="zh-CN" altLang="en-US" dirty="0" smtClean="0">
                <a:hlinkClick r:id="rId2" action="ppaction://hlinksldjump"/>
              </a:rPr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4" y="2700651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分析规则是否满足条件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684271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2"/>
            <a:endCxn id="3" idx="0"/>
          </p:cNvCxnSpPr>
          <p:nvPr/>
        </p:nvCxnSpPr>
        <p:spPr>
          <a:xfrm rot="16200000" flipH="1">
            <a:off x="936235" y="2616462"/>
            <a:ext cx="904993" cy="1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6" idx="1"/>
          </p:cNvCxnSpPr>
          <p:nvPr/>
        </p:nvCxnSpPr>
        <p:spPr>
          <a:xfrm flipV="1">
            <a:off x="2289841" y="2008307"/>
            <a:ext cx="1706095" cy="1384689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020272" y="2708920"/>
            <a:ext cx="1802219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输出集合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34421" y="5771223"/>
            <a:ext cx="2125244" cy="64807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4" action="ppaction://hlinksldjump"/>
              </a:rPr>
              <a:t>在规则中加入</a:t>
            </a:r>
            <a:r>
              <a:rPr lang="en-US" altLang="zh-CN" dirty="0" smtClean="0">
                <a:hlinkClick r:id="rId4" action="ppaction://hlinksldjump"/>
              </a:rPr>
              <a:t>Atom</a:t>
            </a:r>
            <a:r>
              <a:rPr lang="zh-CN" altLang="en-US" dirty="0" smtClean="0">
                <a:hlinkClick r:id="rId4" action="ppaction://hlinksldjump"/>
              </a:rPr>
              <a:t>，产生新的规则</a:t>
            </a:r>
            <a:endParaRPr lang="zh-CN" altLang="en-US" dirty="0"/>
          </a:p>
        </p:txBody>
      </p:sp>
      <p:sp>
        <p:nvSpPr>
          <p:cNvPr id="23" name="菱形 22"/>
          <p:cNvSpPr/>
          <p:nvPr/>
        </p:nvSpPr>
        <p:spPr>
          <a:xfrm>
            <a:off x="3096841" y="3885408"/>
            <a:ext cx="3600404" cy="1037794"/>
          </a:xfrm>
          <a:prstGeom prst="diamond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规则长度小于最大长度</a:t>
            </a:r>
          </a:p>
        </p:txBody>
      </p:sp>
      <p:cxnSp>
        <p:nvCxnSpPr>
          <p:cNvPr id="25" name="肘形连接符 24"/>
          <p:cNvCxnSpPr>
            <a:stCxn id="20" idx="2"/>
            <a:endCxn id="3" idx="2"/>
          </p:cNvCxnSpPr>
          <p:nvPr/>
        </p:nvCxnSpPr>
        <p:spPr>
          <a:xfrm rot="5400000" flipH="1">
            <a:off x="1791756" y="3314009"/>
            <a:ext cx="2702263" cy="3508311"/>
          </a:xfrm>
          <a:prstGeom prst="bentConnector3">
            <a:avLst>
              <a:gd name="adj1" fmla="val -8460"/>
            </a:avLst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5" idx="0"/>
          </p:cNvCxnSpPr>
          <p:nvPr/>
        </p:nvCxnSpPr>
        <p:spPr>
          <a:xfrm rot="5400000">
            <a:off x="4712891" y="2516496"/>
            <a:ext cx="368308" cy="2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23" idx="0"/>
          </p:cNvCxnSpPr>
          <p:nvPr/>
        </p:nvCxnSpPr>
        <p:spPr>
          <a:xfrm rot="5400000">
            <a:off x="4628702" y="3617065"/>
            <a:ext cx="536685" cy="1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19" idx="1"/>
          </p:cNvCxnSpPr>
          <p:nvPr/>
        </p:nvCxnSpPr>
        <p:spPr>
          <a:xfrm>
            <a:off x="5798153" y="3024687"/>
            <a:ext cx="1222119" cy="8269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2"/>
            <a:endCxn id="20" idx="0"/>
          </p:cNvCxnSpPr>
          <p:nvPr/>
        </p:nvCxnSpPr>
        <p:spPr>
          <a:xfrm rot="5400000">
            <a:off x="4473033" y="5347212"/>
            <a:ext cx="848021" cy="12700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9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9" grpId="0" animBg="1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规则队列初始化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049" y="1484784"/>
            <a:ext cx="847868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目</a:t>
            </a:r>
            <a:r>
              <a:rPr lang="zh-CN" altLang="en-US" sz="2400" dirty="0" smtClean="0"/>
              <a:t>的：寻找长度为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的规</a:t>
            </a:r>
            <a:r>
              <a:rPr lang="zh-CN" altLang="en-US" sz="2400" dirty="0" smtClean="0"/>
              <a:t>则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86049" y="2441079"/>
            <a:ext cx="8478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Map&lt;String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countProjectionBindings</a:t>
            </a:r>
            <a:r>
              <a:rPr lang="en-US" altLang="zh-CN" sz="20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String variable,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String[] </a:t>
            </a:r>
            <a:r>
              <a:rPr lang="en-US" altLang="zh-CN" sz="2000" dirty="0" err="1" smtClean="0"/>
              <a:t>projectionTriple</a:t>
            </a:r>
            <a:r>
              <a:rPr lang="en-US" altLang="zh-CN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List&lt;String[]&gt; </a:t>
            </a:r>
            <a:r>
              <a:rPr lang="en-US" altLang="zh-CN" sz="2000" dirty="0" err="1" smtClean="0"/>
              <a:t>otherTriples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功</a:t>
            </a:r>
            <a:r>
              <a:rPr lang="zh-CN" altLang="en-US" sz="2000" dirty="0" smtClean="0"/>
              <a:t>能：查询满足条件的实例，返回这个</a:t>
            </a:r>
            <a:r>
              <a:rPr lang="en-US" altLang="zh-CN" sz="2000" dirty="0" smtClean="0"/>
              <a:t>variable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例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应的</a:t>
            </a:r>
            <a:r>
              <a:rPr lang="en-US" altLang="zh-CN" sz="2000" dirty="0" err="1" smtClean="0"/>
              <a:t>projectionTriple</a:t>
            </a:r>
            <a:r>
              <a:rPr lang="zh-CN" altLang="en-US" sz="2000" dirty="0" smtClean="0"/>
              <a:t>的数量，另外需要满足</a:t>
            </a:r>
            <a:r>
              <a:rPr lang="en-US" altLang="zh-CN" sz="2000" dirty="0" err="1" smtClean="0"/>
              <a:t>projectionTriple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otherTriples</a:t>
            </a:r>
            <a:r>
              <a:rPr lang="zh-CN" altLang="en-US" sz="2000" dirty="0" smtClean="0"/>
              <a:t>的规则限制。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7859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规则队列初始化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4786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countProjectionBindings</a:t>
            </a:r>
            <a:r>
              <a:rPr lang="en-US" altLang="zh-CN" sz="20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“?a”,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{“?a”, “&lt;lives&gt;”, “?b”},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[ {“?</a:t>
            </a:r>
            <a:r>
              <a:rPr lang="en-US" altLang="zh-CN" sz="2000" dirty="0"/>
              <a:t>a”, “&lt;lives&gt;”, </a:t>
            </a:r>
            <a:r>
              <a:rPr lang="en-US" altLang="zh-CN" sz="2000" dirty="0" smtClean="0"/>
              <a:t>“?c”},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  {“?a”, “&lt;lives&gt;”, “?c”}]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返</a:t>
            </a:r>
            <a:r>
              <a:rPr lang="zh-CN" altLang="en-US" sz="2000" dirty="0" smtClean="0"/>
              <a:t>回：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&lt;A1&gt; 123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A2&gt; 234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A3&gt; 345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A4&gt; 456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6944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8043" y="124182"/>
            <a:ext cx="8229600" cy="96407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规则队列初始化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411" y="1088258"/>
            <a:ext cx="7776864" cy="554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规则形式：</a:t>
            </a:r>
            <a:r>
              <a:rPr lang="en-US" altLang="zh-CN" sz="2400" dirty="0" smtClean="0"/>
              <a:t>?a &lt;R1&gt; ?b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找到知识库中所有</a:t>
            </a:r>
            <a:r>
              <a:rPr lang="en-US" altLang="zh-CN" sz="2400" dirty="0" smtClean="0"/>
              <a:t>relation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countProjectionBindings</a:t>
            </a:r>
            <a:r>
              <a:rPr lang="en-US" altLang="zh-CN" sz="24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“?p”,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{“?a</a:t>
            </a:r>
            <a:r>
              <a:rPr lang="en-US" altLang="zh-CN" sz="2400" dirty="0" smtClean="0"/>
              <a:t>”, “?p”, </a:t>
            </a:r>
            <a:r>
              <a:rPr lang="en-US" altLang="zh-CN" sz="2400" dirty="0"/>
              <a:t>“?b</a:t>
            </a:r>
            <a:r>
              <a:rPr lang="en-US" altLang="zh-CN" sz="2400" dirty="0" smtClean="0"/>
              <a:t>”},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[ ]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返</a:t>
            </a:r>
            <a:r>
              <a:rPr lang="zh-CN" altLang="en-US" sz="2400" dirty="0" smtClean="0"/>
              <a:t>回 </a:t>
            </a:r>
            <a:r>
              <a:rPr lang="en-US" altLang="zh-CN" sz="2400" dirty="0" smtClean="0"/>
              <a:t>Relation : projection count</a:t>
            </a:r>
            <a:r>
              <a:rPr lang="zh-CN" altLang="en-US" sz="2400" dirty="0" smtClean="0"/>
              <a:t>键值对（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用来计算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956376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85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261</TotalTime>
  <Words>1011</Words>
  <Application>Microsoft Office PowerPoint</Application>
  <PresentationFormat>全屏显示(4:3)</PresentationFormat>
  <Paragraphs>276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Century Gothic</vt:lpstr>
      <vt:lpstr>宋体</vt:lpstr>
      <vt:lpstr>幼圆</vt:lpstr>
      <vt:lpstr>Calibri</vt:lpstr>
      <vt:lpstr>Times New Roman</vt:lpstr>
      <vt:lpstr>Verdana</vt:lpstr>
      <vt:lpstr>Wingdings 2</vt:lpstr>
      <vt:lpstr>活力</vt:lpstr>
      <vt:lpstr>基于大规模知识图谱的规则挖掘系统的实现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Wataru zzq</cp:lastModifiedBy>
  <cp:revision>120</cp:revision>
  <dcterms:created xsi:type="dcterms:W3CDTF">2016-06-01T07:07:45Z</dcterms:created>
  <dcterms:modified xsi:type="dcterms:W3CDTF">2016-06-05T15:28:55Z</dcterms:modified>
</cp:coreProperties>
</file>