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3" r:id="rId5"/>
    <p:sldId id="259" r:id="rId6"/>
    <p:sldId id="264" r:id="rId7"/>
    <p:sldId id="260" r:id="rId8"/>
    <p:sldId id="261"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B05A02-3FD5-47FB-8556-7AF7DEEEA7BE}" type="datetimeFigureOut">
              <a:rPr lang="zh-CN" altLang="en-US" smtClean="0"/>
              <a:t>2018/4/19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F4865-1AAD-4673-BCE3-68671631D01E}" type="slidenum">
              <a:rPr lang="zh-CN" altLang="en-US" smtClean="0"/>
              <a:t>‹#›</a:t>
            </a:fld>
            <a:endParaRPr lang="zh-CN" altLang="en-US"/>
          </a:p>
        </p:txBody>
      </p:sp>
    </p:spTree>
    <p:extLst>
      <p:ext uri="{BB962C8B-B14F-4D97-AF65-F5344CB8AC3E}">
        <p14:creationId xmlns:p14="http://schemas.microsoft.com/office/powerpoint/2010/main" val="17564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Npf</a:t>
            </a:r>
            <a:r>
              <a:rPr lang="zh-CN" altLang="en-US" dirty="0" smtClean="0"/>
              <a:t>是什麼</a:t>
            </a:r>
            <a:endParaRPr lang="en-US" altLang="zh-CN" dirty="0" smtClean="0"/>
          </a:p>
          <a:p>
            <a:r>
              <a:rPr lang="zh-CN" altLang="en-US" dirty="0" smtClean="0"/>
              <a:t>參數是什麼意思</a:t>
            </a:r>
            <a:endParaRPr lang="zh-CN" altLang="en-US" dirty="0"/>
          </a:p>
        </p:txBody>
      </p:sp>
      <p:sp>
        <p:nvSpPr>
          <p:cNvPr id="4" name="灯片编号占位符 3"/>
          <p:cNvSpPr>
            <a:spLocks noGrp="1"/>
          </p:cNvSpPr>
          <p:nvPr>
            <p:ph type="sldNum" sz="quarter" idx="10"/>
          </p:nvPr>
        </p:nvSpPr>
        <p:spPr/>
        <p:txBody>
          <a:bodyPr/>
          <a:lstStyle/>
          <a:p>
            <a:fld id="{9B5F4865-1AAD-4673-BCE3-68671631D01E}" type="slidenum">
              <a:rPr lang="zh-CN" altLang="en-US" smtClean="0"/>
              <a:t>3</a:t>
            </a:fld>
            <a:endParaRPr lang="zh-CN" altLang="en-US"/>
          </a:p>
        </p:txBody>
      </p:sp>
    </p:spTree>
    <p:extLst>
      <p:ext uri="{BB962C8B-B14F-4D97-AF65-F5344CB8AC3E}">
        <p14:creationId xmlns:p14="http://schemas.microsoft.com/office/powerpoint/2010/main" val="322019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E8B80BE-BD28-4196-A18D-0AA70C482AE7}"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8B80BE-BD28-4196-A18D-0AA70C482AE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9E8B80BE-BD28-4196-A18D-0AA70C482AE7}"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9E8B80BE-BD28-4196-A18D-0AA70C482AE7}"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E8B80BE-BD28-4196-A18D-0AA70C482AE7}"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BF1C61C2-7661-4FD7-AB69-8C62FB431F3B}" type="datetimeFigureOut">
              <a:rPr lang="zh-CN" altLang="en-US" smtClean="0"/>
              <a:t>2018/4/19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8B80BE-BD28-4196-A18D-0AA70C482AE7}"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9E8B80BE-BD28-4196-A18D-0AA70C482AE7}"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9E8B80BE-BD28-4196-A18D-0AA70C482A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E8B80BE-BD28-4196-A18D-0AA70C482A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E8B80BE-BD28-4196-A18D-0AA70C482AE7}"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BF1C61C2-7661-4FD7-AB69-8C62FB431F3B}" type="datetimeFigureOut">
              <a:rPr lang="zh-CN" altLang="en-US" smtClean="0"/>
              <a:t>2018/4/19</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9E8B80BE-BD28-4196-A18D-0AA70C482AE7}"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BF1C61C2-7661-4FD7-AB69-8C62FB431F3B}" type="datetimeFigureOut">
              <a:rPr lang="zh-CN" altLang="en-US" smtClean="0"/>
              <a:t>2018/4/19</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F1C61C2-7661-4FD7-AB69-8C62FB431F3B}" type="datetimeFigureOut">
              <a:rPr lang="zh-CN" altLang="en-US" smtClean="0"/>
              <a:t>2018/4/19</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E8B80BE-BD28-4196-A18D-0AA70C482AE7}"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0800" y="2743200"/>
            <a:ext cx="6781800" cy="1015663"/>
          </a:xfrm>
          <a:prstGeom prst="rect">
            <a:avLst/>
          </a:prstGeom>
          <a:noFill/>
        </p:spPr>
        <p:txBody>
          <a:bodyPr wrap="square" rtlCol="0">
            <a:spAutoFit/>
          </a:bodyPr>
          <a:lstStyle/>
          <a:p>
            <a:r>
              <a:rPr lang="en-US" altLang="zh-CN" sz="6000" dirty="0" smtClean="0">
                <a:latin typeface="Kozuka Gothic Pr6N H" pitchFamily="34" charset="-128"/>
                <a:ea typeface="Kozuka Gothic Pr6N H" pitchFamily="34" charset="-128"/>
              </a:rPr>
              <a:t>Winpcap</a:t>
            </a:r>
            <a:r>
              <a:rPr lang="en-US" altLang="zh-CN" sz="6000" dirty="0" smtClean="0"/>
              <a:t> </a:t>
            </a:r>
            <a:r>
              <a:rPr lang="zh-CN" altLang="en-US" sz="6000" dirty="0" smtClean="0"/>
              <a:t>源碼解析</a:t>
            </a:r>
            <a:endParaRPr lang="en-US" altLang="zh-CN" sz="6000" dirty="0" smtClean="0"/>
          </a:p>
        </p:txBody>
      </p:sp>
    </p:spTree>
    <p:extLst>
      <p:ext uri="{BB962C8B-B14F-4D97-AF65-F5344CB8AC3E}">
        <p14:creationId xmlns:p14="http://schemas.microsoft.com/office/powerpoint/2010/main" val="147233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54743"/>
            <a:ext cx="7391400" cy="584775"/>
          </a:xfrm>
          <a:prstGeom prst="rect">
            <a:avLst/>
          </a:prstGeom>
          <a:noFill/>
        </p:spPr>
        <p:txBody>
          <a:bodyPr wrap="square" rtlCol="0">
            <a:spAutoFit/>
          </a:bodyPr>
          <a:lstStyle/>
          <a:p>
            <a:r>
              <a:rPr lang="zh-CN" altLang="en-US" sz="3200" dirty="0" smtClean="0">
                <a:latin typeface="Adobe 繁黑體 Std B" pitchFamily="34" charset="-128"/>
                <a:ea typeface="Adobe 繁黑體 Std B" pitchFamily="34" charset="-128"/>
              </a:rPr>
              <a:t>數據包捕獲流程</a:t>
            </a:r>
            <a:endParaRPr lang="zh-CN" altLang="en-US" sz="3200" dirty="0">
              <a:latin typeface="Adobe 繁黑體 Std B" pitchFamily="34" charset="-128"/>
              <a:ea typeface="Adobe 繁黑體 Std B" pitchFamily="34" charset="-128"/>
            </a:endParaRPr>
          </a:p>
        </p:txBody>
      </p:sp>
      <p:sp>
        <p:nvSpPr>
          <p:cNvPr id="6" name="TextBox 5"/>
          <p:cNvSpPr txBox="1"/>
          <p:nvPr/>
        </p:nvSpPr>
        <p:spPr>
          <a:xfrm>
            <a:off x="1455057" y="2184400"/>
            <a:ext cx="3848100" cy="2804486"/>
          </a:xfrm>
          <a:prstGeom prst="rect">
            <a:avLst/>
          </a:prstGeom>
          <a:noFill/>
        </p:spPr>
        <p:txBody>
          <a:bodyPr wrap="square" rtlCol="0">
            <a:spAutoFit/>
          </a:bodyPr>
          <a:lstStyle/>
          <a:p>
            <a:pPr>
              <a:lnSpc>
                <a:spcPct val="150000"/>
              </a:lnSpc>
            </a:pPr>
            <a:r>
              <a:rPr lang="en-US" altLang="zh-CN" sz="2400" dirty="0">
                <a:latin typeface="Adobe 繁黑體 Std B" pitchFamily="34" charset="-128"/>
                <a:ea typeface="Adobe 繁黑體 Std B" pitchFamily="34" charset="-128"/>
              </a:rPr>
              <a:t>1</a:t>
            </a:r>
            <a:r>
              <a:rPr lang="zh-CN" altLang="en-US" sz="2400" dirty="0">
                <a:latin typeface="Adobe 繁黑體 Std B" pitchFamily="34" charset="-128"/>
                <a:ea typeface="Adobe 繁黑體 Std B" pitchFamily="34" charset="-128"/>
              </a:rPr>
              <a:t>） 查找</a:t>
            </a:r>
            <a:r>
              <a:rPr lang="zh-CN" altLang="en-US" sz="2400" dirty="0" smtClean="0">
                <a:latin typeface="Adobe 繁黑體 Std B" pitchFamily="34" charset="-128"/>
                <a:ea typeface="Adobe 繁黑體 Std B" pitchFamily="34" charset="-128"/>
              </a:rPr>
              <a:t>设备</a:t>
            </a:r>
            <a:endParaRPr lang="zh-CN" altLang="en-US" sz="2400" dirty="0">
              <a:latin typeface="Adobe 繁黑體 Std B" pitchFamily="34" charset="-128"/>
              <a:ea typeface="Adobe 繁黑體 Std B" pitchFamily="34" charset="-128"/>
            </a:endParaRPr>
          </a:p>
          <a:p>
            <a:pPr>
              <a:lnSpc>
                <a:spcPct val="150000"/>
              </a:lnSpc>
            </a:pPr>
            <a:r>
              <a:rPr lang="en-US" altLang="zh-CN" sz="2400" dirty="0">
                <a:latin typeface="Adobe 繁黑體 Std B" pitchFamily="34" charset="-128"/>
                <a:ea typeface="Adobe 繁黑體 Std B" pitchFamily="34" charset="-128"/>
              </a:rPr>
              <a:t>2</a:t>
            </a:r>
            <a:r>
              <a:rPr lang="zh-CN" altLang="en-US" sz="2400" dirty="0" smtClean="0">
                <a:latin typeface="Adobe 繁黑體 Std B" pitchFamily="34" charset="-128"/>
                <a:ea typeface="Adobe 繁黑體 Std B" pitchFamily="34" charset="-128"/>
              </a:rPr>
              <a:t>） 打開對應的</a:t>
            </a:r>
            <a:r>
              <a:rPr lang="zh-CN" altLang="en-US" sz="2400" dirty="0">
                <a:latin typeface="Adobe 繁黑體 Std B" pitchFamily="34" charset="-128"/>
                <a:ea typeface="Adobe 繁黑體 Std B" pitchFamily="34" charset="-128"/>
              </a:rPr>
              <a:t>网卡</a:t>
            </a:r>
            <a:r>
              <a:rPr lang="zh-CN" altLang="en-US" sz="2400" dirty="0" smtClean="0">
                <a:latin typeface="Adobe 繁黑體 Std B" pitchFamily="34" charset="-128"/>
                <a:ea typeface="Adobe 繁黑體 Std B" pitchFamily="34" charset="-128"/>
              </a:rPr>
              <a:t>设备</a:t>
            </a:r>
            <a:endParaRPr lang="en-US" altLang="zh-CN" sz="2400" dirty="0" smtClean="0">
              <a:latin typeface="Adobe 繁黑體 Std B" pitchFamily="34" charset="-128"/>
              <a:ea typeface="Adobe 繁黑體 Std B" pitchFamily="34" charset="-128"/>
            </a:endParaRPr>
          </a:p>
          <a:p>
            <a:pPr>
              <a:lnSpc>
                <a:spcPct val="150000"/>
              </a:lnSpc>
            </a:pPr>
            <a:r>
              <a:rPr lang="en-US" altLang="zh-CN" sz="2400" dirty="0" smtClean="0">
                <a:latin typeface="Adobe 繁黑體 Std B" pitchFamily="34" charset="-128"/>
                <a:ea typeface="Adobe 繁黑體 Std B" pitchFamily="34" charset="-128"/>
              </a:rPr>
              <a:t>3</a:t>
            </a:r>
            <a:r>
              <a:rPr lang="zh-CN" altLang="en-US" sz="2400" dirty="0">
                <a:latin typeface="Adobe 繁黑體 Std B" pitchFamily="34" charset="-128"/>
                <a:ea typeface="Adobe 繁黑體 Std B" pitchFamily="34" charset="-128"/>
              </a:rPr>
              <a:t>） </a:t>
            </a:r>
            <a:r>
              <a:rPr lang="zh-CN" altLang="en-US" sz="2400" dirty="0" smtClean="0">
                <a:latin typeface="Adobe 繁黑體 Std B" pitchFamily="34" charset="-128"/>
                <a:ea typeface="Adobe 繁黑體 Std B" pitchFamily="34" charset="-128"/>
              </a:rPr>
              <a:t>過濾數据包</a:t>
            </a:r>
            <a:endParaRPr lang="en-US" altLang="zh-CN" sz="2400" dirty="0" smtClean="0">
              <a:latin typeface="Adobe 繁黑體 Std B" pitchFamily="34" charset="-128"/>
              <a:ea typeface="Adobe 繁黑體 Std B" pitchFamily="34" charset="-128"/>
            </a:endParaRPr>
          </a:p>
          <a:p>
            <a:pPr>
              <a:lnSpc>
                <a:spcPct val="150000"/>
              </a:lnSpc>
            </a:pPr>
            <a:r>
              <a:rPr lang="en-US" altLang="zh-CN" sz="2400" dirty="0" smtClean="0">
                <a:latin typeface="Adobe 繁黑體 Std B" pitchFamily="34" charset="-128"/>
                <a:ea typeface="Adobe 繁黑體 Std B" pitchFamily="34" charset="-128"/>
              </a:rPr>
              <a:t>4</a:t>
            </a:r>
            <a:r>
              <a:rPr lang="zh-CN" altLang="en-US" sz="2400" dirty="0">
                <a:latin typeface="Adobe 繁黑體 Std B" pitchFamily="34" charset="-128"/>
                <a:ea typeface="Adobe 繁黑體 Std B" pitchFamily="34" charset="-128"/>
              </a:rPr>
              <a:t>） </a:t>
            </a:r>
            <a:r>
              <a:rPr lang="zh-CN" altLang="en-US" sz="2400" dirty="0" smtClean="0">
                <a:latin typeface="Adobe 繁黑體 Std B" pitchFamily="34" charset="-128"/>
                <a:ea typeface="Adobe 繁黑體 Std B" pitchFamily="34" charset="-128"/>
              </a:rPr>
              <a:t>獲取數据包</a:t>
            </a:r>
            <a:endParaRPr lang="en-US" altLang="zh-CN" sz="2400" dirty="0" smtClean="0">
              <a:latin typeface="Adobe 繁黑體 Std B" pitchFamily="34" charset="-128"/>
              <a:ea typeface="Adobe 繁黑體 Std B" pitchFamily="34" charset="-128"/>
            </a:endParaRPr>
          </a:p>
          <a:p>
            <a:pPr>
              <a:lnSpc>
                <a:spcPct val="150000"/>
              </a:lnSpc>
            </a:pPr>
            <a:r>
              <a:rPr lang="en-US" altLang="zh-CN" sz="2400" dirty="0">
                <a:latin typeface="Adobe 繁黑體 Std B" pitchFamily="34" charset="-128"/>
                <a:ea typeface="Adobe 繁黑體 Std B" pitchFamily="34" charset="-128"/>
              </a:rPr>
              <a:t>5</a:t>
            </a:r>
            <a:r>
              <a:rPr lang="zh-CN" altLang="en-US" sz="2400" dirty="0">
                <a:latin typeface="Adobe 繁黑體 Std B" pitchFamily="34" charset="-128"/>
                <a:ea typeface="Adobe 繁黑體 Std B" pitchFamily="34" charset="-128"/>
              </a:rPr>
              <a:t>） 關閉</a:t>
            </a:r>
            <a:r>
              <a:rPr lang="zh-CN" altLang="en-US" sz="2400" dirty="0" smtClean="0">
                <a:latin typeface="Adobe 繁黑體 Std B" pitchFamily="34" charset="-128"/>
                <a:ea typeface="Adobe 繁黑體 Std B" pitchFamily="34" charset="-128"/>
              </a:rPr>
              <a:t>设备</a:t>
            </a:r>
            <a:endParaRPr lang="zh-CN" altLang="en-US" sz="2400" dirty="0">
              <a:latin typeface="Adobe 繁黑體 Std B" pitchFamily="34" charset="-128"/>
              <a:ea typeface="Adobe 繁黑體 Std B" pitchFamily="34" charset="-128"/>
            </a:endParaRPr>
          </a:p>
        </p:txBody>
      </p:sp>
    </p:spTree>
    <p:extLst>
      <p:ext uri="{BB962C8B-B14F-4D97-AF65-F5344CB8AC3E}">
        <p14:creationId xmlns:p14="http://schemas.microsoft.com/office/powerpoint/2010/main" val="34361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6934200" cy="646331"/>
          </a:xfrm>
          <a:prstGeom prst="rect">
            <a:avLst/>
          </a:prstGeom>
          <a:noFill/>
        </p:spPr>
        <p:txBody>
          <a:bodyPr wrap="square" rtlCol="0">
            <a:spAutoFit/>
          </a:bodyPr>
          <a:lstStyle/>
          <a:p>
            <a:r>
              <a:rPr lang="zh-CN" altLang="en-US" sz="3600" dirty="0" smtClean="0">
                <a:latin typeface="Adobe 繁黑體 Std B" pitchFamily="34" charset="-128"/>
                <a:ea typeface="Adobe 繁黑體 Std B" pitchFamily="34" charset="-128"/>
              </a:rPr>
              <a:t>查找设备</a:t>
            </a:r>
          </a:p>
        </p:txBody>
      </p:sp>
      <p:sp>
        <p:nvSpPr>
          <p:cNvPr id="5" name="TextBox 4"/>
          <p:cNvSpPr txBox="1"/>
          <p:nvPr/>
        </p:nvSpPr>
        <p:spPr>
          <a:xfrm>
            <a:off x="1208314" y="1901170"/>
            <a:ext cx="6640286"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smtClean="0">
                <a:latin typeface="Adobe 黑体 Std R" pitchFamily="34" charset="-122"/>
                <a:ea typeface="Adobe 黑体 Std R" pitchFamily="34" charset="-122"/>
              </a:rPr>
              <a:t>調用函數</a:t>
            </a:r>
            <a:r>
              <a:rPr lang="en-US" altLang="zh-CN" sz="2000" dirty="0" smtClean="0">
                <a:latin typeface="Adobe 黑体 Std R" pitchFamily="34" charset="-122"/>
                <a:ea typeface="Adobe 黑体 Std R" pitchFamily="34" charset="-122"/>
              </a:rPr>
              <a:t>pcap_findalldevs (winpcap</a:t>
            </a:r>
            <a:r>
              <a:rPr lang="zh-CN" altLang="en-US" sz="2000" dirty="0" smtClean="0">
                <a:latin typeface="Adobe 黑体 Std R" pitchFamily="34" charset="-122"/>
                <a:ea typeface="Adobe 黑体 Std R" pitchFamily="34" charset="-122"/>
              </a:rPr>
              <a:t>查找設備列表的函數</a:t>
            </a:r>
            <a:r>
              <a:rPr lang="en-US" altLang="zh-CN" sz="2000" dirty="0" smtClean="0">
                <a:latin typeface="Adobe 黑体 Std R" pitchFamily="34" charset="-122"/>
                <a:ea typeface="Adobe 黑体 Std R" pitchFamily="34" charset="-122"/>
              </a:rPr>
              <a:t>)</a:t>
            </a:r>
            <a:endParaRPr lang="zh-CN" altLang="en-US" sz="2000" dirty="0">
              <a:latin typeface="Adobe 黑体 Std R" pitchFamily="34" charset="-122"/>
              <a:ea typeface="Adobe 黑体 Std R" pitchFamily="34" charset="-122"/>
            </a:endParaRPr>
          </a:p>
        </p:txBody>
      </p:sp>
      <p:sp>
        <p:nvSpPr>
          <p:cNvPr id="6" name="TextBox 5"/>
          <p:cNvSpPr txBox="1"/>
          <p:nvPr/>
        </p:nvSpPr>
        <p:spPr>
          <a:xfrm>
            <a:off x="1901371" y="2715550"/>
            <a:ext cx="5254171"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a:latin typeface="Adobe 黑体 Std R" pitchFamily="34" charset="-122"/>
                <a:ea typeface="Adobe 黑体 Std R" pitchFamily="34" charset="-122"/>
              </a:rPr>
              <a:t>調</a:t>
            </a:r>
            <a:r>
              <a:rPr lang="zh-CN" altLang="en-US" sz="2000" dirty="0" smtClean="0">
                <a:latin typeface="Adobe 黑体 Std R" pitchFamily="34" charset="-122"/>
                <a:ea typeface="Adobe 黑体 Std R" pitchFamily="34" charset="-122"/>
              </a:rPr>
              <a:t>用</a:t>
            </a:r>
            <a:r>
              <a:rPr lang="en-US" altLang="zh-CN" sz="2000" dirty="0" smtClean="0">
                <a:latin typeface="Adobe 黑体 Std R" pitchFamily="34" charset="-122"/>
                <a:ea typeface="Adobe 黑体 Std R" pitchFamily="34" charset="-122"/>
              </a:rPr>
              <a:t>PacketGetAdapterNames</a:t>
            </a:r>
            <a:r>
              <a:rPr lang="zh-CN" altLang="en-US" sz="2000" dirty="0" smtClean="0">
                <a:latin typeface="Adobe 黑体 Std R" pitchFamily="34" charset="-122"/>
                <a:ea typeface="Adobe 黑体 Std R" pitchFamily="34" charset="-122"/>
              </a:rPr>
              <a:t>獲取設備列表</a:t>
            </a:r>
            <a:endParaRPr lang="zh-CN" altLang="en-US" sz="2000" dirty="0">
              <a:latin typeface="Adobe 黑体 Std R" pitchFamily="34" charset="-122"/>
              <a:ea typeface="Adobe 黑体 Std R" pitchFamily="34" charset="-122"/>
            </a:endParaRPr>
          </a:p>
        </p:txBody>
      </p:sp>
      <p:sp>
        <p:nvSpPr>
          <p:cNvPr id="7" name="TextBox 6"/>
          <p:cNvSpPr txBox="1"/>
          <p:nvPr/>
        </p:nvSpPr>
        <p:spPr>
          <a:xfrm>
            <a:off x="2002971" y="3513836"/>
            <a:ext cx="5050972"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smtClean="0">
                <a:latin typeface="Adobe 黑体 Std R" pitchFamily="34" charset="-122"/>
                <a:ea typeface="Adobe 黑体 Std R" pitchFamily="34" charset="-122"/>
              </a:rPr>
              <a:t>調用</a:t>
            </a:r>
            <a:r>
              <a:rPr lang="en-US" altLang="zh-CN" sz="2000" dirty="0" smtClean="0">
                <a:latin typeface="Adobe 黑体 Std R" pitchFamily="34" charset="-122"/>
                <a:ea typeface="Adobe 黑体 Std R" pitchFamily="34" charset="-122"/>
              </a:rPr>
              <a:t>PacketPopulateAdaptersInfoList</a:t>
            </a:r>
            <a:r>
              <a:rPr lang="zh-CN" altLang="en-US" sz="2000" dirty="0" smtClean="0">
                <a:latin typeface="Adobe 黑体 Std R" pitchFamily="34" charset="-122"/>
                <a:ea typeface="Adobe 黑体 Std R" pitchFamily="34" charset="-122"/>
              </a:rPr>
              <a:t>函数</a:t>
            </a:r>
            <a:endParaRPr lang="zh-CN" altLang="en-US" sz="2000" dirty="0">
              <a:latin typeface="Adobe 黑体 Std R" pitchFamily="34" charset="-122"/>
              <a:ea typeface="Adobe 黑体 Std R" pitchFamily="34" charset="-122"/>
            </a:endParaRPr>
          </a:p>
        </p:txBody>
      </p:sp>
      <p:sp>
        <p:nvSpPr>
          <p:cNvPr id="8" name="TextBox 7"/>
          <p:cNvSpPr txBox="1"/>
          <p:nvPr/>
        </p:nvSpPr>
        <p:spPr>
          <a:xfrm>
            <a:off x="2193471" y="4230116"/>
            <a:ext cx="4669971"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smtClean="0">
                <a:latin typeface="Adobe 黑体 Std R" pitchFamily="34" charset="-122"/>
                <a:ea typeface="Adobe 黑体 Std R" pitchFamily="34" charset="-122"/>
              </a:rPr>
              <a:t>創建适配器的链表</a:t>
            </a:r>
            <a:r>
              <a:rPr lang="en-US" altLang="zh-CN" sz="2000" dirty="0" smtClean="0">
                <a:latin typeface="Adobe 黑体 Std R" pitchFamily="34" charset="-122"/>
                <a:ea typeface="Adobe 黑体 Std R" pitchFamily="34" charset="-122"/>
              </a:rPr>
              <a:t>g_AdaptersInfoList</a:t>
            </a:r>
            <a:endParaRPr lang="zh-CN" altLang="en-US" sz="2000" dirty="0">
              <a:latin typeface="Adobe 黑体 Std R" pitchFamily="34" charset="-122"/>
              <a:ea typeface="Adobe 黑体 Std R" pitchFamily="34" charset="-122"/>
            </a:endParaRPr>
          </a:p>
        </p:txBody>
      </p:sp>
      <p:sp>
        <p:nvSpPr>
          <p:cNvPr id="9" name="TextBox 8"/>
          <p:cNvSpPr txBox="1"/>
          <p:nvPr/>
        </p:nvSpPr>
        <p:spPr>
          <a:xfrm>
            <a:off x="1197427" y="4930914"/>
            <a:ext cx="6651172" cy="707886"/>
          </a:xfrm>
          <a:prstGeom prst="rect">
            <a:avLst/>
          </a:prstGeom>
          <a:solidFill>
            <a:schemeClr val="bg1"/>
          </a:solidFill>
          <a:ln>
            <a:solidFill>
              <a:schemeClr val="tx2">
                <a:lumMod val="60000"/>
                <a:lumOff val="40000"/>
              </a:schemeClr>
            </a:solidFill>
          </a:ln>
        </p:spPr>
        <p:txBody>
          <a:bodyPr wrap="square" rtlCol="0">
            <a:spAutoFit/>
          </a:bodyPr>
          <a:lstStyle/>
          <a:p>
            <a:r>
              <a:rPr lang="en-US" altLang="zh-CN" sz="2000" dirty="0" smtClean="0">
                <a:latin typeface="Adobe 黑体 Std R" pitchFamily="34" charset="-122"/>
                <a:ea typeface="Adobe 黑体 Std R" pitchFamily="34" charset="-122"/>
              </a:rPr>
              <a:t>PacketGetAdaptersNPF</a:t>
            </a:r>
            <a:r>
              <a:rPr lang="zh-CN" altLang="en-US" sz="2000" dirty="0" smtClean="0">
                <a:latin typeface="Adobe 黑体 Std R" pitchFamily="34" charset="-122"/>
                <a:ea typeface="Adobe 黑体 Std R" pitchFamily="34" charset="-122"/>
              </a:rPr>
              <a:t>函数用新的信息填充该链表，</a:t>
            </a:r>
            <a:r>
              <a:rPr lang="zh-CN" altLang="en-US" sz="2000" dirty="0">
                <a:latin typeface="Adobe 黑体 Std R" pitchFamily="34" charset="-122"/>
                <a:ea typeface="Adobe 黑体 Std R" pitchFamily="34" charset="-122"/>
              </a:rPr>
              <a:t>用</a:t>
            </a:r>
            <a:r>
              <a:rPr lang="en-US" altLang="zh-CN" sz="2000" dirty="0">
                <a:latin typeface="Adobe 黑体 Std R" pitchFamily="34" charset="-122"/>
                <a:ea typeface="Adobe 黑体 Std R" pitchFamily="34" charset="-122"/>
              </a:rPr>
              <a:t>PacketAddAdapterNPF</a:t>
            </a:r>
            <a:r>
              <a:rPr lang="zh-CN" altLang="en-US" sz="2000" dirty="0">
                <a:latin typeface="Adobe 黑体 Std R" pitchFamily="34" charset="-122"/>
                <a:ea typeface="Adobe 黑体 Std R" pitchFamily="34" charset="-122"/>
              </a:rPr>
              <a:t>，从注册表中获取设备信息</a:t>
            </a:r>
          </a:p>
        </p:txBody>
      </p:sp>
      <p:cxnSp>
        <p:nvCxnSpPr>
          <p:cNvPr id="11" name="直接箭头连接符 10"/>
          <p:cNvCxnSpPr>
            <a:stCxn id="5" idx="2"/>
            <a:endCxn id="6" idx="0"/>
          </p:cNvCxnSpPr>
          <p:nvPr/>
        </p:nvCxnSpPr>
        <p:spPr>
          <a:xfrm>
            <a:off x="4528457" y="2301280"/>
            <a:ext cx="0" cy="4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4528457" y="3115660"/>
            <a:ext cx="0" cy="398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8" idx="0"/>
          </p:cNvCxnSpPr>
          <p:nvPr/>
        </p:nvCxnSpPr>
        <p:spPr>
          <a:xfrm>
            <a:off x="4528457" y="3913946"/>
            <a:ext cx="0" cy="31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9" idx="0"/>
          </p:cNvCxnSpPr>
          <p:nvPr/>
        </p:nvCxnSpPr>
        <p:spPr>
          <a:xfrm flipH="1">
            <a:off x="4523013" y="4630226"/>
            <a:ext cx="5444" cy="300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58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671" y="572701"/>
            <a:ext cx="8262257" cy="461665"/>
          </a:xfrm>
          <a:prstGeom prst="rect">
            <a:avLst/>
          </a:prstGeom>
          <a:noFill/>
        </p:spPr>
        <p:txBody>
          <a:bodyPr wrap="square" rtlCol="0">
            <a:spAutoFit/>
          </a:bodyPr>
          <a:lstStyle/>
          <a:p>
            <a:r>
              <a:rPr lang="en-US" altLang="zh-CN" sz="2400" dirty="0"/>
              <a:t>pcap_findalldevs(pcap_if_t </a:t>
            </a:r>
            <a:r>
              <a:rPr lang="en-US" altLang="zh-CN" sz="2400" dirty="0" smtClean="0"/>
              <a:t> **</a:t>
            </a:r>
            <a:r>
              <a:rPr lang="en-US" altLang="zh-CN" sz="2400" dirty="0"/>
              <a:t>alldevsp,char *errbuf)</a:t>
            </a:r>
            <a:endParaRPr lang="zh-CN" altLang="en-US" sz="2400" dirty="0"/>
          </a:p>
        </p:txBody>
      </p:sp>
      <p:sp>
        <p:nvSpPr>
          <p:cNvPr id="5" name="TextBox 4"/>
          <p:cNvSpPr txBox="1"/>
          <p:nvPr/>
        </p:nvSpPr>
        <p:spPr>
          <a:xfrm>
            <a:off x="838200" y="2046069"/>
            <a:ext cx="4207328" cy="2031325"/>
          </a:xfrm>
          <a:prstGeom prst="rect">
            <a:avLst/>
          </a:prstGeom>
          <a:noFill/>
        </p:spPr>
        <p:txBody>
          <a:bodyPr wrap="square" rtlCol="0">
            <a:spAutoFit/>
          </a:bodyPr>
          <a:lstStyle/>
          <a:p>
            <a:r>
              <a:rPr lang="en-US" altLang="zh-CN" dirty="0"/>
              <a:t>struct pcap_if {</a:t>
            </a:r>
          </a:p>
          <a:p>
            <a:r>
              <a:rPr lang="en-US" altLang="zh-CN" dirty="0" smtClean="0"/>
              <a:t>	struct </a:t>
            </a:r>
            <a:r>
              <a:rPr lang="en-US" altLang="zh-CN" dirty="0"/>
              <a:t>pcap_if *next; </a:t>
            </a:r>
          </a:p>
          <a:p>
            <a:r>
              <a:rPr lang="en-US" altLang="zh-CN" dirty="0" smtClean="0"/>
              <a:t>	char </a:t>
            </a:r>
            <a:r>
              <a:rPr lang="en-US" altLang="zh-CN" dirty="0"/>
              <a:t>*name;     </a:t>
            </a:r>
          </a:p>
          <a:p>
            <a:r>
              <a:rPr lang="en-US" altLang="zh-CN" dirty="0" smtClean="0"/>
              <a:t>	char </a:t>
            </a:r>
            <a:r>
              <a:rPr lang="en-US" altLang="zh-CN" dirty="0"/>
              <a:t>*description;  </a:t>
            </a:r>
          </a:p>
          <a:p>
            <a:r>
              <a:rPr lang="en-US" altLang="zh-CN" dirty="0" smtClean="0"/>
              <a:t>	struct pcap_addr *addresses</a:t>
            </a:r>
            <a:r>
              <a:rPr lang="en-US" altLang="zh-CN" dirty="0"/>
              <a:t>; </a:t>
            </a:r>
          </a:p>
          <a:p>
            <a:r>
              <a:rPr lang="en-US" altLang="zh-CN" dirty="0" smtClean="0"/>
              <a:t>	u_int </a:t>
            </a:r>
            <a:r>
              <a:rPr lang="en-US" altLang="zh-CN" dirty="0"/>
              <a:t>flags;        </a:t>
            </a:r>
          </a:p>
          <a:p>
            <a:r>
              <a:rPr lang="en-US" altLang="zh-CN" dirty="0" smtClean="0"/>
              <a:t>};</a:t>
            </a:r>
            <a:endParaRPr lang="zh-CN" altLang="en-US" dirty="0"/>
          </a:p>
        </p:txBody>
      </p:sp>
      <p:sp>
        <p:nvSpPr>
          <p:cNvPr id="6" name="TextBox 5"/>
          <p:cNvSpPr txBox="1"/>
          <p:nvPr/>
        </p:nvSpPr>
        <p:spPr>
          <a:xfrm>
            <a:off x="364671" y="1492178"/>
            <a:ext cx="2286000" cy="461665"/>
          </a:xfrm>
          <a:prstGeom prst="rect">
            <a:avLst/>
          </a:prstGeom>
          <a:noFill/>
        </p:spPr>
        <p:txBody>
          <a:bodyPr wrap="square" rtlCol="0">
            <a:spAutoFit/>
          </a:bodyPr>
          <a:lstStyle/>
          <a:p>
            <a:r>
              <a:rPr lang="zh-CN" altLang="en-US" sz="2400" dirty="0" smtClean="0">
                <a:latin typeface="Adobe 黑体 Std R" pitchFamily="34" charset="-122"/>
                <a:ea typeface="Adobe 黑体 Std R" pitchFamily="34" charset="-122"/>
              </a:rPr>
              <a:t>參數</a:t>
            </a:r>
            <a:endParaRPr lang="zh-CN" altLang="en-US" sz="2400" dirty="0">
              <a:latin typeface="Adobe 黑体 Std R" pitchFamily="34" charset="-122"/>
              <a:ea typeface="Adobe 黑体 Std R" pitchFamily="34" charset="-122"/>
            </a:endParaRPr>
          </a:p>
        </p:txBody>
      </p:sp>
      <p:cxnSp>
        <p:nvCxnSpPr>
          <p:cNvPr id="9" name="直接箭头连接符 8"/>
          <p:cNvCxnSpPr/>
          <p:nvPr/>
        </p:nvCxnSpPr>
        <p:spPr>
          <a:xfrm>
            <a:off x="3200400" y="2819400"/>
            <a:ext cx="2057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7799" y="2634734"/>
            <a:ext cx="3801041" cy="369332"/>
          </a:xfrm>
          <a:prstGeom prst="rect">
            <a:avLst/>
          </a:prstGeom>
          <a:noFill/>
        </p:spPr>
        <p:txBody>
          <a:bodyPr wrap="none" rtlCol="0">
            <a:spAutoFit/>
          </a:bodyPr>
          <a:lstStyle/>
          <a:p>
            <a:r>
              <a:rPr lang="zh-CN" altLang="en-US" dirty="0" smtClean="0"/>
              <a:t>設備名稱，給</a:t>
            </a:r>
            <a:r>
              <a:rPr lang="en-US" altLang="zh-CN" dirty="0" smtClean="0"/>
              <a:t>pcap_open_live()</a:t>
            </a:r>
            <a:r>
              <a:rPr lang="zh-CN" altLang="en-US" dirty="0" smtClean="0"/>
              <a:t>使用</a:t>
            </a:r>
            <a:endParaRPr lang="zh-CN" altLang="en-US" dirty="0"/>
          </a:p>
        </p:txBody>
      </p:sp>
      <p:sp>
        <p:nvSpPr>
          <p:cNvPr id="13" name="TextBox 12"/>
          <p:cNvSpPr txBox="1"/>
          <p:nvPr/>
        </p:nvSpPr>
        <p:spPr>
          <a:xfrm>
            <a:off x="820271" y="4658817"/>
            <a:ext cx="6629400" cy="2031325"/>
          </a:xfrm>
          <a:prstGeom prst="rect">
            <a:avLst/>
          </a:prstGeom>
          <a:noFill/>
        </p:spPr>
        <p:txBody>
          <a:bodyPr wrap="square" rtlCol="0">
            <a:spAutoFit/>
          </a:bodyPr>
          <a:lstStyle/>
          <a:p>
            <a:r>
              <a:rPr lang="en-US" altLang="zh-CN" dirty="0" smtClean="0"/>
              <a:t>struct </a:t>
            </a:r>
            <a:r>
              <a:rPr lang="en-US" altLang="zh-CN" dirty="0"/>
              <a:t>pcap_addr {</a:t>
            </a:r>
          </a:p>
          <a:p>
            <a:r>
              <a:rPr lang="en-US" altLang="zh-CN" dirty="0" smtClean="0"/>
              <a:t>	struct </a:t>
            </a:r>
            <a:r>
              <a:rPr lang="en-US" altLang="zh-CN" dirty="0"/>
              <a:t>pcap_addr *next; </a:t>
            </a:r>
          </a:p>
          <a:p>
            <a:r>
              <a:rPr lang="en-US" altLang="zh-CN" dirty="0" smtClean="0"/>
              <a:t>	struct </a:t>
            </a:r>
            <a:r>
              <a:rPr lang="en-US" altLang="zh-CN" dirty="0"/>
              <a:t>sockaddr </a:t>
            </a:r>
            <a:r>
              <a:rPr lang="en-US" altLang="zh-CN" dirty="0" smtClean="0"/>
              <a:t>   *</a:t>
            </a:r>
            <a:r>
              <a:rPr lang="en-US" altLang="zh-CN" dirty="0"/>
              <a:t>addr;      </a:t>
            </a:r>
          </a:p>
          <a:p>
            <a:r>
              <a:rPr lang="en-US" altLang="zh-CN" dirty="0" smtClean="0"/>
              <a:t>	struct </a:t>
            </a:r>
            <a:r>
              <a:rPr lang="en-US" altLang="zh-CN" dirty="0"/>
              <a:t>sockaddr </a:t>
            </a:r>
            <a:r>
              <a:rPr lang="en-US" altLang="zh-CN" dirty="0" smtClean="0"/>
              <a:t>	*</a:t>
            </a:r>
            <a:r>
              <a:rPr lang="en-US" altLang="zh-CN" dirty="0"/>
              <a:t>netmask;   </a:t>
            </a:r>
          </a:p>
          <a:p>
            <a:r>
              <a:rPr lang="en-US" altLang="zh-CN" dirty="0" smtClean="0"/>
              <a:t>	struct </a:t>
            </a:r>
            <a:r>
              <a:rPr lang="en-US" altLang="zh-CN" dirty="0"/>
              <a:t>sockaddr </a:t>
            </a:r>
            <a:r>
              <a:rPr lang="en-US" altLang="zh-CN" dirty="0" smtClean="0"/>
              <a:t>    *</a:t>
            </a:r>
            <a:r>
              <a:rPr lang="en-US" altLang="zh-CN" dirty="0"/>
              <a:t>broadaddr; </a:t>
            </a:r>
          </a:p>
          <a:p>
            <a:r>
              <a:rPr lang="en-US" altLang="zh-CN" dirty="0" smtClean="0"/>
              <a:t>	struct </a:t>
            </a:r>
            <a:r>
              <a:rPr lang="en-US" altLang="zh-CN" dirty="0"/>
              <a:t>sockaddr </a:t>
            </a:r>
            <a:r>
              <a:rPr lang="en-US" altLang="zh-CN" dirty="0" smtClean="0"/>
              <a:t>    *</a:t>
            </a:r>
            <a:r>
              <a:rPr lang="en-US" altLang="zh-CN" dirty="0"/>
              <a:t>dstaddr;   </a:t>
            </a:r>
          </a:p>
          <a:p>
            <a:r>
              <a:rPr lang="en-US" altLang="zh-CN" dirty="0" smtClean="0"/>
              <a:t>};</a:t>
            </a:r>
            <a:endParaRPr lang="zh-CN" altLang="en-US" dirty="0"/>
          </a:p>
        </p:txBody>
      </p:sp>
      <p:sp>
        <p:nvSpPr>
          <p:cNvPr id="24" name="TextBox 23"/>
          <p:cNvSpPr txBox="1"/>
          <p:nvPr/>
        </p:nvSpPr>
        <p:spPr>
          <a:xfrm>
            <a:off x="5479490" y="4631391"/>
            <a:ext cx="4114800" cy="1477328"/>
          </a:xfrm>
          <a:prstGeom prst="rect">
            <a:avLst/>
          </a:prstGeom>
          <a:noFill/>
        </p:spPr>
        <p:txBody>
          <a:bodyPr wrap="square" rtlCol="0">
            <a:spAutoFit/>
          </a:bodyPr>
          <a:lstStyle/>
          <a:p>
            <a:r>
              <a:rPr lang="en-US" altLang="zh-CN" dirty="0"/>
              <a:t>struct sockaddr {</a:t>
            </a:r>
          </a:p>
          <a:p>
            <a:r>
              <a:rPr lang="en-US" altLang="zh-CN" dirty="0"/>
              <a:t>unsigned  short  </a:t>
            </a:r>
            <a:r>
              <a:rPr lang="en-US" altLang="zh-CN" dirty="0" smtClean="0"/>
              <a:t>sa_family</a:t>
            </a:r>
          </a:p>
          <a:p>
            <a:r>
              <a:rPr lang="en-US" altLang="zh-CN" dirty="0" smtClean="0"/>
              <a:t>char                    sa_data[14];</a:t>
            </a:r>
          </a:p>
          <a:p>
            <a:r>
              <a:rPr lang="en-US" altLang="zh-CN" dirty="0" smtClean="0"/>
              <a:t>};</a:t>
            </a:r>
          </a:p>
          <a:p>
            <a:r>
              <a:rPr lang="zh-CN" altLang="en-US" dirty="0"/>
              <a:t>用</a:t>
            </a:r>
            <a:r>
              <a:rPr lang="zh-CN" altLang="en-US" dirty="0" smtClean="0"/>
              <a:t>來處理網路地址</a:t>
            </a:r>
            <a:endParaRPr lang="zh-CN" altLang="en-US" dirty="0"/>
          </a:p>
        </p:txBody>
      </p:sp>
      <p:grpSp>
        <p:nvGrpSpPr>
          <p:cNvPr id="27" name="组合 26"/>
          <p:cNvGrpSpPr/>
          <p:nvPr/>
        </p:nvGrpSpPr>
        <p:grpSpPr>
          <a:xfrm>
            <a:off x="295157" y="3049748"/>
            <a:ext cx="908234" cy="1211776"/>
            <a:chOff x="463366" y="3352800"/>
            <a:chExt cx="908234" cy="1211776"/>
          </a:xfrm>
        </p:grpSpPr>
        <p:grpSp>
          <p:nvGrpSpPr>
            <p:cNvPr id="23" name="组合 22"/>
            <p:cNvGrpSpPr/>
            <p:nvPr/>
          </p:nvGrpSpPr>
          <p:grpSpPr>
            <a:xfrm rot="5400000" flipV="1">
              <a:off x="77373" y="3738793"/>
              <a:ext cx="1211776" cy="439790"/>
              <a:chOff x="4893039" y="3352800"/>
              <a:chExt cx="669561" cy="247180"/>
            </a:xfrm>
          </p:grpSpPr>
          <p:cxnSp>
            <p:nvCxnSpPr>
              <p:cNvPr id="20" name="直接连接符 19"/>
              <p:cNvCxnSpPr/>
              <p:nvPr/>
            </p:nvCxnSpPr>
            <p:spPr>
              <a:xfrm>
                <a:off x="4893039" y="3352800"/>
                <a:ext cx="6695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562600" y="3352800"/>
                <a:ext cx="0" cy="2471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a:off x="463366" y="3352800"/>
              <a:ext cx="90823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rot="20918218">
            <a:off x="3315668" y="4895672"/>
            <a:ext cx="2590800" cy="1200336"/>
            <a:chOff x="3200400" y="4564576"/>
            <a:chExt cx="2590800" cy="1150424"/>
          </a:xfrm>
        </p:grpSpPr>
        <p:sp>
          <p:nvSpPr>
            <p:cNvPr id="29" name="弧形 28"/>
            <p:cNvSpPr/>
            <p:nvPr/>
          </p:nvSpPr>
          <p:spPr>
            <a:xfrm>
              <a:off x="3200400" y="4564576"/>
              <a:ext cx="2590800" cy="1150424"/>
            </a:xfrm>
            <a:prstGeom prst="arc">
              <a:avLst>
                <a:gd name="adj1" fmla="val 12076097"/>
                <a:gd name="adj2" fmla="val 20498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p:nvPr/>
          </p:nvCxnSpPr>
          <p:spPr>
            <a:xfrm flipV="1">
              <a:off x="5562600" y="4631391"/>
              <a:ext cx="0" cy="169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34000" y="48006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60612" y="4007745"/>
            <a:ext cx="5562600" cy="646331"/>
          </a:xfrm>
          <a:prstGeom prst="rect">
            <a:avLst/>
          </a:prstGeom>
          <a:noFill/>
        </p:spPr>
        <p:txBody>
          <a:bodyPr wrap="square" rtlCol="0">
            <a:spAutoFit/>
          </a:bodyPr>
          <a:lstStyle/>
          <a:p>
            <a:r>
              <a:rPr lang="en-US" altLang="zh-CN" dirty="0" smtClean="0"/>
              <a:t>Errbuf: </a:t>
            </a:r>
            <a:r>
              <a:rPr lang="zh-CN" altLang="en-US" dirty="0" smtClean="0"/>
              <a:t>當有異常情況發生時，這個參數會被</a:t>
            </a:r>
            <a:r>
              <a:rPr lang="en-US" altLang="zh-CN" dirty="0" smtClean="0"/>
              <a:t>pcap</a:t>
            </a:r>
            <a:r>
              <a:rPr lang="zh-CN" altLang="en-US" dirty="0" smtClean="0"/>
              <a:t>填充為某個特定的錯誤字串</a:t>
            </a:r>
            <a:endParaRPr lang="zh-CN" altLang="en-US" dirty="0"/>
          </a:p>
        </p:txBody>
      </p:sp>
    </p:spTree>
    <p:extLst>
      <p:ext uri="{BB962C8B-B14F-4D97-AF65-F5344CB8AC3E}">
        <p14:creationId xmlns:p14="http://schemas.microsoft.com/office/powerpoint/2010/main" val="40993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24" grpId="0"/>
      <p:bldP spid="24" grpId="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9500" y="381000"/>
            <a:ext cx="4339650" cy="840999"/>
          </a:xfrm>
          <a:prstGeom prst="rect">
            <a:avLst/>
          </a:prstGeom>
        </p:spPr>
        <p:txBody>
          <a:bodyPr wrap="none">
            <a:spAutoFit/>
          </a:bodyPr>
          <a:lstStyle/>
          <a:p>
            <a:pPr>
              <a:lnSpc>
                <a:spcPct val="150000"/>
              </a:lnSpc>
            </a:pPr>
            <a:r>
              <a:rPr lang="zh-CN" altLang="en-US" sz="3600" dirty="0" smtClean="0">
                <a:latin typeface="Adobe 繁黑體 Std B" pitchFamily="34" charset="-128"/>
                <a:ea typeface="Adobe 繁黑體 Std B" pitchFamily="34" charset="-128"/>
              </a:rPr>
              <a:t>打開對應的网卡设备</a:t>
            </a:r>
            <a:endParaRPr lang="en-US" altLang="zh-CN" sz="3600" dirty="0" smtClean="0">
              <a:latin typeface="Adobe 繁黑體 Std B" pitchFamily="34" charset="-128"/>
              <a:ea typeface="Adobe 繁黑體 Std B" pitchFamily="34" charset="-128"/>
            </a:endParaRPr>
          </a:p>
        </p:txBody>
      </p:sp>
      <p:sp>
        <p:nvSpPr>
          <p:cNvPr id="5" name="TextBox 4"/>
          <p:cNvSpPr txBox="1"/>
          <p:nvPr/>
        </p:nvSpPr>
        <p:spPr>
          <a:xfrm>
            <a:off x="95250" y="1743966"/>
            <a:ext cx="9067800"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smtClean="0"/>
              <a:t>調用</a:t>
            </a:r>
            <a:r>
              <a:rPr lang="en-US" altLang="zh-CN" sz="2000" dirty="0"/>
              <a:t>Pcap_open_live</a:t>
            </a:r>
            <a:r>
              <a:rPr lang="zh-CN" altLang="en-US" sz="2000" dirty="0" smtClean="0"/>
              <a:t>该</a:t>
            </a:r>
            <a:r>
              <a:rPr lang="zh-CN" altLang="en-US" sz="2000" dirty="0"/>
              <a:t>函数设置最大的包长，设置超时时间，设置混杂模式等。</a:t>
            </a:r>
          </a:p>
        </p:txBody>
      </p:sp>
      <p:sp>
        <p:nvSpPr>
          <p:cNvPr id="6" name="TextBox 5"/>
          <p:cNvSpPr txBox="1"/>
          <p:nvPr/>
        </p:nvSpPr>
        <p:spPr>
          <a:xfrm>
            <a:off x="3286126" y="2419290"/>
            <a:ext cx="2686050"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a:t>调用</a:t>
            </a:r>
            <a:r>
              <a:rPr lang="en-US" altLang="zh-CN" sz="2000" dirty="0"/>
              <a:t>pcap_activate</a:t>
            </a:r>
            <a:endParaRPr lang="zh-CN" altLang="en-US" sz="2000" dirty="0"/>
          </a:p>
        </p:txBody>
      </p:sp>
      <p:sp>
        <p:nvSpPr>
          <p:cNvPr id="7" name="TextBox 6"/>
          <p:cNvSpPr txBox="1"/>
          <p:nvPr/>
        </p:nvSpPr>
        <p:spPr>
          <a:xfrm>
            <a:off x="1381125" y="3105090"/>
            <a:ext cx="7077076"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a:t>调用</a:t>
            </a:r>
            <a:r>
              <a:rPr lang="en-US" altLang="zh-CN" sz="2000" dirty="0" smtClean="0"/>
              <a:t>activate_op</a:t>
            </a:r>
            <a:r>
              <a:rPr lang="zh-CN" altLang="en-US" sz="2000" dirty="0" smtClean="0"/>
              <a:t>， </a:t>
            </a:r>
            <a:r>
              <a:rPr lang="en-US" altLang="zh-CN" sz="2000" dirty="0"/>
              <a:t>p-&gt;activate_op = pcap_activate_win32</a:t>
            </a:r>
            <a:endParaRPr lang="zh-CN" altLang="en-US" sz="2000" dirty="0"/>
          </a:p>
        </p:txBody>
      </p:sp>
      <p:sp>
        <p:nvSpPr>
          <p:cNvPr id="8" name="TextBox 7"/>
          <p:cNvSpPr txBox="1"/>
          <p:nvPr/>
        </p:nvSpPr>
        <p:spPr>
          <a:xfrm>
            <a:off x="1714499" y="3857655"/>
            <a:ext cx="6743701" cy="400110"/>
          </a:xfrm>
          <a:prstGeom prst="rect">
            <a:avLst/>
          </a:prstGeom>
          <a:solidFill>
            <a:schemeClr val="bg1"/>
          </a:solidFill>
          <a:ln>
            <a:solidFill>
              <a:schemeClr val="tx2">
                <a:lumMod val="60000"/>
                <a:lumOff val="40000"/>
              </a:schemeClr>
            </a:solidFill>
          </a:ln>
        </p:spPr>
        <p:txBody>
          <a:bodyPr wrap="square" rtlCol="0">
            <a:spAutoFit/>
          </a:bodyPr>
          <a:lstStyle/>
          <a:p>
            <a:r>
              <a:rPr lang="en-US" altLang="zh-CN" sz="2000" dirty="0"/>
              <a:t>pcap_activate_win32</a:t>
            </a:r>
            <a:r>
              <a:rPr lang="zh-CN" altLang="en-US" sz="2000" dirty="0"/>
              <a:t>函数调用</a:t>
            </a:r>
            <a:r>
              <a:rPr lang="en-US" altLang="zh-CN" sz="2000" dirty="0"/>
              <a:t>PacketOpenAdapter</a:t>
            </a:r>
            <a:endParaRPr lang="zh-CN" altLang="en-US" sz="2000" dirty="0"/>
          </a:p>
        </p:txBody>
      </p:sp>
      <p:sp>
        <p:nvSpPr>
          <p:cNvPr id="9" name="TextBox 8"/>
          <p:cNvSpPr txBox="1"/>
          <p:nvPr/>
        </p:nvSpPr>
        <p:spPr>
          <a:xfrm>
            <a:off x="1104900" y="5867400"/>
            <a:ext cx="6629400" cy="923330"/>
          </a:xfrm>
          <a:prstGeom prst="rect">
            <a:avLst/>
          </a:prstGeom>
          <a:noFill/>
        </p:spPr>
        <p:txBody>
          <a:bodyPr wrap="square" rtlCol="0">
            <a:spAutoFit/>
          </a:bodyPr>
          <a:lstStyle/>
          <a:p>
            <a:r>
              <a:rPr lang="en-US" altLang="zh-CN" dirty="0"/>
              <a:t>PacketOpenAdapter</a:t>
            </a:r>
            <a:r>
              <a:rPr lang="zh-CN" altLang="en-US" dirty="0"/>
              <a:t>中调用使用</a:t>
            </a:r>
            <a:r>
              <a:rPr lang="en-US" altLang="zh-CN" dirty="0"/>
              <a:t>NPF device driver</a:t>
            </a:r>
            <a:r>
              <a:rPr lang="zh-CN" altLang="en-US" dirty="0"/>
              <a:t>打开网卡</a:t>
            </a:r>
            <a:r>
              <a:rPr lang="en-US" altLang="zh-CN" dirty="0"/>
              <a:t>(adapter)</a:t>
            </a:r>
            <a:r>
              <a:rPr lang="zh-CN" altLang="en-US" dirty="0"/>
              <a:t>，同样调用</a:t>
            </a:r>
            <a:r>
              <a:rPr lang="en-US" altLang="zh-CN" dirty="0"/>
              <a:t>PacketRequest</a:t>
            </a:r>
            <a:r>
              <a:rPr lang="zh-CN" altLang="en-US" dirty="0"/>
              <a:t>，调用</a:t>
            </a:r>
            <a:r>
              <a:rPr lang="en-US" altLang="zh-CN" dirty="0"/>
              <a:t>DeviceIoControl</a:t>
            </a:r>
            <a:r>
              <a:rPr lang="zh-CN" altLang="en-US" dirty="0"/>
              <a:t>，即对应驱动中的</a:t>
            </a:r>
            <a:r>
              <a:rPr lang="en-US" altLang="zh-CN" dirty="0"/>
              <a:t>NPF_IoControl</a:t>
            </a:r>
            <a:endParaRPr lang="zh-CN" altLang="en-US" dirty="0"/>
          </a:p>
        </p:txBody>
      </p:sp>
      <p:cxnSp>
        <p:nvCxnSpPr>
          <p:cNvPr id="11" name="直接箭头连接符 10"/>
          <p:cNvCxnSpPr>
            <a:stCxn id="5" idx="2"/>
            <a:endCxn id="6" idx="0"/>
          </p:cNvCxnSpPr>
          <p:nvPr/>
        </p:nvCxnSpPr>
        <p:spPr>
          <a:xfrm>
            <a:off x="4629150" y="2144076"/>
            <a:ext cx="1" cy="275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p:cNvCxnSpPr>
          <p:nvPr/>
        </p:nvCxnSpPr>
        <p:spPr>
          <a:xfrm>
            <a:off x="4629151" y="2819400"/>
            <a:ext cx="0" cy="285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29150" y="3505200"/>
            <a:ext cx="1" cy="352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66750" y="4572000"/>
            <a:ext cx="7924800" cy="369332"/>
          </a:xfrm>
          <a:prstGeom prst="rect">
            <a:avLst/>
          </a:prstGeom>
        </p:spPr>
        <p:txBody>
          <a:bodyPr wrap="square">
            <a:spAutoFit/>
          </a:bodyPr>
          <a:lstStyle/>
          <a:p>
            <a:r>
              <a:rPr lang="en-US" altLang="zh-CN" dirty="0"/>
              <a:t>pcap_open_live(</a:t>
            </a:r>
            <a:r>
              <a:rPr lang="en-US" altLang="zh-CN" dirty="0" err="1"/>
              <a:t>constchar</a:t>
            </a:r>
            <a:r>
              <a:rPr lang="en-US" altLang="zh-CN" dirty="0"/>
              <a:t> *source, int snaplen, </a:t>
            </a:r>
            <a:r>
              <a:rPr lang="en-US" altLang="zh-CN" dirty="0" err="1"/>
              <a:t>intpromisc,int</a:t>
            </a:r>
            <a:r>
              <a:rPr lang="en-US" altLang="zh-CN" dirty="0"/>
              <a:t> </a:t>
            </a:r>
            <a:r>
              <a:rPr lang="en-US" altLang="zh-CN" dirty="0" err="1"/>
              <a:t>to_ms</a:t>
            </a:r>
            <a:r>
              <a:rPr lang="en-US" altLang="zh-CN" dirty="0"/>
              <a:t>, char *errbuf)</a:t>
            </a:r>
            <a:endParaRPr lang="zh-CN" altLang="en-US" dirty="0"/>
          </a:p>
        </p:txBody>
      </p:sp>
      <p:sp>
        <p:nvSpPr>
          <p:cNvPr id="20" name="矩形 19"/>
          <p:cNvSpPr/>
          <p:nvPr/>
        </p:nvSpPr>
        <p:spPr>
          <a:xfrm>
            <a:off x="666750" y="5105400"/>
            <a:ext cx="2561279" cy="369332"/>
          </a:xfrm>
          <a:prstGeom prst="rect">
            <a:avLst/>
          </a:prstGeom>
        </p:spPr>
        <p:txBody>
          <a:bodyPr wrap="none">
            <a:spAutoFit/>
          </a:bodyPr>
          <a:lstStyle/>
          <a:p>
            <a:r>
              <a:rPr lang="en-US" altLang="zh-CN" dirty="0"/>
              <a:t>pcap_activate(</a:t>
            </a:r>
            <a:r>
              <a:rPr lang="en-US" altLang="zh-CN" dirty="0" err="1"/>
              <a:t>pcap_t</a:t>
            </a:r>
            <a:r>
              <a:rPr lang="en-US" altLang="zh-CN" dirty="0"/>
              <a:t> *p)</a:t>
            </a:r>
            <a:endParaRPr lang="zh-CN" altLang="en-US" dirty="0"/>
          </a:p>
        </p:txBody>
      </p:sp>
    </p:spTree>
    <p:extLst>
      <p:ext uri="{BB962C8B-B14F-4D97-AF65-F5344CB8AC3E}">
        <p14:creationId xmlns:p14="http://schemas.microsoft.com/office/powerpoint/2010/main" val="57157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5057" y="-152400"/>
            <a:ext cx="9677400" cy="1323439"/>
          </a:xfrm>
          <a:prstGeom prst="rect">
            <a:avLst/>
          </a:prstGeom>
          <a:noFill/>
        </p:spPr>
        <p:txBody>
          <a:bodyPr wrap="square" rtlCol="0">
            <a:spAutoFit/>
          </a:bodyPr>
          <a:lstStyle/>
          <a:p>
            <a:endParaRPr lang="en-US" altLang="zh-CN" sz="2000" dirty="0"/>
          </a:p>
          <a:p>
            <a:r>
              <a:rPr lang="en-US" altLang="zh-CN" sz="2000" dirty="0"/>
              <a:t>pcap_t* </a:t>
            </a:r>
            <a:r>
              <a:rPr lang="en-US" altLang="zh-CN" sz="2000" dirty="0" smtClean="0"/>
              <a:t>pcap_open_live (const </a:t>
            </a:r>
            <a:r>
              <a:rPr lang="en-US" altLang="zh-CN" sz="2000" dirty="0"/>
              <a:t>char </a:t>
            </a:r>
            <a:r>
              <a:rPr lang="en-US" altLang="zh-CN" sz="2000" dirty="0" smtClean="0"/>
              <a:t>*device, </a:t>
            </a:r>
          </a:p>
          <a:p>
            <a:r>
              <a:rPr lang="en-US" altLang="zh-CN" sz="2000" dirty="0"/>
              <a:t> </a:t>
            </a:r>
            <a:r>
              <a:rPr lang="en-US" altLang="zh-CN" sz="2000" dirty="0" smtClean="0"/>
              <a:t>                                        int snaplen, int promisc, int to_ms, </a:t>
            </a:r>
          </a:p>
          <a:p>
            <a:r>
              <a:rPr lang="en-US" altLang="zh-CN" sz="2000" dirty="0"/>
              <a:t> </a:t>
            </a:r>
            <a:r>
              <a:rPr lang="en-US" altLang="zh-CN" sz="2000" dirty="0" smtClean="0"/>
              <a:t>                                        char *ebuf)</a:t>
            </a:r>
            <a:r>
              <a:rPr lang="en-US" altLang="zh-CN" sz="2000" dirty="0"/>
              <a:t>	</a:t>
            </a:r>
            <a:endParaRPr lang="zh-CN" altLang="en-US" sz="2000" dirty="0"/>
          </a:p>
        </p:txBody>
      </p:sp>
      <p:sp>
        <p:nvSpPr>
          <p:cNvPr id="6" name="TextBox 5"/>
          <p:cNvSpPr txBox="1"/>
          <p:nvPr/>
        </p:nvSpPr>
        <p:spPr>
          <a:xfrm>
            <a:off x="304800" y="1524000"/>
            <a:ext cx="2209800" cy="461665"/>
          </a:xfrm>
          <a:prstGeom prst="rect">
            <a:avLst/>
          </a:prstGeom>
          <a:noFill/>
        </p:spPr>
        <p:txBody>
          <a:bodyPr wrap="square" rtlCol="0">
            <a:spAutoFit/>
          </a:bodyPr>
          <a:lstStyle/>
          <a:p>
            <a:r>
              <a:rPr lang="zh-CN" altLang="en-US" sz="2400" dirty="0" smtClean="0"/>
              <a:t>參數</a:t>
            </a:r>
            <a:endParaRPr lang="zh-CN" altLang="en-US" sz="2400" dirty="0"/>
          </a:p>
        </p:txBody>
      </p:sp>
      <p:sp>
        <p:nvSpPr>
          <p:cNvPr id="7" name="TextBox 6"/>
          <p:cNvSpPr txBox="1"/>
          <p:nvPr/>
        </p:nvSpPr>
        <p:spPr>
          <a:xfrm>
            <a:off x="838200" y="2209800"/>
            <a:ext cx="6596743" cy="923330"/>
          </a:xfrm>
          <a:prstGeom prst="rect">
            <a:avLst/>
          </a:prstGeom>
          <a:noFill/>
        </p:spPr>
        <p:txBody>
          <a:bodyPr wrap="square" rtlCol="0">
            <a:spAutoFit/>
          </a:bodyPr>
          <a:lstStyle/>
          <a:p>
            <a:r>
              <a:rPr lang="en-US" altLang="zh-CN" dirty="0"/>
              <a:t>s</a:t>
            </a:r>
            <a:r>
              <a:rPr lang="en-US" altLang="zh-CN" dirty="0" smtClean="0"/>
              <a:t>naplen</a:t>
            </a:r>
            <a:r>
              <a:rPr lang="zh-CN" altLang="en-US" dirty="0" smtClean="0"/>
              <a:t>：用於指定捕獲數據包的特定部分，在一些系統上驅動只給出所捕獲數據包的一部分而不是全部，這樣就減少了拷貝數據的數量而提高捕包的數量</a:t>
            </a:r>
            <a:endParaRPr lang="zh-CN" altLang="en-US" dirty="0"/>
          </a:p>
        </p:txBody>
      </p:sp>
      <p:sp>
        <p:nvSpPr>
          <p:cNvPr id="8" name="TextBox 7"/>
          <p:cNvSpPr txBox="1"/>
          <p:nvPr/>
        </p:nvSpPr>
        <p:spPr>
          <a:xfrm>
            <a:off x="838200" y="3505200"/>
            <a:ext cx="6444343" cy="1200329"/>
          </a:xfrm>
          <a:prstGeom prst="rect">
            <a:avLst/>
          </a:prstGeom>
          <a:noFill/>
        </p:spPr>
        <p:txBody>
          <a:bodyPr wrap="square" rtlCol="0">
            <a:spAutoFit/>
          </a:bodyPr>
          <a:lstStyle/>
          <a:p>
            <a:r>
              <a:rPr lang="en-US" altLang="zh-CN" dirty="0"/>
              <a:t>p</a:t>
            </a:r>
            <a:r>
              <a:rPr lang="en-US" altLang="zh-CN" dirty="0" smtClean="0"/>
              <a:t>romisc</a:t>
            </a:r>
            <a:r>
              <a:rPr lang="zh-CN" altLang="en-US" dirty="0" smtClean="0"/>
              <a:t>：指明網卡處於混雜模式，在正常情況下網卡只接收去往它的包而去往其他主機的數據包則被忽略。相反當網卡處於混雜模式時，將接受所有經流它的數據包。一般默認是混雜模式。</a:t>
            </a:r>
            <a:endParaRPr lang="zh-CN" altLang="en-US" dirty="0"/>
          </a:p>
        </p:txBody>
      </p:sp>
      <p:sp>
        <p:nvSpPr>
          <p:cNvPr id="9" name="TextBox 8"/>
          <p:cNvSpPr txBox="1"/>
          <p:nvPr/>
        </p:nvSpPr>
        <p:spPr>
          <a:xfrm>
            <a:off x="914400" y="4953000"/>
            <a:ext cx="6705600" cy="646331"/>
          </a:xfrm>
          <a:prstGeom prst="rect">
            <a:avLst/>
          </a:prstGeom>
          <a:noFill/>
        </p:spPr>
        <p:txBody>
          <a:bodyPr wrap="square" rtlCol="0">
            <a:spAutoFit/>
          </a:bodyPr>
          <a:lstStyle/>
          <a:p>
            <a:r>
              <a:rPr lang="en-US" altLang="zh-CN" dirty="0" smtClean="0"/>
              <a:t>to_ms</a:t>
            </a:r>
            <a:r>
              <a:rPr lang="zh-CN" altLang="en-US" dirty="0" smtClean="0"/>
              <a:t>：指定讀數據的超時控制，超時已毫秒計算。當在超時時間內網卡上沒有數據到來時對網卡的讀數據操作返回。</a:t>
            </a:r>
            <a:endParaRPr lang="zh-CN" altLang="en-US" dirty="0"/>
          </a:p>
        </p:txBody>
      </p:sp>
    </p:spTree>
    <p:extLst>
      <p:ext uri="{BB962C8B-B14F-4D97-AF65-F5344CB8AC3E}">
        <p14:creationId xmlns:p14="http://schemas.microsoft.com/office/powerpoint/2010/main" val="96320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457200"/>
            <a:ext cx="2492990" cy="646331"/>
          </a:xfrm>
          <a:prstGeom prst="rect">
            <a:avLst/>
          </a:prstGeom>
        </p:spPr>
        <p:txBody>
          <a:bodyPr wrap="none">
            <a:spAutoFit/>
          </a:bodyPr>
          <a:lstStyle/>
          <a:p>
            <a:r>
              <a:rPr lang="zh-CN" altLang="en-US" sz="3600" dirty="0" smtClean="0">
                <a:latin typeface="Adobe 繁黑體 Std B" pitchFamily="34" charset="-128"/>
                <a:ea typeface="Adobe 繁黑體 Std B" pitchFamily="34" charset="-128"/>
              </a:rPr>
              <a:t>過濾數据包</a:t>
            </a:r>
            <a:endParaRPr lang="zh-CN" altLang="en-US" sz="3600" dirty="0"/>
          </a:p>
        </p:txBody>
      </p:sp>
      <p:sp>
        <p:nvSpPr>
          <p:cNvPr id="5" name="TextBox 4"/>
          <p:cNvSpPr txBox="1"/>
          <p:nvPr/>
        </p:nvSpPr>
        <p:spPr>
          <a:xfrm>
            <a:off x="358057" y="1914435"/>
            <a:ext cx="8382000"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a:t>調</a:t>
            </a:r>
            <a:r>
              <a:rPr lang="zh-CN" altLang="en-US" sz="2000" dirty="0" smtClean="0"/>
              <a:t>用</a:t>
            </a:r>
            <a:r>
              <a:rPr lang="en-US" altLang="zh-CN" sz="2000" dirty="0" smtClean="0"/>
              <a:t>pcap_setfilter</a:t>
            </a:r>
            <a:r>
              <a:rPr lang="zh-CN" altLang="en-US" sz="2000" dirty="0" smtClean="0"/>
              <a:t>，</a:t>
            </a:r>
            <a:r>
              <a:rPr lang="en-US" altLang="zh-CN" sz="2000" dirty="0"/>
              <a:t> pcap_setfilter</a:t>
            </a:r>
            <a:r>
              <a:rPr lang="zh-CN" altLang="en-US" sz="2000" dirty="0"/>
              <a:t>调用</a:t>
            </a:r>
            <a:r>
              <a:rPr lang="en-US" altLang="zh-CN" sz="2000" dirty="0"/>
              <a:t>pcap_setfilter_win32_npf</a:t>
            </a:r>
            <a:r>
              <a:rPr lang="zh-CN" altLang="en-US" sz="2000" dirty="0"/>
              <a:t>设置过滤器</a:t>
            </a:r>
          </a:p>
        </p:txBody>
      </p:sp>
      <p:sp>
        <p:nvSpPr>
          <p:cNvPr id="6" name="TextBox 5"/>
          <p:cNvSpPr txBox="1"/>
          <p:nvPr/>
        </p:nvSpPr>
        <p:spPr>
          <a:xfrm>
            <a:off x="3329857" y="3104123"/>
            <a:ext cx="2438400"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smtClean="0"/>
              <a:t>調用</a:t>
            </a:r>
            <a:r>
              <a:rPr lang="en-US" altLang="zh-CN" sz="2000" dirty="0"/>
              <a:t>PacketSetBpf</a:t>
            </a:r>
            <a:endParaRPr lang="zh-CN" altLang="en-US" sz="2000" dirty="0"/>
          </a:p>
        </p:txBody>
      </p:sp>
      <p:sp>
        <p:nvSpPr>
          <p:cNvPr id="7" name="TextBox 6"/>
          <p:cNvSpPr txBox="1"/>
          <p:nvPr/>
        </p:nvSpPr>
        <p:spPr>
          <a:xfrm>
            <a:off x="2644056" y="4095690"/>
            <a:ext cx="3810001" cy="400110"/>
          </a:xfrm>
          <a:prstGeom prst="rect">
            <a:avLst/>
          </a:prstGeom>
          <a:solidFill>
            <a:schemeClr val="bg1"/>
          </a:solidFill>
          <a:ln>
            <a:solidFill>
              <a:schemeClr val="tx2">
                <a:lumMod val="60000"/>
                <a:lumOff val="40000"/>
              </a:schemeClr>
            </a:solidFill>
          </a:ln>
        </p:spPr>
        <p:txBody>
          <a:bodyPr wrap="square" rtlCol="0">
            <a:spAutoFit/>
          </a:bodyPr>
          <a:lstStyle/>
          <a:p>
            <a:r>
              <a:rPr lang="zh-CN" altLang="en-US" sz="2000" dirty="0"/>
              <a:t>调用</a:t>
            </a:r>
            <a:r>
              <a:rPr lang="en-US" altLang="zh-CN" sz="2000" dirty="0"/>
              <a:t>DeviceIoControl</a:t>
            </a:r>
            <a:r>
              <a:rPr lang="zh-CN" altLang="en-US" sz="2000" dirty="0"/>
              <a:t>设置过滤器</a:t>
            </a:r>
          </a:p>
        </p:txBody>
      </p:sp>
      <p:cxnSp>
        <p:nvCxnSpPr>
          <p:cNvPr id="9" name="直接箭头连接符 8"/>
          <p:cNvCxnSpPr>
            <a:stCxn id="5" idx="2"/>
            <a:endCxn id="6" idx="0"/>
          </p:cNvCxnSpPr>
          <p:nvPr/>
        </p:nvCxnSpPr>
        <p:spPr>
          <a:xfrm>
            <a:off x="4549057" y="2314545"/>
            <a:ext cx="0" cy="789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4549057" y="3504233"/>
            <a:ext cx="0" cy="591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85800" y="5345668"/>
            <a:ext cx="6347544" cy="369332"/>
          </a:xfrm>
          <a:prstGeom prst="rect">
            <a:avLst/>
          </a:prstGeom>
        </p:spPr>
        <p:txBody>
          <a:bodyPr wrap="square">
            <a:spAutoFit/>
          </a:bodyPr>
          <a:lstStyle/>
          <a:p>
            <a:r>
              <a:rPr lang="en-US" altLang="zh-CN" dirty="0"/>
              <a:t>pcap_setfilter(</a:t>
            </a:r>
            <a:r>
              <a:rPr lang="en-US" altLang="zh-CN" dirty="0" err="1"/>
              <a:t>pcap_t</a:t>
            </a:r>
            <a:r>
              <a:rPr lang="en-US" altLang="zh-CN" dirty="0"/>
              <a:t> *</a:t>
            </a:r>
            <a:r>
              <a:rPr lang="en-US" altLang="zh-CN" dirty="0" err="1"/>
              <a:t>p,struct</a:t>
            </a:r>
            <a:r>
              <a:rPr lang="en-US" altLang="zh-CN" dirty="0"/>
              <a:t> </a:t>
            </a:r>
            <a:r>
              <a:rPr lang="en-US" altLang="zh-CN" dirty="0" err="1"/>
              <a:t>bpf_program</a:t>
            </a:r>
            <a:r>
              <a:rPr lang="en-US" altLang="zh-CN" dirty="0"/>
              <a:t> *</a:t>
            </a:r>
            <a:r>
              <a:rPr lang="en-US" altLang="zh-CN" dirty="0" err="1"/>
              <a:t>fp</a:t>
            </a:r>
            <a:r>
              <a:rPr lang="en-US" altLang="zh-CN" dirty="0"/>
              <a:t>)</a:t>
            </a:r>
            <a:endParaRPr lang="zh-CN" altLang="en-US" dirty="0"/>
          </a:p>
        </p:txBody>
      </p:sp>
      <p:sp>
        <p:nvSpPr>
          <p:cNvPr id="17" name="矩形 16"/>
          <p:cNvSpPr/>
          <p:nvPr/>
        </p:nvSpPr>
        <p:spPr>
          <a:xfrm>
            <a:off x="664190" y="5867400"/>
            <a:ext cx="6369154" cy="369332"/>
          </a:xfrm>
          <a:prstGeom prst="rect">
            <a:avLst/>
          </a:prstGeom>
        </p:spPr>
        <p:txBody>
          <a:bodyPr wrap="square">
            <a:spAutoFit/>
          </a:bodyPr>
          <a:lstStyle/>
          <a:p>
            <a:r>
              <a:rPr lang="en-US" altLang="zh-CN" dirty="0"/>
              <a:t>pcap_setfilter_win32_npf(</a:t>
            </a:r>
            <a:r>
              <a:rPr lang="en-US" altLang="zh-CN" dirty="0" err="1"/>
              <a:t>pcap_t</a:t>
            </a:r>
            <a:r>
              <a:rPr lang="en-US" altLang="zh-CN" dirty="0"/>
              <a:t> *p, struct </a:t>
            </a:r>
            <a:r>
              <a:rPr lang="en-US" altLang="zh-CN" dirty="0" err="1"/>
              <a:t>bpf_program</a:t>
            </a:r>
            <a:r>
              <a:rPr lang="en-US" altLang="zh-CN" dirty="0"/>
              <a:t> *</a:t>
            </a:r>
            <a:r>
              <a:rPr lang="en-US" altLang="zh-CN" dirty="0" err="1"/>
              <a:t>fp</a:t>
            </a:r>
            <a:r>
              <a:rPr lang="en-US" altLang="zh-CN" dirty="0"/>
              <a:t>)</a:t>
            </a:r>
            <a:endParaRPr lang="zh-CN" altLang="en-US" dirty="0"/>
          </a:p>
        </p:txBody>
      </p:sp>
    </p:spTree>
    <p:extLst>
      <p:ext uri="{BB962C8B-B14F-4D97-AF65-F5344CB8AC3E}">
        <p14:creationId xmlns:p14="http://schemas.microsoft.com/office/powerpoint/2010/main" val="2496065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81000"/>
            <a:ext cx="2492990" cy="646331"/>
          </a:xfrm>
          <a:prstGeom prst="rect">
            <a:avLst/>
          </a:prstGeom>
        </p:spPr>
        <p:txBody>
          <a:bodyPr wrap="none">
            <a:spAutoFit/>
          </a:bodyPr>
          <a:lstStyle/>
          <a:p>
            <a:r>
              <a:rPr lang="zh-CN" altLang="en-US" sz="3600" dirty="0" smtClean="0">
                <a:latin typeface="Adobe 繁黑體 Std B" pitchFamily="34" charset="-128"/>
                <a:ea typeface="Adobe 繁黑體 Std B" pitchFamily="34" charset="-128"/>
              </a:rPr>
              <a:t>獲取數据包</a:t>
            </a:r>
            <a:endParaRPr lang="zh-CN" altLang="en-US" sz="3600" dirty="0"/>
          </a:p>
        </p:txBody>
      </p:sp>
      <p:sp>
        <p:nvSpPr>
          <p:cNvPr id="5" name="TextBox 4"/>
          <p:cNvSpPr txBox="1"/>
          <p:nvPr/>
        </p:nvSpPr>
        <p:spPr>
          <a:xfrm>
            <a:off x="898233" y="1447800"/>
            <a:ext cx="7620000" cy="923330"/>
          </a:xfrm>
          <a:prstGeom prst="rect">
            <a:avLst/>
          </a:prstGeom>
          <a:noFill/>
        </p:spPr>
        <p:txBody>
          <a:bodyPr wrap="square" rtlCol="0">
            <a:spAutoFit/>
          </a:bodyPr>
          <a:lstStyle/>
          <a:p>
            <a:r>
              <a:rPr lang="zh-CN" altLang="en-US" dirty="0"/>
              <a:t>接收数据包的方式有</a:t>
            </a:r>
            <a:r>
              <a:rPr lang="en-US" altLang="zh-CN" dirty="0"/>
              <a:t>2</a:t>
            </a:r>
            <a:r>
              <a:rPr lang="zh-CN" altLang="en-US" dirty="0"/>
              <a:t>种，使用回调函数接收数据包，比如</a:t>
            </a:r>
            <a:r>
              <a:rPr lang="en-US" altLang="zh-CN" dirty="0"/>
              <a:t>pcap_loop</a:t>
            </a:r>
            <a:r>
              <a:rPr lang="zh-CN" altLang="en-US" dirty="0"/>
              <a:t>，</a:t>
            </a:r>
            <a:r>
              <a:rPr lang="en-US" altLang="zh-CN" dirty="0"/>
              <a:t>pcap_dispatch</a:t>
            </a:r>
            <a:r>
              <a:rPr lang="zh-CN" altLang="en-US" dirty="0"/>
              <a:t>，二是非回调函数的方式来接收数据包，如</a:t>
            </a:r>
            <a:r>
              <a:rPr lang="en-US" altLang="zh-CN" dirty="0"/>
              <a:t>pcap_ next, pcap_next_ex</a:t>
            </a:r>
            <a:endParaRPr lang="zh-CN" altLang="en-US" dirty="0"/>
          </a:p>
        </p:txBody>
      </p:sp>
      <p:sp>
        <p:nvSpPr>
          <p:cNvPr id="6" name="TextBox 5"/>
          <p:cNvSpPr txBox="1"/>
          <p:nvPr/>
        </p:nvSpPr>
        <p:spPr>
          <a:xfrm>
            <a:off x="1943100" y="2847945"/>
            <a:ext cx="5486400" cy="400110"/>
          </a:xfrm>
          <a:prstGeom prst="rect">
            <a:avLst/>
          </a:prstGeom>
          <a:noFill/>
          <a:ln>
            <a:solidFill>
              <a:schemeClr val="tx2">
                <a:lumMod val="60000"/>
                <a:lumOff val="40000"/>
              </a:schemeClr>
            </a:solidFill>
          </a:ln>
        </p:spPr>
        <p:txBody>
          <a:bodyPr wrap="square" rtlCol="0">
            <a:spAutoFit/>
          </a:bodyPr>
          <a:lstStyle/>
          <a:p>
            <a:r>
              <a:rPr lang="zh-CN" altLang="en-US" sz="2000" dirty="0" smtClean="0"/>
              <a:t>調用</a:t>
            </a:r>
            <a:r>
              <a:rPr lang="en-US" altLang="zh-CN" sz="2000" dirty="0" smtClean="0"/>
              <a:t>pcap_loop, pcap_loop</a:t>
            </a:r>
            <a:r>
              <a:rPr lang="zh-CN" altLang="en-US" sz="2000" dirty="0"/>
              <a:t>调用</a:t>
            </a:r>
            <a:r>
              <a:rPr lang="en-US" altLang="zh-CN" sz="2000" dirty="0"/>
              <a:t>read_op</a:t>
            </a:r>
            <a:endParaRPr lang="zh-CN" altLang="en-US" sz="2000" dirty="0"/>
          </a:p>
        </p:txBody>
      </p:sp>
      <p:sp>
        <p:nvSpPr>
          <p:cNvPr id="7" name="TextBox 6"/>
          <p:cNvSpPr txBox="1"/>
          <p:nvPr/>
        </p:nvSpPr>
        <p:spPr>
          <a:xfrm>
            <a:off x="2552700" y="3795486"/>
            <a:ext cx="4267200" cy="400110"/>
          </a:xfrm>
          <a:prstGeom prst="rect">
            <a:avLst/>
          </a:prstGeom>
          <a:noFill/>
          <a:ln>
            <a:solidFill>
              <a:schemeClr val="tx2">
                <a:lumMod val="60000"/>
                <a:lumOff val="40000"/>
              </a:schemeClr>
            </a:solidFill>
          </a:ln>
        </p:spPr>
        <p:txBody>
          <a:bodyPr wrap="square" rtlCol="0">
            <a:spAutoFit/>
          </a:bodyPr>
          <a:lstStyle/>
          <a:p>
            <a:r>
              <a:rPr lang="en-US" altLang="zh-CN" sz="2000" dirty="0"/>
              <a:t>p-&gt;</a:t>
            </a:r>
            <a:r>
              <a:rPr lang="en-US" altLang="zh-CN" sz="2000" dirty="0" smtClean="0"/>
              <a:t>read_op=pcap_read_win32_npf</a:t>
            </a:r>
            <a:endParaRPr lang="zh-CN" altLang="en-US" sz="2000" dirty="0"/>
          </a:p>
        </p:txBody>
      </p:sp>
      <p:sp>
        <p:nvSpPr>
          <p:cNvPr id="8" name="TextBox 7"/>
          <p:cNvSpPr txBox="1"/>
          <p:nvPr/>
        </p:nvSpPr>
        <p:spPr>
          <a:xfrm>
            <a:off x="1866899" y="4705290"/>
            <a:ext cx="6074229" cy="400110"/>
          </a:xfrm>
          <a:prstGeom prst="rect">
            <a:avLst/>
          </a:prstGeom>
          <a:noFill/>
          <a:ln>
            <a:solidFill>
              <a:schemeClr val="tx2">
                <a:lumMod val="60000"/>
                <a:lumOff val="40000"/>
              </a:schemeClr>
            </a:solidFill>
          </a:ln>
        </p:spPr>
        <p:txBody>
          <a:bodyPr wrap="square" rtlCol="0">
            <a:spAutoFit/>
          </a:bodyPr>
          <a:lstStyle/>
          <a:p>
            <a:r>
              <a:rPr lang="en-US" altLang="zh-CN" sz="2000" dirty="0" smtClean="0"/>
              <a:t>pcap_read_win32_npf</a:t>
            </a:r>
            <a:r>
              <a:rPr lang="zh-CN" altLang="en-US" sz="2000" dirty="0" smtClean="0"/>
              <a:t>調用</a:t>
            </a:r>
            <a:r>
              <a:rPr lang="en-US" altLang="zh-CN" sz="2000" dirty="0" smtClean="0"/>
              <a:t>PacketRecivePacket</a:t>
            </a:r>
            <a:r>
              <a:rPr lang="zh-CN" altLang="en-US" sz="2000" dirty="0"/>
              <a:t>函数</a:t>
            </a:r>
          </a:p>
        </p:txBody>
      </p:sp>
      <p:sp>
        <p:nvSpPr>
          <p:cNvPr id="9" name="TextBox 8"/>
          <p:cNvSpPr txBox="1"/>
          <p:nvPr/>
        </p:nvSpPr>
        <p:spPr>
          <a:xfrm>
            <a:off x="822033" y="5562600"/>
            <a:ext cx="7772400" cy="646331"/>
          </a:xfrm>
          <a:prstGeom prst="rect">
            <a:avLst/>
          </a:prstGeom>
          <a:noFill/>
        </p:spPr>
        <p:txBody>
          <a:bodyPr wrap="square" rtlCol="0">
            <a:spAutoFit/>
          </a:bodyPr>
          <a:lstStyle/>
          <a:p>
            <a:r>
              <a:rPr lang="en-US" altLang="zh-CN" dirty="0"/>
              <a:t>PacketReceivePacket</a:t>
            </a:r>
            <a:r>
              <a:rPr lang="zh-CN" altLang="en-US" dirty="0"/>
              <a:t>函数</a:t>
            </a:r>
            <a:r>
              <a:rPr lang="en-US" altLang="zh-CN" dirty="0"/>
              <a:t>ReadFile</a:t>
            </a:r>
            <a:r>
              <a:rPr lang="zh-CN" altLang="en-US" dirty="0"/>
              <a:t>从驱动中读取数据包，应用程序和驱动进行通信到最下一层都是通过</a:t>
            </a:r>
            <a:r>
              <a:rPr lang="en-US" altLang="zh-CN" dirty="0"/>
              <a:t>DeviceIoControl</a:t>
            </a:r>
            <a:r>
              <a:rPr lang="zh-CN" altLang="en-US" dirty="0"/>
              <a:t>，</a:t>
            </a:r>
            <a:r>
              <a:rPr lang="en-US" altLang="zh-CN" dirty="0"/>
              <a:t>ReadFile</a:t>
            </a:r>
            <a:r>
              <a:rPr lang="zh-CN" altLang="en-US" dirty="0"/>
              <a:t>，</a:t>
            </a:r>
            <a:r>
              <a:rPr lang="en-US" altLang="zh-CN" dirty="0"/>
              <a:t>WriteFile</a:t>
            </a:r>
            <a:r>
              <a:rPr lang="zh-CN" altLang="en-US" dirty="0"/>
              <a:t>函数</a:t>
            </a:r>
          </a:p>
        </p:txBody>
      </p:sp>
      <p:cxnSp>
        <p:nvCxnSpPr>
          <p:cNvPr id="11" name="直接箭头连接符 10"/>
          <p:cNvCxnSpPr>
            <a:stCxn id="6" idx="2"/>
            <a:endCxn id="7" idx="0"/>
          </p:cNvCxnSpPr>
          <p:nvPr/>
        </p:nvCxnSpPr>
        <p:spPr>
          <a:xfrm>
            <a:off x="4686300" y="3248055"/>
            <a:ext cx="0" cy="547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p:cNvCxnSpPr>
          <p:nvPr/>
        </p:nvCxnSpPr>
        <p:spPr>
          <a:xfrm>
            <a:off x="4686300" y="4195596"/>
            <a:ext cx="0" cy="509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31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03537"/>
            <a:ext cx="4572000" cy="1015663"/>
          </a:xfrm>
          <a:prstGeom prst="rect">
            <a:avLst/>
          </a:prstGeom>
          <a:noFill/>
        </p:spPr>
        <p:txBody>
          <a:bodyPr wrap="square" rtlCol="0">
            <a:spAutoFit/>
          </a:bodyPr>
          <a:lstStyle/>
          <a:p>
            <a:r>
              <a:rPr lang="en-US" altLang="zh-CN" sz="2000" dirty="0"/>
              <a:t>int </a:t>
            </a:r>
            <a:r>
              <a:rPr lang="en-US" altLang="zh-CN" sz="2000" dirty="0" smtClean="0"/>
              <a:t>pcap_loop (pcap_t *p, int cnt,</a:t>
            </a:r>
          </a:p>
          <a:p>
            <a:r>
              <a:rPr lang="en-US" altLang="zh-CN" sz="2000" dirty="0"/>
              <a:t>	 </a:t>
            </a:r>
            <a:r>
              <a:rPr lang="en-US" altLang="zh-CN" sz="2000" dirty="0" smtClean="0"/>
              <a:t>         pcap_handler callback,</a:t>
            </a:r>
          </a:p>
          <a:p>
            <a:r>
              <a:rPr lang="en-US" altLang="zh-CN" sz="2000" dirty="0"/>
              <a:t>	</a:t>
            </a:r>
            <a:r>
              <a:rPr lang="en-US" altLang="zh-CN" sz="2000" dirty="0" smtClean="0"/>
              <a:t>          u_char *user)</a:t>
            </a:r>
            <a:endParaRPr lang="zh-CN" altLang="en-US" sz="2000" dirty="0"/>
          </a:p>
        </p:txBody>
      </p:sp>
      <p:sp>
        <p:nvSpPr>
          <p:cNvPr id="7" name="TextBox 6"/>
          <p:cNvSpPr txBox="1"/>
          <p:nvPr/>
        </p:nvSpPr>
        <p:spPr>
          <a:xfrm>
            <a:off x="228600" y="1524000"/>
            <a:ext cx="8686800" cy="923330"/>
          </a:xfrm>
          <a:prstGeom prst="rect">
            <a:avLst/>
          </a:prstGeom>
          <a:noFill/>
        </p:spPr>
        <p:txBody>
          <a:bodyPr wrap="square" rtlCol="0">
            <a:spAutoFit/>
          </a:bodyPr>
          <a:lstStyle/>
          <a:p>
            <a:r>
              <a:rPr lang="zh-CN" altLang="en-US" dirty="0" smtClean="0"/>
              <a:t>網卡被打開以後，可以通過</a:t>
            </a:r>
            <a:r>
              <a:rPr lang="en-US" altLang="zh-CN" dirty="0" smtClean="0"/>
              <a:t>pcap_loop()</a:t>
            </a:r>
            <a:r>
              <a:rPr lang="zh-CN" altLang="en-US" dirty="0" smtClean="0"/>
              <a:t>和</a:t>
            </a:r>
            <a:r>
              <a:rPr lang="en-US" altLang="zh-CN" dirty="0" smtClean="0"/>
              <a:t>pcap_dispatch()</a:t>
            </a:r>
            <a:r>
              <a:rPr lang="zh-CN" altLang="en-US" dirty="0" smtClean="0"/>
              <a:t>，兩個參數都是一樣的。不同：</a:t>
            </a:r>
            <a:r>
              <a:rPr lang="en-US" altLang="zh-CN" dirty="0" smtClean="0"/>
              <a:t>pcap_dispatch()</a:t>
            </a:r>
            <a:r>
              <a:rPr lang="zh-CN" altLang="en-US" dirty="0" smtClean="0"/>
              <a:t>不會阻塞</a:t>
            </a:r>
            <a:r>
              <a:rPr lang="en-US" altLang="zh-CN" dirty="0" smtClean="0"/>
              <a:t>,pcap_loop()</a:t>
            </a:r>
            <a:r>
              <a:rPr lang="zh-CN" altLang="en-US" dirty="0" smtClean="0"/>
              <a:t>會在沒有數據的時候阻塞。複雜程式才會用</a:t>
            </a:r>
            <a:r>
              <a:rPr lang="en-US" altLang="zh-CN" dirty="0" smtClean="0"/>
              <a:t>pcap_dispatch()</a:t>
            </a:r>
          </a:p>
        </p:txBody>
      </p:sp>
      <p:sp>
        <p:nvSpPr>
          <p:cNvPr id="8" name="TextBox 7"/>
          <p:cNvSpPr txBox="1"/>
          <p:nvPr/>
        </p:nvSpPr>
        <p:spPr>
          <a:xfrm>
            <a:off x="417286" y="2634343"/>
            <a:ext cx="1600200" cy="369332"/>
          </a:xfrm>
          <a:prstGeom prst="rect">
            <a:avLst/>
          </a:prstGeom>
          <a:noFill/>
        </p:spPr>
        <p:txBody>
          <a:bodyPr wrap="square" rtlCol="0">
            <a:spAutoFit/>
          </a:bodyPr>
          <a:lstStyle/>
          <a:p>
            <a:r>
              <a:rPr lang="zh-CN" altLang="en-US" dirty="0"/>
              <a:t>參數</a:t>
            </a:r>
          </a:p>
        </p:txBody>
      </p:sp>
      <p:sp>
        <p:nvSpPr>
          <p:cNvPr id="11" name="TextBox 10"/>
          <p:cNvSpPr txBox="1"/>
          <p:nvPr/>
        </p:nvSpPr>
        <p:spPr>
          <a:xfrm>
            <a:off x="417286" y="3066871"/>
            <a:ext cx="7696200" cy="1200329"/>
          </a:xfrm>
          <a:prstGeom prst="rect">
            <a:avLst/>
          </a:prstGeom>
          <a:noFill/>
        </p:spPr>
        <p:txBody>
          <a:bodyPr wrap="square" rtlCol="0">
            <a:spAutoFit/>
          </a:bodyPr>
          <a:lstStyle/>
          <a:p>
            <a:r>
              <a:rPr lang="en-US" altLang="zh-CN" dirty="0"/>
              <a:t>pcap_handler </a:t>
            </a:r>
            <a:r>
              <a:rPr lang="en-US" altLang="zh-CN" dirty="0" smtClean="0"/>
              <a:t>callback:</a:t>
            </a:r>
            <a:r>
              <a:rPr lang="zh-CN" altLang="en-US" dirty="0" smtClean="0"/>
              <a:t>回調函數</a:t>
            </a:r>
            <a:endParaRPr lang="en-US" altLang="zh-CN" dirty="0" smtClean="0"/>
          </a:p>
          <a:p>
            <a:r>
              <a:rPr lang="en-US" altLang="zh-CN" dirty="0" smtClean="0"/>
              <a:t>void pcap_handler(u_char </a:t>
            </a:r>
            <a:r>
              <a:rPr lang="en-US" altLang="zh-CN" dirty="0"/>
              <a:t>*user, const struct pcap_pkthdr *pkt_header, const u_char *pkt_data)</a:t>
            </a:r>
          </a:p>
          <a:p>
            <a:r>
              <a:rPr lang="zh-CN" altLang="en-US" dirty="0" smtClean="0"/>
              <a:t>調用這個函數對每個從網上來的數據包進行處理和接收數據包</a:t>
            </a:r>
            <a:endParaRPr lang="zh-CN" altLang="en-US" dirty="0"/>
          </a:p>
        </p:txBody>
      </p:sp>
      <p:sp>
        <p:nvSpPr>
          <p:cNvPr id="14" name="TextBox 13"/>
          <p:cNvSpPr txBox="1"/>
          <p:nvPr/>
        </p:nvSpPr>
        <p:spPr>
          <a:xfrm>
            <a:off x="417286" y="4379686"/>
            <a:ext cx="5867400" cy="1200329"/>
          </a:xfrm>
          <a:prstGeom prst="rect">
            <a:avLst/>
          </a:prstGeom>
          <a:noFill/>
        </p:spPr>
        <p:txBody>
          <a:bodyPr wrap="square" rtlCol="0">
            <a:spAutoFit/>
          </a:bodyPr>
          <a:lstStyle/>
          <a:p>
            <a:r>
              <a:rPr lang="en-US" altLang="zh-CN" dirty="0"/>
              <a:t>struct pcap_pkthdr {</a:t>
            </a:r>
          </a:p>
          <a:p>
            <a:r>
              <a:rPr lang="en-US" altLang="zh-CN" dirty="0" smtClean="0"/>
              <a:t>	struct </a:t>
            </a:r>
            <a:r>
              <a:rPr lang="en-US" altLang="zh-CN" dirty="0"/>
              <a:t>timeval ts;  </a:t>
            </a:r>
          </a:p>
          <a:p>
            <a:r>
              <a:rPr lang="en-US" altLang="zh-CN" dirty="0" smtClean="0"/>
              <a:t>	bpf_u_int32 </a:t>
            </a:r>
            <a:r>
              <a:rPr lang="en-US" altLang="zh-CN" dirty="0"/>
              <a:t>caplen; </a:t>
            </a:r>
            <a:r>
              <a:rPr lang="en-US" altLang="zh-CN" dirty="0" smtClean="0"/>
              <a:t>   </a:t>
            </a:r>
            <a:r>
              <a:rPr lang="zh-CN" altLang="en-US" dirty="0" smtClean="0"/>
              <a:t>抓到數據的長度</a:t>
            </a:r>
            <a:endParaRPr lang="en-US" altLang="zh-CN" dirty="0"/>
          </a:p>
          <a:p>
            <a:r>
              <a:rPr lang="en-US" altLang="zh-CN" dirty="0" smtClean="0"/>
              <a:t>	bpf_u_int32 len;};        </a:t>
            </a:r>
            <a:r>
              <a:rPr lang="zh-CN" altLang="en-US" dirty="0" smtClean="0"/>
              <a:t>數據包實際的長度</a:t>
            </a:r>
            <a:endParaRPr lang="zh-CN" altLang="en-US" dirty="0"/>
          </a:p>
        </p:txBody>
      </p:sp>
    </p:spTree>
    <p:extLst>
      <p:ext uri="{BB962C8B-B14F-4D97-AF65-F5344CB8AC3E}">
        <p14:creationId xmlns:p14="http://schemas.microsoft.com/office/powerpoint/2010/main" val="957873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227</TotalTime>
  <Words>754</Words>
  <Application>Microsoft Office PowerPoint</Application>
  <PresentationFormat>On-screen Show (4:3)</PresentationFormat>
  <Paragraphs>79</Paragraphs>
  <Slides>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Adobe 繁黑體 Std B</vt:lpstr>
      <vt:lpstr>Adobe 黑体 Std R</vt:lpstr>
      <vt:lpstr>Kozuka Gothic Pr6N H</vt:lpstr>
      <vt:lpstr>黑体</vt:lpstr>
      <vt:lpstr>宋体</vt:lpstr>
      <vt:lpstr>微软雅黑</vt:lpstr>
      <vt:lpstr>Arial</vt:lpstr>
      <vt:lpstr>Arial Black</vt:lpstr>
      <vt:lpstr>Calibri</vt:lpstr>
      <vt:lpstr>Wingdings</vt:lpstr>
      <vt:lpstr>Wingdings 2</vt:lpstr>
      <vt:lpstr>市镇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xiaomin zheng</dc:creator>
  <cp:lastModifiedBy>zheng xiaomin</cp:lastModifiedBy>
  <cp:revision>19</cp:revision>
  <dcterms:created xsi:type="dcterms:W3CDTF">2015-04-03T08:24:55Z</dcterms:created>
  <dcterms:modified xsi:type="dcterms:W3CDTF">2018-04-19T14:52:38Z</dcterms:modified>
</cp:coreProperties>
</file>