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59" r:id="rId4"/>
    <p:sldId id="258" r:id="rId5"/>
    <p:sldId id="261" r:id="rId6"/>
    <p:sldId id="273" r:id="rId7"/>
    <p:sldId id="274" r:id="rId8"/>
    <p:sldId id="262" r:id="rId9"/>
    <p:sldId id="263" r:id="rId10"/>
    <p:sldId id="276" r:id="rId11"/>
    <p:sldId id="264" r:id="rId12"/>
    <p:sldId id="266" r:id="rId13"/>
    <p:sldId id="267" r:id="rId14"/>
    <p:sldId id="268" r:id="rId15"/>
    <p:sldId id="269" r:id="rId16"/>
    <p:sldId id="272" r:id="rId17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85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7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9ADEA-B78F-430E-B313-53BBE336D12E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BE6A-6189-4208-B1B4-B5EAD7475A85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7E186-94BE-487C-8B0A-E448B729DE89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1D12E-8D44-4FAC-8245-3DD9258BED97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BD58A-9573-4A90-A745-B03809EF5A0A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D9EC9-3B4A-49FC-9ECD-5CF9C2DE4C41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783D2-F986-40E7-B256-52961A5F5F28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127DE-B019-4B90-AEA0-262FC2B59A3A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0B619-B4C6-45C3-BCA7-BDAB4C87A7D7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19F3E-6285-4DCB-90DE-3D19E768510B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4800" dirty="0"/>
              <a:t>Python </a:t>
            </a:r>
            <a:br>
              <a:rPr lang="de-DE" sz="4800" dirty="0"/>
            </a:br>
            <a:r>
              <a:rPr lang="de-DE" sz="2000" dirty="0"/>
              <a:t>Grundlagen, Vergleich mit Java und JavaScript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4" y="5157192"/>
            <a:ext cx="9143999" cy="1066800"/>
          </a:xfrm>
        </p:spPr>
        <p:txBody>
          <a:bodyPr rtlCol="0">
            <a:normAutofit/>
          </a:bodyPr>
          <a:lstStyle/>
          <a:p>
            <a:pPr rtl="0"/>
            <a:r>
              <a:rPr lang="de-DE" sz="1600" dirty="0"/>
              <a:t> © Dipl. Ing. Gerald ZOTTL und Markus GABRIEL  2022/23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0043B-AE1C-432B-746E-91989A69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Datenstrukturen – </a:t>
            </a:r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Dictionary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FC14A-EC45-07A7-F421-5EEE5A5E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04320"/>
          </a:xfrm>
        </p:spPr>
        <p:txBody>
          <a:bodyPr>
            <a:normAutofit fontScale="25000" lnSpcReduction="20000"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Font typeface="Arial" pitchFamily="34" charset="0"/>
              <a:buNone/>
            </a:pPr>
            <a:r>
              <a:rPr lang="de-DE" sz="6400" dirty="0"/>
              <a:t>enthält Key-Value-Paar  (verschachteln möglich)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6400" dirty="0"/>
              <a:t>Dictionary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erstellen</a:t>
            </a:r>
            <a:r>
              <a:rPr lang="de-DE" sz="6400" dirty="0"/>
              <a:t>:		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 = {key1:wert1, key2:wert2, …}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6400" dirty="0"/>
              <a:t>Elemente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hinzufügen</a:t>
            </a:r>
            <a:r>
              <a:rPr lang="de-DE" sz="6400" dirty="0"/>
              <a:t>: 		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d[“Name“] = “Franz“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6400" dirty="0"/>
              <a:t>alle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Schlüssel</a:t>
            </a:r>
            <a:r>
              <a:rPr lang="de-DE" sz="6400" dirty="0"/>
              <a:t> /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Werte</a:t>
            </a:r>
            <a:r>
              <a:rPr lang="de-DE" sz="6400" dirty="0"/>
              <a:t> /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Elemente</a:t>
            </a:r>
            <a:r>
              <a:rPr lang="de-DE" sz="6400" dirty="0"/>
              <a:t>: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6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DE" sz="6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(),	</a:t>
            </a:r>
            <a:r>
              <a:rPr lang="de-DE" sz="6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6400" dirty="0"/>
              <a:t>auf Wert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zugreifen</a:t>
            </a:r>
            <a:r>
              <a:rPr lang="de-DE" sz="6400" dirty="0"/>
              <a:t>:    	 	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d[key1]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6400" dirty="0"/>
              <a:t>Wert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ändern</a:t>
            </a:r>
            <a:r>
              <a:rPr lang="de-DE" sz="6400" dirty="0"/>
              <a:t>/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hinzufügen</a:t>
            </a:r>
            <a:r>
              <a:rPr lang="de-DE" sz="6400" dirty="0"/>
              <a:t>: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6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d.update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({“key1“,neuerWert})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6400" dirty="0"/>
              <a:t>Element  </a:t>
            </a:r>
            <a:r>
              <a:rPr lang="de-DE" sz="6400" dirty="0">
                <a:solidFill>
                  <a:schemeClr val="accent1">
                    <a:lumMod val="75000"/>
                  </a:schemeClr>
                </a:solidFill>
              </a:rPr>
              <a:t>löschen</a:t>
            </a:r>
            <a:r>
              <a:rPr lang="de-DE" sz="6400" dirty="0"/>
              <a:t>:		</a:t>
            </a:r>
            <a:r>
              <a:rPr lang="de-DE" sz="6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d.pop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(“key1“)  							</a:t>
            </a:r>
            <a:r>
              <a:rPr lang="de-DE" sz="6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d.clear</a:t>
            </a:r>
            <a:r>
              <a:rPr lang="de-DE" sz="6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9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381CF-520C-2387-A8BA-79F65C0B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Datenstrukturen – </a:t>
            </a:r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35B78-A242-8E86-E58E-1002A4B9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/>
              <a:t>Werte können nicht doppelt vorhanden sein und es gibt keine Reihenfolge (vergleiche mit mathematischer Menge)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Set 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erstellen</a:t>
            </a:r>
            <a:r>
              <a:rPr lang="de-DE" sz="1800" dirty="0"/>
              <a:t>: 	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 = {1,3,1,2,6,4}  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{1,2,3,4,6}</a:t>
            </a:r>
            <a:endParaRPr lang="de-DE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Wert 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hinzufügen</a:t>
            </a:r>
            <a:r>
              <a:rPr lang="de-DE" sz="1800" dirty="0"/>
              <a:t>: 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Element  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löschen</a:t>
            </a:r>
            <a:r>
              <a:rPr lang="de-DE" sz="1800" dirty="0"/>
              <a:t>: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s.remove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(2)	# Element 2!!  				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s.clear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de-DE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3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DCC39-B9BA-B514-F825-97B6944C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Auswahlanweisung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9EAC5-5D6D-A0D2-1538-D0BE2A2B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52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 &gt; 0:								  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(“positiv”)						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 0:								  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(“negativ”)						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									  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(“0”)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3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7241-B530-1E74-39DF-38309613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Schleifen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BCC0C-AD23-8550-3B0F-79DAF0A1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for-each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 Schleife:</a:t>
            </a:r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in liste:						 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-Schleife </a:t>
            </a:r>
            <a:r>
              <a:rPr lang="de-DE" dirty="0"/>
              <a:t>(mittels </a:t>
            </a:r>
            <a:r>
              <a:rPr lang="de-DE" dirty="0" err="1"/>
              <a:t>range</a:t>
            </a:r>
            <a:r>
              <a:rPr lang="de-DE" dirty="0"/>
              <a:t>):</a:t>
            </a:r>
          </a:p>
          <a:p>
            <a:pPr marL="1752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(liste)):					 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(liste[i])</a:t>
            </a:r>
            <a:r>
              <a:rPr lang="de-DE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5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918E-2D3B-5091-6B48-CE04301B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Schleifen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A5E28-F1A3-8D1C-E571-5006CED5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600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-Schleife:</a:t>
            </a:r>
          </a:p>
          <a:p>
            <a:pPr marL="56007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i= 1									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2100" i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(liste):						 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(liste[i])							  i= i+1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Listen Abstraktion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comprehension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liste = [1,22,3,4]							liste = [x**2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 in liste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 10]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9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93C9-D99A-61F3-0614-5CE53A00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70CDE-F1D1-9916-4C0B-EE515A9A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Funktionen: </a:t>
            </a:r>
            <a:r>
              <a:rPr lang="de-DE" sz="2600" dirty="0"/>
              <a:t>(mit Standardwerte für Parameter)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summe(a=0, b=0):						 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Lambda-Funktion: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(anonyme Funktion)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x: x**2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				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Aufruf durch </a:t>
            </a: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x:x**2)(3)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item in liste:							  (</a:t>
            </a:r>
            <a:r>
              <a:rPr lang="de-DE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x: x**2) (item)</a:t>
            </a:r>
          </a:p>
        </p:txBody>
      </p:sp>
    </p:spTree>
    <p:extLst>
      <p:ext uri="{BB962C8B-B14F-4D97-AF65-F5344CB8AC3E}">
        <p14:creationId xmlns:p14="http://schemas.microsoft.com/office/powerpoint/2010/main" val="12567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C2252-8D7B-675C-5813-62673209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Filter-/</a:t>
            </a:r>
            <a:r>
              <a:rPr lang="de-DE" dirty="0" err="1"/>
              <a:t>Map</a:t>
            </a:r>
            <a:r>
              <a:rPr lang="de-DE" dirty="0"/>
              <a:t>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7BC90-73D3-55A2-FF7C-EC37567D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-Funktion:</a:t>
            </a:r>
            <a:r>
              <a:rPr lang="de-DE" dirty="0"/>
              <a:t> die Funktion f wird auf alle Listenelemente angewandt: 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f,liste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)								liste = 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x:x*2,liste))</a:t>
            </a:r>
            <a:endParaRPr lang="de-DE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filter-Funktion:</a:t>
            </a:r>
            <a:r>
              <a:rPr lang="de-DE" dirty="0"/>
              <a:t> liefert alle Elemente der Liste, für die die Funktion f 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/>
              <a:t>  ergibt: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f,liste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)							liste = 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x:x&gt;10,liste))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0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Java - </a:t>
            </a:r>
            <a:r>
              <a:rPr lang="de-DE" sz="2000" dirty="0"/>
              <a:t>Programmiersprache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compilierte</a:t>
            </a:r>
            <a:r>
              <a:rPr lang="de-DE" dirty="0"/>
              <a:t> Sprache (Bytecode)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objektorientiert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statisch (streng) typisiert (Datentypen werden vor der Laufzeit festgelegt)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es gibt folgende primitive Datentypen: </a:t>
            </a:r>
          </a:p>
          <a:p>
            <a:pPr marL="548640" lvl="2" indent="0">
              <a:buNone/>
            </a:pPr>
            <a:r>
              <a:rPr lang="de-DE" dirty="0"/>
              <a:t>	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byte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short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long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double,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(String)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Variablendeklaration notwendig mit Angabe des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Datentyps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 bei Wertzuweisung erhält Variable einen definierten Wert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JavaScript - </a:t>
            </a:r>
            <a:r>
              <a:rPr lang="de-DE" sz="2000" dirty="0"/>
              <a:t>Scriptsprache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interpretierte Sprache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objektorientiert aber klassenlos (</a:t>
            </a:r>
            <a:r>
              <a:rPr lang="de-DE" dirty="0" err="1"/>
              <a:t>Prototyping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dynamisch typisiert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es gibt nur folgende Datentypen: </a:t>
            </a:r>
          </a:p>
          <a:p>
            <a:pPr marL="548640" lvl="2" indent="0">
              <a:buNone/>
            </a:pPr>
            <a:r>
              <a:rPr lang="de-DE" dirty="0"/>
              <a:t>	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Variablendeklaration notwendig mit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let</a:t>
            </a:r>
            <a:r>
              <a:rPr lang="de-DE" dirty="0"/>
              <a:t> (bzw.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de-DE" dirty="0"/>
              <a:t> oder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 bei Wertzuweisung erhält Variable neben dem Wert einen Typ – bis dahin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undefined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der Typ einer Variablen kann mit </a:t>
            </a:r>
            <a:r>
              <a:rPr lang="de-DE" dirty="0" err="1">
                <a:solidFill>
                  <a:schemeClr val="accent1"/>
                </a:solidFill>
              </a:rPr>
              <a:t>typeof</a:t>
            </a:r>
            <a:r>
              <a:rPr lang="de-DE" dirty="0"/>
              <a:t> abgefragt werden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6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Python - </a:t>
            </a:r>
            <a:r>
              <a:rPr lang="de-DE" sz="2000" dirty="0"/>
              <a:t>Scriptsprache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interpretierte Sprache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gut lesbar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knapper Stil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objektorientiert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dynamisch typisiert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 Python ist alles ein Objekt: Klassen, Typen, Variablen,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es gibt viele Datentypen: </a:t>
            </a:r>
          </a:p>
          <a:p>
            <a:pPr marL="548640" lvl="2" indent="0">
              <a:buNone/>
            </a:pPr>
            <a:r>
              <a:rPr lang="de-DE" dirty="0"/>
              <a:t>	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long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tuple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range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dict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bytes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NonType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Variablendeklaration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der Typ einer Variablen kann mit </a:t>
            </a:r>
            <a:r>
              <a:rPr lang="de-DE" dirty="0">
                <a:solidFill>
                  <a:schemeClr val="accent1"/>
                </a:solidFill>
              </a:rPr>
              <a:t>type</a:t>
            </a:r>
            <a:r>
              <a:rPr lang="de-DE" dirty="0"/>
              <a:t> abgefragt werden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8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381CF-520C-2387-A8BA-79F65C0B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35B78-A242-8E86-E58E-1002A4B9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Operatoren: 		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+, -, *, /, %, **, // (Ganzzahldivision)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Vergleichsoperatoren: 	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&lt;,&gt;,&lt;=,&gt;=,==, !=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logische Operatoren: 	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and, 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not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andere Operatoren: 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not, in, not 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/>
              <a:t>Ausgabe: 		</a:t>
            </a:r>
            <a:r>
              <a:rPr lang="de-DE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/>
              <a:t>Formatfunktion: </a:t>
            </a:r>
            <a:r>
              <a:rPr lang="de-DE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(“Wert 1: {} Wert 2:{}”.</a:t>
            </a:r>
            <a:r>
              <a:rPr lang="de-DE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DE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(var1,var2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8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B3342-4771-0415-0673-1F5234B6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– </a:t>
            </a:r>
            <a:r>
              <a:rPr lang="de-DE" sz="2000" dirty="0"/>
              <a:t>Zuweisung, Sichtbarkeit,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0C7B6-D0A1-EF3A-C838-957E76C5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mehrfache Zuweisung </a:t>
            </a:r>
            <a:r>
              <a:rPr lang="de-DE" dirty="0"/>
              <a:t>möglich:</a:t>
            </a:r>
          </a:p>
          <a:p>
            <a:pPr marL="274320" lvl="1" indent="0">
              <a:buNone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5, 3, “A“</a:t>
            </a:r>
          </a:p>
          <a:p>
            <a:r>
              <a:rPr lang="de-DE" dirty="0"/>
              <a:t>Zuweisung außerhalb einer Funktion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globale Variable</a:t>
            </a:r>
          </a:p>
          <a:p>
            <a:r>
              <a:rPr lang="de-DE" dirty="0"/>
              <a:t>Zuweisung innerhalb einer Funktion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lokale Variable  </a:t>
            </a:r>
            <a:r>
              <a:rPr lang="de-DE" dirty="0">
                <a:sym typeface="Wingdings" panose="05000000000000000000" pitchFamily="2" charset="2"/>
              </a:rPr>
              <a:t>(Zusatz </a:t>
            </a:r>
            <a:r>
              <a:rPr lang="de-DE" sz="21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</a:t>
            </a:r>
            <a:r>
              <a:rPr lang="de-DE" dirty="0">
                <a:sym typeface="Wingdings" panose="05000000000000000000" pitchFamily="2" charset="2"/>
              </a:rPr>
              <a:t>möglich)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Casting: </a:t>
            </a:r>
          </a:p>
          <a:p>
            <a:pPr marL="27432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zahl1 =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(5) /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(5.3) /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(“5“)</a:t>
            </a:r>
          </a:p>
          <a:p>
            <a:pPr marL="274320" lvl="1" indent="0">
              <a:buNone/>
            </a:pP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zahl2 =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(5)</a:t>
            </a:r>
          </a:p>
          <a:p>
            <a:pPr marL="274320" lvl="1" indent="0">
              <a:buNone/>
            </a:pP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str1 =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(5)</a:t>
            </a:r>
          </a:p>
          <a:p>
            <a:pPr marL="27432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Typ</a:t>
            </a:r>
            <a:r>
              <a:rPr lang="de-DE" dirty="0">
                <a:sym typeface="Wingdings" panose="05000000000000000000" pitchFamily="2" charset="2"/>
              </a:rPr>
              <a:t> einer Variablen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abfragen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marL="27432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(type(var1))</a:t>
            </a:r>
          </a:p>
        </p:txBody>
      </p:sp>
    </p:spTree>
    <p:extLst>
      <p:ext uri="{BB962C8B-B14F-4D97-AF65-F5344CB8AC3E}">
        <p14:creationId xmlns:p14="http://schemas.microsoft.com/office/powerpoint/2010/main" val="31147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21474-6F6B-9741-8E5E-361C65DB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 – </a:t>
            </a:r>
            <a:r>
              <a:rPr lang="de-DE" sz="2000" dirty="0" err="1"/>
              <a:t>Slicing</a:t>
            </a:r>
            <a:r>
              <a:rPr lang="de-DE" sz="2000" dirty="0"/>
              <a:t>, </a:t>
            </a:r>
            <a:r>
              <a:rPr lang="de-DE" sz="2000" dirty="0" err="1"/>
              <a:t>Stringfunktionen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0871B-B830-13D6-FDBC-365C3394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Strings/Listen </a:t>
            </a:r>
            <a:r>
              <a:rPr lang="de-DE" dirty="0"/>
              <a:t>können Zeichen herausgeholt werden (</a:t>
            </a:r>
            <a:r>
              <a:rPr lang="de-DE" dirty="0" err="1">
                <a:solidFill>
                  <a:schemeClr val="accent1"/>
                </a:solidFill>
              </a:rPr>
              <a:t>slicing</a:t>
            </a:r>
            <a:r>
              <a:rPr lang="de-DE" dirty="0"/>
              <a:t>):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str1 = “Hallo Leute!“</a:t>
            </a:r>
          </a:p>
          <a:p>
            <a:pPr marL="274320" lvl="1" indent="0">
              <a:buNone/>
            </a:pP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str2 = str1[1:4] 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liefert: 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“all“</a:t>
            </a:r>
            <a:endParaRPr lang="de-DE" sz="19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nützliche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Methoden</a:t>
            </a:r>
            <a:r>
              <a:rPr lang="de-DE" dirty="0"/>
              <a:t>:</a:t>
            </a:r>
          </a:p>
          <a:p>
            <a:pPr lvl="1"/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str1.upper() 	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Großbuchstaben</a:t>
            </a:r>
            <a:endParaRPr lang="de-DE" dirty="0"/>
          </a:p>
          <a:p>
            <a:pPr lvl="1"/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str1.lower()	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Kleinbuchstaben</a:t>
            </a:r>
            <a:endParaRPr lang="de-DE" dirty="0"/>
          </a:p>
          <a:p>
            <a:pPr lvl="1"/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str1.split(“,“)	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mehrere Strings durch Trennzeichen</a:t>
            </a:r>
            <a:endParaRPr lang="de-DE" dirty="0"/>
          </a:p>
          <a:p>
            <a:pPr lvl="1"/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str1.replace(“</a:t>
            </a:r>
            <a:r>
              <a:rPr lang="de-DE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a“,“x</a:t>
            </a:r>
            <a:r>
              <a:rPr lang="de-DE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“)</a:t>
            </a: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Zeichen “a“ durch “x“ ersetzen</a:t>
            </a:r>
            <a:endParaRPr lang="de-DE" dirty="0"/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19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381CF-520C-2387-A8BA-79F65C0B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Datenstrukturen – </a:t>
            </a:r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35B78-A242-8E86-E58E-1002A4B9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>
            <a:normAutofit fontScale="32500" lnSpcReduction="20000"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4900" dirty="0"/>
              <a:t>Liste </a:t>
            </a:r>
            <a:r>
              <a:rPr lang="de-DE" sz="4900" dirty="0">
                <a:solidFill>
                  <a:schemeClr val="accent1">
                    <a:lumMod val="75000"/>
                  </a:schemeClr>
                </a:solidFill>
              </a:rPr>
              <a:t>erstellen</a:t>
            </a:r>
            <a:r>
              <a:rPr lang="de-DE" sz="4900" dirty="0"/>
              <a:t>:  	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liste = [1,5,2.5,”AB”,…] 						</a:t>
            </a:r>
            <a:r>
              <a:rPr lang="de-DE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(liste)	# liefert Länge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4900" dirty="0"/>
              <a:t>Elemente </a:t>
            </a:r>
            <a:r>
              <a:rPr lang="de-DE" sz="4900" dirty="0">
                <a:solidFill>
                  <a:schemeClr val="accent1">
                    <a:lumMod val="75000"/>
                  </a:schemeClr>
                </a:solidFill>
              </a:rPr>
              <a:t>hinzufügen</a:t>
            </a:r>
            <a:r>
              <a:rPr lang="de-DE" sz="4900" dirty="0"/>
              <a:t>: 	</a:t>
            </a:r>
            <a:r>
              <a:rPr lang="de-DE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liste.append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(34)							</a:t>
            </a:r>
            <a:r>
              <a:rPr lang="de-DE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liste.insert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(1,34)							</a:t>
            </a:r>
            <a:r>
              <a:rPr lang="de-DE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liste.append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([5,2,7]) # Tupel möglich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4900" dirty="0"/>
              <a:t>auf Element  </a:t>
            </a:r>
            <a:r>
              <a:rPr lang="de-DE" sz="4900" dirty="0">
                <a:solidFill>
                  <a:schemeClr val="accent1">
                    <a:lumMod val="75000"/>
                  </a:schemeClr>
                </a:solidFill>
              </a:rPr>
              <a:t>zugreifen</a:t>
            </a:r>
            <a:r>
              <a:rPr lang="de-DE" sz="4900" dirty="0"/>
              <a:t>: 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liste[3], liste[-1]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4900" dirty="0"/>
              <a:t>mehrere Elemente: 	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liste[:5], liste[3:], liste[3:6]</a:t>
            </a:r>
            <a:r>
              <a:rPr lang="de-DE" sz="4900" dirty="0"/>
              <a:t>  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4900" dirty="0"/>
              <a:t>Elemente </a:t>
            </a:r>
            <a:r>
              <a:rPr lang="de-DE" sz="4900" dirty="0">
                <a:solidFill>
                  <a:schemeClr val="accent1">
                    <a:lumMod val="75000"/>
                  </a:schemeClr>
                </a:solidFill>
              </a:rPr>
              <a:t>ändern</a:t>
            </a:r>
            <a:r>
              <a:rPr lang="de-DE" sz="4900" dirty="0"/>
              <a:t>: 	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liste[2] = 4, liste[3:4]= [6,8], 					liste[3] = [4,5]</a:t>
            </a:r>
            <a:r>
              <a:rPr lang="de-DE" sz="4900" dirty="0"/>
              <a:t>  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4900" dirty="0"/>
              <a:t>Element  </a:t>
            </a:r>
            <a:r>
              <a:rPr lang="de-DE" sz="4900" dirty="0">
                <a:solidFill>
                  <a:schemeClr val="accent1">
                    <a:lumMod val="75000"/>
                  </a:schemeClr>
                </a:solidFill>
              </a:rPr>
              <a:t>löschen</a:t>
            </a:r>
            <a:r>
              <a:rPr lang="de-DE" sz="4900" dirty="0"/>
              <a:t>:	</a:t>
            </a:r>
            <a:r>
              <a:rPr lang="de-DE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liste.remove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(3)  # Wert 3 NICHT Index 3				</a:t>
            </a:r>
            <a:r>
              <a:rPr lang="de-DE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liste.pop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(3)	 # Index 3						</a:t>
            </a:r>
            <a:r>
              <a:rPr lang="de-DE" sz="4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liste.clear</a:t>
            </a:r>
            <a:r>
              <a:rPr lang="de-DE" sz="49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381CF-520C-2387-A8BA-79F65C0B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Datenstrukturen – </a:t>
            </a:r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Tupel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35B78-A242-8E86-E58E-1002A4B9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Tupel: </a:t>
            </a:r>
            <a:r>
              <a:rPr lang="de-DE" sz="1600" dirty="0"/>
              <a:t>Werte können nicht verändert werden (im Gegensatz zu Listen)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1600" dirty="0"/>
              <a:t>Tupel erstellen:	 	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 = (1,2,3,…)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1600" dirty="0"/>
              <a:t>auf Element zugreifen: 		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t[0], t[:2], …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Range: </a:t>
            </a:r>
            <a:r>
              <a:rPr lang="de-DE" sz="1600" dirty="0"/>
              <a:t>ein eigener Datentyp – Anfangswert bis exklusive Endwert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1600" dirty="0"/>
              <a:t>Range erstellen:		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de-DE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(0,6) </a:t>
            </a:r>
            <a:r>
              <a:rPr lang="de-DE" sz="1600" dirty="0"/>
              <a:t>	</a:t>
            </a:r>
            <a:endParaRPr lang="de-DE" sz="1600" dirty="0">
              <a:sym typeface="Wingdings" panose="05000000000000000000" pitchFamily="2" charset="2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ym typeface="Wingdings" panose="05000000000000000000" pitchFamily="2" charset="2"/>
              </a:rPr>
              <a:t>In Liste umwandeln: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DE" sz="16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DE" sz="16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range</a:t>
            </a:r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(0,6))  [0,1,2,3,4,5]</a:t>
            </a:r>
            <a:endParaRPr lang="de-DE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1273</Words>
  <Application>Microsoft Office PowerPoint</Application>
  <PresentationFormat>Benutzerdefiniert</PresentationFormat>
  <Paragraphs>116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Courier New</vt:lpstr>
      <vt:lpstr>Schultafel 16 : 9</vt:lpstr>
      <vt:lpstr>Python  Grundlagen, Vergleich mit Java und JavaScript</vt:lpstr>
      <vt:lpstr>Java - Programmiersprache</vt:lpstr>
      <vt:lpstr>JavaScript - Scriptsprache</vt:lpstr>
      <vt:lpstr>Python - Scriptsprache</vt:lpstr>
      <vt:lpstr>Operatoren </vt:lpstr>
      <vt:lpstr>Variablen – Zuweisung, Sichtbarkeit, Typen</vt:lpstr>
      <vt:lpstr>Strings – Slicing, Stringfunktionen</vt:lpstr>
      <vt:lpstr>Datenstrukturen – Liste</vt:lpstr>
      <vt:lpstr>Datenstrukturen – Tupel</vt:lpstr>
      <vt:lpstr>Datenstrukturen – Dictionary</vt:lpstr>
      <vt:lpstr>Datenstrukturen – Set</vt:lpstr>
      <vt:lpstr>Auswahlanweisung</vt:lpstr>
      <vt:lpstr>Schleifen 1</vt:lpstr>
      <vt:lpstr>Schleifen 2</vt:lpstr>
      <vt:lpstr>Funktionen</vt:lpstr>
      <vt:lpstr>Filter-/Map-Funktion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 G</dc:creator>
  <cp:lastModifiedBy>Zottl Gerald</cp:lastModifiedBy>
  <cp:revision>5</cp:revision>
  <dcterms:created xsi:type="dcterms:W3CDTF">2022-07-16T22:09:44Z</dcterms:created>
  <dcterms:modified xsi:type="dcterms:W3CDTF">2022-09-15T10:54:33Z</dcterms:modified>
</cp:coreProperties>
</file>