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5"/>
  </p:notesMasterIdLst>
  <p:handoutMasterIdLst>
    <p:handoutMasterId r:id="rId16"/>
  </p:handoutMasterIdLst>
  <p:sldIdLst>
    <p:sldId id="270" r:id="rId2"/>
    <p:sldId id="315" r:id="rId3"/>
    <p:sldId id="344" r:id="rId4"/>
    <p:sldId id="343" r:id="rId5"/>
    <p:sldId id="316" r:id="rId6"/>
    <p:sldId id="317" r:id="rId7"/>
    <p:sldId id="334" r:id="rId8"/>
    <p:sldId id="335" r:id="rId9"/>
    <p:sldId id="342" r:id="rId10"/>
    <p:sldId id="336" r:id="rId11"/>
    <p:sldId id="339" r:id="rId12"/>
    <p:sldId id="340" r:id="rId13"/>
    <p:sldId id="341" r:id="rId1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3759" autoAdjust="0"/>
  </p:normalViewPr>
  <p:slideViewPr>
    <p:cSldViewPr>
      <p:cViewPr varScale="1">
        <p:scale>
          <a:sx n="63" d="100"/>
          <a:sy n="63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BCDB734-2EF8-42DD-961F-11AE62FE6B0F}" type="datetimeFigureOut">
              <a:rPr lang="zh-CN" altLang="en-US"/>
              <a:pPr>
                <a:defRPr/>
              </a:pPr>
              <a:t>2016/8/31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AA9E3711-0D2C-4DDA-9C04-BFA93B73F7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6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2EE81FE-834B-4E6B-8B27-F1D81A3DF67F}" type="datetimeFigureOut">
              <a:rPr lang="zh-CN" altLang="en-US"/>
              <a:pPr>
                <a:defRPr/>
              </a:pPr>
              <a:t>2016/8/31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DEC61C41-4BE1-4FE0-A821-0A8E023AE5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88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charset="-122"/>
        </a:defRPr>
      </a:lvl5pPr>
      <a:lvl6pPr marL="457104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6pPr>
      <a:lvl7pPr marL="91420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7pPr>
      <a:lvl8pPr marL="13713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8pPr>
      <a:lvl9pPr marL="1828417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9pPr>
    </p:titleStyle>
    <p:bodyStyle>
      <a:lvl1pPr marL="341313" indent="-341313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charset="-122"/>
        </a:defRPr>
      </a:lvl1pPr>
      <a:lvl2pPr marL="741363" indent="-284163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宋体" charset="-122"/>
        </a:defRPr>
      </a:lvl2pPr>
      <a:lvl3pPr marL="1141413" indent="-227013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宋体" charset="-122"/>
        </a:defRPr>
      </a:lvl3pPr>
      <a:lvl4pPr marL="1598613" indent="-227013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宋体" charset="-122"/>
        </a:defRPr>
      </a:lvl4pPr>
      <a:lvl5pPr marL="2055813" indent="-227013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宋体" charset="-122"/>
        </a:defRPr>
      </a:lvl5pPr>
      <a:lvl6pPr marL="2514073" indent="-228553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6pPr>
      <a:lvl7pPr marL="2971178" indent="-228553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7pPr>
      <a:lvl8pPr marL="3428282" indent="-228553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8pPr>
      <a:lvl9pPr marL="3885386" indent="-228553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9pPr>
    </p:bodyStyle>
    <p:otherStyle>
      <a:defPPr>
        <a:defRPr lang="zh-CN"/>
      </a:defPPr>
      <a:lvl1pPr marL="0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4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8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3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17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1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5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0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33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431800" y="4292600"/>
            <a:ext cx="87122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 T M L 5</a:t>
            </a:r>
            <a:endParaRPr lang="zh-CN" altLang="zh-CN" sz="28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80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80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闭包</a:t>
            </a:r>
            <a:r>
              <a:rPr lang="zh-CN" altLang="zh-CN" sz="480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80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Closure</a:t>
            </a:r>
            <a:r>
              <a:rPr lang="zh-CN" altLang="zh-CN" sz="480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endParaRPr lang="en-US" altLang="zh-CN" sz="44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11969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文本框 6"/>
          <p:cNvSpPr txBox="1">
            <a:spLocks noChangeArrowheads="1"/>
          </p:cNvSpPr>
          <p:nvPr/>
        </p:nvSpPr>
        <p:spPr bwMode="auto">
          <a:xfrm>
            <a:off x="2411413" y="1265238"/>
            <a:ext cx="4659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闭包</a:t>
            </a:r>
            <a:endParaRPr lang="zh-CN" altLang="en-US" sz="2800"/>
          </a:p>
        </p:txBody>
      </p:sp>
      <p:sp>
        <p:nvSpPr>
          <p:cNvPr id="11267" name="矩形 3"/>
          <p:cNvSpPr>
            <a:spLocks noChangeArrowheads="1"/>
          </p:cNvSpPr>
          <p:nvPr/>
        </p:nvSpPr>
        <p:spPr bwMode="auto">
          <a:xfrm>
            <a:off x="755650" y="2205038"/>
            <a:ext cx="756126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altLang="zh-CN" dirty="0"/>
          </a:p>
          <a:p>
            <a:pPr eaLnBrk="0" hangingPunct="0"/>
            <a:r>
              <a:rPr lang="zh-CN" altLang="en-US" b="1" dirty="0"/>
              <a:t>简单的理解：</a:t>
            </a:r>
            <a:r>
              <a:rPr lang="zh-CN" altLang="en-US" dirty="0"/>
              <a:t>闭包是指在函数</a:t>
            </a:r>
            <a:r>
              <a:rPr lang="zh-CN" altLang="en-US" b="1" dirty="0"/>
              <a:t>外部访问</a:t>
            </a:r>
            <a:r>
              <a:rPr lang="zh-CN" altLang="en-US" dirty="0"/>
              <a:t>函数作用域中变量的</a:t>
            </a:r>
            <a:r>
              <a:rPr lang="zh-CN" altLang="en-US" b="1" dirty="0" smtClean="0"/>
              <a:t>函数（比较狭义，一种特殊情况）</a:t>
            </a:r>
            <a:endParaRPr lang="en-US" altLang="zh-CN" b="1" dirty="0" smtClean="0"/>
          </a:p>
          <a:p>
            <a:pPr eaLnBrk="0" hangingPunct="0"/>
            <a:endParaRPr lang="en-US" altLang="zh-CN" b="1" dirty="0"/>
          </a:p>
          <a:p>
            <a:pPr eaLnBrk="0" hangingPunct="0"/>
            <a:r>
              <a:rPr lang="en-US" altLang="zh-CN" dirty="0"/>
              <a:t>function fn1 (){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dirty="0" err="1"/>
              <a:t>var</a:t>
            </a:r>
            <a:r>
              <a:rPr lang="en-US" altLang="zh-CN" dirty="0"/>
              <a:t> a = 2;</a:t>
            </a:r>
            <a:br>
              <a:rPr lang="en-US" altLang="zh-CN" dirty="0"/>
            </a:br>
            <a:r>
              <a:rPr lang="en-US" altLang="zh-CN" dirty="0"/>
              <a:t>       return function (){</a:t>
            </a:r>
            <a:br>
              <a:rPr lang="en-US" altLang="zh-CN" dirty="0"/>
            </a:br>
            <a:r>
              <a:rPr lang="en-US" altLang="zh-CN" dirty="0"/>
              <a:t>           console.log(a)</a:t>
            </a:r>
            <a:br>
              <a:rPr lang="en-US" altLang="zh-CN" dirty="0"/>
            </a:br>
            <a:r>
              <a:rPr lang="en-US" altLang="zh-CN" dirty="0"/>
              <a:t>       }</a:t>
            </a:r>
            <a:br>
              <a:rPr lang="en-US" altLang="zh-CN" dirty="0"/>
            </a:br>
            <a:r>
              <a:rPr lang="en-US" altLang="zh-CN" dirty="0"/>
              <a:t>   }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 err="1"/>
              <a:t>var</a:t>
            </a:r>
            <a:r>
              <a:rPr lang="en-US" altLang="zh-CN" dirty="0"/>
              <a:t> s = fn1();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 err="1"/>
              <a:t>var</a:t>
            </a:r>
            <a:r>
              <a:rPr lang="en-US" altLang="zh-CN" dirty="0"/>
              <a:t> a =3;</a:t>
            </a:r>
            <a:br>
              <a:rPr lang="en-US" altLang="zh-CN" dirty="0"/>
            </a:br>
            <a:r>
              <a:rPr lang="en-US" altLang="zh-CN" dirty="0"/>
              <a:t>   s()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684213" y="11969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2411413" y="1265238"/>
            <a:ext cx="4659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闭包的作用</a:t>
            </a:r>
            <a:endParaRPr lang="zh-CN" altLang="en-US" sz="2800"/>
          </a:p>
        </p:txBody>
      </p:sp>
      <p:sp>
        <p:nvSpPr>
          <p:cNvPr id="12291" name="矩形 3"/>
          <p:cNvSpPr>
            <a:spLocks noChangeArrowheads="1"/>
          </p:cNvSpPr>
          <p:nvPr/>
        </p:nvSpPr>
        <p:spPr bwMode="auto">
          <a:xfrm>
            <a:off x="755650" y="2205038"/>
            <a:ext cx="7561263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/>
              <a:t>优势：</a:t>
            </a:r>
          </a:p>
          <a:p>
            <a:pPr eaLnBrk="0" hangingPunct="0"/>
            <a:endParaRPr lang="zh-CN" altLang="en-US" dirty="0"/>
          </a:p>
          <a:p>
            <a:pPr eaLnBrk="0" hangingPunct="0"/>
            <a:r>
              <a:rPr lang="en-US" altLang="zh-CN" dirty="0"/>
              <a:t>1</a:t>
            </a:r>
            <a:r>
              <a:rPr lang="zh-CN" altLang="en-US" dirty="0"/>
              <a:t>、加强了封装性 </a:t>
            </a:r>
          </a:p>
          <a:p>
            <a:pPr eaLnBrk="0" hangingPunct="0"/>
            <a:endParaRPr lang="zh-CN" altLang="en-US" dirty="0"/>
          </a:p>
          <a:p>
            <a:pPr eaLnBrk="0" hangingPunct="0"/>
            <a:r>
              <a:rPr lang="en-US" altLang="zh-CN" dirty="0"/>
              <a:t>2</a:t>
            </a:r>
            <a:r>
              <a:rPr lang="zh-CN" altLang="en-US" dirty="0"/>
              <a:t>、保存变量</a:t>
            </a:r>
            <a:r>
              <a:rPr lang="en-US" altLang="zh-CN" dirty="0"/>
              <a:t>——</a:t>
            </a:r>
            <a:r>
              <a:rPr lang="zh-CN" altLang="en-US" dirty="0"/>
              <a:t>在内存中维持一个变量</a:t>
            </a:r>
            <a:r>
              <a:rPr lang="en-US" altLang="zh-CN" dirty="0"/>
              <a:t>(</a:t>
            </a:r>
            <a:r>
              <a:rPr lang="zh-CN" altLang="en-US" dirty="0"/>
              <a:t>用的太多就变成了缺点，占内存</a:t>
            </a:r>
            <a:r>
              <a:rPr lang="en-US" altLang="zh-CN" dirty="0"/>
              <a:t>) </a:t>
            </a:r>
            <a:endParaRPr lang="zh-CN" altLang="en-US" dirty="0"/>
          </a:p>
          <a:p>
            <a:pPr eaLnBrk="0" hangingPunct="0"/>
            <a:endParaRPr lang="zh-CN" altLang="en-US" dirty="0"/>
          </a:p>
          <a:p>
            <a:pPr eaLnBrk="0" hangingPunct="0"/>
            <a:endParaRPr lang="zh-CN" altLang="en-US" dirty="0"/>
          </a:p>
          <a:p>
            <a:pPr eaLnBrk="0" hangingPunct="0"/>
            <a:endParaRPr lang="zh-CN" altLang="en-US" dirty="0"/>
          </a:p>
          <a:p>
            <a:pPr eaLnBrk="0" hangingPunct="0"/>
            <a:r>
              <a:rPr lang="zh-CN" altLang="en-US" b="1" dirty="0"/>
              <a:t>负作用：</a:t>
            </a:r>
          </a:p>
          <a:p>
            <a:pPr eaLnBrk="0" hangingPunct="0"/>
            <a:endParaRPr lang="zh-CN" altLang="en-US" b="1" dirty="0"/>
          </a:p>
          <a:p>
            <a:pPr eaLnBrk="0" hangingPunct="0"/>
            <a:r>
              <a:rPr lang="zh-CN" altLang="en-US" dirty="0"/>
              <a:t>浪费内存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684213" y="11969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4" name="文本框 6"/>
          <p:cNvSpPr txBox="1">
            <a:spLocks noChangeArrowheads="1"/>
          </p:cNvSpPr>
          <p:nvPr/>
        </p:nvSpPr>
        <p:spPr bwMode="auto">
          <a:xfrm>
            <a:off x="2411413" y="1265238"/>
            <a:ext cx="4659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闭包的应用</a:t>
            </a:r>
            <a:endParaRPr lang="zh-CN" altLang="en-US" sz="2800"/>
          </a:p>
        </p:txBody>
      </p:sp>
      <p:sp>
        <p:nvSpPr>
          <p:cNvPr id="13315" name="矩形 3"/>
          <p:cNvSpPr>
            <a:spLocks noChangeArrowheads="1"/>
          </p:cNvSpPr>
          <p:nvPr/>
        </p:nvSpPr>
        <p:spPr bwMode="auto">
          <a:xfrm>
            <a:off x="755650" y="2205038"/>
            <a:ext cx="7561263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dirty="0"/>
              <a:t>1</a:t>
            </a:r>
            <a:r>
              <a:rPr lang="zh-CN" altLang="en-US" dirty="0"/>
              <a:t>、保存变量。</a:t>
            </a:r>
            <a:endParaRPr lang="en-US" altLang="zh-CN" dirty="0"/>
          </a:p>
          <a:p>
            <a:pPr eaLnBrk="0" hangingPunct="0"/>
            <a:r>
              <a:rPr lang="en-US" altLang="zh-CN" dirty="0"/>
              <a:t>(</a:t>
            </a:r>
            <a:r>
              <a:rPr lang="zh-CN" altLang="en-US" dirty="0"/>
              <a:t>一个</a:t>
            </a:r>
            <a:r>
              <a:rPr lang="en-US" altLang="zh-CN" dirty="0" err="1"/>
              <a:t>ul</a:t>
            </a:r>
            <a:r>
              <a:rPr lang="zh-CN" altLang="en-US" dirty="0"/>
              <a:t>里面有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li</a:t>
            </a:r>
            <a:r>
              <a:rPr lang="zh-CN" altLang="en-US" dirty="0"/>
              <a:t>，点击某个</a:t>
            </a:r>
            <a:r>
              <a:rPr lang="en-US" altLang="zh-CN" dirty="0"/>
              <a:t>li</a:t>
            </a:r>
            <a:r>
              <a:rPr lang="zh-CN" altLang="en-US" dirty="0"/>
              <a:t>是，</a:t>
            </a:r>
            <a:r>
              <a:rPr lang="en-US" altLang="zh-CN" dirty="0"/>
              <a:t>alert</a:t>
            </a:r>
            <a:r>
              <a:rPr lang="zh-CN" altLang="en-US" dirty="0"/>
              <a:t>出它所在的位置</a:t>
            </a:r>
            <a:r>
              <a:rPr lang="en-US" altLang="zh-CN" dirty="0"/>
              <a:t>)</a:t>
            </a:r>
            <a:endParaRPr lang="zh-CN" altLang="en-US" dirty="0"/>
          </a:p>
          <a:p>
            <a:pPr eaLnBrk="0" hangingPunct="0"/>
            <a:endParaRPr lang="zh-CN" altLang="en-US" dirty="0"/>
          </a:p>
          <a:p>
            <a:pPr eaLnBrk="0" hangingPunct="0"/>
            <a:r>
              <a:rPr lang="en-US" altLang="zh-CN" dirty="0"/>
              <a:t>2</a:t>
            </a:r>
            <a:r>
              <a:rPr lang="zh-CN" altLang="en-US" dirty="0"/>
              <a:t>、实现面向对象的封装。</a:t>
            </a:r>
          </a:p>
          <a:p>
            <a:pPr eaLnBrk="0" hangingPunct="0"/>
            <a:endParaRPr lang="zh-CN" altLang="en-US" dirty="0"/>
          </a:p>
          <a:p>
            <a:pPr eaLnBrk="0" hangingPunct="0"/>
            <a:r>
              <a:rPr lang="en-US" altLang="zh-CN" b="1" dirty="0"/>
              <a:t>function </a:t>
            </a:r>
            <a:r>
              <a:rPr lang="en-US" altLang="zh-CN" dirty="0"/>
              <a:t>person(name){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name = name || “default";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b="1" dirty="0"/>
              <a:t>return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dirty="0" err="1"/>
              <a:t>sayName</a:t>
            </a:r>
            <a:r>
              <a:rPr lang="en-US" altLang="zh-CN" dirty="0"/>
              <a:t> : </a:t>
            </a:r>
            <a:r>
              <a:rPr lang="en-US" altLang="zh-CN" b="1" dirty="0"/>
              <a:t>function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         alert(name) ;</a:t>
            </a:r>
            <a:br>
              <a:rPr lang="en-US" altLang="zh-CN" dirty="0"/>
            </a:br>
            <a:r>
              <a:rPr lang="en-US" altLang="zh-CN" dirty="0"/>
              <a:t>         },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dirty="0" err="1"/>
              <a:t>setName</a:t>
            </a:r>
            <a:r>
              <a:rPr lang="en-US" altLang="zh-CN" dirty="0"/>
              <a:t> : </a:t>
            </a:r>
            <a:r>
              <a:rPr lang="en-US" altLang="zh-CN" b="1" dirty="0"/>
              <a:t>function</a:t>
            </a:r>
            <a:r>
              <a:rPr lang="en-US" altLang="zh-CN" dirty="0"/>
              <a:t>(</a:t>
            </a:r>
            <a:r>
              <a:rPr lang="en-US" altLang="zh-CN" dirty="0" err="1"/>
              <a:t>newName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     name = </a:t>
            </a:r>
            <a:r>
              <a:rPr lang="en-US" altLang="zh-CN" dirty="0" err="1"/>
              <a:t>newName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  }</a:t>
            </a:r>
            <a:br>
              <a:rPr lang="en-US" altLang="zh-CN" dirty="0"/>
            </a:br>
            <a:r>
              <a:rPr lang="en-US" altLang="zh-CN" dirty="0"/>
              <a:t>     }</a:t>
            </a:r>
            <a:br>
              <a:rPr lang="en-US" altLang="zh-CN" dirty="0"/>
            </a:br>
            <a:r>
              <a:rPr lang="en-US" altLang="zh-CN" dirty="0"/>
              <a:t> };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684213" y="11969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文本框 6"/>
          <p:cNvSpPr txBox="1">
            <a:spLocks noChangeArrowheads="1"/>
          </p:cNvSpPr>
          <p:nvPr/>
        </p:nvSpPr>
        <p:spPr bwMode="auto">
          <a:xfrm>
            <a:off x="2411413" y="1265238"/>
            <a:ext cx="4659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闭包知识点</a:t>
            </a:r>
            <a:endParaRPr lang="zh-CN" altLang="en-US" sz="2800"/>
          </a:p>
        </p:txBody>
      </p:sp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684213" y="2420938"/>
            <a:ext cx="7561262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dirty="0"/>
              <a:t>1</a:t>
            </a:r>
            <a:r>
              <a:rPr lang="zh-CN" altLang="en-US" dirty="0"/>
              <a:t>、变量作用域</a:t>
            </a:r>
          </a:p>
          <a:p>
            <a:pPr eaLnBrk="0" hangingPunct="0"/>
            <a:endParaRPr lang="zh-CN" altLang="en-US" dirty="0"/>
          </a:p>
          <a:p>
            <a:pPr eaLnBrk="0" hangingPunct="0"/>
            <a:r>
              <a:rPr lang="en-US" altLang="zh-CN" dirty="0"/>
              <a:t>2</a:t>
            </a:r>
            <a:r>
              <a:rPr lang="zh-CN" altLang="en-US" dirty="0"/>
              <a:t>、自执行函数</a:t>
            </a:r>
          </a:p>
          <a:p>
            <a:pPr eaLnBrk="0" hangingPunct="0"/>
            <a:endParaRPr lang="en-US" altLang="zh-CN" dirty="0"/>
          </a:p>
          <a:p>
            <a:pPr eaLnBrk="0" hangingPunct="0"/>
            <a:r>
              <a:rPr lang="en-US" altLang="zh-CN" dirty="0"/>
              <a:t>3</a:t>
            </a:r>
            <a:r>
              <a:rPr lang="zh-CN" altLang="en-US" dirty="0"/>
              <a:t>、没有执行的函数，在创建的时候干了什么！！！</a:t>
            </a:r>
          </a:p>
          <a:p>
            <a:pPr eaLnBrk="0" hangingPunct="0"/>
            <a:endParaRPr lang="zh-CN" altLang="en-US" dirty="0"/>
          </a:p>
          <a:p>
            <a:pPr eaLnBrk="0" hangingPunct="0"/>
            <a:r>
              <a:rPr lang="en-US" altLang="zh-CN" dirty="0"/>
              <a:t>4</a:t>
            </a:r>
            <a:r>
              <a:rPr lang="zh-CN" altLang="en-US" dirty="0"/>
              <a:t>、变量的作用域链</a:t>
            </a:r>
          </a:p>
          <a:p>
            <a:pPr eaLnBrk="0" hangingPunct="0"/>
            <a:endParaRPr lang="zh-CN" altLang="en-US" dirty="0"/>
          </a:p>
          <a:p>
            <a:pPr eaLnBrk="0" hangingPunct="0"/>
            <a:r>
              <a:rPr lang="en-US" altLang="zh-CN" dirty="0"/>
              <a:t>5</a:t>
            </a:r>
            <a:r>
              <a:rPr lang="zh-CN" altLang="en-US" dirty="0"/>
              <a:t>、闭包。</a:t>
            </a:r>
          </a:p>
          <a:p>
            <a:pPr eaLnBrk="0" hangingPunct="0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3"/>
          <p:cNvGrpSpPr>
            <a:grpSpLocks/>
          </p:cNvGrpSpPr>
          <p:nvPr/>
        </p:nvGrpSpPr>
        <p:grpSpPr bwMode="auto">
          <a:xfrm>
            <a:off x="68421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8" name="文本框 6"/>
            <p:cNvSpPr txBox="1">
              <a:spLocks noChangeArrowheads="1"/>
            </p:cNvSpPr>
            <p:nvPr/>
          </p:nvSpPr>
          <p:spPr bwMode="auto">
            <a:xfrm>
              <a:off x="2862970" y="1604621"/>
              <a:ext cx="3619588" cy="523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  闭包</a:t>
              </a:r>
              <a:endParaRPr lang="zh-CN" altLang="en-US" sz="2800" dirty="0"/>
            </a:p>
          </p:txBody>
        </p:sp>
      </p:grpSp>
      <p:sp>
        <p:nvSpPr>
          <p:cNvPr id="6146" name="文本框 4"/>
          <p:cNvSpPr txBox="1">
            <a:spLocks noChangeArrowheads="1"/>
          </p:cNvSpPr>
          <p:nvPr/>
        </p:nvSpPr>
        <p:spPr bwMode="auto">
          <a:xfrm>
            <a:off x="684213" y="2060575"/>
            <a:ext cx="76485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altLang="zh-CN" b="1" dirty="0" smtClean="0"/>
          </a:p>
          <a:p>
            <a:pPr eaLnBrk="0" hangingPunct="0"/>
            <a:r>
              <a:rPr lang="zh-CN" altLang="en-US" b="1" dirty="0" smtClean="0"/>
              <a:t>闭包的概念：</a:t>
            </a:r>
            <a:endParaRPr lang="en-US" altLang="zh-CN" b="1" dirty="0" smtClean="0"/>
          </a:p>
          <a:p>
            <a:pPr eaLnBrk="0" hangingPunct="0"/>
            <a:endParaRPr lang="en-US" altLang="zh-CN" b="1" dirty="0"/>
          </a:p>
          <a:p>
            <a:pPr eaLnBrk="0" hangingPunct="0"/>
            <a:r>
              <a:rPr lang="en-US" altLang="zh-CN" b="1" dirty="0" smtClean="0"/>
              <a:t>“</a:t>
            </a:r>
            <a:r>
              <a:rPr lang="zh-CN" altLang="en-US" b="1" dirty="0"/>
              <a:t>官方”的解释是</a:t>
            </a:r>
            <a:r>
              <a:rPr lang="zh-CN" altLang="en-US" dirty="0"/>
              <a:t>：所谓“闭包”，指的是一个拥有许多变量和绑定了这些变量的环境的表达式（通常是一个函数），    因而这些变量也是该表达式的一部分。 </a:t>
            </a:r>
            <a:r>
              <a:rPr lang="zh-CN" altLang="en-US" dirty="0" smtClean="0"/>
              <a:t>                                                             </a:t>
            </a:r>
            <a:r>
              <a:rPr lang="zh-CN" altLang="en-US" dirty="0" smtClean="0">
                <a:solidFill>
                  <a:srgbClr val="0070C0"/>
                </a:solidFill>
              </a:rPr>
              <a:t>（太他妈抽象了）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eaLnBrk="0" hangingPunct="0"/>
            <a:endParaRPr lang="en-US" altLang="zh-CN" dirty="0"/>
          </a:p>
          <a:p>
            <a:pPr eaLnBrk="0" hangingPunct="0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3"/>
          <p:cNvGrpSpPr>
            <a:grpSpLocks/>
          </p:cNvGrpSpPr>
          <p:nvPr/>
        </p:nvGrpSpPr>
        <p:grpSpPr bwMode="auto">
          <a:xfrm>
            <a:off x="68421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8" name="文本框 6"/>
            <p:cNvSpPr txBox="1">
              <a:spLocks noChangeArrowheads="1"/>
            </p:cNvSpPr>
            <p:nvPr/>
          </p:nvSpPr>
          <p:spPr bwMode="auto">
            <a:xfrm>
              <a:off x="2862970" y="1604621"/>
              <a:ext cx="3619588" cy="52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变量声明，函数声明</a:t>
              </a:r>
              <a:endParaRPr lang="zh-CN" altLang="en-US" sz="2800" dirty="0"/>
            </a:p>
          </p:txBody>
        </p:sp>
      </p:grpSp>
      <p:sp>
        <p:nvSpPr>
          <p:cNvPr id="6146" name="文本框 4"/>
          <p:cNvSpPr txBox="1">
            <a:spLocks noChangeArrowheads="1"/>
          </p:cNvSpPr>
          <p:nvPr/>
        </p:nvSpPr>
        <p:spPr bwMode="auto">
          <a:xfrm>
            <a:off x="700589" y="2199928"/>
            <a:ext cx="764857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 err="1" smtClean="0"/>
              <a:t>Javascript</a:t>
            </a:r>
            <a:r>
              <a:rPr lang="zh-CN" altLang="en-US" b="1" dirty="0" smtClean="0"/>
              <a:t>代码</a:t>
            </a:r>
            <a:r>
              <a:rPr lang="zh-CN" altLang="en-US" b="1" dirty="0" smtClean="0"/>
              <a:t>在运行的</a:t>
            </a:r>
            <a:r>
              <a:rPr lang="zh-CN" altLang="en-US" b="1" dirty="0" smtClean="0"/>
              <a:t>时候，分两个阶段</a:t>
            </a:r>
            <a:endParaRPr lang="en-US" altLang="zh-CN" b="1" dirty="0" smtClean="0"/>
          </a:p>
          <a:p>
            <a:pPr eaLnBrk="0" hangingPunct="0"/>
            <a:endParaRPr lang="en-US" altLang="zh-CN" b="1" dirty="0" smtClean="0"/>
          </a:p>
          <a:p>
            <a:pPr eaLnBrk="0" hangingPunct="0"/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、解析阶段    （声明提前）</a:t>
            </a:r>
            <a:endParaRPr lang="en-US" altLang="zh-CN" dirty="0" smtClean="0"/>
          </a:p>
          <a:p>
            <a:pPr eaLnBrk="0" hangingPunct="0"/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、执行阶段     （执行各种代码）</a:t>
            </a:r>
            <a:endParaRPr lang="en-US" altLang="zh-CN" dirty="0" smtClean="0"/>
          </a:p>
          <a:p>
            <a:pPr eaLnBrk="0" hangingPunct="0"/>
            <a:endParaRPr lang="en-US" altLang="zh-CN" dirty="0" smtClean="0"/>
          </a:p>
          <a:p>
            <a:pPr eaLnBrk="0" hangingPunct="0"/>
            <a:r>
              <a:rPr lang="en-US" altLang="zh-CN" dirty="0" smtClean="0"/>
              <a:t>alert(a</a:t>
            </a:r>
            <a:r>
              <a:rPr lang="en-US" altLang="zh-CN" dirty="0" smtClean="0"/>
              <a:t>)</a:t>
            </a:r>
          </a:p>
          <a:p>
            <a:pPr eaLnBrk="0" hangingPunct="0"/>
            <a:r>
              <a:rPr lang="en-US" altLang="zh-CN" dirty="0" err="1" smtClean="0"/>
              <a:t>var</a:t>
            </a:r>
            <a:r>
              <a:rPr lang="en-US" altLang="zh-CN" dirty="0" smtClean="0"/>
              <a:t> a =1;</a:t>
            </a:r>
          </a:p>
          <a:p>
            <a:pPr eaLnBrk="0" hangingPunct="0"/>
            <a:r>
              <a:rPr lang="en-US" altLang="zh-CN" dirty="0" smtClean="0"/>
              <a:t>alert(a)</a:t>
            </a:r>
          </a:p>
          <a:p>
            <a:pPr eaLnBrk="0" hangingPunct="0"/>
            <a:r>
              <a:rPr lang="en-US" altLang="zh-CN" dirty="0" smtClean="0"/>
              <a:t>a()</a:t>
            </a:r>
          </a:p>
          <a:p>
            <a:pPr eaLnBrk="0" hangingPunct="0"/>
            <a:r>
              <a:rPr lang="en-US" altLang="zh-CN" dirty="0" smtClean="0"/>
              <a:t>function a(){</a:t>
            </a:r>
          </a:p>
          <a:p>
            <a:pPr eaLnBrk="0" hangingPunct="0"/>
            <a:r>
              <a:rPr lang="en-US" altLang="zh-CN" dirty="0" smtClean="0"/>
              <a:t>	console.log(a)</a:t>
            </a:r>
          </a:p>
          <a:p>
            <a:pPr eaLnBrk="0" hangingPunct="0"/>
            <a:r>
              <a:rPr lang="en-US" altLang="zh-CN" dirty="0" smtClean="0"/>
              <a:t>}</a:t>
            </a:r>
          </a:p>
          <a:p>
            <a:pPr eaLnBrk="0" hangingPunct="0"/>
            <a:r>
              <a:rPr lang="en-US" altLang="zh-CN" dirty="0" smtClean="0"/>
              <a:t>a()</a:t>
            </a:r>
          </a:p>
          <a:p>
            <a:pPr eaLnBrk="0" hangingPunct="0"/>
            <a:endParaRPr lang="en-US" altLang="zh-CN" dirty="0" smtClean="0"/>
          </a:p>
          <a:p>
            <a:pPr eaLnBrk="0" hangingPunct="0"/>
            <a:endParaRPr lang="en-US" altLang="zh-CN" dirty="0"/>
          </a:p>
          <a:p>
            <a:pPr eaLnBrk="0" hangingPunct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30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3"/>
          <p:cNvGrpSpPr>
            <a:grpSpLocks/>
          </p:cNvGrpSpPr>
          <p:nvPr/>
        </p:nvGrpSpPr>
        <p:grpSpPr bwMode="auto">
          <a:xfrm>
            <a:off x="68421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8" name="文本框 6"/>
            <p:cNvSpPr txBox="1">
              <a:spLocks noChangeArrowheads="1"/>
            </p:cNvSpPr>
            <p:nvPr/>
          </p:nvSpPr>
          <p:spPr bwMode="auto">
            <a:xfrm>
              <a:off x="3419547" y="1610647"/>
              <a:ext cx="2714431" cy="519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变量作用域</a:t>
              </a:r>
              <a:endParaRPr lang="zh-CN" altLang="en-US" sz="2800" dirty="0"/>
            </a:p>
          </p:txBody>
        </p:sp>
      </p:grpSp>
      <p:sp>
        <p:nvSpPr>
          <p:cNvPr id="6146" name="文本框 4"/>
          <p:cNvSpPr txBox="1">
            <a:spLocks noChangeArrowheads="1"/>
          </p:cNvSpPr>
          <p:nvPr/>
        </p:nvSpPr>
        <p:spPr bwMode="auto">
          <a:xfrm>
            <a:off x="684213" y="2060575"/>
            <a:ext cx="764857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altLang="zh-CN" dirty="0"/>
          </a:p>
          <a:p>
            <a:pPr eaLnBrk="0" hangingPunct="0"/>
            <a:r>
              <a:rPr lang="en-US" altLang="zh-CN" dirty="0" err="1"/>
              <a:t>javascript</a:t>
            </a:r>
            <a:r>
              <a:rPr lang="zh-CN" altLang="en-US" dirty="0"/>
              <a:t>没有块级作用域”。所谓“块”，就是大括号“｛｝”中间的语句。例如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语句：</a:t>
            </a:r>
            <a:br>
              <a:rPr lang="zh-CN" altLang="en-US" dirty="0"/>
            </a:br>
            <a:endParaRPr lang="zh-CN" altLang="en-US" dirty="0"/>
          </a:p>
          <a:p>
            <a:pPr eaLnBrk="0" hangingPunct="0"/>
            <a:r>
              <a:rPr lang="zh-CN" altLang="en-US" dirty="0"/>
              <a:t>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10;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b="1" dirty="0"/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&gt;1</a:t>
            </a:r>
            <a:r>
              <a:rPr lang="en-US" altLang="zh-CN" dirty="0" smtClean="0"/>
              <a:t>){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name = "</a:t>
            </a:r>
            <a:r>
              <a:rPr lang="en-US" altLang="zh-CN" dirty="0" err="1"/>
              <a:t>asd</a:t>
            </a:r>
            <a:r>
              <a:rPr lang="en-US" altLang="zh-CN" dirty="0"/>
              <a:t>";</a:t>
            </a:r>
            <a:br>
              <a:rPr lang="en-US" altLang="zh-CN" dirty="0"/>
            </a:br>
            <a:r>
              <a:rPr lang="en-US" altLang="zh-CN" dirty="0"/>
              <a:t>   }</a:t>
            </a:r>
            <a:br>
              <a:rPr lang="en-US" altLang="zh-CN" dirty="0"/>
            </a:br>
            <a:r>
              <a:rPr lang="en-US" altLang="zh-CN" dirty="0"/>
              <a:t>   console.log(name);//</a:t>
            </a:r>
            <a:r>
              <a:rPr lang="en-US" altLang="zh-CN" dirty="0" err="1"/>
              <a:t>asd</a:t>
            </a:r>
            <a:endParaRPr lang="en-US" altLang="zh-CN" sz="2000" dirty="0"/>
          </a:p>
          <a:p>
            <a:pPr eaLnBrk="0" hangingPunct="0"/>
            <a:endParaRPr lang="en-US" altLang="zh-CN" sz="2000" dirty="0"/>
          </a:p>
          <a:p>
            <a:pPr eaLnBrk="0" hangingPunct="0"/>
            <a:r>
              <a:rPr lang="zh-CN" altLang="en-US" sz="2000" dirty="0"/>
              <a:t> </a:t>
            </a:r>
            <a:r>
              <a:rPr lang="en-US" altLang="zh-CN" dirty="0" err="1"/>
              <a:t>javascript</a:t>
            </a:r>
            <a:r>
              <a:rPr lang="zh-CN" altLang="en-US" dirty="0"/>
              <a:t>除了全局作用域之外，只有函数可以创建的作用域。</a:t>
            </a:r>
          </a:p>
          <a:p>
            <a:pPr eaLnBrk="0" hangingPunct="0"/>
            <a:r>
              <a:rPr lang="en-US" altLang="zh-CN" dirty="0" smtClean="0"/>
              <a:t>Function fn1(){</a:t>
            </a:r>
          </a:p>
          <a:p>
            <a:pPr eaLnBrk="0" hangingPunct="0"/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 =2</a:t>
            </a:r>
            <a:endParaRPr lang="en-US" altLang="zh-CN" dirty="0"/>
          </a:p>
          <a:p>
            <a:pPr eaLnBrk="0" hangingPunct="0"/>
            <a:r>
              <a:rPr lang="en-US" altLang="zh-CN" dirty="0" smtClean="0"/>
              <a:t>}</a:t>
            </a:r>
          </a:p>
          <a:p>
            <a:pPr eaLnBrk="0" hangingPunct="0"/>
            <a:endParaRPr lang="en-US" altLang="zh-CN" dirty="0"/>
          </a:p>
          <a:p>
            <a:pPr eaLnBrk="0" hangingPunct="0"/>
            <a:r>
              <a:rPr lang="en-US" altLang="zh-CN" dirty="0" smtClean="0"/>
              <a:t>Alert(a)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32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" name="组合 3"/>
          <p:cNvGrpSpPr>
            <a:grpSpLocks/>
          </p:cNvGrpSpPr>
          <p:nvPr/>
        </p:nvGrpSpPr>
        <p:grpSpPr bwMode="auto">
          <a:xfrm>
            <a:off x="68421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2" name="文本框 6"/>
            <p:cNvSpPr txBox="1">
              <a:spLocks noChangeArrowheads="1"/>
            </p:cNvSpPr>
            <p:nvPr/>
          </p:nvSpPr>
          <p:spPr bwMode="auto">
            <a:xfrm>
              <a:off x="3419547" y="1610647"/>
              <a:ext cx="2714431" cy="519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自执行函数</a:t>
              </a:r>
              <a:endParaRPr lang="zh-CN" altLang="en-US" sz="2800"/>
            </a:p>
          </p:txBody>
        </p:sp>
      </p:grpSp>
      <p:sp>
        <p:nvSpPr>
          <p:cNvPr id="7170" name="文本框 4"/>
          <p:cNvSpPr txBox="1">
            <a:spLocks noChangeArrowheads="1"/>
          </p:cNvSpPr>
          <p:nvPr/>
        </p:nvSpPr>
        <p:spPr bwMode="auto">
          <a:xfrm>
            <a:off x="684213" y="2205038"/>
            <a:ext cx="764857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 smtClean="0"/>
              <a:t>(function </a:t>
            </a:r>
            <a:r>
              <a:rPr lang="en-US" altLang="zh-CN" dirty="0" smtClean="0"/>
              <a:t>(){})();</a:t>
            </a:r>
            <a:endParaRPr lang="zh-CN" altLang="en-US" dirty="0"/>
          </a:p>
          <a:p>
            <a:pPr eaLnBrk="0" hangingPunct="0"/>
            <a:r>
              <a:rPr lang="en-US" altLang="zh-CN" dirty="0"/>
              <a:t>	</a:t>
            </a:r>
            <a:endParaRPr lang="zh-CN" altLang="en-US" dirty="0"/>
          </a:p>
          <a:p>
            <a:pPr eaLnBrk="0" hangingPunct="0"/>
            <a:r>
              <a:rPr lang="zh-CN" altLang="en-US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可以利用自执行函数创建作用域，而且执行完内存会立即回收；</a:t>
            </a:r>
          </a:p>
          <a:p>
            <a:pPr eaLnBrk="0" hangingPunct="0"/>
            <a:r>
              <a:rPr lang="en-US" altLang="zh-CN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</a:t>
            </a:r>
            <a:r>
              <a:rPr lang="en-US" altLang="zh-CN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a = 2;</a:t>
            </a:r>
          </a:p>
          <a:p>
            <a:pPr eaLnBrk="0" hangingPunct="0"/>
            <a:r>
              <a:rPr lang="en-US" altLang="zh-CN" dirty="0"/>
              <a:t>(</a:t>
            </a:r>
            <a:r>
              <a:rPr lang="en-US" altLang="zh-CN" b="1" dirty="0"/>
              <a:t>function </a:t>
            </a:r>
            <a:r>
              <a:rPr lang="en-US" altLang="zh-CN" dirty="0" smtClean="0"/>
              <a:t>(){</a:t>
            </a:r>
            <a:endParaRPr lang="en-US" altLang="zh-CN" dirty="0"/>
          </a:p>
          <a:p>
            <a:pPr eaLnBrk="0" hangingPunct="0"/>
            <a:r>
              <a:rPr lang="en-US" altLang="zh-CN" dirty="0"/>
              <a:t>     </a:t>
            </a:r>
            <a:r>
              <a:rPr lang="en-US" altLang="zh-CN" dirty="0" err="1"/>
              <a:t>var</a:t>
            </a:r>
            <a:r>
              <a:rPr lang="en-US" altLang="zh-CN" dirty="0"/>
              <a:t> a =1;</a:t>
            </a:r>
          </a:p>
          <a:p>
            <a:pPr eaLnBrk="0" hangingPunct="0"/>
            <a:r>
              <a:rPr lang="en-US" altLang="zh-CN" dirty="0" smtClean="0"/>
              <a:t>     alert(a)</a:t>
            </a:r>
            <a:br>
              <a:rPr lang="en-US" altLang="zh-CN" dirty="0" smtClean="0"/>
            </a:br>
            <a:r>
              <a:rPr lang="en-US" altLang="zh-CN" dirty="0" smtClean="0"/>
              <a:t>})();</a:t>
            </a:r>
            <a:endParaRPr lang="en-US" altLang="zh-CN" dirty="0"/>
          </a:p>
          <a:p>
            <a:pPr eaLnBrk="0" hangingPunct="0"/>
            <a:r>
              <a:rPr lang="en-US" altLang="zh-CN" dirty="0"/>
              <a:t> alert(a)</a:t>
            </a:r>
          </a:p>
          <a:p>
            <a:pPr eaLnBrk="0" hangingPunct="0"/>
            <a:endParaRPr lang="en-US" altLang="zh-CN" dirty="0"/>
          </a:p>
          <a:p>
            <a:pPr eaLnBrk="0" hangingPunct="0"/>
            <a:endParaRPr lang="en-US" altLang="zh-CN" dirty="0"/>
          </a:p>
          <a:p>
            <a:pPr eaLnBrk="0" hangingPunct="0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3"/>
          <p:cNvGrpSpPr>
            <a:grpSpLocks/>
          </p:cNvGrpSpPr>
          <p:nvPr/>
        </p:nvGrpSpPr>
        <p:grpSpPr bwMode="auto">
          <a:xfrm>
            <a:off x="68421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6" name="文本框 6"/>
            <p:cNvSpPr txBox="1">
              <a:spLocks noChangeArrowheads="1"/>
            </p:cNvSpPr>
            <p:nvPr/>
          </p:nvSpPr>
          <p:spPr bwMode="auto">
            <a:xfrm>
              <a:off x="2916346" y="1610647"/>
              <a:ext cx="3241443" cy="519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未执行的函数</a:t>
              </a:r>
              <a:endParaRPr lang="zh-CN" altLang="en-US" sz="2800"/>
            </a:p>
          </p:txBody>
        </p:sp>
      </p:grpSp>
      <p:sp>
        <p:nvSpPr>
          <p:cNvPr id="8194" name="文本框 4"/>
          <p:cNvSpPr txBox="1">
            <a:spLocks noChangeArrowheads="1"/>
          </p:cNvSpPr>
          <p:nvPr/>
        </p:nvSpPr>
        <p:spPr bwMode="auto">
          <a:xfrm>
            <a:off x="684213" y="2205038"/>
            <a:ext cx="76485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 dirty="0"/>
              <a:t>函数声明和函数表达式</a:t>
            </a:r>
            <a:endParaRPr lang="en-US" altLang="zh-CN" sz="2000" b="1" dirty="0"/>
          </a:p>
          <a:p>
            <a:pPr eaLnBrk="0" hangingPunct="0"/>
            <a:r>
              <a:rPr lang="en-US" altLang="zh-CN" sz="2000" dirty="0"/>
              <a:t>function </a:t>
            </a:r>
            <a:r>
              <a:rPr lang="en-US" altLang="zh-CN" sz="2000" dirty="0" err="1"/>
              <a:t>fn</a:t>
            </a:r>
            <a:r>
              <a:rPr lang="en-US" altLang="zh-CN" sz="2000" dirty="0"/>
              <a:t>(){}</a:t>
            </a:r>
          </a:p>
          <a:p>
            <a:pPr eaLnBrk="0" hangingPunct="0"/>
            <a:r>
              <a:rPr lang="en-US" altLang="zh-CN" sz="2000" dirty="0"/>
              <a:t>fn2 = function(){}</a:t>
            </a:r>
          </a:p>
          <a:p>
            <a:pPr eaLnBrk="0" hangingPunct="0"/>
            <a:endParaRPr lang="en-US" altLang="zh-CN" sz="2000" dirty="0"/>
          </a:p>
          <a:p>
            <a:pPr eaLnBrk="0" hangingPunct="0"/>
            <a:r>
              <a:rPr lang="zh-CN" altLang="en-US" b="1" dirty="0"/>
              <a:t>未执行的函数，在被创建的时候做了什么呢？</a:t>
            </a:r>
            <a:endParaRPr lang="en-US" altLang="zh-CN" sz="2000" b="1" dirty="0"/>
          </a:p>
          <a:p>
            <a:pPr eaLnBrk="0" hangingPunct="0"/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x= 1;</a:t>
            </a:r>
            <a:br>
              <a:rPr lang="en-US" altLang="zh-CN" dirty="0"/>
            </a:br>
            <a:r>
              <a:rPr lang="en-US" altLang="zh-CN" b="1" dirty="0"/>
              <a:t>function </a:t>
            </a:r>
            <a:r>
              <a:rPr lang="en-US" altLang="zh-CN" dirty="0" err="1"/>
              <a:t>fn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console.log(x)</a:t>
            </a:r>
            <a:br>
              <a:rPr lang="en-US" altLang="zh-CN" dirty="0"/>
            </a:br>
            <a:r>
              <a:rPr lang="en-US" altLang="zh-CN" dirty="0"/>
              <a:t>};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function </a:t>
            </a:r>
            <a:r>
              <a:rPr lang="en-US" altLang="zh-CN" dirty="0"/>
              <a:t>show(){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x = 2;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fn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show();</a:t>
            </a:r>
            <a:endParaRPr lang="en-US" altLang="zh-CN" sz="2000" dirty="0"/>
          </a:p>
          <a:p>
            <a:pPr eaLnBrk="0" hangingPunct="0"/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55650" y="620713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文本框 6"/>
          <p:cNvSpPr txBox="1">
            <a:spLocks noChangeArrowheads="1"/>
          </p:cNvSpPr>
          <p:nvPr/>
        </p:nvSpPr>
        <p:spPr bwMode="auto">
          <a:xfrm>
            <a:off x="3059113" y="692150"/>
            <a:ext cx="3938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做了什么</a:t>
            </a:r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en-US" altLang="zh-CN" sz="2800"/>
          </a:p>
        </p:txBody>
      </p:sp>
      <p:sp>
        <p:nvSpPr>
          <p:cNvPr id="9219" name="矩形 3"/>
          <p:cNvSpPr>
            <a:spLocks noChangeArrowheads="1"/>
          </p:cNvSpPr>
          <p:nvPr/>
        </p:nvSpPr>
        <p:spPr bwMode="auto">
          <a:xfrm>
            <a:off x="900113" y="1412875"/>
            <a:ext cx="7704137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/>
              <a:t>简单来说，定义函数的时候，实际上就是创建了一个对象，</a:t>
            </a:r>
            <a:br>
              <a:rPr lang="zh-CN" altLang="en-US" dirty="0"/>
            </a:br>
            <a:r>
              <a:rPr lang="zh-CN" altLang="en-US" dirty="0"/>
              <a:t>就这么简单！不过为了保证这个对象能够调用，它有几个特殊的内部属性</a:t>
            </a:r>
            <a:r>
              <a:rPr lang="en-US" altLang="zh-CN" dirty="0"/>
              <a:t>/</a:t>
            </a:r>
            <a:r>
              <a:rPr lang="zh-CN" altLang="en-US" dirty="0"/>
              <a:t>方法：</a:t>
            </a:r>
            <a:br>
              <a:rPr lang="zh-CN" altLang="en-US" dirty="0"/>
            </a:b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[Call]</a:t>
            </a:r>
            <a:b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[[Construct]]</a:t>
            </a:r>
            <a:b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[[Scope]]</a:t>
            </a:r>
            <a:b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[[Code]]</a:t>
            </a:r>
            <a:b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[[</a:t>
            </a:r>
            <a:r>
              <a:rPr lang="en-US" altLang="zh-CN" dirty="0" err="1">
                <a:solidFill>
                  <a:schemeClr val="accent3">
                    <a:lumMod val="50000"/>
                  </a:schemeClr>
                </a:solidFill>
              </a:rPr>
              <a:t>FormalParameters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]]</a:t>
            </a:r>
            <a:b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</a:b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eaLnBrk="0" hangingPunct="0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当调用函数的时候，实际上就是调用该函数对象的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[[Call]]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内部方法；</a:t>
            </a:r>
            <a:b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当使用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new 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调用函数的时候，实际上就是调用该函数对象的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[[Construct]] 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内部方法。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定义函数时，</a:t>
            </a:r>
            <a:r>
              <a:rPr lang="en-US" altLang="zh-CN" b="1" dirty="0"/>
              <a:t>{} </a:t>
            </a:r>
            <a:r>
              <a:rPr lang="zh-CN" altLang="en-US" dirty="0"/>
              <a:t>之间的东西，不管是什么，哪怕是空的，全部原封不动地保存在 </a:t>
            </a:r>
            <a:r>
              <a:rPr lang="en-US" altLang="zh-CN" b="1" dirty="0"/>
              <a:t>[[Code]]</a:t>
            </a:r>
            <a:r>
              <a:rPr lang="en-US" altLang="zh-CN" dirty="0"/>
              <a:t> </a:t>
            </a:r>
            <a:r>
              <a:rPr lang="zh-CN" altLang="en-US" dirty="0"/>
              <a:t>内部属性里；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将函数能访问到的</a:t>
            </a:r>
            <a:r>
              <a:rPr lang="en-US" altLang="zh-CN" dirty="0"/>
              <a:t>"</a:t>
            </a:r>
            <a:r>
              <a:rPr lang="zh-CN" altLang="en-US" dirty="0"/>
              <a:t>变量对象</a:t>
            </a:r>
            <a:r>
              <a:rPr lang="en-US" altLang="zh-CN" dirty="0"/>
              <a:t>",</a:t>
            </a:r>
            <a:r>
              <a:rPr lang="zh-CN" altLang="en-US" dirty="0"/>
              <a:t>绑定在它的</a:t>
            </a:r>
            <a:r>
              <a:rPr lang="en-US" altLang="zh-CN" b="1" dirty="0"/>
              <a:t>[[scope]]</a:t>
            </a:r>
            <a:r>
              <a:rPr lang="zh-CN" altLang="en-US" dirty="0"/>
              <a:t>上</a:t>
            </a:r>
            <a:r>
              <a:rPr lang="en-US" altLang="zh-CN" dirty="0"/>
              <a:t>(</a:t>
            </a:r>
            <a:r>
              <a:rPr lang="zh-CN" altLang="en-US" dirty="0"/>
              <a:t>用于变量查询</a:t>
            </a:r>
            <a:r>
              <a:rPr lang="en-US" altLang="zh-CN" dirty="0"/>
              <a:t>);</a:t>
            </a:r>
          </a:p>
          <a:p>
            <a:pPr eaLnBrk="0" hangingPunct="0"/>
            <a:r>
              <a:rPr lang="zh-CN" altLang="en-US" dirty="0"/>
              <a:t>	                                                            </a:t>
            </a:r>
            <a:r>
              <a:rPr lang="en-US" altLang="zh-CN" b="1" dirty="0"/>
              <a:t>—————</a:t>
            </a:r>
            <a:r>
              <a:rPr lang="zh-CN" altLang="en-US" b="1" dirty="0"/>
              <a:t>静态作用域链</a:t>
            </a:r>
          </a:p>
          <a:p>
            <a:pPr eaLnBrk="0" hangingPunct="0"/>
            <a:r>
              <a:rPr lang="en-US" altLang="zh-CN" b="1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11969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文本框 6"/>
          <p:cNvSpPr txBox="1">
            <a:spLocks noChangeArrowheads="1"/>
          </p:cNvSpPr>
          <p:nvPr/>
        </p:nvSpPr>
        <p:spPr bwMode="auto">
          <a:xfrm>
            <a:off x="2411413" y="1265238"/>
            <a:ext cx="4659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作用域链：</a:t>
            </a:r>
            <a:endParaRPr lang="zh-CN" altLang="en-US" sz="2800" dirty="0"/>
          </a:p>
        </p:txBody>
      </p:sp>
      <p:sp>
        <p:nvSpPr>
          <p:cNvPr id="10243" name="矩形 3"/>
          <p:cNvSpPr>
            <a:spLocks noChangeArrowheads="1"/>
          </p:cNvSpPr>
          <p:nvPr/>
        </p:nvSpPr>
        <p:spPr bwMode="auto">
          <a:xfrm>
            <a:off x="827088" y="2133600"/>
            <a:ext cx="7561262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/>
              <a:t>作用域链的</a:t>
            </a:r>
            <a:r>
              <a:rPr lang="zh-CN" altLang="en-US" b="1" dirty="0"/>
              <a:t>非自己部分</a:t>
            </a:r>
            <a:r>
              <a:rPr lang="zh-CN" altLang="en-US" dirty="0"/>
              <a:t>在函数对象被建立（函数声明、函数表达式）的时候建立，而不需要等到执行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  <a:p>
            <a:pPr eaLnBrk="0" hangingPunct="0"/>
            <a:r>
              <a:rPr lang="zh-CN" altLang="en-US" dirty="0"/>
              <a:t>作用域链的前面部分是静态的，当</a:t>
            </a:r>
            <a:r>
              <a:rPr lang="zh-CN" altLang="en-US" b="1" dirty="0"/>
              <a:t>函数执行时</a:t>
            </a:r>
            <a:r>
              <a:rPr lang="zh-CN" altLang="en-US" dirty="0"/>
              <a:t>，建立一个自己当次执行的作用域，然后把这个作用域与前面共享的链关联起来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11969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文本框 6"/>
          <p:cNvSpPr txBox="1">
            <a:spLocks noChangeArrowheads="1"/>
          </p:cNvSpPr>
          <p:nvPr/>
        </p:nvSpPr>
        <p:spPr bwMode="auto">
          <a:xfrm>
            <a:off x="2411413" y="1265238"/>
            <a:ext cx="4659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闭包</a:t>
            </a:r>
            <a:endParaRPr lang="zh-CN" altLang="en-US" sz="2800"/>
          </a:p>
        </p:txBody>
      </p:sp>
      <p:sp>
        <p:nvSpPr>
          <p:cNvPr id="11267" name="矩形 3"/>
          <p:cNvSpPr>
            <a:spLocks noChangeArrowheads="1"/>
          </p:cNvSpPr>
          <p:nvPr/>
        </p:nvSpPr>
        <p:spPr bwMode="auto">
          <a:xfrm>
            <a:off x="755650" y="2205038"/>
            <a:ext cx="756126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/>
              <a:t>&gt;“</a:t>
            </a:r>
            <a:r>
              <a:rPr lang="zh-CN" altLang="en-US" b="1" dirty="0"/>
              <a:t>官方”的解释是</a:t>
            </a:r>
            <a:r>
              <a:rPr lang="zh-CN" altLang="en-US" dirty="0"/>
              <a:t>：所谓“闭包”，指的是一个拥有许多变量和绑定了这些变量的环境的表达式（通常是一个函数），    因而这些变量也是该表达式的一部分。                 </a:t>
            </a:r>
            <a:r>
              <a:rPr lang="zh-CN" altLang="en-US" dirty="0" smtClean="0"/>
              <a:t>                                </a:t>
            </a:r>
            <a:r>
              <a:rPr lang="en-US" altLang="zh-CN" dirty="0"/>
              <a:t>————</a:t>
            </a:r>
            <a:r>
              <a:rPr lang="zh-CN" altLang="en-US" dirty="0"/>
              <a:t>（太他妈抽象了）</a:t>
            </a:r>
          </a:p>
          <a:p>
            <a:pPr eaLnBrk="0" hangingPunct="0"/>
            <a:endParaRPr lang="en-US" altLang="zh-CN" b="1" dirty="0" smtClean="0"/>
          </a:p>
          <a:p>
            <a:pPr eaLnBrk="0" hangingPunct="0"/>
            <a:r>
              <a:rPr lang="zh-CN" altLang="en-US" b="1" dirty="0" smtClean="0"/>
              <a:t>犀牛的解释：</a:t>
            </a:r>
            <a:r>
              <a:rPr lang="zh-CN" altLang="en-US" dirty="0" smtClean="0"/>
              <a:t>函数对象可以通过作用域链互相关联起来，函数内部的变量都可以保存在函数作用域内，这种特性在计算机科学文献中称为“闭包”。</a:t>
            </a:r>
            <a:endParaRPr lang="en-US" altLang="zh-CN" dirty="0" smtClean="0"/>
          </a:p>
          <a:p>
            <a:pPr eaLnBrk="0" hangingPunct="0"/>
            <a:endParaRPr lang="en-US" altLang="zh-CN" b="1" dirty="0"/>
          </a:p>
          <a:p>
            <a:pPr eaLnBrk="0" hangingPunct="0"/>
            <a:r>
              <a:rPr lang="zh-CN" altLang="en-US" b="1" dirty="0" smtClean="0"/>
              <a:t>从技术角度讲，</a:t>
            </a:r>
            <a:r>
              <a:rPr lang="en-US" altLang="zh-CN" b="1" dirty="0" err="1" smtClean="0"/>
              <a:t>javascript</a:t>
            </a:r>
            <a:r>
              <a:rPr lang="zh-CN" altLang="en-US" b="1" dirty="0" smtClean="0"/>
              <a:t>函数都是闭包，它们可以把父级作用域里面的变量保存在自己内部，包裹起来；</a:t>
            </a:r>
            <a:endParaRPr lang="en-US" altLang="zh-CN" b="1" dirty="0" smtClean="0"/>
          </a:p>
          <a:p>
            <a:pPr eaLnBrk="0" hangingPunct="0"/>
            <a:endParaRPr lang="en-US" altLang="zh-CN" b="1" dirty="0"/>
          </a:p>
          <a:p>
            <a:pPr eaLnBrk="0" hangingPunct="0"/>
            <a:endParaRPr lang="zh-CN" altLang="en-US" b="1" dirty="0"/>
          </a:p>
          <a:p>
            <a:pPr eaLnBrk="0" hangingPunct="0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86149789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10859</TotalTime>
  <Words>469</Words>
  <Application>Microsoft Office PowerPoint</Application>
  <PresentationFormat>全屏显示(4:3)</PresentationFormat>
  <Paragraphs>99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hasee</cp:lastModifiedBy>
  <cp:revision>722</cp:revision>
  <dcterms:created xsi:type="dcterms:W3CDTF">2009-05-11T03:02:58Z</dcterms:created>
  <dcterms:modified xsi:type="dcterms:W3CDTF">2016-08-31T04:19:36Z</dcterms:modified>
</cp:coreProperties>
</file>