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b2bb8cd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b2bb8cd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b2bb8cdc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b2bb8cdc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b2bb8cdc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b2bb8cdc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b2bb8cdce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ab2bb8cdce_2_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b2bb8cdce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ab2bb8cdce_2_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b2bb8cdce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ab2bb8cdce_2_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b2bb8cdce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ab2bb8cdce_2_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b2bb8cdce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ab2bb8cdce_2_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b2bb8cdce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ab2bb8cdce_2_1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b2bb8cdce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ab2bb8cdce_2_1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b2bb8cdce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ab2bb8cdce_2_1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b2bb8cdc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b2bb8cd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b2bb8cdce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ab2bb8cdce_2_1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b2bb8cdce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ab2bb8cdce_2_1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b2bb8cdce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ab2bb8cdce_2_1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b2bb8cdce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ab2bb8cdce_2_1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b2bb8cdce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ab2bb8cdce_2_1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b2bb8cdce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ab2bb8cdce_2_1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b2bb8cdce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ab2bb8cdce_2_1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b2bb8cdce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ab2bb8cdce_2_1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b2bb8cdce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ab2bb8cdce_2_1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b2bb8cdce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ab2bb8cdce_2_1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b2bb8cd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b2bb8cd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b2bb8cdce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ab2bb8cdce_2_1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b2bb8cdce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ab2bb8cdce_2_1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b2bb8cdce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ab2bb8cdce_2_1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b2bb8cdc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b2bb8cdc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b2bb8cdc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b2bb8cdc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b2bb8cdc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b2bb8cdc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b2bb8cdc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b2bb8cdc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b2bb8cdc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b2bb8cdc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b2bb8cdc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b2bb8cdc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68" name="Shape 68"/>
        <p:cNvGrpSpPr/>
        <p:nvPr/>
      </p:nvGrpSpPr>
      <p:grpSpPr>
        <a:xfrm>
          <a:off x="0" y="0"/>
          <a:ext cx="0" cy="0"/>
          <a:chOff x="0" y="0"/>
          <a:chExt cx="0" cy="0"/>
        </a:xfrm>
      </p:grpSpPr>
      <p:sp>
        <p:nvSpPr>
          <p:cNvPr id="69" name="Google Shape;69;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5" name="Google Shape;75;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1" name="Google Shape;81;p18"/>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2" name="Google Shape;82;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8" name="Google Shape;88;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9" name="Google Shape;89;p1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0" name="Google Shape;90;p1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1" name="Google Shape;91;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人工智慧與資訊安全</a:t>
            </a:r>
            <a:endParaRPr/>
          </a:p>
        </p:txBody>
      </p:sp>
      <p:sp>
        <p:nvSpPr>
          <p:cNvPr id="130" name="Google Shape;130;p25"/>
          <p:cNvSpPr txBox="1"/>
          <p:nvPr/>
        </p:nvSpPr>
        <p:spPr>
          <a:xfrm>
            <a:off x="2151900" y="1650375"/>
            <a:ext cx="4840200" cy="82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sz="2800"/>
              <a:t>pandas</a:t>
            </a:r>
            <a:r>
              <a:rPr lang="zh-TW" sz="2800"/>
              <a:t>資料分析 學習報告</a:t>
            </a:r>
            <a:endParaRPr sz="3100"/>
          </a:p>
        </p:txBody>
      </p:sp>
      <p:sp>
        <p:nvSpPr>
          <p:cNvPr id="131" name="Google Shape;131;p25"/>
          <p:cNvSpPr txBox="1"/>
          <p:nvPr/>
        </p:nvSpPr>
        <p:spPr>
          <a:xfrm>
            <a:off x="2005600" y="3130500"/>
            <a:ext cx="5380200" cy="11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800"/>
              <a:t>學生:張軒榮</a:t>
            </a:r>
            <a:endParaRPr sz="2800"/>
          </a:p>
          <a:p>
            <a:pPr indent="0" lvl="0" marL="0" rtl="0" algn="l">
              <a:spcBef>
                <a:spcPts val="0"/>
              </a:spcBef>
              <a:spcAft>
                <a:spcPts val="0"/>
              </a:spcAft>
              <a:buNone/>
            </a:pPr>
            <a:r>
              <a:rPr lang="zh-TW" sz="2800"/>
              <a:t>指導教授:龍大大</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idx="1" type="body"/>
          </p:nvPr>
        </p:nvSpPr>
        <p:spPr>
          <a:xfrm>
            <a:off x="274700" y="902875"/>
            <a:ext cx="8520600" cy="41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4、在算術方法中填充值</a:t>
            </a:r>
            <a:endParaRPr/>
          </a:p>
          <a:p>
            <a:pPr indent="0" lvl="0" marL="0" rtl="0" algn="l">
              <a:spcBef>
                <a:spcPts val="1600"/>
              </a:spcBef>
              <a:spcAft>
                <a:spcPts val="0"/>
              </a:spcAft>
              <a:buNone/>
            </a:pPr>
            <a:r>
              <a:rPr lang="zh-TW"/>
              <a:t>對運算後的NA值處填充一個特殊值否則都是NaN值</a:t>
            </a:r>
            <a:endParaRPr/>
          </a:p>
          <a:p>
            <a:pPr indent="0" lvl="0" marL="0" rtl="0" algn="l">
              <a:spcBef>
                <a:spcPts val="1600"/>
              </a:spcBef>
              <a:spcAft>
                <a:spcPts val="0"/>
              </a:spcAft>
              <a:buNone/>
            </a:pPr>
            <a:r>
              <a:rPr lang="zh-TW"/>
              <a:t>5.排序和排名</a:t>
            </a:r>
            <a:endParaRPr/>
          </a:p>
          <a:p>
            <a:pPr indent="0" lvl="0" marL="0" rtl="0" algn="l">
              <a:spcBef>
                <a:spcPts val="1600"/>
              </a:spcBef>
              <a:spcAft>
                <a:spcPts val="1600"/>
              </a:spcAft>
              <a:buNone/>
            </a:pPr>
            <a:r>
              <a:rPr lang="zh-TW"/>
              <a:t>對於DataFrame，可以根據任意一個軸上的索引進行排序</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idx="1" type="body"/>
          </p:nvPr>
        </p:nvSpPr>
        <p:spPr>
          <a:xfrm>
            <a:off x="385700" y="1808500"/>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640"/>
              </a:spcBef>
              <a:spcAft>
                <a:spcPts val="0"/>
              </a:spcAft>
              <a:buNone/>
            </a:pPr>
            <a:r>
              <a:rPr lang="zh-TW" sz="3200">
                <a:solidFill>
                  <a:schemeClr val="dk1"/>
                </a:solidFill>
                <a:latin typeface="Calibri"/>
                <a:ea typeface="Calibri"/>
                <a:cs typeface="Calibri"/>
                <a:sym typeface="Calibri"/>
              </a:rPr>
              <a:t>Pandas專案分析</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92" name="Google Shape;192;p3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193" name="Google Shape;193;p36"/>
          <p:cNvPicPr preferRelativeResize="0"/>
          <p:nvPr/>
        </p:nvPicPr>
        <p:blipFill rotWithShape="1">
          <a:blip r:embed="rId3">
            <a:alphaModFix/>
          </a:blip>
          <a:srcRect b="0" l="0" r="0" t="0"/>
          <a:stretch/>
        </p:blipFill>
        <p:spPr>
          <a:xfrm>
            <a:off x="539552" y="1275606"/>
            <a:ext cx="5952644" cy="31704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99" name="Google Shape;199;p37"/>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import pandas as pd</a:t>
            </a:r>
            <a:endParaRPr/>
          </a:p>
          <a:p>
            <a:pPr indent="-342900" lvl="0" marL="342900" rtl="0" algn="l">
              <a:spcBef>
                <a:spcPts val="640"/>
              </a:spcBef>
              <a:spcAft>
                <a:spcPts val="0"/>
              </a:spcAft>
              <a:buClr>
                <a:schemeClr val="dk1"/>
              </a:buClr>
              <a:buSzPts val="3200"/>
              <a:buChar char="•"/>
            </a:pPr>
            <a:r>
              <a:rPr lang="zh-TW"/>
              <a:t>gapminder = pd.read_csv(csv_file)</a:t>
            </a:r>
            <a:endParaRPr/>
          </a:p>
          <a:p>
            <a:pPr indent="-342900" lvl="0" marL="342900" rtl="0" algn="l">
              <a:spcBef>
                <a:spcPts val="640"/>
              </a:spcBef>
              <a:spcAft>
                <a:spcPts val="0"/>
              </a:spcAft>
              <a:buClr>
                <a:schemeClr val="dk1"/>
              </a:buClr>
              <a:buSzPts val="3200"/>
              <a:buChar char="•"/>
            </a:pPr>
            <a:r>
              <a:rPr lang="zh-TW"/>
              <a:t>csv轉pd才可以讀取</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05" name="Google Shape;205;p3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206" name="Google Shape;206;p38"/>
          <p:cNvPicPr preferRelativeResize="0"/>
          <p:nvPr/>
        </p:nvPicPr>
        <p:blipFill rotWithShape="1">
          <a:blip r:embed="rId3">
            <a:alphaModFix/>
          </a:blip>
          <a:srcRect b="0" l="0" r="0" t="0"/>
          <a:stretch/>
        </p:blipFill>
        <p:spPr>
          <a:xfrm>
            <a:off x="1259632" y="1221600"/>
            <a:ext cx="4923010" cy="33556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12" name="Google Shape;212;p3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gapminder[gapminder['country'] == 'Taiwan']</a:t>
            </a:r>
            <a:endParaRPr/>
          </a:p>
          <a:p>
            <a:pPr indent="-342900" lvl="0" marL="342900" rtl="0" algn="l">
              <a:spcBef>
                <a:spcPts val="640"/>
              </a:spcBef>
              <a:spcAft>
                <a:spcPts val="0"/>
              </a:spcAft>
              <a:buClr>
                <a:schemeClr val="dk1"/>
              </a:buClr>
              <a:buSzPts val="3200"/>
              <a:buChar char="•"/>
            </a:pPr>
            <a:r>
              <a:rPr lang="zh-TW"/>
              <a:t>選出國家含有台灣的地區</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18" name="Google Shape;218;p40"/>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219" name="Google Shape;219;p40"/>
          <p:cNvPicPr preferRelativeResize="0"/>
          <p:nvPr/>
        </p:nvPicPr>
        <p:blipFill rotWithShape="1">
          <a:blip r:embed="rId3">
            <a:alphaModFix/>
          </a:blip>
          <a:srcRect b="0" l="0" r="0" t="0"/>
          <a:stretch/>
        </p:blipFill>
        <p:spPr>
          <a:xfrm>
            <a:off x="1724025" y="1275606"/>
            <a:ext cx="4271963" cy="3343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25" name="Google Shape;225;p41"/>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gapminder[['country', 'continent']]</a:t>
            </a:r>
            <a:endParaRPr/>
          </a:p>
          <a:p>
            <a:pPr indent="-342900" lvl="0" marL="342900" rtl="0" algn="l">
              <a:spcBef>
                <a:spcPts val="640"/>
              </a:spcBef>
              <a:spcAft>
                <a:spcPts val="0"/>
              </a:spcAft>
              <a:buClr>
                <a:schemeClr val="dk1"/>
              </a:buClr>
              <a:buSzPts val="3200"/>
              <a:buChar char="•"/>
            </a:pPr>
            <a:r>
              <a:rPr lang="zh-TW"/>
              <a:t>用 list 標註變數名稱將變數country, 'continent從資料框中選出</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31" name="Google Shape;231;p42"/>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232" name="Google Shape;232;p42"/>
          <p:cNvPicPr preferRelativeResize="0"/>
          <p:nvPr/>
        </p:nvPicPr>
        <p:blipFill rotWithShape="1">
          <a:blip r:embed="rId3">
            <a:alphaModFix/>
          </a:blip>
          <a:srcRect b="0" l="0" r="0" t="0"/>
          <a:stretch/>
        </p:blipFill>
        <p:spPr>
          <a:xfrm>
            <a:off x="539140" y="1437624"/>
            <a:ext cx="6129300" cy="27641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38" name="Google Shape;238;p4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gapminder[gapminder['year'] == 2007][['pop']].sum()</a:t>
            </a:r>
            <a:endParaRPr/>
          </a:p>
          <a:p>
            <a:pPr indent="-342900" lvl="0" marL="342900" rtl="0" algn="l">
              <a:spcBef>
                <a:spcPts val="640"/>
              </a:spcBef>
              <a:spcAft>
                <a:spcPts val="0"/>
              </a:spcAft>
              <a:buClr>
                <a:schemeClr val="dk1"/>
              </a:buClr>
              <a:buSzPts val="3200"/>
              <a:buChar char="•"/>
            </a:pPr>
            <a:r>
              <a:rPr lang="zh-TW"/>
              <a:t>呼叫dataframe針對欄位計算,</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Agenda</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1.</a:t>
            </a:r>
            <a:r>
              <a:rPr lang="zh-TW"/>
              <a:t>資料科學與pandas</a:t>
            </a:r>
            <a:endParaRPr/>
          </a:p>
          <a:p>
            <a:pPr indent="0" lvl="0" marL="0" rtl="0" algn="l">
              <a:spcBef>
                <a:spcPts val="1600"/>
              </a:spcBef>
              <a:spcAft>
                <a:spcPts val="0"/>
              </a:spcAft>
              <a:buNone/>
            </a:pPr>
            <a:r>
              <a:rPr lang="zh-TW"/>
              <a:t>2.pandas資料分析技術:(1)</a:t>
            </a:r>
            <a:endParaRPr/>
          </a:p>
          <a:p>
            <a:pPr indent="0" lvl="0" marL="0" rtl="0" algn="l">
              <a:spcBef>
                <a:spcPts val="1600"/>
              </a:spcBef>
              <a:spcAft>
                <a:spcPts val="0"/>
              </a:spcAft>
              <a:buNone/>
            </a:pPr>
            <a:r>
              <a:rPr lang="zh-TW"/>
              <a:t>3.</a:t>
            </a:r>
            <a:r>
              <a:rPr lang="zh-TW"/>
              <a:t>pandas資料分析技術:(2)</a:t>
            </a:r>
            <a:endParaRPr/>
          </a:p>
          <a:p>
            <a:pPr indent="0" lvl="0" marL="0" rtl="0" algn="l">
              <a:spcBef>
                <a:spcPts val="1600"/>
              </a:spcBef>
              <a:spcAft>
                <a:spcPts val="1600"/>
              </a:spcAft>
              <a:buNone/>
            </a:pPr>
            <a:r>
              <a:rPr lang="zh-TW"/>
              <a:t>4.pandas專案分析</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zh-TW"/>
              <a:t>資料視覺化</a:t>
            </a:r>
            <a:endParaRPr/>
          </a:p>
        </p:txBody>
      </p:sp>
      <p:sp>
        <p:nvSpPr>
          <p:cNvPr id="244" name="Google Shape;244;p44"/>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1952 年至 2007 年的人口變化</a:t>
            </a:r>
            <a:endParaRPr/>
          </a:p>
        </p:txBody>
      </p:sp>
      <p:pic>
        <p:nvPicPr>
          <p:cNvPr id="245" name="Google Shape;245;p44"/>
          <p:cNvPicPr preferRelativeResize="0"/>
          <p:nvPr/>
        </p:nvPicPr>
        <p:blipFill rotWithShape="1">
          <a:blip r:embed="rId3">
            <a:alphaModFix/>
          </a:blip>
          <a:srcRect b="0" l="0" r="0" t="0"/>
          <a:stretch/>
        </p:blipFill>
        <p:spPr>
          <a:xfrm>
            <a:off x="743784" y="1803383"/>
            <a:ext cx="7704856" cy="280749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51" name="Google Shape;251;p4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把year和pop導入,year為x,pop為y,繪製圖形</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57" name="Google Shape;257;p4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import matplotlib.pyplot as plt</a:t>
            </a:r>
            <a:endParaRPr/>
          </a:p>
          <a:p>
            <a:pPr indent="-342900" lvl="0" marL="342900" rtl="0" algn="l">
              <a:spcBef>
                <a:spcPts val="640"/>
              </a:spcBef>
              <a:spcAft>
                <a:spcPts val="0"/>
              </a:spcAft>
              <a:buClr>
                <a:schemeClr val="dk1"/>
              </a:buClr>
              <a:buSzPts val="3200"/>
              <a:buChar char="•"/>
            </a:pPr>
            <a:r>
              <a:rPr lang="zh-TW"/>
              <a:t>import seaborn as sns</a:t>
            </a:r>
            <a:endParaRPr/>
          </a:p>
          <a:p>
            <a:pPr indent="-342900" lvl="0" marL="342900" rtl="0" algn="l">
              <a:spcBef>
                <a:spcPts val="640"/>
              </a:spcBef>
              <a:spcAft>
                <a:spcPts val="0"/>
              </a:spcAft>
              <a:buClr>
                <a:schemeClr val="dk1"/>
              </a:buClr>
              <a:buSzPts val="3200"/>
              <a:buChar char="•"/>
            </a:pPr>
            <a:r>
              <a:rPr lang="zh-TW"/>
              <a:t>繪圖的基礎套件</a:t>
            </a:r>
            <a:endParaRPr/>
          </a:p>
          <a:p>
            <a:pPr indent="-342900" lvl="0" marL="342900" rtl="0" algn="l">
              <a:spcBef>
                <a:spcPts val="640"/>
              </a:spcBef>
              <a:spcAft>
                <a:spcPts val="0"/>
              </a:spcAft>
              <a:buClr>
                <a:schemeClr val="dk1"/>
              </a:buClr>
              <a:buSzPts val="3200"/>
              <a:buChar char="•"/>
            </a:pPr>
            <a:r>
              <a:rPr lang="zh-TW"/>
              <a:t>讓圖形的樣式美觀</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63" name="Google Shape;263;p47"/>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中國、日本、與臺灣資料篩選出來並繪製從 1952 年至 2007 年的平均壽命變化</a:t>
            </a:r>
            <a:endParaRPr/>
          </a:p>
        </p:txBody>
      </p:sp>
      <p:pic>
        <p:nvPicPr>
          <p:cNvPr id="264" name="Google Shape;264;p47"/>
          <p:cNvPicPr preferRelativeResize="0"/>
          <p:nvPr/>
        </p:nvPicPr>
        <p:blipFill rotWithShape="1">
          <a:blip r:embed="rId3">
            <a:alphaModFix/>
          </a:blip>
          <a:srcRect b="0" l="0" r="0" t="0"/>
          <a:stretch/>
        </p:blipFill>
        <p:spPr>
          <a:xfrm>
            <a:off x="755576" y="1977684"/>
            <a:ext cx="7299136" cy="302180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zh-TW"/>
              <a:t>直方圖</a:t>
            </a:r>
            <a:endParaRPr/>
          </a:p>
        </p:txBody>
      </p:sp>
      <p:sp>
        <p:nvSpPr>
          <p:cNvPr id="270" name="Google Shape;270;p4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2007 年資料篩選出來並以三個子圖繪製人口數、平均壽命與人均所得的直方圖</a:t>
            </a:r>
            <a:endParaRPr/>
          </a:p>
        </p:txBody>
      </p:sp>
      <p:pic>
        <p:nvPicPr>
          <p:cNvPr id="271" name="Google Shape;271;p48"/>
          <p:cNvPicPr preferRelativeResize="0"/>
          <p:nvPr/>
        </p:nvPicPr>
        <p:blipFill rotWithShape="1">
          <a:blip r:embed="rId3">
            <a:alphaModFix/>
          </a:blip>
          <a:srcRect b="0" l="0" r="0" t="0"/>
          <a:stretch/>
        </p:blipFill>
        <p:spPr>
          <a:xfrm>
            <a:off x="659964" y="2031690"/>
            <a:ext cx="5593556" cy="25503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77" name="Google Shape;277;p4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gapminder_2007 = gapminder[gapminder['year'] == 2007]</a:t>
            </a:r>
            <a:endParaRPr/>
          </a:p>
          <a:p>
            <a:pPr indent="-342900" lvl="0" marL="342900" rtl="0" algn="l">
              <a:spcBef>
                <a:spcPts val="640"/>
              </a:spcBef>
              <a:spcAft>
                <a:spcPts val="0"/>
              </a:spcAft>
              <a:buClr>
                <a:schemeClr val="dk1"/>
              </a:buClr>
              <a:buSzPts val="3200"/>
              <a:buChar char="•"/>
            </a:pPr>
            <a:r>
              <a:rPr lang="zh-TW"/>
              <a:t>gapminder_2007[['pop', 'gdpPercap', 'lifeExp']].hist(bins = 15)</a:t>
            </a:r>
            <a:endParaRPr/>
          </a:p>
          <a:p>
            <a:pPr indent="-342900" lvl="0" marL="342900" rtl="0" algn="l">
              <a:spcBef>
                <a:spcPts val="640"/>
              </a:spcBef>
              <a:spcAft>
                <a:spcPts val="0"/>
              </a:spcAft>
              <a:buClr>
                <a:schemeClr val="dk1"/>
              </a:buClr>
              <a:buSzPts val="3200"/>
              <a:buChar char="•"/>
            </a:pPr>
            <a:r>
              <a:rPr lang="zh-TW"/>
              <a:t>plt.show()</a:t>
            </a:r>
            <a:endParaRPr/>
          </a:p>
          <a:p>
            <a:pPr indent="-342900" lvl="0" marL="342900" rtl="0" algn="l">
              <a:spcBef>
                <a:spcPts val="640"/>
              </a:spcBef>
              <a:spcAft>
                <a:spcPts val="0"/>
              </a:spcAft>
              <a:buClr>
                <a:schemeClr val="dk1"/>
              </a:buClr>
              <a:buSzPts val="3200"/>
              <a:buChar char="•"/>
            </a:pPr>
            <a:r>
              <a:rPr lang="zh-TW"/>
              <a:t>bins為資料的筆數</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83" name="Google Shape;283;p50"/>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將人均所得直方圖依照不同洲別以不同顏色繪製</a:t>
            </a:r>
            <a:endParaRPr/>
          </a:p>
        </p:txBody>
      </p:sp>
      <p:pic>
        <p:nvPicPr>
          <p:cNvPr id="284" name="Google Shape;284;p50"/>
          <p:cNvPicPr preferRelativeResize="0"/>
          <p:nvPr/>
        </p:nvPicPr>
        <p:blipFill rotWithShape="1">
          <a:blip r:embed="rId3">
            <a:alphaModFix/>
          </a:blip>
          <a:srcRect b="0" l="0" r="0" t="0"/>
          <a:stretch/>
        </p:blipFill>
        <p:spPr>
          <a:xfrm>
            <a:off x="1259632" y="1977684"/>
            <a:ext cx="6343650" cy="262175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90" name="Google Shape;290;p51"/>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gapminder_continent_pivot = gapminder_2007.pivot_table(values = 'gdpPercap', columns = 'continent', index = 'country')</a:t>
            </a:r>
            <a:endParaRPr/>
          </a:p>
          <a:p>
            <a:pPr indent="-342900" lvl="0" marL="342900" rtl="0" algn="l">
              <a:spcBef>
                <a:spcPts val="640"/>
              </a:spcBef>
              <a:spcAft>
                <a:spcPts val="0"/>
              </a:spcAft>
              <a:buClr>
                <a:schemeClr val="dk1"/>
              </a:buClr>
              <a:buSzPts val="3200"/>
              <a:buChar char="•"/>
            </a:pPr>
            <a:r>
              <a:rPr lang="zh-TW"/>
              <a:t>gapminder_continent_pivot.plot(kind = 'hist', alpha=1, bins = 20, title = 'GDP Per Capita by Continent')</a:t>
            </a:r>
            <a:endParaRPr/>
          </a:p>
          <a:p>
            <a:pPr indent="-342900" lvl="0" marL="342900" rtl="0" algn="l">
              <a:spcBef>
                <a:spcPts val="640"/>
              </a:spcBef>
              <a:spcAft>
                <a:spcPts val="0"/>
              </a:spcAft>
              <a:buClr>
                <a:schemeClr val="dk1"/>
              </a:buClr>
              <a:buSzPts val="3200"/>
              <a:buChar char="•"/>
            </a:pPr>
            <a:r>
              <a:rPr lang="zh-TW"/>
              <a:t>plt.show()</a:t>
            </a:r>
            <a:endParaRPr/>
          </a:p>
          <a:p>
            <a:pPr indent="-342900" lvl="0" marL="342900" rtl="0" algn="l">
              <a:spcBef>
                <a:spcPts val="640"/>
              </a:spcBef>
              <a:spcAft>
                <a:spcPts val="0"/>
              </a:spcAft>
              <a:buClr>
                <a:schemeClr val="dk1"/>
              </a:buClr>
              <a:buSzPts val="3200"/>
              <a:buChar char="•"/>
            </a:pPr>
            <a:r>
              <a:rPr lang="zh-TW"/>
              <a:t>Alpha=0.5為色彩的鮮豔程度</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96" name="Google Shape;296;p52"/>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2007 年各國人均所得與平均壽命的散佈圖</a:t>
            </a:r>
            <a:endParaRPr/>
          </a:p>
        </p:txBody>
      </p:sp>
      <p:pic>
        <p:nvPicPr>
          <p:cNvPr id="297" name="Google Shape;297;p52"/>
          <p:cNvPicPr preferRelativeResize="0"/>
          <p:nvPr/>
        </p:nvPicPr>
        <p:blipFill rotWithShape="1">
          <a:blip r:embed="rId3">
            <a:alphaModFix/>
          </a:blip>
          <a:srcRect b="0" l="0" r="0" t="0"/>
          <a:stretch/>
        </p:blipFill>
        <p:spPr>
          <a:xfrm>
            <a:off x="467544" y="1929259"/>
            <a:ext cx="7956375" cy="267890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03" name="Google Shape;303;p5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 hexbin plot</a:t>
            </a:r>
            <a:endParaRPr/>
          </a:p>
        </p:txBody>
      </p:sp>
      <p:pic>
        <p:nvPicPr>
          <p:cNvPr id="304" name="Google Shape;304;p53"/>
          <p:cNvPicPr preferRelativeResize="0"/>
          <p:nvPr/>
        </p:nvPicPr>
        <p:blipFill rotWithShape="1">
          <a:blip r:embed="rId3">
            <a:alphaModFix/>
          </a:blip>
          <a:srcRect b="0" l="0" r="0" t="0"/>
          <a:stretch/>
        </p:blipFill>
        <p:spPr>
          <a:xfrm>
            <a:off x="541100" y="1923678"/>
            <a:ext cx="8136904" cy="23931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nvSpPr>
        <p:spPr>
          <a:xfrm>
            <a:off x="479400" y="1968600"/>
            <a:ext cx="81852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sz="3600"/>
              <a:t>資料科學與pandas</a:t>
            </a:r>
            <a:endParaRPr sz="3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10" name="Google Shape;310;p54"/>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gapminder_2007.plot(kind = 'hexbin', x = 'gdpPercap', y = 'lifeExp', title = 'Wealth vs. Health in 2007', gridsize = 20)</a:t>
            </a:r>
            <a:endParaRPr/>
          </a:p>
          <a:p>
            <a:pPr indent="-342900" lvl="0" marL="342900" rtl="0" algn="l">
              <a:spcBef>
                <a:spcPts val="640"/>
              </a:spcBef>
              <a:spcAft>
                <a:spcPts val="0"/>
              </a:spcAft>
              <a:buClr>
                <a:schemeClr val="dk1"/>
              </a:buClr>
              <a:buSzPts val="3200"/>
              <a:buChar char="•"/>
            </a:pPr>
            <a:r>
              <a:rPr lang="zh-TW"/>
              <a:t>plt.show()</a:t>
            </a:r>
            <a:endParaRPr/>
          </a:p>
          <a:p>
            <a:pPr indent="-342900" lvl="0" marL="342900" rtl="0" algn="l">
              <a:spcBef>
                <a:spcPts val="640"/>
              </a:spcBef>
              <a:spcAft>
                <a:spcPts val="0"/>
              </a:spcAft>
              <a:buClr>
                <a:schemeClr val="dk1"/>
              </a:buClr>
              <a:buSzPts val="3200"/>
              <a:buChar char="•"/>
            </a:pPr>
            <a:r>
              <a:rPr lang="zh-TW"/>
              <a:t>gridsize = 20</a:t>
            </a:r>
            <a:endParaRPr/>
          </a:p>
          <a:p>
            <a:pPr indent="-342900" lvl="0" marL="342900" rtl="0" algn="l">
              <a:spcBef>
                <a:spcPts val="640"/>
              </a:spcBef>
              <a:spcAft>
                <a:spcPts val="0"/>
              </a:spcAft>
              <a:buClr>
                <a:schemeClr val="dk1"/>
              </a:buClr>
              <a:buSzPts val="3200"/>
              <a:buChar char="•"/>
            </a:pPr>
            <a:r>
              <a:rPr lang="zh-TW"/>
              <a:t>為點數的大小,數字越大,點數越小,越精確</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16" name="Google Shape;316;p5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zh-TW"/>
              <a:t>長條圖</a:t>
            </a:r>
            <a:endParaRPr/>
          </a:p>
        </p:txBody>
      </p:sp>
      <p:pic>
        <p:nvPicPr>
          <p:cNvPr id="317" name="Google Shape;317;p55"/>
          <p:cNvPicPr preferRelativeResize="0"/>
          <p:nvPr/>
        </p:nvPicPr>
        <p:blipFill rotWithShape="1">
          <a:blip r:embed="rId3">
            <a:alphaModFix/>
          </a:blip>
          <a:srcRect b="0" l="0" r="0" t="0"/>
          <a:stretch/>
        </p:blipFill>
        <p:spPr>
          <a:xfrm>
            <a:off x="467544" y="1761660"/>
            <a:ext cx="8028384" cy="284321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23" name="Google Shape;323;p5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zh-TW"/>
              <a:t>summarized_df = gapminder[gapminder['year'] == 2007].groupby(by = 'continent')['pop'].sum()</a:t>
            </a:r>
            <a:endParaRPr/>
          </a:p>
          <a:p>
            <a:pPr indent="-342900" lvl="0" marL="342900" rtl="0" algn="l">
              <a:spcBef>
                <a:spcPts val="640"/>
              </a:spcBef>
              <a:spcAft>
                <a:spcPts val="0"/>
              </a:spcAft>
              <a:buClr>
                <a:schemeClr val="dk1"/>
              </a:buClr>
              <a:buSzPts val="3200"/>
              <a:buChar char="•"/>
            </a:pPr>
            <a:r>
              <a:rPr lang="zh-TW"/>
              <a:t>summarized_df.plot(kind = 'bar', rot = 0)</a:t>
            </a:r>
            <a:endParaRPr/>
          </a:p>
          <a:p>
            <a:pPr indent="-342900" lvl="0" marL="342900" rtl="0" algn="l">
              <a:spcBef>
                <a:spcPts val="640"/>
              </a:spcBef>
              <a:spcAft>
                <a:spcPts val="0"/>
              </a:spcAft>
              <a:buClr>
                <a:schemeClr val="dk1"/>
              </a:buClr>
              <a:buSzPts val="3200"/>
              <a:buChar char="•"/>
            </a:pPr>
            <a:r>
              <a:rPr lang="zh-TW"/>
              <a:t>plt.show()</a:t>
            </a:r>
            <a:endParaRPr/>
          </a:p>
          <a:p>
            <a:pPr indent="-342900" lvl="0" marL="342900" rtl="0" algn="l">
              <a:spcBef>
                <a:spcPts val="640"/>
              </a:spcBef>
              <a:spcAft>
                <a:spcPts val="0"/>
              </a:spcAft>
              <a:buClr>
                <a:schemeClr val="dk1"/>
              </a:buClr>
              <a:buSzPts val="3200"/>
              <a:buChar char="•"/>
            </a:pPr>
            <a:r>
              <a:rPr lang="zh-TW"/>
              <a:t>Rot=0為旋轉的角度</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資料科學</a:t>
            </a:r>
            <a:endParaRPr/>
          </a:p>
        </p:txBody>
      </p:sp>
      <p:sp>
        <p:nvSpPr>
          <p:cNvPr id="148" name="Google Shape;148;p28"/>
          <p:cNvSpPr txBox="1"/>
          <p:nvPr>
            <p:ph idx="1" type="body"/>
          </p:nvPr>
        </p:nvSpPr>
        <p:spPr>
          <a:xfrm>
            <a:off x="311700" y="1953800"/>
            <a:ext cx="8520600" cy="261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t>資料科學是從資料中提取出有你所學要的訊息出的學科,可以幫助你對資料進行評估,重而進行決策.</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pandas</a:t>
            </a:r>
            <a:endParaRPr/>
          </a:p>
        </p:txBody>
      </p:sp>
      <p:sp>
        <p:nvSpPr>
          <p:cNvPr id="154" name="Google Shape;154;p29"/>
          <p:cNvSpPr txBox="1"/>
          <p:nvPr>
            <p:ph idx="1" type="body"/>
          </p:nvPr>
        </p:nvSpPr>
        <p:spPr>
          <a:xfrm>
            <a:off x="311700" y="20331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t>pandas是Python的一個資料分析函式庫,提供高效能，簡易使用的資料格式讓使用者可以快速操作及分析資料</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215957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zh-TW" sz="3600">
                <a:solidFill>
                  <a:schemeClr val="dk2"/>
                </a:solidFill>
              </a:rPr>
              <a:t>pandas資料分析技術:(1)</a:t>
            </a:r>
            <a:endParaRPr sz="4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idx="1" type="body"/>
          </p:nvPr>
        </p:nvSpPr>
        <p:spPr>
          <a:xfrm>
            <a:off x="311700" y="1206325"/>
            <a:ext cx="8520600" cy="3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1.Series</a:t>
            </a:r>
            <a:endParaRPr/>
          </a:p>
          <a:p>
            <a:pPr indent="0" lvl="0" marL="0" rtl="0" algn="l">
              <a:spcBef>
                <a:spcPts val="1600"/>
              </a:spcBef>
              <a:spcAft>
                <a:spcPts val="0"/>
              </a:spcAft>
              <a:buNone/>
            </a:pPr>
            <a:r>
              <a:rPr lang="zh-TW"/>
              <a:t>由一組資料和一組索引組成所創建的Series帶有一個可以對各個數據點進行標記的索引,像是字典的類型.</a:t>
            </a:r>
            <a:endParaRPr/>
          </a:p>
          <a:p>
            <a:pPr indent="0" lvl="0" marL="0" rtl="0" algn="l">
              <a:spcBef>
                <a:spcPts val="1600"/>
              </a:spcBef>
              <a:spcAft>
                <a:spcPts val="0"/>
              </a:spcAft>
              <a:buNone/>
            </a:pPr>
            <a:r>
              <a:rPr lang="zh-TW"/>
              <a:t>2.DataFrame</a:t>
            </a:r>
            <a:endParaRPr/>
          </a:p>
          <a:p>
            <a:pPr indent="0" lvl="0" marL="0" rtl="0" algn="l">
              <a:spcBef>
                <a:spcPts val="1600"/>
              </a:spcBef>
              <a:spcAft>
                <a:spcPts val="0"/>
              </a:spcAft>
              <a:buNone/>
            </a:pPr>
            <a:r>
              <a:rPr lang="zh-TW"/>
              <a:t>是一個表格型的資料結構,有行索引也列索引</a:t>
            </a:r>
            <a:endParaRPr/>
          </a:p>
          <a:p>
            <a:pPr indent="0" lvl="0" marL="0" rtl="0" algn="l">
              <a:spcBef>
                <a:spcPts val="1600"/>
              </a:spcBef>
              <a:spcAft>
                <a:spcPts val="0"/>
              </a:spcAft>
              <a:buNone/>
            </a:pPr>
            <a:r>
              <a:rPr lang="zh-TW"/>
              <a:t>3.</a:t>
            </a:r>
            <a:r>
              <a:rPr lang="zh-TW"/>
              <a:t>索引物件</a:t>
            </a:r>
            <a:endParaRPr/>
          </a:p>
          <a:p>
            <a:pPr indent="0" lvl="0" marL="0" rtl="0" algn="l">
              <a:spcBef>
                <a:spcPts val="1600"/>
              </a:spcBef>
              <a:spcAft>
                <a:spcPts val="1600"/>
              </a:spcAft>
              <a:buNone/>
            </a:pPr>
            <a:r>
              <a:rPr lang="zh-TW"/>
              <a:t>pandas的索引物件，管理軸標籤和其他中繼資料</a:t>
            </a:r>
            <a:endParaRPr/>
          </a:p>
        </p:txBody>
      </p:sp>
      <p:sp>
        <p:nvSpPr>
          <p:cNvPr id="165" name="Google Shape;165;p31"/>
          <p:cNvSpPr txBox="1"/>
          <p:nvPr/>
        </p:nvSpPr>
        <p:spPr>
          <a:xfrm>
            <a:off x="355225" y="399650"/>
            <a:ext cx="8274000" cy="66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2800">
                <a:solidFill>
                  <a:schemeClr val="dk2"/>
                </a:solidFill>
              </a:rPr>
              <a:t>pandas的資料結構介紹</a:t>
            </a:r>
            <a:endParaRPr sz="2800">
              <a:solidFill>
                <a:schemeClr val="dk2"/>
              </a:solidFill>
            </a:endParaRPr>
          </a:p>
          <a:p>
            <a:pPr indent="0" lvl="0" marL="0" rtl="0" algn="l">
              <a:spcBef>
                <a:spcPts val="1600"/>
              </a:spcBef>
              <a:spcAft>
                <a:spcPts val="0"/>
              </a:spcAft>
              <a:buNone/>
            </a:pPr>
            <a:r>
              <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210037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zh-TW" sz="3600">
                <a:solidFill>
                  <a:schemeClr val="dk2"/>
                </a:solidFill>
              </a:rPr>
              <a:t>pandas資料分析技術:(2)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289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基本功能</a:t>
            </a:r>
            <a:endParaRPr/>
          </a:p>
        </p:txBody>
      </p:sp>
      <p:sp>
        <p:nvSpPr>
          <p:cNvPr id="176" name="Google Shape;176;p33"/>
          <p:cNvSpPr txBox="1"/>
          <p:nvPr>
            <p:ph idx="1" type="body"/>
          </p:nvPr>
        </p:nvSpPr>
        <p:spPr>
          <a:xfrm>
            <a:off x="311700" y="862300"/>
            <a:ext cx="8520600" cy="39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1.</a:t>
            </a:r>
            <a:r>
              <a:rPr lang="zh-TW"/>
              <a:t>重新索引</a:t>
            </a:r>
            <a:endParaRPr/>
          </a:p>
          <a:p>
            <a:pPr indent="0" lvl="0" marL="0" rtl="0" algn="l">
              <a:spcBef>
                <a:spcPts val="1600"/>
              </a:spcBef>
              <a:spcAft>
                <a:spcPts val="0"/>
              </a:spcAft>
              <a:buNone/>
            </a:pPr>
            <a:r>
              <a:rPr lang="zh-TW"/>
              <a:t>創建一個適應新索引的新物件,使用關鍵字可重新索引,同時對</a:t>
            </a:r>
            <a:r>
              <a:rPr lang="zh-TW"/>
              <a:t>列</a:t>
            </a:r>
            <a:r>
              <a:rPr lang="zh-TW"/>
              <a:t>、</a:t>
            </a:r>
            <a:r>
              <a:rPr lang="zh-TW"/>
              <a:t>欄</a:t>
            </a:r>
            <a:r>
              <a:rPr lang="zh-TW"/>
              <a:t>進行索引</a:t>
            </a:r>
            <a:endParaRPr/>
          </a:p>
          <a:p>
            <a:pPr indent="0" lvl="0" marL="0" rtl="0" algn="l">
              <a:spcBef>
                <a:spcPts val="1600"/>
              </a:spcBef>
              <a:spcAft>
                <a:spcPts val="0"/>
              </a:spcAft>
              <a:buNone/>
            </a:pPr>
            <a:r>
              <a:rPr lang="zh-TW"/>
              <a:t>2.索引、選取和過濾</a:t>
            </a:r>
            <a:endParaRPr/>
          </a:p>
          <a:p>
            <a:pPr indent="0" lvl="0" marL="0" rtl="0" algn="l">
              <a:spcBef>
                <a:spcPts val="1600"/>
              </a:spcBef>
              <a:spcAft>
                <a:spcPts val="0"/>
              </a:spcAft>
              <a:buNone/>
            </a:pPr>
            <a:r>
              <a:rPr lang="zh-TW"/>
              <a:t>Series索引的工作方式類似於NumPy陣列的索引,但不只是整數,對DataFrame進行索引就是獲取一個列或多個列</a:t>
            </a:r>
            <a:endParaRPr/>
          </a:p>
          <a:p>
            <a:pPr indent="0" lvl="0" marL="0" rtl="0" algn="l">
              <a:spcBef>
                <a:spcPts val="1600"/>
              </a:spcBef>
              <a:spcAft>
                <a:spcPts val="0"/>
              </a:spcAft>
              <a:buNone/>
            </a:pPr>
            <a:r>
              <a:rPr lang="zh-TW"/>
              <a:t>3.算數運算和數據對齊</a:t>
            </a:r>
            <a:endParaRPr/>
          </a:p>
          <a:p>
            <a:pPr indent="0" lvl="0" marL="0" rtl="0" algn="l">
              <a:spcBef>
                <a:spcPts val="1600"/>
              </a:spcBef>
              <a:spcAft>
                <a:spcPts val="0"/>
              </a:spcAft>
              <a:buNone/>
            </a:pPr>
            <a:r>
              <a:rPr lang="zh-TW"/>
              <a:t>pandas最重要的一個功能是對不同索引的物件進行算數運算對不同的索引對，取並集自動的資料對齊操作在不重疊的索引出引入了NA值，即一方有的索引，另一方沒有，運算後該處索引的值為缺失值。</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