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3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3473" y="1961412"/>
            <a:ext cx="5837053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2696" y="4666085"/>
            <a:ext cx="1384297" cy="2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38293" y="4661320"/>
            <a:ext cx="1943096" cy="278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3909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68" y="35450"/>
                </a:lnTo>
                <a:lnTo>
                  <a:pt x="5403" y="31496"/>
                </a:lnTo>
                <a:lnTo>
                  <a:pt x="1449" y="25631"/>
                </a:lnTo>
                <a:lnTo>
                  <a:pt x="0" y="18449"/>
                </a:lnTo>
                <a:lnTo>
                  <a:pt x="1449" y="11268"/>
                </a:lnTo>
                <a:lnTo>
                  <a:pt x="5403" y="5403"/>
                </a:lnTo>
                <a:lnTo>
                  <a:pt x="11268" y="1449"/>
                </a:lnTo>
                <a:lnTo>
                  <a:pt x="18449" y="0"/>
                </a:lnTo>
                <a:lnTo>
                  <a:pt x="580741" y="0"/>
                </a:lnTo>
                <a:lnTo>
                  <a:pt x="585433" y="1942"/>
                </a:lnTo>
                <a:lnTo>
                  <a:pt x="59235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48" y="25631"/>
                </a:lnTo>
                <a:lnTo>
                  <a:pt x="588895" y="31496"/>
                </a:lnTo>
                <a:lnTo>
                  <a:pt x="583030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1670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8" y="203227"/>
                </a:lnTo>
                <a:lnTo>
                  <a:pt x="33167" y="160592"/>
                </a:lnTo>
                <a:lnTo>
                  <a:pt x="57332" y="121657"/>
                </a:lnTo>
                <a:lnTo>
                  <a:pt x="87032" y="87033"/>
                </a:lnTo>
                <a:lnTo>
                  <a:pt x="121656" y="57333"/>
                </a:lnTo>
                <a:lnTo>
                  <a:pt x="160591" y="33167"/>
                </a:lnTo>
                <a:lnTo>
                  <a:pt x="203226" y="15149"/>
                </a:lnTo>
                <a:lnTo>
                  <a:pt x="248949" y="3889"/>
                </a:lnTo>
                <a:lnTo>
                  <a:pt x="297149" y="0"/>
                </a:lnTo>
                <a:lnTo>
                  <a:pt x="343913" y="3701"/>
                </a:lnTo>
                <a:lnTo>
                  <a:pt x="389105" y="14586"/>
                </a:lnTo>
                <a:lnTo>
                  <a:pt x="431927" y="32323"/>
                </a:lnTo>
                <a:lnTo>
                  <a:pt x="471579" y="56582"/>
                </a:lnTo>
                <a:lnTo>
                  <a:pt x="507263" y="87032"/>
                </a:lnTo>
                <a:lnTo>
                  <a:pt x="537714" y="122718"/>
                </a:lnTo>
                <a:lnTo>
                  <a:pt x="561974" y="162370"/>
                </a:lnTo>
                <a:lnTo>
                  <a:pt x="579712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9" y="391071"/>
                </a:lnTo>
                <a:lnTo>
                  <a:pt x="561131" y="433706"/>
                </a:lnTo>
                <a:lnTo>
                  <a:pt x="536965" y="472641"/>
                </a:lnTo>
                <a:lnTo>
                  <a:pt x="507265" y="507265"/>
                </a:lnTo>
                <a:lnTo>
                  <a:pt x="472641" y="536965"/>
                </a:lnTo>
                <a:lnTo>
                  <a:pt x="433706" y="561131"/>
                </a:lnTo>
                <a:lnTo>
                  <a:pt x="391071" y="579149"/>
                </a:lnTo>
                <a:lnTo>
                  <a:pt x="345348" y="590409"/>
                </a:lnTo>
                <a:lnTo>
                  <a:pt x="297149" y="594298"/>
                </a:lnTo>
                <a:lnTo>
                  <a:pt x="248949" y="590409"/>
                </a:lnTo>
                <a:lnTo>
                  <a:pt x="203226" y="579149"/>
                </a:lnTo>
                <a:lnTo>
                  <a:pt x="160591" y="561131"/>
                </a:lnTo>
                <a:lnTo>
                  <a:pt x="121656" y="536965"/>
                </a:lnTo>
                <a:lnTo>
                  <a:pt x="87032" y="507265"/>
                </a:lnTo>
                <a:lnTo>
                  <a:pt x="57332" y="472641"/>
                </a:lnTo>
                <a:lnTo>
                  <a:pt x="33167" y="433706"/>
                </a:lnTo>
                <a:lnTo>
                  <a:pt x="15148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2696" y="4666085"/>
            <a:ext cx="1384297" cy="248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38293" y="4661320"/>
            <a:ext cx="1943096" cy="2787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149" y="316314"/>
            <a:ext cx="8153701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936" y="963085"/>
            <a:ext cx="8676640" cy="3408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0071"/>
            <a:ext cx="9143981" cy="1432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Pilot </a:t>
            </a:r>
            <a:r>
              <a:rPr spc="100" dirty="0"/>
              <a:t>Freight </a:t>
            </a:r>
            <a:r>
              <a:rPr spc="140" dirty="0"/>
              <a:t>Service </a:t>
            </a:r>
            <a:r>
              <a:rPr spc="135" dirty="0"/>
              <a:t>Direct</a:t>
            </a:r>
            <a:r>
              <a:rPr spc="-375" dirty="0"/>
              <a:t> </a:t>
            </a:r>
            <a:r>
              <a:rPr spc="105" dirty="0"/>
              <a:t>Lanes 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8605" y="2484778"/>
            <a:ext cx="5353050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B35E05"/>
                </a:solidFill>
                <a:latin typeface="Arial"/>
                <a:cs typeface="Arial"/>
              </a:rPr>
              <a:t>New Direct Lanes</a:t>
            </a:r>
            <a:r>
              <a:rPr sz="2400" b="1" i="1" spc="-120" dirty="0">
                <a:solidFill>
                  <a:srgbClr val="B35E05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B35E05"/>
                </a:solidFill>
                <a:latin typeface="Arial"/>
                <a:cs typeface="Arial"/>
              </a:rPr>
              <a:t>Analysis</a:t>
            </a:r>
            <a:endParaRPr lang="en-US" sz="2400" b="1" i="1" spc="-5" dirty="0">
              <a:solidFill>
                <a:srgbClr val="B35E05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lang="en-US" sz="1200" spc="-5" dirty="0">
                <a:latin typeface="Georgia"/>
                <a:cs typeface="Georgia"/>
              </a:rPr>
              <a:t>Team </a:t>
            </a:r>
            <a:r>
              <a:rPr lang="en-US" sz="1200" dirty="0">
                <a:latin typeface="Georgia"/>
                <a:cs typeface="Georgia"/>
              </a:rPr>
              <a:t>- </a:t>
            </a:r>
            <a:r>
              <a:rPr lang="en-US" sz="1200" spc="-5" dirty="0">
                <a:latin typeface="Georgia"/>
                <a:cs typeface="Georgia"/>
              </a:rPr>
              <a:t>Zhengkun Xu,</a:t>
            </a:r>
            <a:r>
              <a:rPr lang="zh-CN" altLang="en-US" sz="1200" spc="-5" dirty="0">
                <a:latin typeface="Georgia"/>
                <a:cs typeface="Georgia"/>
              </a:rPr>
              <a:t> </a:t>
            </a:r>
            <a:r>
              <a:rPr lang="en-US" sz="1200" spc="-5" dirty="0" err="1">
                <a:latin typeface="Georgia"/>
                <a:cs typeface="Georgia"/>
              </a:rPr>
              <a:t>Yueheng</a:t>
            </a:r>
            <a:r>
              <a:rPr lang="en-US" sz="1200" spc="-5" dirty="0">
                <a:latin typeface="Georgia"/>
                <a:cs typeface="Georgia"/>
              </a:rPr>
              <a:t> Wang, Xiang Yang, </a:t>
            </a:r>
            <a:r>
              <a:rPr lang="en-US" sz="1200" spc="-5" dirty="0" err="1">
                <a:latin typeface="Georgia"/>
                <a:cs typeface="Georgia"/>
              </a:rPr>
              <a:t>Yijie</a:t>
            </a:r>
            <a:r>
              <a:rPr lang="en-US" sz="1200" spc="-5" dirty="0">
                <a:latin typeface="Georgia"/>
                <a:cs typeface="Georgia"/>
              </a:rPr>
              <a:t> Wang, Benjamin</a:t>
            </a:r>
            <a:r>
              <a:rPr lang="en-US" sz="1200" spc="-60" dirty="0">
                <a:latin typeface="Georgia"/>
                <a:cs typeface="Georgia"/>
              </a:rPr>
              <a:t> </a:t>
            </a:r>
            <a:r>
              <a:rPr lang="en-US" sz="1200" spc="-5" dirty="0">
                <a:latin typeface="Georgia"/>
                <a:cs typeface="Georgia"/>
              </a:rPr>
              <a:t>Wang</a:t>
            </a:r>
            <a:endParaRPr lang="en-US" sz="1200" dirty="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699"/>
            <a:ext cx="9144000" cy="5114290"/>
            <a:chOff x="0" y="29699"/>
            <a:chExt cx="9144000" cy="5114290"/>
          </a:xfrm>
        </p:grpSpPr>
        <p:sp>
          <p:nvSpPr>
            <p:cNvPr id="6" name="object 6"/>
            <p:cNvSpPr/>
            <p:nvPr/>
          </p:nvSpPr>
          <p:spPr>
            <a:xfrm>
              <a:off x="53024" y="2235095"/>
              <a:ext cx="1609521" cy="611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73118"/>
              <a:ext cx="9143981" cy="187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9699"/>
              <a:ext cx="9143981" cy="19084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498" y="288290"/>
            <a:ext cx="29292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85" dirty="0"/>
              <a:t> </a:t>
            </a:r>
            <a:r>
              <a:rPr spc="-5" dirty="0"/>
              <a:t>Constructions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79" y="1090314"/>
            <a:ext cx="8024495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Degree</a:t>
            </a:r>
            <a:r>
              <a:rPr sz="1700" b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  <a:p>
            <a:pPr marL="828675" lvl="1" indent="-328930">
              <a:lnSpc>
                <a:spcPct val="100000"/>
              </a:lnSpc>
              <a:spcBef>
                <a:spcPts val="1050"/>
              </a:spcBef>
              <a:buChar char="○"/>
              <a:tabLst>
                <a:tab pos="828675" algn="l"/>
                <a:tab pos="829310" algn="l"/>
              </a:tabLst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Analyze the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routes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with highest total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weights from 2018 to</a:t>
            </a:r>
            <a:r>
              <a:rPr sz="13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2020</a:t>
            </a:r>
            <a:endParaRPr sz="13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75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Construct Direct</a:t>
            </a:r>
            <a:r>
              <a:rPr sz="17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lanes</a:t>
            </a:r>
            <a:endParaRPr sz="1700">
              <a:latin typeface="Arial"/>
              <a:cs typeface="Arial"/>
            </a:endParaRPr>
          </a:p>
          <a:p>
            <a:pPr marL="828675" lvl="1" indent="-328930">
              <a:lnSpc>
                <a:spcPct val="100000"/>
              </a:lnSpc>
              <a:spcBef>
                <a:spcPts val="1050"/>
              </a:spcBef>
              <a:buChar char="○"/>
              <a:tabLst>
                <a:tab pos="828675" algn="l"/>
                <a:tab pos="829310" algn="l"/>
              </a:tabLst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Calculate the transit time of identified direct lines through Google</a:t>
            </a:r>
            <a:r>
              <a:rPr sz="13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Map</a:t>
            </a:r>
            <a:endParaRPr sz="13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75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Schedule</a:t>
            </a:r>
            <a:r>
              <a:rPr sz="17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  <a:p>
            <a:pPr marL="828675" lvl="1" indent="-328930">
              <a:lnSpc>
                <a:spcPct val="100000"/>
              </a:lnSpc>
              <a:spcBef>
                <a:spcPts val="1050"/>
              </a:spcBef>
              <a:buChar char="○"/>
              <a:tabLst>
                <a:tab pos="828675" algn="l"/>
                <a:tab pos="829310" algn="l"/>
              </a:tabLst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Find out the optimal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schedule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for the new lines to optimize profit/transit</a:t>
            </a:r>
            <a:r>
              <a:rPr sz="13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3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75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25" dirty="0">
                <a:solidFill>
                  <a:srgbClr val="595959"/>
                </a:solidFill>
                <a:latin typeface="Arial"/>
                <a:cs typeface="Arial"/>
              </a:rPr>
              <a:t>Testing </a:t>
            </a: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and Cost</a:t>
            </a:r>
            <a:r>
              <a:rPr sz="17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  <a:p>
            <a:pPr marL="828675" marR="5080" lvl="1" indent="-328295">
              <a:lnSpc>
                <a:spcPct val="149000"/>
              </a:lnSpc>
              <a:spcBef>
                <a:spcPts val="285"/>
              </a:spcBef>
              <a:buChar char="○"/>
              <a:tabLst>
                <a:tab pos="828675" algn="l"/>
                <a:tab pos="829310" algn="l"/>
              </a:tabLst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Apply Python to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construct a model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to test whether the new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route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is feasible, and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calculate cost </a:t>
            </a: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and 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r>
              <a:rPr sz="13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savings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8585" y="68674"/>
            <a:ext cx="1722121" cy="1722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074" y="234415"/>
            <a:ext cx="2286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Degree</a:t>
            </a:r>
            <a:r>
              <a:rPr spc="-16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9" y="908397"/>
            <a:ext cx="8103870" cy="10655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10209" indent="-38798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Conduct degree analysis based on total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weights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rankings</a:t>
            </a:r>
            <a:endParaRPr sz="15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894"/>
              </a:spcBef>
              <a:buSzPct val="106666"/>
              <a:buAutoNum type="arabicPeriod"/>
              <a:tabLst>
                <a:tab pos="410209" algn="l"/>
                <a:tab pos="410845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Excluded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routes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shipper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consignee shared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locations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(e.g.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LAX to</a:t>
            </a:r>
            <a:r>
              <a:rPr sz="15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LAX)</a:t>
            </a:r>
            <a:endParaRPr sz="1500">
              <a:latin typeface="Arial"/>
              <a:cs typeface="Arial"/>
            </a:endParaRPr>
          </a:p>
          <a:p>
            <a:pPr marL="410209" indent="-38798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Excluded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routes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which origin or destination airport are CMH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(Columbus,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OH)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2223" y="2280870"/>
            <a:ext cx="3722370" cy="1782445"/>
            <a:chOff x="532223" y="2280870"/>
            <a:chExt cx="3722370" cy="1782445"/>
          </a:xfrm>
        </p:grpSpPr>
        <p:sp>
          <p:nvSpPr>
            <p:cNvPr id="5" name="object 5"/>
            <p:cNvSpPr/>
            <p:nvPr/>
          </p:nvSpPr>
          <p:spPr>
            <a:xfrm>
              <a:off x="532223" y="2280870"/>
              <a:ext cx="3722241" cy="1543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19" y="2377145"/>
              <a:ext cx="697865" cy="1681480"/>
            </a:xfrm>
            <a:custGeom>
              <a:avLst/>
              <a:gdLst/>
              <a:ahLst/>
              <a:cxnLst/>
              <a:rect l="l" t="t" r="r" b="b"/>
              <a:pathLst>
                <a:path w="697864" h="1681479">
                  <a:moveTo>
                    <a:pt x="0" y="840448"/>
                  </a:moveTo>
                  <a:lnTo>
                    <a:pt x="1049" y="774766"/>
                  </a:lnTo>
                  <a:lnTo>
                    <a:pt x="4146" y="710468"/>
                  </a:lnTo>
                  <a:lnTo>
                    <a:pt x="9214" y="647738"/>
                  </a:lnTo>
                  <a:lnTo>
                    <a:pt x="16174" y="586766"/>
                  </a:lnTo>
                  <a:lnTo>
                    <a:pt x="24948" y="527736"/>
                  </a:lnTo>
                  <a:lnTo>
                    <a:pt x="35461" y="470837"/>
                  </a:lnTo>
                  <a:lnTo>
                    <a:pt x="47633" y="416254"/>
                  </a:lnTo>
                  <a:lnTo>
                    <a:pt x="61387" y="364175"/>
                  </a:lnTo>
                  <a:lnTo>
                    <a:pt x="76646" y="314787"/>
                  </a:lnTo>
                  <a:lnTo>
                    <a:pt x="93333" y="268276"/>
                  </a:lnTo>
                  <a:lnTo>
                    <a:pt x="111369" y="224830"/>
                  </a:lnTo>
                  <a:lnTo>
                    <a:pt x="130677" y="184634"/>
                  </a:lnTo>
                  <a:lnTo>
                    <a:pt x="151179" y="147877"/>
                  </a:lnTo>
                  <a:lnTo>
                    <a:pt x="172799" y="114744"/>
                  </a:lnTo>
                  <a:lnTo>
                    <a:pt x="219079" y="60099"/>
                  </a:lnTo>
                  <a:lnTo>
                    <a:pt x="268897" y="22196"/>
                  </a:lnTo>
                  <a:lnTo>
                    <a:pt x="321632" y="2528"/>
                  </a:lnTo>
                  <a:lnTo>
                    <a:pt x="348899" y="0"/>
                  </a:lnTo>
                  <a:lnTo>
                    <a:pt x="417279" y="16298"/>
                  </a:lnTo>
                  <a:lnTo>
                    <a:pt x="450366" y="36327"/>
                  </a:lnTo>
                  <a:lnTo>
                    <a:pt x="482411" y="63973"/>
                  </a:lnTo>
                  <a:lnTo>
                    <a:pt x="513186" y="99007"/>
                  </a:lnTo>
                  <a:lnTo>
                    <a:pt x="542462" y="141200"/>
                  </a:lnTo>
                  <a:lnTo>
                    <a:pt x="570009" y="190323"/>
                  </a:lnTo>
                  <a:lnTo>
                    <a:pt x="595598" y="246149"/>
                  </a:lnTo>
                  <a:lnTo>
                    <a:pt x="611358" y="286698"/>
                  </a:lnTo>
                  <a:lnTo>
                    <a:pt x="625894" y="329423"/>
                  </a:lnTo>
                  <a:lnTo>
                    <a:pt x="639179" y="374161"/>
                  </a:lnTo>
                  <a:lnTo>
                    <a:pt x="651183" y="420749"/>
                  </a:lnTo>
                  <a:lnTo>
                    <a:pt x="661880" y="469023"/>
                  </a:lnTo>
                  <a:lnTo>
                    <a:pt x="671242" y="518820"/>
                  </a:lnTo>
                  <a:lnTo>
                    <a:pt x="679240" y="569978"/>
                  </a:lnTo>
                  <a:lnTo>
                    <a:pt x="685846" y="622332"/>
                  </a:lnTo>
                  <a:lnTo>
                    <a:pt x="691033" y="675719"/>
                  </a:lnTo>
                  <a:lnTo>
                    <a:pt x="694773" y="729976"/>
                  </a:lnTo>
                  <a:lnTo>
                    <a:pt x="697037" y="784940"/>
                  </a:lnTo>
                  <a:lnTo>
                    <a:pt x="697798" y="840448"/>
                  </a:lnTo>
                  <a:lnTo>
                    <a:pt x="696748" y="906129"/>
                  </a:lnTo>
                  <a:lnTo>
                    <a:pt x="693651" y="970428"/>
                  </a:lnTo>
                  <a:lnTo>
                    <a:pt x="688584" y="1033157"/>
                  </a:lnTo>
                  <a:lnTo>
                    <a:pt x="681624" y="1094130"/>
                  </a:lnTo>
                  <a:lnTo>
                    <a:pt x="672849" y="1153159"/>
                  </a:lnTo>
                  <a:lnTo>
                    <a:pt x="662337" y="1210059"/>
                  </a:lnTo>
                  <a:lnTo>
                    <a:pt x="650165" y="1264641"/>
                  </a:lnTo>
                  <a:lnTo>
                    <a:pt x="636410" y="1316720"/>
                  </a:lnTo>
                  <a:lnTo>
                    <a:pt x="621151" y="1366108"/>
                  </a:lnTo>
                  <a:lnTo>
                    <a:pt x="604465" y="1412619"/>
                  </a:lnTo>
                  <a:lnTo>
                    <a:pt x="586429" y="1456066"/>
                  </a:lnTo>
                  <a:lnTo>
                    <a:pt x="567121" y="1496261"/>
                  </a:lnTo>
                  <a:lnTo>
                    <a:pt x="546618" y="1533019"/>
                  </a:lnTo>
                  <a:lnTo>
                    <a:pt x="524998" y="1566152"/>
                  </a:lnTo>
                  <a:lnTo>
                    <a:pt x="478718" y="1620796"/>
                  </a:lnTo>
                  <a:lnTo>
                    <a:pt x="428901" y="1658700"/>
                  </a:lnTo>
                  <a:lnTo>
                    <a:pt x="376166" y="1678368"/>
                  </a:lnTo>
                  <a:lnTo>
                    <a:pt x="348899" y="1680896"/>
                  </a:lnTo>
                  <a:lnTo>
                    <a:pt x="294938" y="1670906"/>
                  </a:lnTo>
                  <a:lnTo>
                    <a:pt x="243585" y="1641934"/>
                  </a:lnTo>
                  <a:lnTo>
                    <a:pt x="195458" y="1595473"/>
                  </a:lnTo>
                  <a:lnTo>
                    <a:pt x="151179" y="1533019"/>
                  </a:lnTo>
                  <a:lnTo>
                    <a:pt x="130677" y="1496261"/>
                  </a:lnTo>
                  <a:lnTo>
                    <a:pt x="111369" y="1456066"/>
                  </a:lnTo>
                  <a:lnTo>
                    <a:pt x="93333" y="1412619"/>
                  </a:lnTo>
                  <a:lnTo>
                    <a:pt x="76646" y="1366108"/>
                  </a:lnTo>
                  <a:lnTo>
                    <a:pt x="61387" y="1316720"/>
                  </a:lnTo>
                  <a:lnTo>
                    <a:pt x="47633" y="1264641"/>
                  </a:lnTo>
                  <a:lnTo>
                    <a:pt x="35461" y="1210059"/>
                  </a:lnTo>
                  <a:lnTo>
                    <a:pt x="24948" y="1153159"/>
                  </a:lnTo>
                  <a:lnTo>
                    <a:pt x="16174" y="1094130"/>
                  </a:lnTo>
                  <a:lnTo>
                    <a:pt x="9214" y="1033157"/>
                  </a:lnTo>
                  <a:lnTo>
                    <a:pt x="4146" y="970428"/>
                  </a:lnTo>
                  <a:lnTo>
                    <a:pt x="1049" y="906129"/>
                  </a:lnTo>
                  <a:lnTo>
                    <a:pt x="0" y="84044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995902" y="2152470"/>
            <a:ext cx="3225356" cy="1983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2957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Possible Direct</a:t>
            </a:r>
            <a:r>
              <a:rPr spc="-95" dirty="0"/>
              <a:t> </a:t>
            </a:r>
            <a:r>
              <a:rPr spc="-5" dirty="0"/>
              <a:t>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023" y="960496"/>
            <a:ext cx="77546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Based on Degree Analysis, we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found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12 routes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have constant high chargeable weights.  These 12 routes were sorted geographically and we will analyze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the feasibility for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each of</a:t>
            </a:r>
            <a:r>
              <a:rPr sz="14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7372" y="1967301"/>
          <a:ext cx="6406515" cy="177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54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b="1" spc="-10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West</a:t>
                      </a:r>
                      <a:r>
                        <a:rPr sz="1400" b="1" spc="-2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Coast: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545"/>
                        </a:lnSpc>
                      </a:pP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LAX </a:t>
                      </a:r>
                      <a:r>
                        <a:rPr sz="1400" b="1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SFO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545"/>
                        </a:lnSpc>
                      </a:pP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LAX </a:t>
                      </a:r>
                      <a:r>
                        <a:rPr sz="1400" b="1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0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PHX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545"/>
                        </a:lnSpc>
                        <a:tabLst>
                          <a:tab pos="1546860" algn="l"/>
                        </a:tabLst>
                      </a:pP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SAN </a:t>
                      </a:r>
                      <a:r>
                        <a:rPr sz="1400" b="1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 SFO	ONT </a:t>
                      </a:r>
                      <a:r>
                        <a:rPr sz="1400" b="1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70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LAX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East</a:t>
                      </a:r>
                      <a:r>
                        <a:rPr sz="1400" b="1" spc="-2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Coast: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ORF </a:t>
                      </a:r>
                      <a:r>
                        <a:rPr sz="1400" b="1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MDT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ORF </a:t>
                      </a:r>
                      <a:r>
                        <a:rPr sz="1400" b="1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0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JAX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JAX </a:t>
                      </a:r>
                      <a:r>
                        <a:rPr sz="1400" b="1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65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B77D8"/>
                          </a:solidFill>
                          <a:latin typeface="Arial"/>
                          <a:cs typeface="Arial"/>
                        </a:rPr>
                        <a:t>ATL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Middle</a:t>
                      </a:r>
                      <a:r>
                        <a:rPr sz="1400" b="1" spc="-80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Area: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DFW </a:t>
                      </a:r>
                      <a:r>
                        <a:rPr sz="1400" b="1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0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IAH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DFW </a:t>
                      </a:r>
                      <a:r>
                        <a:rPr sz="1400" b="1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LRD </a:t>
                      </a:r>
                      <a:r>
                        <a:rPr sz="1400" b="1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DTW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5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1145"/>
                        </a:spcBef>
                      </a:pPr>
                      <a:r>
                        <a:rPr sz="1400" b="1" spc="-1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Traverse: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595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SAN </a:t>
                      </a:r>
                      <a:r>
                        <a:rPr sz="1400" b="1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JAX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595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JAX </a:t>
                      </a:r>
                      <a:r>
                        <a:rPr sz="1400" b="1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0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B9C38"/>
                          </a:solidFill>
                          <a:latin typeface="Arial"/>
                          <a:cs typeface="Arial"/>
                        </a:rPr>
                        <a:t>SFO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76198" y="1881446"/>
            <a:ext cx="322874" cy="32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198" y="2364877"/>
            <a:ext cx="322874" cy="322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6198" y="2904394"/>
            <a:ext cx="322874" cy="32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198" y="3414768"/>
            <a:ext cx="322874" cy="32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39173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 New Direct</a:t>
            </a:r>
            <a:r>
              <a:rPr spc="-85" dirty="0"/>
              <a:t> </a:t>
            </a:r>
            <a:r>
              <a:rPr spc="-5" dirty="0"/>
              <a:t>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079" y="950669"/>
            <a:ext cx="7471409" cy="8064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13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Searching Google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maps </a:t>
            </a: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to get the distance between two</a:t>
            </a:r>
            <a:r>
              <a:rPr sz="1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airports.</a:t>
            </a:r>
            <a:endParaRPr sz="17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103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New Direct Line Costs are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calculated </a:t>
            </a: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as distance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multiply </a:t>
            </a: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by the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spot</a:t>
            </a:r>
            <a:r>
              <a:rPr sz="17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rate.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2211295"/>
            <a:ext cx="5147589" cy="230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7138" y="2211295"/>
            <a:ext cx="3034243" cy="2300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92" y="884296"/>
            <a:ext cx="36169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3970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Checking whether the percentage of  weeks that have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than 22k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weights is greater than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80%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Figuring out the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main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Carrier of the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route.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0916" y="919448"/>
            <a:ext cx="4631365" cy="363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897" y="2821217"/>
            <a:ext cx="3006519" cy="1605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2590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</a:t>
            </a:r>
            <a:r>
              <a:rPr spc="-170" dirty="0"/>
              <a:t> </a:t>
            </a:r>
            <a:r>
              <a:rPr spc="-5" dirty="0"/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49" y="316314"/>
            <a:ext cx="32048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Test </a:t>
            </a:r>
            <a:r>
              <a:rPr spc="-5" dirty="0"/>
              <a:t>and Cost</a:t>
            </a:r>
            <a:r>
              <a:rPr spc="-114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875786"/>
            <a:ext cx="2726690" cy="669290"/>
          </a:xfrm>
          <a:custGeom>
            <a:avLst/>
            <a:gdLst/>
            <a:ahLst/>
            <a:cxnLst/>
            <a:rect l="l" t="t" r="r" b="b"/>
            <a:pathLst>
              <a:path w="2726690" h="669289">
                <a:moveTo>
                  <a:pt x="2392195" y="669008"/>
                </a:moveTo>
                <a:lnTo>
                  <a:pt x="0" y="669008"/>
                </a:lnTo>
                <a:lnTo>
                  <a:pt x="0" y="0"/>
                </a:lnTo>
                <a:lnTo>
                  <a:pt x="2392195" y="0"/>
                </a:lnTo>
                <a:lnTo>
                  <a:pt x="2726694" y="334499"/>
                </a:lnTo>
                <a:lnTo>
                  <a:pt x="2392195" y="669008"/>
                </a:lnTo>
                <a:close/>
              </a:path>
            </a:pathLst>
          </a:custGeom>
          <a:solidFill>
            <a:srgbClr val="FD7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5060" y="2085695"/>
            <a:ext cx="746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1.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592" y="2783453"/>
            <a:ext cx="1785620" cy="12827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Select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Origin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2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Dest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airports</a:t>
            </a:r>
            <a:endParaRPr sz="1200">
              <a:latin typeface="Arial"/>
              <a:cs typeface="Arial"/>
            </a:endParaRPr>
          </a:p>
          <a:p>
            <a:pPr marL="332740" marR="88900" indent="-320675">
              <a:lnSpc>
                <a:spcPct val="1145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Select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weekdays</a:t>
            </a:r>
            <a:r>
              <a:rPr sz="1200" b="1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to 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collect</a:t>
            </a:r>
            <a:r>
              <a:rPr sz="12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orders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Select</a:t>
            </a:r>
            <a:r>
              <a:rPr sz="12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appropriate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209"/>
              </a:spcBef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12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3420" y="1875571"/>
            <a:ext cx="2541905" cy="669290"/>
          </a:xfrm>
          <a:custGeom>
            <a:avLst/>
            <a:gdLst/>
            <a:ahLst/>
            <a:cxnLst/>
            <a:rect l="l" t="t" r="r" b="b"/>
            <a:pathLst>
              <a:path w="2541904" h="669289">
                <a:moveTo>
                  <a:pt x="2206795" y="668998"/>
                </a:moveTo>
                <a:lnTo>
                  <a:pt x="0" y="668998"/>
                </a:lnTo>
                <a:lnTo>
                  <a:pt x="334499" y="334499"/>
                </a:lnTo>
                <a:lnTo>
                  <a:pt x="0" y="0"/>
                </a:lnTo>
                <a:lnTo>
                  <a:pt x="2206795" y="0"/>
                </a:lnTo>
                <a:lnTo>
                  <a:pt x="2541294" y="334499"/>
                </a:lnTo>
                <a:lnTo>
                  <a:pt x="2206795" y="668998"/>
                </a:lnTo>
                <a:close/>
              </a:path>
            </a:pathLst>
          </a:custGeom>
          <a:solidFill>
            <a:srgbClr val="FD9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4881" y="2085485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2.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8823" y="2783177"/>
            <a:ext cx="1791970" cy="8636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Sort by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Ready</a:t>
            </a:r>
            <a:r>
              <a:rPr sz="12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5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Sort by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descending  order of</a:t>
            </a:r>
            <a:r>
              <a:rPr sz="12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Chargeable  </a:t>
            </a: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Weight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9966" y="1875571"/>
            <a:ext cx="2541905" cy="669290"/>
          </a:xfrm>
          <a:custGeom>
            <a:avLst/>
            <a:gdLst/>
            <a:ahLst/>
            <a:cxnLst/>
            <a:rect l="l" t="t" r="r" b="b"/>
            <a:pathLst>
              <a:path w="2541904" h="669289">
                <a:moveTo>
                  <a:pt x="2206795" y="668998"/>
                </a:moveTo>
                <a:lnTo>
                  <a:pt x="0" y="668998"/>
                </a:lnTo>
                <a:lnTo>
                  <a:pt x="334499" y="334499"/>
                </a:lnTo>
                <a:lnTo>
                  <a:pt x="0" y="0"/>
                </a:lnTo>
                <a:lnTo>
                  <a:pt x="2206795" y="0"/>
                </a:lnTo>
                <a:lnTo>
                  <a:pt x="2541294" y="334499"/>
                </a:lnTo>
                <a:lnTo>
                  <a:pt x="2206795" y="668998"/>
                </a:lnTo>
                <a:close/>
              </a:path>
            </a:pathLst>
          </a:custGeom>
          <a:solidFill>
            <a:srgbClr val="FDA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75511" y="2085485"/>
            <a:ext cx="1450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3. Run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8266" y="2783177"/>
            <a:ext cx="18529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5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Run algorithm to  determine which order  goes on Direct Lanes  trucks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96737" y="1875571"/>
            <a:ext cx="2541905" cy="669290"/>
          </a:xfrm>
          <a:custGeom>
            <a:avLst/>
            <a:gdLst/>
            <a:ahLst/>
            <a:cxnLst/>
            <a:rect l="l" t="t" r="r" b="b"/>
            <a:pathLst>
              <a:path w="2541904" h="669289">
                <a:moveTo>
                  <a:pt x="2206795" y="668998"/>
                </a:moveTo>
                <a:lnTo>
                  <a:pt x="0" y="668998"/>
                </a:lnTo>
                <a:lnTo>
                  <a:pt x="334499" y="334499"/>
                </a:lnTo>
                <a:lnTo>
                  <a:pt x="0" y="0"/>
                </a:lnTo>
                <a:lnTo>
                  <a:pt x="2206795" y="0"/>
                </a:lnTo>
                <a:lnTo>
                  <a:pt x="2541294" y="334499"/>
                </a:lnTo>
                <a:lnTo>
                  <a:pt x="2206795" y="668998"/>
                </a:lnTo>
                <a:close/>
              </a:path>
            </a:pathLst>
          </a:custGeom>
          <a:solidFill>
            <a:srgbClr val="FDB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28040" y="2085485"/>
            <a:ext cx="993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4.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0937" y="2783177"/>
            <a:ext cx="200342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12395" indent="-320675">
              <a:lnSpc>
                <a:spcPct val="1145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Compute Direct Lanes’  trucks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5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Compute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percentage</a:t>
            </a:r>
            <a:r>
              <a:rPr sz="12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of 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time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we have enough  load to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run a</a:t>
            </a:r>
            <a:r>
              <a:rPr sz="12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truck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893" y="1207386"/>
            <a:ext cx="6567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How should we assign orders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Direct Lane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trucks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most efficient</a:t>
            </a:r>
            <a:r>
              <a:rPr sz="1400" b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way?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523" y="1115222"/>
            <a:ext cx="440699" cy="44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82140" y="4825571"/>
            <a:ext cx="2491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66666"/>
                </a:solidFill>
                <a:latin typeface="Arial"/>
                <a:cs typeface="Arial"/>
              </a:rPr>
              <a:t>* </a:t>
            </a:r>
            <a:r>
              <a:rPr sz="900" spc="-50" dirty="0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sz="900" dirty="0">
                <a:solidFill>
                  <a:srgbClr val="666666"/>
                </a:solidFill>
                <a:latin typeface="Arial"/>
                <a:cs typeface="Arial"/>
              </a:rPr>
              <a:t>view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666666"/>
                </a:solidFill>
                <a:latin typeface="Arial"/>
                <a:cs typeface="Arial"/>
              </a:rPr>
              <a:t>code,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please </a:t>
            </a:r>
            <a:r>
              <a:rPr sz="900" dirty="0">
                <a:solidFill>
                  <a:srgbClr val="666666"/>
                </a:solidFill>
                <a:latin typeface="Arial"/>
                <a:cs typeface="Arial"/>
              </a:rPr>
              <a:t>refer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to Appendix</a:t>
            </a:r>
            <a:r>
              <a:rPr sz="9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373" y="1110540"/>
            <a:ext cx="3003550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D7E2B"/>
                </a:solidFill>
                <a:latin typeface="Arial"/>
                <a:cs typeface="Arial"/>
              </a:rPr>
              <a:t>For every week in </a:t>
            </a:r>
            <a:r>
              <a:rPr sz="1300" b="1" dirty="0">
                <a:solidFill>
                  <a:srgbClr val="FD7E2B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D7E2B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D7E2B"/>
                </a:solidFill>
                <a:latin typeface="Arial"/>
                <a:cs typeface="Arial"/>
              </a:rPr>
              <a:t>year...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sz="1300" b="1" spc="-5" dirty="0">
                <a:solidFill>
                  <a:srgbClr val="FD7E2B"/>
                </a:solidFill>
                <a:latin typeface="Arial"/>
                <a:cs typeface="Arial"/>
              </a:rPr>
              <a:t>For every selected day </a:t>
            </a:r>
            <a:r>
              <a:rPr sz="1300" b="1" dirty="0">
                <a:solidFill>
                  <a:srgbClr val="FD7E2B"/>
                </a:solidFill>
                <a:latin typeface="Arial"/>
                <a:cs typeface="Arial"/>
              </a:rPr>
              <a:t>for that </a:t>
            </a:r>
            <a:r>
              <a:rPr sz="1300" b="1" spc="-5" dirty="0">
                <a:solidFill>
                  <a:srgbClr val="FD7E2B"/>
                </a:solidFill>
                <a:latin typeface="Arial"/>
                <a:cs typeface="Arial"/>
              </a:rPr>
              <a:t>week...  For every order on </a:t>
            </a:r>
            <a:r>
              <a:rPr sz="1300" b="1" dirty="0">
                <a:solidFill>
                  <a:srgbClr val="FD7E2B"/>
                </a:solidFill>
                <a:latin typeface="Arial"/>
                <a:cs typeface="Arial"/>
              </a:rPr>
              <a:t>that</a:t>
            </a:r>
            <a:r>
              <a:rPr sz="1300" b="1" spc="-20" dirty="0">
                <a:solidFill>
                  <a:srgbClr val="FD7E2B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FD7E2B"/>
                </a:solidFill>
                <a:latin typeface="Arial"/>
                <a:cs typeface="Arial"/>
              </a:rPr>
              <a:t>day...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1455" y="1848458"/>
            <a:ext cx="2694940" cy="1303655"/>
            <a:chOff x="3301455" y="1848458"/>
            <a:chExt cx="2694940" cy="1303655"/>
          </a:xfrm>
        </p:grpSpPr>
        <p:sp>
          <p:nvSpPr>
            <p:cNvPr id="4" name="object 4"/>
            <p:cNvSpPr/>
            <p:nvPr/>
          </p:nvSpPr>
          <p:spPr>
            <a:xfrm>
              <a:off x="3306218" y="1853221"/>
              <a:ext cx="2685415" cy="1294130"/>
            </a:xfrm>
            <a:custGeom>
              <a:avLst/>
              <a:gdLst/>
              <a:ahLst/>
              <a:cxnLst/>
              <a:rect l="l" t="t" r="r" b="b"/>
              <a:pathLst>
                <a:path w="2685415" h="1294130">
                  <a:moveTo>
                    <a:pt x="1342597" y="1293997"/>
                  </a:moveTo>
                  <a:lnTo>
                    <a:pt x="0" y="646998"/>
                  </a:lnTo>
                  <a:lnTo>
                    <a:pt x="1342597" y="0"/>
                  </a:lnTo>
                  <a:lnTo>
                    <a:pt x="2685169" y="646998"/>
                  </a:lnTo>
                  <a:lnTo>
                    <a:pt x="1342597" y="12939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6218" y="1853221"/>
              <a:ext cx="2685415" cy="1294130"/>
            </a:xfrm>
            <a:custGeom>
              <a:avLst/>
              <a:gdLst/>
              <a:ahLst/>
              <a:cxnLst/>
              <a:rect l="l" t="t" r="r" b="b"/>
              <a:pathLst>
                <a:path w="2685415" h="1294130">
                  <a:moveTo>
                    <a:pt x="0" y="646998"/>
                  </a:moveTo>
                  <a:lnTo>
                    <a:pt x="1342597" y="0"/>
                  </a:lnTo>
                  <a:lnTo>
                    <a:pt x="2685169" y="646998"/>
                  </a:lnTo>
                  <a:lnTo>
                    <a:pt x="1342597" y="1293997"/>
                  </a:lnTo>
                  <a:lnTo>
                    <a:pt x="0" y="646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88946" y="2139024"/>
            <a:ext cx="1119505" cy="707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If adding an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order  to the truck, the  total truck load  exceed 30k lbs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48557" y="2495457"/>
            <a:ext cx="3976370" cy="801370"/>
            <a:chOff x="2648557" y="2495457"/>
            <a:chExt cx="3976370" cy="801370"/>
          </a:xfrm>
        </p:grpSpPr>
        <p:sp>
          <p:nvSpPr>
            <p:cNvPr id="8" name="object 8"/>
            <p:cNvSpPr/>
            <p:nvPr/>
          </p:nvSpPr>
          <p:spPr>
            <a:xfrm>
              <a:off x="2664019" y="2500220"/>
              <a:ext cx="642620" cy="773430"/>
            </a:xfrm>
            <a:custGeom>
              <a:avLst/>
              <a:gdLst/>
              <a:ahLst/>
              <a:cxnLst/>
              <a:rect l="l" t="t" r="r" b="b"/>
              <a:pathLst>
                <a:path w="642620" h="773429">
                  <a:moveTo>
                    <a:pt x="642198" y="0"/>
                  </a:moveTo>
                  <a:lnTo>
                    <a:pt x="0" y="0"/>
                  </a:lnTo>
                  <a:lnTo>
                    <a:pt x="0" y="7730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3319" y="32625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3319" y="32625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91387" y="2500220"/>
              <a:ext cx="617855" cy="773430"/>
            </a:xfrm>
            <a:custGeom>
              <a:avLst/>
              <a:gdLst/>
              <a:ahLst/>
              <a:cxnLst/>
              <a:rect l="l" t="t" r="r" b="b"/>
              <a:pathLst>
                <a:path w="617854" h="773429">
                  <a:moveTo>
                    <a:pt x="0" y="0"/>
                  </a:moveTo>
                  <a:lnTo>
                    <a:pt x="617748" y="0"/>
                  </a:lnTo>
                  <a:lnTo>
                    <a:pt x="617748" y="7730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98436" y="32625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424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8436" y="32625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424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90449" y="3305843"/>
            <a:ext cx="1947545" cy="90233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75335" marR="164465" indent="-605790">
              <a:lnSpc>
                <a:spcPct val="102299"/>
              </a:lnSpc>
              <a:spcBef>
                <a:spcPts val="745"/>
              </a:spcBef>
            </a:pPr>
            <a:r>
              <a:rPr sz="1100" spc="-5" dirty="0">
                <a:latin typeface="Arial"/>
                <a:cs typeface="Arial"/>
              </a:rPr>
              <a:t>Assign order to its original  </a:t>
            </a:r>
            <a:r>
              <a:rPr sz="1100" dirty="0">
                <a:latin typeface="Arial"/>
                <a:cs typeface="Arial"/>
              </a:rPr>
              <a:t>carrier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5413" y="3305843"/>
            <a:ext cx="1947545" cy="90233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09220" marR="102235" indent="-1905" algn="ctr">
              <a:lnSpc>
                <a:spcPct val="102299"/>
              </a:lnSpc>
              <a:spcBef>
                <a:spcPts val="775"/>
              </a:spcBef>
            </a:pPr>
            <a:r>
              <a:rPr sz="1100" spc="-5" dirty="0">
                <a:latin typeface="Arial"/>
                <a:cs typeface="Arial"/>
              </a:rPr>
              <a:t>Assign order to Direct Lane  trucks and add order  </a:t>
            </a:r>
            <a:r>
              <a:rPr sz="1100" dirty="0">
                <a:latin typeface="Arial"/>
                <a:cs typeface="Arial"/>
              </a:rPr>
              <a:t>chargeable </a:t>
            </a:r>
            <a:r>
              <a:rPr sz="1100" spc="-5" dirty="0">
                <a:latin typeface="Arial"/>
                <a:cs typeface="Arial"/>
              </a:rPr>
              <a:t>weight to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truck’s  </a:t>
            </a:r>
            <a:r>
              <a:rPr sz="1100" spc="-5" dirty="0">
                <a:latin typeface="Arial"/>
                <a:cs typeface="Arial"/>
              </a:rPr>
              <a:t>total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6703" y="2230328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970000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970000"/>
                </a:solidFill>
                <a:latin typeface="Arial"/>
                <a:cs typeface="Arial"/>
              </a:rPr>
              <a:t>rue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0756" y="2230328"/>
            <a:ext cx="414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970000"/>
                </a:solidFill>
                <a:latin typeface="Arial"/>
                <a:cs typeface="Arial"/>
              </a:rPr>
              <a:t>False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95149" y="316314"/>
            <a:ext cx="54800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Test </a:t>
            </a:r>
            <a:r>
              <a:rPr spc="-5" dirty="0"/>
              <a:t>and Cost Analysis </a:t>
            </a:r>
            <a:r>
              <a:rPr dirty="0"/>
              <a:t>- </a:t>
            </a:r>
            <a:r>
              <a:rPr spc="-5" dirty="0"/>
              <a:t>Run</a:t>
            </a:r>
            <a:r>
              <a:rPr spc="-200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49" y="316314"/>
            <a:ext cx="644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Test </a:t>
            </a:r>
            <a:r>
              <a:rPr spc="-5" dirty="0"/>
              <a:t>and Cost Analysis </a:t>
            </a:r>
            <a:r>
              <a:rPr dirty="0"/>
              <a:t>- </a:t>
            </a:r>
            <a:r>
              <a:rPr spc="-5" dirty="0"/>
              <a:t>Compute Key</a:t>
            </a:r>
            <a:r>
              <a:rPr spc="-11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6639861" y="827675"/>
            <a:ext cx="1505946" cy="2925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4095" y="3985744"/>
            <a:ext cx="2128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Weekly Direct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Lanes</a:t>
            </a:r>
            <a:r>
              <a:rPr sz="1200" b="1" spc="-6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Truckload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996" y="1327705"/>
            <a:ext cx="4276090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21640" algn="l"/>
                <a:tab pos="42227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Weekly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Direct Lanes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Truckload</a:t>
            </a:r>
            <a:endParaRPr sz="1400">
              <a:latin typeface="Arial"/>
              <a:cs typeface="Arial"/>
            </a:endParaRPr>
          </a:p>
          <a:p>
            <a:pPr marL="421640" marR="659765" indent="-409575">
              <a:lnSpc>
                <a:spcPct val="200900"/>
              </a:lnSpc>
              <a:buFont typeface="AoyagiKouzanFontT"/>
              <a:buChar char="➢"/>
              <a:tabLst>
                <a:tab pos="421640" algn="l"/>
                <a:tab pos="42227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Percentage of time we have enough CW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(benchmark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22k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lbs)</a:t>
            </a:r>
            <a:endParaRPr sz="1400">
              <a:latin typeface="Arial"/>
              <a:cs typeface="Arial"/>
            </a:endParaRPr>
          </a:p>
          <a:p>
            <a:pPr marL="421640" marR="5080" indent="-409575">
              <a:lnSpc>
                <a:spcPct val="200900"/>
              </a:lnSpc>
              <a:buFont typeface="AoyagiKouzanFontT"/>
              <a:buChar char="➢"/>
              <a:tabLst>
                <a:tab pos="421640" algn="l"/>
                <a:tab pos="42227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Capacity gained in the Net by pulling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some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loads  out of the overall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oyagiKouzanFontT"/>
              <a:buChar char="➢"/>
            </a:pPr>
            <a:endParaRPr sz="1450">
              <a:latin typeface="Arial"/>
              <a:cs typeface="Arial"/>
            </a:endParaRPr>
          </a:p>
          <a:p>
            <a:pPr marL="422275" indent="-409575">
              <a:lnSpc>
                <a:spcPct val="100000"/>
              </a:lnSpc>
              <a:buFont typeface="AoyagiKouzanFontT"/>
              <a:buChar char="➢"/>
              <a:tabLst>
                <a:tab pos="421640" algn="l"/>
                <a:tab pos="42227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saved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Direct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Lanes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515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77" y="2626804"/>
            <a:ext cx="95872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Business  Objecti</a:t>
            </a:r>
            <a:r>
              <a:rPr sz="1600" b="1" spc="-1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600" b="1" dirty="0">
                <a:solidFill>
                  <a:srgbClr val="858585"/>
                </a:solidFill>
                <a:latin typeface="Roboto"/>
                <a:cs typeface="Roboto"/>
              </a:rPr>
              <a:t>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6169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0007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1355" y="2808568"/>
            <a:ext cx="4628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0091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9" y="203227"/>
                </a:lnTo>
                <a:lnTo>
                  <a:pt x="33169" y="160592"/>
                </a:lnTo>
                <a:lnTo>
                  <a:pt x="57335" y="121657"/>
                </a:lnTo>
                <a:lnTo>
                  <a:pt x="87037" y="87033"/>
                </a:lnTo>
                <a:lnTo>
                  <a:pt x="121661" y="57333"/>
                </a:lnTo>
                <a:lnTo>
                  <a:pt x="160597" y="33167"/>
                </a:lnTo>
                <a:lnTo>
                  <a:pt x="203231" y="15149"/>
                </a:lnTo>
                <a:lnTo>
                  <a:pt x="248952" y="3889"/>
                </a:lnTo>
                <a:lnTo>
                  <a:pt x="297149" y="0"/>
                </a:lnTo>
                <a:lnTo>
                  <a:pt x="343911" y="3701"/>
                </a:lnTo>
                <a:lnTo>
                  <a:pt x="389106" y="14586"/>
                </a:lnTo>
                <a:lnTo>
                  <a:pt x="431931" y="32323"/>
                </a:lnTo>
                <a:lnTo>
                  <a:pt x="471587" y="56582"/>
                </a:lnTo>
                <a:lnTo>
                  <a:pt x="507273" y="87032"/>
                </a:lnTo>
                <a:lnTo>
                  <a:pt x="537722" y="122718"/>
                </a:lnTo>
                <a:lnTo>
                  <a:pt x="561979" y="162370"/>
                </a:lnTo>
                <a:lnTo>
                  <a:pt x="579714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51" y="391071"/>
                </a:lnTo>
                <a:lnTo>
                  <a:pt x="561134" y="433706"/>
                </a:lnTo>
                <a:lnTo>
                  <a:pt x="536970" y="472641"/>
                </a:lnTo>
                <a:lnTo>
                  <a:pt x="507270" y="507265"/>
                </a:lnTo>
                <a:lnTo>
                  <a:pt x="472647" y="536965"/>
                </a:lnTo>
                <a:lnTo>
                  <a:pt x="433712" y="561131"/>
                </a:lnTo>
                <a:lnTo>
                  <a:pt x="391076" y="579149"/>
                </a:lnTo>
                <a:lnTo>
                  <a:pt x="345351" y="590409"/>
                </a:lnTo>
                <a:lnTo>
                  <a:pt x="297149" y="594298"/>
                </a:lnTo>
                <a:lnTo>
                  <a:pt x="248952" y="590409"/>
                </a:lnTo>
                <a:lnTo>
                  <a:pt x="203231" y="579149"/>
                </a:lnTo>
                <a:lnTo>
                  <a:pt x="160597" y="561131"/>
                </a:lnTo>
                <a:lnTo>
                  <a:pt x="121661" y="536965"/>
                </a:lnTo>
                <a:lnTo>
                  <a:pt x="87037" y="507265"/>
                </a:lnTo>
                <a:lnTo>
                  <a:pt x="57335" y="472641"/>
                </a:lnTo>
                <a:lnTo>
                  <a:pt x="33169" y="433706"/>
                </a:lnTo>
                <a:lnTo>
                  <a:pt x="15149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941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706" y="2808568"/>
            <a:ext cx="6612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Model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9338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3170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D9346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6061" y="2626804"/>
            <a:ext cx="958722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Route  Selection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8584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418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7974" y="2808568"/>
            <a:ext cx="172742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Recommendation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8118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73" y="36899"/>
                </a:moveTo>
                <a:lnTo>
                  <a:pt x="18474" y="36899"/>
                </a:lnTo>
                <a:lnTo>
                  <a:pt x="11285" y="35450"/>
                </a:lnTo>
                <a:lnTo>
                  <a:pt x="5412" y="31496"/>
                </a:lnTo>
                <a:lnTo>
                  <a:pt x="1452" y="25631"/>
                </a:lnTo>
                <a:lnTo>
                  <a:pt x="0" y="18449"/>
                </a:lnTo>
                <a:lnTo>
                  <a:pt x="1452" y="11268"/>
                </a:lnTo>
                <a:lnTo>
                  <a:pt x="5412" y="5403"/>
                </a:lnTo>
                <a:lnTo>
                  <a:pt x="11285" y="1449"/>
                </a:lnTo>
                <a:lnTo>
                  <a:pt x="18474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323" y="13557"/>
                </a:lnTo>
                <a:lnTo>
                  <a:pt x="594323" y="18449"/>
                </a:lnTo>
                <a:lnTo>
                  <a:pt x="592871" y="25631"/>
                </a:lnTo>
                <a:lnTo>
                  <a:pt x="588914" y="31496"/>
                </a:lnTo>
                <a:lnTo>
                  <a:pt x="583049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4064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898" y="31496"/>
                </a:lnTo>
                <a:lnTo>
                  <a:pt x="583034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3936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59" h="37464">
                <a:moveTo>
                  <a:pt x="575873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901" y="31496"/>
                </a:lnTo>
                <a:lnTo>
                  <a:pt x="583045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5741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Filtering Routes by </a:t>
            </a:r>
            <a:r>
              <a:rPr spc="-10" dirty="0"/>
              <a:t>Weights</a:t>
            </a:r>
            <a:r>
              <a:rPr spc="-95" dirty="0"/>
              <a:t> </a:t>
            </a:r>
            <a:r>
              <a:rPr spc="-5" dirty="0"/>
              <a:t>Requirement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2298" y="1342884"/>
          <a:ext cx="7689849" cy="177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Area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Org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 marR="228600" indent="40640">
                        <a:lnSpc>
                          <a:spcPts val="165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Weeks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over 22k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B5293"/>
                          </a:solidFill>
                          <a:latin typeface="Arial"/>
                          <a:cs typeface="Arial"/>
                        </a:rPr>
                        <a:t>East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ORF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MDT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91%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91%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91%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522" y="3410673"/>
            <a:ext cx="710247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05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Routes that have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than 22k weekly total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weights over 80% weeks  from 2018 to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2020: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ORF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- MDT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JAX - </a:t>
            </a:r>
            <a:r>
              <a:rPr sz="1500" spc="-30" dirty="0">
                <a:solidFill>
                  <a:srgbClr val="970000"/>
                </a:solidFill>
                <a:latin typeface="Arial"/>
                <a:cs typeface="Arial"/>
              </a:rPr>
              <a:t>ATL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LAX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-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PHX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SAN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- SFO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LAX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-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SFO, SAN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- </a:t>
            </a:r>
            <a:r>
              <a:rPr sz="1500" spc="5" dirty="0">
                <a:solidFill>
                  <a:srgbClr val="970000"/>
                </a:solidFill>
                <a:latin typeface="Arial"/>
                <a:cs typeface="Arial"/>
              </a:rPr>
              <a:t>JAX</a:t>
            </a:r>
            <a:r>
              <a:rPr sz="1500" spc="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JAX -</a:t>
            </a:r>
            <a:r>
              <a:rPr sz="1500" spc="-135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SFO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346" y="452489"/>
            <a:ext cx="12909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1723909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68" y="35450"/>
                </a:lnTo>
                <a:lnTo>
                  <a:pt x="5403" y="31496"/>
                </a:lnTo>
                <a:lnTo>
                  <a:pt x="1449" y="25631"/>
                </a:lnTo>
                <a:lnTo>
                  <a:pt x="0" y="18449"/>
                </a:lnTo>
                <a:lnTo>
                  <a:pt x="1449" y="11268"/>
                </a:lnTo>
                <a:lnTo>
                  <a:pt x="5403" y="5403"/>
                </a:lnTo>
                <a:lnTo>
                  <a:pt x="11268" y="1449"/>
                </a:lnTo>
                <a:lnTo>
                  <a:pt x="18449" y="0"/>
                </a:lnTo>
                <a:lnTo>
                  <a:pt x="580741" y="0"/>
                </a:lnTo>
                <a:lnTo>
                  <a:pt x="585433" y="1942"/>
                </a:lnTo>
                <a:lnTo>
                  <a:pt x="59235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48" y="25631"/>
                </a:lnTo>
                <a:lnTo>
                  <a:pt x="588895" y="31496"/>
                </a:lnTo>
                <a:lnTo>
                  <a:pt x="583030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670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8" y="203227"/>
                </a:lnTo>
                <a:lnTo>
                  <a:pt x="33167" y="160592"/>
                </a:lnTo>
                <a:lnTo>
                  <a:pt x="57332" y="121657"/>
                </a:lnTo>
                <a:lnTo>
                  <a:pt x="87032" y="87033"/>
                </a:lnTo>
                <a:lnTo>
                  <a:pt x="121656" y="57333"/>
                </a:lnTo>
                <a:lnTo>
                  <a:pt x="160591" y="33167"/>
                </a:lnTo>
                <a:lnTo>
                  <a:pt x="203226" y="15149"/>
                </a:lnTo>
                <a:lnTo>
                  <a:pt x="248949" y="3889"/>
                </a:lnTo>
                <a:lnTo>
                  <a:pt x="297149" y="0"/>
                </a:lnTo>
                <a:lnTo>
                  <a:pt x="343913" y="3701"/>
                </a:lnTo>
                <a:lnTo>
                  <a:pt x="389105" y="14586"/>
                </a:lnTo>
                <a:lnTo>
                  <a:pt x="431927" y="32323"/>
                </a:lnTo>
                <a:lnTo>
                  <a:pt x="471579" y="56582"/>
                </a:lnTo>
                <a:lnTo>
                  <a:pt x="507263" y="87032"/>
                </a:lnTo>
                <a:lnTo>
                  <a:pt x="537714" y="122718"/>
                </a:lnTo>
                <a:lnTo>
                  <a:pt x="561974" y="162370"/>
                </a:lnTo>
                <a:lnTo>
                  <a:pt x="579712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9" y="391071"/>
                </a:lnTo>
                <a:lnTo>
                  <a:pt x="561131" y="433706"/>
                </a:lnTo>
                <a:lnTo>
                  <a:pt x="536965" y="472641"/>
                </a:lnTo>
                <a:lnTo>
                  <a:pt x="507265" y="507265"/>
                </a:lnTo>
                <a:lnTo>
                  <a:pt x="472641" y="536965"/>
                </a:lnTo>
                <a:lnTo>
                  <a:pt x="433706" y="561131"/>
                </a:lnTo>
                <a:lnTo>
                  <a:pt x="391071" y="579149"/>
                </a:lnTo>
                <a:lnTo>
                  <a:pt x="345348" y="590409"/>
                </a:lnTo>
                <a:lnTo>
                  <a:pt x="297149" y="594298"/>
                </a:lnTo>
                <a:lnTo>
                  <a:pt x="248949" y="590409"/>
                </a:lnTo>
                <a:lnTo>
                  <a:pt x="203226" y="579149"/>
                </a:lnTo>
                <a:lnTo>
                  <a:pt x="160591" y="561131"/>
                </a:lnTo>
                <a:lnTo>
                  <a:pt x="121656" y="536965"/>
                </a:lnTo>
                <a:lnTo>
                  <a:pt x="87032" y="507265"/>
                </a:lnTo>
                <a:lnTo>
                  <a:pt x="57332" y="472641"/>
                </a:lnTo>
                <a:lnTo>
                  <a:pt x="33167" y="433706"/>
                </a:lnTo>
                <a:lnTo>
                  <a:pt x="15148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5515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677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Busine</a:t>
            </a:r>
            <a:r>
              <a:rPr lang="en-US" sz="1600" b="1" spc="-5" dirty="0">
                <a:solidFill>
                  <a:srgbClr val="FF9900"/>
                </a:solidFill>
                <a:latin typeface="Roboto"/>
                <a:cs typeface="Roboto"/>
              </a:rPr>
              <a:t>s</a:t>
            </a: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s  Objecti</a:t>
            </a:r>
            <a:r>
              <a:rPr sz="1600" b="1" spc="-15" dirty="0">
                <a:solidFill>
                  <a:srgbClr val="FF9900"/>
                </a:solidFill>
                <a:latin typeface="Roboto"/>
                <a:cs typeface="Roboto"/>
              </a:rPr>
              <a:t>v</a:t>
            </a:r>
            <a:r>
              <a:rPr sz="1600" b="1" dirty="0">
                <a:solidFill>
                  <a:srgbClr val="FF9900"/>
                </a:solidFill>
                <a:latin typeface="Roboto"/>
                <a:cs typeface="Roboto"/>
              </a:rPr>
              <a:t>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86169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0007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1355" y="2808568"/>
            <a:ext cx="539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0091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9" y="203227"/>
                </a:lnTo>
                <a:lnTo>
                  <a:pt x="33169" y="160592"/>
                </a:lnTo>
                <a:lnTo>
                  <a:pt x="57335" y="121657"/>
                </a:lnTo>
                <a:lnTo>
                  <a:pt x="87037" y="87033"/>
                </a:lnTo>
                <a:lnTo>
                  <a:pt x="121661" y="57333"/>
                </a:lnTo>
                <a:lnTo>
                  <a:pt x="160597" y="33167"/>
                </a:lnTo>
                <a:lnTo>
                  <a:pt x="203231" y="15149"/>
                </a:lnTo>
                <a:lnTo>
                  <a:pt x="248952" y="3889"/>
                </a:lnTo>
                <a:lnTo>
                  <a:pt x="297149" y="0"/>
                </a:lnTo>
                <a:lnTo>
                  <a:pt x="343911" y="3701"/>
                </a:lnTo>
                <a:lnTo>
                  <a:pt x="389106" y="14586"/>
                </a:lnTo>
                <a:lnTo>
                  <a:pt x="431931" y="32323"/>
                </a:lnTo>
                <a:lnTo>
                  <a:pt x="471587" y="56582"/>
                </a:lnTo>
                <a:lnTo>
                  <a:pt x="507273" y="87032"/>
                </a:lnTo>
                <a:lnTo>
                  <a:pt x="537722" y="122718"/>
                </a:lnTo>
                <a:lnTo>
                  <a:pt x="561979" y="162370"/>
                </a:lnTo>
                <a:lnTo>
                  <a:pt x="579714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51" y="391071"/>
                </a:lnTo>
                <a:lnTo>
                  <a:pt x="561134" y="433706"/>
                </a:lnTo>
                <a:lnTo>
                  <a:pt x="536970" y="472641"/>
                </a:lnTo>
                <a:lnTo>
                  <a:pt x="507270" y="507265"/>
                </a:lnTo>
                <a:lnTo>
                  <a:pt x="472647" y="536965"/>
                </a:lnTo>
                <a:lnTo>
                  <a:pt x="433712" y="561131"/>
                </a:lnTo>
                <a:lnTo>
                  <a:pt x="391076" y="579149"/>
                </a:lnTo>
                <a:lnTo>
                  <a:pt x="345351" y="590409"/>
                </a:lnTo>
                <a:lnTo>
                  <a:pt x="297149" y="594298"/>
                </a:lnTo>
                <a:lnTo>
                  <a:pt x="248952" y="590409"/>
                </a:lnTo>
                <a:lnTo>
                  <a:pt x="203231" y="579149"/>
                </a:lnTo>
                <a:lnTo>
                  <a:pt x="160597" y="561131"/>
                </a:lnTo>
                <a:lnTo>
                  <a:pt x="121661" y="536965"/>
                </a:lnTo>
                <a:lnTo>
                  <a:pt x="87037" y="507265"/>
                </a:lnTo>
                <a:lnTo>
                  <a:pt x="57335" y="472641"/>
                </a:lnTo>
                <a:lnTo>
                  <a:pt x="33169" y="433706"/>
                </a:lnTo>
                <a:lnTo>
                  <a:pt x="15149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3941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706" y="2808568"/>
            <a:ext cx="7374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Model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9338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13170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6060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Route  Selection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08584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22418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87974" y="2808568"/>
            <a:ext cx="172742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Recommendation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8118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73" y="36899"/>
                </a:moveTo>
                <a:lnTo>
                  <a:pt x="18474" y="36899"/>
                </a:lnTo>
                <a:lnTo>
                  <a:pt x="11285" y="35450"/>
                </a:lnTo>
                <a:lnTo>
                  <a:pt x="5412" y="31496"/>
                </a:lnTo>
                <a:lnTo>
                  <a:pt x="1452" y="25631"/>
                </a:lnTo>
                <a:lnTo>
                  <a:pt x="0" y="18449"/>
                </a:lnTo>
                <a:lnTo>
                  <a:pt x="1452" y="11268"/>
                </a:lnTo>
                <a:lnTo>
                  <a:pt x="5412" y="5403"/>
                </a:lnTo>
                <a:lnTo>
                  <a:pt x="11285" y="1449"/>
                </a:lnTo>
                <a:lnTo>
                  <a:pt x="18474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323" y="13557"/>
                </a:lnTo>
                <a:lnTo>
                  <a:pt x="594323" y="18449"/>
                </a:lnTo>
                <a:lnTo>
                  <a:pt x="592871" y="25631"/>
                </a:lnTo>
                <a:lnTo>
                  <a:pt x="588914" y="31496"/>
                </a:lnTo>
                <a:lnTo>
                  <a:pt x="583049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4064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898" y="31496"/>
                </a:lnTo>
                <a:lnTo>
                  <a:pt x="583034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3936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59" h="37464">
                <a:moveTo>
                  <a:pt x="575873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901" y="31496"/>
                </a:lnTo>
                <a:lnTo>
                  <a:pt x="583045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45656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Estimation </a:t>
            </a:r>
            <a:r>
              <a:rPr dirty="0"/>
              <a:t>for </a:t>
            </a:r>
            <a:r>
              <a:rPr spc="-15" dirty="0"/>
              <a:t>Third-party’s</a:t>
            </a:r>
            <a:r>
              <a:rPr spc="-60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631826"/>
            <a:ext cx="289179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Because parts of the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cost rate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for 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some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third-party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(i.e.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1st Coast  Cargo Express) is </a:t>
            </a:r>
            <a:r>
              <a:rPr sz="1500" dirty="0">
                <a:solidFill>
                  <a:srgbClr val="970000"/>
                </a:solidFill>
                <a:latin typeface="Arial"/>
                <a:cs typeface="Arial"/>
              </a:rPr>
              <a:t>0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0.01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in the  dataset, we estimated those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costs 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by linear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regression models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for  later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calculations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cost-savings.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 marR="165100">
              <a:lnSpc>
                <a:spcPct val="116700"/>
              </a:lnSpc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cost-savings routes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are: 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ORF-MDT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15" dirty="0">
                <a:solidFill>
                  <a:srgbClr val="970000"/>
                </a:solidFill>
                <a:latin typeface="Arial"/>
                <a:cs typeface="Arial"/>
              </a:rPr>
              <a:t>JAX-ATL</a:t>
            </a:r>
            <a:r>
              <a:rPr sz="1500" spc="-1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LAX-PHX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, 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SAN-SFO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970000"/>
                </a:solidFill>
                <a:latin typeface="Arial"/>
                <a:cs typeface="Arial"/>
              </a:rPr>
              <a:t>LAX-SFO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0372" y="1295019"/>
            <a:ext cx="5261909" cy="279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42354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for </a:t>
            </a:r>
            <a:r>
              <a:rPr spc="-5" dirty="0"/>
              <a:t>Filtering</a:t>
            </a:r>
            <a:r>
              <a:rPr spc="-10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472436" y="733081"/>
            <a:ext cx="4011295" cy="3843020"/>
          </a:xfrm>
          <a:custGeom>
            <a:avLst/>
            <a:gdLst/>
            <a:ahLst/>
            <a:cxnLst/>
            <a:rect l="l" t="t" r="r" b="b"/>
            <a:pathLst>
              <a:path w="4011295" h="3843020">
                <a:moveTo>
                  <a:pt x="4010914" y="1917700"/>
                </a:moveTo>
                <a:lnTo>
                  <a:pt x="4010266" y="1866900"/>
                </a:lnTo>
                <a:lnTo>
                  <a:pt x="4008297" y="1816100"/>
                </a:lnTo>
                <a:lnTo>
                  <a:pt x="4005021" y="1765300"/>
                </a:lnTo>
                <a:lnTo>
                  <a:pt x="4000462" y="1714500"/>
                </a:lnTo>
                <a:lnTo>
                  <a:pt x="3994620" y="1676400"/>
                </a:lnTo>
                <a:lnTo>
                  <a:pt x="3987508" y="1625600"/>
                </a:lnTo>
                <a:lnTo>
                  <a:pt x="3979138" y="1574800"/>
                </a:lnTo>
                <a:lnTo>
                  <a:pt x="3969499" y="1524000"/>
                </a:lnTo>
                <a:lnTo>
                  <a:pt x="3958628" y="1473200"/>
                </a:lnTo>
                <a:lnTo>
                  <a:pt x="3946512" y="1435100"/>
                </a:lnTo>
                <a:lnTo>
                  <a:pt x="3933177" y="1384300"/>
                </a:lnTo>
                <a:lnTo>
                  <a:pt x="3918635" y="1333500"/>
                </a:lnTo>
                <a:lnTo>
                  <a:pt x="3902875" y="1295400"/>
                </a:lnTo>
                <a:lnTo>
                  <a:pt x="3885920" y="1244600"/>
                </a:lnTo>
                <a:lnTo>
                  <a:pt x="3867772" y="1206500"/>
                </a:lnTo>
                <a:lnTo>
                  <a:pt x="3848455" y="1155700"/>
                </a:lnTo>
                <a:lnTo>
                  <a:pt x="3827957" y="1117600"/>
                </a:lnTo>
                <a:lnTo>
                  <a:pt x="3806304" y="1066800"/>
                </a:lnTo>
                <a:lnTo>
                  <a:pt x="3783507" y="1028700"/>
                </a:lnTo>
                <a:lnTo>
                  <a:pt x="3759555" y="977900"/>
                </a:lnTo>
                <a:lnTo>
                  <a:pt x="3734485" y="939800"/>
                </a:lnTo>
                <a:lnTo>
                  <a:pt x="3708285" y="901700"/>
                </a:lnTo>
                <a:lnTo>
                  <a:pt x="3680968" y="863600"/>
                </a:lnTo>
                <a:lnTo>
                  <a:pt x="3652558" y="812800"/>
                </a:lnTo>
                <a:lnTo>
                  <a:pt x="3623043" y="774700"/>
                </a:lnTo>
                <a:lnTo>
                  <a:pt x="3592449" y="736600"/>
                </a:lnTo>
                <a:lnTo>
                  <a:pt x="3560775" y="698500"/>
                </a:lnTo>
                <a:lnTo>
                  <a:pt x="3528034" y="660400"/>
                </a:lnTo>
                <a:lnTo>
                  <a:pt x="3494240" y="622300"/>
                </a:lnTo>
                <a:lnTo>
                  <a:pt x="3459403" y="596900"/>
                </a:lnTo>
                <a:lnTo>
                  <a:pt x="3387877" y="520700"/>
                </a:lnTo>
                <a:lnTo>
                  <a:pt x="3351466" y="495300"/>
                </a:lnTo>
                <a:lnTo>
                  <a:pt x="3314306" y="457200"/>
                </a:lnTo>
                <a:lnTo>
                  <a:pt x="3276435" y="431800"/>
                </a:lnTo>
                <a:lnTo>
                  <a:pt x="3237852" y="393700"/>
                </a:lnTo>
                <a:lnTo>
                  <a:pt x="3198584" y="368300"/>
                </a:lnTo>
                <a:lnTo>
                  <a:pt x="3158655" y="342900"/>
                </a:lnTo>
                <a:lnTo>
                  <a:pt x="3118091" y="317500"/>
                </a:lnTo>
                <a:lnTo>
                  <a:pt x="3035109" y="266700"/>
                </a:lnTo>
                <a:lnTo>
                  <a:pt x="2949816" y="215900"/>
                </a:lnTo>
                <a:lnTo>
                  <a:pt x="2906344" y="203200"/>
                </a:lnTo>
                <a:lnTo>
                  <a:pt x="2817876" y="152400"/>
                </a:lnTo>
                <a:lnTo>
                  <a:pt x="2727502" y="127000"/>
                </a:lnTo>
                <a:lnTo>
                  <a:pt x="2681655" y="101600"/>
                </a:lnTo>
                <a:lnTo>
                  <a:pt x="2398534" y="25400"/>
                </a:lnTo>
                <a:lnTo>
                  <a:pt x="2350198" y="25400"/>
                </a:lnTo>
                <a:lnTo>
                  <a:pt x="2301608" y="12700"/>
                </a:lnTo>
                <a:lnTo>
                  <a:pt x="2252751" y="12700"/>
                </a:lnTo>
                <a:lnTo>
                  <a:pt x="2203666" y="0"/>
                </a:lnTo>
                <a:lnTo>
                  <a:pt x="1809470" y="0"/>
                </a:lnTo>
                <a:lnTo>
                  <a:pt x="1761274" y="12700"/>
                </a:lnTo>
                <a:lnTo>
                  <a:pt x="1713433" y="12700"/>
                </a:lnTo>
                <a:lnTo>
                  <a:pt x="1665947" y="25400"/>
                </a:lnTo>
                <a:lnTo>
                  <a:pt x="1618843" y="25400"/>
                </a:lnTo>
                <a:lnTo>
                  <a:pt x="1300810" y="114300"/>
                </a:lnTo>
                <a:lnTo>
                  <a:pt x="1257211" y="127000"/>
                </a:lnTo>
                <a:lnTo>
                  <a:pt x="1214107" y="152400"/>
                </a:lnTo>
                <a:lnTo>
                  <a:pt x="1171524" y="165100"/>
                </a:lnTo>
                <a:lnTo>
                  <a:pt x="1129474" y="190500"/>
                </a:lnTo>
                <a:lnTo>
                  <a:pt x="1087958" y="203200"/>
                </a:lnTo>
                <a:lnTo>
                  <a:pt x="1006602" y="254000"/>
                </a:lnTo>
                <a:lnTo>
                  <a:pt x="966787" y="266700"/>
                </a:lnTo>
                <a:lnTo>
                  <a:pt x="927569" y="292100"/>
                </a:lnTo>
                <a:lnTo>
                  <a:pt x="888974" y="317500"/>
                </a:lnTo>
                <a:lnTo>
                  <a:pt x="850988" y="342900"/>
                </a:lnTo>
                <a:lnTo>
                  <a:pt x="813638" y="368300"/>
                </a:lnTo>
                <a:lnTo>
                  <a:pt x="776947" y="393700"/>
                </a:lnTo>
                <a:lnTo>
                  <a:pt x="740918" y="419100"/>
                </a:lnTo>
                <a:lnTo>
                  <a:pt x="705573" y="457200"/>
                </a:lnTo>
                <a:lnTo>
                  <a:pt x="670915" y="482600"/>
                </a:lnTo>
                <a:lnTo>
                  <a:pt x="636955" y="508000"/>
                </a:lnTo>
                <a:lnTo>
                  <a:pt x="603732" y="546100"/>
                </a:lnTo>
                <a:lnTo>
                  <a:pt x="571233" y="571500"/>
                </a:lnTo>
                <a:lnTo>
                  <a:pt x="539470" y="609600"/>
                </a:lnTo>
                <a:lnTo>
                  <a:pt x="508482" y="635000"/>
                </a:lnTo>
                <a:lnTo>
                  <a:pt x="478269" y="673100"/>
                </a:lnTo>
                <a:lnTo>
                  <a:pt x="448843" y="698500"/>
                </a:lnTo>
                <a:lnTo>
                  <a:pt x="420217" y="736600"/>
                </a:lnTo>
                <a:lnTo>
                  <a:pt x="392404" y="774700"/>
                </a:lnTo>
                <a:lnTo>
                  <a:pt x="365417" y="812800"/>
                </a:lnTo>
                <a:lnTo>
                  <a:pt x="339280" y="850900"/>
                </a:lnTo>
                <a:lnTo>
                  <a:pt x="313994" y="876300"/>
                </a:lnTo>
                <a:lnTo>
                  <a:pt x="289585" y="914400"/>
                </a:lnTo>
                <a:lnTo>
                  <a:pt x="266065" y="952500"/>
                </a:lnTo>
                <a:lnTo>
                  <a:pt x="243433" y="990600"/>
                </a:lnTo>
                <a:lnTo>
                  <a:pt x="221716" y="1041400"/>
                </a:lnTo>
                <a:lnTo>
                  <a:pt x="200926" y="1079500"/>
                </a:lnTo>
                <a:lnTo>
                  <a:pt x="181076" y="1117600"/>
                </a:lnTo>
                <a:lnTo>
                  <a:pt x="162179" y="1155700"/>
                </a:lnTo>
                <a:lnTo>
                  <a:pt x="144246" y="1193800"/>
                </a:lnTo>
                <a:lnTo>
                  <a:pt x="127292" y="1244600"/>
                </a:lnTo>
                <a:lnTo>
                  <a:pt x="111328" y="1282700"/>
                </a:lnTo>
                <a:lnTo>
                  <a:pt x="96380" y="1320800"/>
                </a:lnTo>
                <a:lnTo>
                  <a:pt x="82461" y="1371600"/>
                </a:lnTo>
                <a:lnTo>
                  <a:pt x="69557" y="1409700"/>
                </a:lnTo>
                <a:lnTo>
                  <a:pt x="57721" y="1460500"/>
                </a:lnTo>
                <a:lnTo>
                  <a:pt x="46939" y="1498600"/>
                </a:lnTo>
                <a:lnTo>
                  <a:pt x="37236" y="1549400"/>
                </a:lnTo>
                <a:lnTo>
                  <a:pt x="28625" y="1587500"/>
                </a:lnTo>
                <a:lnTo>
                  <a:pt x="21107" y="1638300"/>
                </a:lnTo>
                <a:lnTo>
                  <a:pt x="14719" y="1676400"/>
                </a:lnTo>
                <a:lnTo>
                  <a:pt x="9461" y="1727200"/>
                </a:lnTo>
                <a:lnTo>
                  <a:pt x="5346" y="1778000"/>
                </a:lnTo>
                <a:lnTo>
                  <a:pt x="2387" y="1816100"/>
                </a:lnTo>
                <a:lnTo>
                  <a:pt x="596" y="1866900"/>
                </a:lnTo>
                <a:lnTo>
                  <a:pt x="0" y="1917700"/>
                </a:lnTo>
                <a:lnTo>
                  <a:pt x="596" y="1968500"/>
                </a:lnTo>
                <a:lnTo>
                  <a:pt x="2387" y="2006600"/>
                </a:lnTo>
                <a:lnTo>
                  <a:pt x="5346" y="2057400"/>
                </a:lnTo>
                <a:lnTo>
                  <a:pt x="9461" y="2108200"/>
                </a:lnTo>
                <a:lnTo>
                  <a:pt x="14719" y="2146300"/>
                </a:lnTo>
                <a:lnTo>
                  <a:pt x="21107" y="2197100"/>
                </a:lnTo>
                <a:lnTo>
                  <a:pt x="28625" y="2235200"/>
                </a:lnTo>
                <a:lnTo>
                  <a:pt x="37236" y="2286000"/>
                </a:lnTo>
                <a:lnTo>
                  <a:pt x="46939" y="2324100"/>
                </a:lnTo>
                <a:lnTo>
                  <a:pt x="57721" y="2374900"/>
                </a:lnTo>
                <a:lnTo>
                  <a:pt x="69557" y="2413000"/>
                </a:lnTo>
                <a:lnTo>
                  <a:pt x="82461" y="2463800"/>
                </a:lnTo>
                <a:lnTo>
                  <a:pt x="96380" y="2501900"/>
                </a:lnTo>
                <a:lnTo>
                  <a:pt x="111328" y="2552700"/>
                </a:lnTo>
                <a:lnTo>
                  <a:pt x="127292" y="2590800"/>
                </a:lnTo>
                <a:lnTo>
                  <a:pt x="144246" y="2628900"/>
                </a:lnTo>
                <a:lnTo>
                  <a:pt x="162179" y="2667000"/>
                </a:lnTo>
                <a:lnTo>
                  <a:pt x="181076" y="2717800"/>
                </a:lnTo>
                <a:lnTo>
                  <a:pt x="200926" y="2755900"/>
                </a:lnTo>
                <a:lnTo>
                  <a:pt x="221716" y="2794000"/>
                </a:lnTo>
                <a:lnTo>
                  <a:pt x="243433" y="2832100"/>
                </a:lnTo>
                <a:lnTo>
                  <a:pt x="266065" y="2870200"/>
                </a:lnTo>
                <a:lnTo>
                  <a:pt x="289585" y="2908300"/>
                </a:lnTo>
                <a:lnTo>
                  <a:pt x="313994" y="2946400"/>
                </a:lnTo>
                <a:lnTo>
                  <a:pt x="339280" y="2984500"/>
                </a:lnTo>
                <a:lnTo>
                  <a:pt x="365417" y="3022600"/>
                </a:lnTo>
                <a:lnTo>
                  <a:pt x="392404" y="3060700"/>
                </a:lnTo>
                <a:lnTo>
                  <a:pt x="420217" y="3086100"/>
                </a:lnTo>
                <a:lnTo>
                  <a:pt x="448843" y="3124200"/>
                </a:lnTo>
                <a:lnTo>
                  <a:pt x="478269" y="3162300"/>
                </a:lnTo>
                <a:lnTo>
                  <a:pt x="508482" y="3187700"/>
                </a:lnTo>
                <a:lnTo>
                  <a:pt x="539470" y="3225800"/>
                </a:lnTo>
                <a:lnTo>
                  <a:pt x="571233" y="3263900"/>
                </a:lnTo>
                <a:lnTo>
                  <a:pt x="603732" y="3289300"/>
                </a:lnTo>
                <a:lnTo>
                  <a:pt x="636955" y="3314700"/>
                </a:lnTo>
                <a:lnTo>
                  <a:pt x="670915" y="3352800"/>
                </a:lnTo>
                <a:lnTo>
                  <a:pt x="705573" y="3378200"/>
                </a:lnTo>
                <a:lnTo>
                  <a:pt x="740918" y="3403600"/>
                </a:lnTo>
                <a:lnTo>
                  <a:pt x="776947" y="3429000"/>
                </a:lnTo>
                <a:lnTo>
                  <a:pt x="813638" y="3454400"/>
                </a:lnTo>
                <a:lnTo>
                  <a:pt x="850988" y="3492500"/>
                </a:lnTo>
                <a:lnTo>
                  <a:pt x="888974" y="3505200"/>
                </a:lnTo>
                <a:lnTo>
                  <a:pt x="927569" y="3530600"/>
                </a:lnTo>
                <a:lnTo>
                  <a:pt x="1006602" y="3581400"/>
                </a:lnTo>
                <a:lnTo>
                  <a:pt x="1046988" y="3606800"/>
                </a:lnTo>
                <a:lnTo>
                  <a:pt x="1087958" y="3619500"/>
                </a:lnTo>
                <a:lnTo>
                  <a:pt x="1129474" y="3644900"/>
                </a:lnTo>
                <a:lnTo>
                  <a:pt x="1171524" y="3657600"/>
                </a:lnTo>
                <a:lnTo>
                  <a:pt x="1214107" y="3683000"/>
                </a:lnTo>
                <a:lnTo>
                  <a:pt x="1300810" y="3708400"/>
                </a:lnTo>
                <a:lnTo>
                  <a:pt x="1344891" y="3733800"/>
                </a:lnTo>
                <a:lnTo>
                  <a:pt x="1572133" y="3797300"/>
                </a:lnTo>
                <a:lnTo>
                  <a:pt x="1618843" y="3797300"/>
                </a:lnTo>
                <a:lnTo>
                  <a:pt x="1665947" y="3810000"/>
                </a:lnTo>
                <a:lnTo>
                  <a:pt x="1710004" y="3810000"/>
                </a:lnTo>
                <a:lnTo>
                  <a:pt x="1722424" y="3812400"/>
                </a:lnTo>
                <a:lnTo>
                  <a:pt x="1761274" y="3822700"/>
                </a:lnTo>
                <a:lnTo>
                  <a:pt x="1782064" y="3822700"/>
                </a:lnTo>
                <a:lnTo>
                  <a:pt x="1792732" y="3824427"/>
                </a:lnTo>
                <a:lnTo>
                  <a:pt x="1839874" y="3830663"/>
                </a:lnTo>
                <a:lnTo>
                  <a:pt x="1857997" y="3835400"/>
                </a:lnTo>
                <a:lnTo>
                  <a:pt x="1885467" y="3835400"/>
                </a:lnTo>
                <a:lnTo>
                  <a:pt x="1892033" y="3836073"/>
                </a:lnTo>
                <a:lnTo>
                  <a:pt x="1942426" y="3839756"/>
                </a:lnTo>
                <a:lnTo>
                  <a:pt x="1993277" y="3841991"/>
                </a:lnTo>
                <a:lnTo>
                  <a:pt x="2044496" y="3842740"/>
                </a:lnTo>
                <a:lnTo>
                  <a:pt x="2095868" y="3841991"/>
                </a:lnTo>
                <a:lnTo>
                  <a:pt x="2146719" y="3839756"/>
                </a:lnTo>
                <a:lnTo>
                  <a:pt x="2197125" y="3836073"/>
                </a:lnTo>
                <a:lnTo>
                  <a:pt x="2247023" y="3830955"/>
                </a:lnTo>
                <a:lnTo>
                  <a:pt x="2296414" y="3824427"/>
                </a:lnTo>
                <a:lnTo>
                  <a:pt x="2345258" y="3816515"/>
                </a:lnTo>
                <a:lnTo>
                  <a:pt x="2393531" y="3807231"/>
                </a:lnTo>
                <a:lnTo>
                  <a:pt x="2438171" y="3797300"/>
                </a:lnTo>
                <a:lnTo>
                  <a:pt x="2438768" y="3797300"/>
                </a:lnTo>
                <a:lnTo>
                  <a:pt x="2441054" y="3796665"/>
                </a:lnTo>
                <a:lnTo>
                  <a:pt x="2441206" y="3796627"/>
                </a:lnTo>
                <a:lnTo>
                  <a:pt x="2488247" y="3784701"/>
                </a:lnTo>
                <a:lnTo>
                  <a:pt x="2534628" y="3771481"/>
                </a:lnTo>
                <a:lnTo>
                  <a:pt x="2560561" y="3763276"/>
                </a:lnTo>
                <a:lnTo>
                  <a:pt x="2666009" y="3733800"/>
                </a:lnTo>
                <a:lnTo>
                  <a:pt x="2710103" y="3708400"/>
                </a:lnTo>
                <a:lnTo>
                  <a:pt x="2796794" y="3683000"/>
                </a:lnTo>
                <a:lnTo>
                  <a:pt x="2839389" y="3657600"/>
                </a:lnTo>
                <a:lnTo>
                  <a:pt x="2881439" y="3644900"/>
                </a:lnTo>
                <a:lnTo>
                  <a:pt x="2922955" y="3619500"/>
                </a:lnTo>
                <a:lnTo>
                  <a:pt x="2963926" y="3606800"/>
                </a:lnTo>
                <a:lnTo>
                  <a:pt x="3004312" y="3581400"/>
                </a:lnTo>
                <a:lnTo>
                  <a:pt x="3083344" y="3530600"/>
                </a:lnTo>
                <a:lnTo>
                  <a:pt x="3121952" y="3505200"/>
                </a:lnTo>
                <a:lnTo>
                  <a:pt x="3159925" y="3492500"/>
                </a:lnTo>
                <a:lnTo>
                  <a:pt x="3197275" y="3454400"/>
                </a:lnTo>
                <a:lnTo>
                  <a:pt x="3233966" y="3429000"/>
                </a:lnTo>
                <a:lnTo>
                  <a:pt x="3269996" y="3403600"/>
                </a:lnTo>
                <a:lnTo>
                  <a:pt x="3305352" y="3378200"/>
                </a:lnTo>
                <a:lnTo>
                  <a:pt x="3340011" y="3352800"/>
                </a:lnTo>
                <a:lnTo>
                  <a:pt x="3373958" y="3314700"/>
                </a:lnTo>
                <a:lnTo>
                  <a:pt x="3407194" y="3289300"/>
                </a:lnTo>
                <a:lnTo>
                  <a:pt x="3439693" y="3263900"/>
                </a:lnTo>
                <a:lnTo>
                  <a:pt x="3471443" y="3225800"/>
                </a:lnTo>
                <a:lnTo>
                  <a:pt x="3502431" y="3187700"/>
                </a:lnTo>
                <a:lnTo>
                  <a:pt x="3532657" y="3162300"/>
                </a:lnTo>
                <a:lnTo>
                  <a:pt x="3562083" y="3124200"/>
                </a:lnTo>
                <a:lnTo>
                  <a:pt x="3590709" y="3086100"/>
                </a:lnTo>
                <a:lnTo>
                  <a:pt x="3618522" y="3060700"/>
                </a:lnTo>
                <a:lnTo>
                  <a:pt x="3645497" y="3022600"/>
                </a:lnTo>
                <a:lnTo>
                  <a:pt x="3671633" y="2984500"/>
                </a:lnTo>
                <a:lnTo>
                  <a:pt x="3696919" y="2946400"/>
                </a:lnTo>
                <a:lnTo>
                  <a:pt x="3721328" y="2908300"/>
                </a:lnTo>
                <a:lnTo>
                  <a:pt x="3744861" y="2870200"/>
                </a:lnTo>
                <a:lnTo>
                  <a:pt x="3767493" y="2832100"/>
                </a:lnTo>
                <a:lnTo>
                  <a:pt x="3789210" y="2794000"/>
                </a:lnTo>
                <a:lnTo>
                  <a:pt x="3810000" y="2755900"/>
                </a:lnTo>
                <a:lnTo>
                  <a:pt x="3829850" y="2717800"/>
                </a:lnTo>
                <a:lnTo>
                  <a:pt x="3848747" y="2667000"/>
                </a:lnTo>
                <a:lnTo>
                  <a:pt x="3866680" y="2628900"/>
                </a:lnTo>
                <a:lnTo>
                  <a:pt x="3883634" y="2590800"/>
                </a:lnTo>
                <a:lnTo>
                  <a:pt x="3899585" y="2552700"/>
                </a:lnTo>
                <a:lnTo>
                  <a:pt x="3914533" y="2501900"/>
                </a:lnTo>
                <a:lnTo>
                  <a:pt x="3928465" y="2463800"/>
                </a:lnTo>
                <a:lnTo>
                  <a:pt x="3941356" y="2413000"/>
                </a:lnTo>
                <a:lnTo>
                  <a:pt x="3953205" y="2374900"/>
                </a:lnTo>
                <a:lnTo>
                  <a:pt x="3963987" y="2324100"/>
                </a:lnTo>
                <a:lnTo>
                  <a:pt x="3973690" y="2286000"/>
                </a:lnTo>
                <a:lnTo>
                  <a:pt x="3982301" y="2235200"/>
                </a:lnTo>
                <a:lnTo>
                  <a:pt x="3989806" y="2197100"/>
                </a:lnTo>
                <a:lnTo>
                  <a:pt x="3996207" y="2146300"/>
                </a:lnTo>
                <a:lnTo>
                  <a:pt x="4001465" y="2108200"/>
                </a:lnTo>
                <a:lnTo>
                  <a:pt x="4005580" y="2057400"/>
                </a:lnTo>
                <a:lnTo>
                  <a:pt x="4008539" y="2006600"/>
                </a:lnTo>
                <a:lnTo>
                  <a:pt x="4010317" y="1968500"/>
                </a:lnTo>
                <a:lnTo>
                  <a:pt x="4010914" y="1917700"/>
                </a:lnTo>
                <a:close/>
              </a:path>
            </a:pathLst>
          </a:custGeom>
          <a:solidFill>
            <a:srgbClr val="FDA766">
              <a:alpha val="26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5105" y="3222607"/>
            <a:ext cx="95758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604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ORF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MDT  </a:t>
            </a:r>
            <a:r>
              <a:rPr sz="1400" b="1" spc="-5" dirty="0">
                <a:latin typeface="Arial"/>
                <a:cs typeface="Arial"/>
              </a:rPr>
              <a:t>JAX </a:t>
            </a:r>
            <a:r>
              <a:rPr sz="1400" b="1" dirty="0">
                <a:latin typeface="Arial"/>
                <a:cs typeface="Arial"/>
              </a:rPr>
              <a:t>- </a:t>
            </a:r>
            <a:r>
              <a:rPr sz="1400" b="1" spc="-40" dirty="0">
                <a:latin typeface="Arial"/>
                <a:cs typeface="Arial"/>
              </a:rPr>
              <a:t>ATL  </a:t>
            </a:r>
            <a:r>
              <a:rPr sz="1400" b="1" spc="-5" dirty="0">
                <a:latin typeface="Arial"/>
                <a:cs typeface="Arial"/>
              </a:rPr>
              <a:t>LAX </a:t>
            </a:r>
            <a:r>
              <a:rPr sz="1400" b="1" dirty="0">
                <a:latin typeface="Arial"/>
                <a:cs typeface="Arial"/>
              </a:rPr>
              <a:t>- </a:t>
            </a:r>
            <a:r>
              <a:rPr sz="1400" b="1" spc="-5" dirty="0">
                <a:latin typeface="Arial"/>
                <a:cs typeface="Arial"/>
              </a:rPr>
              <a:t>PHX  SAN </a:t>
            </a:r>
            <a:r>
              <a:rPr sz="1400" b="1" dirty="0">
                <a:latin typeface="Arial"/>
                <a:cs typeface="Arial"/>
              </a:rPr>
              <a:t>- </a:t>
            </a:r>
            <a:r>
              <a:rPr sz="1400" b="1" spc="-5" dirty="0">
                <a:latin typeface="Arial"/>
                <a:cs typeface="Arial"/>
              </a:rPr>
              <a:t>SFO  LAX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764" y="864310"/>
            <a:ext cx="98742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DFW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IAH  DFW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ORD  LRD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DTW  ORF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 JAX 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ONT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0601" y="2345211"/>
            <a:ext cx="87439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SAN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JAX  JAX -</a:t>
            </a:r>
            <a:r>
              <a:rPr sz="1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4586" y="1265647"/>
            <a:ext cx="1356360" cy="412115"/>
          </a:xfrm>
          <a:custGeom>
            <a:avLst/>
            <a:gdLst/>
            <a:ahLst/>
            <a:cxnLst/>
            <a:rect l="l" t="t" r="r" b="b"/>
            <a:pathLst>
              <a:path w="1356359" h="412114">
                <a:moveTo>
                  <a:pt x="0" y="68652"/>
                </a:moveTo>
                <a:lnTo>
                  <a:pt x="5393" y="41930"/>
                </a:lnTo>
                <a:lnTo>
                  <a:pt x="20103" y="20108"/>
                </a:lnTo>
                <a:lnTo>
                  <a:pt x="41923" y="5395"/>
                </a:lnTo>
                <a:lnTo>
                  <a:pt x="68649" y="0"/>
                </a:lnTo>
                <a:lnTo>
                  <a:pt x="1287647" y="0"/>
                </a:lnTo>
                <a:lnTo>
                  <a:pt x="1325739" y="11534"/>
                </a:lnTo>
                <a:lnTo>
                  <a:pt x="1351075" y="42380"/>
                </a:lnTo>
                <a:lnTo>
                  <a:pt x="1356297" y="68652"/>
                </a:lnTo>
                <a:lnTo>
                  <a:pt x="1356297" y="343246"/>
                </a:lnTo>
                <a:lnTo>
                  <a:pt x="1350903" y="369969"/>
                </a:lnTo>
                <a:lnTo>
                  <a:pt x="1336194" y="391791"/>
                </a:lnTo>
                <a:lnTo>
                  <a:pt x="1314373" y="406504"/>
                </a:lnTo>
                <a:lnTo>
                  <a:pt x="1287647" y="411899"/>
                </a:lnTo>
                <a:lnTo>
                  <a:pt x="68649" y="411899"/>
                </a:lnTo>
                <a:lnTo>
                  <a:pt x="41923" y="406504"/>
                </a:lnTo>
                <a:lnTo>
                  <a:pt x="20103" y="391791"/>
                </a:lnTo>
                <a:lnTo>
                  <a:pt x="5393" y="369969"/>
                </a:lnTo>
                <a:lnTo>
                  <a:pt x="0" y="343246"/>
                </a:lnTo>
                <a:lnTo>
                  <a:pt x="0" y="686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725" y="1347012"/>
            <a:ext cx="1768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14375" algn="l"/>
              </a:tabLst>
            </a:pPr>
            <a:r>
              <a:rPr sz="2100" u="heavy" baseline="19841" dirty="0">
                <a:solidFill>
                  <a:srgbClr val="59595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spc="165" baseline="1984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Initial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4586" y="2325595"/>
            <a:ext cx="2019300" cy="492759"/>
          </a:xfrm>
          <a:custGeom>
            <a:avLst/>
            <a:gdLst/>
            <a:ahLst/>
            <a:cxnLst/>
            <a:rect l="l" t="t" r="r" b="b"/>
            <a:pathLst>
              <a:path w="2019300" h="492760">
                <a:moveTo>
                  <a:pt x="0" y="82052"/>
                </a:moveTo>
                <a:lnTo>
                  <a:pt x="6446" y="50113"/>
                </a:lnTo>
                <a:lnTo>
                  <a:pt x="24028" y="24032"/>
                </a:lnTo>
                <a:lnTo>
                  <a:pt x="50108" y="6447"/>
                </a:lnTo>
                <a:lnTo>
                  <a:pt x="82049" y="0"/>
                </a:lnTo>
                <a:lnTo>
                  <a:pt x="1937246" y="0"/>
                </a:lnTo>
                <a:lnTo>
                  <a:pt x="1982766" y="13785"/>
                </a:lnTo>
                <a:lnTo>
                  <a:pt x="2013049" y="50651"/>
                </a:lnTo>
                <a:lnTo>
                  <a:pt x="2019295" y="82052"/>
                </a:lnTo>
                <a:lnTo>
                  <a:pt x="2019295" y="410249"/>
                </a:lnTo>
                <a:lnTo>
                  <a:pt x="2012849" y="442190"/>
                </a:lnTo>
                <a:lnTo>
                  <a:pt x="1995267" y="468270"/>
                </a:lnTo>
                <a:lnTo>
                  <a:pt x="1969187" y="485852"/>
                </a:lnTo>
                <a:lnTo>
                  <a:pt x="1937246" y="492299"/>
                </a:lnTo>
                <a:lnTo>
                  <a:pt x="82049" y="492299"/>
                </a:lnTo>
                <a:lnTo>
                  <a:pt x="50108" y="485852"/>
                </a:lnTo>
                <a:lnTo>
                  <a:pt x="24028" y="468270"/>
                </a:lnTo>
                <a:lnTo>
                  <a:pt x="6446" y="442190"/>
                </a:lnTo>
                <a:lnTo>
                  <a:pt x="0" y="410249"/>
                </a:lnTo>
                <a:lnTo>
                  <a:pt x="0" y="820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900" y="2345211"/>
            <a:ext cx="270129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55"/>
              </a:lnSpc>
              <a:spcBef>
                <a:spcPts val="100"/>
              </a:spcBef>
              <a:tabLst>
                <a:tab pos="971550" algn="l"/>
              </a:tabLst>
            </a:pPr>
            <a:r>
              <a:rPr sz="1400" u="sng" dirty="0">
                <a:solidFill>
                  <a:srgbClr val="59595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Routes that </a:t>
            </a:r>
            <a:r>
              <a:rPr sz="1400" dirty="0">
                <a:latin typeface="Arial"/>
                <a:cs typeface="Arial"/>
              </a:rPr>
              <a:t>meet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R="52069" algn="r">
              <a:lnSpc>
                <a:spcPts val="1655"/>
              </a:lnSpc>
            </a:pPr>
            <a:r>
              <a:rPr sz="1400" spc="-5" dirty="0">
                <a:latin typeface="Arial"/>
                <a:cs typeface="Arial"/>
              </a:rPr>
              <a:t>weights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requirement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10386" y="3590442"/>
            <a:ext cx="2087880" cy="362585"/>
          </a:xfrm>
          <a:custGeom>
            <a:avLst/>
            <a:gdLst/>
            <a:ahLst/>
            <a:cxnLst/>
            <a:rect l="l" t="t" r="r" b="b"/>
            <a:pathLst>
              <a:path w="2087879" h="362585">
                <a:moveTo>
                  <a:pt x="0" y="60349"/>
                </a:moveTo>
                <a:lnTo>
                  <a:pt x="4743" y="36861"/>
                </a:lnTo>
                <a:lnTo>
                  <a:pt x="17678" y="17678"/>
                </a:lnTo>
                <a:lnTo>
                  <a:pt x="36861" y="4743"/>
                </a:lnTo>
                <a:lnTo>
                  <a:pt x="60349" y="0"/>
                </a:lnTo>
                <a:lnTo>
                  <a:pt x="2027345" y="0"/>
                </a:lnTo>
                <a:lnTo>
                  <a:pt x="2070020" y="17674"/>
                </a:lnTo>
                <a:lnTo>
                  <a:pt x="2087695" y="60349"/>
                </a:lnTo>
                <a:lnTo>
                  <a:pt x="2087695" y="301749"/>
                </a:lnTo>
                <a:lnTo>
                  <a:pt x="2082952" y="325238"/>
                </a:lnTo>
                <a:lnTo>
                  <a:pt x="2070017" y="344421"/>
                </a:lnTo>
                <a:lnTo>
                  <a:pt x="2050834" y="357355"/>
                </a:lnTo>
                <a:lnTo>
                  <a:pt x="2027345" y="362099"/>
                </a:lnTo>
                <a:lnTo>
                  <a:pt x="60349" y="362099"/>
                </a:lnTo>
                <a:lnTo>
                  <a:pt x="36861" y="357355"/>
                </a:lnTo>
                <a:lnTo>
                  <a:pt x="17678" y="344421"/>
                </a:lnTo>
                <a:lnTo>
                  <a:pt x="4743" y="325238"/>
                </a:lnTo>
                <a:lnTo>
                  <a:pt x="0" y="301749"/>
                </a:lnTo>
                <a:lnTo>
                  <a:pt x="0" y="60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01090" y="3646906"/>
            <a:ext cx="1822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Routes that </a:t>
            </a:r>
            <a:r>
              <a:rPr sz="1400" dirty="0">
                <a:latin typeface="Arial"/>
                <a:cs typeface="Arial"/>
              </a:rPr>
              <a:t>save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49426" y="1455267"/>
            <a:ext cx="1266190" cy="2332355"/>
            <a:chOff x="5449426" y="1455267"/>
            <a:chExt cx="1266190" cy="2332355"/>
          </a:xfrm>
        </p:grpSpPr>
        <p:sp>
          <p:nvSpPr>
            <p:cNvPr id="14" name="object 14"/>
            <p:cNvSpPr/>
            <p:nvPr/>
          </p:nvSpPr>
          <p:spPr>
            <a:xfrm>
              <a:off x="6074287" y="1460029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749" y="31722"/>
                  </a:moveTo>
                  <a:lnTo>
                    <a:pt x="0" y="16012"/>
                  </a:lnTo>
                  <a:lnTo>
                    <a:pt x="22549" y="0"/>
                  </a:lnTo>
                  <a:lnTo>
                    <a:pt x="45299" y="15712"/>
                  </a:lnTo>
                  <a:lnTo>
                    <a:pt x="22749" y="3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4287" y="1460029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45299" y="15712"/>
                  </a:moveTo>
                  <a:lnTo>
                    <a:pt x="22549" y="0"/>
                  </a:lnTo>
                  <a:lnTo>
                    <a:pt x="0" y="16012"/>
                  </a:lnTo>
                  <a:lnTo>
                    <a:pt x="22749" y="31722"/>
                  </a:lnTo>
                  <a:lnTo>
                    <a:pt x="45299" y="157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6063" y="2555969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599" y="31724"/>
                  </a:moveTo>
                  <a:lnTo>
                    <a:pt x="0" y="15799"/>
                  </a:lnTo>
                  <a:lnTo>
                    <a:pt x="22674" y="0"/>
                  </a:lnTo>
                  <a:lnTo>
                    <a:pt x="45299" y="15899"/>
                  </a:lnTo>
                  <a:lnTo>
                    <a:pt x="22599" y="31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6063" y="2555969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45299" y="15899"/>
                  </a:moveTo>
                  <a:lnTo>
                    <a:pt x="22674" y="0"/>
                  </a:lnTo>
                  <a:lnTo>
                    <a:pt x="0" y="15799"/>
                  </a:lnTo>
                  <a:lnTo>
                    <a:pt x="22599" y="31724"/>
                  </a:lnTo>
                  <a:lnTo>
                    <a:pt x="45299" y="158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99489" y="3766617"/>
              <a:ext cx="1210945" cy="5080"/>
            </a:xfrm>
            <a:custGeom>
              <a:avLst/>
              <a:gdLst/>
              <a:ahLst/>
              <a:cxnLst/>
              <a:rect l="l" t="t" r="r" b="b"/>
              <a:pathLst>
                <a:path w="1210945" h="5079">
                  <a:moveTo>
                    <a:pt x="1210897" y="48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4189" y="375066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599" y="31699"/>
                  </a:moveTo>
                  <a:lnTo>
                    <a:pt x="0" y="15749"/>
                  </a:lnTo>
                  <a:lnTo>
                    <a:pt x="22724" y="0"/>
                  </a:lnTo>
                  <a:lnTo>
                    <a:pt x="45299" y="15949"/>
                  </a:lnTo>
                  <a:lnTo>
                    <a:pt x="22599" y="31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54189" y="375066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45299" y="15949"/>
                  </a:moveTo>
                  <a:lnTo>
                    <a:pt x="22724" y="0"/>
                  </a:lnTo>
                  <a:lnTo>
                    <a:pt x="0" y="15749"/>
                  </a:lnTo>
                  <a:lnTo>
                    <a:pt x="22599" y="31699"/>
                  </a:lnTo>
                  <a:lnTo>
                    <a:pt x="45299" y="15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515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77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Business  Objecti</a:t>
            </a:r>
            <a:r>
              <a:rPr sz="1600" b="1" spc="-1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600" b="1" dirty="0">
                <a:solidFill>
                  <a:srgbClr val="858585"/>
                </a:solidFill>
                <a:latin typeface="Roboto"/>
                <a:cs typeface="Roboto"/>
              </a:rPr>
              <a:t>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6169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0007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1355" y="2808568"/>
            <a:ext cx="539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0091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9" y="203227"/>
                </a:lnTo>
                <a:lnTo>
                  <a:pt x="33169" y="160592"/>
                </a:lnTo>
                <a:lnTo>
                  <a:pt x="57335" y="121657"/>
                </a:lnTo>
                <a:lnTo>
                  <a:pt x="87037" y="87033"/>
                </a:lnTo>
                <a:lnTo>
                  <a:pt x="121661" y="57333"/>
                </a:lnTo>
                <a:lnTo>
                  <a:pt x="160597" y="33167"/>
                </a:lnTo>
                <a:lnTo>
                  <a:pt x="203231" y="15149"/>
                </a:lnTo>
                <a:lnTo>
                  <a:pt x="248952" y="3889"/>
                </a:lnTo>
                <a:lnTo>
                  <a:pt x="297149" y="0"/>
                </a:lnTo>
                <a:lnTo>
                  <a:pt x="343911" y="3701"/>
                </a:lnTo>
                <a:lnTo>
                  <a:pt x="389106" y="14586"/>
                </a:lnTo>
                <a:lnTo>
                  <a:pt x="431931" y="32323"/>
                </a:lnTo>
                <a:lnTo>
                  <a:pt x="471587" y="56582"/>
                </a:lnTo>
                <a:lnTo>
                  <a:pt x="507273" y="87032"/>
                </a:lnTo>
                <a:lnTo>
                  <a:pt x="537722" y="122718"/>
                </a:lnTo>
                <a:lnTo>
                  <a:pt x="561979" y="162370"/>
                </a:lnTo>
                <a:lnTo>
                  <a:pt x="579714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51" y="391071"/>
                </a:lnTo>
                <a:lnTo>
                  <a:pt x="561134" y="433706"/>
                </a:lnTo>
                <a:lnTo>
                  <a:pt x="536970" y="472641"/>
                </a:lnTo>
                <a:lnTo>
                  <a:pt x="507270" y="507265"/>
                </a:lnTo>
                <a:lnTo>
                  <a:pt x="472647" y="536965"/>
                </a:lnTo>
                <a:lnTo>
                  <a:pt x="433712" y="561131"/>
                </a:lnTo>
                <a:lnTo>
                  <a:pt x="391076" y="579149"/>
                </a:lnTo>
                <a:lnTo>
                  <a:pt x="345351" y="590409"/>
                </a:lnTo>
                <a:lnTo>
                  <a:pt x="297149" y="594298"/>
                </a:lnTo>
                <a:lnTo>
                  <a:pt x="248952" y="590409"/>
                </a:lnTo>
                <a:lnTo>
                  <a:pt x="203231" y="579149"/>
                </a:lnTo>
                <a:lnTo>
                  <a:pt x="160597" y="561131"/>
                </a:lnTo>
                <a:lnTo>
                  <a:pt x="121661" y="536965"/>
                </a:lnTo>
                <a:lnTo>
                  <a:pt x="87037" y="507265"/>
                </a:lnTo>
                <a:lnTo>
                  <a:pt x="57335" y="472641"/>
                </a:lnTo>
                <a:lnTo>
                  <a:pt x="33169" y="433706"/>
                </a:lnTo>
                <a:lnTo>
                  <a:pt x="15149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941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706" y="2808568"/>
            <a:ext cx="6612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Model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9338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3170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6060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Route  Selection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8584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418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D9346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7974" y="2808568"/>
            <a:ext cx="172742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Recommendation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8118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73" y="36899"/>
                </a:moveTo>
                <a:lnTo>
                  <a:pt x="18474" y="36899"/>
                </a:lnTo>
                <a:lnTo>
                  <a:pt x="11285" y="35450"/>
                </a:lnTo>
                <a:lnTo>
                  <a:pt x="5412" y="31496"/>
                </a:lnTo>
                <a:lnTo>
                  <a:pt x="1452" y="25631"/>
                </a:lnTo>
                <a:lnTo>
                  <a:pt x="0" y="18449"/>
                </a:lnTo>
                <a:lnTo>
                  <a:pt x="1452" y="11268"/>
                </a:lnTo>
                <a:lnTo>
                  <a:pt x="5412" y="5403"/>
                </a:lnTo>
                <a:lnTo>
                  <a:pt x="11285" y="1449"/>
                </a:lnTo>
                <a:lnTo>
                  <a:pt x="18474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323" y="13557"/>
                </a:lnTo>
                <a:lnTo>
                  <a:pt x="594323" y="18449"/>
                </a:lnTo>
                <a:lnTo>
                  <a:pt x="592871" y="25631"/>
                </a:lnTo>
                <a:lnTo>
                  <a:pt x="588914" y="31496"/>
                </a:lnTo>
                <a:lnTo>
                  <a:pt x="583049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4064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898" y="31496"/>
                </a:lnTo>
                <a:lnTo>
                  <a:pt x="583034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3936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59" h="37464">
                <a:moveTo>
                  <a:pt x="575873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901" y="31496"/>
                </a:lnTo>
                <a:lnTo>
                  <a:pt x="583045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51765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Shipping Schedule</a:t>
            </a:r>
            <a:r>
              <a:rPr spc="-95" dirty="0"/>
              <a:t> </a:t>
            </a:r>
            <a:r>
              <a:rPr spc="-5" dirty="0"/>
              <a:t>Recommendation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936" y="963085"/>
          <a:ext cx="8661398" cy="3398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1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21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Area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Org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5270" marR="213360" indent="-34925">
                        <a:lnSpc>
                          <a:spcPts val="1650"/>
                        </a:lnSpc>
                      </a:pPr>
                      <a:r>
                        <a:rPr sz="1400" b="1" spc="-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ransit  Hours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Collect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9090" marR="121920" indent="-212725">
                        <a:lnSpc>
                          <a:spcPts val="16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Shipment 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9380" indent="57150" algn="just">
                        <a:lnSpc>
                          <a:spcPts val="1650"/>
                        </a:lnSpc>
                        <a:spcBef>
                          <a:spcPts val="74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Average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Capacity  Savings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(per</a:t>
                      </a:r>
                      <a:r>
                        <a:rPr sz="14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year)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0825" algn="ctr">
                        <a:lnSpc>
                          <a:spcPts val="1650"/>
                        </a:lnSpc>
                        <a:spcBef>
                          <a:spcPts val="740"/>
                        </a:spcBef>
                      </a:pPr>
                      <a:r>
                        <a:rPr sz="14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verage  Cost  Savings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($/year)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B5293"/>
                          </a:solidFill>
                          <a:latin typeface="Arial"/>
                          <a:cs typeface="Arial"/>
                        </a:rPr>
                        <a:t>East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ORF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MDT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4.49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Mon -</a:t>
                      </a:r>
                      <a:r>
                        <a:rPr sz="14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6995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0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16790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JAX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ATL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5.03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Tue </a:t>
                      </a: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Thur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179281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970000"/>
                          </a:solidFill>
                          <a:latin typeface="Arial"/>
                          <a:cs typeface="Arial"/>
                        </a:rPr>
                        <a:t>West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LAX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PHX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6.15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Mon -</a:t>
                      </a:r>
                      <a:r>
                        <a:rPr sz="14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6206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95855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LAX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6.89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Mon -</a:t>
                      </a:r>
                      <a:r>
                        <a:rPr sz="14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54301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9.02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Mon -</a:t>
                      </a:r>
                      <a:r>
                        <a:rPr sz="1400" spc="-6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Wed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76381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Wed </a:t>
                      </a: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2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100263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4520" y="750093"/>
            <a:ext cx="3710304" cy="4190365"/>
            <a:chOff x="2384520" y="750093"/>
            <a:chExt cx="3710304" cy="4190365"/>
          </a:xfrm>
        </p:grpSpPr>
        <p:sp>
          <p:nvSpPr>
            <p:cNvPr id="3" name="object 3"/>
            <p:cNvSpPr/>
            <p:nvPr/>
          </p:nvSpPr>
          <p:spPr>
            <a:xfrm>
              <a:off x="2384520" y="750093"/>
              <a:ext cx="1635244" cy="3890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1566" y="771546"/>
              <a:ext cx="1843146" cy="3868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34429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 Route:</a:t>
            </a:r>
            <a:r>
              <a:rPr spc="-95" dirty="0"/>
              <a:t> </a:t>
            </a:r>
            <a:r>
              <a:rPr spc="-5" dirty="0"/>
              <a:t>SAN-SFO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3838" y="1267505"/>
            <a:ext cx="21755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Western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route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SAN-SFO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5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overloaded:</a:t>
            </a:r>
            <a:endParaRPr sz="1500">
              <a:latin typeface="Arial"/>
              <a:cs typeface="Arial"/>
            </a:endParaRPr>
          </a:p>
          <a:p>
            <a:pPr marL="469265" marR="5080" indent="-344170">
              <a:lnSpc>
                <a:spcPct val="100000"/>
              </a:lnSpc>
              <a:buClr>
                <a:srgbClr val="000000"/>
              </a:buClr>
              <a:buChar char="○"/>
              <a:tabLst>
                <a:tab pos="469265" algn="l"/>
                <a:tab pos="469900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week from  2018-2020 have</a:t>
            </a:r>
            <a:r>
              <a:rPr sz="15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weight </a:t>
            </a:r>
            <a:r>
              <a:rPr sz="1500" spc="-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97A7"/>
                </a:solidFill>
                <a:latin typeface="Arial"/>
                <a:cs typeface="Arial"/>
              </a:rPr>
              <a:t>more </a:t>
            </a:r>
            <a:r>
              <a:rPr sz="1500" spc="-5" dirty="0">
                <a:solidFill>
                  <a:srgbClr val="0097A7"/>
                </a:solidFill>
                <a:latin typeface="Arial"/>
                <a:cs typeface="Arial"/>
              </a:rPr>
              <a:t>than 30K 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Monday &amp;  </a:t>
            </a:r>
            <a:r>
              <a:rPr sz="1500" spc="-10" dirty="0">
                <a:solidFill>
                  <a:srgbClr val="FF0000"/>
                </a:solidFill>
                <a:latin typeface="Arial"/>
                <a:cs typeface="Arial"/>
              </a:rPr>
              <a:t>Wednesday</a:t>
            </a:r>
            <a:endParaRPr sz="1500">
              <a:latin typeface="Arial"/>
              <a:cs typeface="Arial"/>
            </a:endParaRPr>
          </a:p>
          <a:p>
            <a:pPr marL="469265" marR="5080" indent="-344170">
              <a:lnSpc>
                <a:spcPct val="100000"/>
              </a:lnSpc>
              <a:buChar char="○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Recommend to</a:t>
            </a:r>
            <a:r>
              <a:rPr sz="1500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ship  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twice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week:</a:t>
            </a:r>
            <a:endParaRPr sz="1500">
              <a:latin typeface="Arial"/>
              <a:cs typeface="Arial"/>
            </a:endParaRPr>
          </a:p>
          <a:p>
            <a:pPr marL="927100" lvl="1" indent="-344170">
              <a:lnSpc>
                <a:spcPct val="100000"/>
              </a:lnSpc>
              <a:buChar char="■"/>
              <a:tabLst>
                <a:tab pos="926465" algn="l"/>
                <a:tab pos="927100" algn="l"/>
              </a:tabLst>
            </a:pP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Wednesday</a:t>
            </a:r>
            <a:endParaRPr sz="1500">
              <a:latin typeface="Arial"/>
              <a:cs typeface="Arial"/>
            </a:endParaRPr>
          </a:p>
          <a:p>
            <a:pPr marL="927100" lvl="1" indent="-344170">
              <a:lnSpc>
                <a:spcPct val="100000"/>
              </a:lnSpc>
              <a:buChar char="■"/>
              <a:tabLst>
                <a:tab pos="926465" algn="l"/>
                <a:tab pos="927100" algn="l"/>
              </a:tabLst>
            </a:pP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Saturday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251" y="800173"/>
            <a:ext cx="1592671" cy="3788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43389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Recommendation </a:t>
            </a:r>
            <a:r>
              <a:rPr dirty="0"/>
              <a:t>for</a:t>
            </a:r>
            <a:r>
              <a:rPr spc="-90" dirty="0"/>
              <a:t> </a:t>
            </a:r>
            <a:r>
              <a:rPr spc="-5" dirty="0"/>
              <a:t>SAN-SFO</a:t>
            </a:r>
          </a:p>
        </p:txBody>
      </p:sp>
      <p:sp>
        <p:nvSpPr>
          <p:cNvPr id="3" name="object 3"/>
          <p:cNvSpPr/>
          <p:nvPr/>
        </p:nvSpPr>
        <p:spPr>
          <a:xfrm>
            <a:off x="823523" y="1606188"/>
            <a:ext cx="4153021" cy="297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260" y="890852"/>
            <a:ext cx="8481695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634" indent="-344170">
              <a:lnSpc>
                <a:spcPct val="116700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considering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shipment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of ‘Third-day’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‘Second- day’, they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can consider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change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 delivery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schedule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for SAN-SFO: once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day during each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weekday</a:t>
            </a:r>
            <a:endParaRPr sz="1500">
              <a:latin typeface="Arial"/>
              <a:cs typeface="Arial"/>
            </a:endParaRPr>
          </a:p>
          <a:p>
            <a:pPr marL="5199380" marR="73660" lvl="1" indent="-336550">
              <a:lnSpc>
                <a:spcPct val="116100"/>
              </a:lnSpc>
              <a:spcBef>
                <a:spcPts val="265"/>
              </a:spcBef>
              <a:buChar char="○"/>
              <a:tabLst>
                <a:tab pos="5199380" algn="l"/>
                <a:tab pos="52000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Save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chargeable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weight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 cost, 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hence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create more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profits(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See the bar 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chart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on the left to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see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the total</a:t>
            </a:r>
            <a:r>
              <a:rPr sz="1400" i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savings)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199380" marR="208279" lvl="1" indent="-336550">
              <a:lnSpc>
                <a:spcPct val="116100"/>
              </a:lnSpc>
              <a:buChar char="○"/>
              <a:tabLst>
                <a:tab pos="5199380" algn="l"/>
                <a:tab pos="52000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Reduce the Delivery time for Economic  Shipping</a:t>
            </a:r>
            <a:endParaRPr sz="1400">
              <a:latin typeface="Arial"/>
              <a:cs typeface="Arial"/>
            </a:endParaRPr>
          </a:p>
          <a:p>
            <a:pPr marL="5199380" marR="351790" lvl="1" indent="-336550">
              <a:lnSpc>
                <a:spcPct val="116100"/>
              </a:lnSpc>
              <a:buChar char="○"/>
              <a:tabLst>
                <a:tab pos="5199380" algn="l"/>
                <a:tab pos="52000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Attract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Third-day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Second-day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shipping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519938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5199380" algn="l"/>
                <a:tab pos="52000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Concerns:</a:t>
            </a:r>
            <a:endParaRPr sz="1400">
              <a:latin typeface="Arial"/>
              <a:cs typeface="Arial"/>
            </a:endParaRPr>
          </a:p>
          <a:p>
            <a:pPr marL="5656580" marR="64769" lvl="2" indent="-336550">
              <a:lnSpc>
                <a:spcPct val="116100"/>
              </a:lnSpc>
              <a:buChar char="■"/>
              <a:tabLst>
                <a:tab pos="5656580" algn="l"/>
                <a:tab pos="56572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distance between SAN-SFO is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relatively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long in the west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  <a:p>
            <a:pPr marL="5656580" marR="5080" lvl="2" indent="-336550">
              <a:lnSpc>
                <a:spcPct val="116100"/>
              </a:lnSpc>
              <a:buChar char="■"/>
              <a:tabLst>
                <a:tab pos="5656580" algn="l"/>
                <a:tab pos="56572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cost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drivers and trucks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might 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increase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8" y="1216356"/>
            <a:ext cx="8128634" cy="315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Keep an eye on the potential direct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15" dirty="0">
                <a:solidFill>
                  <a:srgbClr val="3B77D8"/>
                </a:solidFill>
                <a:latin typeface="Arial"/>
                <a:cs typeface="Arial"/>
              </a:rPr>
              <a:t>ONT-LAX, </a:t>
            </a:r>
            <a:r>
              <a:rPr sz="1400" b="1" spc="-20" dirty="0">
                <a:solidFill>
                  <a:srgbClr val="3B77D8"/>
                </a:solidFill>
                <a:latin typeface="Arial"/>
                <a:cs typeface="Arial"/>
              </a:rPr>
              <a:t>JAX-ATL, </a:t>
            </a:r>
            <a:r>
              <a:rPr sz="1400" b="1" spc="-5" dirty="0">
                <a:solidFill>
                  <a:srgbClr val="69A84F"/>
                </a:solidFill>
                <a:latin typeface="Arial"/>
                <a:cs typeface="Arial"/>
              </a:rPr>
              <a:t>DFW-IAH, DFW-ORD,</a:t>
            </a:r>
            <a:r>
              <a:rPr sz="1400" b="1" spc="20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9A84F"/>
                </a:solidFill>
                <a:latin typeface="Arial"/>
                <a:cs typeface="Arial"/>
              </a:rPr>
              <a:t>LRD-DTW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ts val="2700"/>
              </a:lnSpc>
              <a:spcBef>
                <a:spcPts val="204"/>
              </a:spcBef>
              <a:buSzPct val="93333"/>
              <a:buChar char="○"/>
              <a:tabLst>
                <a:tab pos="836294" algn="l"/>
                <a:tab pos="83693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They have high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chargeable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weights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compared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to the other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routes,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but not high enough  for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truck to deliver the loads for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of the weeks during the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year.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Arial"/>
              <a:buChar char="○"/>
            </a:pPr>
            <a:endParaRPr sz="19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Considering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economical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shipping</a:t>
            </a:r>
            <a:endParaRPr sz="1800">
              <a:latin typeface="Arial"/>
              <a:cs typeface="Arial"/>
            </a:endParaRPr>
          </a:p>
          <a:p>
            <a:pPr marL="836294" marR="518795" lvl="1" indent="-336550">
              <a:lnSpc>
                <a:spcPct val="129400"/>
              </a:lnSpc>
              <a:spcBef>
                <a:spcPts val="545"/>
              </a:spcBef>
              <a:buSzPct val="93333"/>
              <a:buChar char="○"/>
              <a:tabLst>
                <a:tab pos="836294" algn="l"/>
                <a:tab pos="83693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Some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routes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are excluded because of high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cost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of trucking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shipment: </a:t>
            </a:r>
            <a:r>
              <a:rPr sz="1400" b="1" spc="-5" dirty="0">
                <a:solidFill>
                  <a:srgbClr val="FD7E2B"/>
                </a:solidFill>
                <a:latin typeface="Arial"/>
                <a:cs typeface="Arial"/>
              </a:rPr>
              <a:t>SAN- JAX,  JAX-SFO</a:t>
            </a:r>
            <a:endParaRPr sz="1400">
              <a:latin typeface="Arial"/>
              <a:cs typeface="Arial"/>
            </a:endParaRPr>
          </a:p>
          <a:p>
            <a:pPr marL="836294" marR="276225" lvl="1" indent="-336550">
              <a:lnSpc>
                <a:spcPts val="2320"/>
              </a:lnSpc>
              <a:spcBef>
                <a:spcPts val="135"/>
              </a:spcBef>
              <a:buSzPct val="93333"/>
              <a:buChar char="○"/>
              <a:tabLst>
                <a:tab pos="836294" algn="l"/>
                <a:tab pos="83693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If they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can change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efficient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economical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shipping methods,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there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could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be 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opportunities for direct line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development.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47890"/>
            <a:ext cx="61214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Recommendations </a:t>
            </a:r>
            <a:r>
              <a:rPr dirty="0"/>
              <a:t>for </a:t>
            </a:r>
            <a:r>
              <a:rPr spc="-5" dirty="0"/>
              <a:t>Further</a:t>
            </a:r>
            <a:r>
              <a:rPr spc="-100" dirty="0"/>
              <a:t> </a:t>
            </a:r>
            <a:r>
              <a:rPr spc="-5" dirty="0"/>
              <a:t>Development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696" y="4666085"/>
            <a:ext cx="1384297" cy="2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293" y="4661320"/>
            <a:ext cx="1943096" cy="278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6681" y="3433470"/>
            <a:ext cx="1453515" cy="377825"/>
          </a:xfrm>
          <a:custGeom>
            <a:avLst/>
            <a:gdLst/>
            <a:ahLst/>
            <a:cxnLst/>
            <a:rect l="l" t="t" r="r" b="b"/>
            <a:pathLst>
              <a:path w="1453514" h="377825">
                <a:moveTo>
                  <a:pt x="296811" y="0"/>
                </a:moveTo>
                <a:lnTo>
                  <a:pt x="12560" y="0"/>
                </a:lnTo>
                <a:lnTo>
                  <a:pt x="0" y="62077"/>
                </a:lnTo>
                <a:lnTo>
                  <a:pt x="105829" y="62077"/>
                </a:lnTo>
                <a:lnTo>
                  <a:pt x="42811" y="371398"/>
                </a:lnTo>
                <a:lnTo>
                  <a:pt x="117157" y="371398"/>
                </a:lnTo>
                <a:lnTo>
                  <a:pt x="179908" y="62077"/>
                </a:lnTo>
                <a:lnTo>
                  <a:pt x="284251" y="62077"/>
                </a:lnTo>
                <a:lnTo>
                  <a:pt x="296811" y="0"/>
                </a:lnTo>
                <a:close/>
              </a:path>
              <a:path w="1453514" h="377825">
                <a:moveTo>
                  <a:pt x="545160" y="163931"/>
                </a:moveTo>
                <a:lnTo>
                  <a:pt x="544004" y="149453"/>
                </a:lnTo>
                <a:lnTo>
                  <a:pt x="543598" y="147955"/>
                </a:lnTo>
                <a:lnTo>
                  <a:pt x="540537" y="136436"/>
                </a:lnTo>
                <a:lnTo>
                  <a:pt x="516623" y="106578"/>
                </a:lnTo>
                <a:lnTo>
                  <a:pt x="476478" y="96024"/>
                </a:lnTo>
                <a:lnTo>
                  <a:pt x="464845" y="96558"/>
                </a:lnTo>
                <a:lnTo>
                  <a:pt x="421652" y="109448"/>
                </a:lnTo>
                <a:lnTo>
                  <a:pt x="387629" y="132257"/>
                </a:lnTo>
                <a:lnTo>
                  <a:pt x="414705" y="0"/>
                </a:lnTo>
                <a:lnTo>
                  <a:pt x="344081" y="0"/>
                </a:lnTo>
                <a:lnTo>
                  <a:pt x="268503" y="371398"/>
                </a:lnTo>
                <a:lnTo>
                  <a:pt x="339153" y="371398"/>
                </a:lnTo>
                <a:lnTo>
                  <a:pt x="360807" y="264756"/>
                </a:lnTo>
                <a:lnTo>
                  <a:pt x="365607" y="242189"/>
                </a:lnTo>
                <a:lnTo>
                  <a:pt x="377050" y="201650"/>
                </a:lnTo>
                <a:lnTo>
                  <a:pt x="399338" y="169468"/>
                </a:lnTo>
                <a:lnTo>
                  <a:pt x="434479" y="148742"/>
                </a:lnTo>
                <a:lnTo>
                  <a:pt x="443255" y="147955"/>
                </a:lnTo>
                <a:lnTo>
                  <a:pt x="452602" y="147955"/>
                </a:lnTo>
                <a:lnTo>
                  <a:pt x="459981" y="150660"/>
                </a:lnTo>
                <a:lnTo>
                  <a:pt x="470827" y="161480"/>
                </a:lnTo>
                <a:lnTo>
                  <a:pt x="473532" y="168656"/>
                </a:lnTo>
                <a:lnTo>
                  <a:pt x="473417" y="179247"/>
                </a:lnTo>
                <a:lnTo>
                  <a:pt x="435635" y="371398"/>
                </a:lnTo>
                <a:lnTo>
                  <a:pt x="506260" y="371398"/>
                </a:lnTo>
                <a:lnTo>
                  <a:pt x="538251" y="214083"/>
                </a:lnTo>
                <a:lnTo>
                  <a:pt x="541274" y="198221"/>
                </a:lnTo>
                <a:lnTo>
                  <a:pt x="543433" y="184569"/>
                </a:lnTo>
                <a:lnTo>
                  <a:pt x="544728" y="173139"/>
                </a:lnTo>
                <a:lnTo>
                  <a:pt x="545160" y="163931"/>
                </a:lnTo>
                <a:close/>
              </a:path>
              <a:path w="1453514" h="377825">
                <a:moveTo>
                  <a:pt x="823963" y="167551"/>
                </a:moveTo>
                <a:lnTo>
                  <a:pt x="810425" y="127977"/>
                </a:lnTo>
                <a:lnTo>
                  <a:pt x="769188" y="101257"/>
                </a:lnTo>
                <a:lnTo>
                  <a:pt x="725309" y="96024"/>
                </a:lnTo>
                <a:lnTo>
                  <a:pt x="702246" y="97294"/>
                </a:lnTo>
                <a:lnTo>
                  <a:pt x="663282" y="107416"/>
                </a:lnTo>
                <a:lnTo>
                  <a:pt x="622388" y="140487"/>
                </a:lnTo>
                <a:lnTo>
                  <a:pt x="606183" y="172529"/>
                </a:lnTo>
                <a:lnTo>
                  <a:pt x="675106" y="178600"/>
                </a:lnTo>
                <a:lnTo>
                  <a:pt x="677506" y="171678"/>
                </a:lnTo>
                <a:lnTo>
                  <a:pt x="680783" y="165608"/>
                </a:lnTo>
                <a:lnTo>
                  <a:pt x="719899" y="147955"/>
                </a:lnTo>
                <a:lnTo>
                  <a:pt x="728332" y="148450"/>
                </a:lnTo>
                <a:lnTo>
                  <a:pt x="756081" y="167551"/>
                </a:lnTo>
                <a:lnTo>
                  <a:pt x="756081" y="181406"/>
                </a:lnTo>
                <a:lnTo>
                  <a:pt x="754608" y="189509"/>
                </a:lnTo>
                <a:lnTo>
                  <a:pt x="751649" y="199631"/>
                </a:lnTo>
                <a:lnTo>
                  <a:pt x="742276" y="202234"/>
                </a:lnTo>
                <a:lnTo>
                  <a:pt x="742276" y="245999"/>
                </a:lnTo>
                <a:lnTo>
                  <a:pt x="731278" y="287642"/>
                </a:lnTo>
                <a:lnTo>
                  <a:pt x="699516" y="318808"/>
                </a:lnTo>
                <a:lnTo>
                  <a:pt x="676579" y="323278"/>
                </a:lnTo>
                <a:lnTo>
                  <a:pt x="666902" y="323278"/>
                </a:lnTo>
                <a:lnTo>
                  <a:pt x="659104" y="320382"/>
                </a:lnTo>
                <a:lnTo>
                  <a:pt x="647280" y="308698"/>
                </a:lnTo>
                <a:lnTo>
                  <a:pt x="644334" y="301548"/>
                </a:lnTo>
                <a:lnTo>
                  <a:pt x="644334" y="293128"/>
                </a:lnTo>
                <a:lnTo>
                  <a:pt x="681380" y="257403"/>
                </a:lnTo>
                <a:lnTo>
                  <a:pt x="732358" y="248285"/>
                </a:lnTo>
                <a:lnTo>
                  <a:pt x="738035" y="247180"/>
                </a:lnTo>
                <a:lnTo>
                  <a:pt x="742276" y="245999"/>
                </a:lnTo>
                <a:lnTo>
                  <a:pt x="742276" y="202234"/>
                </a:lnTo>
                <a:lnTo>
                  <a:pt x="741070" y="202565"/>
                </a:lnTo>
                <a:lnTo>
                  <a:pt x="726300" y="205282"/>
                </a:lnTo>
                <a:lnTo>
                  <a:pt x="707351" y="207759"/>
                </a:lnTo>
                <a:lnTo>
                  <a:pt x="684199" y="210032"/>
                </a:lnTo>
                <a:lnTo>
                  <a:pt x="656577" y="213575"/>
                </a:lnTo>
                <a:lnTo>
                  <a:pt x="615035" y="227507"/>
                </a:lnTo>
                <a:lnTo>
                  <a:pt x="583692" y="264807"/>
                </a:lnTo>
                <a:lnTo>
                  <a:pt x="577875" y="299453"/>
                </a:lnTo>
                <a:lnTo>
                  <a:pt x="579196" y="315899"/>
                </a:lnTo>
                <a:lnTo>
                  <a:pt x="599059" y="355854"/>
                </a:lnTo>
                <a:lnTo>
                  <a:pt x="637171" y="376364"/>
                </a:lnTo>
                <a:lnTo>
                  <a:pt x="652703" y="377723"/>
                </a:lnTo>
                <a:lnTo>
                  <a:pt x="662901" y="377139"/>
                </a:lnTo>
                <a:lnTo>
                  <a:pt x="703110" y="363004"/>
                </a:lnTo>
                <a:lnTo>
                  <a:pt x="729005" y="341007"/>
                </a:lnTo>
                <a:lnTo>
                  <a:pt x="729691" y="348792"/>
                </a:lnTo>
                <a:lnTo>
                  <a:pt x="730783" y="356450"/>
                </a:lnTo>
                <a:lnTo>
                  <a:pt x="732282" y="363994"/>
                </a:lnTo>
                <a:lnTo>
                  <a:pt x="734174" y="371398"/>
                </a:lnTo>
                <a:lnTo>
                  <a:pt x="802830" y="371398"/>
                </a:lnTo>
                <a:lnTo>
                  <a:pt x="800252" y="361124"/>
                </a:lnTo>
                <a:lnTo>
                  <a:pt x="798410" y="351320"/>
                </a:lnTo>
                <a:lnTo>
                  <a:pt x="797293" y="341998"/>
                </a:lnTo>
                <a:lnTo>
                  <a:pt x="797255" y="341007"/>
                </a:lnTo>
                <a:lnTo>
                  <a:pt x="796925" y="333159"/>
                </a:lnTo>
                <a:lnTo>
                  <a:pt x="802754" y="288023"/>
                </a:lnTo>
                <a:lnTo>
                  <a:pt x="811479" y="245999"/>
                </a:lnTo>
                <a:lnTo>
                  <a:pt x="812888" y="239407"/>
                </a:lnTo>
                <a:lnTo>
                  <a:pt x="817194" y="218630"/>
                </a:lnTo>
                <a:lnTo>
                  <a:pt x="823480" y="180505"/>
                </a:lnTo>
                <a:lnTo>
                  <a:pt x="823874" y="174142"/>
                </a:lnTo>
                <a:lnTo>
                  <a:pt x="823963" y="167551"/>
                </a:lnTo>
                <a:close/>
              </a:path>
              <a:path w="1453514" h="377825">
                <a:moveTo>
                  <a:pt x="1133627" y="165430"/>
                </a:moveTo>
                <a:lnTo>
                  <a:pt x="1123149" y="125298"/>
                </a:lnTo>
                <a:lnTo>
                  <a:pt x="1093025" y="100774"/>
                </a:lnTo>
                <a:lnTo>
                  <a:pt x="1064234" y="96024"/>
                </a:lnTo>
                <a:lnTo>
                  <a:pt x="1052309" y="96621"/>
                </a:lnTo>
                <a:lnTo>
                  <a:pt x="1007198" y="111099"/>
                </a:lnTo>
                <a:lnTo>
                  <a:pt x="971423" y="137299"/>
                </a:lnTo>
                <a:lnTo>
                  <a:pt x="978331" y="102349"/>
                </a:lnTo>
                <a:lnTo>
                  <a:pt x="911377" y="102349"/>
                </a:lnTo>
                <a:lnTo>
                  <a:pt x="856729" y="371398"/>
                </a:lnTo>
                <a:lnTo>
                  <a:pt x="927379" y="371398"/>
                </a:lnTo>
                <a:lnTo>
                  <a:pt x="949782" y="260959"/>
                </a:lnTo>
                <a:lnTo>
                  <a:pt x="954570" y="238798"/>
                </a:lnTo>
                <a:lnTo>
                  <a:pt x="967498" y="196850"/>
                </a:lnTo>
                <a:lnTo>
                  <a:pt x="997280" y="161378"/>
                </a:lnTo>
                <a:lnTo>
                  <a:pt x="1031722" y="147955"/>
                </a:lnTo>
                <a:lnTo>
                  <a:pt x="1041247" y="147955"/>
                </a:lnTo>
                <a:lnTo>
                  <a:pt x="1048651" y="150634"/>
                </a:lnTo>
                <a:lnTo>
                  <a:pt x="1053947" y="155981"/>
                </a:lnTo>
                <a:lnTo>
                  <a:pt x="1059332" y="161277"/>
                </a:lnTo>
                <a:lnTo>
                  <a:pt x="1061999" y="168554"/>
                </a:lnTo>
                <a:lnTo>
                  <a:pt x="1061999" y="177850"/>
                </a:lnTo>
                <a:lnTo>
                  <a:pt x="1055103" y="218630"/>
                </a:lnTo>
                <a:lnTo>
                  <a:pt x="1024102" y="371398"/>
                </a:lnTo>
                <a:lnTo>
                  <a:pt x="1094727" y="371398"/>
                </a:lnTo>
                <a:lnTo>
                  <a:pt x="1125499" y="219151"/>
                </a:lnTo>
                <a:lnTo>
                  <a:pt x="1129055" y="200977"/>
                </a:lnTo>
                <a:lnTo>
                  <a:pt x="1131595" y="185966"/>
                </a:lnTo>
                <a:lnTo>
                  <a:pt x="1133119" y="174117"/>
                </a:lnTo>
                <a:lnTo>
                  <a:pt x="1133627" y="165430"/>
                </a:lnTo>
                <a:close/>
              </a:path>
              <a:path w="1453514" h="377825">
                <a:moveTo>
                  <a:pt x="1453083" y="102349"/>
                </a:moveTo>
                <a:lnTo>
                  <a:pt x="1361274" y="102349"/>
                </a:lnTo>
                <a:lnTo>
                  <a:pt x="1269225" y="193306"/>
                </a:lnTo>
                <a:lnTo>
                  <a:pt x="1308608" y="0"/>
                </a:lnTo>
                <a:lnTo>
                  <a:pt x="1237983" y="0"/>
                </a:lnTo>
                <a:lnTo>
                  <a:pt x="1162431" y="371398"/>
                </a:lnTo>
                <a:lnTo>
                  <a:pt x="1233055" y="371398"/>
                </a:lnTo>
                <a:lnTo>
                  <a:pt x="1249553" y="290576"/>
                </a:lnTo>
                <a:lnTo>
                  <a:pt x="1297305" y="247002"/>
                </a:lnTo>
                <a:lnTo>
                  <a:pt x="1333233" y="371398"/>
                </a:lnTo>
                <a:lnTo>
                  <a:pt x="1403858" y="371398"/>
                </a:lnTo>
                <a:lnTo>
                  <a:pt x="1348003" y="200152"/>
                </a:lnTo>
                <a:lnTo>
                  <a:pt x="1453083" y="102349"/>
                </a:lnTo>
                <a:close/>
              </a:path>
            </a:pathLst>
          </a:custGeom>
          <a:solidFill>
            <a:srgbClr val="FD7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3708" y="3433470"/>
            <a:ext cx="1071245" cy="480695"/>
          </a:xfrm>
          <a:custGeom>
            <a:avLst/>
            <a:gdLst/>
            <a:ahLst/>
            <a:cxnLst/>
            <a:rect l="l" t="t" r="r" b="b"/>
            <a:pathLst>
              <a:path w="1071245" h="480695">
                <a:moveTo>
                  <a:pt x="309626" y="102349"/>
                </a:moveTo>
                <a:lnTo>
                  <a:pt x="234797" y="102349"/>
                </a:lnTo>
                <a:lnTo>
                  <a:pt x="172300" y="221678"/>
                </a:lnTo>
                <a:lnTo>
                  <a:pt x="160883" y="244322"/>
                </a:lnTo>
                <a:lnTo>
                  <a:pt x="150761" y="266395"/>
                </a:lnTo>
                <a:lnTo>
                  <a:pt x="141935" y="287896"/>
                </a:lnTo>
                <a:lnTo>
                  <a:pt x="134404" y="308825"/>
                </a:lnTo>
                <a:lnTo>
                  <a:pt x="133654" y="296506"/>
                </a:lnTo>
                <a:lnTo>
                  <a:pt x="132181" y="280327"/>
                </a:lnTo>
                <a:lnTo>
                  <a:pt x="129959" y="260286"/>
                </a:lnTo>
                <a:lnTo>
                  <a:pt x="127000" y="236372"/>
                </a:lnTo>
                <a:lnTo>
                  <a:pt x="109296" y="102349"/>
                </a:lnTo>
                <a:lnTo>
                  <a:pt x="38900" y="102349"/>
                </a:lnTo>
                <a:lnTo>
                  <a:pt x="84429" y="371398"/>
                </a:lnTo>
                <a:lnTo>
                  <a:pt x="73240" y="393573"/>
                </a:lnTo>
                <a:lnTo>
                  <a:pt x="60617" y="409409"/>
                </a:lnTo>
                <a:lnTo>
                  <a:pt x="46545" y="418909"/>
                </a:lnTo>
                <a:lnTo>
                  <a:pt x="31026" y="422084"/>
                </a:lnTo>
                <a:lnTo>
                  <a:pt x="22974" y="422084"/>
                </a:lnTo>
                <a:lnTo>
                  <a:pt x="14693" y="420801"/>
                </a:lnTo>
                <a:lnTo>
                  <a:pt x="6172" y="418274"/>
                </a:lnTo>
                <a:lnTo>
                  <a:pt x="0" y="472478"/>
                </a:lnTo>
                <a:lnTo>
                  <a:pt x="13677" y="476034"/>
                </a:lnTo>
                <a:lnTo>
                  <a:pt x="26657" y="478574"/>
                </a:lnTo>
                <a:lnTo>
                  <a:pt x="38912" y="480098"/>
                </a:lnTo>
                <a:lnTo>
                  <a:pt x="50469" y="480606"/>
                </a:lnTo>
                <a:lnTo>
                  <a:pt x="61379" y="480072"/>
                </a:lnTo>
                <a:lnTo>
                  <a:pt x="104165" y="462292"/>
                </a:lnTo>
                <a:lnTo>
                  <a:pt x="130352" y="428967"/>
                </a:lnTo>
                <a:lnTo>
                  <a:pt x="134404" y="422084"/>
                </a:lnTo>
                <a:lnTo>
                  <a:pt x="138734" y="414731"/>
                </a:lnTo>
                <a:lnTo>
                  <a:pt x="148170" y="397751"/>
                </a:lnTo>
                <a:lnTo>
                  <a:pt x="196773" y="308825"/>
                </a:lnTo>
                <a:lnTo>
                  <a:pt x="309626" y="102349"/>
                </a:lnTo>
                <a:close/>
              </a:path>
              <a:path w="1071245" h="480695">
                <a:moveTo>
                  <a:pt x="579120" y="217131"/>
                </a:moveTo>
                <a:lnTo>
                  <a:pt x="571004" y="167309"/>
                </a:lnTo>
                <a:lnTo>
                  <a:pt x="546646" y="128879"/>
                </a:lnTo>
                <a:lnTo>
                  <a:pt x="509003" y="104825"/>
                </a:lnTo>
                <a:lnTo>
                  <a:pt x="509003" y="207759"/>
                </a:lnTo>
                <a:lnTo>
                  <a:pt x="507238" y="232740"/>
                </a:lnTo>
                <a:lnTo>
                  <a:pt x="493204" y="276809"/>
                </a:lnTo>
                <a:lnTo>
                  <a:pt x="458901" y="315112"/>
                </a:lnTo>
                <a:lnTo>
                  <a:pt x="432193" y="321500"/>
                </a:lnTo>
                <a:lnTo>
                  <a:pt x="421119" y="320446"/>
                </a:lnTo>
                <a:lnTo>
                  <a:pt x="387121" y="295287"/>
                </a:lnTo>
                <a:lnTo>
                  <a:pt x="378548" y="258673"/>
                </a:lnTo>
                <a:lnTo>
                  <a:pt x="379158" y="246748"/>
                </a:lnTo>
                <a:lnTo>
                  <a:pt x="388366" y="207759"/>
                </a:lnTo>
                <a:lnTo>
                  <a:pt x="407593" y="173443"/>
                </a:lnTo>
                <a:lnTo>
                  <a:pt x="445439" y="151663"/>
                </a:lnTo>
                <a:lnTo>
                  <a:pt x="456577" y="150749"/>
                </a:lnTo>
                <a:lnTo>
                  <a:pt x="467614" y="151726"/>
                </a:lnTo>
                <a:lnTo>
                  <a:pt x="500735" y="174777"/>
                </a:lnTo>
                <a:lnTo>
                  <a:pt x="509003" y="207759"/>
                </a:lnTo>
                <a:lnTo>
                  <a:pt x="509003" y="104825"/>
                </a:lnTo>
                <a:lnTo>
                  <a:pt x="507809" y="104241"/>
                </a:lnTo>
                <a:lnTo>
                  <a:pt x="483654" y="98082"/>
                </a:lnTo>
                <a:lnTo>
                  <a:pt x="456323" y="96024"/>
                </a:lnTo>
                <a:lnTo>
                  <a:pt x="424573" y="98806"/>
                </a:lnTo>
                <a:lnTo>
                  <a:pt x="370713" y="121056"/>
                </a:lnTo>
                <a:lnTo>
                  <a:pt x="330682" y="164630"/>
                </a:lnTo>
                <a:lnTo>
                  <a:pt x="310235" y="224205"/>
                </a:lnTo>
                <a:lnTo>
                  <a:pt x="307708" y="260286"/>
                </a:lnTo>
                <a:lnTo>
                  <a:pt x="308546" y="275386"/>
                </a:lnTo>
                <a:lnTo>
                  <a:pt x="321703" y="319481"/>
                </a:lnTo>
                <a:lnTo>
                  <a:pt x="350901" y="354139"/>
                </a:lnTo>
                <a:lnTo>
                  <a:pt x="394906" y="373938"/>
                </a:lnTo>
                <a:lnTo>
                  <a:pt x="429755" y="377723"/>
                </a:lnTo>
                <a:lnTo>
                  <a:pt x="462114" y="374751"/>
                </a:lnTo>
                <a:lnTo>
                  <a:pt x="516496" y="350939"/>
                </a:lnTo>
                <a:lnTo>
                  <a:pt x="544652" y="321500"/>
                </a:lnTo>
                <a:lnTo>
                  <a:pt x="568972" y="278053"/>
                </a:lnTo>
                <a:lnTo>
                  <a:pt x="576592" y="248704"/>
                </a:lnTo>
                <a:lnTo>
                  <a:pt x="579120" y="217131"/>
                </a:lnTo>
                <a:close/>
              </a:path>
              <a:path w="1071245" h="480695">
                <a:moveTo>
                  <a:pt x="897128" y="102349"/>
                </a:moveTo>
                <a:lnTo>
                  <a:pt x="826477" y="102349"/>
                </a:lnTo>
                <a:lnTo>
                  <a:pt x="800404" y="230555"/>
                </a:lnTo>
                <a:lnTo>
                  <a:pt x="797725" y="242798"/>
                </a:lnTo>
                <a:lnTo>
                  <a:pt x="783412" y="282740"/>
                </a:lnTo>
                <a:lnTo>
                  <a:pt x="752398" y="315976"/>
                </a:lnTo>
                <a:lnTo>
                  <a:pt x="727875" y="325805"/>
                </a:lnTo>
                <a:lnTo>
                  <a:pt x="712952" y="325805"/>
                </a:lnTo>
                <a:lnTo>
                  <a:pt x="705802" y="322999"/>
                </a:lnTo>
                <a:lnTo>
                  <a:pt x="694651" y="311873"/>
                </a:lnTo>
                <a:lnTo>
                  <a:pt x="691845" y="305206"/>
                </a:lnTo>
                <a:lnTo>
                  <a:pt x="691845" y="297434"/>
                </a:lnTo>
                <a:lnTo>
                  <a:pt x="729996" y="102349"/>
                </a:lnTo>
                <a:lnTo>
                  <a:pt x="659371" y="102349"/>
                </a:lnTo>
                <a:lnTo>
                  <a:pt x="628853" y="252323"/>
                </a:lnTo>
                <a:lnTo>
                  <a:pt x="621004" y="299123"/>
                </a:lnTo>
                <a:lnTo>
                  <a:pt x="620471" y="307809"/>
                </a:lnTo>
                <a:lnTo>
                  <a:pt x="621639" y="322999"/>
                </a:lnTo>
                <a:lnTo>
                  <a:pt x="638949" y="358724"/>
                </a:lnTo>
                <a:lnTo>
                  <a:pt x="674382" y="376542"/>
                </a:lnTo>
                <a:lnTo>
                  <a:pt x="689648" y="377723"/>
                </a:lnTo>
                <a:lnTo>
                  <a:pt x="714641" y="375056"/>
                </a:lnTo>
                <a:lnTo>
                  <a:pt x="738619" y="367042"/>
                </a:lnTo>
                <a:lnTo>
                  <a:pt x="761758" y="353644"/>
                </a:lnTo>
                <a:lnTo>
                  <a:pt x="783894" y="334924"/>
                </a:lnTo>
                <a:lnTo>
                  <a:pt x="776528" y="371398"/>
                </a:lnTo>
                <a:lnTo>
                  <a:pt x="842479" y="371398"/>
                </a:lnTo>
                <a:lnTo>
                  <a:pt x="849884" y="334924"/>
                </a:lnTo>
                <a:lnTo>
                  <a:pt x="851738" y="325805"/>
                </a:lnTo>
                <a:lnTo>
                  <a:pt x="897128" y="102349"/>
                </a:lnTo>
                <a:close/>
              </a:path>
              <a:path w="1071245" h="480695">
                <a:moveTo>
                  <a:pt x="1008126" y="301231"/>
                </a:moveTo>
                <a:lnTo>
                  <a:pt x="938225" y="301231"/>
                </a:lnTo>
                <a:lnTo>
                  <a:pt x="923950" y="371398"/>
                </a:lnTo>
                <a:lnTo>
                  <a:pt x="993851" y="371398"/>
                </a:lnTo>
                <a:lnTo>
                  <a:pt x="1008126" y="301231"/>
                </a:lnTo>
                <a:close/>
              </a:path>
              <a:path w="1071245" h="480695">
                <a:moveTo>
                  <a:pt x="1070876" y="0"/>
                </a:moveTo>
                <a:lnTo>
                  <a:pt x="996797" y="0"/>
                </a:lnTo>
                <a:lnTo>
                  <a:pt x="979068" y="87401"/>
                </a:lnTo>
                <a:lnTo>
                  <a:pt x="956919" y="276898"/>
                </a:lnTo>
                <a:lnTo>
                  <a:pt x="995819" y="276898"/>
                </a:lnTo>
                <a:lnTo>
                  <a:pt x="1051928" y="94005"/>
                </a:lnTo>
                <a:lnTo>
                  <a:pt x="1070876" y="0"/>
                </a:lnTo>
                <a:close/>
              </a:path>
            </a:pathLst>
          </a:custGeom>
          <a:solidFill>
            <a:srgbClr val="FD7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9545" y="600298"/>
            <a:ext cx="5530363" cy="2543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49" y="316314"/>
            <a:ext cx="42113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Appendix </a:t>
            </a:r>
            <a:r>
              <a:rPr dirty="0"/>
              <a:t>I - </a:t>
            </a:r>
            <a:r>
              <a:rPr spc="-5" dirty="0"/>
              <a:t>Python</a:t>
            </a:r>
            <a:r>
              <a:rPr spc="-19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2124" y="967998"/>
            <a:ext cx="6015355" cy="1096645"/>
            <a:chOff x="422124" y="967998"/>
            <a:chExt cx="6015355" cy="1096645"/>
          </a:xfrm>
        </p:grpSpPr>
        <p:sp>
          <p:nvSpPr>
            <p:cNvPr id="4" name="object 4"/>
            <p:cNvSpPr/>
            <p:nvPr/>
          </p:nvSpPr>
          <p:spPr>
            <a:xfrm>
              <a:off x="422124" y="967998"/>
              <a:ext cx="5423064" cy="1096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0665" y="1203112"/>
              <a:ext cx="1728470" cy="100965"/>
            </a:xfrm>
            <a:custGeom>
              <a:avLst/>
              <a:gdLst/>
              <a:ahLst/>
              <a:cxnLst/>
              <a:rect l="l" t="t" r="r" b="b"/>
              <a:pathLst>
                <a:path w="1728470" h="100965">
                  <a:moveTo>
                    <a:pt x="0" y="100772"/>
                  </a:moveTo>
                  <a:lnTo>
                    <a:pt x="1728246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7987" y="118740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1849" y="31412"/>
                  </a:moveTo>
                  <a:lnTo>
                    <a:pt x="0" y="0"/>
                  </a:lnTo>
                  <a:lnTo>
                    <a:pt x="44074" y="13189"/>
                  </a:lnTo>
                  <a:lnTo>
                    <a:pt x="1849" y="31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7987" y="118740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1849" y="31412"/>
                  </a:moveTo>
                  <a:lnTo>
                    <a:pt x="44074" y="13189"/>
                  </a:lnTo>
                  <a:lnTo>
                    <a:pt x="0" y="0"/>
                  </a:lnTo>
                  <a:lnTo>
                    <a:pt x="1849" y="31412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92163" y="1770473"/>
              <a:ext cx="497840" cy="101600"/>
            </a:xfrm>
            <a:custGeom>
              <a:avLst/>
              <a:gdLst/>
              <a:ahLst/>
              <a:cxnLst/>
              <a:rect l="l" t="t" r="r" b="b"/>
              <a:pathLst>
                <a:path w="497839" h="101600">
                  <a:moveTo>
                    <a:pt x="0" y="101122"/>
                  </a:moveTo>
                  <a:lnTo>
                    <a:pt x="497798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6811" y="175505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274" y="30834"/>
                  </a:moveTo>
                  <a:lnTo>
                    <a:pt x="0" y="0"/>
                  </a:lnTo>
                  <a:lnTo>
                    <a:pt x="45499" y="6812"/>
                  </a:lnTo>
                  <a:lnTo>
                    <a:pt x="6274" y="308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6811" y="175505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274" y="30834"/>
                  </a:moveTo>
                  <a:lnTo>
                    <a:pt x="45499" y="6812"/>
                  </a:lnTo>
                  <a:lnTo>
                    <a:pt x="0" y="0"/>
                  </a:lnTo>
                  <a:lnTo>
                    <a:pt x="6274" y="3083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124" y="2275170"/>
            <a:ext cx="3422015" cy="2233295"/>
            <a:chOff x="422124" y="2275170"/>
            <a:chExt cx="3422015" cy="2233295"/>
          </a:xfrm>
        </p:grpSpPr>
        <p:sp>
          <p:nvSpPr>
            <p:cNvPr id="12" name="object 12"/>
            <p:cNvSpPr/>
            <p:nvPr/>
          </p:nvSpPr>
          <p:spPr>
            <a:xfrm>
              <a:off x="422124" y="2275170"/>
              <a:ext cx="3421468" cy="22329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9444" y="2873544"/>
              <a:ext cx="568960" cy="133350"/>
            </a:xfrm>
            <a:custGeom>
              <a:avLst/>
              <a:gdLst/>
              <a:ahLst/>
              <a:cxnLst/>
              <a:rect l="l" t="t" r="r" b="b"/>
              <a:pathLst>
                <a:path w="568960" h="133350">
                  <a:moveTo>
                    <a:pt x="0" y="0"/>
                  </a:moveTo>
                  <a:lnTo>
                    <a:pt x="568348" y="13334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4218" y="29915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49"/>
                  </a:moveTo>
                  <a:lnTo>
                    <a:pt x="7174" y="0"/>
                  </a:lnTo>
                  <a:lnTo>
                    <a:pt x="45674" y="25199"/>
                  </a:lnTo>
                  <a:lnTo>
                    <a:pt x="0" y="30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4218" y="29915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49"/>
                  </a:moveTo>
                  <a:lnTo>
                    <a:pt x="45674" y="25199"/>
                  </a:lnTo>
                  <a:lnTo>
                    <a:pt x="7174" y="0"/>
                  </a:lnTo>
                  <a:lnTo>
                    <a:pt x="0" y="306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52164" y="2311870"/>
            <a:ext cx="3690620" cy="1078865"/>
            <a:chOff x="5252164" y="2311870"/>
            <a:chExt cx="3690620" cy="1078865"/>
          </a:xfrm>
        </p:grpSpPr>
        <p:sp>
          <p:nvSpPr>
            <p:cNvPr id="17" name="object 17"/>
            <p:cNvSpPr/>
            <p:nvPr/>
          </p:nvSpPr>
          <p:spPr>
            <a:xfrm>
              <a:off x="5252164" y="2311870"/>
              <a:ext cx="3690542" cy="692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7184" y="2873644"/>
              <a:ext cx="356870" cy="477520"/>
            </a:xfrm>
            <a:custGeom>
              <a:avLst/>
              <a:gdLst/>
              <a:ahLst/>
              <a:cxnLst/>
              <a:rect l="l" t="t" r="r" b="b"/>
              <a:pathLst>
                <a:path w="356870" h="477520">
                  <a:moveTo>
                    <a:pt x="0" y="0"/>
                  </a:moveTo>
                  <a:lnTo>
                    <a:pt x="356699" y="4774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71283" y="334164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474" y="44049"/>
                  </a:moveTo>
                  <a:lnTo>
                    <a:pt x="0" y="18824"/>
                  </a:lnTo>
                  <a:lnTo>
                    <a:pt x="25199" y="0"/>
                  </a:lnTo>
                  <a:lnTo>
                    <a:pt x="38474" y="44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71283" y="334164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824"/>
                  </a:moveTo>
                  <a:lnTo>
                    <a:pt x="38474" y="44049"/>
                  </a:lnTo>
                  <a:lnTo>
                    <a:pt x="25199" y="0"/>
                  </a:lnTo>
                  <a:lnTo>
                    <a:pt x="0" y="188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570813" y="3080240"/>
            <a:ext cx="1297204" cy="1791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18988" y="1078494"/>
            <a:ext cx="746125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0185" algn="l"/>
              </a:tabLst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Select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</a:pPr>
            <a:endParaRPr sz="1500">
              <a:latin typeface="Arial"/>
              <a:cs typeface="Arial"/>
            </a:endParaRPr>
          </a:p>
          <a:p>
            <a:pPr marL="209550" indent="-1974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10185" algn="l"/>
              </a:tabLst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5238" y="2898660"/>
            <a:ext cx="1450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3. Run</a:t>
            </a:r>
            <a:r>
              <a:rPr sz="14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4713" y="3462758"/>
            <a:ext cx="993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4.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346" y="452489"/>
            <a:ext cx="2717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8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23" y="1190597"/>
            <a:ext cx="5062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595959"/>
                </a:solidFill>
                <a:latin typeface="Arial"/>
                <a:cs typeface="Arial"/>
              </a:rPr>
              <a:t>Pilot’s </a:t>
            </a: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current line haul operation may be</a:t>
            </a:r>
            <a:r>
              <a:rPr sz="16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inefficient.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062" y="2337839"/>
            <a:ext cx="2504440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solidFill>
                  <a:srgbClr val="E18E23"/>
                </a:solidFill>
                <a:latin typeface="Arial"/>
                <a:cs typeface="Arial"/>
              </a:rPr>
              <a:t>The Pilot Ground</a:t>
            </a:r>
            <a:r>
              <a:rPr sz="1400" b="1" spc="-75" dirty="0">
                <a:solidFill>
                  <a:srgbClr val="E18E2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18E23"/>
                </a:solidFill>
                <a:latin typeface="Arial"/>
                <a:cs typeface="Arial"/>
              </a:rPr>
              <a:t>Network: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Greater transit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Strict departure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handling and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touches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5413" y="1669246"/>
            <a:ext cx="643798" cy="643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3722" y="1666181"/>
            <a:ext cx="677571" cy="71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8343" y="1918918"/>
            <a:ext cx="35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Pilot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8592" y="2365091"/>
            <a:ext cx="2073275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solidFill>
                  <a:srgbClr val="3D85C6"/>
                </a:solidFill>
                <a:latin typeface="Arial"/>
                <a:cs typeface="Arial"/>
              </a:rPr>
              <a:t>Third-party</a:t>
            </a:r>
            <a:r>
              <a:rPr sz="1400" b="1" spc="-75" dirty="0">
                <a:solidFill>
                  <a:srgbClr val="3D85C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D85C6"/>
                </a:solidFill>
                <a:latin typeface="Arial"/>
                <a:cs typeface="Arial"/>
              </a:rPr>
              <a:t>Carriers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Higher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  <a:p>
            <a:pPr marL="348615" marR="1016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High dependency on  third-party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companies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0220" y="3717419"/>
            <a:ext cx="673608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Objective</a:t>
            </a:r>
            <a:r>
              <a:rPr sz="1400" spc="-5" dirty="0">
                <a:solidFill>
                  <a:srgbClr val="990000"/>
                </a:solidFill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Find direct lanes that </a:t>
            </a:r>
            <a:r>
              <a:rPr sz="1400" dirty="0">
                <a:latin typeface="Arial"/>
                <a:cs typeface="Arial"/>
              </a:rPr>
              <a:t>could reduce </a:t>
            </a:r>
            <a:r>
              <a:rPr sz="1400" spc="-5" dirty="0">
                <a:latin typeface="Arial"/>
                <a:cs typeface="Arial"/>
              </a:rPr>
              <a:t>transportation </a:t>
            </a:r>
            <a:r>
              <a:rPr sz="1400" dirty="0">
                <a:latin typeface="Arial"/>
                <a:cs typeface="Arial"/>
              </a:rPr>
              <a:t>cost </a:t>
            </a:r>
            <a:r>
              <a:rPr sz="1400" spc="-5" dirty="0">
                <a:latin typeface="Arial"/>
                <a:cs typeface="Arial"/>
              </a:rPr>
              <a:t>and optimize use of  </a:t>
            </a:r>
            <a:r>
              <a:rPr sz="1400" spc="-15" dirty="0">
                <a:latin typeface="Arial"/>
                <a:cs typeface="Arial"/>
              </a:rPr>
              <a:t>capacity.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34915"/>
            <a:ext cx="23107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Success</a:t>
            </a:r>
            <a:r>
              <a:rPr spc="-90" dirty="0"/>
              <a:t> </a:t>
            </a:r>
            <a:r>
              <a:rPr spc="-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879"/>
            <a:ext cx="3634104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595959"/>
                </a:solidFill>
                <a:latin typeface="Arial"/>
                <a:cs typeface="Arial"/>
              </a:rPr>
              <a:t>What does it mean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5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95959"/>
                </a:solidFill>
                <a:latin typeface="Arial"/>
                <a:cs typeface="Arial"/>
              </a:rPr>
              <a:t>succeed?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Costs lower when applying direct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lanes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Less touch/handling over transit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period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Shorter transit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469265" marR="5080" indent="-336550">
              <a:lnSpc>
                <a:spcPct val="1518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Reduced the number of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routes 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outsourced to other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shipping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compan</a:t>
            </a:r>
            <a:r>
              <a:rPr sz="1400" spc="-5" dirty="0">
                <a:latin typeface="Arial"/>
                <a:cs typeface="Arial"/>
              </a:rPr>
              <a:t>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3041" y="1098672"/>
            <a:ext cx="4527590" cy="254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515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77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Business  Objecti</a:t>
            </a:r>
            <a:r>
              <a:rPr sz="1600" b="1" spc="-1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600" b="1" dirty="0">
                <a:solidFill>
                  <a:srgbClr val="858585"/>
                </a:solidFill>
                <a:latin typeface="Roboto"/>
                <a:cs typeface="Roboto"/>
              </a:rPr>
              <a:t>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6169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0007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1355" y="2808568"/>
            <a:ext cx="51917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0091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9" y="203227"/>
                </a:lnTo>
                <a:lnTo>
                  <a:pt x="33169" y="160592"/>
                </a:lnTo>
                <a:lnTo>
                  <a:pt x="57335" y="121657"/>
                </a:lnTo>
                <a:lnTo>
                  <a:pt x="87037" y="87033"/>
                </a:lnTo>
                <a:lnTo>
                  <a:pt x="121661" y="57333"/>
                </a:lnTo>
                <a:lnTo>
                  <a:pt x="160597" y="33167"/>
                </a:lnTo>
                <a:lnTo>
                  <a:pt x="203231" y="15149"/>
                </a:lnTo>
                <a:lnTo>
                  <a:pt x="248952" y="3889"/>
                </a:lnTo>
                <a:lnTo>
                  <a:pt x="297149" y="0"/>
                </a:lnTo>
                <a:lnTo>
                  <a:pt x="343911" y="3701"/>
                </a:lnTo>
                <a:lnTo>
                  <a:pt x="389106" y="14586"/>
                </a:lnTo>
                <a:lnTo>
                  <a:pt x="431931" y="32323"/>
                </a:lnTo>
                <a:lnTo>
                  <a:pt x="471587" y="56582"/>
                </a:lnTo>
                <a:lnTo>
                  <a:pt x="507273" y="87032"/>
                </a:lnTo>
                <a:lnTo>
                  <a:pt x="537722" y="122718"/>
                </a:lnTo>
                <a:lnTo>
                  <a:pt x="561979" y="162370"/>
                </a:lnTo>
                <a:lnTo>
                  <a:pt x="579714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51" y="391071"/>
                </a:lnTo>
                <a:lnTo>
                  <a:pt x="561134" y="433706"/>
                </a:lnTo>
                <a:lnTo>
                  <a:pt x="536970" y="472641"/>
                </a:lnTo>
                <a:lnTo>
                  <a:pt x="507270" y="507265"/>
                </a:lnTo>
                <a:lnTo>
                  <a:pt x="472647" y="536965"/>
                </a:lnTo>
                <a:lnTo>
                  <a:pt x="433712" y="561131"/>
                </a:lnTo>
                <a:lnTo>
                  <a:pt x="391076" y="579149"/>
                </a:lnTo>
                <a:lnTo>
                  <a:pt x="345351" y="590409"/>
                </a:lnTo>
                <a:lnTo>
                  <a:pt x="297149" y="594298"/>
                </a:lnTo>
                <a:lnTo>
                  <a:pt x="248952" y="590409"/>
                </a:lnTo>
                <a:lnTo>
                  <a:pt x="203231" y="579149"/>
                </a:lnTo>
                <a:lnTo>
                  <a:pt x="160597" y="561131"/>
                </a:lnTo>
                <a:lnTo>
                  <a:pt x="121661" y="536965"/>
                </a:lnTo>
                <a:lnTo>
                  <a:pt x="87037" y="507265"/>
                </a:lnTo>
                <a:lnTo>
                  <a:pt x="57335" y="472641"/>
                </a:lnTo>
                <a:lnTo>
                  <a:pt x="33169" y="433706"/>
                </a:lnTo>
                <a:lnTo>
                  <a:pt x="15149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941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706" y="2808568"/>
            <a:ext cx="7374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Model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9338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3170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6060" y="2626804"/>
            <a:ext cx="997875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Route  Selection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8584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418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7974" y="2808568"/>
            <a:ext cx="172742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Recommendation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8118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73" y="36899"/>
                </a:moveTo>
                <a:lnTo>
                  <a:pt x="18474" y="36899"/>
                </a:lnTo>
                <a:lnTo>
                  <a:pt x="11285" y="35450"/>
                </a:lnTo>
                <a:lnTo>
                  <a:pt x="5412" y="31496"/>
                </a:lnTo>
                <a:lnTo>
                  <a:pt x="1452" y="25631"/>
                </a:lnTo>
                <a:lnTo>
                  <a:pt x="0" y="18449"/>
                </a:lnTo>
                <a:lnTo>
                  <a:pt x="1452" y="11268"/>
                </a:lnTo>
                <a:lnTo>
                  <a:pt x="5412" y="5403"/>
                </a:lnTo>
                <a:lnTo>
                  <a:pt x="11285" y="1449"/>
                </a:lnTo>
                <a:lnTo>
                  <a:pt x="18474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323" y="13557"/>
                </a:lnTo>
                <a:lnTo>
                  <a:pt x="594323" y="18449"/>
                </a:lnTo>
                <a:lnTo>
                  <a:pt x="592871" y="25631"/>
                </a:lnTo>
                <a:lnTo>
                  <a:pt x="588914" y="31496"/>
                </a:lnTo>
                <a:lnTo>
                  <a:pt x="583049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4064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898" y="31496"/>
                </a:lnTo>
                <a:lnTo>
                  <a:pt x="583034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3936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59" h="37464">
                <a:moveTo>
                  <a:pt x="575873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901" y="31496"/>
                </a:lnTo>
                <a:lnTo>
                  <a:pt x="583045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823" y="409465"/>
            <a:ext cx="1727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3" y="1217372"/>
            <a:ext cx="6433185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obtained the data from Pilot Freights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Service’s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snowflake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database.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The tables used are as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following: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AIRTRAKDB_CODES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AIRTRAKDB_ORHSTH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AIRTRAKDB_ORHSTP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TRAKLIBDB_CARRIER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8716" y="2351070"/>
            <a:ext cx="4467190" cy="10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49" y="427789"/>
            <a:ext cx="2004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Required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649" y="967924"/>
            <a:ext cx="331470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The data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required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for our analysis is as  following:</a:t>
            </a:r>
            <a:endParaRPr sz="150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Cost</a:t>
            </a:r>
            <a:endParaRPr sz="150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Capacity</a:t>
            </a:r>
            <a:endParaRPr sz="150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Delivery</a:t>
            </a:r>
            <a:r>
              <a:rPr sz="15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50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Number of Customer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Orders</a:t>
            </a:r>
            <a:endParaRPr sz="150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2690" y="939123"/>
            <a:ext cx="4104391" cy="340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95964"/>
            <a:ext cx="41268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Cleansing </a:t>
            </a:r>
            <a:r>
              <a:rPr dirty="0"/>
              <a:t>&amp;</a:t>
            </a:r>
            <a:r>
              <a:rPr spc="-90" dirty="0"/>
              <a:t> </a:t>
            </a:r>
            <a:r>
              <a:rPr spc="-5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524" y="1209885"/>
            <a:ext cx="581533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Original dataset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has above 0.1 billion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entries.</a:t>
            </a:r>
            <a:endParaRPr sz="14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Applied SQL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extract necessary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columns. (ORD#01,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TDAY25,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etc)</a:t>
            </a:r>
            <a:endParaRPr sz="14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The most recent data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(2018,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2019,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2020)</a:t>
            </a:r>
            <a:endParaRPr sz="1400">
              <a:latin typeface="Arial"/>
              <a:cs typeface="Arial"/>
            </a:endParaRPr>
          </a:p>
          <a:p>
            <a:pPr marL="846455" lvl="1" indent="-336550">
              <a:lnSpc>
                <a:spcPct val="100000"/>
              </a:lnSpc>
              <a:spcBef>
                <a:spcPts val="1245"/>
              </a:spcBef>
              <a:buChar char="●"/>
              <a:tabLst>
                <a:tab pos="846455" algn="l"/>
                <a:tab pos="84709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Each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year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has approximately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 million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observations.</a:t>
            </a:r>
            <a:endParaRPr sz="1400">
              <a:latin typeface="Arial"/>
              <a:cs typeface="Arial"/>
            </a:endParaRPr>
          </a:p>
          <a:p>
            <a:pPr marL="846455" lvl="1" indent="-336550">
              <a:lnSpc>
                <a:spcPct val="100000"/>
              </a:lnSpc>
              <a:spcBef>
                <a:spcPts val="1245"/>
              </a:spcBef>
              <a:buChar char="●"/>
              <a:tabLst>
                <a:tab pos="846455" algn="l"/>
                <a:tab pos="84709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Increasing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credibility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 enhancing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accuracy.</a:t>
            </a:r>
            <a:endParaRPr sz="14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Deleting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empty,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 duplicate</a:t>
            </a:r>
            <a:r>
              <a:rPr sz="14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entries.</a:t>
            </a:r>
            <a:endParaRPr sz="14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The Cleaned Dataset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(PFS_Combined.csv)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has 4.8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million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entries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8114" y="2791789"/>
            <a:ext cx="2426802" cy="177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515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77" y="2626804"/>
            <a:ext cx="974953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Business  Objecti</a:t>
            </a:r>
            <a:r>
              <a:rPr sz="1600" b="1" spc="-1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600" b="1" dirty="0">
                <a:solidFill>
                  <a:srgbClr val="858585"/>
                </a:solidFill>
                <a:latin typeface="Roboto"/>
                <a:cs typeface="Roboto"/>
              </a:rPr>
              <a:t>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6169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0007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1355" y="2808568"/>
            <a:ext cx="51917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0091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0" y="297149"/>
                </a:moveTo>
                <a:lnTo>
                  <a:pt x="3889" y="248950"/>
                </a:lnTo>
                <a:lnTo>
                  <a:pt x="15149" y="203227"/>
                </a:lnTo>
                <a:lnTo>
                  <a:pt x="33169" y="160592"/>
                </a:lnTo>
                <a:lnTo>
                  <a:pt x="57335" y="121657"/>
                </a:lnTo>
                <a:lnTo>
                  <a:pt x="87037" y="87033"/>
                </a:lnTo>
                <a:lnTo>
                  <a:pt x="121661" y="57333"/>
                </a:lnTo>
                <a:lnTo>
                  <a:pt x="160597" y="33167"/>
                </a:lnTo>
                <a:lnTo>
                  <a:pt x="203231" y="15149"/>
                </a:lnTo>
                <a:lnTo>
                  <a:pt x="248952" y="3889"/>
                </a:lnTo>
                <a:lnTo>
                  <a:pt x="297149" y="0"/>
                </a:lnTo>
                <a:lnTo>
                  <a:pt x="343911" y="3701"/>
                </a:lnTo>
                <a:lnTo>
                  <a:pt x="389106" y="14586"/>
                </a:lnTo>
                <a:lnTo>
                  <a:pt x="431931" y="32323"/>
                </a:lnTo>
                <a:lnTo>
                  <a:pt x="471587" y="56582"/>
                </a:lnTo>
                <a:lnTo>
                  <a:pt x="507273" y="87032"/>
                </a:lnTo>
                <a:lnTo>
                  <a:pt x="537722" y="122718"/>
                </a:lnTo>
                <a:lnTo>
                  <a:pt x="561979" y="162370"/>
                </a:lnTo>
                <a:lnTo>
                  <a:pt x="579714" y="205191"/>
                </a:lnTo>
                <a:lnTo>
                  <a:pt x="590597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51" y="391071"/>
                </a:lnTo>
                <a:lnTo>
                  <a:pt x="561134" y="433706"/>
                </a:lnTo>
                <a:lnTo>
                  <a:pt x="536970" y="472641"/>
                </a:lnTo>
                <a:lnTo>
                  <a:pt x="507270" y="507265"/>
                </a:lnTo>
                <a:lnTo>
                  <a:pt x="472647" y="536965"/>
                </a:lnTo>
                <a:lnTo>
                  <a:pt x="433712" y="561131"/>
                </a:lnTo>
                <a:lnTo>
                  <a:pt x="391076" y="579149"/>
                </a:lnTo>
                <a:lnTo>
                  <a:pt x="345351" y="590409"/>
                </a:lnTo>
                <a:lnTo>
                  <a:pt x="297149" y="594298"/>
                </a:lnTo>
                <a:lnTo>
                  <a:pt x="248952" y="590409"/>
                </a:lnTo>
                <a:lnTo>
                  <a:pt x="203231" y="579149"/>
                </a:lnTo>
                <a:lnTo>
                  <a:pt x="160597" y="561131"/>
                </a:lnTo>
                <a:lnTo>
                  <a:pt x="121661" y="536965"/>
                </a:lnTo>
                <a:lnTo>
                  <a:pt x="87037" y="507265"/>
                </a:lnTo>
                <a:lnTo>
                  <a:pt x="57335" y="472641"/>
                </a:lnTo>
                <a:lnTo>
                  <a:pt x="33169" y="433706"/>
                </a:lnTo>
                <a:lnTo>
                  <a:pt x="15149" y="391071"/>
                </a:lnTo>
                <a:lnTo>
                  <a:pt x="3889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941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706" y="2808568"/>
            <a:ext cx="7374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9900"/>
                </a:solidFill>
                <a:latin typeface="Roboto"/>
                <a:cs typeface="Roboto"/>
              </a:rPr>
              <a:t>Model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9338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3170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6060" y="2626804"/>
            <a:ext cx="1078139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Route  Selection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8584" y="196044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0" y="297149"/>
                </a:moveTo>
                <a:lnTo>
                  <a:pt x="3888" y="248950"/>
                </a:lnTo>
                <a:lnTo>
                  <a:pt x="15147" y="203227"/>
                </a:lnTo>
                <a:lnTo>
                  <a:pt x="33164" y="160592"/>
                </a:lnTo>
                <a:lnTo>
                  <a:pt x="57328" y="121657"/>
                </a:lnTo>
                <a:lnTo>
                  <a:pt x="87027" y="87033"/>
                </a:lnTo>
                <a:lnTo>
                  <a:pt x="121650" y="57333"/>
                </a:lnTo>
                <a:lnTo>
                  <a:pt x="160586" y="33167"/>
                </a:lnTo>
                <a:lnTo>
                  <a:pt x="203221" y="15149"/>
                </a:lnTo>
                <a:lnTo>
                  <a:pt x="248946" y="3889"/>
                </a:lnTo>
                <a:lnTo>
                  <a:pt x="297149" y="0"/>
                </a:lnTo>
                <a:lnTo>
                  <a:pt x="343909" y="3701"/>
                </a:lnTo>
                <a:lnTo>
                  <a:pt x="389097" y="14586"/>
                </a:lnTo>
                <a:lnTo>
                  <a:pt x="431915" y="32323"/>
                </a:lnTo>
                <a:lnTo>
                  <a:pt x="471565" y="56582"/>
                </a:lnTo>
                <a:lnTo>
                  <a:pt x="507248" y="87032"/>
                </a:lnTo>
                <a:lnTo>
                  <a:pt x="537700" y="122718"/>
                </a:lnTo>
                <a:lnTo>
                  <a:pt x="561963" y="162370"/>
                </a:lnTo>
                <a:lnTo>
                  <a:pt x="579706" y="205191"/>
                </a:lnTo>
                <a:lnTo>
                  <a:pt x="590595" y="250384"/>
                </a:lnTo>
                <a:lnTo>
                  <a:pt x="594298" y="297149"/>
                </a:lnTo>
                <a:lnTo>
                  <a:pt x="590409" y="345348"/>
                </a:lnTo>
                <a:lnTo>
                  <a:pt x="579148" y="391071"/>
                </a:lnTo>
                <a:lnTo>
                  <a:pt x="561129" y="433706"/>
                </a:lnTo>
                <a:lnTo>
                  <a:pt x="536962" y="472641"/>
                </a:lnTo>
                <a:lnTo>
                  <a:pt x="507261" y="507265"/>
                </a:lnTo>
                <a:lnTo>
                  <a:pt x="472637" y="536965"/>
                </a:lnTo>
                <a:lnTo>
                  <a:pt x="433701" y="561131"/>
                </a:lnTo>
                <a:lnTo>
                  <a:pt x="391067" y="579149"/>
                </a:lnTo>
                <a:lnTo>
                  <a:pt x="345345" y="590409"/>
                </a:lnTo>
                <a:lnTo>
                  <a:pt x="297149" y="594298"/>
                </a:lnTo>
                <a:lnTo>
                  <a:pt x="248946" y="590409"/>
                </a:lnTo>
                <a:lnTo>
                  <a:pt x="203221" y="579149"/>
                </a:lnTo>
                <a:lnTo>
                  <a:pt x="160586" y="561131"/>
                </a:lnTo>
                <a:lnTo>
                  <a:pt x="121650" y="536965"/>
                </a:lnTo>
                <a:lnTo>
                  <a:pt x="87027" y="507265"/>
                </a:lnTo>
                <a:lnTo>
                  <a:pt x="57328" y="472641"/>
                </a:lnTo>
                <a:lnTo>
                  <a:pt x="33164" y="433706"/>
                </a:lnTo>
                <a:lnTo>
                  <a:pt x="15147" y="391071"/>
                </a:lnTo>
                <a:lnTo>
                  <a:pt x="3888" y="345348"/>
                </a:lnTo>
                <a:lnTo>
                  <a:pt x="0" y="297149"/>
                </a:lnTo>
                <a:close/>
              </a:path>
            </a:pathLst>
          </a:custGeom>
          <a:ln w="380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418" y="208233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58585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7974" y="2808568"/>
            <a:ext cx="172742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858585"/>
                </a:solidFill>
                <a:latin typeface="Roboto"/>
                <a:cs typeface="Roboto"/>
              </a:rPr>
              <a:t>Recommendation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8118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73" y="36899"/>
                </a:moveTo>
                <a:lnTo>
                  <a:pt x="18474" y="36899"/>
                </a:lnTo>
                <a:lnTo>
                  <a:pt x="11285" y="35450"/>
                </a:lnTo>
                <a:lnTo>
                  <a:pt x="5412" y="31496"/>
                </a:lnTo>
                <a:lnTo>
                  <a:pt x="1452" y="25631"/>
                </a:lnTo>
                <a:lnTo>
                  <a:pt x="0" y="18449"/>
                </a:lnTo>
                <a:lnTo>
                  <a:pt x="1452" y="11268"/>
                </a:lnTo>
                <a:lnTo>
                  <a:pt x="5412" y="5403"/>
                </a:lnTo>
                <a:lnTo>
                  <a:pt x="11285" y="1449"/>
                </a:lnTo>
                <a:lnTo>
                  <a:pt x="18474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323" y="13557"/>
                </a:lnTo>
                <a:lnTo>
                  <a:pt x="594323" y="18449"/>
                </a:lnTo>
                <a:lnTo>
                  <a:pt x="592871" y="25631"/>
                </a:lnTo>
                <a:lnTo>
                  <a:pt x="588914" y="31496"/>
                </a:lnTo>
                <a:lnTo>
                  <a:pt x="583049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4064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575848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898" y="31496"/>
                </a:lnTo>
                <a:lnTo>
                  <a:pt x="583034" y="35450"/>
                </a:lnTo>
                <a:lnTo>
                  <a:pt x="575848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3936" y="2251408"/>
            <a:ext cx="594360" cy="37465"/>
          </a:xfrm>
          <a:custGeom>
            <a:avLst/>
            <a:gdLst/>
            <a:ahLst/>
            <a:cxnLst/>
            <a:rect l="l" t="t" r="r" b="b"/>
            <a:pathLst>
              <a:path w="594359" h="37464">
                <a:moveTo>
                  <a:pt x="575873" y="36899"/>
                </a:moveTo>
                <a:lnTo>
                  <a:pt x="18449" y="36899"/>
                </a:lnTo>
                <a:lnTo>
                  <a:pt x="11274" y="35450"/>
                </a:lnTo>
                <a:lnTo>
                  <a:pt x="5409" y="31496"/>
                </a:lnTo>
                <a:lnTo>
                  <a:pt x="1451" y="25631"/>
                </a:lnTo>
                <a:lnTo>
                  <a:pt x="0" y="18449"/>
                </a:lnTo>
                <a:lnTo>
                  <a:pt x="1451" y="11268"/>
                </a:lnTo>
                <a:lnTo>
                  <a:pt x="5409" y="5403"/>
                </a:lnTo>
                <a:lnTo>
                  <a:pt x="11274" y="1449"/>
                </a:lnTo>
                <a:lnTo>
                  <a:pt x="18449" y="0"/>
                </a:lnTo>
                <a:lnTo>
                  <a:pt x="580748" y="0"/>
                </a:lnTo>
                <a:lnTo>
                  <a:pt x="585448" y="1942"/>
                </a:lnTo>
                <a:lnTo>
                  <a:pt x="592373" y="8864"/>
                </a:lnTo>
                <a:lnTo>
                  <a:pt x="594298" y="13557"/>
                </a:lnTo>
                <a:lnTo>
                  <a:pt x="594298" y="18449"/>
                </a:lnTo>
                <a:lnTo>
                  <a:pt x="592850" y="25631"/>
                </a:lnTo>
                <a:lnTo>
                  <a:pt x="588901" y="31496"/>
                </a:lnTo>
                <a:lnTo>
                  <a:pt x="583045" y="35450"/>
                </a:lnTo>
                <a:lnTo>
                  <a:pt x="575873" y="3689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1283</Words>
  <Application>Microsoft Office PowerPoint</Application>
  <PresentationFormat>On-screen Show (16:9)</PresentationFormat>
  <Paragraphs>301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AoyagiKouzanFontT</vt:lpstr>
      <vt:lpstr>Roboto</vt:lpstr>
      <vt:lpstr>Arial</vt:lpstr>
      <vt:lpstr>Calibri</vt:lpstr>
      <vt:lpstr>Georgia</vt:lpstr>
      <vt:lpstr>Times New Roman</vt:lpstr>
      <vt:lpstr>Office Theme</vt:lpstr>
      <vt:lpstr>Pilot Freight Service Direct Lanes Project</vt:lpstr>
      <vt:lpstr>Contents</vt:lpstr>
      <vt:lpstr>Business Objective</vt:lpstr>
      <vt:lpstr>Success Criteria</vt:lpstr>
      <vt:lpstr>PowerPoint Presentation</vt:lpstr>
      <vt:lpstr>Data Source</vt:lpstr>
      <vt:lpstr>Required Data</vt:lpstr>
      <vt:lpstr>Data Cleansing &amp; Preparation</vt:lpstr>
      <vt:lpstr>PowerPoint Presentation</vt:lpstr>
      <vt:lpstr>Model Constructions</vt:lpstr>
      <vt:lpstr>Degree Analysis</vt:lpstr>
      <vt:lpstr>Possible Direct lanes</vt:lpstr>
      <vt:lpstr>Construct New Direct Lanes</vt:lpstr>
      <vt:lpstr>Schedule Analysis</vt:lpstr>
      <vt:lpstr>Test and Cost Analysis</vt:lpstr>
      <vt:lpstr>Test and Cost Analysis - Run Algorithm</vt:lpstr>
      <vt:lpstr>Test and Cost Analysis - Compute Key Metrics</vt:lpstr>
      <vt:lpstr>PowerPoint Presentation</vt:lpstr>
      <vt:lpstr>Filtering Routes by Weights Requirement</vt:lpstr>
      <vt:lpstr>Estimation for Third-party’s Cost</vt:lpstr>
      <vt:lpstr>Overview for Filtering Process</vt:lpstr>
      <vt:lpstr>PowerPoint Presentation</vt:lpstr>
      <vt:lpstr>Shipping Schedule Recommendation</vt:lpstr>
      <vt:lpstr>Special Route: SAN-SFO</vt:lpstr>
      <vt:lpstr>Recommendation for SAN-SFO</vt:lpstr>
      <vt:lpstr>Recommendations for Further Development</vt:lpstr>
      <vt:lpstr>PowerPoint Presentation</vt:lpstr>
      <vt:lpstr>Appendix I - Python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Freight Service Direct Lanes Project</dc:title>
  <cp:lastModifiedBy>XU ZHENGKUN</cp:lastModifiedBy>
  <cp:revision>1</cp:revision>
  <dcterms:created xsi:type="dcterms:W3CDTF">2021-03-12T02:20:52Z</dcterms:created>
  <dcterms:modified xsi:type="dcterms:W3CDTF">2021-03-12T02:25:03Z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2021-03-12T00:00:00Z</vt:filetime>
  </property>
</Properties>
</file>