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7">
  <p:sldMasterIdLst>
    <p:sldMasterId id="2147483648" r:id="rId1"/>
  </p:sldMasterIdLst>
  <p:notesMasterIdLst>
    <p:notesMasterId r:id="rId25"/>
  </p:notesMasterIdLst>
  <p:sldIdLst>
    <p:sldId id="269" r:id="rId2"/>
    <p:sldId id="264" r:id="rId3"/>
    <p:sldId id="265" r:id="rId4"/>
    <p:sldId id="260" r:id="rId5"/>
    <p:sldId id="354" r:id="rId6"/>
    <p:sldId id="283" r:id="rId7"/>
    <p:sldId id="352" r:id="rId8"/>
    <p:sldId id="353" r:id="rId9"/>
    <p:sldId id="325" r:id="rId10"/>
    <p:sldId id="361" r:id="rId11"/>
    <p:sldId id="360" r:id="rId12"/>
    <p:sldId id="351" r:id="rId13"/>
    <p:sldId id="331" r:id="rId14"/>
    <p:sldId id="349" r:id="rId15"/>
    <p:sldId id="348" r:id="rId16"/>
    <p:sldId id="350" r:id="rId17"/>
    <p:sldId id="355" r:id="rId18"/>
    <p:sldId id="356" r:id="rId19"/>
    <p:sldId id="357" r:id="rId20"/>
    <p:sldId id="358" r:id="rId21"/>
    <p:sldId id="359" r:id="rId22"/>
    <p:sldId id="317" r:id="rId23"/>
    <p:sldId id="267" r:id="rId24"/>
  </p:sldIdLst>
  <p:sldSz cx="9144000" cy="5143500" type="screen16x9"/>
  <p:notesSz cx="6858000" cy="9144000"/>
  <p:embeddedFontLst>
    <p:embeddedFont>
      <p:font typeface="隶书" panose="02010509060101010101" pitchFamily="49" charset="-122"/>
      <p:regular r:id="rId26"/>
    </p:embeddedFont>
    <p:embeddedFont>
      <p:font typeface="Broadway" panose="04040905080B02020502" pitchFamily="82" charset="0"/>
      <p:regular r:id="rId27"/>
    </p:embeddedFont>
    <p:embeddedFont>
      <p:font typeface="Wingdings 2" panose="05020102010507070707" pitchFamily="18" charset="2"/>
      <p:regular r:id="rId28"/>
    </p:embeddedFont>
    <p:embeddedFont>
      <p:font typeface="方正汉真广标简体" panose="02010600030101010101" charset="-122"/>
      <p:regular r:id="rId29"/>
    </p:embeddedFont>
    <p:embeddedFont>
      <p:font typeface="仿宋" panose="02010609060101010101" pitchFamily="49" charset="-122"/>
      <p:regular r:id="rId30"/>
    </p:embeddedFont>
    <p:embeddedFont>
      <p:font typeface="等线" panose="02010600030101010101" pitchFamily="2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方正细圆简体" panose="02010600030101010101" charset="-122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5" d="100"/>
          <a:sy n="25" d="100"/>
        </p:scale>
        <p:origin x="-2602" y="-1445"/>
      </p:cViewPr>
      <p:guideLst>
        <p:guide orient="horz" pos="1627"/>
        <p:guide orient="horz" pos="259"/>
        <p:guide orient="horz" pos="2977"/>
        <p:guide pos="508"/>
        <p:guide pos="2970"/>
        <p:guide pos="52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05A0-C644-4292-A5A5-A33F00858024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66B3-FAB8-4C8E-B6D7-7943FDBDB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66B3-FAB8-4C8E-B6D7-7943FDBDB7B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CAAC-809A-4851-8204-EDE4993AF3CF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46A6-275E-4B30-8D13-893CA875A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31501299@stu.zucc.edu.cn" TargetMode="External"/><Relationship Id="rId3" Type="http://schemas.openxmlformats.org/officeDocument/2006/relationships/hyperlink" Target="mailto:houhl@cs.zju.edu.cn" TargetMode="External"/><Relationship Id="rId7" Type="http://schemas.openxmlformats.org/officeDocument/2006/relationships/hyperlink" Target="mailto:31501305@stu.zucc.edu.cn" TargetMode="External"/><Relationship Id="rId2" Type="http://schemas.openxmlformats.org/officeDocument/2006/relationships/hyperlink" Target="mailto:yangc@zucc.edu.c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31501314@stu.zucc.edu.cn" TargetMode="External"/><Relationship Id="rId5" Type="http://schemas.openxmlformats.org/officeDocument/2006/relationships/hyperlink" Target="mailto:31501315@stu.zucc.edu.cn" TargetMode="External"/><Relationship Id="rId4" Type="http://schemas.openxmlformats.org/officeDocument/2006/relationships/hyperlink" Target="mailto:31501317@stu.zucc.edu.c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75673" y="785652"/>
            <a:ext cx="49603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需求工程</a:t>
            </a:r>
            <a:endParaRPr lang="en-US" altLang="zh-CN" sz="5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项目计划</a:t>
            </a:r>
            <a:endParaRPr lang="zh-CN" altLang="en-US" sz="58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0160" y="25427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G4</a:t>
            </a:r>
            <a:r>
              <a:rPr lang="zh-CN" altLang="en-US" sz="3200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小组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media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16632" y="4100194"/>
            <a:ext cx="609600" cy="609600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1120160" y="3292014"/>
            <a:ext cx="34518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组长：郑丁公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120140" y="4006850"/>
            <a:ext cx="751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组员：嵇德宏，谢正树，张晓钒，张天颖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29" y="1525084"/>
            <a:ext cx="2796150" cy="2033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195486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WBS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任务输入输出说明</a:t>
            </a:r>
            <a:endParaRPr lang="en-US" altLang="zh-CN" sz="28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73453"/>
              </p:ext>
            </p:extLst>
          </p:nvPr>
        </p:nvGraphicFramePr>
        <p:xfrm>
          <a:off x="687943" y="843558"/>
          <a:ext cx="7999849" cy="2426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281"/>
                <a:gridCol w="1982867"/>
                <a:gridCol w="1719139"/>
                <a:gridCol w="1924260"/>
                <a:gridCol w="1123302"/>
              </a:tblGrid>
              <a:tr h="42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需求工程项目启动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选择合适的生命周期模型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输入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输出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规划需求方案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估算需求工作量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发现需求决策者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需求工程计划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需求工程计划初步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甘特图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需求工程计划初步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WBS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OBS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风险计划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人力资源计划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预算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实施计划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测试计划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培训计划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配置管理计划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需求工程计划评审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需求工程计划完善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需求工程计划初步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需求工程计划完善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需求获取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第一次需求获取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定义愿景和范围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需求工程计划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选择产品代言人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组织焦点小组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识别系统时间和响应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访谈（老师、学生、管理员）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访谈记录（初）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举行引导式需求获取讨论会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会议记录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观察用户如何工作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需求访谈整理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访谈记录（整理）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识别非功能需求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UI</a:t>
                      </a:r>
                      <a:r>
                        <a:rPr lang="zh-CN" altLang="en-US" sz="1600" u="none" strike="noStrike">
                          <a:effectLst/>
                        </a:rPr>
                        <a:t>和功能初步设计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UI</a:t>
                      </a:r>
                      <a:r>
                        <a:rPr lang="zh-CN" altLang="en-US" sz="1600" u="none" strike="noStrike">
                          <a:effectLst/>
                        </a:rPr>
                        <a:t>界面初步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分发调查问卷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调查问卷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用户问卷反馈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检查问题报告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用户问卷反馈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重用已有需求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第二次需求获取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访谈（老师、学生、管理员）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访谈记录（初）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需求访谈整理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访谈记录（整理）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识别非功能需求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UI</a:t>
                      </a:r>
                      <a:r>
                        <a:rPr lang="zh-CN" altLang="en-US" sz="1600" u="none" strike="noStrike">
                          <a:effectLst/>
                        </a:rPr>
                        <a:t>和功能初步改善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UI</a:t>
                      </a:r>
                      <a:r>
                        <a:rPr lang="zh-CN" altLang="en-US" sz="1600" u="none" strike="noStrike">
                          <a:effectLst/>
                        </a:rPr>
                        <a:t>界面改善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第三次需求获取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访谈（老师、学生、管理员）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访谈记录（初）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需求访谈整理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访谈记录（最终）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UI</a:t>
                      </a:r>
                      <a:r>
                        <a:rPr lang="zh-CN" altLang="en-US" sz="1600" u="none" strike="noStrike">
                          <a:effectLst/>
                        </a:rPr>
                        <a:t>和功能初步完善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UI</a:t>
                      </a:r>
                      <a:r>
                        <a:rPr lang="zh-CN" altLang="en-US" sz="1600" u="none" strike="noStrike">
                          <a:effectLst/>
                        </a:rPr>
                        <a:t>界面完善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需求分析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为应用环境建模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创建用户界面以及技术原型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分析需求可实现性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需求按优先级排序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建立数据字典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数据字典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为需求建模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用户问卷反馈、访谈记录（最终）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需求模型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分析系统与外部世界之间的关联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将需求分配到子系统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需求规范说明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使用需求文档模板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需求规范说明书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明确需求来源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每个需求一个唯一标识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记录业务规则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记录非功能需求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需求验证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测试需求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定义验收标准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模拟需求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建立变更控制流程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需求变更文档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分析变更影响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建立基线并控制需求集合版本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维护需求变更历史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跟踪需求状态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跟踪需求问题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维护需求可跟踪矩阵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使用需求管理工具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8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知识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培训业务分析师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向干系人讲解需求内容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向开发人员讲应用领域知识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定义一个需求工程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建立一个词汇表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词汇表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需求项目管理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重新协商承诺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管理需求分析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跟踪记录需求工作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2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回归学到的经验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</a:tr>
              <a:tr h="4407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软件概要设计说明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总体设计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需求工程计划 软件需求变更文档  需求规格说明书 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软件概要设计说明书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  <a:tr h="605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接口设计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运行设计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2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模块设计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3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系统数据结构设计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3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系统出错处理设计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界面设计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85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需求工程收尾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项目总结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项目可行性分析 项目计划书  项目章程软件 需求变更文档  需求规格说明书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项目总结报告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/>
                      </a:endParaRPr>
                    </a:p>
                  </a:txBody>
                  <a:tcPr marL="1585" marR="1585" marT="15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6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678E-6 L -3.61111E-6 -0.76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76148 L -3.61111E-6 -1.52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52018 L -3.61111E-6 -2.131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195486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Project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演示</a:t>
            </a:r>
            <a:endParaRPr lang="en-US" altLang="zh-CN" sz="28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933" y="1923678"/>
            <a:ext cx="7837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因为过大，直接打开演示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17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6" y="267494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需要上交的文件</a:t>
            </a:r>
            <a:endParaRPr lang="en-US" altLang="zh-CN" sz="28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30919"/>
              </p:ext>
            </p:extLst>
          </p:nvPr>
        </p:nvGraphicFramePr>
        <p:xfrm>
          <a:off x="-180528" y="-44404"/>
          <a:ext cx="9937104" cy="11041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693"/>
                <a:gridCol w="2694967"/>
                <a:gridCol w="2463736"/>
                <a:gridCol w="2321708"/>
              </a:tblGrid>
              <a:tr h="319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文件名称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提交时间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CN" sz="1600" kern="100" dirty="0">
                          <a:effectLst/>
                        </a:rPr>
                        <a:t>时间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备注（内容）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479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《项目可行性报告》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第三周结束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319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《项目章程》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第四周结束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95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《项目总体计划》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第四周结束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包括</a:t>
                      </a:r>
                      <a:r>
                        <a:rPr lang="en-US" sz="1600" kern="100" dirty="0">
                          <a:effectLst/>
                        </a:rPr>
                        <a:t>WBS</a:t>
                      </a:r>
                      <a:r>
                        <a:rPr lang="zh-CN" sz="1600" kern="100" dirty="0">
                          <a:effectLst/>
                        </a:rPr>
                        <a:t>，</a:t>
                      </a:r>
                      <a:r>
                        <a:rPr lang="en-US" sz="1600" kern="100" dirty="0">
                          <a:effectLst/>
                        </a:rPr>
                        <a:t>OBS</a:t>
                      </a:r>
                      <a:r>
                        <a:rPr lang="zh-CN" sz="1600" kern="100" dirty="0" smtClean="0">
                          <a:effectLst/>
                        </a:rPr>
                        <a:t>，</a:t>
                      </a:r>
                      <a:endParaRPr lang="en-US" alt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GANT</a:t>
                      </a:r>
                      <a:r>
                        <a:rPr lang="zh-CN" sz="1600" kern="100" dirty="0">
                          <a:effectLst/>
                        </a:rPr>
                        <a:t>等过程性附件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479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《需求工程计划</a:t>
                      </a:r>
                      <a:r>
                        <a:rPr lang="en-US" sz="1600" kern="100">
                          <a:effectLst/>
                        </a:rPr>
                        <a:t>-</a:t>
                      </a:r>
                      <a:r>
                        <a:rPr lang="zh-CN" sz="1600" kern="100">
                          <a:effectLst/>
                        </a:rPr>
                        <a:t>初步》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第四周结束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319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</a:t>
                      </a:r>
                      <a:r>
                        <a:rPr lang="en-US" sz="1600" kern="100">
                          <a:effectLst/>
                        </a:rPr>
                        <a:t>QA</a:t>
                      </a:r>
                      <a:r>
                        <a:rPr lang="zh-CN" sz="1600" kern="100">
                          <a:effectLst/>
                        </a:rPr>
                        <a:t>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第五周结束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479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《需求工程计划》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第七周结束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5-6</a:t>
                      </a:r>
                      <a:r>
                        <a:rPr lang="zh-CN" sz="1600" kern="100">
                          <a:effectLst/>
                        </a:rPr>
                        <a:t>周评审修改</a:t>
                      </a: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zh-CN" sz="1600" kern="100">
                          <a:effectLst/>
                        </a:rPr>
                        <a:t>周讲解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639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《软件需求规格说明书》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第十周结束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r>
                        <a:rPr lang="zh-CN" sz="1600" kern="100">
                          <a:effectLst/>
                        </a:rPr>
                        <a:t>周评审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479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《软件需求变更文档》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第十二周结束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</a:t>
                      </a:r>
                      <a:r>
                        <a:rPr lang="zh-CN" sz="1600" kern="100">
                          <a:effectLst/>
                        </a:rPr>
                        <a:t>周评审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639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《系统设计与实现计划》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第十四周结束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479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《软件概要设计说明》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第十六周结束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111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《测试计划》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第十六周结束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答辩前。可以根据进度，由开发组适当提前分批提交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111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《安装部署计划》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第十六周结束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答辩前。可以根据进度，由开发组适当提前分批提交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111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《培训计划》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第十六周结束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答辩前。可以根据进度，由开发组适当提前分批提交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1119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《系统维护计划》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第十六周结束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答辩前。可以根据进度，由开发组适当提前分批提交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319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《代码规范》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zh-CN" altLang="zh-CN" sz="1600" kern="100" dirty="0" smtClean="0">
                          <a:effectLst/>
                        </a:rPr>
                        <a:t>第十六周结束</a:t>
                      </a:r>
                      <a:endParaRPr lang="zh-CN" altLang="zh-CN" sz="1600" kern="100" dirty="0" smtClean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视开发情况定，第</a:t>
                      </a:r>
                      <a:r>
                        <a:rPr lang="en-US" altLang="zh-CN" sz="1600" kern="100" dirty="0" smtClean="0">
                          <a:effectLst/>
                        </a:rPr>
                        <a:t>9</a:t>
                      </a:r>
                      <a:r>
                        <a:rPr lang="zh-CN" altLang="en-US" sz="1600" kern="100" dirty="0" smtClean="0">
                          <a:effectLst/>
                        </a:rPr>
                        <a:t>周做决定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  <a:tr h="4797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《项目总结报告》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15-16</a:t>
                      </a:r>
                      <a:r>
                        <a:rPr lang="zh-CN" sz="1600" kern="100" dirty="0">
                          <a:effectLst/>
                        </a:rPr>
                        <a:t>周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</a:t>
                      </a:r>
                      <a:r>
                        <a:rPr lang="zh-CN" sz="1600" kern="100" dirty="0">
                          <a:effectLst/>
                        </a:rPr>
                        <a:t>周结束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1113" marR="4111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6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81972E-6 L -2.5E-6 -1.043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04345 L -1.11111E-6 -1.302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140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2.3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需求管理</a:t>
            </a:r>
          </a:p>
        </p:txBody>
      </p:sp>
    </p:spTree>
    <p:extLst>
      <p:ext uri="{BB962C8B-B14F-4D97-AF65-F5344CB8AC3E}">
        <p14:creationId xmlns:p14="http://schemas.microsoft.com/office/powerpoint/2010/main" val="3269579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需求管理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建立一个需求变更控制流程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对需求变更进行影响分析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建立基线并控制需求集合版本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2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维护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需求变更的历史纪录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跟踪每个需求的状态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en-US" altLang="zh-CN" sz="26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跟踪需求问题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维护一个需求可跟踪矩阵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</a:t>
            </a:r>
            <a:r>
              <a:rPr lang="zh-CN" altLang="en-US" sz="26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需求管理工具</a:t>
            </a:r>
            <a:endParaRPr lang="en-US" altLang="zh-CN" sz="26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56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12130" y="1096119"/>
            <a:ext cx="3140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2.4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项目子计划</a:t>
            </a:r>
          </a:p>
        </p:txBody>
      </p:sp>
    </p:spTree>
    <p:extLst>
      <p:ext uri="{BB962C8B-B14F-4D97-AF65-F5344CB8AC3E}">
        <p14:creationId xmlns:p14="http://schemas.microsoft.com/office/powerpoint/2010/main" val="389103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11560" y="1419622"/>
            <a:ext cx="782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成本管理计划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质量管理计划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81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管理计划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534696"/>
            <a:ext cx="77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风险评估</a:t>
            </a:r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	2</a:t>
            </a:r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风险控制</a:t>
            </a:r>
            <a:endParaRPr lang="zh-CN" altLang="zh-CN" sz="2800" b="1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63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风险评估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534696"/>
            <a:ext cx="7730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获取方面的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需求分析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编写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需求规格方面的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确认方面的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管理方面的风险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72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风险控制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534696"/>
            <a:ext cx="7730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获取方面的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需求分析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编写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需求规格方面的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确认方面的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14350" lvl="1" indent="-514350">
              <a:buAutoNum type="arabicPeriod"/>
            </a:pP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</a:t>
            </a:r>
            <a:r>
              <a:rPr lang="zh-CN" altLang="en-US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管理方面的控制</a:t>
            </a:r>
            <a:endParaRPr lang="en-US" altLang="zh-CN" sz="2800" b="1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9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2272" y="0"/>
            <a:ext cx="7271728" cy="5143500"/>
          </a:xfrm>
          <a:custGeom>
            <a:avLst/>
            <a:gdLst>
              <a:gd name="connsiteX0" fmla="*/ 0 w 5868144"/>
              <a:gd name="connsiteY0" fmla="*/ 0 h 5143500"/>
              <a:gd name="connsiteX1" fmla="*/ 5868144 w 5868144"/>
              <a:gd name="connsiteY1" fmla="*/ 0 h 5143500"/>
              <a:gd name="connsiteX2" fmla="*/ 5868144 w 5868144"/>
              <a:gd name="connsiteY2" fmla="*/ 5143500 h 5143500"/>
              <a:gd name="connsiteX3" fmla="*/ 0 w 5868144"/>
              <a:gd name="connsiteY3" fmla="*/ 5143500 h 5143500"/>
              <a:gd name="connsiteX4" fmla="*/ 0 w 5868144"/>
              <a:gd name="connsiteY4" fmla="*/ 0 h 5143500"/>
              <a:gd name="connsiteX0-1" fmla="*/ 0 w 5868144"/>
              <a:gd name="connsiteY0-2" fmla="*/ 0 h 5143500"/>
              <a:gd name="connsiteX1-3" fmla="*/ 5868144 w 5868144"/>
              <a:gd name="connsiteY1-4" fmla="*/ 0 h 5143500"/>
              <a:gd name="connsiteX2-5" fmla="*/ 5868144 w 5868144"/>
              <a:gd name="connsiteY2-6" fmla="*/ 5143500 h 5143500"/>
              <a:gd name="connsiteX3-7" fmla="*/ 1762298 w 5868144"/>
              <a:gd name="connsiteY3-8" fmla="*/ 5126874 h 5143500"/>
              <a:gd name="connsiteX4-9" fmla="*/ 0 w 5868144"/>
              <a:gd name="connsiteY4-10" fmla="*/ 0 h 5143500"/>
              <a:gd name="connsiteX0-11" fmla="*/ 0 w 6416784"/>
              <a:gd name="connsiteY0-12" fmla="*/ 16625 h 5143500"/>
              <a:gd name="connsiteX1-13" fmla="*/ 6416784 w 6416784"/>
              <a:gd name="connsiteY1-14" fmla="*/ 0 h 5143500"/>
              <a:gd name="connsiteX2-15" fmla="*/ 6416784 w 6416784"/>
              <a:gd name="connsiteY2-16" fmla="*/ 5143500 h 5143500"/>
              <a:gd name="connsiteX3-17" fmla="*/ 2310938 w 6416784"/>
              <a:gd name="connsiteY3-18" fmla="*/ 5126874 h 5143500"/>
              <a:gd name="connsiteX4-19" fmla="*/ 0 w 6416784"/>
              <a:gd name="connsiteY4-20" fmla="*/ 16625 h 5143500"/>
              <a:gd name="connsiteX0-21" fmla="*/ 0 w 6384670"/>
              <a:gd name="connsiteY0-22" fmla="*/ 16625 h 5143500"/>
              <a:gd name="connsiteX1-23" fmla="*/ 6384670 w 6384670"/>
              <a:gd name="connsiteY1-24" fmla="*/ 0 h 5143500"/>
              <a:gd name="connsiteX2-25" fmla="*/ 6384670 w 6384670"/>
              <a:gd name="connsiteY2-26" fmla="*/ 5143500 h 5143500"/>
              <a:gd name="connsiteX3-27" fmla="*/ 2278824 w 6384670"/>
              <a:gd name="connsiteY3-28" fmla="*/ 5126874 h 5143500"/>
              <a:gd name="connsiteX4-29" fmla="*/ 0 w 6384670"/>
              <a:gd name="connsiteY4-30" fmla="*/ 16625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84670" h="5143500">
                <a:moveTo>
                  <a:pt x="0" y="16625"/>
                </a:moveTo>
                <a:lnTo>
                  <a:pt x="6384670" y="0"/>
                </a:lnTo>
                <a:lnTo>
                  <a:pt x="6384670" y="5143500"/>
                </a:lnTo>
                <a:lnTo>
                  <a:pt x="2278824" y="5126874"/>
                </a:lnTo>
                <a:lnTo>
                  <a:pt x="0" y="16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95486"/>
            <a:ext cx="210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48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1" dirty="0" smtClean="0">
                <a:gradFill>
                  <a:gsLst>
                    <a:gs pos="39000">
                      <a:srgbClr val="FFC000"/>
                    </a:gs>
                    <a:gs pos="40000">
                      <a:schemeClr val="tx1"/>
                    </a:gs>
                  </a:gsLst>
                  <a:lin ang="2004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gradFill>
                <a:gsLst>
                  <a:gs pos="39000">
                    <a:srgbClr val="FFC000"/>
                  </a:gs>
                  <a:gs pos="40000">
                    <a:schemeClr val="tx1"/>
                  </a:gs>
                </a:gsLst>
                <a:lin ang="2004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16940" y="710186"/>
            <a:ext cx="122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contents</a:t>
            </a:r>
            <a:endParaRPr lang="zh-CN" altLang="en-US" sz="1600" dirty="0">
              <a:solidFill>
                <a:srgbClr val="FFC00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05225" y="885190"/>
            <a:ext cx="1784350" cy="762000"/>
            <a:chOff x="5795" y="2080"/>
            <a:chExt cx="2810" cy="1200"/>
          </a:xfrm>
        </p:grpSpPr>
        <p:sp>
          <p:nvSpPr>
            <p:cNvPr id="2" name="剪去单角的矩形 1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88" y="2080"/>
              <a:ext cx="1704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2.1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62257" y="1040982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项目简介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2257" y="1676455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需求工程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资源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分配</a:t>
            </a:r>
            <a:endParaRPr lang="zh-CN" altLang="en-US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3800" y="2065758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3800" y="3456751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3800" y="2761255"/>
            <a:ext cx="550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3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668166" y="341206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3683" y="307230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49641" y="494801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68702" y="38678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88991" y="2331076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771" y="2218332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559026" y="4755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32048" y="4587974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08330" y="489257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80670" y="45959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4686" y="409186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072" y="541661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8367" y="533933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1302" y="21802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3782" y="191620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546" y="2217349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4997" y="3067733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828600" y="1563638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9825" y="1524635"/>
            <a:ext cx="1784350" cy="762000"/>
            <a:chOff x="5795" y="3074"/>
            <a:chExt cx="2810" cy="1200"/>
          </a:xfrm>
        </p:grpSpPr>
        <p:sp>
          <p:nvSpPr>
            <p:cNvPr id="5" name="剪去单角的矩形 4"/>
            <p:cNvSpPr/>
            <p:nvPr/>
          </p:nvSpPr>
          <p:spPr>
            <a:xfrm flipH="1">
              <a:off x="5795" y="3395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2"/>
            <p:cNvSpPr txBox="1"/>
            <p:nvPr/>
          </p:nvSpPr>
          <p:spPr>
            <a:xfrm>
              <a:off x="6388" y="3074"/>
              <a:ext cx="1757" cy="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2.2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4081780" y="286194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2.4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2" name="TextBox 2"/>
          <p:cNvSpPr txBox="1"/>
          <p:nvPr/>
        </p:nvSpPr>
        <p:spPr>
          <a:xfrm>
            <a:off x="4048125" y="349313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2.5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2"/>
          <p:cNvSpPr txBox="1"/>
          <p:nvPr/>
        </p:nvSpPr>
        <p:spPr>
          <a:xfrm>
            <a:off x="4048125" y="4130675"/>
            <a:ext cx="1115695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2.6</a:t>
            </a:r>
            <a:endParaRPr lang="zh-CN" altLang="en-US" sz="4400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79825" y="2190750"/>
            <a:ext cx="1784350" cy="769620"/>
            <a:chOff x="5795" y="2080"/>
            <a:chExt cx="2810" cy="1212"/>
          </a:xfrm>
        </p:grpSpPr>
        <p:sp>
          <p:nvSpPr>
            <p:cNvPr id="58" name="剪去单角的矩形 57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88" y="2080"/>
              <a:ext cx="1778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762257" y="2345777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需求管理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705225" y="2902983"/>
            <a:ext cx="1784350" cy="769620"/>
            <a:chOff x="5795" y="2080"/>
            <a:chExt cx="2810" cy="1212"/>
          </a:xfrm>
        </p:grpSpPr>
        <p:sp>
          <p:nvSpPr>
            <p:cNvPr id="63" name="剪去单角的矩形 62"/>
            <p:cNvSpPr/>
            <p:nvPr/>
          </p:nvSpPr>
          <p:spPr>
            <a:xfrm flipH="1">
              <a:off x="5795" y="2401"/>
              <a:ext cx="2810" cy="671"/>
            </a:xfrm>
            <a:prstGeom prst="snip1Rect">
              <a:avLst>
                <a:gd name="adj" fmla="val 2344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88" y="2080"/>
              <a:ext cx="1778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FFC000"/>
                  </a:solidFill>
                  <a:latin typeface="Broadway" panose="04040905080B02020502" pitchFamily="82" charset="0"/>
                </a:rPr>
                <a:t>2.3</a:t>
              </a:r>
              <a:endParaRPr lang="zh-CN" altLang="en-US" sz="4400" dirty="0">
                <a:solidFill>
                  <a:srgbClr val="FFC000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87657" y="3058010"/>
            <a:ext cx="12618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子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计划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6" y="57597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成本管理计划（预算）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915566"/>
            <a:ext cx="773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由每小时</a:t>
            </a:r>
            <a:r>
              <a:rPr lang="en-US" altLang="zh-CN" sz="24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30.97</a:t>
            </a:r>
            <a:r>
              <a:rPr lang="zh-CN" altLang="en-US" sz="24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元计算，小组一共有五个成员，总计为</a:t>
            </a:r>
            <a:r>
              <a:rPr lang="en-US" altLang="zh-CN" sz="24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48994.54</a:t>
            </a:r>
            <a:r>
              <a:rPr lang="zh-CN" altLang="en-US" sz="24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元（根据</a:t>
            </a:r>
            <a:r>
              <a:rPr lang="en-US" altLang="zh-CN" sz="24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project</a:t>
            </a:r>
            <a:r>
              <a:rPr lang="zh-CN" altLang="en-US" sz="24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更改）</a:t>
            </a:r>
            <a:endParaRPr lang="zh-CN" altLang="zh-CN" sz="2400" b="1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95069"/>
              </p:ext>
            </p:extLst>
          </p:nvPr>
        </p:nvGraphicFramePr>
        <p:xfrm>
          <a:off x="282471" y="688435"/>
          <a:ext cx="8676455" cy="4455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2882"/>
                <a:gridCol w="1049941"/>
                <a:gridCol w="2017353"/>
                <a:gridCol w="1689075"/>
                <a:gridCol w="1577204"/>
              </a:tblGrid>
              <a:tr h="371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任务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预期周时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每周小时数（周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时）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总工时（小时）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费用（元）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71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《项目计划》相关文档书写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5*309.7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71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《项目总体设计》相关文档书写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5*247.76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71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《可行性分析》相关文档书写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5*309.7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71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《项目章程》相关文档书写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5*185.82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3712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《项目需求》相关文档书写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5*1548.5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</a:t>
                      </a:r>
                      <a:r>
                        <a:rPr lang="en-US" sz="1200" kern="100">
                          <a:effectLst/>
                        </a:rPr>
                        <a:t>QA</a:t>
                      </a:r>
                      <a:r>
                        <a:rPr lang="zh-CN" sz="1200" kern="100">
                          <a:effectLst/>
                        </a:rPr>
                        <a:t>计划》文档书写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5*185.82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556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软件概要、测试、部署安装、培训、维护文档书写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1238.8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Ppt</a:t>
                      </a:r>
                      <a:r>
                        <a:rPr lang="zh-CN" sz="1200" kern="100">
                          <a:effectLst/>
                        </a:rPr>
                        <a:t>制作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5*216.79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自主学习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5*1982.08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配置管理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5*464.55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UML</a:t>
                      </a:r>
                      <a:r>
                        <a:rPr lang="zh-CN" sz="1200" kern="100">
                          <a:effectLst/>
                        </a:rPr>
                        <a:t>学习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5*1858.2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UI</a:t>
                      </a:r>
                      <a:r>
                        <a:rPr lang="zh-CN" sz="1200" kern="100">
                          <a:effectLst/>
                        </a:rPr>
                        <a:t>界面制作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2*2477.6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制定、修改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2*805.22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小组会议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5*464.55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  <a:tr h="185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</a:t>
                      </a:r>
                      <a:r>
                        <a:rPr lang="en-US" sz="1200" kern="100" dirty="0" err="1">
                          <a:effectLst/>
                        </a:rPr>
                        <a:t>buiding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r>
                        <a:rPr lang="zh-CN" sz="1200" kern="100">
                          <a:effectLst/>
                        </a:rPr>
                        <a:t>周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5*464.55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5692" marR="656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093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411510"/>
            <a:ext cx="782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质量管理</a:t>
            </a:r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计划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534696"/>
            <a:ext cx="773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风险评估</a:t>
            </a:r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	2</a:t>
            </a:r>
            <a:r>
              <a:rPr lang="en-US" altLang="zh-CN" sz="2800" b="1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800" b="1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风险控制</a:t>
            </a:r>
            <a:endParaRPr lang="zh-CN" altLang="zh-CN" sz="2800" b="1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32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3"/>
          <p:cNvSpPr txBox="1"/>
          <p:nvPr/>
        </p:nvSpPr>
        <p:spPr>
          <a:xfrm>
            <a:off x="1403350" y="190500"/>
            <a:ext cx="67544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任务分工及参考资料</a:t>
            </a:r>
            <a:endParaRPr 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53"/>
          <p:cNvSpPr txBox="1"/>
          <p:nvPr/>
        </p:nvSpPr>
        <p:spPr>
          <a:xfrm>
            <a:off x="1259632" y="906974"/>
            <a:ext cx="7647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郑丁公：反转课堂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、需求工程计划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、需求访谈前期准备 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8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张晓钒：项目总体计划、项目章程、配置管理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dirty="0" err="1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wbs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2800" dirty="0" err="1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obs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完善。 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9</a:t>
            </a:r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800" dirty="0">
              <a:solidFill>
                <a:srgbClr val="FFC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谢正树：需求工程计划 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8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嵇德宏：需求工程计划、会议记录 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7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张天颖：甘特图 </a:t>
            </a:r>
            <a:r>
              <a:rPr lang="en-US" altLang="zh-CN" sz="2800" dirty="0">
                <a:solidFill>
                  <a:srgbClr val="FFC000"/>
                </a:solidFill>
                <a:latin typeface="仿宋" panose="02010609060101010101" charset="-122"/>
                <a:ea typeface="仿宋" panose="02010609060101010101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76407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1946" y="211592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3795" y="177616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0471" y="365187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8814" y="2571750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1121" y="1034932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883" y="922188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1086" y="3459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8064" y="3291830"/>
            <a:ext cx="481689" cy="498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1782" y="3596426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0782" y="3299773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4798" y="2795717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8184" y="412047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8479" y="4043194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11414" y="884131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53894" y="620058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64658" y="921205"/>
            <a:ext cx="371658" cy="352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5109" y="1771589"/>
            <a:ext cx="437371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1512" y="267494"/>
            <a:ext cx="4392488" cy="4392488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0160" y="1700103"/>
            <a:ext cx="345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800" dirty="0" smtClean="0">
                <a:solidFill>
                  <a:srgbClr val="FFC000"/>
                </a:solidFill>
                <a:latin typeface="方正汉真广标简体" panose="02000000000000000000" pitchFamily="2" charset="-122"/>
                <a:ea typeface="文鼎特粗宋简" panose="02010609010101010101" pitchFamily="49" charset="-122"/>
              </a:rPr>
              <a:t>谢谢</a:t>
            </a:r>
            <a:endParaRPr lang="zh-CN" altLang="en-US" sz="5800" dirty="0">
              <a:solidFill>
                <a:srgbClr val="FFC000"/>
              </a:solidFill>
              <a:latin typeface="方正汉真广标简体" panose="02000000000000000000" pitchFamily="2" charset="-122"/>
              <a:ea typeface="文鼎特粗宋简" panose="02010609010101010101" pitchFamily="49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2291969"/>
            <a:ext cx="1403648" cy="285152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840820" y="1086958"/>
            <a:ext cx="300291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2.1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9834" y="2991900"/>
            <a:ext cx="40172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项目简介</a:t>
            </a:r>
            <a:endParaRPr lang="en-US" altLang="zh-CN" sz="40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3" grpId="0"/>
      <p:bldP spid="51" grpId="0"/>
      <p:bldP spid="30" grpId="0"/>
      <p:bldP spid="33" grpId="0"/>
      <p:bldP spid="35" grpId="0"/>
      <p:bldP spid="36" grpId="0"/>
      <p:bldP spid="39" grpId="0"/>
      <p:bldP spid="42" grpId="0"/>
      <p:bldP spid="50" grpId="0"/>
      <p:bldP spid="52" grpId="0"/>
      <p:bldP spid="6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名称：软件工程系列课程教学辅助网站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项目代号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Software </a:t>
            </a:r>
            <a:r>
              <a:rPr lang="en-US" altLang="zh-CN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Engineering Courses Teaching Assistant Website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97957"/>
              </p:ext>
            </p:extLst>
          </p:nvPr>
        </p:nvGraphicFramePr>
        <p:xfrm>
          <a:off x="539552" y="2547997"/>
          <a:ext cx="8305994" cy="1319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25"/>
                <a:gridCol w="1112410"/>
                <a:gridCol w="1245119"/>
                <a:gridCol w="1797419"/>
                <a:gridCol w="1112410"/>
                <a:gridCol w="1245119"/>
                <a:gridCol w="967992"/>
              </a:tblGrid>
              <a:tr h="344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姓名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角色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电话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QQ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微信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地址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4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杨枨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项目发布人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13357102333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2"/>
                        </a:rPr>
                        <a:t>yangc@zucc.edu.cn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3407837159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HolleyYang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理四</a:t>
                      </a:r>
                      <a:r>
                        <a:rPr lang="en-US" sz="1600" kern="100" dirty="0">
                          <a:effectLst/>
                        </a:rPr>
                        <a:t>504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46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侯宏仑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教师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13071858629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3"/>
                        </a:rPr>
                        <a:t>houhl@zucc.edu.cn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56689824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土地烧牛牛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理四</a:t>
                      </a:r>
                      <a:r>
                        <a:rPr lang="en-US" sz="1600" kern="100" dirty="0">
                          <a:effectLst/>
                        </a:rPr>
                        <a:t>501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87683"/>
              </p:ext>
            </p:extLst>
          </p:nvPr>
        </p:nvGraphicFramePr>
        <p:xfrm>
          <a:off x="539552" y="2000945"/>
          <a:ext cx="8208912" cy="289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738"/>
                <a:gridCol w="672679"/>
                <a:gridCol w="1211378"/>
                <a:gridCol w="2290623"/>
                <a:gridCol w="1077397"/>
                <a:gridCol w="1077397"/>
                <a:gridCol w="1073700"/>
              </a:tblGrid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姓名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职位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电话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邮箱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QQ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寝室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郑丁公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组长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18072798253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4"/>
                        </a:rPr>
                        <a:t>31501317@stu.zucc.edu.cn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380207345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1-522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张晓钒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15858266581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5"/>
                        </a:rPr>
                        <a:t>31501315@stu.zucc.edu.cn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1021812863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1-522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张天颖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15990013716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6"/>
                        </a:rPr>
                        <a:t>31501314@stu.zucc.edu.cn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2596115309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1-521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谢正树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组员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18072932230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7"/>
                        </a:rPr>
                        <a:t>31501305@stu.zucc.edu.cn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447686734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求真</a:t>
                      </a:r>
                      <a:r>
                        <a:rPr lang="en-US" sz="1600" kern="100">
                          <a:effectLst/>
                        </a:rPr>
                        <a:t>1-519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8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嵇德宏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组员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18267270161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8"/>
                        </a:rPr>
                        <a:t>31501299@stu.zucc.edu.cn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825746325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求真</a:t>
                      </a:r>
                      <a:r>
                        <a:rPr lang="en-US" sz="1600" kern="100" dirty="0">
                          <a:effectLst/>
                        </a:rPr>
                        <a:t>1-518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38544"/>
              </p:ext>
            </p:extLst>
          </p:nvPr>
        </p:nvGraphicFramePr>
        <p:xfrm>
          <a:off x="1864042" y="2657157"/>
          <a:ext cx="5415915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40"/>
                <a:gridCol w="2708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类别</a:t>
                      </a:r>
                      <a:r>
                        <a:rPr lang="en-US" sz="1600" kern="100" dirty="0">
                          <a:effectLst/>
                        </a:rPr>
                        <a:t>                             </a:t>
                      </a:r>
                      <a:r>
                        <a:rPr lang="zh-CN" sz="1600" kern="100" dirty="0">
                          <a:effectLst/>
                        </a:rPr>
                        <a:t>内容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项目干系人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与小组相关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郑丁公、张晓钒、谢正树、嵇德宏、张天颖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与客户相关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杨枨、侯宏伦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53"/>
          <p:cNvSpPr txBox="1"/>
          <p:nvPr/>
        </p:nvSpPr>
        <p:spPr>
          <a:xfrm>
            <a:off x="658495" y="615950"/>
            <a:ext cx="782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虽然如今有很多教学网站，但是专门针对一门新开的大学课程和一位专门的教师，又为学生之间提供交流平台的网站为数不多。这个网站作为一个开课的辅助工具，将有利于教师的教学和学生的学习；也为软件工程系列课程的成熟记录下足迹。 </a:t>
            </a:r>
          </a:p>
          <a:p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这个网站的主要目的就是为教师和学生提供交流的平台，方便教师，方便学生。这个网站还为一些对这门课程感兴趣的人士提供一个了解的机会。</a:t>
            </a:r>
          </a:p>
        </p:txBody>
      </p:sp>
    </p:spTree>
    <p:extLst>
      <p:ext uri="{BB962C8B-B14F-4D97-AF65-F5344CB8AC3E}">
        <p14:creationId xmlns:p14="http://schemas.microsoft.com/office/powerpoint/2010/main" val="96465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8126" y="212743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73574" y="179247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250" y="366818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4994" y="2583267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9450" y="1049328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4063" y="933705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266" y="3470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843" y="3308145"/>
            <a:ext cx="4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sz="2800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7962" y="3607943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6962" y="3311290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0978" y="2807234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84364" y="413199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4659" y="4054711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594" y="895648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>
                    <a:alpha val="70000"/>
                  </a:srgbClr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>
                  <a:alpha val="70000"/>
                </a:srgb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2223" y="634454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0838" y="932722"/>
            <a:ext cx="3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sym typeface="Wingdings 2" panose="05020102010507070707"/>
              </a:rPr>
              <a:t>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3438" y="1785985"/>
            <a:ext cx="4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C000">
                    <a:alpha val="56000"/>
                  </a:srgbClr>
                </a:solidFill>
                <a:sym typeface="Wingdings 2" panose="05020102010507070707"/>
              </a:rPr>
              <a:t></a:t>
            </a:r>
            <a:endParaRPr lang="zh-CN" altLang="en-US" sz="2400" dirty="0">
              <a:solidFill>
                <a:srgbClr val="FFC000">
                  <a:alpha val="56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205" y="411163"/>
            <a:ext cx="4105150" cy="4105150"/>
            <a:chOff x="4644008" y="267494"/>
            <a:chExt cx="4392488" cy="4392488"/>
          </a:xfrm>
        </p:grpSpPr>
        <p:sp>
          <p:nvSpPr>
            <p:cNvPr id="47" name="TextBox 46"/>
            <p:cNvSpPr txBox="1"/>
            <p:nvPr/>
          </p:nvSpPr>
          <p:spPr>
            <a:xfrm>
              <a:off x="6581326" y="575925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746" y="551600"/>
              <a:ext cx="56726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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76806" y="2435677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647" y="786738"/>
              <a:ext cx="481689" cy="4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C000">
                      <a:alpha val="70000"/>
                    </a:srgbClr>
                  </a:solidFill>
                  <a:sym typeface="Wingdings 2" panose="05020102010507070707"/>
                </a:rPr>
                <a:t></a:t>
              </a:r>
              <a:endParaRPr lang="zh-CN" altLang="en-US" sz="2800" dirty="0">
                <a:solidFill>
                  <a:srgbClr val="FFC000">
                    <a:alpha val="70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64250" y="3184539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23061" y="3363838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0785" y="3880134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99625" y="2025562"/>
              <a:ext cx="371658" cy="352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C000"/>
                  </a:solidFill>
                  <a:sym typeface="Wingdings 2" panose="05020102010507070707"/>
                </a:rPr>
                <a:t>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79089" y="2371947"/>
              <a:ext cx="43737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>
                      <a:alpha val="56000"/>
                    </a:srgbClr>
                  </a:solidFill>
                  <a:sym typeface="Wingdings 2" panose="05020102010507070707"/>
                </a:rPr>
                <a:t></a:t>
              </a:r>
              <a:endParaRPr lang="zh-CN" altLang="en-US" sz="2400" dirty="0">
                <a:solidFill>
                  <a:srgbClr val="FFC000">
                    <a:alpha val="56000"/>
                  </a:srgb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44008" y="267494"/>
              <a:ext cx="4392488" cy="43924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剪去单角的矩形 61"/>
          <p:cNvSpPr/>
          <p:nvPr/>
        </p:nvSpPr>
        <p:spPr>
          <a:xfrm flipH="1">
            <a:off x="5840730" y="1301750"/>
            <a:ext cx="2698750" cy="1599565"/>
          </a:xfrm>
          <a:prstGeom prst="snip1Rect">
            <a:avLst>
              <a:gd name="adj" fmla="val 234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25555" y="1086958"/>
            <a:ext cx="3108325" cy="2194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rPr>
              <a:t>2.2</a:t>
            </a:r>
            <a:endParaRPr lang="zh-CN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4515" y="2914650"/>
            <a:ext cx="445198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需求工程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dist"/>
            <a:r>
              <a:rPr lang="zh-CN" altLang="en-US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资源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分配</a:t>
            </a:r>
            <a:endParaRPr lang="en-US" altLang="zh-CN" sz="4000" dirty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51" grpId="0"/>
      <p:bldP spid="30" grpId="0"/>
      <p:bldP spid="35" grpId="0"/>
      <p:bldP spid="36" grpId="0"/>
      <p:bldP spid="39" grpId="0"/>
      <p:bldP spid="42" grpId="0"/>
      <p:bldP spid="50" grpId="0"/>
      <p:bldP spid="6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843558"/>
            <a:ext cx="782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工作分配</a:t>
            </a:r>
            <a:endParaRPr lang="en-US" altLang="zh-CN" sz="4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1.obs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项目组织分解结构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en-US" altLang="zh-CN" sz="40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</a:t>
            </a:r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bs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分解结构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3.Project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工作分配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40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需要上交的文档</a:t>
            </a:r>
            <a:endParaRPr lang="en-US" altLang="zh-CN" sz="4000" dirty="0" smtClean="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61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195486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OBS</a:t>
            </a:r>
            <a:r>
              <a:rPr lang="zh-CN" altLang="en-US" sz="2800" dirty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项目组织分解图</a:t>
            </a:r>
            <a:endParaRPr lang="en-US" altLang="zh-CN" sz="28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50" name="Picture 2" descr="9c68723d-793d-4d37-809f-dce67bc9a5bfO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1510"/>
            <a:ext cx="8496944" cy="923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57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03516E-6 L 1.38889E-6 -0.977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8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635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53"/>
          <p:cNvSpPr txBox="1"/>
          <p:nvPr/>
        </p:nvSpPr>
        <p:spPr>
          <a:xfrm>
            <a:off x="659447" y="195486"/>
            <a:ext cx="782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WBS</a:t>
            </a:r>
            <a:r>
              <a:rPr lang="zh-CN" altLang="en-US" sz="280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任务分解图</a:t>
            </a:r>
            <a:endParaRPr lang="en-US" altLang="zh-CN" sz="28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3933" y="1923678"/>
            <a:ext cx="7837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因为过大，直接打开演示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2502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1505</Words>
  <Application>Microsoft Office PowerPoint</Application>
  <PresentationFormat>全屏显示(16:9)</PresentationFormat>
  <Paragraphs>607</Paragraphs>
  <Slides>23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隶书</vt:lpstr>
      <vt:lpstr>Broadway</vt:lpstr>
      <vt:lpstr>Wingdings 2</vt:lpstr>
      <vt:lpstr>文鼎特粗宋简</vt:lpstr>
      <vt:lpstr>Times New Roman</vt:lpstr>
      <vt:lpstr>方正汉真广标简体</vt:lpstr>
      <vt:lpstr>仿宋</vt:lpstr>
      <vt:lpstr>等线</vt:lpstr>
      <vt:lpstr>Calibri</vt:lpstr>
      <vt:lpstr>微软雅黑</vt:lpstr>
      <vt:lpstr>方正细圆简体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zdg</cp:lastModifiedBy>
  <cp:revision>129</cp:revision>
  <dcterms:created xsi:type="dcterms:W3CDTF">2015-05-16T00:02:00Z</dcterms:created>
  <dcterms:modified xsi:type="dcterms:W3CDTF">2017-10-31T14:04:38Z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