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48" r:id="rId1"/>
  </p:sldMasterIdLst>
  <p:notesMasterIdLst>
    <p:notesMasterId r:id="rId42"/>
  </p:notesMasterIdLst>
  <p:sldIdLst>
    <p:sldId id="269" r:id="rId2"/>
    <p:sldId id="264" r:id="rId3"/>
    <p:sldId id="265" r:id="rId4"/>
    <p:sldId id="260" r:id="rId5"/>
    <p:sldId id="362" r:id="rId6"/>
    <p:sldId id="354" r:id="rId7"/>
    <p:sldId id="283" r:id="rId8"/>
    <p:sldId id="352" r:id="rId9"/>
    <p:sldId id="363" r:id="rId10"/>
    <p:sldId id="364" r:id="rId11"/>
    <p:sldId id="365" r:id="rId12"/>
    <p:sldId id="366" r:id="rId13"/>
    <p:sldId id="367" r:id="rId14"/>
    <p:sldId id="368" r:id="rId15"/>
    <p:sldId id="331" r:id="rId16"/>
    <p:sldId id="349" r:id="rId17"/>
    <p:sldId id="369" r:id="rId18"/>
    <p:sldId id="370" r:id="rId19"/>
    <p:sldId id="377" r:id="rId20"/>
    <p:sldId id="371" r:id="rId21"/>
    <p:sldId id="372" r:id="rId22"/>
    <p:sldId id="373" r:id="rId23"/>
    <p:sldId id="374" r:id="rId24"/>
    <p:sldId id="348" r:id="rId25"/>
    <p:sldId id="375" r:id="rId26"/>
    <p:sldId id="376" r:id="rId27"/>
    <p:sldId id="350" r:id="rId28"/>
    <p:sldId id="355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17" r:id="rId40"/>
    <p:sldId id="267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微软雅黑" panose="020B0503020204020204" pitchFamily="34" charset="-122"/>
      <p:regular r:id="rId47"/>
      <p:bold r:id="rId48"/>
    </p:embeddedFont>
    <p:embeddedFont>
      <p:font typeface="方正汉真广标简体" panose="02010600030101010101" charset="-122"/>
      <p:regular r:id="rId49"/>
    </p:embeddedFont>
    <p:embeddedFont>
      <p:font typeface="等线" panose="02010600030101010101" pitchFamily="2" charset="-122"/>
      <p:regular r:id="rId50"/>
      <p:bold r:id="rId51"/>
    </p:embeddedFont>
    <p:embeddedFont>
      <p:font typeface="方正细圆简体" panose="02010600030101010101" charset="-122"/>
      <p:regular r:id="rId52"/>
    </p:embeddedFont>
    <p:embeddedFont>
      <p:font typeface="隶书" panose="02010509060101010101" pitchFamily="49" charset="-122"/>
      <p:regular r:id="rId53"/>
    </p:embeddedFont>
    <p:embeddedFont>
      <p:font typeface="Broadway" panose="04040905080B02020502" pitchFamily="82" charset="0"/>
      <p:regular r:id="rId54"/>
    </p:embeddedFont>
    <p:embeddedFont>
      <p:font typeface="Wingdings 2" panose="05020102010507070707" pitchFamily="18" charset="2"/>
      <p:regular r:id="rId55"/>
    </p:embeddedFont>
    <p:embeddedFont>
      <p:font typeface="仿宋" panose="02010609060101010101" pitchFamily="49" charset="-122"/>
      <p:regular r:id="rId5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162" y="-634"/>
      </p:cViewPr>
      <p:guideLst>
        <p:guide orient="horz" pos="1627"/>
        <p:guide orient="horz" pos="259"/>
        <p:guide orient="horz" pos="2977"/>
        <p:guide pos="508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houhl@cs.zju.edu.cn" TargetMode="External"/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31501299@stu.zucc.edu.cn" TargetMode="External"/><Relationship Id="rId3" Type="http://schemas.openxmlformats.org/officeDocument/2006/relationships/hyperlink" Target="mailto:houhl@cs.zju.edu.cn" TargetMode="External"/><Relationship Id="rId7" Type="http://schemas.openxmlformats.org/officeDocument/2006/relationships/hyperlink" Target="mailto:31501305@stu.zucc.edu.cn" TargetMode="External"/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31501314@stu.zucc.edu.cn" TargetMode="External"/><Relationship Id="rId5" Type="http://schemas.openxmlformats.org/officeDocument/2006/relationships/hyperlink" Target="mailto:31501315@stu.zucc.edu.cn" TargetMode="External"/><Relationship Id="rId4" Type="http://schemas.openxmlformats.org/officeDocument/2006/relationships/hyperlink" Target="mailto:31501317@stu.zucc.edu.c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5673" y="785652"/>
            <a:ext cx="49603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需求工程</a:t>
            </a:r>
            <a:endParaRPr lang="en-US" altLang="zh-CN" sz="5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项目计划</a:t>
            </a:r>
            <a:endParaRPr lang="zh-CN" altLang="en-US" sz="5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G4</a:t>
            </a:r>
            <a:r>
              <a:rPr lang="zh-CN" altLang="en-US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751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组员：嵇德宏，谢正树，张晓钒，张天颖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9" y="1525084"/>
            <a:ext cx="2796150" cy="2033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工作内容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项目阶段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03598"/>
              </p:ext>
            </p:extLst>
          </p:nvPr>
        </p:nvGraphicFramePr>
        <p:xfrm>
          <a:off x="755576" y="1347615"/>
          <a:ext cx="7488832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243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过程阶段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文档输出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74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项目启动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项目可行性报告、项目章程、总体项目计划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218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项目计划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需求开发计划、系统设计计划、质量保证计划编码与系统实现计划、测试计划、工程部署计划、培训计划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74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项目实现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需求规格说明书、概要设计说明、详细设计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43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项目控制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74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项目验收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系统维护计划、培训计划、项目总结报告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56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产品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9170"/>
              </p:ext>
            </p:extLst>
          </p:nvPr>
        </p:nvGraphicFramePr>
        <p:xfrm>
          <a:off x="179904" y="1995686"/>
          <a:ext cx="8935392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768"/>
                <a:gridCol w="1692933"/>
                <a:gridCol w="2333587"/>
                <a:gridCol w="1657048"/>
                <a:gridCol w="158105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名称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存储形式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编程语言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软件工程辅导网站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 smtClean="0">
                          <a:effectLst/>
                        </a:rPr>
                        <a:t>最终产品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.html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Html5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软件工程辅导网站原型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通过原型可以快速了解产品的功能，并且通过了解客户的需求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.css .svg .html .js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Html5,js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产品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服务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35352"/>
              </p:ext>
            </p:extLst>
          </p:nvPr>
        </p:nvGraphicFramePr>
        <p:xfrm>
          <a:off x="697275" y="1171366"/>
          <a:ext cx="8123197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376"/>
                <a:gridCol w="2075416"/>
                <a:gridCol w="2014968"/>
                <a:gridCol w="195643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内容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服务期限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相关人员培训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对开发项目的人员进行相关技术的培训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r>
                        <a:rPr lang="zh-CN" sz="2000" kern="0">
                          <a:effectLst/>
                        </a:rPr>
                        <a:t>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免费咨询服务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客户通过网页留言或者邮箱方式对网站提出建议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帮助</a:t>
                      </a:r>
                      <a:r>
                        <a:rPr lang="en-US" sz="2000" kern="0">
                          <a:effectLst/>
                        </a:rPr>
                        <a:t>wiki</a:t>
                      </a:r>
                      <a:r>
                        <a:rPr lang="zh-CN" sz="2000" kern="0">
                          <a:effectLst/>
                        </a:rPr>
                        <a:t>文档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客户通过</a:t>
                      </a:r>
                      <a:r>
                        <a:rPr lang="en-US" sz="2000" kern="0">
                          <a:effectLst/>
                        </a:rPr>
                        <a:t>wiki</a:t>
                      </a:r>
                      <a:r>
                        <a:rPr lang="zh-CN" sz="2000" kern="0">
                          <a:effectLst/>
                        </a:rPr>
                        <a:t>文档了解网站使用方式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软件维护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对于网站发生的各种故障进行维护，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0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产品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非移交的产品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1150"/>
              </p:ext>
            </p:extLst>
          </p:nvPr>
        </p:nvGraphicFramePr>
        <p:xfrm>
          <a:off x="827584" y="1171366"/>
          <a:ext cx="7848871" cy="3816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829"/>
                <a:gridCol w="2019235"/>
                <a:gridCol w="1945994"/>
                <a:gridCol w="1833813"/>
              </a:tblGrid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文件名称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提交时间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备注</a:t>
                      </a:r>
                      <a:r>
                        <a:rPr lang="en-US" sz="1050" kern="0">
                          <a:effectLst/>
                        </a:rPr>
                        <a:t>(</a:t>
                      </a:r>
                      <a:r>
                        <a:rPr lang="zh-CN" sz="1050" kern="0">
                          <a:effectLst/>
                        </a:rPr>
                        <a:t>时间</a:t>
                      </a:r>
                      <a:r>
                        <a:rPr lang="en-US" sz="1050" kern="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备注（内容）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《项目可行性报告》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第三周结束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《项目章程》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第四周结束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33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《项目总体计划》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第四周结束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包括</a:t>
                      </a:r>
                      <a:r>
                        <a:rPr lang="en-US" sz="1050" kern="0">
                          <a:effectLst/>
                        </a:rPr>
                        <a:t>WBS</a:t>
                      </a:r>
                      <a:r>
                        <a:rPr lang="zh-CN" sz="1050" kern="0">
                          <a:effectLst/>
                        </a:rPr>
                        <a:t>，</a:t>
                      </a:r>
                      <a:r>
                        <a:rPr lang="en-US" sz="1050" kern="0">
                          <a:effectLst/>
                        </a:rPr>
                        <a:t>OBS</a:t>
                      </a:r>
                      <a:r>
                        <a:rPr lang="zh-CN" sz="1050" kern="0">
                          <a:effectLst/>
                        </a:rPr>
                        <a:t>，</a:t>
                      </a:r>
                      <a:r>
                        <a:rPr lang="en-US" sz="1050" kern="0">
                          <a:effectLst/>
                        </a:rPr>
                        <a:t>GANT</a:t>
                      </a:r>
                      <a:r>
                        <a:rPr lang="zh-CN" sz="1050" kern="0">
                          <a:effectLst/>
                        </a:rPr>
                        <a:t>等过程性附件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《需求工程计划</a:t>
                      </a:r>
                      <a:r>
                        <a:rPr lang="en-US" sz="1050" kern="0">
                          <a:effectLst/>
                        </a:rPr>
                        <a:t>-</a:t>
                      </a:r>
                      <a:r>
                        <a:rPr lang="zh-CN" sz="1050" kern="0">
                          <a:effectLst/>
                        </a:rPr>
                        <a:t>初步》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第四周结束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</a:t>
                      </a:r>
                      <a:r>
                        <a:rPr lang="en-US" sz="1050" kern="0">
                          <a:effectLst/>
                        </a:rPr>
                        <a:t>QA</a:t>
                      </a:r>
                      <a:r>
                        <a:rPr lang="zh-CN" sz="1050" kern="0">
                          <a:effectLst/>
                        </a:rPr>
                        <a:t>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《需求工程计划》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第七周结束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5-6</a:t>
                      </a:r>
                      <a:r>
                        <a:rPr lang="zh-CN" sz="1050" kern="0">
                          <a:effectLst/>
                        </a:rPr>
                        <a:t>周评审修改</a:t>
                      </a:r>
                      <a:r>
                        <a:rPr lang="en-US" sz="1050" kern="0">
                          <a:effectLst/>
                        </a:rPr>
                        <a:t>7</a:t>
                      </a:r>
                      <a:r>
                        <a:rPr lang="zh-CN" sz="1050" kern="0">
                          <a:effectLst/>
                        </a:rPr>
                        <a:t>周讲解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《软件需求规格说明书》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11</a:t>
                      </a:r>
                      <a:r>
                        <a:rPr lang="zh-CN" sz="1050" kern="0">
                          <a:effectLst/>
                        </a:rPr>
                        <a:t>周评审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《软件需求变更文档》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第十二周结束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</a:t>
                      </a:r>
                      <a:r>
                        <a:rPr lang="zh-CN" sz="1050" kern="0">
                          <a:effectLst/>
                        </a:rPr>
                        <a:t>周评审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226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《系统设计与实现计划》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第十四周结束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《软件概要设计说明》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33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《测试计划》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答辩前。可以根据进度，由开发组适当提前分批提交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33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《安装部署计划》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答辩前。可以根据进度，由开发组适当提前分批提交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33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《培训计划》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答辩前。可以根据进度，由开发组适当提前分批提交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33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《系统维护计划》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第十五周结束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答辩前。可以根据进度，由开发组适当提前分批提交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《代码规范》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  <a:tr h="113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《项目总结报告》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第十六周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17</a:t>
                      </a:r>
                      <a:r>
                        <a:rPr lang="zh-CN" sz="1050" kern="0">
                          <a:effectLst/>
                        </a:rPr>
                        <a:t>周结束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8487" marR="484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02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验收标准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4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.1	</a:t>
            </a:r>
            <a:r>
              <a:rPr lang="zh-CN" altLang="en-US" sz="24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的验收 </a:t>
            </a:r>
          </a:p>
          <a:p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最后在交付客户之前进行小组内评审，代码编写符合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ISO9001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标准，与文档说明保持一致，代码书写风格统一，采用标准规范，参考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代码规范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文档 </a:t>
            </a:r>
          </a:p>
          <a:p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4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.2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文档验收 </a:t>
            </a:r>
          </a:p>
          <a:p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最后在交付客户之前进行小组内评审，文档格式符合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ISO9001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标准。并由各个小组之间进行审核 </a:t>
            </a:r>
          </a:p>
          <a:p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24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.3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程序验收 </a:t>
            </a:r>
          </a:p>
          <a:p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网站达到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《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软件需求规格说明书</a:t>
            </a:r>
            <a:r>
              <a:rPr lang="en-US" altLang="zh-CN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》</a:t>
            </a:r>
            <a:r>
              <a:rPr lang="zh-CN" altLang="en-US" sz="24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文档说明的要求，人员技术考核合格，定期维护</a:t>
            </a:r>
            <a:r>
              <a:rPr lang="zh-CN" altLang="en-US" sz="24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4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57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实施计划</a:t>
            </a:r>
            <a:endParaRPr lang="zh-CN" altLang="en-US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57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实施计划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</a:t>
            </a:r>
            <a:r>
              <a:rPr lang="zh-CN" altLang="en-US" sz="2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任务的分解与人员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分工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  <a:r>
              <a:rPr lang="zh-CN" altLang="en-US" sz="2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人员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进度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关键问题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56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</a:t>
            </a:r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任务的分解与人员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分工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</a:t>
            </a:r>
            <a:r>
              <a:rPr lang="en-US" altLang="zh-CN" sz="2800" dirty="0" err="1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分解图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（详情见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PRD-2017-G04-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需求工程计划</a:t>
            </a:r>
            <a:r>
              <a:rPr lang="en-US" altLang="zh-CN" sz="2800" dirty="0" err="1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170" name="图片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75668"/>
            <a:ext cx="5280025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图片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44" y="3219822"/>
            <a:ext cx="5280025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913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</a:t>
            </a:r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任务的分解与人员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分工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分解说明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50316"/>
              </p:ext>
            </p:extLst>
          </p:nvPr>
        </p:nvGraphicFramePr>
        <p:xfrm>
          <a:off x="1619672" y="1519094"/>
          <a:ext cx="4957599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533"/>
                <a:gridCol w="1652533"/>
                <a:gridCol w="1652533"/>
              </a:tblGrid>
              <a:tr h="147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工作任务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负责人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参与人员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需求工程项目启动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郑丁公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需求工程计划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需求获取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需求分析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需求规格说明书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需求验证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需求管理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知识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需求项目管理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软件概要设计说明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郑丁公，张晓钒，谢正树，张天颖，嵇德宏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  <a:tr h="295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需求工程收尾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郑丁公，张晓钒，谢正树，张天颖，嵇德宏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244" marR="632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14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</a:t>
            </a:r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任务的分解与人员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分工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输入输出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09511"/>
              </p:ext>
            </p:extLst>
          </p:nvPr>
        </p:nvGraphicFramePr>
        <p:xfrm>
          <a:off x="1115616" y="1488728"/>
          <a:ext cx="7488831" cy="3459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834"/>
                <a:gridCol w="1034057"/>
                <a:gridCol w="1639949"/>
                <a:gridCol w="1591478"/>
                <a:gridCol w="1591478"/>
                <a:gridCol w="929035"/>
              </a:tblGrid>
              <a:tr h="41999">
                <a:tc rowSpan="78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需求工程项目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需求工程项目启动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选择合适的生命周期模型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输入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输出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规划需求方案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估算需求工作量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发现需求决策者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需求工程计划初步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甘特图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需求工程计划初步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WBS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OBS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风险计划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人力资源计划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预算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实施计划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测试计划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培训计划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配置管理计划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需求工程计划评审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需求工程计划完善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需求工程计划初步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需求工程计划完善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需求获取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第一次需求获取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定义愿景和范围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需求工程计划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选择产品代言人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组织焦点小组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识别系统时间和响应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访谈（老师、学生、管理员）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访谈记录（初）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举行引导式需求获取讨论会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会议记录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观察用户如何工作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需求访谈整理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访谈记录（整理）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识别非功能需求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和功能初步设计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界面初步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分发调查问卷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调查问卷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用户问卷反馈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检查问题报告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用户问卷反馈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重用已有需求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第二次需求获取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访谈（老师、学生、管理员）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访谈记录（初）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需求访谈整理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访谈记录（整理）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识别非功能需求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和功能初步改善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界面改善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第三次需求获取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访谈（老师、学生、管理员）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访谈记录（初）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需求访谈整理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访谈记录（最终）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和功能初步完善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UI</a:t>
                      </a:r>
                      <a:r>
                        <a:rPr lang="zh-CN" altLang="en-US" sz="200" u="none" strike="noStrike">
                          <a:effectLst/>
                        </a:rPr>
                        <a:t>界面完善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需求分析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为应用环境建模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创建用户界面以及技术原型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分析需求可实现性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需求按优先级排序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建立数据字典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数据字典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为需求建模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用户问卷反馈、访谈记录（最终）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需求模型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分析系统与外部世界之间的关联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将需求分配到子系统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需求规范说明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使用需求文档模板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需求规范说明书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明确需求来源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每个需求一个唯一标识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记录业务规则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记录非功能需求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需求验证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需求评审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测试需求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定义验收标准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模拟需求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需求管理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建立变更控制流程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需求变更文档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分析变更影响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建立基线并控制需求集合版本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维护需求变更历史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跟踪需求状态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跟踪需求问题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维护需求可跟踪矩阵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使用需求管理工具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知识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培训业务分析师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向干系人讲解需求内容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向开发人员讲应用领域知识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定义一个需求工程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建立一个词汇表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" u="none" strike="noStrike">
                          <a:effectLst/>
                        </a:rPr>
                        <a:t>词汇表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需求项目管理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重新协商承诺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管理需求分析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跟踪记录需求工作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19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回归学到的经验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32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软件概要设计说明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总体设计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需求工程计划 软件需求变更文档  需求规格说明书  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软件概要设计说明书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59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接口设计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运行设计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模块设计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系统数据结构设计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系统出错处理设计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7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" u="none" strike="noStrike">
                          <a:effectLst/>
                        </a:rPr>
                        <a:t>界面设计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需求工程收尾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项目总结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>
                          <a:effectLst/>
                        </a:rPr>
                        <a:t>项目可行性分析 项目计划书  项目章程软件 需求变更文档  需求规格说明书</a:t>
                      </a:r>
                      <a:endParaRPr lang="zh-CN" altLang="en-US" sz="2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" u="none" strike="noStrike" dirty="0">
                          <a:effectLst/>
                        </a:rPr>
                        <a:t>项目总结报告</a:t>
                      </a:r>
                      <a:endParaRPr lang="zh-CN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6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34805" y="634306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91837" y="790098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2537" y="2160108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实施计划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4080" y="254941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4080" y="3940404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4080" y="324490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60105" y="2008288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4062060" y="3345598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TextBox 2"/>
          <p:cNvSpPr txBox="1"/>
          <p:nvPr/>
        </p:nvSpPr>
        <p:spPr>
          <a:xfrm>
            <a:off x="4028405" y="3976788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60105" y="2674403"/>
            <a:ext cx="1784350" cy="769620"/>
            <a:chOff x="5795" y="2080"/>
            <a:chExt cx="2810" cy="1212"/>
          </a:xfrm>
        </p:grpSpPr>
        <p:sp>
          <p:nvSpPr>
            <p:cNvPr id="58" name="剪去单角的矩形 57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742537" y="282943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支持条件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685505" y="3386636"/>
            <a:ext cx="1784350" cy="769620"/>
            <a:chOff x="5795" y="2080"/>
            <a:chExt cx="2810" cy="1212"/>
          </a:xfrm>
        </p:grpSpPr>
        <p:sp>
          <p:nvSpPr>
            <p:cNvPr id="63" name="剪去单角的矩形 62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67937" y="3541663"/>
            <a:ext cx="23391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专题计划要点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32725" y="142906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项目概述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650293" y="1277244"/>
            <a:ext cx="1784350" cy="762000"/>
            <a:chOff x="5795" y="3074"/>
            <a:chExt cx="2810" cy="1200"/>
          </a:xfrm>
        </p:grpSpPr>
        <p:sp>
          <p:nvSpPr>
            <p:cNvPr id="69" name="剪去单角的矩形 68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接口人员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009"/>
              </p:ext>
            </p:extLst>
          </p:nvPr>
        </p:nvGraphicFramePr>
        <p:xfrm>
          <a:off x="919550" y="1077159"/>
          <a:ext cx="7560840" cy="2210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0"/>
                <a:gridCol w="2520280"/>
                <a:gridCol w="2520280"/>
              </a:tblGrid>
              <a:tr h="315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负责工作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向上负责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5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UML</a:t>
                      </a:r>
                      <a:r>
                        <a:rPr lang="zh-CN" sz="2000" kern="0">
                          <a:effectLst/>
                        </a:rPr>
                        <a:t>建模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张晓钒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5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张晓钒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项目配置管理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5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嵇德宏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会议记录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158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谢正树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美术设计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631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张天颖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Project</a:t>
                      </a:r>
                      <a:r>
                        <a:rPr lang="zh-CN" sz="2000" kern="0">
                          <a:effectLst/>
                        </a:rPr>
                        <a:t>项目计划跟踪更新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郑丁公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4945"/>
              </p:ext>
            </p:extLst>
          </p:nvPr>
        </p:nvGraphicFramePr>
        <p:xfrm>
          <a:off x="1043608" y="3399672"/>
          <a:ext cx="7344815" cy="1724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432"/>
                <a:gridCol w="1468432"/>
                <a:gridCol w="1469317"/>
                <a:gridCol w="1469317"/>
                <a:gridCol w="1469317"/>
              </a:tblGrid>
              <a:tr h="2365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电话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邮箱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地址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负责人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杨枨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13357102333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sng" kern="0">
                          <a:effectLst/>
                          <a:hlinkClick r:id="rId2"/>
                        </a:rPr>
                        <a:t>yangc@zucc.edu.cn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理四</a:t>
                      </a:r>
                      <a:r>
                        <a:rPr lang="en-US" sz="2000" kern="0">
                          <a:effectLst/>
                        </a:rPr>
                        <a:t>504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侯宏仑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13071858629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u="sng" kern="0">
                          <a:effectLst/>
                          <a:hlinkClick r:id="rId3"/>
                        </a:rPr>
                        <a:t>houhl@zucc.edu.cn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理四</a:t>
                      </a:r>
                      <a:r>
                        <a:rPr lang="en-US" sz="2000" kern="0">
                          <a:effectLst/>
                        </a:rPr>
                        <a:t>501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郑丁公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4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进度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图片 8" descr="C:\Users\zdg\AppData\Roaming\Tencent\Users\380207345\TIM\WinTemp\RichOle\2]W]BTQV27P0$QM_S2SJOK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" y="1051119"/>
            <a:ext cx="5295265" cy="249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zdg\AppData\Roaming\Tencent\Users\380207345\TIM\WinTemp\RichOle\7HR`[GBO%[E7IW`6)ULUUJ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11" y="1062941"/>
            <a:ext cx="3711724" cy="171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zdg\AppData\Roaming\Tencent\Users\380207345\TIM\WinTemp\RichOle\Y2SQQW0B9OCNOXQI~HUD[L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11" y="2815302"/>
            <a:ext cx="3703135" cy="1268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431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42124"/>
              </p:ext>
            </p:extLst>
          </p:nvPr>
        </p:nvGraphicFramePr>
        <p:xfrm>
          <a:off x="1692510" y="1200148"/>
          <a:ext cx="5758979" cy="3394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5083"/>
                <a:gridCol w="696896"/>
                <a:gridCol w="1339014"/>
                <a:gridCol w="1121120"/>
                <a:gridCol w="1046866"/>
              </a:tblGrid>
              <a:tr h="306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任务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预期周时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单人平均每周小时数（周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时）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单人平均总工时（小时）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小组总费用（元）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06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《项目需求工程开发计划》书写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464.55*3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06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《需求规范说明》文档书写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154.85*3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06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《需求规格说明书》文档书写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309.7*3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065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《软件需求变更》文档书写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309.7*3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需求获取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495.52*5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需求分析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247.76*5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需求建模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123.88*5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需求验证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278.73*5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需求管理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123.88*5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需求项目管理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154.85*5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自主学习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1393.65*5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GIT</a:t>
                      </a:r>
                      <a:r>
                        <a:rPr lang="zh-CN" sz="1000" kern="100">
                          <a:effectLst/>
                        </a:rPr>
                        <a:t>配置管理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557.46*2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学习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1393.65*5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UI</a:t>
                      </a:r>
                      <a:r>
                        <a:rPr lang="zh-CN" sz="1000" kern="100">
                          <a:effectLst/>
                        </a:rPr>
                        <a:t>界面制作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867.16*3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75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Project</a:t>
                      </a:r>
                      <a:r>
                        <a:rPr lang="zh-CN" sz="1100" kern="100">
                          <a:effectLst/>
                        </a:rPr>
                        <a:t>制定、修改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1393.65*2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5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小组会议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r>
                        <a:rPr lang="zh-CN" sz="1000" kern="100">
                          <a:effectLst/>
                        </a:rPr>
                        <a:t>周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557.46*5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124936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由每小时</a:t>
            </a:r>
            <a:r>
              <a:rPr lang="en-US" altLang="zh-CN" dirty="0">
                <a:solidFill>
                  <a:srgbClr val="FFC000"/>
                </a:solidFill>
              </a:rPr>
              <a:t>30.97</a:t>
            </a:r>
            <a:r>
              <a:rPr lang="zh-CN" altLang="en-US" dirty="0">
                <a:solidFill>
                  <a:srgbClr val="FFC000"/>
                </a:solidFill>
              </a:rPr>
              <a:t>元计算，小组一共有五个成员，总计为</a:t>
            </a:r>
            <a:r>
              <a:rPr lang="en-US" altLang="zh-CN" dirty="0">
                <a:solidFill>
                  <a:srgbClr val="FFC000"/>
                </a:solidFill>
              </a:rPr>
              <a:t>1238.8+23846.9+6503.7=31589.4</a:t>
            </a:r>
            <a:r>
              <a:rPr lang="zh-CN" altLang="en-US" dirty="0">
                <a:solidFill>
                  <a:srgbClr val="FFC000"/>
                </a:solidFill>
              </a:rPr>
              <a:t>元（根据</a:t>
            </a:r>
            <a:r>
              <a:rPr lang="en-US" altLang="zh-CN" dirty="0">
                <a:solidFill>
                  <a:srgbClr val="FFC000"/>
                </a:solidFill>
              </a:rPr>
              <a:t>project</a:t>
            </a:r>
            <a:r>
              <a:rPr lang="zh-CN" altLang="en-US" dirty="0">
                <a:solidFill>
                  <a:srgbClr val="FFC000"/>
                </a:solidFill>
              </a:rPr>
              <a:t>更改）</a:t>
            </a:r>
          </a:p>
        </p:txBody>
      </p:sp>
    </p:spTree>
    <p:extLst>
      <p:ext uri="{BB962C8B-B14F-4D97-AF65-F5344CB8AC3E}">
        <p14:creationId xmlns:p14="http://schemas.microsoft.com/office/powerpoint/2010/main" val="154412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3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采用动态网页或者静态网页的技术影响到项目开发的技术可行性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	Web2.0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技术的使用将影响整个项目的开发难度以及成效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项目组内人员由于各自时间安排导致的超出计划规划意外，导致项目开发计划变更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其余具体见风险管理计划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48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12130" y="1096119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2.4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支持条件</a:t>
            </a:r>
            <a:endParaRPr lang="zh-CN" altLang="en-US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03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	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一台云服务器，本次参考使用阿里云或者亚马逊服务器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	5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台个人使用的电脑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	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Microsoft Project</a:t>
            </a:r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	</a:t>
            </a: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Axure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RP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	Web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网站开发参考书籍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	</a:t>
            </a: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WebStorm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前端开发工具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7.	</a:t>
            </a: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SouceTree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配置管理功能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	</a:t>
            </a:r>
            <a:r>
              <a:rPr lang="en-US" altLang="zh-CN" sz="2800" dirty="0" err="1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Mysql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数据库软件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28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12130" y="1096119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2.4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</a:t>
            </a:r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计划要点</a:t>
            </a:r>
            <a:endParaRPr lang="zh-CN" altLang="en-US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26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83518"/>
            <a:ext cx="7826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人力资源计划</a:t>
            </a:r>
            <a:endParaRPr lang="en-US" altLang="zh-CN" sz="4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沟通</a:t>
            </a:r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配置管理计划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质量保证计划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</a:t>
            </a:r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  <a:endParaRPr lang="en-US" altLang="zh-CN" sz="4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</a:t>
            </a:r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  <a:endParaRPr lang="en-US" altLang="zh-CN" sz="4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indent="-742950" algn="ctr">
              <a:buAutoNum type="arabicPeriod"/>
            </a:pPr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系统维护计划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81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-1404664" y="339502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人力资源计划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项目管理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组织结构</a:t>
            </a:r>
            <a:endParaRPr lang="zh-CN" altLang="zh-CN" sz="28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4" descr="9c68723d-793d-4d37-809f-dce67bc9a5bfOr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68" y="-82550"/>
            <a:ext cx="4889500" cy="530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63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人力资源计划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人员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/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人员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空余时间（正常情况下）</a:t>
            </a:r>
            <a:endParaRPr lang="zh-CN" altLang="zh-CN" sz="28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07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en-US" altLang="zh-CN" sz="40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24871"/>
              </p:ext>
            </p:extLst>
          </p:nvPr>
        </p:nvGraphicFramePr>
        <p:xfrm>
          <a:off x="654083" y="577155"/>
          <a:ext cx="7837104" cy="3989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8812"/>
                <a:gridCol w="979756"/>
                <a:gridCol w="979756"/>
                <a:gridCol w="979756"/>
                <a:gridCol w="979756"/>
                <a:gridCol w="979756"/>
                <a:gridCol w="979756"/>
                <a:gridCol w="979756"/>
              </a:tblGrid>
              <a:tr h="106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周一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周二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周四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周五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周六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周日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530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上午第一大节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636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上午第二大节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郑丁公、张晓钒、谢正树、嵇德宏、张天颖（双周）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530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下午第一大节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530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下午第二大节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530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晚课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张晓钒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  <a:tr h="530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晚上（</a:t>
                      </a:r>
                      <a:r>
                        <a:rPr lang="en-US" sz="1000" kern="0">
                          <a:effectLst/>
                        </a:rPr>
                        <a:t>21.30</a:t>
                      </a:r>
                      <a:r>
                        <a:rPr lang="zh-CN" sz="1000" kern="0">
                          <a:effectLst/>
                        </a:rPr>
                        <a:t>后）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郑丁公、张晓钒、嵇德宏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谢正树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郑丁公、张晓钒、谢正树、嵇德宏、张天颖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郑丁公、张晓钒、谢正树、嵇德宏、张天颖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5456" marR="454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8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成员费用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88741"/>
              </p:ext>
            </p:extLst>
          </p:nvPr>
        </p:nvGraphicFramePr>
        <p:xfrm>
          <a:off x="1259632" y="1923678"/>
          <a:ext cx="6884675" cy="2242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4339"/>
                <a:gridCol w="2295168"/>
                <a:gridCol w="2295168"/>
              </a:tblGrid>
              <a:tr h="640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角色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时薪（元／小时）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0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郑丁公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项目经理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30.97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0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张晓钒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配置管理员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30.97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0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谢正树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开发人员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30.97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0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嵇德宏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会议记录员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30.97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0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张天颖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开发人员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30.97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45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预算计划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其他预算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29319"/>
              </p:ext>
            </p:extLst>
          </p:nvPr>
        </p:nvGraphicFramePr>
        <p:xfrm>
          <a:off x="1238435" y="1851670"/>
          <a:ext cx="6668397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799"/>
                <a:gridCol w="2222799"/>
                <a:gridCol w="222279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费用名称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费用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域名申请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55/</a:t>
                      </a:r>
                      <a:r>
                        <a:rPr lang="zh-CN" sz="2000" kern="0">
                          <a:effectLst/>
                        </a:rPr>
                        <a:t>首年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非必要申请事项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服务器升级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$0.0058 </a:t>
                      </a:r>
                      <a:r>
                        <a:rPr lang="zh-CN" sz="2000" kern="0">
                          <a:effectLst/>
                        </a:rPr>
                        <a:t>每小时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https://aws.amazon.com/cn/ec2/pricing/on-demand/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TeamBuliding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400</a:t>
                      </a:r>
                      <a:r>
                        <a:rPr lang="zh-CN" sz="2000" kern="0">
                          <a:effectLst/>
                        </a:rPr>
                        <a:t>元</a:t>
                      </a:r>
                      <a:r>
                        <a:rPr lang="en-US" sz="2000" kern="0">
                          <a:effectLst/>
                        </a:rPr>
                        <a:t>/</a:t>
                      </a:r>
                      <a:r>
                        <a:rPr lang="zh-CN" sz="2000" kern="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非必要注意事项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可控经费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2000</a:t>
                      </a:r>
                      <a:r>
                        <a:rPr lang="zh-CN" sz="2000" kern="0">
                          <a:effectLst/>
                        </a:rPr>
                        <a:t>元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在危机时刻的备用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3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评估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成员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技术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需求获取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任务分配风险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396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69657"/>
              </p:ext>
            </p:extLst>
          </p:nvPr>
        </p:nvGraphicFramePr>
        <p:xfrm>
          <a:off x="179512" y="1200150"/>
          <a:ext cx="527240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520"/>
                <a:gridCol w="263588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风险等级标识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成员请假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成员回复信息实时性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项目文档不符合要求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对接下去的任务定义不够明确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成员没有完成当天任务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441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成员空余时间不确定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16442"/>
              </p:ext>
            </p:extLst>
          </p:nvPr>
        </p:nvGraphicFramePr>
        <p:xfrm>
          <a:off x="3275856" y="1275606"/>
          <a:ext cx="541591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风险等级标识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技术培训无法按时达成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软件使用能力粗糙造成的损失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无法操作达成的损失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超出技术范围的损失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4966"/>
              </p:ext>
            </p:extLst>
          </p:nvPr>
        </p:nvGraphicFramePr>
        <p:xfrm>
          <a:off x="2051720" y="1347614"/>
          <a:ext cx="541591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风险等级标识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需求获取太少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需求获取冲突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需求获取不明确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超出计划的需求获取时间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需求获取轻微错误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需要重新获取的严重错误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04613"/>
              </p:ext>
            </p:extLst>
          </p:nvPr>
        </p:nvGraphicFramePr>
        <p:xfrm>
          <a:off x="1864042" y="2337117"/>
          <a:ext cx="5415915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风险等级标识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因为特殊原因（例如请假）造成的工作分配不均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错误的任务分配（技术）导致的工作进度停滞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任务分配不均衡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任务分配不明确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97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规避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成员风险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技术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需求获取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任务分配风险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35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29996"/>
              </p:ext>
            </p:extLst>
          </p:nvPr>
        </p:nvGraphicFramePr>
        <p:xfrm>
          <a:off x="323528" y="1082090"/>
          <a:ext cx="5415915" cy="176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风险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成员请假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例会提前说明请假时间，特殊情况将任务分配给其余成员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成员回复信息实时性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提前发信息，超过半小时不回复电话联系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项目文档不符合要求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周末每日晚上上交当天工作进度，项目经理审核并提出修改意见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对接下去的任务定义不够明确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项目经理通过每日任务审核发现；成员通过问题反馈；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成员没有完成当天任务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每日结束前项目经理提前检查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成员空余时间不确定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记录可能出现问题的成员，并将工作任务适当变更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52183"/>
              </p:ext>
            </p:extLst>
          </p:nvPr>
        </p:nvGraphicFramePr>
        <p:xfrm>
          <a:off x="323528" y="3147814"/>
          <a:ext cx="541591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技术培训无法按时达成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准备一定的到使用时的缓冲时间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软件使用能力粗糙造成的损失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准备迭代过程的一定缓冲时间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无法操作达成的损失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每周例会检查工作能力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超出技术范围的损失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需求分析明确说明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5430"/>
              </p:ext>
            </p:extLst>
          </p:nvPr>
        </p:nvGraphicFramePr>
        <p:xfrm>
          <a:off x="1691680" y="1779662"/>
          <a:ext cx="5415915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需求获取太少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多次需求获取访谈，多次问卷调查分析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需求获取冲突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较长时间的需求分析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需求获取不明确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多次需求获取访谈，多次问卷调查分析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超出计划的需求获取时间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预算增加额外经费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需求获取轻微错误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多次需求访谈确定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需要重新获取的严重错误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原型展示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29640"/>
              </p:ext>
            </p:extLst>
          </p:nvPr>
        </p:nvGraphicFramePr>
        <p:xfrm>
          <a:off x="2123728" y="3291830"/>
          <a:ext cx="5415915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因为特殊原因（例如请假）造成的工作分配不均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例会时提醒是否有请假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错误的任务分配（技术）导致的工作进度停滞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通过每日工作成员进行反馈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任务分配不均衡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甘特图时间分配显示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任务分配不明确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以通知形式在群内告知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94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19396"/>
            <a:ext cx="7730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成员风险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技术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需求获取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1" algn="ctr"/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任务分配风险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62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374204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65422"/>
              </p:ext>
            </p:extLst>
          </p:nvPr>
        </p:nvGraphicFramePr>
        <p:xfrm>
          <a:off x="467544" y="1082090"/>
          <a:ext cx="5255895" cy="24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455"/>
                <a:gridCol w="288544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控制手段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成员请假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>
                          <a:effectLst/>
                        </a:rPr>
                        <a:t>因故请假，改变任务的分配，他人顶上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>
                          <a:effectLst/>
                        </a:rPr>
                        <a:t>无故请假，不批准</a:t>
                      </a:r>
                      <a:endParaRPr lang="zh-CN" sz="105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623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成员回复信息实时行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>
                          <a:effectLst/>
                        </a:rPr>
                        <a:t>事先跟组员说好，要经常看群里消息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>
                          <a:effectLst/>
                        </a:rPr>
                        <a:t>等待一会；过一段时间还没有回复，如事情要紧打电话过去，再无反应，扣作业评分</a:t>
                      </a:r>
                      <a:endParaRPr lang="zh-CN" sz="105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项目文档不符合要求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修改文档，并马上上传到</a:t>
                      </a:r>
                      <a:r>
                        <a:rPr lang="en-US" sz="1050" kern="0">
                          <a:effectLst/>
                        </a:rPr>
                        <a:t>git</a:t>
                      </a:r>
                      <a:r>
                        <a:rPr lang="zh-CN" sz="1050" kern="0">
                          <a:effectLst/>
                        </a:rPr>
                        <a:t>上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对接下去的任务定义不够明确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找老师明确任务，并制定这一周的计划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成员对接下去的任务不明确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即刻找项目经理明确自己的任务，项目经理在每次的会议要尽可能的明确成员任务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成员没有完成当天任务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无特殊情况扣作业评分，并让其尽快完成任务（如有特殊情况不扣分）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441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成员空余时间不确定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在会议期间提前说明接下去的行程，有事提前请假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64042" y="2417127"/>
          <a:ext cx="5415915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技术培训无法按时达成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提前培训的缓冲时间</a:t>
                      </a:r>
                      <a:r>
                        <a:rPr lang="en-US" sz="1050" kern="0">
                          <a:effectLst/>
                        </a:rPr>
                        <a:t>+</a:t>
                      </a:r>
                      <a:r>
                        <a:rPr lang="zh-CN" sz="1050" kern="0">
                          <a:effectLst/>
                        </a:rPr>
                        <a:t>周末的紧急培训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软件使用能力粗糙造成的损失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每日任务检查</a:t>
                      </a:r>
                      <a:r>
                        <a:rPr lang="en-US" sz="1050" kern="0">
                          <a:effectLst/>
                        </a:rPr>
                        <a:t>+</a:t>
                      </a:r>
                      <a:r>
                        <a:rPr lang="zh-CN" sz="1050" kern="0">
                          <a:effectLst/>
                        </a:rPr>
                        <a:t>周末紧急培训</a:t>
                      </a:r>
                      <a:r>
                        <a:rPr lang="en-US" sz="1050" kern="0">
                          <a:effectLst/>
                        </a:rPr>
                        <a:t>+</a:t>
                      </a:r>
                      <a:r>
                        <a:rPr lang="zh-CN" sz="1050" kern="0">
                          <a:effectLst/>
                        </a:rPr>
                        <a:t>特殊情况换人操作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无法操作达成的损失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每日晚上紧急培训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超出技术范围的损失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修改需求说明，与用户、客户沟通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48469"/>
              </p:ext>
            </p:extLst>
          </p:nvPr>
        </p:nvGraphicFramePr>
        <p:xfrm>
          <a:off x="1115616" y="3651870"/>
          <a:ext cx="5415915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需求获取太少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一定时间内再次访谈</a:t>
                      </a:r>
                      <a:r>
                        <a:rPr lang="en-US" sz="1050" kern="0">
                          <a:effectLst/>
                        </a:rPr>
                        <a:t>+</a:t>
                      </a:r>
                      <a:r>
                        <a:rPr lang="zh-CN" sz="1050" kern="0">
                          <a:effectLst/>
                        </a:rPr>
                        <a:t>问卷调查分析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需求获取冲突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需求分析</a:t>
                      </a:r>
                      <a:r>
                        <a:rPr lang="en-US" sz="1050" kern="0">
                          <a:effectLst/>
                        </a:rPr>
                        <a:t>+</a:t>
                      </a:r>
                      <a:r>
                        <a:rPr lang="zh-CN" sz="1050" kern="0">
                          <a:effectLst/>
                        </a:rPr>
                        <a:t>多次访谈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需求获取不明确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计划进度允许时间内多次访谈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超出计划的需求获取时间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弹性的调整计划时间，增加个人的报酬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需求获取轻微错误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控制需求管理的变更基线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需要重新获取的严重错误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增加工作时间、大量需求重用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11042"/>
              </p:ext>
            </p:extLst>
          </p:nvPr>
        </p:nvGraphicFramePr>
        <p:xfrm>
          <a:off x="3711064" y="1347614"/>
          <a:ext cx="5415915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因为特殊原因（例如请假）造成的工作分配不均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降低该人员的评分、分配其他人员工作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错误的任务分配（技术）导致的工作进度停滞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降低项目经理的评分，改变任务工作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任务分配不均衡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发现时立即调整工作分配，并适当延长工作时间、项目经理评分降低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任务分配不明确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对项目经理评分降低、同时立即重新分配任务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44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3"/>
          <p:cNvSpPr txBox="1"/>
          <p:nvPr/>
        </p:nvSpPr>
        <p:spPr>
          <a:xfrm>
            <a:off x="1403350" y="190500"/>
            <a:ext cx="67544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任务分工及参考资料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53"/>
          <p:cNvSpPr txBox="1"/>
          <p:nvPr/>
        </p:nvSpPr>
        <p:spPr>
          <a:xfrm>
            <a:off x="1259632" y="906974"/>
            <a:ext cx="7647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郑丁</a:t>
            </a:r>
            <a:r>
              <a:rPr lang="zh-CN" altLang="en-US" sz="280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公</a:t>
            </a:r>
            <a:r>
              <a:rPr lang="zh-CN" altLang="en-US" sz="280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：翻转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课堂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、需求工程计划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、需求访谈前期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准备，其他所有工作完善，最后审核 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9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张晓钒：项目总体计划、项目章程、配置管理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dirty="0" err="1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wbs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800" dirty="0" err="1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obs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完善，需求工程项目计划 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8.5</a:t>
            </a:r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谢正树：需求工程计划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8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嵇德宏：需求工程计划、会议记录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7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张天颖：甘特图 </a:t>
            </a:r>
            <a:r>
              <a:rPr lang="en-US" altLang="zh-CN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7.5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40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名称：软件工程系列课程教学辅助网站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项目代号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Software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Engineering Courses Teaching Assistant Website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97957"/>
              </p:ext>
            </p:extLst>
          </p:nvPr>
        </p:nvGraphicFramePr>
        <p:xfrm>
          <a:off x="539552" y="2547997"/>
          <a:ext cx="8305994" cy="1319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25"/>
                <a:gridCol w="1112410"/>
                <a:gridCol w="1245119"/>
                <a:gridCol w="1797419"/>
                <a:gridCol w="1112410"/>
                <a:gridCol w="1245119"/>
                <a:gridCol w="967992"/>
              </a:tblGrid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角色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电话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QQ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地址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杨枨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项目发布人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13357102333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2"/>
                        </a:rPr>
                        <a:t>yangc@zucc.edu.cn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3407837159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HolleyYang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理四</a:t>
                      </a:r>
                      <a:r>
                        <a:rPr lang="en-US" sz="1600" kern="100" dirty="0">
                          <a:effectLst/>
                        </a:rPr>
                        <a:t>504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侯宏仑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13071858629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3"/>
                        </a:rPr>
                        <a:t>houhl@zucc.edu.cn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56689824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土地烧牛牛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理四</a:t>
                      </a:r>
                      <a:r>
                        <a:rPr lang="en-US" sz="1600" kern="100" dirty="0">
                          <a:effectLst/>
                        </a:rPr>
                        <a:t>501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87683"/>
              </p:ext>
            </p:extLst>
          </p:nvPr>
        </p:nvGraphicFramePr>
        <p:xfrm>
          <a:off x="539552" y="2000945"/>
          <a:ext cx="8208912" cy="289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738"/>
                <a:gridCol w="672679"/>
                <a:gridCol w="1211378"/>
                <a:gridCol w="2290623"/>
                <a:gridCol w="1077397"/>
                <a:gridCol w="1077397"/>
                <a:gridCol w="1073700"/>
              </a:tblGrid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职位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电话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QQ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寝室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郑丁公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组长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18072798253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4"/>
                        </a:rPr>
                        <a:t>31501317@stu.zucc.edu.cn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380207345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张晓钒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15858266581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5"/>
                        </a:rPr>
                        <a:t>31501315@stu.zucc.edu.cn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1021812863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张天颖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15990013716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6"/>
                        </a:rPr>
                        <a:t>31501314@stu.zucc.edu.cn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2596115309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谢正树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18072932230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7"/>
                        </a:rPr>
                        <a:t>31501305@stu.zucc.edu.cn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447686734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嵇德宏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18267270161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8"/>
                        </a:rPr>
                        <a:t>31501299@stu.zucc.edu.cn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825746325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求真</a:t>
                      </a:r>
                      <a:r>
                        <a:rPr lang="en-US" sz="1600" kern="100" dirty="0">
                          <a:effectLst/>
                        </a:rPr>
                        <a:t>1-518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4342" y="339502"/>
            <a:ext cx="782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项目用户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34248"/>
              </p:ext>
            </p:extLst>
          </p:nvPr>
        </p:nvGraphicFramePr>
        <p:xfrm>
          <a:off x="1884045" y="2588260"/>
          <a:ext cx="537591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7955"/>
                <a:gridCol w="2687955"/>
              </a:tblGrid>
              <a:tr h="206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用户类别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具体说明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教师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软件工程系列课程授课老师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学生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当前学期选修该课程的学生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游客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当前学期未选修该课程的学生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82214"/>
              </p:ext>
            </p:extLst>
          </p:nvPr>
        </p:nvGraphicFramePr>
        <p:xfrm>
          <a:off x="457200" y="2497137"/>
          <a:ext cx="8229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184"/>
                <a:gridCol w="671041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软件（中国大陆及香港用语，台湾称作软体，英文</a:t>
                      </a:r>
                      <a:r>
                        <a:rPr lang="en-US" sz="2000" kern="100">
                          <a:effectLst/>
                        </a:rPr>
                        <a:t>:Software</a:t>
                      </a:r>
                      <a:r>
                        <a:rPr lang="zh-CN" sz="2000" kern="100">
                          <a:effectLst/>
                        </a:rPr>
                        <a:t>）是一系列按照特定顺序组织的计算机数据和指令的集合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软件工程（学科）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软件工程（英文：</a:t>
                      </a:r>
                      <a:r>
                        <a:rPr lang="en-US" sz="2000" kern="100">
                          <a:effectLst/>
                        </a:rPr>
                        <a:t>Software Engineering</a:t>
                      </a:r>
                      <a:r>
                        <a:rPr lang="zh-CN" sz="2000" kern="100">
                          <a:effectLst/>
                        </a:rPr>
                        <a:t>）是一门研究用工程化方法构建和维护有效的、实用的和高质量的软件的学科。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非移交的产品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说明开发集体应向本单位交出但不必向用户移交的产品（文件甚至某些程序）。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7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494" y="309592"/>
            <a:ext cx="7826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项目背景</a:t>
            </a:r>
            <a:endParaRPr lang="en-US" altLang="zh-CN" sz="3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虽然如今有很多教学网站，但是专门针对一门新开的大学课程和一位专门的教师，又为学生之间提供交流平台的网站为数不多。这个网站作为一个开课的辅助工具，将有利于教师的教学和学生的学习；也为软件工程系列课程的成熟记录下足迹。 </a:t>
            </a:r>
          </a:p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这个网站的主要目的就是为教师和学生提供交流的平台，方便教师，方便学生。这个网站还为一些对这门课程感兴趣的人士提供一个了解的机会。</a:t>
            </a:r>
            <a:endParaRPr lang="zh-CN" altLang="en-US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65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4515" y="2914650"/>
            <a:ext cx="44519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项目概述</a:t>
            </a:r>
            <a:endParaRPr lang="en-US" altLang="zh-CN" sz="40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843558"/>
            <a:ext cx="782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项目概述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业务目标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工作内容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产品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验收标准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61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812" y="94148"/>
            <a:ext cx="78263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3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业务目标</a:t>
            </a:r>
            <a:endParaRPr lang="zh-CN" altLang="en-US" sz="36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教师能够更好，更容易地得到学生的反馈，调整自己的进度或方法 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教师可以方便地点评学生作业 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有助于提高教师知名度和影响力，方便同学了解教师 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学生的获得资料更加容易，更加丰富 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学生能够有针对性地进行补课，如果有缺课的话 </a:t>
            </a:r>
          </a:p>
          <a:p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• 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学生可以方便地向老师提出疑问 并且可以迅速的得到解答 </a:t>
            </a:r>
            <a:endParaRPr lang="en-US" altLang="zh-CN" sz="2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61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3416</Words>
  <Application>Microsoft Office PowerPoint</Application>
  <PresentationFormat>全屏显示(16:9)</PresentationFormat>
  <Paragraphs>1090</Paragraphs>
  <Slides>40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Calibri</vt:lpstr>
      <vt:lpstr>微软雅黑</vt:lpstr>
      <vt:lpstr>方正汉真广标简体</vt:lpstr>
      <vt:lpstr>等线</vt:lpstr>
      <vt:lpstr>方正细圆简体</vt:lpstr>
      <vt:lpstr>隶书</vt:lpstr>
      <vt:lpstr>Broadway</vt:lpstr>
      <vt:lpstr>Wingdings 2</vt:lpstr>
      <vt:lpstr>Times New Roman</vt:lpstr>
      <vt:lpstr>Wingdings</vt:lpstr>
      <vt:lpstr>仿宋</vt:lpstr>
      <vt:lpstr>文鼎特粗宋简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140</cp:revision>
  <dcterms:created xsi:type="dcterms:W3CDTF">2015-05-16T00:02:00Z</dcterms:created>
  <dcterms:modified xsi:type="dcterms:W3CDTF">2017-11-01T17:55:22Z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