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69" r:id="rId2"/>
    <p:sldId id="264" r:id="rId3"/>
    <p:sldId id="265" r:id="rId4"/>
    <p:sldId id="260" r:id="rId5"/>
    <p:sldId id="320" r:id="rId6"/>
    <p:sldId id="334" r:id="rId7"/>
    <p:sldId id="335" r:id="rId8"/>
    <p:sldId id="341" r:id="rId9"/>
    <p:sldId id="336" r:id="rId10"/>
    <p:sldId id="318" r:id="rId11"/>
    <p:sldId id="342" r:id="rId12"/>
    <p:sldId id="343" r:id="rId13"/>
    <p:sldId id="344" r:id="rId14"/>
    <p:sldId id="283" r:id="rId15"/>
    <p:sldId id="325" r:id="rId16"/>
    <p:sldId id="345" r:id="rId17"/>
    <p:sldId id="340" r:id="rId18"/>
    <p:sldId id="346" r:id="rId19"/>
    <p:sldId id="347" r:id="rId20"/>
    <p:sldId id="331" r:id="rId21"/>
    <p:sldId id="332" r:id="rId22"/>
    <p:sldId id="348" r:id="rId23"/>
    <p:sldId id="349" r:id="rId24"/>
    <p:sldId id="317" r:id="rId25"/>
    <p:sldId id="267" r:id="rId26"/>
  </p:sldIdLst>
  <p:sldSz cx="9144000" cy="5143500" type="screen16x9"/>
  <p:notesSz cx="6858000" cy="9144000"/>
  <p:embeddedFontLst>
    <p:embeddedFont>
      <p:font typeface="方正细圆简体" panose="02010600030101010101" charset="-122"/>
      <p:regular r:id="rId28"/>
    </p:embeddedFont>
    <p:embeddedFont>
      <p:font typeface="方正汉真广标简体" panose="02010600030101010101" charset="-122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微软雅黑" panose="020B0503020204020204" pitchFamily="34" charset="-122"/>
      <p:regular r:id="rId34"/>
      <p:bold r:id="rId35"/>
    </p:embeddedFont>
    <p:embeddedFont>
      <p:font typeface="仿宋" panose="02010609060101010101" pitchFamily="49" charset="-122"/>
      <p:regular r:id="rId36"/>
    </p:embeddedFont>
    <p:embeddedFont>
      <p:font typeface="隶书" panose="02010509060101010101" pitchFamily="49" charset="-122"/>
      <p:regular r:id="rId37"/>
    </p:embeddedFont>
    <p:embeddedFont>
      <p:font typeface="Broadway" panose="04040905080B02020502" pitchFamily="82" charset="0"/>
      <p:regular r:id="rId38"/>
    </p:embeddedFont>
    <p:embeddedFont>
      <p:font typeface="Wingdings 2" panose="05020102010507070707" pitchFamily="18" charset="2"/>
      <p:regular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656" y="-634"/>
      </p:cViewPr>
      <p:guideLst>
        <p:guide orient="horz" pos="1627"/>
        <p:guide orient="horz" pos="259"/>
        <p:guide orient="horz" pos="2977"/>
        <p:guide pos="508"/>
        <p:guide pos="2970"/>
        <p:guide pos="52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05A0-C644-4292-A5A5-A33F0085802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566B3-FAB8-4C8E-B6D7-7943FDBDB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566B3-FAB8-4C8E-B6D7-7943FDBDB7B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CAAC-809A-4851-8204-EDE4993AF3CF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31501299@stu.zucc.edu.cn" TargetMode="External"/><Relationship Id="rId3" Type="http://schemas.openxmlformats.org/officeDocument/2006/relationships/hyperlink" Target="mailto:houhl@cs.zju.edu.cn" TargetMode="External"/><Relationship Id="rId7" Type="http://schemas.openxmlformats.org/officeDocument/2006/relationships/hyperlink" Target="mailto:31501305@stu.zucc.edu.cn" TargetMode="External"/><Relationship Id="rId2" Type="http://schemas.openxmlformats.org/officeDocument/2006/relationships/hyperlink" Target="mailto:yangc@zucc.edu.c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31501314@stu.zucc.edu.cn" TargetMode="External"/><Relationship Id="rId5" Type="http://schemas.openxmlformats.org/officeDocument/2006/relationships/hyperlink" Target="mailto:31501315@stu.zucc.edu.cn" TargetMode="External"/><Relationship Id="rId4" Type="http://schemas.openxmlformats.org/officeDocument/2006/relationships/hyperlink" Target="mailto:31501317@stu.zucc.edu.c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1946" y="211592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13795" y="177616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0471" y="365187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48814" y="257175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1121" y="103493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883" y="92218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1086" y="3459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8064" y="329183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1782" y="3596426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0782" y="3299773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04798" y="27957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8184" y="41204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8479" y="40431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11414" y="884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53894" y="620058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64658" y="92120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55109" y="1771589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51512" y="267494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75673" y="785652"/>
            <a:ext cx="49603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项目计划</a:t>
            </a:r>
            <a:endParaRPr lang="en-US" altLang="zh-CN" sz="5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0160" y="2542714"/>
            <a:ext cx="34518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G4</a:t>
            </a:r>
            <a:r>
              <a:rPr lang="zh-CN" altLang="en-US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小组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media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116632" y="4100194"/>
            <a:ext cx="609600" cy="609600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1120160" y="3292014"/>
            <a:ext cx="34518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3200" dirty="0" smtClean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组长：郑丁公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1120140" y="4006850"/>
            <a:ext cx="7514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组员：嵇德宏，谢正树，张晓钒，张天颖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29" y="1525084"/>
            <a:ext cx="2796150" cy="2033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64708"/>
              </p:ext>
            </p:extLst>
          </p:nvPr>
        </p:nvGraphicFramePr>
        <p:xfrm>
          <a:off x="251520" y="195490"/>
          <a:ext cx="8784976" cy="9913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4305"/>
                <a:gridCol w="2260061"/>
                <a:gridCol w="2178084"/>
                <a:gridCol w="2052526"/>
              </a:tblGrid>
              <a:tr h="1596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文件名称</a:t>
                      </a:r>
                      <a:endParaRPr lang="zh-CN" sz="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提交时间</a:t>
                      </a:r>
                      <a:endParaRPr lang="zh-CN" sz="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备注</a:t>
                      </a:r>
                      <a:r>
                        <a:rPr lang="en-US" sz="800">
                          <a:effectLst/>
                        </a:rPr>
                        <a:t>(</a:t>
                      </a:r>
                      <a:r>
                        <a:rPr lang="zh-CN" sz="800">
                          <a:effectLst/>
                        </a:rPr>
                        <a:t>时间</a:t>
                      </a:r>
                      <a:r>
                        <a:rPr lang="en-US" sz="800">
                          <a:effectLst/>
                        </a:rPr>
                        <a:t>)</a:t>
                      </a:r>
                      <a:endParaRPr lang="zh-CN" sz="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备注（内容）</a:t>
                      </a:r>
                      <a:endParaRPr lang="zh-CN" sz="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  <a:tr h="1596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《项目可行性报告》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第三周结束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  <a:tr h="1596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《项目章程》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第四周结束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  <a:tr h="478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《项目总体计划》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第四周结束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包括</a:t>
                      </a:r>
                      <a:r>
                        <a:rPr lang="en-US" sz="2000">
                          <a:effectLst/>
                        </a:rPr>
                        <a:t>WBS</a:t>
                      </a:r>
                      <a:r>
                        <a:rPr lang="zh-CN" sz="2000">
                          <a:effectLst/>
                        </a:rPr>
                        <a:t>，</a:t>
                      </a:r>
                      <a:r>
                        <a:rPr lang="en-US" sz="2000">
                          <a:effectLst/>
                        </a:rPr>
                        <a:t>OBS</a:t>
                      </a:r>
                      <a:r>
                        <a:rPr lang="zh-CN" sz="2000">
                          <a:effectLst/>
                        </a:rPr>
                        <a:t>，</a:t>
                      </a:r>
                      <a:r>
                        <a:rPr lang="en-US" sz="2000">
                          <a:effectLst/>
                        </a:rPr>
                        <a:t>GANT</a:t>
                      </a:r>
                      <a:r>
                        <a:rPr lang="zh-CN" sz="2000">
                          <a:effectLst/>
                        </a:rPr>
                        <a:t>等过程性附件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  <a:tr h="3192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《需求工程计划</a:t>
                      </a:r>
                      <a:r>
                        <a:rPr lang="en-US" sz="2000" dirty="0">
                          <a:effectLst/>
                        </a:rPr>
                        <a:t>-</a:t>
                      </a:r>
                      <a:r>
                        <a:rPr lang="zh-CN" sz="2000" dirty="0">
                          <a:effectLst/>
                        </a:rPr>
                        <a:t>初步》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第四周结束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  <a:tr h="1596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《</a:t>
                      </a:r>
                      <a:r>
                        <a:rPr lang="en-US" sz="2000" dirty="0">
                          <a:effectLst/>
                        </a:rPr>
                        <a:t>QA</a:t>
                      </a:r>
                      <a:r>
                        <a:rPr lang="zh-CN" sz="2000" dirty="0">
                          <a:effectLst/>
                        </a:rPr>
                        <a:t>计划》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第五周结束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  <a:tr h="3192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《需求工程计划》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第七周结束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5-6</a:t>
                      </a:r>
                      <a:r>
                        <a:rPr lang="zh-CN" sz="2000">
                          <a:effectLst/>
                        </a:rPr>
                        <a:t>周评审修改</a:t>
                      </a:r>
                      <a:r>
                        <a:rPr lang="en-US" sz="2000">
                          <a:effectLst/>
                        </a:rPr>
                        <a:t>7</a:t>
                      </a:r>
                      <a:r>
                        <a:rPr lang="zh-CN" sz="2000">
                          <a:effectLst/>
                        </a:rPr>
                        <a:t>周讲解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  <a:tr h="3192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《软件需求规格说明书》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第十周结束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r>
                        <a:rPr lang="zh-CN" sz="2000">
                          <a:effectLst/>
                        </a:rPr>
                        <a:t>周评审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  <a:tr h="1596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《软件需求变更文档》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第十二周结束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r>
                        <a:rPr lang="zh-CN" sz="2000">
                          <a:effectLst/>
                        </a:rPr>
                        <a:t>周评审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  <a:tr h="3192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《系统设计与实现计划》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第十四周结束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  <a:tr h="1596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《软件概要设计说明》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第十六周结束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  <a:tr h="478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《测试计划》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第十六周结束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答辩前。可以根据进度，由开发组适当提前分批提交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  <a:tr h="478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《安装部署计划》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第十六周结束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答辩前。可以根据进度，由开发组适当提前分批提交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  <a:tr h="478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《培训计划》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第十六周结束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答辩前。可以根据进度，由开发组适当提前分批提交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  <a:tr h="478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《系统维护计划》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第十六周结束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答辩前。可以根据进度，由开发组适当提前分批提交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  <a:tr h="1596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《代码规范》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  <a:tr h="1596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《项目总结报告》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15-16</a:t>
                      </a:r>
                      <a:r>
                        <a:rPr lang="zh-CN" sz="2000">
                          <a:effectLst/>
                        </a:rPr>
                        <a:t>周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</a:t>
                      </a:r>
                      <a:r>
                        <a:rPr lang="zh-CN" sz="2000">
                          <a:effectLst/>
                        </a:rPr>
                        <a:t>周结束</a:t>
                      </a:r>
                      <a:endParaRPr lang="zh-CN" sz="20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50159" marR="5015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666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2.5E-6 -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37935"/>
              </p:ext>
            </p:extLst>
          </p:nvPr>
        </p:nvGraphicFramePr>
        <p:xfrm>
          <a:off x="-115056" y="915566"/>
          <a:ext cx="9374112" cy="2232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802"/>
                <a:gridCol w="1776054"/>
                <a:gridCol w="2448165"/>
                <a:gridCol w="1738407"/>
                <a:gridCol w="1658684"/>
              </a:tblGrid>
              <a:tr h="279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名称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功能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存储形式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编程语言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备注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</a:tr>
              <a:tr h="558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软件工程辅导网站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.html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Html5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</a:tr>
              <a:tr h="1395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软件工程辅导网站原型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通过原型可以快速了解产品的功能，并且通过了解客户的需求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.css .svg .html .js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Html5,js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zh-CN" sz="18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519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67357"/>
              </p:ext>
            </p:extLst>
          </p:nvPr>
        </p:nvGraphicFramePr>
        <p:xfrm>
          <a:off x="-115056" y="915566"/>
          <a:ext cx="9374112" cy="2232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802"/>
                <a:gridCol w="1776054"/>
                <a:gridCol w="2448165"/>
                <a:gridCol w="1738407"/>
                <a:gridCol w="1658684"/>
              </a:tblGrid>
              <a:tr h="279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名称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功能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存储形式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编程语言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备注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</a:tr>
              <a:tr h="558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软件工程辅导网站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.html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Html5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</a:tr>
              <a:tr h="1395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软件工程辅导网站原型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通过原型可以快速了解产品的功能，并且通过了解客户的需求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.css .svg .html .js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Html5,js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zh-CN" sz="18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9585" marR="11958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18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22554"/>
              </p:ext>
            </p:extLst>
          </p:nvPr>
        </p:nvGraphicFramePr>
        <p:xfrm>
          <a:off x="96617" y="627534"/>
          <a:ext cx="8950766" cy="2664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911"/>
                <a:gridCol w="2286854"/>
                <a:gridCol w="2220247"/>
                <a:gridCol w="2155754"/>
              </a:tblGrid>
              <a:tr h="2664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dirty="0">
                          <a:effectLst/>
                        </a:rPr>
                        <a:t>名称</a:t>
                      </a:r>
                      <a:endParaRPr lang="zh-CN" sz="17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>
                          <a:effectLst/>
                        </a:rPr>
                        <a:t>内容</a:t>
                      </a:r>
                      <a:endParaRPr lang="zh-CN" sz="17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>
                          <a:effectLst/>
                        </a:rPr>
                        <a:t>备注</a:t>
                      </a:r>
                      <a:endParaRPr lang="zh-CN" sz="17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dirty="0">
                          <a:effectLst/>
                        </a:rPr>
                        <a:t>服务</a:t>
                      </a:r>
                      <a:r>
                        <a:rPr lang="zh-CN" sz="1700" dirty="0" smtClean="0">
                          <a:effectLst/>
                        </a:rPr>
                        <a:t>期限</a:t>
                      </a:r>
                      <a:r>
                        <a:rPr lang="zh-CN" altLang="en-US" sz="1700" dirty="0" smtClean="0">
                          <a:effectLst/>
                        </a:rPr>
                        <a:t>（最长）</a:t>
                      </a:r>
                      <a:endParaRPr lang="zh-CN" sz="17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</a:tr>
              <a:tr h="532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>
                          <a:effectLst/>
                        </a:rPr>
                        <a:t>相关人员培训</a:t>
                      </a:r>
                      <a:endParaRPr lang="zh-CN" sz="17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>
                          <a:effectLst/>
                        </a:rPr>
                        <a:t>对开发项目的人员进行相关技术的培训</a:t>
                      </a:r>
                      <a:endParaRPr lang="zh-CN" sz="17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zh-CN" sz="17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5</a:t>
                      </a:r>
                      <a:r>
                        <a:rPr lang="zh-CN" sz="1700" dirty="0" smtClean="0">
                          <a:effectLst/>
                        </a:rPr>
                        <a:t>周</a:t>
                      </a:r>
                      <a:endParaRPr lang="zh-CN" sz="17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</a:tr>
              <a:tr h="7992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>
                          <a:effectLst/>
                        </a:rPr>
                        <a:t>免费咨询服务</a:t>
                      </a:r>
                      <a:endParaRPr lang="zh-CN" sz="17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>
                          <a:effectLst/>
                        </a:rPr>
                        <a:t>客户通过网页留言或者邮箱方式对网站提出建议</a:t>
                      </a:r>
                      <a:endParaRPr lang="zh-CN" sz="17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zh-CN" sz="17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r>
                        <a:rPr lang="zh-CN" altLang="en-US" sz="1700" dirty="0" smtClean="0">
                          <a:effectLst/>
                        </a:rPr>
                        <a:t>运行结束</a:t>
                      </a:r>
                      <a:endParaRPr lang="zh-CN" sz="17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</a:tr>
              <a:tr h="532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>
                          <a:effectLst/>
                        </a:rPr>
                        <a:t>帮助</a:t>
                      </a:r>
                      <a:r>
                        <a:rPr lang="en-US" sz="1700">
                          <a:effectLst/>
                        </a:rPr>
                        <a:t>wiki</a:t>
                      </a:r>
                      <a:r>
                        <a:rPr lang="zh-CN" sz="1700">
                          <a:effectLst/>
                        </a:rPr>
                        <a:t>文档</a:t>
                      </a:r>
                      <a:endParaRPr lang="zh-CN" sz="17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>
                          <a:effectLst/>
                        </a:rPr>
                        <a:t>客户通过</a:t>
                      </a:r>
                      <a:r>
                        <a:rPr lang="en-US" sz="1700">
                          <a:effectLst/>
                        </a:rPr>
                        <a:t>wiki</a:t>
                      </a:r>
                      <a:r>
                        <a:rPr lang="zh-CN" sz="1700">
                          <a:effectLst/>
                        </a:rPr>
                        <a:t>文档了解网站使用方式</a:t>
                      </a:r>
                      <a:endParaRPr lang="zh-CN" sz="17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zh-CN" sz="17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r>
                        <a:rPr lang="zh-CN" altLang="en-US" sz="1700" dirty="0" smtClean="0">
                          <a:effectLst/>
                        </a:rPr>
                        <a:t>运行结束</a:t>
                      </a:r>
                      <a:endParaRPr lang="zh-CN" sz="17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</a:tr>
              <a:tr h="532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>
                          <a:effectLst/>
                        </a:rPr>
                        <a:t>软件维护</a:t>
                      </a:r>
                      <a:endParaRPr lang="zh-CN" sz="17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>
                          <a:effectLst/>
                        </a:rPr>
                        <a:t>对于网站发生的各种故障进行维护，</a:t>
                      </a:r>
                      <a:endParaRPr lang="zh-CN" sz="17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zh-CN" sz="17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r>
                        <a:rPr lang="zh-CN" altLang="en-US" sz="1700" dirty="0" smtClean="0">
                          <a:effectLst/>
                        </a:rPr>
                        <a:t>运行结束</a:t>
                      </a:r>
                      <a:endParaRPr lang="zh-CN" sz="17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4184" marR="11418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304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625555" y="1086958"/>
            <a:ext cx="310832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2.2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74515" y="2914650"/>
            <a:ext cx="44519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实施计划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51" grpId="0"/>
      <p:bldP spid="30" grpId="0"/>
      <p:bldP spid="35" grpId="0"/>
      <p:bldP spid="36" grpId="0"/>
      <p:bldP spid="39" grpId="0"/>
      <p:bldP spid="42" grpId="0"/>
      <p:bldP spid="50" grpId="0"/>
      <p:bldP spid="6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555526"/>
            <a:ext cx="782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任务的分解与人员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分工（图表演示）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502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555526"/>
            <a:ext cx="782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接口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人员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30310"/>
              </p:ext>
            </p:extLst>
          </p:nvPr>
        </p:nvGraphicFramePr>
        <p:xfrm>
          <a:off x="0" y="1635646"/>
          <a:ext cx="9073008" cy="1652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4336"/>
                <a:gridCol w="3024336"/>
                <a:gridCol w="3024336"/>
              </a:tblGrid>
              <a:tr h="275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姓名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负责工作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向上负责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</a:tr>
              <a:tr h="275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郑丁公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UML</a:t>
                      </a:r>
                      <a:r>
                        <a:rPr lang="zh-CN" sz="1800">
                          <a:effectLst/>
                        </a:rPr>
                        <a:t>建模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张晓钒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</a:tr>
              <a:tr h="275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张晓钒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项目配置管理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郑丁公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</a:tr>
              <a:tr h="275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嵇德宏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会议记录，图表绘制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张晓钒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</a:tr>
              <a:tr h="275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谢正树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美术设计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张晓钒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</a:tr>
              <a:tr h="275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张天颖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Project</a:t>
                      </a:r>
                      <a:r>
                        <a:rPr lang="zh-CN" sz="1800">
                          <a:effectLst/>
                        </a:rPr>
                        <a:t>项目计划跟踪更新</a:t>
                      </a:r>
                      <a:endParaRPr lang="zh-CN" sz="18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张晓钒</a:t>
                      </a:r>
                      <a:endParaRPr lang="zh-CN" sz="18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15744" marR="11574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264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1" descr="C:\Users\zdg\AppData\Roaming\Tencent\Users\380207345\TIM\WinTemp\RichOle\,R$3I(`BQ_)]_MJAU5I2T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zdg\AppData\Roaming\Tencent\Users\380207345\TIM\WinTemp\RichOle\,R$3I(`BQ_)]_MJAU5I2T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67084" y="2110085"/>
            <a:ext cx="3609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Project</a:t>
            </a: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演示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5334126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73839" y="0"/>
            <a:ext cx="78263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预算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由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每小时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26.67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元计算，小组一共有五个成员，总计为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5*6213.99=31069.95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元（需改动）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20538"/>
              </p:ext>
            </p:extLst>
          </p:nvPr>
        </p:nvGraphicFramePr>
        <p:xfrm>
          <a:off x="119639" y="1491630"/>
          <a:ext cx="8905990" cy="2956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4862"/>
                <a:gridCol w="1077717"/>
                <a:gridCol w="2070722"/>
                <a:gridCol w="1733760"/>
                <a:gridCol w="1618929"/>
              </a:tblGrid>
              <a:tr h="237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任务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预期周时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每周小时数（周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zh-CN" sz="1600">
                          <a:effectLst/>
                        </a:rPr>
                        <a:t>时）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总工时（小时）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费用（元）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</a:tr>
              <a:tr h="237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可行性分析的报告与</a:t>
                      </a:r>
                      <a:r>
                        <a:rPr lang="en-US" sz="1600">
                          <a:effectLst/>
                        </a:rPr>
                        <a:t>ppt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r>
                        <a:rPr lang="zh-CN" sz="1600">
                          <a:effectLst/>
                        </a:rPr>
                        <a:t>周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5*480.06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</a:tr>
              <a:tr h="237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项目管理计划报告与</a:t>
                      </a:r>
                      <a:r>
                        <a:rPr lang="en-US" sz="1600">
                          <a:effectLst/>
                        </a:rPr>
                        <a:t>ppt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r>
                        <a:rPr lang="zh-CN" sz="1600">
                          <a:effectLst/>
                        </a:rPr>
                        <a:t>周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5*480.06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</a:tr>
              <a:tr h="237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需求分析报告与</a:t>
                      </a:r>
                      <a:r>
                        <a:rPr lang="en-US" sz="1600">
                          <a:effectLst/>
                        </a:rPr>
                        <a:t>ppt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r>
                        <a:rPr lang="zh-CN" sz="1600">
                          <a:effectLst/>
                        </a:rPr>
                        <a:t>周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5*1600.02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</a:tr>
              <a:tr h="237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面向对象分析与</a:t>
                      </a:r>
                      <a:r>
                        <a:rPr lang="en-US" sz="1600">
                          <a:effectLst/>
                        </a:rPr>
                        <a:t>ppt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r>
                        <a:rPr lang="zh-CN" sz="1600">
                          <a:effectLst/>
                        </a:rPr>
                        <a:t>周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5*320.06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</a:tr>
              <a:tr h="237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自助学习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r>
                        <a:rPr lang="zh-CN" sz="1600">
                          <a:effectLst/>
                        </a:rPr>
                        <a:t>周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5*600.075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</a:tr>
              <a:tr h="237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GIT</a:t>
                      </a:r>
                      <a:r>
                        <a:rPr lang="zh-CN" sz="1600">
                          <a:effectLst/>
                        </a:rPr>
                        <a:t>配置管理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r>
                        <a:rPr lang="zh-CN" sz="1600">
                          <a:effectLst/>
                        </a:rPr>
                        <a:t>周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5*600.075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</a:tr>
              <a:tr h="237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UML</a:t>
                      </a:r>
                      <a:r>
                        <a:rPr lang="zh-CN" sz="1600">
                          <a:effectLst/>
                        </a:rPr>
                        <a:t>学习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r>
                        <a:rPr lang="zh-CN" sz="1600">
                          <a:effectLst/>
                        </a:rPr>
                        <a:t>周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5*560.09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</a:tr>
              <a:tr h="237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UI</a:t>
                      </a:r>
                      <a:r>
                        <a:rPr lang="zh-CN" sz="1600">
                          <a:effectLst/>
                        </a:rPr>
                        <a:t>界面制作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r>
                        <a:rPr lang="zh-CN" sz="1600">
                          <a:effectLst/>
                        </a:rPr>
                        <a:t>周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5*480.06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</a:tr>
              <a:tr h="270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Project</a:t>
                      </a:r>
                      <a:r>
                        <a:rPr lang="zh-CN" sz="1800">
                          <a:effectLst/>
                        </a:rPr>
                        <a:t>制定修改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r>
                        <a:rPr lang="zh-CN" sz="1600">
                          <a:effectLst/>
                        </a:rPr>
                        <a:t>周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5*600.075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</a:tr>
              <a:tr h="237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小组会议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r>
                        <a:rPr lang="zh-CN" sz="1600">
                          <a:effectLst/>
                        </a:rPr>
                        <a:t>周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5*320.06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</a:tr>
              <a:tr h="237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Team buiding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r>
                        <a:rPr lang="zh-CN" sz="1600">
                          <a:effectLst/>
                        </a:rPr>
                        <a:t>周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6.5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5*173.355</a:t>
                      </a:r>
                      <a:endParaRPr lang="zh-CN" sz="16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101589" marR="10158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050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1017478"/>
            <a:ext cx="78263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关键问题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	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采用动态网页或者静态网页的技术影响到项目开发的技术可行性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	Web2.0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技术的使用将影响整个项目的开发难度以及成效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	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项目组内人员由于各自时间安排导致的超出计划规划意外，导致项目开发计划变更</a:t>
            </a:r>
          </a:p>
        </p:txBody>
      </p:sp>
    </p:spTree>
    <p:extLst>
      <p:ext uri="{BB962C8B-B14F-4D97-AF65-F5344CB8AC3E}">
        <p14:creationId xmlns:p14="http://schemas.microsoft.com/office/powerpoint/2010/main" val="1253349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2272" y="0"/>
            <a:ext cx="7271728" cy="5143500"/>
          </a:xfrm>
          <a:custGeom>
            <a:avLst/>
            <a:gdLst>
              <a:gd name="connsiteX0" fmla="*/ 0 w 5868144"/>
              <a:gd name="connsiteY0" fmla="*/ 0 h 5143500"/>
              <a:gd name="connsiteX1" fmla="*/ 5868144 w 5868144"/>
              <a:gd name="connsiteY1" fmla="*/ 0 h 5143500"/>
              <a:gd name="connsiteX2" fmla="*/ 5868144 w 5868144"/>
              <a:gd name="connsiteY2" fmla="*/ 5143500 h 5143500"/>
              <a:gd name="connsiteX3" fmla="*/ 0 w 5868144"/>
              <a:gd name="connsiteY3" fmla="*/ 5143500 h 5143500"/>
              <a:gd name="connsiteX4" fmla="*/ 0 w 5868144"/>
              <a:gd name="connsiteY4" fmla="*/ 0 h 5143500"/>
              <a:gd name="connsiteX0-1" fmla="*/ 0 w 5868144"/>
              <a:gd name="connsiteY0-2" fmla="*/ 0 h 5143500"/>
              <a:gd name="connsiteX1-3" fmla="*/ 5868144 w 5868144"/>
              <a:gd name="connsiteY1-4" fmla="*/ 0 h 5143500"/>
              <a:gd name="connsiteX2-5" fmla="*/ 5868144 w 5868144"/>
              <a:gd name="connsiteY2-6" fmla="*/ 5143500 h 5143500"/>
              <a:gd name="connsiteX3-7" fmla="*/ 1762298 w 5868144"/>
              <a:gd name="connsiteY3-8" fmla="*/ 5126874 h 5143500"/>
              <a:gd name="connsiteX4-9" fmla="*/ 0 w 5868144"/>
              <a:gd name="connsiteY4-10" fmla="*/ 0 h 5143500"/>
              <a:gd name="connsiteX0-11" fmla="*/ 0 w 6416784"/>
              <a:gd name="connsiteY0-12" fmla="*/ 16625 h 5143500"/>
              <a:gd name="connsiteX1-13" fmla="*/ 6416784 w 6416784"/>
              <a:gd name="connsiteY1-14" fmla="*/ 0 h 5143500"/>
              <a:gd name="connsiteX2-15" fmla="*/ 6416784 w 6416784"/>
              <a:gd name="connsiteY2-16" fmla="*/ 5143500 h 5143500"/>
              <a:gd name="connsiteX3-17" fmla="*/ 2310938 w 6416784"/>
              <a:gd name="connsiteY3-18" fmla="*/ 5126874 h 5143500"/>
              <a:gd name="connsiteX4-19" fmla="*/ 0 w 6416784"/>
              <a:gd name="connsiteY4-20" fmla="*/ 16625 h 5143500"/>
              <a:gd name="connsiteX0-21" fmla="*/ 0 w 6384670"/>
              <a:gd name="connsiteY0-22" fmla="*/ 16625 h 5143500"/>
              <a:gd name="connsiteX1-23" fmla="*/ 6384670 w 6384670"/>
              <a:gd name="connsiteY1-24" fmla="*/ 0 h 5143500"/>
              <a:gd name="connsiteX2-25" fmla="*/ 6384670 w 6384670"/>
              <a:gd name="connsiteY2-26" fmla="*/ 5143500 h 5143500"/>
              <a:gd name="connsiteX3-27" fmla="*/ 2278824 w 6384670"/>
              <a:gd name="connsiteY3-28" fmla="*/ 5126874 h 5143500"/>
              <a:gd name="connsiteX4-29" fmla="*/ 0 w 6384670"/>
              <a:gd name="connsiteY4-30" fmla="*/ 16625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84670" h="5143500">
                <a:moveTo>
                  <a:pt x="0" y="16625"/>
                </a:moveTo>
                <a:lnTo>
                  <a:pt x="6384670" y="0"/>
                </a:lnTo>
                <a:lnTo>
                  <a:pt x="6384670" y="5143500"/>
                </a:lnTo>
                <a:lnTo>
                  <a:pt x="2278824" y="5126874"/>
                </a:lnTo>
                <a:lnTo>
                  <a:pt x="0" y="166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75656" y="195486"/>
            <a:ext cx="2101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altLang="en-US" sz="48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800" b="1" dirty="0">
              <a:gradFill>
                <a:gsLst>
                  <a:gs pos="39000">
                    <a:srgbClr val="FFC000"/>
                  </a:gs>
                  <a:gs pos="40000">
                    <a:schemeClr val="tx1"/>
                  </a:gs>
                </a:gsLst>
                <a:lin ang="2004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816940" y="710186"/>
            <a:ext cx="122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contents</a:t>
            </a:r>
            <a:endParaRPr lang="zh-CN" altLang="en-US" sz="1600" dirty="0">
              <a:solidFill>
                <a:srgbClr val="FFC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705225" y="885190"/>
            <a:ext cx="1784350" cy="762000"/>
            <a:chOff x="5795" y="2080"/>
            <a:chExt cx="2810" cy="1200"/>
          </a:xfrm>
        </p:grpSpPr>
        <p:sp>
          <p:nvSpPr>
            <p:cNvPr id="2" name="剪去单角的矩形 1"/>
            <p:cNvSpPr/>
            <p:nvPr/>
          </p:nvSpPr>
          <p:spPr>
            <a:xfrm flipH="1">
              <a:off x="5795" y="2401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88" y="2080"/>
              <a:ext cx="1704" cy="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2.1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62257" y="1040982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项目概述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62257" y="1676455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实施计划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3800" y="2065758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63800" y="3456751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4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3800" y="2761255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3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668166" y="341206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3683" y="307230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49641" y="494801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68702" y="38678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88991" y="2331076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7771" y="2218332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559026" y="47552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432048" y="458797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08330" y="489257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80670" y="45959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24686" y="409186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8072" y="5416619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8367" y="533933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1302" y="21802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73782" y="191620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546" y="2217349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74997" y="3067733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-828600" y="1563638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79825" y="1524635"/>
            <a:ext cx="1784350" cy="762000"/>
            <a:chOff x="5795" y="3074"/>
            <a:chExt cx="2810" cy="1200"/>
          </a:xfrm>
        </p:grpSpPr>
        <p:sp>
          <p:nvSpPr>
            <p:cNvPr id="5" name="剪去单角的矩形 4"/>
            <p:cNvSpPr/>
            <p:nvPr/>
          </p:nvSpPr>
          <p:spPr>
            <a:xfrm flipH="1">
              <a:off x="5795" y="3395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6388" y="3074"/>
              <a:ext cx="1757" cy="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2.2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4" name="TextBox 2"/>
          <p:cNvSpPr txBox="1"/>
          <p:nvPr/>
        </p:nvSpPr>
        <p:spPr>
          <a:xfrm>
            <a:off x="4081780" y="2861945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2.4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62" name="TextBox 2"/>
          <p:cNvSpPr txBox="1"/>
          <p:nvPr/>
        </p:nvSpPr>
        <p:spPr>
          <a:xfrm>
            <a:off x="4048125" y="3493135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2.5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2"/>
          <p:cNvSpPr txBox="1"/>
          <p:nvPr/>
        </p:nvSpPr>
        <p:spPr>
          <a:xfrm>
            <a:off x="4048125" y="4130675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2.6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679825" y="2190750"/>
            <a:ext cx="1784350" cy="769620"/>
            <a:chOff x="5795" y="2080"/>
            <a:chExt cx="2810" cy="1212"/>
          </a:xfrm>
        </p:grpSpPr>
        <p:sp>
          <p:nvSpPr>
            <p:cNvPr id="58" name="剪去单角的矩形 57"/>
            <p:cNvSpPr/>
            <p:nvPr/>
          </p:nvSpPr>
          <p:spPr>
            <a:xfrm flipH="1">
              <a:off x="5795" y="2401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88" y="2080"/>
              <a:ext cx="1778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2.3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762257" y="2345777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其它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840820" y="1086958"/>
            <a:ext cx="3140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2.3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9834" y="2991900"/>
            <a:ext cx="40172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其它</a:t>
            </a:r>
            <a:endParaRPr lang="zh-CN" altLang="en-US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579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76668" y="771550"/>
            <a:ext cx="78263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</a:rPr>
              <a:t>计算机系统</a:t>
            </a:r>
            <a:r>
              <a:rPr lang="zh-CN" altLang="en-US" sz="2800" dirty="0">
                <a:solidFill>
                  <a:srgbClr val="FFC000"/>
                </a:solidFill>
              </a:rPr>
              <a:t>支持</a:t>
            </a:r>
          </a:p>
          <a:p>
            <a:r>
              <a:rPr lang="en-US" altLang="zh-CN" sz="2800" dirty="0">
                <a:solidFill>
                  <a:srgbClr val="FFC000"/>
                </a:solidFill>
              </a:rPr>
              <a:t>Windows</a:t>
            </a:r>
            <a:r>
              <a:rPr lang="zh-CN" altLang="en-US" sz="2800" dirty="0">
                <a:solidFill>
                  <a:srgbClr val="FFC000"/>
                </a:solidFill>
              </a:rPr>
              <a:t>操作系统</a:t>
            </a:r>
            <a:r>
              <a:rPr lang="en-US" altLang="zh-CN" sz="2800" dirty="0">
                <a:solidFill>
                  <a:srgbClr val="FFC000"/>
                </a:solidFill>
              </a:rPr>
              <a:t>(</a:t>
            </a:r>
            <a:r>
              <a:rPr lang="zh-CN" altLang="en-US" sz="2800" dirty="0">
                <a:solidFill>
                  <a:srgbClr val="FFC000"/>
                </a:solidFill>
              </a:rPr>
              <a:t>个人配置不同</a:t>
            </a:r>
            <a:r>
              <a:rPr lang="en-US" altLang="zh-CN" sz="2800" dirty="0">
                <a:solidFill>
                  <a:srgbClr val="FFC000"/>
                </a:solidFill>
              </a:rPr>
              <a:t>,</a:t>
            </a:r>
            <a:r>
              <a:rPr lang="zh-CN" altLang="en-US" sz="2800" dirty="0">
                <a:solidFill>
                  <a:srgbClr val="FFC000"/>
                </a:solidFill>
              </a:rPr>
              <a:t>不影响操作</a:t>
            </a:r>
            <a:r>
              <a:rPr lang="en-US" altLang="zh-CN" sz="2800" dirty="0">
                <a:solidFill>
                  <a:srgbClr val="FFC000"/>
                </a:solidFill>
              </a:rPr>
              <a:t>)</a:t>
            </a:r>
          </a:p>
          <a:p>
            <a:r>
              <a:rPr lang="en-US" altLang="zh-CN" sz="2800" dirty="0">
                <a:solidFill>
                  <a:srgbClr val="FFC000"/>
                </a:solidFill>
              </a:rPr>
              <a:t>Linux</a:t>
            </a:r>
            <a:r>
              <a:rPr lang="zh-CN" altLang="en-US" sz="2800" dirty="0" smtClean="0">
                <a:solidFill>
                  <a:srgbClr val="FFC000"/>
                </a:solidFill>
              </a:rPr>
              <a:t>操作系统（用于连接服务器）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Amazon Linux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08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76668" y="771550"/>
            <a:ext cx="78263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</a:rPr>
              <a:t>软件： </a:t>
            </a:r>
          </a:p>
          <a:p>
            <a:r>
              <a:rPr lang="zh-CN" altLang="en-US" sz="2800" dirty="0">
                <a:solidFill>
                  <a:srgbClr val="FFC000"/>
                </a:solidFill>
              </a:rPr>
              <a:t>需要</a:t>
            </a:r>
            <a:r>
              <a:rPr lang="en-US" altLang="zh-CN" sz="2800" dirty="0" err="1">
                <a:solidFill>
                  <a:srgbClr val="FFC000"/>
                </a:solidFill>
              </a:rPr>
              <a:t>Axure</a:t>
            </a:r>
            <a:r>
              <a:rPr lang="en-US" altLang="zh-CN" sz="2800" dirty="0">
                <a:solidFill>
                  <a:srgbClr val="FFC000"/>
                </a:solidFill>
              </a:rPr>
              <a:t> RP</a:t>
            </a:r>
            <a:r>
              <a:rPr lang="zh-CN" altLang="en-US" sz="2800" dirty="0">
                <a:solidFill>
                  <a:srgbClr val="FFC000"/>
                </a:solidFill>
              </a:rPr>
              <a:t>界面设计，</a:t>
            </a:r>
            <a:r>
              <a:rPr lang="en-US" altLang="zh-CN" sz="2800" dirty="0">
                <a:solidFill>
                  <a:srgbClr val="FFC000"/>
                </a:solidFill>
              </a:rPr>
              <a:t>Microsoft Project</a:t>
            </a:r>
            <a:r>
              <a:rPr lang="zh-CN" altLang="en-US" sz="2800" dirty="0">
                <a:solidFill>
                  <a:srgbClr val="FFC000"/>
                </a:solidFill>
              </a:rPr>
              <a:t>绘制甘特图，</a:t>
            </a:r>
            <a:r>
              <a:rPr lang="en-US" altLang="zh-CN" sz="2800" dirty="0">
                <a:solidFill>
                  <a:srgbClr val="FFC000"/>
                </a:solidFill>
              </a:rPr>
              <a:t>ISA</a:t>
            </a:r>
            <a:r>
              <a:rPr lang="zh-CN" altLang="en-US" sz="2800" dirty="0">
                <a:solidFill>
                  <a:srgbClr val="FFC000"/>
                </a:solidFill>
              </a:rPr>
              <a:t>进行</a:t>
            </a:r>
            <a:r>
              <a:rPr lang="en-US" altLang="zh-CN" sz="2800" dirty="0">
                <a:solidFill>
                  <a:srgbClr val="FFC000"/>
                </a:solidFill>
              </a:rPr>
              <a:t>UML</a:t>
            </a:r>
            <a:r>
              <a:rPr lang="zh-CN" altLang="en-US" sz="2800" dirty="0">
                <a:solidFill>
                  <a:srgbClr val="FFC000"/>
                </a:solidFill>
              </a:rPr>
              <a:t>建模，</a:t>
            </a:r>
            <a:r>
              <a:rPr lang="en-US" altLang="zh-CN" sz="2800" dirty="0">
                <a:solidFill>
                  <a:srgbClr val="FFC000"/>
                </a:solidFill>
              </a:rPr>
              <a:t>office</a:t>
            </a:r>
            <a:r>
              <a:rPr lang="zh-CN" altLang="en-US" sz="2800" dirty="0">
                <a:solidFill>
                  <a:srgbClr val="FFC000"/>
                </a:solidFill>
              </a:rPr>
              <a:t>系列编写</a:t>
            </a:r>
            <a:r>
              <a:rPr lang="en-US" altLang="zh-CN" sz="2800" dirty="0">
                <a:solidFill>
                  <a:srgbClr val="FFC000"/>
                </a:solidFill>
              </a:rPr>
              <a:t>word</a:t>
            </a:r>
            <a:r>
              <a:rPr lang="zh-CN" altLang="en-US" sz="2800" dirty="0">
                <a:solidFill>
                  <a:srgbClr val="FFC000"/>
                </a:solidFill>
              </a:rPr>
              <a:t>，</a:t>
            </a:r>
            <a:r>
              <a:rPr lang="en-US" altLang="zh-CN" sz="2800" dirty="0" err="1">
                <a:solidFill>
                  <a:srgbClr val="FFC000"/>
                </a:solidFill>
              </a:rPr>
              <a:t>visio</a:t>
            </a:r>
            <a:r>
              <a:rPr lang="zh-CN" altLang="en-US" sz="2800" dirty="0">
                <a:solidFill>
                  <a:srgbClr val="FFC000"/>
                </a:solidFill>
              </a:rPr>
              <a:t>绘制图表</a:t>
            </a:r>
          </a:p>
        </p:txBody>
      </p:sp>
    </p:spTree>
    <p:extLst>
      <p:ext uri="{BB962C8B-B14F-4D97-AF65-F5344CB8AC3E}">
        <p14:creationId xmlns:p14="http://schemas.microsoft.com/office/powerpoint/2010/main" val="2795279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7596336" y="824072"/>
            <a:ext cx="782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</a:rPr>
              <a:t>培训计划： 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38072"/>
              </p:ext>
            </p:extLst>
          </p:nvPr>
        </p:nvGraphicFramePr>
        <p:xfrm>
          <a:off x="52716" y="123478"/>
          <a:ext cx="7615628" cy="533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3907"/>
                <a:gridCol w="1903907"/>
                <a:gridCol w="1903907"/>
                <a:gridCol w="1903907"/>
              </a:tblGrid>
              <a:tr h="226688"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1500" kern="100" dirty="0">
                          <a:effectLst/>
                        </a:rPr>
                        <a:t>培训内容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1500" kern="100">
                          <a:effectLst/>
                        </a:rPr>
                        <a:t>培训时间</a:t>
                      </a:r>
                      <a:endParaRPr lang="zh-CN" sz="2000" b="1" kern="10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1500" kern="100" dirty="0">
                          <a:effectLst/>
                        </a:rPr>
                        <a:t>参与人员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altLang="en-US" sz="2000" dirty="0" smtClean="0">
                          <a:effectLst/>
                        </a:rPr>
                        <a:t>教学人员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</a:tr>
              <a:tr h="453376"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500" kern="100" dirty="0" err="1">
                          <a:effectLst/>
                        </a:rPr>
                        <a:t>Git</a:t>
                      </a:r>
                      <a:r>
                        <a:rPr lang="zh-CN" sz="1500" kern="100" dirty="0">
                          <a:effectLst/>
                        </a:rPr>
                        <a:t>的使用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1500" kern="100">
                          <a:effectLst/>
                        </a:rPr>
                        <a:t>第一二周</a:t>
                      </a:r>
                      <a:endParaRPr lang="zh-CN" sz="2000" b="1" kern="10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1500" kern="100">
                          <a:effectLst/>
                        </a:rPr>
                        <a:t>郑丁公，张晓钒，谢正树，张天颖，嵇德宏</a:t>
                      </a:r>
                      <a:endParaRPr lang="zh-CN" sz="2000" b="1" kern="10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altLang="en-US" sz="1600" b="0" kern="1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张晓钒</a:t>
                      </a:r>
                      <a:endParaRPr lang="zh-CN" sz="1600" b="0" kern="100" dirty="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</a:tr>
              <a:tr h="45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project</a:t>
                      </a:r>
                      <a:r>
                        <a:rPr lang="zh-CN" sz="1500">
                          <a:effectLst/>
                        </a:rPr>
                        <a:t>培训</a:t>
                      </a:r>
                      <a:endParaRPr lang="zh-CN" sz="15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zh-CN" altLang="en-US" sz="1500" kern="100" dirty="0" smtClean="0">
                          <a:effectLst/>
                        </a:rPr>
                        <a:t>第四、五周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1500" kern="100">
                          <a:effectLst/>
                        </a:rPr>
                        <a:t>郑丁公，张晓钒，谢正树，张天颖，嵇德宏</a:t>
                      </a:r>
                      <a:endParaRPr lang="zh-CN" sz="2000" b="1" kern="10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altLang="en-US" sz="1600" b="0" kern="1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张天颖</a:t>
                      </a:r>
                      <a:endParaRPr lang="zh-CN" sz="1600" b="0" kern="100" dirty="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</a:tr>
              <a:tr h="45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staruml</a:t>
                      </a:r>
                      <a:r>
                        <a:rPr lang="zh-CN" sz="1500">
                          <a:effectLst/>
                        </a:rPr>
                        <a:t>建模培训</a:t>
                      </a:r>
                      <a:endParaRPr lang="zh-CN" sz="15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zh-CN" altLang="en-US" sz="1500" kern="100" dirty="0" smtClean="0">
                          <a:effectLst/>
                        </a:rPr>
                        <a:t>第五、六周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1500" kern="100" dirty="0">
                          <a:effectLst/>
                        </a:rPr>
                        <a:t>郑丁公，张晓钒，谢正树，张天颖，嵇德宏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altLang="en-US" sz="1600" b="0" kern="1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郑丁公</a:t>
                      </a:r>
                      <a:endParaRPr lang="zh-CN" sz="1600" b="0" kern="100" dirty="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</a:tr>
              <a:tr h="45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>
                          <a:effectLst/>
                        </a:rPr>
                        <a:t>服务器搭建与使用</a:t>
                      </a:r>
                      <a:endParaRPr lang="zh-CN" sz="15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zh-CN" altLang="en-US" sz="1500" kern="100" dirty="0" smtClean="0">
                          <a:effectLst/>
                        </a:rPr>
                        <a:t>第六周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1500" kern="100" dirty="0">
                          <a:effectLst/>
                        </a:rPr>
                        <a:t>郑丁公，张晓钒，谢正树，张天颖，嵇德宏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altLang="en-US" sz="1600" b="0" kern="10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郑丁公</a:t>
                      </a:r>
                      <a:endParaRPr lang="zh-CN" sz="1600" b="0" kern="100" dirty="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</a:tr>
              <a:tr h="45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webstorm</a:t>
                      </a:r>
                      <a:r>
                        <a:rPr lang="zh-CN" sz="1500" dirty="0">
                          <a:effectLst/>
                        </a:rPr>
                        <a:t>使用搭建</a:t>
                      </a:r>
                      <a:r>
                        <a:rPr lang="zh-CN" sz="1500" dirty="0" smtClean="0">
                          <a:effectLst/>
                        </a:rPr>
                        <a:t>网站</a:t>
                      </a:r>
                      <a:r>
                        <a:rPr lang="zh-CN" altLang="en-US" sz="1500" dirty="0" smtClean="0">
                          <a:effectLst/>
                        </a:rPr>
                        <a:t>页面</a:t>
                      </a:r>
                      <a:endParaRPr lang="zh-CN" sz="15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zh-CN" altLang="en-US" sz="1500" kern="100" dirty="0" smtClean="0">
                          <a:effectLst/>
                        </a:rPr>
                        <a:t>第七周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>
                          <a:effectLst/>
                        </a:rPr>
                        <a:t>郑丁公，张晓钒，谢正树，张天颖，嵇德宏</a:t>
                      </a:r>
                      <a:endParaRPr lang="zh-CN" sz="15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500" dirty="0" smtClean="0">
                          <a:effectLst/>
                          <a:latin typeface="宋体"/>
                          <a:ea typeface="宋体"/>
                          <a:cs typeface="宋体"/>
                        </a:rPr>
                        <a:t>嵇德宏</a:t>
                      </a:r>
                      <a:endParaRPr lang="zh-CN" sz="15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7152" marR="97152" marT="0" marB="0"/>
                </a:tc>
              </a:tr>
              <a:tr h="45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Axure RP </a:t>
                      </a:r>
                      <a:r>
                        <a:rPr lang="zh-CN" sz="1500">
                          <a:effectLst/>
                        </a:rPr>
                        <a:t>快速原型培训</a:t>
                      </a:r>
                      <a:endParaRPr lang="zh-CN" sz="15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 marL="629920" indent="-62992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zh-CN" altLang="en-US" sz="1500" kern="100" dirty="0" smtClean="0">
                          <a:effectLst/>
                        </a:rPr>
                        <a:t>第五周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 dirty="0">
                          <a:effectLst/>
                        </a:rPr>
                        <a:t>郑丁公，张晓钒，谢正树，张天颖，嵇德宏</a:t>
                      </a:r>
                      <a:endParaRPr lang="zh-CN" sz="15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7152" marR="9715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500" dirty="0" smtClean="0">
                          <a:effectLst/>
                          <a:latin typeface="宋体"/>
                          <a:ea typeface="宋体"/>
                          <a:cs typeface="宋体"/>
                        </a:rPr>
                        <a:t>谢正树</a:t>
                      </a:r>
                      <a:endParaRPr lang="zh-CN" sz="15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7152" marR="9715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975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3"/>
          <p:cNvSpPr txBox="1"/>
          <p:nvPr/>
        </p:nvSpPr>
        <p:spPr>
          <a:xfrm>
            <a:off x="1403350" y="190500"/>
            <a:ext cx="67544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任务分工及参考资料</a:t>
            </a:r>
            <a:endParaRPr lang="zh-CN" sz="2800" dirty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53"/>
          <p:cNvSpPr txBox="1"/>
          <p:nvPr/>
        </p:nvSpPr>
        <p:spPr>
          <a:xfrm>
            <a:off x="1259632" y="906974"/>
            <a:ext cx="76479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郑丁公：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UML PPT,</a:t>
            </a:r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项目计划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PPT 6</a:t>
            </a:r>
          </a:p>
          <a:p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张</a:t>
            </a:r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晓</a:t>
            </a:r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钒：项目计划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word 7</a:t>
            </a:r>
          </a:p>
          <a:p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谢正树：可行性分析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word 7</a:t>
            </a:r>
            <a:endParaRPr lang="en-US" altLang="zh-CN" sz="2800" dirty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嵇德宏：会议记录、可行性分析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word 8 </a:t>
            </a:r>
          </a:p>
          <a:p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张天颖：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Project 7</a:t>
            </a:r>
            <a:endParaRPr lang="en-US" altLang="zh-CN" sz="2800" dirty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407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1946" y="211592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13795" y="177616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0471" y="365187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48814" y="257175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1121" y="103493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883" y="92218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1086" y="3459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8064" y="329183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1782" y="3596426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0782" y="3299773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04798" y="27957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8184" y="41204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8479" y="40431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11414" y="884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53894" y="620058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64658" y="92120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55109" y="1771589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51512" y="267494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20160" y="1700103"/>
            <a:ext cx="345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800" dirty="0" smtClean="0">
                <a:solidFill>
                  <a:srgbClr val="FFC000"/>
                </a:solidFill>
                <a:latin typeface="方正汉真广标简体" panose="02000000000000000000" pitchFamily="2" charset="-122"/>
                <a:ea typeface="文鼎特粗宋简" panose="02010609010101010101" pitchFamily="49" charset="-122"/>
              </a:rPr>
              <a:t>谢谢</a:t>
            </a:r>
            <a:endParaRPr lang="zh-CN" altLang="en-US" sz="5800" dirty="0">
              <a:solidFill>
                <a:srgbClr val="FFC000"/>
              </a:solidFill>
              <a:latin typeface="方正汉真广标简体" panose="02000000000000000000" pitchFamily="2" charset="-122"/>
              <a:ea typeface="文鼎特粗宋简" panose="02010609010101010101" pitchFamily="49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840820" y="1086958"/>
            <a:ext cx="300291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2.1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9834" y="2991900"/>
            <a:ext cx="40172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项目概述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8495" y="615950"/>
            <a:ext cx="78263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项目名称：软件工程系列课程教学辅助网站</a:t>
            </a:r>
          </a:p>
          <a:p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项目代号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Software Engineering Courses Teaching Assistant </a:t>
            </a:r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Website</a:t>
            </a:r>
            <a:endParaRPr lang="en-US" altLang="zh-CN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77251" y="32290"/>
            <a:ext cx="7826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项目的任务提出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者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91232"/>
              </p:ext>
            </p:extLst>
          </p:nvPr>
        </p:nvGraphicFramePr>
        <p:xfrm>
          <a:off x="755576" y="780654"/>
          <a:ext cx="7920879" cy="854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250"/>
                <a:gridCol w="1060832"/>
                <a:gridCol w="1187387"/>
                <a:gridCol w="1714081"/>
                <a:gridCol w="1060832"/>
                <a:gridCol w="1187387"/>
                <a:gridCol w="923110"/>
              </a:tblGrid>
              <a:tr h="2849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角色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电话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邮箱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QQ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微信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地址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2849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杨枨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项目发布人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13357102333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u="sng" kern="100">
                          <a:effectLst/>
                          <a:hlinkClick r:id="rId2"/>
                        </a:rPr>
                        <a:t>yangc@zucc.edu.cn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3407837159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HolleyYang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理四</a:t>
                      </a:r>
                      <a:r>
                        <a:rPr lang="en-US" sz="900" kern="100">
                          <a:effectLst/>
                        </a:rPr>
                        <a:t>504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2849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侯宏仑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教师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13071858629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u="sng" kern="100">
                          <a:effectLst/>
                          <a:hlinkClick r:id="rId3"/>
                        </a:rPr>
                        <a:t>houhl@zucc.edu.cn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56689824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土豆烧牛牛</a:t>
                      </a:r>
                      <a:endParaRPr lang="zh-CN" sz="105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理四</a:t>
                      </a:r>
                      <a:r>
                        <a:rPr lang="en-US" sz="900" kern="100" dirty="0">
                          <a:effectLst/>
                        </a:rPr>
                        <a:t>501</a:t>
                      </a:r>
                      <a:endParaRPr lang="zh-CN" sz="1050" kern="1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7251" y="2283718"/>
            <a:ext cx="792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项目开发团队</a:t>
            </a:r>
            <a:endParaRPr lang="en-US" altLang="zh-CN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91204"/>
              </p:ext>
            </p:extLst>
          </p:nvPr>
        </p:nvGraphicFramePr>
        <p:xfrm>
          <a:off x="677250" y="2859782"/>
          <a:ext cx="8287237" cy="1440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807"/>
                <a:gridCol w="679553"/>
                <a:gridCol w="1223196"/>
                <a:gridCol w="2312140"/>
                <a:gridCol w="1087285"/>
                <a:gridCol w="1087285"/>
                <a:gridCol w="1083971"/>
              </a:tblGrid>
              <a:tr h="240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姓名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职位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电话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邮箱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QQ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微信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寝室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</a:tr>
              <a:tr h="240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郑丁公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组长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18072798253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u="sng" kern="100">
                          <a:effectLst/>
                          <a:hlinkClick r:id="rId4"/>
                        </a:rPr>
                        <a:t>31501317@stu.zucc.edu.cn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380207345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求真</a:t>
                      </a:r>
                      <a:r>
                        <a:rPr lang="en-US" sz="900" kern="100">
                          <a:effectLst/>
                        </a:rPr>
                        <a:t>1-522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</a:tr>
              <a:tr h="240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张晓钒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组员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15858266581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u="sng" kern="100">
                          <a:effectLst/>
                          <a:hlinkClick r:id="rId5"/>
                        </a:rPr>
                        <a:t>31501315@stu.zucc.edu.cn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1021812863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求真</a:t>
                      </a:r>
                      <a:r>
                        <a:rPr lang="en-US" sz="900" kern="100">
                          <a:effectLst/>
                        </a:rPr>
                        <a:t>1-522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</a:tr>
              <a:tr h="240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张天颖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组员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15990013716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u="sng" kern="100">
                          <a:effectLst/>
                          <a:hlinkClick r:id="rId6"/>
                        </a:rPr>
                        <a:t>31501314@stu.zucc.edu.cn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2596115309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求真</a:t>
                      </a:r>
                      <a:r>
                        <a:rPr lang="en-US" sz="900" kern="100">
                          <a:effectLst/>
                        </a:rPr>
                        <a:t>1-521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</a:tr>
              <a:tr h="240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组员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18072932230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u="sng" kern="100">
                          <a:effectLst/>
                          <a:hlinkClick r:id="rId7"/>
                        </a:rPr>
                        <a:t>31501305@stu.zucc.edu.cn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447686734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求真</a:t>
                      </a:r>
                      <a:r>
                        <a:rPr lang="en-US" sz="900" kern="100">
                          <a:effectLst/>
                        </a:rPr>
                        <a:t>1-519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</a:tr>
              <a:tr h="240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嵇德宏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组员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18267270161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u="sng" kern="100">
                          <a:effectLst/>
                          <a:hlinkClick r:id="rId8"/>
                        </a:rPr>
                        <a:t>31501299@stu.zucc.edu.cn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825746325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求真</a:t>
                      </a:r>
                      <a:r>
                        <a:rPr lang="en-US" sz="900" kern="100" dirty="0">
                          <a:effectLst/>
                        </a:rPr>
                        <a:t>1-518</a:t>
                      </a:r>
                      <a:endParaRPr lang="zh-CN" sz="1000" kern="1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5942" marR="6594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244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8494" y="627534"/>
            <a:ext cx="782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88744"/>
              </p:ext>
            </p:extLst>
          </p:nvPr>
        </p:nvGraphicFramePr>
        <p:xfrm>
          <a:off x="359532" y="1419622"/>
          <a:ext cx="8676964" cy="2971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1767"/>
                <a:gridCol w="7075197"/>
              </a:tblGrid>
              <a:tr h="11809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软件</a:t>
                      </a:r>
                      <a:endParaRPr lang="zh-CN" sz="2000" kern="1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软件（中国大陆及香港用语，台湾称作软体，英文</a:t>
                      </a:r>
                      <a:r>
                        <a:rPr lang="en-US" sz="2000" kern="100" dirty="0">
                          <a:effectLst/>
                        </a:rPr>
                        <a:t>:Software</a:t>
                      </a:r>
                      <a:r>
                        <a:rPr lang="zh-CN" sz="2000" kern="100" dirty="0">
                          <a:effectLst/>
                        </a:rPr>
                        <a:t>）是一系列按照特定顺序组织的计算机数据和指令的集合</a:t>
                      </a:r>
                      <a:endParaRPr lang="zh-CN" sz="2000" kern="1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11809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软件工程（学科）</a:t>
                      </a:r>
                      <a:endParaRPr lang="zh-CN" sz="2000" kern="1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软件工程（英文：</a:t>
                      </a:r>
                      <a:r>
                        <a:rPr lang="en-US" sz="2000" kern="100" dirty="0">
                          <a:effectLst/>
                        </a:rPr>
                        <a:t>Software Engineering</a:t>
                      </a:r>
                      <a:r>
                        <a:rPr lang="zh-CN" sz="2000" kern="100" dirty="0">
                          <a:effectLst/>
                        </a:rPr>
                        <a:t>）是一门研究用工程化方法构建和维护有效的、实用的和高质量的软件的学科。</a:t>
                      </a:r>
                      <a:endParaRPr lang="zh-CN" sz="2000" kern="1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5904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非移交的产品</a:t>
                      </a:r>
                      <a:endParaRPr lang="zh-CN" sz="2000" kern="1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说明开发集体应向本单位交出但不必向用户移交的产品（文件甚至某些程序）。</a:t>
                      </a:r>
                      <a:endParaRPr lang="zh-CN" sz="2000" kern="1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069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8494" y="627534"/>
            <a:ext cx="7826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	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工作内容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34058"/>
              </p:ext>
            </p:extLst>
          </p:nvPr>
        </p:nvGraphicFramePr>
        <p:xfrm>
          <a:off x="611560" y="1275606"/>
          <a:ext cx="8278478" cy="1944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9239"/>
                <a:gridCol w="4139239"/>
              </a:tblGrid>
              <a:tr h="2723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过程阶段</a:t>
                      </a:r>
                      <a:endParaRPr lang="zh-CN" sz="16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文档输出</a:t>
                      </a:r>
                      <a:endParaRPr lang="zh-CN" sz="16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2723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项目启动</a:t>
                      </a:r>
                      <a:endParaRPr lang="zh-CN" sz="16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项目可行性报告、项目章程、总体项目计划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817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项目计划</a:t>
                      </a:r>
                      <a:endParaRPr lang="zh-CN" sz="16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需求开发计划、系统设计计划、质量保证计划编码与系统实现计划、测试计划、工程部署计划、培训计划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2917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项目实现</a:t>
                      </a:r>
                      <a:endParaRPr lang="zh-CN" sz="16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需求规格说明书、概要设计说明、详细设计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2907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项目验收</a:t>
                      </a:r>
                      <a:endParaRPr lang="zh-CN" sz="160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系统维护计划、培训计划、项目总结报告</a:t>
                      </a:r>
                      <a:endParaRPr lang="zh-CN" sz="16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471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8494" y="627534"/>
            <a:ext cx="7826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	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工作内容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89327"/>
              </p:ext>
            </p:extLst>
          </p:nvPr>
        </p:nvGraphicFramePr>
        <p:xfrm>
          <a:off x="611560" y="1275606"/>
          <a:ext cx="8278478" cy="1051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9239"/>
                <a:gridCol w="4139239"/>
              </a:tblGrid>
              <a:tr h="2723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  <a:latin typeface="宋体"/>
                          <a:ea typeface="宋体"/>
                          <a:cs typeface="宋体"/>
                        </a:rPr>
                        <a:t>需求实践</a:t>
                      </a:r>
                      <a:endParaRPr lang="zh-CN" sz="16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行为</a:t>
                      </a:r>
                      <a:endParaRPr lang="zh-CN" sz="16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2723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需求开发过程</a:t>
                      </a:r>
                      <a:endParaRPr lang="zh-CN" sz="16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  <a:latin typeface="宋体"/>
                          <a:ea typeface="宋体"/>
                          <a:cs typeface="宋体"/>
                        </a:rPr>
                        <a:t>需求获取活动、需求分析、需求规范说明、需求验证</a:t>
                      </a:r>
                      <a:endParaRPr lang="zh-CN" sz="16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2917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</a:rPr>
                        <a:t>需求管理</a:t>
                      </a:r>
                      <a:endParaRPr lang="zh-CN" sz="16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  <a:latin typeface="宋体"/>
                          <a:ea typeface="宋体"/>
                          <a:cs typeface="宋体"/>
                        </a:rPr>
                        <a:t>需求管理</a:t>
                      </a:r>
                      <a:endParaRPr lang="zh-CN" sz="160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341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8493" y="155704"/>
            <a:ext cx="78263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	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项目可行性报告的完成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	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项目章程和总体项目计划文档的完成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	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需求分析的调查，相关文档填写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	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项目开发的跟踪与监控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	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配合实现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CMM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的可重复级，即满足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SQA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6.	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根据项目计划进行阶段性评审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7.	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根据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测试计划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进行测试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8.	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交付最终产品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9.	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填写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项目总结报告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10.	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根据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系统维护计划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对软件进行维护</a:t>
            </a:r>
          </a:p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（项目大致流程、需求细化在接下来细讲）</a:t>
            </a:r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676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1202</Words>
  <Application>Microsoft Office PowerPoint</Application>
  <PresentationFormat>全屏显示(16:9)</PresentationFormat>
  <Paragraphs>534</Paragraphs>
  <Slides>25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方正细圆简体</vt:lpstr>
      <vt:lpstr>文鼎特粗宋简</vt:lpstr>
      <vt:lpstr>方正汉真广标简体</vt:lpstr>
      <vt:lpstr>Calibri</vt:lpstr>
      <vt:lpstr>微软雅黑</vt:lpstr>
      <vt:lpstr>仿宋</vt:lpstr>
      <vt:lpstr>隶书</vt:lpstr>
      <vt:lpstr>Broadway</vt:lpstr>
      <vt:lpstr>Wingdings 2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zdg</cp:lastModifiedBy>
  <cp:revision>114</cp:revision>
  <dcterms:created xsi:type="dcterms:W3CDTF">2015-05-16T00:02:00Z</dcterms:created>
  <dcterms:modified xsi:type="dcterms:W3CDTF">2017-10-26T01:19:05Z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