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notesMasterIdLst>
    <p:notesMasterId r:id="rId36"/>
  </p:notesMasterIdLst>
  <p:sldIdLst>
    <p:sldId id="310" r:id="rId2"/>
    <p:sldId id="266" r:id="rId3"/>
    <p:sldId id="313" r:id="rId4"/>
    <p:sldId id="314" r:id="rId5"/>
    <p:sldId id="304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1" r:id="rId14"/>
    <p:sldId id="323" r:id="rId15"/>
    <p:sldId id="324" r:id="rId16"/>
    <p:sldId id="326" r:id="rId17"/>
    <p:sldId id="327" r:id="rId18"/>
    <p:sldId id="328" r:id="rId19"/>
    <p:sldId id="329" r:id="rId20"/>
    <p:sldId id="330" r:id="rId21"/>
    <p:sldId id="338" r:id="rId22"/>
    <p:sldId id="331" r:id="rId23"/>
    <p:sldId id="333" r:id="rId24"/>
    <p:sldId id="332" r:id="rId25"/>
    <p:sldId id="334" r:id="rId26"/>
    <p:sldId id="335" r:id="rId27"/>
    <p:sldId id="337" r:id="rId28"/>
    <p:sldId id="339" r:id="rId29"/>
    <p:sldId id="340" r:id="rId30"/>
    <p:sldId id="341" r:id="rId31"/>
    <p:sldId id="343" r:id="rId32"/>
    <p:sldId id="342" r:id="rId33"/>
    <p:sldId id="344" r:id="rId34"/>
    <p:sldId id="309" r:id="rId35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D93"/>
    <a:srgbClr val="00726E"/>
    <a:srgbClr val="00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6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3977-0008-496B-AB23-34BD5C4D70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F378-11E0-436F-858E-82572CEFC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8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98794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61569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791652" y="746752"/>
            <a:ext cx="756069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450147" y="157513"/>
            <a:ext cx="649221" cy="589239"/>
            <a:chOff x="2139977" y="355789"/>
            <a:chExt cx="649221" cy="589239"/>
          </a:xfrm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 rot="5400000">
              <a:off x="2169969" y="380409"/>
              <a:ext cx="589239" cy="54000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9977" y="496520"/>
              <a:ext cx="649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effectLst/>
                </a:rPr>
                <a:t>LOGO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08425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6" y="2914650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FD725410-BEFA-4075-99F8-9B76E6135EB8}" type="datetimeFigureOut">
              <a:rPr lang="zh-CN" altLang="en-US" sz="1825" smtClean="0">
                <a:solidFill>
                  <a:srgbClr val="FFFFFF"/>
                </a:solidFill>
              </a:rPr>
              <a:pPr defTabSz="934007"/>
              <a:t>2017/12/21</a:t>
            </a:fld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34007"/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ABCBC4E8-88EF-4446-9533-1BB591964EAE}" type="slidenum">
              <a:rPr lang="zh-CN" altLang="en-US" sz="1825" smtClean="0">
                <a:solidFill>
                  <a:srgbClr val="FFFFFF"/>
                </a:solidFill>
              </a:rPr>
              <a:pPr defTabSz="934007"/>
              <a:t>‹#›</a:t>
            </a:fld>
            <a:endParaRPr lang="zh-CN" alt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6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transition spd="slow" advTm="0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file:///C:\Users\zdg\AppData\Roaming\Tencent\Users\380207345\TIM\WinTemp\RichOle\Z(Q3(R7QSWWS2P2%5bXH~I95O.png" TargetMode="External"/><Relationship Id="rId7" Type="http://schemas.openxmlformats.org/officeDocument/2006/relationships/image" Target="file:///C:\Users\zdg\AppData\Roaming\Tencent\Users\380207345\TIM\WinTemp\RichOle\%7b9R4G%5d96@9D2X%60RNV6B053B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file:///C:\Users\zdg\AppData\Roaming\Tencent\Users\380207345\TIM\WinTemp\RichOle\AY7V$QM$9EXY4CAQMNM@3%60V.png" TargetMode="External"/><Relationship Id="rId4" Type="http://schemas.openxmlformats.org/officeDocument/2006/relationships/image" Target="../media/image8.png"/><Relationship Id="rId9" Type="http://schemas.openxmlformats.org/officeDocument/2006/relationships/image" Target="file:///C:\Users\zdg\AppData\Roaming\Tencent\Users\380207345\TIM\WinTemp\RichOle\%5b~WV~Y~8C5%7dGE%606UVNZ8_%7dK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3250407" y="2893219"/>
            <a:ext cx="2643188" cy="528638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0" y="3178969"/>
            <a:ext cx="9144000" cy="1964531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梯形 4"/>
          <p:cNvSpPr/>
          <p:nvPr/>
        </p:nvSpPr>
        <p:spPr>
          <a:xfrm flipV="1">
            <a:off x="3377313" y="2893219"/>
            <a:ext cx="2389374" cy="614363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3811838" y="927497"/>
            <a:ext cx="1520326" cy="1053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8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0" name="椭圆 9"/>
          <p:cNvSpPr/>
          <p:nvPr/>
        </p:nvSpPr>
        <p:spPr>
          <a:xfrm>
            <a:off x="3503168" y="385166"/>
            <a:ext cx="2137662" cy="213766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967905" y="3561337"/>
            <a:ext cx="72081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500" b="1" dirty="0" smtClean="0">
                <a:solidFill>
                  <a:schemeClr val="bg1"/>
                </a:solidFill>
              </a:rPr>
              <a:t>G04</a:t>
            </a:r>
            <a:r>
              <a:rPr lang="zh-CN" altLang="en-US" sz="4500" b="1" dirty="0" smtClean="0">
                <a:solidFill>
                  <a:schemeClr val="bg1"/>
                </a:solidFill>
              </a:rPr>
              <a:t>需求规格说明书（</a:t>
            </a:r>
            <a:r>
              <a:rPr lang="en-US" altLang="zh-CN" sz="4500" b="1" dirty="0" smtClean="0">
                <a:solidFill>
                  <a:schemeClr val="bg1"/>
                </a:solidFill>
              </a:rPr>
              <a:t>SRS</a:t>
            </a:r>
            <a:r>
              <a:rPr lang="zh-CN" altLang="en-US" sz="4500" b="1" dirty="0" smtClean="0">
                <a:solidFill>
                  <a:schemeClr val="bg1"/>
                </a:solidFill>
              </a:rPr>
              <a:t>）</a:t>
            </a:r>
            <a:endParaRPr lang="en-US" altLang="zh-CN" sz="4500" b="1" dirty="0">
              <a:solidFill>
                <a:schemeClr val="bg1"/>
              </a:solidFill>
            </a:endParaRPr>
          </a:p>
        </p:txBody>
      </p:sp>
      <p:sp>
        <p:nvSpPr>
          <p:cNvPr id="14" name="TextBox 976"/>
          <p:cNvSpPr txBox="1"/>
          <p:nvPr/>
        </p:nvSpPr>
        <p:spPr>
          <a:xfrm>
            <a:off x="2556062" y="4329335"/>
            <a:ext cx="4031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郑丁公 组员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嵇德宏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谢正树</a:t>
            </a:r>
          </a:p>
          <a:p>
            <a:pPr algn="ctr"/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张天颖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张晓钒</a:t>
            </a:r>
          </a:p>
        </p:txBody>
      </p:sp>
      <p:pic>
        <p:nvPicPr>
          <p:cNvPr id="1026" name="Picture 2" descr="C:\Users\zdg\Desktop\无标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94" y="2314466"/>
            <a:ext cx="2718893" cy="19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用户群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分类文档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66042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r>
              <a:rPr lang="zh-CN" altLang="en-US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前</a:t>
            </a:r>
            <a:r>
              <a:rPr lang="zh-CN" altLang="en-US" sz="3174" b="1" spc="103" dirty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置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940215" y="2216891"/>
            <a:ext cx="1657235" cy="976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4007"/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</a:t>
            </a:r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分类文档</a:t>
            </a:r>
            <a:endParaRPr lang="en-US" sz="317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71955" y="1783428"/>
            <a:ext cx="53720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在成功完成项目的愿景和范围的定义，并且完成愿景和范围的文档之后，项目需要对用户群进行分类</a:t>
            </a:r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4007"/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充分的了解各个不同的用户群在对于此项目的需求的情况下，编写此文档，对各个客户进行细致的分类。</a:t>
            </a: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19052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用户群分类文档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用户分类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8378"/>
              </p:ext>
            </p:extLst>
          </p:nvPr>
        </p:nvGraphicFramePr>
        <p:xfrm>
          <a:off x="896914" y="843558"/>
          <a:ext cx="8067573" cy="417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691"/>
                <a:gridCol w="1470691"/>
                <a:gridCol w="2271274"/>
                <a:gridCol w="2271274"/>
                <a:gridCol w="583643"/>
              </a:tblGrid>
              <a:tr h="1225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名称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个数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代表人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</a:tr>
              <a:tr h="49008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优待用户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教师（</a:t>
                      </a:r>
                      <a:r>
                        <a:rPr lang="zh-CN" sz="2400" kern="0" dirty="0">
                          <a:effectLst/>
                        </a:rPr>
                        <a:t>受优待者）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一开始为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zh-CN" sz="2400" kern="0" dirty="0">
                          <a:effectLst/>
                        </a:rPr>
                        <a:t>人，随后慢慢增加。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教师作为这个系统的授课和解答问题的关键人物。每天会多次访问次网站，并且对于学生提出的很多问题进行指导讨论，帮助学生解除很多在课堂中不清楚的问题。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杨枨，侯宏仑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</a:tr>
              <a:tr h="551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在校学生（受优待者）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一开始为</a:t>
                      </a:r>
                      <a:r>
                        <a:rPr lang="en-US" sz="2400" kern="0" dirty="0">
                          <a:effectLst/>
                        </a:rPr>
                        <a:t>400</a:t>
                      </a:r>
                      <a:r>
                        <a:rPr lang="zh-CN" sz="2400" kern="0" dirty="0">
                          <a:effectLst/>
                        </a:rPr>
                        <a:t>人，随后慢慢增加。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学生作为在这个系统中收益最大的用户群。在课下肯定会多次访问网站，他们在课堂中的学习如果感觉不足，或者对于课堂中的问题理解不清楚，可以在此平台中和同学进行交流，也可以向老师进行提问。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庄天杨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</a:tr>
              <a:tr h="551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游客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游客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</a:rPr>
                        <a:t>100</a:t>
                      </a:r>
                      <a:r>
                        <a:rPr lang="zh-CN" altLang="en-US" sz="2400" kern="100" dirty="0" smtClean="0">
                          <a:effectLst/>
                          <a:latin typeface="Times New Roman"/>
                          <a:ea typeface="宋体"/>
                        </a:rPr>
                        <a:t>人左右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游客在浏览的用户中占到的比例不是很大，很多都是对于软件工程课程感兴趣的学生或者社会人员。在此网站中可以学习到他们原来没有接触到的课程，在注册后也可以参与与学生和老师的论坛讨论。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奕吉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</a:tr>
              <a:tr h="673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管理员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管理员（受优待者）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人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管理员在此项目中也有着很关键的地位。因为此次管理员的需求获取就只有</a:t>
                      </a:r>
                      <a:r>
                        <a:rPr lang="en-US" sz="1000" kern="0" dirty="0">
                          <a:effectLst/>
                        </a:rPr>
                        <a:t>1</a:t>
                      </a:r>
                      <a:r>
                        <a:rPr lang="zh-CN" sz="1000" kern="0" dirty="0">
                          <a:effectLst/>
                        </a:rPr>
                        <a:t>人，所以对于管理员处理量较大，我们可以对管理员提供特性很高效并且方便的操作方式。管理员需要对各种信息进行搜索，对恶意评论或者讨论的人员进行删除。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李绎龙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0865" marR="208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4674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用户群分类文档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与相关用户代表确认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C:\Users\zdg\AppData\Roaming\Tencent\Users\380207345\TIM\WinTemp\RichOle\Z(Q3(R7QSWWS2P2[XH~I95O.pn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" y="885582"/>
            <a:ext cx="6035675" cy="19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dg\AppData\Roaming\Tencent\Users\380207345\TIM\WinTemp\RichOle\AY7V$QM$9EXY4CAQMNM@3`V.png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75" y="885582"/>
            <a:ext cx="6316663" cy="26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zdg\AppData\Roaming\Tencent\Users\380207345\TIM\WinTemp\RichOle\{9R4G]96@9D2X`RNV6B053B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74938"/>
            <a:ext cx="631666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zdg\AppData\Roaming\Tencent\Users\380207345\TIM\WinTemp\RichOle\[~WV~Y~8C5}GE`6UVNZ8_}K.png"/>
          <p:cNvPicPr>
            <a:picLocks noChangeAspect="1" noChangeArrowheads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74720"/>
            <a:ext cx="635476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446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524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34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76761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用户群分类文档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与相关用户代表确认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446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524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34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49" name="Picture 1" descr="C:\Users\zdg\AppData\Roaming\Tencent\Users\380207345\TIM\WinTemp\RichOle\3]7${08`QSC_$}NBWM~_M(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5"/>
            <a:ext cx="45815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97582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界面原型</a:t>
            </a: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-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对话框图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63631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界面原型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对话框图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C:\Users\zdg\AppData\Roaming\Tencent\Users\380207345\TIM\WinTemp\RichOle\ANMZ7OBXQXUO$[{(G0E32_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526412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dg\AppData\Roaming\Tencent\Users\380207345\TIM\WinTemp\RichOle\ZVD[34HI$A8{4BDU)SG[$6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44" y="843558"/>
            <a:ext cx="4558590" cy="18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82375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功能性需求</a:t>
            </a: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-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用例图</a:t>
            </a: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-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用例分析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0209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功能性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用例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教师访谈记录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2QZ6E_V7$71W0U}Z(F0KF3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" y="843558"/>
            <a:ext cx="3089275" cy="327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0XIH0IE@G6_PODYQ]TRV{R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72" y="843558"/>
            <a:ext cx="4013820" cy="215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68771"/>
              </p:ext>
            </p:extLst>
          </p:nvPr>
        </p:nvGraphicFramePr>
        <p:xfrm>
          <a:off x="5865371" y="1131590"/>
          <a:ext cx="3278629" cy="3394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8228"/>
                <a:gridCol w="893717"/>
                <a:gridCol w="928342"/>
                <a:gridCol w="928342"/>
              </a:tblGrid>
              <a:tr h="1939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effectLst/>
                        </a:rPr>
                        <a:t>上传课程资料</a:t>
                      </a:r>
                      <a:r>
                        <a:rPr lang="en-US" sz="600" kern="100" dirty="0">
                          <a:effectLst/>
                        </a:rPr>
                        <a:t>ID</a:t>
                      </a:r>
                      <a:r>
                        <a:rPr lang="zh-CN" sz="600" kern="100" dirty="0">
                          <a:effectLst/>
                        </a:rPr>
                        <a:t>和名称：</a:t>
                      </a:r>
                      <a:endParaRPr lang="zh-CN" sz="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UC-1</a:t>
                      </a:r>
                      <a:r>
                        <a:rPr lang="zh-CN" sz="600" kern="100">
                          <a:effectLst/>
                        </a:rPr>
                        <a:t>：添加课程公告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创建人：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张天颖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创建日期：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</a:tr>
              <a:tr h="96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主要操作者：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教师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次要操作者：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课程公告管理系统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</a:tr>
              <a:tr h="96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描述：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教师从内网或者外网访问公告管理系统，对新的课程公告进行添加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触发器：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教师表示要添加课程公告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39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前置条件：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PRE-1</a:t>
                      </a:r>
                      <a:r>
                        <a:rPr lang="zh-CN" sz="600" kern="100">
                          <a:effectLst/>
                        </a:rPr>
                        <a:t>：教师登录到教师管理系统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PRE-2</a:t>
                      </a:r>
                      <a:r>
                        <a:rPr lang="zh-CN" sz="600" kern="100">
                          <a:effectLst/>
                        </a:rPr>
                        <a:t>：教师进入公告发布界面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39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后置条件：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POST-1</a:t>
                      </a:r>
                      <a:r>
                        <a:rPr lang="zh-CN" sz="600" kern="100">
                          <a:effectLst/>
                        </a:rPr>
                        <a:t>：课程中心公告一栏有新的课程公告加入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POST-2</a:t>
                      </a:r>
                      <a:r>
                        <a:rPr lang="zh-CN" sz="600" kern="100">
                          <a:effectLst/>
                        </a:rPr>
                        <a:t>：更新了教师界面中课程公告的信息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8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一般性流程：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1.0</a:t>
                      </a:r>
                      <a:r>
                        <a:rPr lang="zh-CN" sz="600" kern="100">
                          <a:effectLst/>
                        </a:rPr>
                        <a:t>添加公告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600" kern="100">
                          <a:effectLst/>
                        </a:rPr>
                        <a:t>在教师界面中，教师选择发布公告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600" kern="100">
                          <a:effectLst/>
                        </a:rPr>
                        <a:t>教师在发布公告界面中，填写公告的标题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600" kern="100">
                          <a:effectLst/>
                        </a:rPr>
                        <a:t>教师在发布公告界面中，填写公告的内容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600" kern="100">
                          <a:effectLst/>
                        </a:rPr>
                        <a:t>对公告的标题内容进行字体大小及类型的修改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600" kern="100">
                          <a:effectLst/>
                        </a:rPr>
                        <a:t>设置公告的发布时间及发布人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600" kern="100">
                          <a:effectLst/>
                        </a:rPr>
                        <a:t>添加公告成功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39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选择性流程：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1.0 </a:t>
                      </a:r>
                      <a:r>
                        <a:rPr lang="zh-CN" sz="600" kern="100">
                          <a:effectLst/>
                        </a:rPr>
                        <a:t>置顶操作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600" kern="100">
                          <a:effectLst/>
                        </a:rPr>
                        <a:t> </a:t>
                      </a:r>
                      <a:r>
                        <a:rPr lang="zh-CN" sz="600" kern="100">
                          <a:effectLst/>
                        </a:rPr>
                        <a:t>在发布公告的同时可以选择公告在公告发布时置顶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727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异常：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1.0 E1</a:t>
                      </a:r>
                      <a:r>
                        <a:rPr lang="zh-CN" sz="600" kern="100">
                          <a:effectLst/>
                        </a:rPr>
                        <a:t>添加的公告标题在原有的公告中已经存在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1.</a:t>
                      </a:r>
                      <a:r>
                        <a:rPr lang="zh-CN" sz="600" kern="100">
                          <a:effectLst/>
                        </a:rPr>
                        <a:t>系统告知教师此公告在原有公告中已经存在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2a.</a:t>
                      </a:r>
                      <a:r>
                        <a:rPr lang="zh-CN" sz="600" kern="100">
                          <a:effectLst/>
                        </a:rPr>
                        <a:t>如果教师重新更改公告标题，系统重新开始用例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2b.</a:t>
                      </a:r>
                      <a:r>
                        <a:rPr lang="zh-CN" sz="600" kern="100">
                          <a:effectLst/>
                        </a:rPr>
                        <a:t>否则教师无法发出此公告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1.0 E2 </a:t>
                      </a:r>
                      <a:r>
                        <a:rPr lang="zh-CN" sz="600" kern="100">
                          <a:effectLst/>
                        </a:rPr>
                        <a:t>公告内容或者公告标题为空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1.</a:t>
                      </a:r>
                      <a:r>
                        <a:rPr lang="zh-CN" sz="600" kern="100">
                          <a:effectLst/>
                        </a:rPr>
                        <a:t>系统告知教师添加新的公告内容或公告标题为空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2a.</a:t>
                      </a:r>
                      <a:r>
                        <a:rPr lang="zh-CN" sz="600" kern="100">
                          <a:effectLst/>
                        </a:rPr>
                        <a:t>如果教师重新填写公告标题或者公告内容，系统重新开始用例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2b.</a:t>
                      </a:r>
                      <a:r>
                        <a:rPr lang="zh-CN" sz="600" kern="100">
                          <a:effectLst/>
                        </a:rPr>
                        <a:t>否则教师无法发出此公告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优先级：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高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39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使用频率：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平均每</a:t>
                      </a:r>
                      <a:r>
                        <a:rPr lang="en-US" sz="600" kern="100">
                          <a:effectLst/>
                        </a:rPr>
                        <a:t>2</a:t>
                      </a:r>
                      <a:r>
                        <a:rPr lang="zh-CN" sz="600" kern="100">
                          <a:effectLst/>
                        </a:rPr>
                        <a:t>天使用一次。本用例的试用高峰期在当时时间的上午</a:t>
                      </a:r>
                      <a:r>
                        <a:rPr lang="en-US" sz="600" kern="100">
                          <a:effectLst/>
                        </a:rPr>
                        <a:t>10</a:t>
                      </a:r>
                      <a:r>
                        <a:rPr lang="zh-CN" sz="600" kern="100">
                          <a:effectLst/>
                        </a:rPr>
                        <a:t>：</a:t>
                      </a:r>
                      <a:r>
                        <a:rPr lang="en-US" sz="600" kern="100">
                          <a:effectLst/>
                        </a:rPr>
                        <a:t>00</a:t>
                      </a:r>
                      <a:r>
                        <a:rPr lang="zh-CN" sz="600" kern="100">
                          <a:effectLst/>
                        </a:rPr>
                        <a:t>和下午</a:t>
                      </a:r>
                      <a:r>
                        <a:rPr lang="en-US" sz="600" kern="100">
                          <a:effectLst/>
                        </a:rPr>
                        <a:t>3:00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业务规则：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39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其他信息：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>
                          <a:effectLst/>
                        </a:rPr>
                        <a:t>教师在确认公告发布之前，可以在任何时间取消公告发布流程。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>
                          <a:effectLst/>
                        </a:rPr>
                        <a:t>教师可以查看所有的公告信息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effectLst/>
                        </a:rPr>
                        <a:t>假设：</a:t>
                      </a:r>
                      <a:endParaRPr lang="zh-CN" sz="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00" kern="100" dirty="0">
                          <a:effectLst/>
                        </a:rPr>
                        <a:t> </a:t>
                      </a:r>
                      <a:endParaRPr lang="zh-CN" sz="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560" marR="415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760562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非功能性需求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63108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63379" y="176322"/>
            <a:ext cx="262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94072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072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072" y="258943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94072" y="325588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7" name="六边形 26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94072" y="390395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187" y="134555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1187" y="199362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Vision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and Scope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1187" y="2659379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用户分类文档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1187" y="332583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原型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对话框图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1187" y="397390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功能性需求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例图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用例分析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5765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endParaRPr lang="zh-CN" altLang="en-US" sz="3174" b="1" spc="103" dirty="0">
              <a:solidFill>
                <a:srgbClr val="0565A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40215" y="2216891"/>
            <a:ext cx="1657235" cy="976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4007"/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en-US" sz="317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71955" y="123478"/>
            <a:ext cx="53720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3.8.10	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管理员需求</a:t>
            </a:r>
          </a:p>
          <a:p>
            <a:pPr defTabSz="934007"/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3.8.10.1	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安全性需求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为了确保安全性，要求用户必须进行实名认证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定期自动或者手动备份全站数据，并能恢复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对每次用户登录要求进行日志记录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系统中用到的所有密码，都必须采用不可逆的加密算法，加密储存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必要时能够采用加密技术对传输的关键</a:t>
            </a:r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  <a:endParaRPr lang="en-US" altLang="zh-CN" sz="2000" dirty="0" smtClean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4007"/>
            <a:r>
              <a:rPr lang="en-US" altLang="zh-CN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lang="zh-CN" altLang="en-US" sz="20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4007"/>
            <a:r>
              <a:rPr lang="en-US" altLang="zh-CN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3.8.11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学生需求</a:t>
            </a:r>
          </a:p>
          <a:p>
            <a:pPr defTabSz="934007"/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3.8.11.1	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人同时在线，每个页面的平均反应时间不超过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defTabSz="934007"/>
            <a:r>
              <a:rPr lang="en-US" altLang="zh-CN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lang="zh-CN" altLang="en-US" sz="20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53876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endParaRPr lang="zh-CN" altLang="en-US" sz="3174" b="1" spc="103" dirty="0">
              <a:solidFill>
                <a:srgbClr val="0565A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40215" y="2216891"/>
            <a:ext cx="1657235" cy="976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4007"/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en-US" sz="317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71955" y="123478"/>
            <a:ext cx="53720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性能需求：配置环境</a:t>
            </a:r>
            <a:endParaRPr lang="en-US" altLang="zh-CN" sz="2000" dirty="0" smtClean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4007"/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服务器部署于浙江大学城市学院理科楼，由杨枨老师提供，服务器配置类型为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1TB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磁盘，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200GB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内存。能够达到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人并发，每人的下载速率不小于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100kb/s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，传送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响应的时间不高于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0.5s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支持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人同时在线，每个页面的平均反应时间不超过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多人同时上传或下载资源，对于资源的传输要对客户端进行限</a:t>
            </a:r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2000" dirty="0" smtClean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（出自测试用例）</a:t>
            </a:r>
            <a:endParaRPr lang="en-US" altLang="zh-CN" sz="20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可以正常上网的一台电脑</a:t>
            </a:r>
          </a:p>
          <a:p>
            <a:pPr defTabSz="934007"/>
            <a:r>
              <a:rPr lang="en-US" altLang="zh-CN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chrome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ie32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ie64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安全浏览器、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其它可以上网浏览的浏览器也可以</a:t>
            </a:r>
          </a:p>
          <a:p>
            <a:pPr defTabSz="934007"/>
            <a:endParaRPr lang="zh-CN" altLang="en-US" sz="20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9906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需求优先级打分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19304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需求优先级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35559"/>
              </p:ext>
            </p:extLst>
          </p:nvPr>
        </p:nvGraphicFramePr>
        <p:xfrm>
          <a:off x="827584" y="915566"/>
          <a:ext cx="7560840" cy="2573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205"/>
                <a:gridCol w="2757050"/>
                <a:gridCol w="1726940"/>
                <a:gridCol w="1696645"/>
              </a:tblGrid>
              <a:tr h="4094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请对相对收益和相对损失用</a:t>
                      </a:r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r>
                        <a:rPr lang="zh-CN" altLang="en-US" sz="2000" u="none" strike="noStrike">
                          <a:effectLst/>
                        </a:rPr>
                        <a:t>～</a:t>
                      </a:r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r>
                        <a:rPr lang="zh-CN" altLang="en-US" sz="2000" u="none" strike="noStrike">
                          <a:effectLst/>
                        </a:rPr>
                        <a:t>的数字进行评价</a:t>
                      </a:r>
                      <a:endParaRPr lang="zh-CN" altLang="en-US" sz="2000" b="0" i="0" u="none" strike="noStrike">
                        <a:solidFill>
                          <a:srgbClr val="FF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4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相对收益：</a:t>
                      </a:r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r>
                        <a:rPr lang="zh-CN" altLang="en-US" sz="2000" u="none" strike="noStrike">
                          <a:effectLst/>
                        </a:rPr>
                        <a:t>代表可以忽略的利益，</a:t>
                      </a:r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r>
                        <a:rPr lang="zh-CN" altLang="en-US" sz="2000" u="none" strike="noStrike">
                          <a:effectLst/>
                        </a:rPr>
                        <a:t>代表最大的利益</a:t>
                      </a:r>
                      <a:endParaRPr lang="zh-CN" altLang="en-US" sz="2000" b="0" i="0" u="none" strike="noStrike">
                        <a:solidFill>
                          <a:srgbClr val="FF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4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相对损失：</a:t>
                      </a:r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r>
                        <a:rPr lang="zh-CN" altLang="en-US" sz="2000" u="none" strike="noStrike" dirty="0">
                          <a:effectLst/>
                        </a:rPr>
                        <a:t>代表基本无损失，</a:t>
                      </a:r>
                      <a:r>
                        <a:rPr lang="en-US" altLang="zh-CN" sz="2000" u="none" strike="noStrike" dirty="0">
                          <a:effectLst/>
                        </a:rPr>
                        <a:t>9</a:t>
                      </a:r>
                      <a:r>
                        <a:rPr lang="zh-CN" altLang="en-US" sz="2000" u="none" strike="noStrike" dirty="0">
                          <a:effectLst/>
                        </a:rPr>
                        <a:t>代表损失严重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49"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特性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相对收益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相对损失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</a:tr>
              <a:tr h="4094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首页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浏览首页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帮助（下载使用指南）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访问课程中心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访问论坛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访问个人中心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访问消息中心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进入推荐课程页面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登出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进入推荐教师页面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页脚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查看管理员联系方式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访问链接网站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注册账号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用户登录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忘记密码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个人中心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显示个人信息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修改个人头像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查看我发布的帖子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删除我发布的帖子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查看我的回复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删除我的回复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查看回复我的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删除回复我的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申请开课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查看我的开课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删除我开的课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修改密码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更换绑定手机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更换绑定邮箱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消息中心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查看系统通知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查看课程通知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课程首页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浏览热门课程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浏览推荐教师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搜索课程和教师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查看所有课程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查看所有教师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进入课程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1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进入单一教师所有开课界面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课程主页（自己开设的课程）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修改课程介绍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修改课程计划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发布课程公告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修改教师介绍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1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上传课程资料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增加课程链接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1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删除课程链接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开设答疑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前往课程答疑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前往课程论坛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课程答疑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开始课程答疑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1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终止课程答疑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延迟课程答疑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离开课程答疑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查看聊天记录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下载聊天记录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查看历史文件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下载历史文件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查看经典问题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1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下载经典问题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论坛首页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查看课程论坛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查看热门论坛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1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搜索论坛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173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课程论坛（自己开设的课程）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发表新帖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17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设置置顶帖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39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设置精华帖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39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进入帖子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39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回复帖子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39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举报用户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39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删除帖子回复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39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浏览帖子列表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39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查看精品帖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论坛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查看精品帖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浏览帖子列表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发表新帖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设置置顶帖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设置精华帖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进入帖子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回复帖子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  <a:tr h="409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举报用户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75" marR="1575" marT="157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0594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endParaRPr lang="zh-CN" altLang="en-US" sz="3174" b="1" spc="103" dirty="0">
              <a:solidFill>
                <a:srgbClr val="0565A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40215" y="2216891"/>
            <a:ext cx="1657235" cy="976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4007"/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需求优先级打分</a:t>
            </a:r>
            <a:endParaRPr lang="en-US" sz="317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03820" y="1816781"/>
            <a:ext cx="5372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en-US" altLang="zh-CN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JAD:TBD</a:t>
            </a:r>
          </a:p>
          <a:p>
            <a:pPr defTabSz="934007"/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优先级排序：</a:t>
            </a:r>
            <a:r>
              <a:rPr lang="en-US" altLang="zh-CN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TBD</a:t>
            </a:r>
          </a:p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可行性：</a:t>
            </a:r>
            <a:r>
              <a:rPr lang="en-US" altLang="zh-CN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TBD</a:t>
            </a:r>
            <a:endParaRPr lang="zh-CN" altLang="en-US" sz="20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66308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数据字典</a:t>
            </a: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-ER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图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7535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数据字典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-ER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88176"/>
              </p:ext>
            </p:extLst>
          </p:nvPr>
        </p:nvGraphicFramePr>
        <p:xfrm>
          <a:off x="467544" y="843558"/>
          <a:ext cx="7992888" cy="4649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202"/>
                <a:gridCol w="1598202"/>
                <a:gridCol w="1598202"/>
                <a:gridCol w="1599141"/>
                <a:gridCol w="1599141"/>
              </a:tblGrid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数据元素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组成方式或数据类型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长度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2444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课程论坛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某课程的论坛专区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课程论坛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看帖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精品帖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资源帖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页码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关注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签到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课程介绍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已关注数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帖子数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看帖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课程内的普通的帖子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无上限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精品帖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课程内的加精的帖子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无上限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资源帖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课程内的资源分享贴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无上限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页码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帖子的页数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整型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关注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是否关注该课程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Boolean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签到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在该课程论坛内签到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Boolean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课程介绍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对该课程的相关介绍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字符串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已关注数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对该课程的总计的关注数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整型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帖子数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该课程论坛所有的帖子数量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整型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59063" y="1200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3246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数据字典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-ER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59063" y="1200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194" name="Picture 2" descr="A8`XXO3]~2@WI$68KU98JH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0900"/>
            <a:ext cx="49530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324822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需求来源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39727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endParaRPr lang="zh-CN" altLang="en-US" sz="3174" b="1" spc="103" dirty="0">
              <a:solidFill>
                <a:srgbClr val="0565A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40215" y="2216891"/>
            <a:ext cx="1657235" cy="488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4007"/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需求来源</a:t>
            </a:r>
            <a:endParaRPr lang="en-US" sz="317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71955" y="123478"/>
            <a:ext cx="53720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项目开发计划（</a:t>
            </a:r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ISO9001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C2-PRD-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项目描述</a:t>
            </a:r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-2017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软件工程导论（第六版）（张海藩</a:t>
            </a:r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牟永敏）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 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软件项目管理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 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</a:t>
            </a:r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教师用例分析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[8]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学生用例分析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[9]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管理员用例分析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教师数据字典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学生数据字典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[12]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管理员数据字典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[13]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[14]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[15]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  <a:p>
            <a:pPr defTabSz="934007"/>
            <a:r>
              <a:rPr lang="en-US" altLang="zh-CN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[16] PRD-2017-G04-</a:t>
            </a:r>
            <a:r>
              <a:rPr lang="zh-CN" altLang="en-US" sz="16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  <a:p>
            <a:pPr defTabSz="934007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[17] PRD-2017-G04-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教师访谈记录</a:t>
            </a:r>
          </a:p>
          <a:p>
            <a:pPr defTabSz="934007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[18] PRD-2017-G04-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学生访谈记录</a:t>
            </a:r>
          </a:p>
          <a:p>
            <a:pPr defTabSz="934007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[19] PRD-2017-G04-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教师访谈记录</a:t>
            </a:r>
          </a:p>
          <a:p>
            <a:pPr defTabSz="934007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[20] PRD-2017-G04-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管理员访谈记录</a:t>
            </a:r>
          </a:p>
          <a:p>
            <a:pPr defTabSz="934007"/>
            <a:endParaRPr lang="zh-CN" altLang="en-US" sz="16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07915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63379" y="176322"/>
            <a:ext cx="262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94072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072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4072" y="258943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94072" y="325588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7" name="六边形 26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94072" y="390395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80849" y="724599"/>
              <a:ext cx="2880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187" y="134555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非功能性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（包括运行环境）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1187" y="1993623"/>
            <a:ext cx="3342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需求优先级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包括需求冲突的解决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需求可行性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1187" y="2659379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数据字典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-ER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1187" y="332583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需求来源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1187" y="397390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18778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  <p:bldP spid="34" grpId="0"/>
      <p:bldP spid="35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测试用例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42145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endParaRPr lang="zh-CN" altLang="en-US" sz="3174" b="1" spc="103" dirty="0">
              <a:solidFill>
                <a:srgbClr val="0565A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40215" y="2216891"/>
            <a:ext cx="1657235" cy="488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4007"/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sz="317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71955" y="123478"/>
            <a:ext cx="5372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99774"/>
              </p:ext>
            </p:extLst>
          </p:nvPr>
        </p:nvGraphicFramePr>
        <p:xfrm>
          <a:off x="3802381" y="157828"/>
          <a:ext cx="534162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914400"/>
                <a:gridCol w="328422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编号</a:t>
                      </a:r>
                      <a:endParaRPr lang="zh-CN" sz="12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文档名称</a:t>
                      </a:r>
                      <a:endParaRPr lang="zh-CN" sz="12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章节名</a:t>
                      </a:r>
                      <a:endParaRPr lang="zh-CN" sz="12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Quote-1-2</a:t>
                      </a:r>
                      <a:endParaRPr lang="zh-CN" sz="12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PRD-2017-G04-</a:t>
                      </a:r>
                      <a:r>
                        <a:rPr lang="zh-CN" sz="1200">
                          <a:effectLst/>
                        </a:rPr>
                        <a:t>教师用例分析</a:t>
                      </a:r>
                      <a:endParaRPr lang="zh-CN" sz="12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UC-1</a:t>
                      </a:r>
                      <a:endParaRPr lang="zh-CN" sz="12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152118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endParaRPr lang="zh-CN" altLang="en-US" sz="3174" b="1" spc="103" dirty="0">
              <a:solidFill>
                <a:srgbClr val="0565A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40215" y="2216891"/>
            <a:ext cx="1657235" cy="488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4007"/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sz="317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71955" y="123478"/>
            <a:ext cx="5372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65963"/>
              </p:ext>
            </p:extLst>
          </p:nvPr>
        </p:nvGraphicFramePr>
        <p:xfrm>
          <a:off x="4355976" y="22211"/>
          <a:ext cx="4716017" cy="594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951"/>
                <a:gridCol w="498170"/>
                <a:gridCol w="398537"/>
                <a:gridCol w="697439"/>
                <a:gridCol w="896707"/>
                <a:gridCol w="1667213"/>
              </a:tblGrid>
              <a:tr h="98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序号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名称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值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类型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允许误差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输入方式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</a:tr>
              <a:tr h="6893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TC-14-1-1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UC-1-E1-</a:t>
                      </a:r>
                      <a:r>
                        <a:rPr lang="zh-CN" sz="1000">
                          <a:effectLst/>
                        </a:rPr>
                        <a:t>标题已存在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“2017/12/16 17:00-19:00</a:t>
                      </a:r>
                      <a:r>
                        <a:rPr lang="zh-CN" sz="1000">
                          <a:effectLst/>
                        </a:rPr>
                        <a:t>在线答疑</a:t>
                      </a:r>
                      <a:r>
                        <a:rPr lang="en-US" sz="1000">
                          <a:effectLst/>
                        </a:rPr>
                        <a:t>”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无效等价类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已经在数据库存在的公告标题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单击添加公告</a:t>
                      </a:r>
                      <a:r>
                        <a:rPr lang="en-US" sz="1000">
                          <a:effectLst/>
                        </a:rPr>
                        <a:t>UI</a:t>
                      </a:r>
                      <a:r>
                        <a:rPr lang="zh-CN" sz="1000">
                          <a:effectLst/>
                        </a:rPr>
                        <a:t>，在标题栏输入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</a:tr>
              <a:tr h="3446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TC-14-1-2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UC-1-E2-</a:t>
                      </a:r>
                      <a:r>
                        <a:rPr lang="zh-CN" sz="1000">
                          <a:effectLst/>
                        </a:rPr>
                        <a:t>标题内容为空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“”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无效等价类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否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单击添加公告</a:t>
                      </a:r>
                      <a:r>
                        <a:rPr lang="en-US" sz="1000">
                          <a:effectLst/>
                        </a:rPr>
                        <a:t>UI</a:t>
                      </a:r>
                      <a:r>
                        <a:rPr lang="zh-CN" sz="1000">
                          <a:effectLst/>
                        </a:rPr>
                        <a:t>，单击确定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</a:tr>
              <a:tr h="317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TC-14-1-3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标题内容包含敏感内容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</a:t>
                      </a:r>
                      <a:r>
                        <a:rPr lang="zh-CN" sz="1000">
                          <a:effectLst/>
                        </a:rPr>
                        <a:t>课程公告续命</a:t>
                      </a:r>
                      <a:r>
                        <a:rPr lang="en-US" sz="1000">
                          <a:effectLst/>
                        </a:rPr>
                        <a:t>+1”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无效等价类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包含敏感信息的标题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单击添加公告</a:t>
                      </a:r>
                      <a:r>
                        <a:rPr lang="en-US" sz="1000">
                          <a:effectLst/>
                        </a:rPr>
                        <a:t>UI</a:t>
                      </a:r>
                      <a:r>
                        <a:rPr lang="zh-CN" sz="1000">
                          <a:effectLst/>
                        </a:rPr>
                        <a:t>，在标题栏输入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</a:tr>
              <a:tr h="6893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TC-14-1-4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标题内容正常</a:t>
                      </a: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zh-CN" sz="1000">
                          <a:effectLst/>
                        </a:rPr>
                        <a:t>不为空</a:t>
                      </a: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zh-CN" sz="1000">
                          <a:effectLst/>
                        </a:rPr>
                        <a:t>不在数据库中存在</a:t>
                      </a: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zh-CN" sz="1000">
                          <a:effectLst/>
                        </a:rPr>
                        <a:t>长度正常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“2017/12/16 18:00-19:00</a:t>
                      </a:r>
                      <a:r>
                        <a:rPr lang="zh-CN" sz="1000">
                          <a:effectLst/>
                        </a:rPr>
                        <a:t>在线答疑</a:t>
                      </a:r>
                      <a:r>
                        <a:rPr lang="en-US" sz="1000">
                          <a:effectLst/>
                        </a:rPr>
                        <a:t>”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有效等价类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标题内容正常</a:t>
                      </a: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zh-CN" sz="1000">
                          <a:effectLst/>
                        </a:rPr>
                        <a:t>不为空</a:t>
                      </a: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zh-CN" sz="1000">
                          <a:effectLst/>
                        </a:rPr>
                        <a:t>不在数据库中存在</a:t>
                      </a: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zh-CN" sz="1000">
                          <a:effectLst/>
                        </a:rPr>
                        <a:t>长度</a:t>
                      </a:r>
                      <a:r>
                        <a:rPr lang="en-US" sz="1000">
                          <a:effectLst/>
                        </a:rPr>
                        <a:t>&lt;40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 marR="6096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单击添加公告</a:t>
                      </a:r>
                      <a:r>
                        <a:rPr lang="en-US" sz="1000" kern="100">
                          <a:effectLst/>
                        </a:rPr>
                        <a:t>UI</a:t>
                      </a:r>
                      <a:r>
                        <a:rPr lang="zh-CN" sz="1000" kern="100">
                          <a:effectLst/>
                        </a:rPr>
                        <a:t>，在标题栏输入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4015" marR="24015" marT="0" marB="0"/>
                </a:tc>
              </a:tr>
              <a:tr h="1994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TC-14-1-5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标题长度过长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“duajdkwqahkdnakjdnqwhdjkqbhdkjahdhwawudhawkujdawdqandawkndqwkajajkdbjkawndnadfq”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无效等价类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标题长度大于</a:t>
                      </a:r>
                      <a:r>
                        <a:rPr lang="en-US" sz="1000">
                          <a:effectLst/>
                        </a:rPr>
                        <a:t>40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单击添加公告</a:t>
                      </a:r>
                      <a:r>
                        <a:rPr lang="en-US" sz="1000" dirty="0">
                          <a:effectLst/>
                        </a:rPr>
                        <a:t>UI</a:t>
                      </a:r>
                      <a:r>
                        <a:rPr lang="zh-CN" sz="1000" dirty="0">
                          <a:effectLst/>
                        </a:rPr>
                        <a:t>，在标题栏输入</a:t>
                      </a:r>
                      <a:endParaRPr lang="zh-CN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4015" marR="2401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89479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endParaRPr lang="zh-CN" altLang="en-US" sz="3174" b="1" spc="103" dirty="0">
              <a:solidFill>
                <a:srgbClr val="0565A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40215" y="2216891"/>
            <a:ext cx="1657235" cy="488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4007"/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sz="317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71955" y="123478"/>
            <a:ext cx="5372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03307"/>
              </p:ext>
            </p:extLst>
          </p:nvPr>
        </p:nvGraphicFramePr>
        <p:xfrm>
          <a:off x="2768832" y="327811"/>
          <a:ext cx="6303175" cy="41297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728"/>
                <a:gridCol w="665828"/>
                <a:gridCol w="532664"/>
                <a:gridCol w="932159"/>
                <a:gridCol w="1198490"/>
                <a:gridCol w="2228306"/>
              </a:tblGrid>
              <a:tr h="104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序号</a:t>
                      </a:r>
                      <a:endParaRPr lang="zh-CN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名称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值</a:t>
                      </a:r>
                      <a:endParaRPr lang="zh-CN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类型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允许误差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输出方式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</a:tr>
              <a:tr h="732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TC-14-1-1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UC-1-E1-</a:t>
                      </a:r>
                      <a:r>
                        <a:rPr lang="zh-CN" sz="1000">
                          <a:effectLst/>
                        </a:rPr>
                        <a:t>标题已存在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</a:t>
                      </a:r>
                      <a:r>
                        <a:rPr lang="zh-CN" sz="1000">
                          <a:effectLst/>
                        </a:rPr>
                        <a:t>该标题已存在！</a:t>
                      </a:r>
                      <a:r>
                        <a:rPr lang="en-US" sz="1000">
                          <a:effectLst/>
                        </a:rPr>
                        <a:t>”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无效等价类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否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在标题栏用页内消息模式提示，宋体小四黑色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</a:tr>
              <a:tr h="6280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TC-14-1-2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UC-1-E2-</a:t>
                      </a:r>
                      <a:r>
                        <a:rPr lang="zh-CN" sz="1000">
                          <a:effectLst/>
                        </a:rPr>
                        <a:t>标题内容为空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</a:t>
                      </a:r>
                      <a:r>
                        <a:rPr lang="zh-CN" sz="1000">
                          <a:effectLst/>
                        </a:rPr>
                        <a:t>标题内容不为</a:t>
                      </a:r>
                      <a:r>
                        <a:rPr lang="en-US" sz="1000">
                          <a:effectLst/>
                        </a:rPr>
                        <a:t>”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无效等价类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否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在标题栏用页内消息模式提示，宋体小四黑色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</a:tr>
              <a:tr h="8373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TC-14-1-3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标题内容包含敏感内容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</a:t>
                      </a:r>
                      <a:r>
                        <a:rPr lang="zh-CN" sz="1000">
                          <a:effectLst/>
                        </a:rPr>
                        <a:t>标题包含敏感内容</a:t>
                      </a:r>
                      <a:r>
                        <a:rPr lang="en-US" sz="1000">
                          <a:effectLst/>
                        </a:rPr>
                        <a:t>”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无效等价类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否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在标题栏用页内消息模式提示，宋体小四黑色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</a:tr>
              <a:tr h="8373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TC-14-1-4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标题内容正常</a:t>
                      </a: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zh-CN" sz="1000">
                          <a:effectLst/>
                        </a:rPr>
                        <a:t>不为空</a:t>
                      </a:r>
                      <a:r>
                        <a:rPr lang="en-US" sz="1000">
                          <a:effectLst/>
                        </a:rPr>
                        <a:t>-</a:t>
                      </a:r>
                      <a:r>
                        <a:rPr lang="zh-CN" sz="1000">
                          <a:effectLst/>
                        </a:rPr>
                        <a:t>长度正常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无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有效等价类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否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 marR="6096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3889" marR="43889" marT="0" marB="0"/>
                </a:tc>
              </a:tr>
              <a:tr h="9420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TC-14-1-5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标题长度过长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</a:t>
                      </a:r>
                      <a:r>
                        <a:rPr lang="zh-CN" sz="1000">
                          <a:effectLst/>
                        </a:rPr>
                        <a:t>标题最大长度为</a:t>
                      </a:r>
                      <a:r>
                        <a:rPr lang="en-US" sz="1000">
                          <a:effectLst/>
                        </a:rPr>
                        <a:t>40</a:t>
                      </a:r>
                      <a:r>
                        <a:rPr lang="zh-CN" sz="1000">
                          <a:effectLst/>
                        </a:rPr>
                        <a:t>位</a:t>
                      </a:r>
                      <a:r>
                        <a:rPr lang="en-US" sz="1000">
                          <a:effectLst/>
                        </a:rPr>
                        <a:t>”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无效等价类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否</a:t>
                      </a:r>
                      <a:endParaRPr lang="zh-CN" sz="1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在标题栏用页内消息模式提示，宋体小四黑色</a:t>
                      </a:r>
                      <a:endParaRPr lang="zh-CN" sz="1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3889" marR="4388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62476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8" name="Rectangle 716"/>
          <p:cNvSpPr/>
          <p:nvPr/>
        </p:nvSpPr>
        <p:spPr>
          <a:xfrm>
            <a:off x="-34554" y="2284405"/>
            <a:ext cx="9178555" cy="931690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</a:ln>
          <a:effectLst/>
        </p:spPr>
        <p:txBody>
          <a:bodyPr lIns="87252" tIns="43626" rIns="87252" bIns="43626" rtlCol="0" anchor="ctr"/>
          <a:lstStyle/>
          <a:p>
            <a:pPr algn="ctr">
              <a:defRPr/>
            </a:pPr>
            <a:endParaRPr lang="id-ID" sz="1270" kern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054" y="1314537"/>
            <a:ext cx="3358169" cy="967447"/>
          </a:xfrm>
          <a:prstGeom prst="rect">
            <a:avLst/>
          </a:prstGeom>
          <a:noFill/>
        </p:spPr>
        <p:txBody>
          <a:bodyPr wrap="none" lIns="87252" tIns="43626" rIns="87252" bIns="43626" rtlCol="0">
            <a:spAutoFit/>
          </a:bodyPr>
          <a:lstStyle>
            <a:defPPr>
              <a:defRPr lang="zh-CN"/>
            </a:defPPr>
            <a:lvl1pPr algn="just">
              <a:defRPr sz="3200" b="1">
                <a:solidFill>
                  <a:srgbClr val="FF6D6D"/>
                </a:solidFill>
                <a:latin typeface="Raleway" panose="020B0003030101060003" pitchFamily="34" charset="0"/>
              </a:defRPr>
            </a:lvl1pPr>
          </a:lstStyle>
          <a:p>
            <a:pPr defTabSz="934007"/>
            <a:r>
              <a:rPr lang="en-US" altLang="zh-CN" sz="5714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714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934954"/>
      </p:ext>
    </p:extLst>
  </p:cSld>
  <p:clrMapOvr>
    <a:masterClrMapping/>
  </p:clrMapOvr>
  <p:transition spd="slow" advTm="30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63379" y="176322"/>
            <a:ext cx="262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  录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94072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072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31187" y="1345551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用户手册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31187" y="1993623"/>
            <a:ext cx="334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评审记录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86366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r>
              <a:rPr lang="zh-CN" altLang="en-US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概述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54612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概述</a:t>
            </a:r>
            <a:endParaRPr lang="zh-CN" altLang="en-US" sz="3174" b="1" spc="103" dirty="0">
              <a:solidFill>
                <a:srgbClr val="0565A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937151" y="2216891"/>
            <a:ext cx="1663366" cy="709752"/>
            <a:chOff x="2440944" y="2057762"/>
            <a:chExt cx="2095957" cy="894338"/>
          </a:xfrm>
        </p:grpSpPr>
        <p:sp>
          <p:nvSpPr>
            <p:cNvPr id="113" name="TextBox 112"/>
            <p:cNvSpPr txBox="1"/>
            <p:nvPr/>
          </p:nvSpPr>
          <p:spPr>
            <a:xfrm>
              <a:off x="2440944" y="2705834"/>
              <a:ext cx="2095957" cy="246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4007"/>
              <a:r>
                <a:rPr lang="zh-CN" altLang="en-US" sz="127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需求规格说明</a:t>
              </a:r>
              <a:endParaRPr lang="en-US" sz="127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44806" y="2057762"/>
              <a:ext cx="2088232" cy="615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4007"/>
              <a:r>
                <a:rPr lang="en-US" altLang="zh-CN" sz="3174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SRS</a:t>
              </a:r>
              <a:endParaRPr lang="en-US" sz="317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3771955" y="1783428"/>
            <a:ext cx="53720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此文档描述了“软件工程系列课程教学辅助网站”的网页功能性需求和非功能性需求</a:t>
            </a:r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4007"/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是为了保证软件开发的质量、需求的完整与可追溯性，编写此文档。通过此文档，以保证业务需求提出者与需求分析人员、开发人员、测试人员及其也相关利益人对需求达成共识。</a:t>
            </a: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6311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5837" y="394"/>
            <a:ext cx="9144000" cy="5146500"/>
          </a:xfrm>
          <a:prstGeom prst="rect">
            <a:avLst/>
          </a:prstGeom>
          <a:solidFill>
            <a:srgbClr val="05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8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809" y="2343166"/>
            <a:ext cx="2283989" cy="2803728"/>
          </a:xfrm>
          <a:prstGeom prst="rect">
            <a:avLst/>
          </a:prstGeom>
        </p:spPr>
      </p:pic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dirty="0" smtClean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Vision &amp; Scope</a:t>
            </a:r>
            <a:endParaRPr lang="en-US" sz="3174" b="1" dirty="0">
              <a:solidFill>
                <a:schemeClr val="bg1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952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92745"/>
      </p:ext>
    </p:extLst>
  </p:cSld>
  <p:clrMapOvr>
    <a:masterClrMapping/>
  </p:clrMapOvr>
  <p:transition spd="slow" advTm="338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91"/>
            <a:ext cx="9144000" cy="5139718"/>
          </a:xfrm>
          <a:prstGeom prst="rect">
            <a:avLst/>
          </a:prstGeom>
        </p:spPr>
      </p:pic>
      <p:sp>
        <p:nvSpPr>
          <p:cNvPr id="58" name="Rectangle 2"/>
          <p:cNvSpPr/>
          <p:nvPr/>
        </p:nvSpPr>
        <p:spPr bwMode="auto">
          <a:xfrm>
            <a:off x="1" y="1885998"/>
            <a:ext cx="3771955" cy="1371505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567" tIns="36284" rIns="72567" bIns="36284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44" kern="0">
              <a:solidFill>
                <a:srgbClr val="000000"/>
              </a:solidFill>
              <a:latin typeface="微软雅黑"/>
              <a:ea typeface="微软雅黑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>
            <a:spLocks/>
          </p:cNvSpPr>
          <p:nvPr/>
        </p:nvSpPr>
        <p:spPr bwMode="auto">
          <a:xfrm>
            <a:off x="188831" y="1345720"/>
            <a:ext cx="1885820" cy="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SRS</a:t>
            </a:r>
            <a:r>
              <a:rPr lang="zh-CN" altLang="en-US" sz="3174" b="1" spc="103" dirty="0" smtClean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前</a:t>
            </a:r>
            <a:r>
              <a:rPr lang="zh-CN" altLang="en-US" sz="3174" b="1" spc="103" dirty="0">
                <a:solidFill>
                  <a:srgbClr val="0565A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置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940215" y="2216891"/>
            <a:ext cx="1657235" cy="9769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4007"/>
            <a:r>
              <a:rPr lang="zh-CN" altLang="en-US" sz="3174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范围与愿景文档</a:t>
            </a:r>
            <a:endParaRPr lang="en-US" sz="3174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71955" y="1783428"/>
            <a:ext cx="53720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07"/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为使软件工程系列课程教学辅助网站项目的顺利开展，使项目的需求能够更好的获取</a:t>
            </a:r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4007"/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文档用于采集，分析以及定义高层用户的需求以及产品特征，集中于目标用户的需求，提出对于软件工程系列课程教学辅助系统的高层解决方案，并藉此使用户方达成一致，构建项目愿景和范围</a:t>
            </a:r>
            <a:r>
              <a:rPr lang="zh-CN" altLang="en-US" sz="2000" dirty="0" smtClean="0">
                <a:solidFill>
                  <a:srgbClr val="0565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565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1131741" y="2114582"/>
            <a:ext cx="565330" cy="895317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rgbClr val="0565AF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360162">
            <a:off x="-424252" y="1991360"/>
            <a:ext cx="1734087" cy="2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9522"/>
      </p:ext>
    </p:extLst>
  </p:cSld>
  <p:clrMapOvr>
    <a:masterClrMapping/>
  </p:clrMapOvr>
  <p:transition spd="slow" advTm="383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  <p:bldP spid="12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749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Vision &amp; Scope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44" y="474043"/>
            <a:ext cx="5886089" cy="490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441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QUIZZES" val="0"/>
  <p:tag name="ISPRING_SCORM_PASSING_SCORE" val="100.0000000000"/>
  <p:tag name="ISPRING_RESOURCE_PATHS_HASH_2" val="906a2f4f5a8384b48e4935edf55cd9d55e395"/>
</p:tagLst>
</file>

<file path=ppt/theme/theme1.xml><?xml version="1.0" encoding="utf-8"?>
<a:theme xmlns:a="http://schemas.openxmlformats.org/drawingml/2006/main" name="第一PPT，www.1ppt.com​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2157</Words>
  <Application>Microsoft Office PowerPoint</Application>
  <PresentationFormat>全屏显示(16:9)</PresentationFormat>
  <Paragraphs>625</Paragraphs>
  <Slides>34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蓝色扁平化商务模板</dc:title>
  <dc:creator>第一PPT模板网：www.1ppt.com</dc:creator>
  <cp:keywords>第一PPT模板网：www.1ppt.com</cp:keywords>
  <cp:lastModifiedBy>zdg</cp:lastModifiedBy>
  <cp:revision>78</cp:revision>
  <dcterms:created xsi:type="dcterms:W3CDTF">2015-12-21T12:25:28Z</dcterms:created>
  <dcterms:modified xsi:type="dcterms:W3CDTF">2017-12-21T05:34:19Z</dcterms:modified>
</cp:coreProperties>
</file>