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87" r:id="rId2"/>
    <p:sldId id="257" r:id="rId3"/>
    <p:sldId id="258" r:id="rId4"/>
    <p:sldId id="260" r:id="rId5"/>
    <p:sldId id="314" r:id="rId6"/>
    <p:sldId id="265" r:id="rId7"/>
    <p:sldId id="315" r:id="rId8"/>
    <p:sldId id="316" r:id="rId9"/>
    <p:sldId id="317" r:id="rId10"/>
    <p:sldId id="337" r:id="rId11"/>
    <p:sldId id="336" r:id="rId12"/>
    <p:sldId id="272" r:id="rId13"/>
    <p:sldId id="323" r:id="rId14"/>
    <p:sldId id="312" r:id="rId15"/>
    <p:sldId id="303" r:id="rId16"/>
    <p:sldId id="320" r:id="rId17"/>
    <p:sldId id="324" r:id="rId18"/>
    <p:sldId id="325" r:id="rId19"/>
    <p:sldId id="326" r:id="rId20"/>
    <p:sldId id="335" r:id="rId21"/>
    <p:sldId id="327" r:id="rId22"/>
    <p:sldId id="328" r:id="rId23"/>
    <p:sldId id="329" r:id="rId24"/>
    <p:sldId id="338" r:id="rId25"/>
    <p:sldId id="330" r:id="rId26"/>
    <p:sldId id="331" r:id="rId27"/>
    <p:sldId id="332" r:id="rId28"/>
    <p:sldId id="333" r:id="rId29"/>
    <p:sldId id="279" r:id="rId30"/>
    <p:sldId id="319" r:id="rId31"/>
    <p:sldId id="304" r:id="rId32"/>
    <p:sldId id="288" r:id="rId33"/>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E1F2"/>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685" y="-739"/>
      </p:cViewPr>
      <p:guideLst>
        <p:guide orient="horz" pos="1620"/>
        <p:guide pos="2880"/>
      </p:guideLst>
    </p:cSldViewPr>
  </p:slideViewPr>
  <p:notesTextViewPr>
    <p:cViewPr>
      <p:scale>
        <a:sx n="1" d="1"/>
        <a:sy n="1" d="1"/>
      </p:scale>
      <p:origin x="0" y="0"/>
    </p:cViewPr>
  </p:notesTextViewPr>
  <p:sorterViewPr>
    <p:cViewPr>
      <p:scale>
        <a:sx n="90" d="100"/>
        <a:sy n="90" d="100"/>
      </p:scale>
      <p:origin x="0" y="0"/>
    </p:cViewPr>
  </p:sorterViewPr>
  <p:notesViewPr>
    <p:cSldViewPr snapToGrid="0">
      <p:cViewPr varScale="1">
        <p:scale>
          <a:sx n="66" d="100"/>
          <a:sy n="66" d="100"/>
        </p:scale>
        <p:origin x="-317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6CB302-289E-47C3-91CB-B74D6A9D23B5}" type="datetimeFigureOut">
              <a:rPr lang="zh-CN" altLang="en-US" smtClean="0"/>
              <a:t>2017/11/14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EB9C61-8954-48C0-AA86-8C6F2DA772F2}" type="slidenum">
              <a:rPr lang="zh-CN" altLang="en-US" smtClean="0"/>
              <a:t>‹#›</a:t>
            </a:fld>
            <a:endParaRPr lang="zh-CN" altLang="en-US"/>
          </a:p>
        </p:txBody>
      </p:sp>
    </p:spTree>
    <p:extLst>
      <p:ext uri="{BB962C8B-B14F-4D97-AF65-F5344CB8AC3E}">
        <p14:creationId xmlns:p14="http://schemas.microsoft.com/office/powerpoint/2010/main" val="3133897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839862-6428-4263-8BA8-BD5D67507C82}" type="datetimeFigureOut">
              <a:rPr lang="zh-CN" altLang="en-US" smtClean="0"/>
              <a:t>2017/11/14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5F7D1B-DCFF-44A1-A3E1-116C71DAE356}" type="slidenum">
              <a:rPr lang="zh-CN" altLang="en-US" smtClean="0"/>
              <a:t>‹#›</a:t>
            </a:fld>
            <a:endParaRPr lang="zh-CN" altLang="en-US"/>
          </a:p>
        </p:txBody>
      </p:sp>
    </p:spTree>
    <p:extLst>
      <p:ext uri="{BB962C8B-B14F-4D97-AF65-F5344CB8AC3E}">
        <p14:creationId xmlns:p14="http://schemas.microsoft.com/office/powerpoint/2010/main" val="1313540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4C3BFC1-073B-4994-A66A-4A1034FBEF30}" type="datetimeFigureOut">
              <a:rPr lang="zh-CN" altLang="en-US" smtClean="0"/>
              <a:t>2017/11/14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49995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C3BFC1-073B-4994-A66A-4A1034FBEF30}" type="datetimeFigureOut">
              <a:rPr lang="zh-CN" altLang="en-US" smtClean="0"/>
              <a:t>2017/11/14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08477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C3BFC1-073B-4994-A66A-4A1034FBEF30}" type="datetimeFigureOut">
              <a:rPr lang="zh-CN" altLang="en-US" smtClean="0"/>
              <a:t>2017/11/14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68734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87518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4C3BFC1-073B-4994-A66A-4A1034FBEF30}" type="datetimeFigureOut">
              <a:rPr lang="zh-CN" altLang="en-US" smtClean="0"/>
              <a:t>2017/11/14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57174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4C3BFC1-073B-4994-A66A-4A1034FBEF30}" type="datetimeFigureOut">
              <a:rPr lang="zh-CN" altLang="en-US" smtClean="0"/>
              <a:t>2017/11/14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30045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4C3BFC1-073B-4994-A66A-4A1034FBEF30}" type="datetimeFigureOut">
              <a:rPr lang="zh-CN" altLang="en-US" smtClean="0"/>
              <a:t>2017/11/14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70874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4C3BFC1-073B-4994-A66A-4A1034FBEF30}" type="datetimeFigureOut">
              <a:rPr lang="zh-CN" altLang="en-US" smtClean="0"/>
              <a:t>2017/11/14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04630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3BFC1-073B-4994-A66A-4A1034FBEF30}" type="datetimeFigureOut">
              <a:rPr lang="zh-CN" altLang="en-US" smtClean="0"/>
              <a:t>2017/11/14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141561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4C3BFC1-073B-4994-A66A-4A1034FBEF30}" type="datetimeFigureOut">
              <a:rPr lang="zh-CN" altLang="en-US" smtClean="0"/>
              <a:t>2017/11/14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05400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4C3BFC1-073B-4994-A66A-4A1034FBEF30}" type="datetimeFigureOut">
              <a:rPr lang="zh-CN" altLang="en-US" smtClean="0"/>
              <a:t>2017/11/14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30361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4C3BFC1-073B-4994-A66A-4A1034FBEF30}" type="datetimeFigureOut">
              <a:rPr lang="zh-CN" altLang="en-US" smtClean="0"/>
              <a:t>2017/11/14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12771095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7309647">
            <a:off x="5011691" y="1145053"/>
            <a:ext cx="2252860" cy="1891613"/>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5" name="等腰三角形 4"/>
          <p:cNvSpPr/>
          <p:nvPr/>
        </p:nvSpPr>
        <p:spPr>
          <a:xfrm rot="19578595">
            <a:off x="2644680" y="1158484"/>
            <a:ext cx="2746958" cy="2004821"/>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6" name="文本框 5"/>
          <p:cNvSpPr txBox="1"/>
          <p:nvPr/>
        </p:nvSpPr>
        <p:spPr>
          <a:xfrm>
            <a:off x="81280" y="1541085"/>
            <a:ext cx="8930640" cy="1685077"/>
          </a:xfrm>
          <a:prstGeom prst="rect">
            <a:avLst/>
          </a:prstGeom>
          <a:noFill/>
        </p:spPr>
        <p:txBody>
          <a:bodyPr wrap="square">
            <a:spAutoFit/>
          </a:bodyPr>
          <a:lstStyle/>
          <a:p>
            <a:pPr>
              <a:defRPr/>
            </a:pPr>
            <a:r>
              <a:rPr lang="en-US" altLang="zh-CN" sz="10350" b="1" dirty="0" smtClean="0">
                <a:gradFill flip="none" rotWithShape="1">
                  <a:gsLst>
                    <a:gs pos="0">
                      <a:schemeClr val="accent1">
                        <a:lumMod val="5000"/>
                        <a:lumOff val="95000"/>
                      </a:schemeClr>
                    </a:gs>
                    <a:gs pos="0">
                      <a:schemeClr val="accent5">
                        <a:lumMod val="50000"/>
                      </a:schemeClr>
                    </a:gs>
                    <a:gs pos="33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UML</a:t>
            </a:r>
            <a:r>
              <a:rPr lang="zh-CN" altLang="en-US" sz="10350" b="1" dirty="0" smtClean="0">
                <a:gradFill flip="none" rotWithShape="1">
                  <a:gsLst>
                    <a:gs pos="0">
                      <a:schemeClr val="accent1">
                        <a:lumMod val="5000"/>
                        <a:lumOff val="95000"/>
                      </a:schemeClr>
                    </a:gs>
                    <a:gs pos="0">
                      <a:schemeClr val="accent5">
                        <a:lumMod val="50000"/>
                      </a:schemeClr>
                    </a:gs>
                    <a:gs pos="33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基础</a:t>
            </a:r>
            <a:r>
              <a:rPr lang="en-US" altLang="zh-CN" sz="10350" b="1" dirty="0">
                <a:gradFill flip="none" rotWithShape="1">
                  <a:gsLst>
                    <a:gs pos="0">
                      <a:schemeClr val="accent1">
                        <a:lumMod val="5000"/>
                        <a:lumOff val="95000"/>
                      </a:schemeClr>
                    </a:gs>
                    <a:gs pos="0">
                      <a:schemeClr val="accent5">
                        <a:lumMod val="50000"/>
                      </a:schemeClr>
                    </a:gs>
                    <a:gs pos="33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Ⅰ</a:t>
            </a:r>
            <a:endParaRPr lang="zh-CN" altLang="en-US" sz="10350" b="1" dirty="0">
              <a:gradFill flip="none" rotWithShape="1">
                <a:gsLst>
                  <a:gs pos="0">
                    <a:schemeClr val="accent1">
                      <a:lumMod val="5000"/>
                      <a:lumOff val="95000"/>
                    </a:schemeClr>
                  </a:gs>
                  <a:gs pos="0">
                    <a:schemeClr val="accent5">
                      <a:lumMod val="50000"/>
                    </a:schemeClr>
                  </a:gs>
                  <a:gs pos="33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ndParaRPr>
          </a:p>
        </p:txBody>
      </p:sp>
      <p:sp>
        <p:nvSpPr>
          <p:cNvPr id="7" name="等腰三角形 6"/>
          <p:cNvSpPr/>
          <p:nvPr/>
        </p:nvSpPr>
        <p:spPr>
          <a:xfrm rot="10147392">
            <a:off x="1286109" y="548047"/>
            <a:ext cx="902464" cy="756611"/>
          </a:xfrm>
          <a:prstGeom prst="triangle">
            <a:avLst/>
          </a:prstGeom>
          <a:noFill/>
          <a:ln w="28575">
            <a:solidFill>
              <a:schemeClr val="bg1">
                <a:lumMod val="75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8" name="文本框 7"/>
          <p:cNvSpPr txBox="1"/>
          <p:nvPr/>
        </p:nvSpPr>
        <p:spPr>
          <a:xfrm>
            <a:off x="2109013" y="3763263"/>
            <a:ext cx="5253245" cy="559833"/>
          </a:xfrm>
          <a:prstGeom prst="rect">
            <a:avLst/>
          </a:prstGeom>
          <a:noFill/>
        </p:spPr>
        <p:txBody>
          <a:bodyPr>
            <a:spAutoFit/>
          </a:bodyPr>
          <a:lstStyle/>
          <a:p>
            <a:pPr>
              <a:defRPr/>
            </a:pPr>
            <a:r>
              <a:rPr lang="en-US" altLang="zh-CN" sz="3038" b="1" smtClean="0">
                <a:gradFill flip="none" rotWithShape="1">
                  <a:gsLst>
                    <a:gs pos="0">
                      <a:schemeClr val="accent1">
                        <a:lumMod val="5000"/>
                        <a:lumOff val="95000"/>
                      </a:schemeClr>
                    </a:gs>
                    <a:gs pos="0">
                      <a:schemeClr val="accent5">
                        <a:lumMod val="50000"/>
                      </a:schemeClr>
                    </a:gs>
                    <a:gs pos="41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G04</a:t>
            </a:r>
            <a:endParaRPr lang="zh-CN" altLang="en-US" sz="3038" b="1" dirty="0">
              <a:gradFill flip="none" rotWithShape="1">
                <a:gsLst>
                  <a:gs pos="0">
                    <a:schemeClr val="accent1">
                      <a:lumMod val="5000"/>
                      <a:lumOff val="95000"/>
                    </a:schemeClr>
                  </a:gs>
                  <a:gs pos="0">
                    <a:schemeClr val="accent5">
                      <a:lumMod val="50000"/>
                    </a:schemeClr>
                  </a:gs>
                  <a:gs pos="41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endParaRPr>
          </a:p>
        </p:txBody>
      </p:sp>
      <p:sp>
        <p:nvSpPr>
          <p:cNvPr id="9" name="文本框 8"/>
          <p:cNvSpPr txBox="1"/>
          <p:nvPr/>
        </p:nvSpPr>
        <p:spPr>
          <a:xfrm>
            <a:off x="3600099" y="3875825"/>
            <a:ext cx="3762159" cy="577081"/>
          </a:xfrm>
          <a:prstGeom prst="rect">
            <a:avLst/>
          </a:prstGeom>
          <a:noFill/>
        </p:spPr>
        <p:txBody>
          <a:bodyPr>
            <a:spAutoFit/>
          </a:bodyPr>
          <a:lstStyle>
            <a:defPPr>
              <a:defRPr lang="zh-CN"/>
            </a:defPPr>
          </a:lstStyle>
          <a:p>
            <a:pPr>
              <a:defRPr/>
            </a:pP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组长</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郑丁公 组员</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嵇德宏</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谢正树</a:t>
            </a:r>
            <a:endPar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endParaRPr>
          </a:p>
          <a:p>
            <a:pPr>
              <a:defRPr/>
            </a:pPr>
            <a:r>
              <a:rPr lang="en-US" altLang="zh-CN" sz="1575"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	</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	    </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张天颖</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张晓钒</a:t>
            </a:r>
            <a:endParaRPr lang="zh-CN" altLang="en-US" sz="1575"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3317" y="3231970"/>
            <a:ext cx="2691044" cy="1957122"/>
          </a:xfrm>
          <a:prstGeom prst="rect">
            <a:avLst/>
          </a:prstGeom>
        </p:spPr>
      </p:pic>
    </p:spTree>
    <p:extLst>
      <p:ext uri="{BB962C8B-B14F-4D97-AF65-F5344CB8AC3E}">
        <p14:creationId xmlns:p14="http://schemas.microsoft.com/office/powerpoint/2010/main" val="1951113019"/>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4000" fill="hold" grpId="0" nodeType="withEffect">
                                  <p:stCondLst>
                                    <p:cond delay="0"/>
                                  </p:stCondLst>
                                  <p:childTnLst>
                                    <p:animRot by="21600000">
                                      <p:cBhvr>
                                        <p:cTn id="6" dur="2000" fill="hold"/>
                                        <p:tgtEl>
                                          <p:spTgt spid="7"/>
                                        </p:tgtEl>
                                        <p:attrNameLst>
                                          <p:attrName>r</p:attrName>
                                        </p:attrNameLst>
                                      </p:cBhvr>
                                    </p:animRot>
                                  </p:childTnLst>
                                </p:cTn>
                              </p:par>
                              <p:par>
                                <p:cTn id="7" presetID="8" presetClass="emph" presetSubtype="0" repeatCount="3000" fill="hold" grpId="0" nodeType="withEffect">
                                  <p:stCondLst>
                                    <p:cond delay="0"/>
                                  </p:stCondLst>
                                  <p:childTnLst>
                                    <p:animRot by="21600000">
                                      <p:cBhvr>
                                        <p:cTn id="8" dur="3000" fill="hold"/>
                                        <p:tgtEl>
                                          <p:spTgt spid="5"/>
                                        </p:tgtEl>
                                        <p:attrNameLst>
                                          <p:attrName>r</p:attrName>
                                        </p:attrNameLst>
                                      </p:cBhvr>
                                    </p:animRot>
                                  </p:childTnLst>
                                </p:cTn>
                              </p:par>
                              <p:par>
                                <p:cTn id="9" presetID="8" presetClass="emph" presetSubtype="0" repeatCount="4000" fill="hold" grpId="0" nodeType="withEffect">
                                  <p:stCondLst>
                                    <p:cond delay="0"/>
                                  </p:stCondLst>
                                  <p:childTnLst>
                                    <p:animRot by="21600000">
                                      <p:cBhvr>
                                        <p:cTn id="10" dur="2000" fill="hold"/>
                                        <p:tgtEl>
                                          <p:spTgt spid="4"/>
                                        </p:tgtEl>
                                        <p:attrNameLst>
                                          <p:attrName>r</p:attrName>
                                        </p:attrNameLst>
                                      </p:cBhvr>
                                    </p:animRot>
                                  </p:childTnLst>
                                </p:cTn>
                              </p:par>
                              <p:par>
                                <p:cTn id="11" presetID="41" presetClass="entr" presetSubtype="0" fill="hold" nodeType="withEffect">
                                  <p:stCondLst>
                                    <p:cond delay="25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7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4" dur="750" fill="hold"/>
                                        <p:tgtEl>
                                          <p:spTgt spid="6"/>
                                        </p:tgtEl>
                                        <p:attrNameLst>
                                          <p:attrName>ppt_y</p:attrName>
                                        </p:attrNameLst>
                                      </p:cBhvr>
                                      <p:tavLst>
                                        <p:tav tm="0">
                                          <p:val>
                                            <p:strVal val="#ppt_y"/>
                                          </p:val>
                                        </p:tav>
                                        <p:tav tm="100000">
                                          <p:val>
                                            <p:strVal val="#ppt_y"/>
                                          </p:val>
                                        </p:tav>
                                      </p:tavLst>
                                    </p:anim>
                                    <p:anim calcmode="lin" valueType="num">
                                      <p:cBhvr>
                                        <p:cTn id="15" dur="7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6" dur="7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7" dur="750" tmFilter="0,0; .5, 1; 1, 1"/>
                                        <p:tgtEl>
                                          <p:spTgt spid="6"/>
                                        </p:tgtEl>
                                      </p:cBhvr>
                                    </p:animEffect>
                                  </p:childTnLst>
                                </p:cTn>
                              </p:par>
                              <p:par>
                                <p:cTn id="18" presetID="22" presetClass="entr" presetSubtype="8" fill="hold" nodeType="withEffect">
                                  <p:stCondLst>
                                    <p:cond delay="1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1500"/>
                                        <p:tgtEl>
                                          <p:spTgt spid="8"/>
                                        </p:tgtEl>
                                      </p:cBhvr>
                                    </p:animEffect>
                                  </p:childTnLst>
                                </p:cTn>
                              </p:par>
                              <p:par>
                                <p:cTn id="21" presetID="42" presetClass="entr" presetSubtype="0" fill="hold" nodeType="withEffect">
                                  <p:stCondLst>
                                    <p:cond delay="175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750"/>
                                        <p:tgtEl>
                                          <p:spTgt spid="9"/>
                                        </p:tgtEl>
                                      </p:cBhvr>
                                    </p:animEffect>
                                    <p:anim calcmode="lin" valueType="num">
                                      <p:cBhvr>
                                        <p:cTn id="24" dur="1750" fill="hold"/>
                                        <p:tgtEl>
                                          <p:spTgt spid="9"/>
                                        </p:tgtEl>
                                        <p:attrNameLst>
                                          <p:attrName>ppt_x</p:attrName>
                                        </p:attrNameLst>
                                      </p:cBhvr>
                                      <p:tavLst>
                                        <p:tav tm="0">
                                          <p:val>
                                            <p:strVal val="#ppt_x"/>
                                          </p:val>
                                        </p:tav>
                                        <p:tav tm="100000">
                                          <p:val>
                                            <p:strVal val="#ppt_x"/>
                                          </p:val>
                                        </p:tav>
                                      </p:tavLst>
                                    </p:anim>
                                    <p:anim calcmode="lin" valueType="num">
                                      <p:cBhvr>
                                        <p:cTn id="25" dur="1750" fill="hold"/>
                                        <p:tgtEl>
                                          <p:spTgt spid="9"/>
                                        </p:tgtEl>
                                        <p:attrNameLst>
                                          <p:attrName>ppt_y</p:attrName>
                                        </p:attrNameLst>
                                      </p:cBhvr>
                                      <p:tavLst>
                                        <p:tav tm="0">
                                          <p:val>
                                            <p:strVal val="#ppt_y+.1"/>
                                          </p:val>
                                        </p:tav>
                                        <p:tav tm="100000">
                                          <p:val>
                                            <p:strVal val="#ppt_y"/>
                                          </p:val>
                                        </p:tav>
                                      </p:tavLst>
                                    </p:anim>
                                  </p:childTnLst>
                                </p:cTn>
                              </p:par>
                              <p:par>
                                <p:cTn id="26" presetID="14" presetClass="entr" presetSubtype="10" fill="hold" nodeType="withEffect">
                                  <p:stCondLst>
                                    <p:cond delay="1750"/>
                                  </p:stCondLst>
                                  <p:childTnLst>
                                    <p:set>
                                      <p:cBhvr>
                                        <p:cTn id="27" dur="1" fill="hold">
                                          <p:stCondLst>
                                            <p:cond delay="0"/>
                                          </p:stCondLst>
                                        </p:cTn>
                                        <p:tgtEl>
                                          <p:spTgt spid="3"/>
                                        </p:tgtEl>
                                        <p:attrNameLst>
                                          <p:attrName>style.visibility</p:attrName>
                                        </p:attrNameLst>
                                      </p:cBhvr>
                                      <p:to>
                                        <p:strVal val="visible"/>
                                      </p:to>
                                    </p:set>
                                    <p:animEffect transition="in" filter="randombar(horizontal)">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a:t>
            </a: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995" y="1320833"/>
            <a:ext cx="4781716" cy="2974273"/>
          </a:xfrm>
          <a:prstGeom prst="rect">
            <a:avLst/>
          </a:prstGeom>
        </p:spPr>
      </p:pic>
    </p:spTree>
    <p:extLst>
      <p:ext uri="{BB962C8B-B14F-4D97-AF65-F5344CB8AC3E}">
        <p14:creationId xmlns:p14="http://schemas.microsoft.com/office/powerpoint/2010/main" val="438069008"/>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a:t>
            </a: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33" y="975360"/>
            <a:ext cx="8165840" cy="3665220"/>
          </a:xfrm>
          <a:prstGeom prst="rect">
            <a:avLst/>
          </a:prstGeom>
        </p:spPr>
      </p:pic>
    </p:spTree>
    <p:extLst>
      <p:ext uri="{BB962C8B-B14F-4D97-AF65-F5344CB8AC3E}">
        <p14:creationId xmlns:p14="http://schemas.microsoft.com/office/powerpoint/2010/main" val="225365352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698" y="2045642"/>
            <a:ext cx="1293813" cy="1418283"/>
            <a:chOff x="-2" y="83475"/>
            <a:chExt cx="1294185" cy="1417998"/>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3</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2" y="83475"/>
              <a:ext cx="1294185" cy="46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dirty="0" smtClean="0">
                  <a:solidFill>
                    <a:schemeClr val="bg1"/>
                  </a:solidFill>
                  <a:sym typeface="Arial" panose="020B0604020202020204" pitchFamily="34" charset="0"/>
                </a:rPr>
                <a:t>THREE</a:t>
              </a:r>
              <a:endParaRPr lang="zh-CN" altLang="en-US" sz="2400" b="1" dirty="0">
                <a:solidFill>
                  <a:schemeClr val="bg1"/>
                </a:solidFill>
                <a:sym typeface="Arial" panose="020B0604020202020204" pitchFamily="34" charset="0"/>
              </a:endParaRPr>
            </a:p>
          </p:txBody>
        </p:sp>
        <p:sp>
          <p:nvSpPr>
            <p:cNvPr id="18" name="矩形 43"/>
            <p:cNvSpPr>
              <a:spLocks noChangeArrowheads="1"/>
            </p:cNvSpPr>
            <p:nvPr/>
          </p:nvSpPr>
          <p:spPr bwMode="auto">
            <a:xfrm>
              <a:off x="161089" y="589273"/>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状态图</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5056" y="2680164"/>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59825124"/>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1"/>
          <p:cNvSpPr>
            <a:spLocks noChangeArrowheads="1"/>
          </p:cNvSpPr>
          <p:nvPr/>
        </p:nvSpPr>
        <p:spPr bwMode="auto">
          <a:xfrm>
            <a:off x="2786252" y="1255402"/>
            <a:ext cx="1377950" cy="1377950"/>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1"/>
          <p:cNvSpPr>
            <a:spLocks noChangeArrowheads="1"/>
          </p:cNvSpPr>
          <p:nvPr/>
        </p:nvSpPr>
        <p:spPr bwMode="auto">
          <a:xfrm>
            <a:off x="2671952" y="2469839"/>
            <a:ext cx="692150" cy="1379538"/>
          </a:xfrm>
          <a:custGeom>
            <a:avLst/>
            <a:gdLst>
              <a:gd name="T0" fmla="*/ 0 w 828092"/>
              <a:gd name="T1" fmla="*/ 0 h 1656184"/>
              <a:gd name="T2" fmla="*/ 828092 w 828092"/>
              <a:gd name="T3" fmla="*/ 1656184 h 1656184"/>
            </a:gdLst>
            <a:ahLst/>
            <a:cxnLst/>
            <a:rect l="T0" t="T1" r="T2" b="T3"/>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3" name="椭圆 1"/>
          <p:cNvSpPr>
            <a:spLocks noChangeArrowheads="1"/>
          </p:cNvSpPr>
          <p:nvPr/>
        </p:nvSpPr>
        <p:spPr bwMode="auto">
          <a:xfrm rot="5400000">
            <a:off x="2564796" y="3685070"/>
            <a:ext cx="1371600" cy="1385888"/>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椭圆 1"/>
          <p:cNvSpPr>
            <a:spLocks noChangeArrowheads="1"/>
          </p:cNvSpPr>
          <p:nvPr/>
        </p:nvSpPr>
        <p:spPr bwMode="auto">
          <a:xfrm rot="10800000">
            <a:off x="1552765" y="1064902"/>
            <a:ext cx="1379537" cy="1379537"/>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5" name="椭圆 1"/>
          <p:cNvSpPr>
            <a:spLocks noChangeArrowheads="1"/>
          </p:cNvSpPr>
          <p:nvPr/>
        </p:nvSpPr>
        <p:spPr bwMode="auto">
          <a:xfrm rot="6199008">
            <a:off x="1813115" y="3147702"/>
            <a:ext cx="688975" cy="1304925"/>
          </a:xfrm>
          <a:custGeom>
            <a:avLst/>
            <a:gdLst>
              <a:gd name="T0" fmla="*/ 0 w 828092"/>
              <a:gd name="T1" fmla="*/ 0 h 1560369"/>
              <a:gd name="T2" fmla="*/ 828092 w 828092"/>
              <a:gd name="T3" fmla="*/ 1560369 h 1560369"/>
            </a:gdLst>
            <a:ahLst/>
            <a:cxnLst/>
            <a:rect l="T0" t="T1" r="T2" b="T3"/>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6" name="圆角矩形 14"/>
          <p:cNvSpPr>
            <a:spLocks noChangeArrowheads="1"/>
          </p:cNvSpPr>
          <p:nvPr/>
        </p:nvSpPr>
        <p:spPr bwMode="auto">
          <a:xfrm>
            <a:off x="3943541" y="1255402"/>
            <a:ext cx="3313113" cy="538162"/>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状态图概念</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圆角矩形 14"/>
          <p:cNvSpPr>
            <a:spLocks noChangeArrowheads="1"/>
          </p:cNvSpPr>
          <p:nvPr/>
        </p:nvSpPr>
        <p:spPr bwMode="auto">
          <a:xfrm>
            <a:off x="4006245" y="3317307"/>
            <a:ext cx="3375025" cy="539750"/>
          </a:xfrm>
          <a:custGeom>
            <a:avLst/>
            <a:gdLst>
              <a:gd name="T0" fmla="*/ 0 w 4033295"/>
              <a:gd name="T1" fmla="*/ 0 h 648072"/>
              <a:gd name="T2" fmla="*/ 3709259 w 4033295"/>
              <a:gd name="T3" fmla="*/ 0 h 648072"/>
              <a:gd name="T4" fmla="*/ 4033295 w 4033295"/>
              <a:gd name="T5" fmla="*/ 324036 h 648072"/>
              <a:gd name="T6" fmla="*/ 3709259 w 4033295"/>
              <a:gd name="T7" fmla="*/ 648072 h 648072"/>
              <a:gd name="T8" fmla="*/ 72855 w 4033295"/>
              <a:gd name="T9" fmla="*/ 648072 h 648072"/>
              <a:gd name="T10" fmla="*/ 0 w 4033295"/>
              <a:gd name="T11" fmla="*/ 0 h 648072"/>
              <a:gd name="T12" fmla="*/ 0 60000 65536"/>
              <a:gd name="T13" fmla="*/ 0 60000 65536"/>
              <a:gd name="T14" fmla="*/ 0 60000 65536"/>
              <a:gd name="T15" fmla="*/ 0 60000 65536"/>
              <a:gd name="T16" fmla="*/ 0 60000 65536"/>
              <a:gd name="T17" fmla="*/ 0 60000 65536"/>
              <a:gd name="T18" fmla="*/ 0 w 4033295"/>
              <a:gd name="T19" fmla="*/ 0 h 648072"/>
              <a:gd name="T20" fmla="*/ 4033295 w 4033295"/>
              <a:gd name="T21" fmla="*/ 648072 h 648072"/>
            </a:gdLst>
            <a:ahLst/>
            <a:cxnLst>
              <a:cxn ang="T12">
                <a:pos x="T0" y="T1"/>
              </a:cxn>
              <a:cxn ang="T13">
                <a:pos x="T2" y="T3"/>
              </a:cxn>
              <a:cxn ang="T14">
                <a:pos x="T4" y="T5"/>
              </a:cxn>
              <a:cxn ang="T15">
                <a:pos x="T6" y="T7"/>
              </a:cxn>
              <a:cxn ang="T16">
                <a:pos x="T8" y="T9"/>
              </a:cxn>
              <a:cxn ang="T17">
                <a:pos x="T10" y="T11"/>
              </a:cxn>
            </a:cxnLst>
            <a:rect l="T18" t="T19" r="T20" b="T21"/>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主要目的</a:t>
            </a:r>
            <a:endParaRPr lang="zh-CN" altLang="en-US" dirty="0">
              <a:latin typeface="微软雅黑" panose="020B0503020204020204" pitchFamily="34" charset="-122"/>
              <a:ea typeface="微软雅黑" panose="020B0503020204020204" pitchFamily="34" charset="-122"/>
            </a:endParaRPr>
          </a:p>
        </p:txBody>
      </p:sp>
      <p:sp>
        <p:nvSpPr>
          <p:cNvPr id="58" name="TextBox 45"/>
          <p:cNvSpPr>
            <a:spLocks noChangeArrowheads="1"/>
          </p:cNvSpPr>
          <p:nvPr/>
        </p:nvSpPr>
        <p:spPr bwMode="auto">
          <a:xfrm>
            <a:off x="3232340" y="1607827"/>
            <a:ext cx="5064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1</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59" name="TextBox 46"/>
          <p:cNvSpPr>
            <a:spLocks noChangeArrowheads="1"/>
          </p:cNvSpPr>
          <p:nvPr/>
        </p:nvSpPr>
        <p:spPr bwMode="auto">
          <a:xfrm>
            <a:off x="3111690" y="4057339"/>
            <a:ext cx="5064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2</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60" name="TextBox 47"/>
          <p:cNvSpPr>
            <a:spLocks noChangeArrowheads="1"/>
          </p:cNvSpPr>
          <p:nvPr/>
        </p:nvSpPr>
        <p:spPr bwMode="auto">
          <a:xfrm>
            <a:off x="4097685" y="1680542"/>
            <a:ext cx="4756913"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状态图通常包含如下内容</a:t>
            </a:r>
            <a:endPar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状态：状态定义对象在其生命周期中的条件或状况</a:t>
            </a:r>
            <a:endPar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转换：对象的状态之间的转移叫转换，它包括事件和动作</a:t>
            </a:r>
            <a:endParaRPr lang="en-US" sz="16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48"/>
          <p:cNvSpPr>
            <a:spLocks noChangeArrowheads="1"/>
          </p:cNvSpPr>
          <p:nvPr/>
        </p:nvSpPr>
        <p:spPr bwMode="auto">
          <a:xfrm>
            <a:off x="3884802" y="3849377"/>
            <a:ext cx="3987800"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用于</a:t>
            </a: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中建立动态模型，主要描述系统随时间变化的行为。</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1869011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p:cBhvr>
                                        <p:cTn id="20" dur="250"/>
                                        <p:tgtEl>
                                          <p:spTgt spid="54"/>
                                        </p:tgtEl>
                                      </p:cBhvr>
                                    </p:animEffect>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p:cBhvr>
                                        <p:cTn id="24" dur="250"/>
                                        <p:tgtEl>
                                          <p:spTgt spid="5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p:cBhvr>
                                        <p:cTn id="28" dur="250"/>
                                        <p:tgtEl>
                                          <p:spTgt spid="52"/>
                                        </p:tgtEl>
                                      </p:cBhvr>
                                    </p:animEffect>
                                  </p:childTnLst>
                                </p:cTn>
                              </p:par>
                            </p:childTnLst>
                          </p:cTn>
                        </p:par>
                        <p:par>
                          <p:cTn id="29" fill="hold">
                            <p:stCondLst>
                              <p:cond delay="1250"/>
                            </p:stCondLst>
                            <p:childTnLst>
                              <p:par>
                                <p:cTn id="30" presetID="21" presetClass="entr" presetSubtype="1"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p:cBhvr>
                                        <p:cTn id="32" dur="1000"/>
                                        <p:tgtEl>
                                          <p:spTgt spid="53"/>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55"/>
                                        </p:tgtEl>
                                        <p:attrNameLst>
                                          <p:attrName>style.visibility</p:attrName>
                                        </p:attrNameLst>
                                      </p:cBhvr>
                                      <p:to>
                                        <p:strVal val="visible"/>
                                      </p:to>
                                    </p:set>
                                    <p:animEffect>
                                      <p:cBhvr>
                                        <p:cTn id="35" dur="250"/>
                                        <p:tgtEl>
                                          <p:spTgt spid="55"/>
                                        </p:tgtEl>
                                      </p:cBhvr>
                                    </p:animEffect>
                                  </p:childTnLst>
                                </p:cTn>
                              </p:par>
                            </p:childTnLst>
                          </p:cTn>
                        </p:par>
                        <p:par>
                          <p:cTn id="36" fill="hold">
                            <p:stCondLst>
                              <p:cond delay="2250"/>
                            </p:stCondLst>
                            <p:childTnLst>
                              <p:par>
                                <p:cTn id="37" presetID="42" presetClass="entr" presetSubtype="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par>
                          <p:cTn id="42" fill="hold">
                            <p:stCondLst>
                              <p:cond delay="2750"/>
                            </p:stCondLst>
                            <p:childTnLst>
                              <p:par>
                                <p:cTn id="43" presetID="22" presetClass="entr" presetSubtype="8"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p:cBhvr>
                                        <p:cTn id="45" dur="250"/>
                                        <p:tgtEl>
                                          <p:spTgt spid="56"/>
                                        </p:tgtEl>
                                      </p:cBhvr>
                                    </p:animEffect>
                                  </p:childTnLst>
                                </p:cTn>
                              </p:par>
                            </p:childTnLst>
                          </p:cTn>
                        </p:par>
                        <p:par>
                          <p:cTn id="46" fill="hold">
                            <p:stCondLst>
                              <p:cond delay="3000"/>
                            </p:stCondLst>
                            <p:childTnLst>
                              <p:par>
                                <p:cTn id="47" presetID="22" presetClass="entr" presetSubtype="4"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p:cBhvr>
                                        <p:cTn id="49" dur="250"/>
                                        <p:tgtEl>
                                          <p:spTgt spid="60"/>
                                        </p:tgtEl>
                                      </p:cBhvr>
                                    </p:animEffect>
                                  </p:childTnLst>
                                </p:cTn>
                              </p:par>
                            </p:childTnLst>
                          </p:cTn>
                        </p:par>
                        <p:par>
                          <p:cTn id="50" fill="hold">
                            <p:stCondLst>
                              <p:cond delay="3250"/>
                            </p:stCondLst>
                            <p:childTnLst>
                              <p:par>
                                <p:cTn id="51" presetID="42" presetClass="entr" presetSubtype="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p:cBhvr>
                                        <p:cTn id="53" dur="500"/>
                                        <p:tgtEl>
                                          <p:spTgt spid="59"/>
                                        </p:tgtEl>
                                      </p:cBhvr>
                                    </p:animEffect>
                                    <p:anim calcmode="lin" valueType="num">
                                      <p:cBhvr>
                                        <p:cTn id="54" dur="500" fill="hold"/>
                                        <p:tgtEl>
                                          <p:spTgt spid="59"/>
                                        </p:tgtEl>
                                        <p:attrNameLst>
                                          <p:attrName>ppt_x</p:attrName>
                                        </p:attrNameLst>
                                      </p:cBhvr>
                                      <p:tavLst>
                                        <p:tav tm="0">
                                          <p:val>
                                            <p:strVal val="#ppt_x"/>
                                          </p:val>
                                        </p:tav>
                                        <p:tav tm="100000">
                                          <p:val>
                                            <p:strVal val="#ppt_x"/>
                                          </p:val>
                                        </p:tav>
                                      </p:tavLst>
                                    </p:anim>
                                    <p:anim calcmode="lin" valueType="num">
                                      <p:cBhvr>
                                        <p:cTn id="55" dur="500" fill="hold"/>
                                        <p:tgtEl>
                                          <p:spTgt spid="59"/>
                                        </p:tgtEl>
                                        <p:attrNameLst>
                                          <p:attrName>ppt_y</p:attrName>
                                        </p:attrNameLst>
                                      </p:cBhvr>
                                      <p:tavLst>
                                        <p:tav tm="0">
                                          <p:val>
                                            <p:strVal val="#ppt_y+.1"/>
                                          </p:val>
                                        </p:tav>
                                        <p:tav tm="100000">
                                          <p:val>
                                            <p:strVal val="#ppt_y"/>
                                          </p:val>
                                        </p:tav>
                                      </p:tavLst>
                                    </p:anim>
                                  </p:childTnLst>
                                </p:cTn>
                              </p:par>
                            </p:childTnLst>
                          </p:cTn>
                        </p:par>
                        <p:par>
                          <p:cTn id="56" fill="hold">
                            <p:stCondLst>
                              <p:cond delay="3750"/>
                            </p:stCondLst>
                            <p:childTnLst>
                              <p:par>
                                <p:cTn id="57" presetID="22" presetClass="entr" presetSubtype="8"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p:cBhvr>
                                        <p:cTn id="59" dur="250"/>
                                        <p:tgtEl>
                                          <p:spTgt spid="57"/>
                                        </p:tgtEl>
                                      </p:cBhvr>
                                    </p:animEffect>
                                  </p:childTnLst>
                                </p:cTn>
                              </p:par>
                            </p:childTnLst>
                          </p:cTn>
                        </p:par>
                        <p:par>
                          <p:cTn id="60" fill="hold">
                            <p:stCondLst>
                              <p:cond delay="4000"/>
                            </p:stCondLst>
                            <p:childTnLst>
                              <p:par>
                                <p:cTn id="61" presetID="42"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p:cBhvr>
                                        <p:cTn id="63" dur="250"/>
                                        <p:tgtEl>
                                          <p:spTgt spid="61"/>
                                        </p:tgtEl>
                                      </p:cBhvr>
                                    </p:animEffect>
                                    <p:anim calcmode="lin" valueType="num">
                                      <p:cBhvr>
                                        <p:cTn id="64" dur="250" fill="hold"/>
                                        <p:tgtEl>
                                          <p:spTgt spid="61"/>
                                        </p:tgtEl>
                                        <p:attrNameLst>
                                          <p:attrName>ppt_x</p:attrName>
                                        </p:attrNameLst>
                                      </p:cBhvr>
                                      <p:tavLst>
                                        <p:tav tm="0">
                                          <p:val>
                                            <p:strVal val="#ppt_x"/>
                                          </p:val>
                                        </p:tav>
                                        <p:tav tm="100000">
                                          <p:val>
                                            <p:strVal val="#ppt_x"/>
                                          </p:val>
                                        </p:tav>
                                      </p:tavLst>
                                    </p:anim>
                                    <p:anim calcmode="lin" valueType="num">
                                      <p:cBhvr>
                                        <p:cTn id="65" dur="2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bldLvl="0" animBg="1" autoUpdateAnimBg="0"/>
      <p:bldP spid="52" grpId="0" bldLvl="0" animBg="1" autoUpdateAnimBg="0"/>
      <p:bldP spid="53" grpId="0" bldLvl="0" animBg="1" autoUpdateAnimBg="0"/>
      <p:bldP spid="54" grpId="0" bldLvl="0" animBg="1" autoUpdateAnimBg="0"/>
      <p:bldP spid="55" grpId="0" bldLvl="0" animBg="1" autoUpdateAnimBg="0"/>
      <p:bldP spid="56" grpId="0" bldLvl="0" animBg="1" autoUpdateAnimBg="0"/>
      <p:bldP spid="57" grpId="0" bldLvl="0" animBg="1" autoUpdateAnimBg="0"/>
      <p:bldP spid="58" grpId="0" bldLvl="0" autoUpdateAnimBg="0"/>
      <p:bldP spid="59" grpId="0" bldLvl="0" autoUpdateAnimBg="0"/>
      <p:bldP spid="60" grpId="0" bldLvl="0" autoUpdateAnimBg="0"/>
      <p:bldP spid="61"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5" name="图片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100" y="732526"/>
            <a:ext cx="6309360" cy="4366260"/>
          </a:xfrm>
          <a:prstGeom prst="rect">
            <a:avLst/>
          </a:prstGeom>
        </p:spPr>
      </p:pic>
    </p:spTree>
    <p:extLst>
      <p:ext uri="{BB962C8B-B14F-4D97-AF65-F5344CB8AC3E}">
        <p14:creationId xmlns:p14="http://schemas.microsoft.com/office/powerpoint/2010/main" val="73055089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0"/>
                                        <p:tgtEl>
                                          <p:spTgt spid="55"/>
                                        </p:tgtEl>
                                      </p:cBhvr>
                                    </p:animEffect>
                                    <p:anim calcmode="lin" valueType="num">
                                      <p:cBhvr>
                                        <p:cTn id="22" dur="1000" fill="hold"/>
                                        <p:tgtEl>
                                          <p:spTgt spid="55"/>
                                        </p:tgtEl>
                                        <p:attrNameLst>
                                          <p:attrName>ppt_x</p:attrName>
                                        </p:attrNameLst>
                                      </p:cBhvr>
                                      <p:tavLst>
                                        <p:tav tm="0">
                                          <p:val>
                                            <p:strVal val="#ppt_x"/>
                                          </p:val>
                                        </p:tav>
                                        <p:tav tm="100000">
                                          <p:val>
                                            <p:strVal val="#ppt_x"/>
                                          </p:val>
                                        </p:tav>
                                      </p:tavLst>
                                    </p:anim>
                                    <p:anim calcmode="lin" valueType="num">
                                      <p:cBhvr>
                                        <p:cTn id="2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77103" y="3592171"/>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406400" cy="2760505"/>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图中有</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种状态：登陆提示、登陆失败、发送密码、发送密码成功、发送密码失败、验证用户、登陆成功。</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6" y="1147763"/>
            <a:ext cx="47532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状态图解释</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flipH="1">
            <a:off x="4447053" y="3956277"/>
            <a:ext cx="26653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状态图</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381334086"/>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77103" y="3592171"/>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406400" cy="2760505"/>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6" y="1147763"/>
            <a:ext cx="47532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状态图解释</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flipH="1">
            <a:off x="4447053" y="3956277"/>
            <a:ext cx="26653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状态图</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56" name="表格 55"/>
          <p:cNvGraphicFramePr>
            <a:graphicFrameLocks noGrp="1"/>
          </p:cNvGraphicFramePr>
          <p:nvPr>
            <p:extLst>
              <p:ext uri="{D42A27DB-BD31-4B8C-83A1-F6EECF244321}">
                <p14:modId xmlns:p14="http://schemas.microsoft.com/office/powerpoint/2010/main" val="1535694281"/>
              </p:ext>
            </p:extLst>
          </p:nvPr>
        </p:nvGraphicFramePr>
        <p:xfrm>
          <a:off x="1295559" y="1732439"/>
          <a:ext cx="5411470" cy="2080260"/>
        </p:xfrm>
        <a:graphic>
          <a:graphicData uri="http://schemas.openxmlformats.org/drawingml/2006/table">
            <a:tbl>
              <a:tblPr firstRow="1" firstCol="1" bandRow="1">
                <a:tableStyleId>{5C22544A-7EE6-4342-B048-85BDC9FD1C3A}</a:tableStyleId>
              </a:tblPr>
              <a:tblGrid>
                <a:gridCol w="676275"/>
                <a:gridCol w="676275"/>
                <a:gridCol w="676275"/>
                <a:gridCol w="676275"/>
                <a:gridCol w="676275"/>
                <a:gridCol w="676275"/>
                <a:gridCol w="676910"/>
                <a:gridCol w="676910"/>
              </a:tblGrid>
              <a:tr h="0">
                <a:tc>
                  <a:txBody>
                    <a:bodyPr/>
                    <a:lstStyle/>
                    <a:p>
                      <a:pPr algn="just">
                        <a:spcAft>
                          <a:spcPts val="0"/>
                        </a:spcAft>
                      </a:pPr>
                      <a:r>
                        <a:rPr lang="zh-CN" sz="1050" kern="100">
                          <a:effectLst/>
                        </a:rPr>
                        <a:t>源目标</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登陆提示</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登录失败</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发送密码</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发送密码成功</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发送密码失败</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验证用户</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登陆成功</a:t>
                      </a:r>
                      <a:endParaRPr lang="zh-CN" sz="1050" kern="100">
                        <a:effectLst/>
                        <a:latin typeface="宋体"/>
                        <a:cs typeface="Courier New"/>
                      </a:endParaRPr>
                    </a:p>
                  </a:txBody>
                  <a:tcPr marL="68580" marR="68580" marT="0" marB="0"/>
                </a:tc>
              </a:tr>
              <a:tr h="0">
                <a:tc>
                  <a:txBody>
                    <a:bodyPr/>
                    <a:lstStyle/>
                    <a:p>
                      <a:pPr algn="just">
                        <a:spcAft>
                          <a:spcPts val="0"/>
                        </a:spcAft>
                      </a:pPr>
                      <a:r>
                        <a:rPr lang="zh-CN" sz="1050" kern="100">
                          <a:effectLst/>
                        </a:rPr>
                        <a:t>登陆提示</a:t>
                      </a:r>
                      <a:endParaRPr lang="zh-CN" sz="1050" kern="100">
                        <a:effectLst/>
                        <a:latin typeface="宋体"/>
                        <a:cs typeface="Courier New"/>
                      </a:endParaRPr>
                    </a:p>
                  </a:txBody>
                  <a:tcPr marL="68580" marR="68580" marT="0" marB="0"/>
                </a:tc>
                <a:tc>
                  <a:txBody>
                    <a:bodyPr/>
                    <a:lstStyle/>
                    <a:p>
                      <a:pPr algn="just">
                        <a:spcAft>
                          <a:spcPts val="0"/>
                        </a:spcAft>
                      </a:pPr>
                      <a:r>
                        <a:rPr lang="en-US" sz="1050" kern="100">
                          <a:effectLst/>
                        </a:rPr>
                        <a:t> </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忘记密码</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登陆</a:t>
                      </a:r>
                      <a:r>
                        <a:rPr lang="en-US" sz="1050" kern="100">
                          <a:effectLst/>
                        </a:rPr>
                        <a:t>/</a:t>
                      </a:r>
                      <a:r>
                        <a:rPr lang="zh-CN" sz="1050" kern="100">
                          <a:effectLst/>
                        </a:rPr>
                        <a:t>用户验证</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r>
              <a:tr h="0">
                <a:tc>
                  <a:txBody>
                    <a:bodyPr/>
                    <a:lstStyle/>
                    <a:p>
                      <a:pPr algn="just">
                        <a:spcAft>
                          <a:spcPts val="0"/>
                        </a:spcAft>
                      </a:pPr>
                      <a:r>
                        <a:rPr lang="zh-CN" sz="1050" kern="100">
                          <a:effectLst/>
                        </a:rPr>
                        <a:t>登陆失败</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重试</a:t>
                      </a:r>
                      <a:endParaRPr lang="zh-CN" sz="1050" kern="100">
                        <a:effectLst/>
                        <a:latin typeface="宋体"/>
                        <a:cs typeface="Courier New"/>
                      </a:endParaRPr>
                    </a:p>
                  </a:txBody>
                  <a:tcPr marL="68580" marR="68580" marT="0" marB="0"/>
                </a:tc>
                <a:tc>
                  <a:txBody>
                    <a:bodyPr/>
                    <a:lstStyle/>
                    <a:p>
                      <a:pPr algn="just">
                        <a:spcAft>
                          <a:spcPts val="0"/>
                        </a:spcAft>
                      </a:pPr>
                      <a:r>
                        <a:rPr lang="en-US" sz="1050" kern="100">
                          <a:effectLst/>
                        </a:rPr>
                        <a:t> </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忘记密码</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r>
              <a:tr h="0">
                <a:tc>
                  <a:txBody>
                    <a:bodyPr/>
                    <a:lstStyle/>
                    <a:p>
                      <a:pPr algn="just">
                        <a:spcAft>
                          <a:spcPts val="0"/>
                        </a:spcAft>
                      </a:pPr>
                      <a:r>
                        <a:rPr lang="zh-CN" sz="1050" kern="100">
                          <a:effectLst/>
                        </a:rPr>
                        <a:t>发送密码</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en-US" sz="1050" kern="100">
                          <a:effectLst/>
                        </a:rPr>
                        <a:t> </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发送密码成功</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发送密码失败</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r>
              <a:tr h="0">
                <a:tc>
                  <a:txBody>
                    <a:bodyPr/>
                    <a:lstStyle/>
                    <a:p>
                      <a:pPr algn="just">
                        <a:spcAft>
                          <a:spcPts val="0"/>
                        </a:spcAft>
                      </a:pPr>
                      <a:r>
                        <a:rPr lang="zh-CN" sz="1050" kern="100">
                          <a:effectLst/>
                        </a:rPr>
                        <a:t>发送密码成功</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确认返回</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en-US" sz="1050" kern="100">
                          <a:effectLst/>
                        </a:rPr>
                        <a:t> </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r>
              <a:tr h="0">
                <a:tc>
                  <a:txBody>
                    <a:bodyPr/>
                    <a:lstStyle/>
                    <a:p>
                      <a:pPr algn="just">
                        <a:spcAft>
                          <a:spcPts val="0"/>
                        </a:spcAft>
                      </a:pPr>
                      <a:r>
                        <a:rPr lang="zh-CN" sz="1050" kern="100">
                          <a:effectLst/>
                        </a:rPr>
                        <a:t>发送密码失败</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确认返回</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en-US" sz="1050" kern="100">
                          <a:effectLst/>
                        </a:rPr>
                        <a:t> </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r>
              <a:tr h="0">
                <a:tc>
                  <a:txBody>
                    <a:bodyPr/>
                    <a:lstStyle/>
                    <a:p>
                      <a:pPr algn="just">
                        <a:spcAft>
                          <a:spcPts val="0"/>
                        </a:spcAft>
                      </a:pPr>
                      <a:r>
                        <a:rPr lang="zh-CN" sz="1050" kern="100">
                          <a:effectLst/>
                        </a:rPr>
                        <a:t>验证用户</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验证失败</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en-US" sz="1050" kern="100">
                          <a:effectLst/>
                        </a:rPr>
                        <a:t> </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验证通过</a:t>
                      </a:r>
                      <a:endParaRPr lang="zh-CN" sz="1050" kern="100">
                        <a:effectLst/>
                        <a:latin typeface="宋体"/>
                        <a:cs typeface="Courier New"/>
                      </a:endParaRPr>
                    </a:p>
                  </a:txBody>
                  <a:tcPr marL="68580" marR="68580" marT="0" marB="0"/>
                </a:tc>
              </a:tr>
              <a:tr h="0">
                <a:tc>
                  <a:txBody>
                    <a:bodyPr/>
                    <a:lstStyle/>
                    <a:p>
                      <a:pPr algn="just">
                        <a:spcAft>
                          <a:spcPts val="0"/>
                        </a:spcAft>
                      </a:pPr>
                      <a:r>
                        <a:rPr lang="zh-CN" sz="1050" kern="100">
                          <a:effectLst/>
                        </a:rPr>
                        <a:t>登陆成功</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宋体"/>
                        <a:cs typeface="Courier New"/>
                      </a:endParaRPr>
                    </a:p>
                  </a:txBody>
                  <a:tcPr marL="68580" marR="68580" marT="0" marB="0"/>
                </a:tc>
              </a:tr>
            </a:tbl>
          </a:graphicData>
        </a:graphic>
      </p:graphicFrame>
    </p:spTree>
    <p:extLst>
      <p:ext uri="{BB962C8B-B14F-4D97-AF65-F5344CB8AC3E}">
        <p14:creationId xmlns:p14="http://schemas.microsoft.com/office/powerpoint/2010/main" val="3429678656"/>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1000"/>
                                        <p:tgtEl>
                                          <p:spTgt spid="56"/>
                                        </p:tgtEl>
                                      </p:cBhvr>
                                    </p:animEffect>
                                    <p:anim calcmode="lin" valueType="num">
                                      <p:cBhvr>
                                        <p:cTn id="47" dur="1000" fill="hold"/>
                                        <p:tgtEl>
                                          <p:spTgt spid="56"/>
                                        </p:tgtEl>
                                        <p:attrNameLst>
                                          <p:attrName>ppt_x</p:attrName>
                                        </p:attrNameLst>
                                      </p:cBhvr>
                                      <p:tavLst>
                                        <p:tav tm="0">
                                          <p:val>
                                            <p:strVal val="#ppt_x"/>
                                          </p:val>
                                        </p:tav>
                                        <p:tav tm="100000">
                                          <p:val>
                                            <p:strVal val="#ppt_x"/>
                                          </p:val>
                                        </p:tav>
                                      </p:tavLst>
                                    </p:anim>
                                    <p:anim calcmode="lin" valueType="num">
                                      <p:cBhvr>
                                        <p:cTn id="48"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6" grpId="0" bldLvl="0" animBg="1" autoUpdateAnimBg="0"/>
      <p:bldP spid="67" grpId="0" bldLvl="0" autoUpdateAnimBg="0"/>
      <p:bldP spid="73"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801268" y="1962150"/>
            <a:ext cx="1597025" cy="1501775"/>
            <a:chOff x="0" y="0"/>
            <a:chExt cx="1294185" cy="1501473"/>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4</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0" y="0"/>
              <a:ext cx="1294185" cy="107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FOUR</a:t>
              </a:r>
              <a:endParaRPr lang="zh-CN" altLang="en-US"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43"/>
            <p:cNvSpPr>
              <a:spLocks noChangeArrowheads="1"/>
            </p:cNvSpPr>
            <p:nvPr/>
          </p:nvSpPr>
          <p:spPr bwMode="auto">
            <a:xfrm>
              <a:off x="161092" y="595055"/>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顺序</a:t>
              </a: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a:t>
              </a:r>
              <a:endParaRPr lang="en-US" altLang="zh-CN"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84797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551450424"/>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顺序</a:t>
            </a: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1"/>
          <p:cNvSpPr>
            <a:spLocks noChangeArrowheads="1"/>
          </p:cNvSpPr>
          <p:nvPr/>
        </p:nvSpPr>
        <p:spPr bwMode="auto">
          <a:xfrm>
            <a:off x="2786252" y="1255402"/>
            <a:ext cx="1377950" cy="1377950"/>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1"/>
          <p:cNvSpPr>
            <a:spLocks noChangeArrowheads="1"/>
          </p:cNvSpPr>
          <p:nvPr/>
        </p:nvSpPr>
        <p:spPr bwMode="auto">
          <a:xfrm>
            <a:off x="2671952" y="2469839"/>
            <a:ext cx="692150" cy="1379538"/>
          </a:xfrm>
          <a:custGeom>
            <a:avLst/>
            <a:gdLst>
              <a:gd name="T0" fmla="*/ 0 w 828092"/>
              <a:gd name="T1" fmla="*/ 0 h 1656184"/>
              <a:gd name="T2" fmla="*/ 828092 w 828092"/>
              <a:gd name="T3" fmla="*/ 1656184 h 1656184"/>
            </a:gdLst>
            <a:ahLst/>
            <a:cxnLst/>
            <a:rect l="T0" t="T1" r="T2" b="T3"/>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3" name="椭圆 1"/>
          <p:cNvSpPr>
            <a:spLocks noChangeArrowheads="1"/>
          </p:cNvSpPr>
          <p:nvPr/>
        </p:nvSpPr>
        <p:spPr bwMode="auto">
          <a:xfrm rot="5400000">
            <a:off x="2564796" y="3685070"/>
            <a:ext cx="1371600" cy="1385888"/>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椭圆 1"/>
          <p:cNvSpPr>
            <a:spLocks noChangeArrowheads="1"/>
          </p:cNvSpPr>
          <p:nvPr/>
        </p:nvSpPr>
        <p:spPr bwMode="auto">
          <a:xfrm rot="10800000">
            <a:off x="1552765" y="1064902"/>
            <a:ext cx="1379537" cy="1379537"/>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5" name="椭圆 1"/>
          <p:cNvSpPr>
            <a:spLocks noChangeArrowheads="1"/>
          </p:cNvSpPr>
          <p:nvPr/>
        </p:nvSpPr>
        <p:spPr bwMode="auto">
          <a:xfrm rot="6199008">
            <a:off x="1813115" y="3147702"/>
            <a:ext cx="688975" cy="1304925"/>
          </a:xfrm>
          <a:custGeom>
            <a:avLst/>
            <a:gdLst>
              <a:gd name="T0" fmla="*/ 0 w 828092"/>
              <a:gd name="T1" fmla="*/ 0 h 1560369"/>
              <a:gd name="T2" fmla="*/ 828092 w 828092"/>
              <a:gd name="T3" fmla="*/ 1560369 h 1560369"/>
            </a:gdLst>
            <a:ahLst/>
            <a:cxnLst/>
            <a:rect l="T0" t="T1" r="T2" b="T3"/>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6" name="圆角矩形 14"/>
          <p:cNvSpPr>
            <a:spLocks noChangeArrowheads="1"/>
          </p:cNvSpPr>
          <p:nvPr/>
        </p:nvSpPr>
        <p:spPr bwMode="auto">
          <a:xfrm>
            <a:off x="4037202" y="1588777"/>
            <a:ext cx="3313113" cy="538162"/>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顺序图概念</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圆角矩形 14"/>
          <p:cNvSpPr>
            <a:spLocks noChangeArrowheads="1"/>
          </p:cNvSpPr>
          <p:nvPr/>
        </p:nvSpPr>
        <p:spPr bwMode="auto">
          <a:xfrm>
            <a:off x="3860194" y="3902558"/>
            <a:ext cx="3375025" cy="539750"/>
          </a:xfrm>
          <a:custGeom>
            <a:avLst/>
            <a:gdLst>
              <a:gd name="T0" fmla="*/ 0 w 4033295"/>
              <a:gd name="T1" fmla="*/ 0 h 648072"/>
              <a:gd name="T2" fmla="*/ 3709259 w 4033295"/>
              <a:gd name="T3" fmla="*/ 0 h 648072"/>
              <a:gd name="T4" fmla="*/ 4033295 w 4033295"/>
              <a:gd name="T5" fmla="*/ 324036 h 648072"/>
              <a:gd name="T6" fmla="*/ 3709259 w 4033295"/>
              <a:gd name="T7" fmla="*/ 648072 h 648072"/>
              <a:gd name="T8" fmla="*/ 72855 w 4033295"/>
              <a:gd name="T9" fmla="*/ 648072 h 648072"/>
              <a:gd name="T10" fmla="*/ 0 w 4033295"/>
              <a:gd name="T11" fmla="*/ 0 h 648072"/>
              <a:gd name="T12" fmla="*/ 0 60000 65536"/>
              <a:gd name="T13" fmla="*/ 0 60000 65536"/>
              <a:gd name="T14" fmla="*/ 0 60000 65536"/>
              <a:gd name="T15" fmla="*/ 0 60000 65536"/>
              <a:gd name="T16" fmla="*/ 0 60000 65536"/>
              <a:gd name="T17" fmla="*/ 0 60000 65536"/>
              <a:gd name="T18" fmla="*/ 0 w 4033295"/>
              <a:gd name="T19" fmla="*/ 0 h 648072"/>
              <a:gd name="T20" fmla="*/ 4033295 w 4033295"/>
              <a:gd name="T21" fmla="*/ 648072 h 648072"/>
            </a:gdLst>
            <a:ahLst/>
            <a:cxnLst>
              <a:cxn ang="T12">
                <a:pos x="T0" y="T1"/>
              </a:cxn>
              <a:cxn ang="T13">
                <a:pos x="T2" y="T3"/>
              </a:cxn>
              <a:cxn ang="T14">
                <a:pos x="T4" y="T5"/>
              </a:cxn>
              <a:cxn ang="T15">
                <a:pos x="T6" y="T7"/>
              </a:cxn>
              <a:cxn ang="T16">
                <a:pos x="T8" y="T9"/>
              </a:cxn>
              <a:cxn ang="T17">
                <a:pos x="T10" y="T11"/>
              </a:cxn>
            </a:cxnLst>
            <a:rect l="T18" t="T19" r="T20" b="T21"/>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主要目的</a:t>
            </a:r>
            <a:endParaRPr lang="zh-CN" altLang="en-US" dirty="0">
              <a:latin typeface="微软雅黑" panose="020B0503020204020204" pitchFamily="34" charset="-122"/>
              <a:ea typeface="微软雅黑" panose="020B0503020204020204" pitchFamily="34" charset="-122"/>
            </a:endParaRPr>
          </a:p>
        </p:txBody>
      </p:sp>
      <p:sp>
        <p:nvSpPr>
          <p:cNvPr id="58" name="TextBox 45"/>
          <p:cNvSpPr>
            <a:spLocks noChangeArrowheads="1"/>
          </p:cNvSpPr>
          <p:nvPr/>
        </p:nvSpPr>
        <p:spPr bwMode="auto">
          <a:xfrm>
            <a:off x="3232340" y="1607827"/>
            <a:ext cx="5064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1</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59" name="TextBox 46"/>
          <p:cNvSpPr>
            <a:spLocks noChangeArrowheads="1"/>
          </p:cNvSpPr>
          <p:nvPr/>
        </p:nvSpPr>
        <p:spPr bwMode="auto">
          <a:xfrm>
            <a:off x="3111690" y="4057339"/>
            <a:ext cx="5064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2</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60" name="TextBox 47"/>
          <p:cNvSpPr>
            <a:spLocks noChangeArrowheads="1"/>
          </p:cNvSpPr>
          <p:nvPr/>
        </p:nvSpPr>
        <p:spPr bwMode="auto">
          <a:xfrm>
            <a:off x="4135627" y="2247589"/>
            <a:ext cx="4756913"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顺序</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图是强调消息时间顺序的交互图，它描述了对象之间传送消息的时间顺序，用于表示用例中的行为顺序。</a:t>
            </a:r>
            <a:endPar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600"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顺序图包括的建模元素主要有：角色、对象、生命线、激活、消息。</a:t>
            </a:r>
            <a:endParaRPr lang="en-US" altLang="zh-CN" sz="1600"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48"/>
          <p:cNvSpPr>
            <a:spLocks noChangeArrowheads="1"/>
          </p:cNvSpPr>
          <p:nvPr/>
        </p:nvSpPr>
        <p:spPr bwMode="auto">
          <a:xfrm>
            <a:off x="3943541" y="4370333"/>
            <a:ext cx="3987800"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建模工具主要根据类图生成代码。</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048441"/>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p:cBhvr>
                                        <p:cTn id="20" dur="250"/>
                                        <p:tgtEl>
                                          <p:spTgt spid="54"/>
                                        </p:tgtEl>
                                      </p:cBhvr>
                                    </p:animEffect>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p:cBhvr>
                                        <p:cTn id="24" dur="250"/>
                                        <p:tgtEl>
                                          <p:spTgt spid="5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p:cBhvr>
                                        <p:cTn id="28" dur="250"/>
                                        <p:tgtEl>
                                          <p:spTgt spid="52"/>
                                        </p:tgtEl>
                                      </p:cBhvr>
                                    </p:animEffect>
                                  </p:childTnLst>
                                </p:cTn>
                              </p:par>
                            </p:childTnLst>
                          </p:cTn>
                        </p:par>
                        <p:par>
                          <p:cTn id="29" fill="hold">
                            <p:stCondLst>
                              <p:cond delay="1250"/>
                            </p:stCondLst>
                            <p:childTnLst>
                              <p:par>
                                <p:cTn id="30" presetID="21" presetClass="entr" presetSubtype="1"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p:cBhvr>
                                        <p:cTn id="32" dur="1000"/>
                                        <p:tgtEl>
                                          <p:spTgt spid="53"/>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55"/>
                                        </p:tgtEl>
                                        <p:attrNameLst>
                                          <p:attrName>style.visibility</p:attrName>
                                        </p:attrNameLst>
                                      </p:cBhvr>
                                      <p:to>
                                        <p:strVal val="visible"/>
                                      </p:to>
                                    </p:set>
                                    <p:animEffect>
                                      <p:cBhvr>
                                        <p:cTn id="35" dur="250"/>
                                        <p:tgtEl>
                                          <p:spTgt spid="55"/>
                                        </p:tgtEl>
                                      </p:cBhvr>
                                    </p:animEffect>
                                  </p:childTnLst>
                                </p:cTn>
                              </p:par>
                            </p:childTnLst>
                          </p:cTn>
                        </p:par>
                        <p:par>
                          <p:cTn id="36" fill="hold">
                            <p:stCondLst>
                              <p:cond delay="2250"/>
                            </p:stCondLst>
                            <p:childTnLst>
                              <p:par>
                                <p:cTn id="37" presetID="42" presetClass="entr" presetSubtype="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par>
                          <p:cTn id="42" fill="hold">
                            <p:stCondLst>
                              <p:cond delay="2750"/>
                            </p:stCondLst>
                            <p:childTnLst>
                              <p:par>
                                <p:cTn id="43" presetID="22" presetClass="entr" presetSubtype="8"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p:cBhvr>
                                        <p:cTn id="45" dur="250"/>
                                        <p:tgtEl>
                                          <p:spTgt spid="56"/>
                                        </p:tgtEl>
                                      </p:cBhvr>
                                    </p:animEffect>
                                  </p:childTnLst>
                                </p:cTn>
                              </p:par>
                            </p:childTnLst>
                          </p:cTn>
                        </p:par>
                        <p:par>
                          <p:cTn id="46" fill="hold">
                            <p:stCondLst>
                              <p:cond delay="3000"/>
                            </p:stCondLst>
                            <p:childTnLst>
                              <p:par>
                                <p:cTn id="47" presetID="22" presetClass="entr" presetSubtype="4"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p:cBhvr>
                                        <p:cTn id="49" dur="250"/>
                                        <p:tgtEl>
                                          <p:spTgt spid="60"/>
                                        </p:tgtEl>
                                      </p:cBhvr>
                                    </p:animEffect>
                                  </p:childTnLst>
                                </p:cTn>
                              </p:par>
                            </p:childTnLst>
                          </p:cTn>
                        </p:par>
                        <p:par>
                          <p:cTn id="50" fill="hold">
                            <p:stCondLst>
                              <p:cond delay="3250"/>
                            </p:stCondLst>
                            <p:childTnLst>
                              <p:par>
                                <p:cTn id="51" presetID="42" presetClass="entr" presetSubtype="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p:cBhvr>
                                        <p:cTn id="53" dur="500"/>
                                        <p:tgtEl>
                                          <p:spTgt spid="59"/>
                                        </p:tgtEl>
                                      </p:cBhvr>
                                    </p:animEffect>
                                    <p:anim calcmode="lin" valueType="num">
                                      <p:cBhvr>
                                        <p:cTn id="54" dur="500" fill="hold"/>
                                        <p:tgtEl>
                                          <p:spTgt spid="59"/>
                                        </p:tgtEl>
                                        <p:attrNameLst>
                                          <p:attrName>ppt_x</p:attrName>
                                        </p:attrNameLst>
                                      </p:cBhvr>
                                      <p:tavLst>
                                        <p:tav tm="0">
                                          <p:val>
                                            <p:strVal val="#ppt_x"/>
                                          </p:val>
                                        </p:tav>
                                        <p:tav tm="100000">
                                          <p:val>
                                            <p:strVal val="#ppt_x"/>
                                          </p:val>
                                        </p:tav>
                                      </p:tavLst>
                                    </p:anim>
                                    <p:anim calcmode="lin" valueType="num">
                                      <p:cBhvr>
                                        <p:cTn id="55" dur="500" fill="hold"/>
                                        <p:tgtEl>
                                          <p:spTgt spid="59"/>
                                        </p:tgtEl>
                                        <p:attrNameLst>
                                          <p:attrName>ppt_y</p:attrName>
                                        </p:attrNameLst>
                                      </p:cBhvr>
                                      <p:tavLst>
                                        <p:tav tm="0">
                                          <p:val>
                                            <p:strVal val="#ppt_y+.1"/>
                                          </p:val>
                                        </p:tav>
                                        <p:tav tm="100000">
                                          <p:val>
                                            <p:strVal val="#ppt_y"/>
                                          </p:val>
                                        </p:tav>
                                      </p:tavLst>
                                    </p:anim>
                                  </p:childTnLst>
                                </p:cTn>
                              </p:par>
                            </p:childTnLst>
                          </p:cTn>
                        </p:par>
                        <p:par>
                          <p:cTn id="56" fill="hold">
                            <p:stCondLst>
                              <p:cond delay="3750"/>
                            </p:stCondLst>
                            <p:childTnLst>
                              <p:par>
                                <p:cTn id="57" presetID="22" presetClass="entr" presetSubtype="8"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p:cBhvr>
                                        <p:cTn id="59" dur="250"/>
                                        <p:tgtEl>
                                          <p:spTgt spid="57"/>
                                        </p:tgtEl>
                                      </p:cBhvr>
                                    </p:animEffect>
                                  </p:childTnLst>
                                </p:cTn>
                              </p:par>
                            </p:childTnLst>
                          </p:cTn>
                        </p:par>
                        <p:par>
                          <p:cTn id="60" fill="hold">
                            <p:stCondLst>
                              <p:cond delay="4000"/>
                            </p:stCondLst>
                            <p:childTnLst>
                              <p:par>
                                <p:cTn id="61" presetID="42"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p:cBhvr>
                                        <p:cTn id="63" dur="250"/>
                                        <p:tgtEl>
                                          <p:spTgt spid="61"/>
                                        </p:tgtEl>
                                      </p:cBhvr>
                                    </p:animEffect>
                                    <p:anim calcmode="lin" valueType="num">
                                      <p:cBhvr>
                                        <p:cTn id="64" dur="250" fill="hold"/>
                                        <p:tgtEl>
                                          <p:spTgt spid="61"/>
                                        </p:tgtEl>
                                        <p:attrNameLst>
                                          <p:attrName>ppt_x</p:attrName>
                                        </p:attrNameLst>
                                      </p:cBhvr>
                                      <p:tavLst>
                                        <p:tav tm="0">
                                          <p:val>
                                            <p:strVal val="#ppt_x"/>
                                          </p:val>
                                        </p:tav>
                                        <p:tav tm="100000">
                                          <p:val>
                                            <p:strVal val="#ppt_x"/>
                                          </p:val>
                                        </p:tav>
                                      </p:tavLst>
                                    </p:anim>
                                    <p:anim calcmode="lin" valueType="num">
                                      <p:cBhvr>
                                        <p:cTn id="65" dur="2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bldLvl="0" animBg="1" autoUpdateAnimBg="0"/>
      <p:bldP spid="52" grpId="0" bldLvl="0" animBg="1" autoUpdateAnimBg="0"/>
      <p:bldP spid="53" grpId="0" bldLvl="0" animBg="1" autoUpdateAnimBg="0"/>
      <p:bldP spid="54" grpId="0" bldLvl="0" animBg="1" autoUpdateAnimBg="0"/>
      <p:bldP spid="55" grpId="0" bldLvl="0" animBg="1" autoUpdateAnimBg="0"/>
      <p:bldP spid="56" grpId="0" bldLvl="0" animBg="1" autoUpdateAnimBg="0"/>
      <p:bldP spid="57" grpId="0" bldLvl="0" animBg="1" autoUpdateAnimBg="0"/>
      <p:bldP spid="58" grpId="0" bldLvl="0" autoUpdateAnimBg="0"/>
      <p:bldP spid="59" grpId="0" bldLvl="0" autoUpdateAnimBg="0"/>
      <p:bldP spid="60" grpId="0" bldLvl="0" autoUpdateAnimBg="0"/>
      <p:bldP spid="61"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顺序图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3" name="图片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2048" y="752256"/>
            <a:ext cx="4977063" cy="4290801"/>
          </a:xfrm>
          <a:prstGeom prst="rect">
            <a:avLst/>
          </a:prstGeom>
        </p:spPr>
      </p:pic>
    </p:spTree>
    <p:extLst>
      <p:ext uri="{BB962C8B-B14F-4D97-AF65-F5344CB8AC3E}">
        <p14:creationId xmlns:p14="http://schemas.microsoft.com/office/powerpoint/2010/main" val="94348626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21"/>
          <p:cNvSpPr>
            <a:spLocks noChangeArrowheads="1"/>
          </p:cNvSpPr>
          <p:nvPr/>
        </p:nvSpPr>
        <p:spPr bwMode="auto">
          <a:xfrm>
            <a:off x="-2916238" y="-395288"/>
            <a:ext cx="5935663" cy="5935663"/>
          </a:xfrm>
          <a:prstGeom prst="ellipse">
            <a:avLst/>
          </a:prstGeom>
          <a:noFill/>
          <a:ln w="25400">
            <a:solidFill>
              <a:srgbClr val="CEE1F2">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6" name="椭圆 1"/>
          <p:cNvSpPr>
            <a:spLocks noChangeArrowheads="1"/>
          </p:cNvSpPr>
          <p:nvPr/>
        </p:nvSpPr>
        <p:spPr bwMode="auto">
          <a:xfrm>
            <a:off x="2027207" y="416450"/>
            <a:ext cx="434975" cy="412750"/>
          </a:xfrm>
          <a:prstGeom prst="ellipse">
            <a:avLst/>
          </a:prstGeom>
          <a:solidFill>
            <a:srgbClr val="CEE1F2">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椭圆 10"/>
          <p:cNvSpPr>
            <a:spLocks noChangeArrowheads="1"/>
          </p:cNvSpPr>
          <p:nvPr/>
        </p:nvSpPr>
        <p:spPr bwMode="auto">
          <a:xfrm>
            <a:off x="2513939" y="1063111"/>
            <a:ext cx="434975" cy="412750"/>
          </a:xfrm>
          <a:prstGeom prst="ellipse">
            <a:avLst/>
          </a:prstGeom>
          <a:solidFill>
            <a:srgbClr val="CEE1F2">
              <a:alpha val="59999"/>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13"/>
          <p:cNvSpPr>
            <a:spLocks noChangeArrowheads="1"/>
          </p:cNvSpPr>
          <p:nvPr/>
        </p:nvSpPr>
        <p:spPr bwMode="auto">
          <a:xfrm>
            <a:off x="2801937" y="1964819"/>
            <a:ext cx="434975" cy="411162"/>
          </a:xfrm>
          <a:prstGeom prst="ellipse">
            <a:avLst/>
          </a:prstGeom>
          <a:solidFill>
            <a:srgbClr val="CEE1F2">
              <a:alpha val="72156"/>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14"/>
          <p:cNvSpPr>
            <a:spLocks noChangeArrowheads="1"/>
          </p:cNvSpPr>
          <p:nvPr/>
        </p:nvSpPr>
        <p:spPr bwMode="auto">
          <a:xfrm>
            <a:off x="2752725" y="2846082"/>
            <a:ext cx="434975" cy="412750"/>
          </a:xfrm>
          <a:prstGeom prst="ellipse">
            <a:avLst/>
          </a:prstGeom>
          <a:solidFill>
            <a:srgbClr val="CEE1F2">
              <a:alpha val="79999"/>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3"/>
          <p:cNvSpPr>
            <a:spLocks noChangeArrowheads="1"/>
          </p:cNvSpPr>
          <p:nvPr/>
        </p:nvSpPr>
        <p:spPr bwMode="auto">
          <a:xfrm>
            <a:off x="804863" y="2279650"/>
            <a:ext cx="1387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 录</a:t>
            </a:r>
          </a:p>
        </p:txBody>
      </p:sp>
      <p:grpSp>
        <p:nvGrpSpPr>
          <p:cNvPr id="11" name="组合 9"/>
          <p:cNvGrpSpPr>
            <a:grpSpLocks/>
          </p:cNvGrpSpPr>
          <p:nvPr/>
        </p:nvGrpSpPr>
        <p:grpSpPr bwMode="auto">
          <a:xfrm>
            <a:off x="673100" y="1758950"/>
            <a:ext cx="1627188" cy="1624013"/>
            <a:chOff x="0" y="0"/>
            <a:chExt cx="1452770" cy="1449927"/>
          </a:xfrm>
        </p:grpSpPr>
        <p:sp>
          <p:nvSpPr>
            <p:cNvPr id="12" name="文本框 139"/>
            <p:cNvSpPr>
              <a:spLocks noChangeArrowheads="1"/>
            </p:cNvSpPr>
            <p:nvPr/>
          </p:nvSpPr>
          <p:spPr bwMode="auto">
            <a:xfrm rot="-5400000">
              <a:off x="-99239" y="608179"/>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0"/>
            <p:cNvSpPr>
              <a:spLocks noChangeArrowheads="1"/>
            </p:cNvSpPr>
            <p:nvPr/>
          </p:nvSpPr>
          <p:spPr bwMode="auto">
            <a:xfrm rot="-4930435">
              <a:off x="-93561" y="52517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1"/>
            <p:cNvSpPr>
              <a:spLocks noChangeArrowheads="1"/>
            </p:cNvSpPr>
            <p:nvPr/>
          </p:nvSpPr>
          <p:spPr bwMode="auto">
            <a:xfrm rot="-4460869">
              <a:off x="-76633" y="443712"/>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2"/>
            <p:cNvSpPr>
              <a:spLocks noChangeArrowheads="1"/>
            </p:cNvSpPr>
            <p:nvPr/>
          </p:nvSpPr>
          <p:spPr bwMode="auto">
            <a:xfrm rot="-3991306">
              <a:off x="-48771" y="365314"/>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43"/>
            <p:cNvSpPr>
              <a:spLocks noChangeArrowheads="1"/>
            </p:cNvSpPr>
            <p:nvPr/>
          </p:nvSpPr>
          <p:spPr bwMode="auto">
            <a:xfrm rot="-3521739">
              <a:off x="-10493" y="29144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44"/>
            <p:cNvSpPr>
              <a:spLocks noChangeArrowheads="1"/>
            </p:cNvSpPr>
            <p:nvPr/>
          </p:nvSpPr>
          <p:spPr bwMode="auto">
            <a:xfrm rot="-3052174">
              <a:off x="37488" y="22346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45"/>
            <p:cNvSpPr>
              <a:spLocks noChangeArrowheads="1"/>
            </p:cNvSpPr>
            <p:nvPr/>
          </p:nvSpPr>
          <p:spPr bwMode="auto">
            <a:xfrm rot="-2582609">
              <a:off x="94277" y="162661"/>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46"/>
            <p:cNvSpPr>
              <a:spLocks noChangeArrowheads="1"/>
            </p:cNvSpPr>
            <p:nvPr/>
          </p:nvSpPr>
          <p:spPr bwMode="auto">
            <a:xfrm rot="-2113044">
              <a:off x="158817" y="110151"/>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47"/>
            <p:cNvSpPr>
              <a:spLocks noChangeArrowheads="1"/>
            </p:cNvSpPr>
            <p:nvPr/>
          </p:nvSpPr>
          <p:spPr bwMode="auto">
            <a:xfrm rot="-1643478">
              <a:off x="229905" y="66922"/>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48"/>
            <p:cNvSpPr>
              <a:spLocks noChangeArrowheads="1"/>
            </p:cNvSpPr>
            <p:nvPr/>
          </p:nvSpPr>
          <p:spPr bwMode="auto">
            <a:xfrm rot="-1173913">
              <a:off x="306218" y="33777"/>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49"/>
            <p:cNvSpPr>
              <a:spLocks noChangeArrowheads="1"/>
            </p:cNvSpPr>
            <p:nvPr/>
          </p:nvSpPr>
          <p:spPr bwMode="auto">
            <a:xfrm rot="-704348">
              <a:off x="386334" y="1132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0"/>
            <p:cNvSpPr>
              <a:spLocks noChangeArrowheads="1"/>
            </p:cNvSpPr>
            <p:nvPr/>
          </p:nvSpPr>
          <p:spPr bwMode="auto">
            <a:xfrm rot="-234781">
              <a:off x="468760" y="0"/>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4" name="文本框 151"/>
            <p:cNvSpPr>
              <a:spLocks noChangeArrowheads="1"/>
            </p:cNvSpPr>
            <p:nvPr/>
          </p:nvSpPr>
          <p:spPr bwMode="auto">
            <a:xfrm rot="234782">
              <a:off x="551962" y="0"/>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5" name="文本框 152"/>
            <p:cNvSpPr>
              <a:spLocks noChangeArrowheads="1"/>
            </p:cNvSpPr>
            <p:nvPr/>
          </p:nvSpPr>
          <p:spPr bwMode="auto">
            <a:xfrm rot="704348">
              <a:off x="634388" y="11329"/>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6" name="文本框 153"/>
            <p:cNvSpPr>
              <a:spLocks noChangeArrowheads="1"/>
            </p:cNvSpPr>
            <p:nvPr/>
          </p:nvSpPr>
          <p:spPr bwMode="auto">
            <a:xfrm rot="1173913">
              <a:off x="714504" y="33777"/>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7" name="文本框 154"/>
            <p:cNvSpPr>
              <a:spLocks noChangeArrowheads="1"/>
            </p:cNvSpPr>
            <p:nvPr/>
          </p:nvSpPr>
          <p:spPr bwMode="auto">
            <a:xfrm rot="1643478">
              <a:off x="790817" y="66925"/>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8" name="文本框 155"/>
            <p:cNvSpPr>
              <a:spLocks noChangeArrowheads="1"/>
            </p:cNvSpPr>
            <p:nvPr/>
          </p:nvSpPr>
          <p:spPr bwMode="auto">
            <a:xfrm rot="2113044">
              <a:off x="861905" y="110154"/>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9" name="文本框 156"/>
            <p:cNvSpPr>
              <a:spLocks noChangeArrowheads="1"/>
            </p:cNvSpPr>
            <p:nvPr/>
          </p:nvSpPr>
          <p:spPr bwMode="auto">
            <a:xfrm rot="2582608">
              <a:off x="926445" y="162659"/>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0" name="文本框 157"/>
            <p:cNvSpPr>
              <a:spLocks noChangeArrowheads="1"/>
            </p:cNvSpPr>
            <p:nvPr/>
          </p:nvSpPr>
          <p:spPr bwMode="auto">
            <a:xfrm rot="3052174">
              <a:off x="983234" y="22346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1" name="文本框 158"/>
            <p:cNvSpPr>
              <a:spLocks noChangeArrowheads="1"/>
            </p:cNvSpPr>
            <p:nvPr/>
          </p:nvSpPr>
          <p:spPr bwMode="auto">
            <a:xfrm rot="3521739">
              <a:off x="1031215" y="291440"/>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59"/>
            <p:cNvSpPr>
              <a:spLocks noChangeArrowheads="1"/>
            </p:cNvSpPr>
            <p:nvPr/>
          </p:nvSpPr>
          <p:spPr bwMode="auto">
            <a:xfrm rot="3991306">
              <a:off x="1069493" y="365314"/>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3" name="文本框 160"/>
            <p:cNvSpPr>
              <a:spLocks noChangeArrowheads="1"/>
            </p:cNvSpPr>
            <p:nvPr/>
          </p:nvSpPr>
          <p:spPr bwMode="auto">
            <a:xfrm rot="4460869">
              <a:off x="1097355" y="443712"/>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1"/>
            <p:cNvSpPr>
              <a:spLocks noChangeArrowheads="1"/>
            </p:cNvSpPr>
            <p:nvPr/>
          </p:nvSpPr>
          <p:spPr bwMode="auto">
            <a:xfrm rot="4930435">
              <a:off x="1114283" y="52517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2"/>
            <p:cNvSpPr>
              <a:spLocks noChangeArrowheads="1"/>
            </p:cNvSpPr>
            <p:nvPr/>
          </p:nvSpPr>
          <p:spPr bwMode="auto">
            <a:xfrm rot="5400000">
              <a:off x="1119961" y="60818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63"/>
            <p:cNvSpPr>
              <a:spLocks noChangeArrowheads="1"/>
            </p:cNvSpPr>
            <p:nvPr/>
          </p:nvSpPr>
          <p:spPr bwMode="auto">
            <a:xfrm rot="5869565">
              <a:off x="1114283" y="691187"/>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7" name="文本框 164"/>
            <p:cNvSpPr>
              <a:spLocks noChangeArrowheads="1"/>
            </p:cNvSpPr>
            <p:nvPr/>
          </p:nvSpPr>
          <p:spPr bwMode="auto">
            <a:xfrm rot="6339131">
              <a:off x="1097355" y="772646"/>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65"/>
            <p:cNvSpPr>
              <a:spLocks noChangeArrowheads="1"/>
            </p:cNvSpPr>
            <p:nvPr/>
          </p:nvSpPr>
          <p:spPr bwMode="auto">
            <a:xfrm rot="6808695">
              <a:off x="1069493" y="851043"/>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66"/>
            <p:cNvSpPr>
              <a:spLocks noChangeArrowheads="1"/>
            </p:cNvSpPr>
            <p:nvPr/>
          </p:nvSpPr>
          <p:spPr bwMode="auto">
            <a:xfrm rot="7278261">
              <a:off x="1031215" y="92491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40" name="文本框 167"/>
            <p:cNvSpPr>
              <a:spLocks noChangeArrowheads="1"/>
            </p:cNvSpPr>
            <p:nvPr/>
          </p:nvSpPr>
          <p:spPr bwMode="auto">
            <a:xfrm rot="7747826">
              <a:off x="983235" y="99288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68"/>
            <p:cNvSpPr>
              <a:spLocks noChangeArrowheads="1"/>
            </p:cNvSpPr>
            <p:nvPr/>
          </p:nvSpPr>
          <p:spPr bwMode="auto">
            <a:xfrm rot="8217393">
              <a:off x="926445" y="1053696"/>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69"/>
            <p:cNvSpPr>
              <a:spLocks noChangeArrowheads="1"/>
            </p:cNvSpPr>
            <p:nvPr/>
          </p:nvSpPr>
          <p:spPr bwMode="auto">
            <a:xfrm rot="8686956">
              <a:off x="861905" y="1106206"/>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0"/>
            <p:cNvSpPr>
              <a:spLocks noChangeArrowheads="1"/>
            </p:cNvSpPr>
            <p:nvPr/>
          </p:nvSpPr>
          <p:spPr bwMode="auto">
            <a:xfrm rot="9156522">
              <a:off x="790817" y="1149436"/>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1"/>
            <p:cNvSpPr>
              <a:spLocks noChangeArrowheads="1"/>
            </p:cNvSpPr>
            <p:nvPr/>
          </p:nvSpPr>
          <p:spPr bwMode="auto">
            <a:xfrm rot="9626087">
              <a:off x="714504" y="1182580"/>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2"/>
            <p:cNvSpPr>
              <a:spLocks noChangeArrowheads="1"/>
            </p:cNvSpPr>
            <p:nvPr/>
          </p:nvSpPr>
          <p:spPr bwMode="auto">
            <a:xfrm rot="10095652">
              <a:off x="634388" y="120502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73"/>
            <p:cNvSpPr>
              <a:spLocks noChangeArrowheads="1"/>
            </p:cNvSpPr>
            <p:nvPr/>
          </p:nvSpPr>
          <p:spPr bwMode="auto">
            <a:xfrm rot="10565217">
              <a:off x="551962" y="121635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74"/>
            <p:cNvSpPr>
              <a:spLocks noChangeArrowheads="1"/>
            </p:cNvSpPr>
            <p:nvPr/>
          </p:nvSpPr>
          <p:spPr bwMode="auto">
            <a:xfrm rot="-10565217">
              <a:off x="468760" y="121635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75"/>
            <p:cNvSpPr>
              <a:spLocks noChangeArrowheads="1"/>
            </p:cNvSpPr>
            <p:nvPr/>
          </p:nvSpPr>
          <p:spPr bwMode="auto">
            <a:xfrm rot="-10095652">
              <a:off x="386334" y="1205029"/>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76"/>
            <p:cNvSpPr>
              <a:spLocks noChangeArrowheads="1"/>
            </p:cNvSpPr>
            <p:nvPr/>
          </p:nvSpPr>
          <p:spPr bwMode="auto">
            <a:xfrm rot="-9626087">
              <a:off x="306218" y="1182581"/>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77"/>
            <p:cNvSpPr>
              <a:spLocks noChangeArrowheads="1"/>
            </p:cNvSpPr>
            <p:nvPr/>
          </p:nvSpPr>
          <p:spPr bwMode="auto">
            <a:xfrm rot="-9156522">
              <a:off x="229905" y="1149433"/>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1" name="文本框 178"/>
            <p:cNvSpPr>
              <a:spLocks noChangeArrowheads="1"/>
            </p:cNvSpPr>
            <p:nvPr/>
          </p:nvSpPr>
          <p:spPr bwMode="auto">
            <a:xfrm rot="-8686956">
              <a:off x="158817" y="1106204"/>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2" name="文本框 179"/>
            <p:cNvSpPr>
              <a:spLocks noChangeArrowheads="1"/>
            </p:cNvSpPr>
            <p:nvPr/>
          </p:nvSpPr>
          <p:spPr bwMode="auto">
            <a:xfrm rot="-8217391">
              <a:off x="94277" y="1053697"/>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3" name="文本框 180"/>
            <p:cNvSpPr>
              <a:spLocks noChangeArrowheads="1"/>
            </p:cNvSpPr>
            <p:nvPr/>
          </p:nvSpPr>
          <p:spPr bwMode="auto">
            <a:xfrm rot="-7747826">
              <a:off x="37488" y="992890"/>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4" name="文本框 181"/>
            <p:cNvSpPr>
              <a:spLocks noChangeArrowheads="1"/>
            </p:cNvSpPr>
            <p:nvPr/>
          </p:nvSpPr>
          <p:spPr bwMode="auto">
            <a:xfrm rot="-7278261">
              <a:off x="-10493" y="924919"/>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5" name="文本框 182"/>
            <p:cNvSpPr>
              <a:spLocks noChangeArrowheads="1"/>
            </p:cNvSpPr>
            <p:nvPr/>
          </p:nvSpPr>
          <p:spPr bwMode="auto">
            <a:xfrm rot="-6808696">
              <a:off x="-48771" y="851043"/>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6" name="文本框 183"/>
            <p:cNvSpPr>
              <a:spLocks noChangeArrowheads="1"/>
            </p:cNvSpPr>
            <p:nvPr/>
          </p:nvSpPr>
          <p:spPr bwMode="auto">
            <a:xfrm rot="-6339130">
              <a:off x="-76633" y="772647"/>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7" name="文本框 184"/>
            <p:cNvSpPr>
              <a:spLocks noChangeArrowheads="1"/>
            </p:cNvSpPr>
            <p:nvPr/>
          </p:nvSpPr>
          <p:spPr bwMode="auto">
            <a:xfrm rot="-5869565">
              <a:off x="-93561" y="691187"/>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8" name="文本框 185"/>
          <p:cNvSpPr>
            <a:spLocks noChangeArrowheads="1"/>
          </p:cNvSpPr>
          <p:nvPr/>
        </p:nvSpPr>
        <p:spPr bwMode="auto">
          <a:xfrm>
            <a:off x="2325657" y="419625"/>
            <a:ext cx="3586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用例图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文本框 186"/>
          <p:cNvSpPr>
            <a:spLocks noChangeArrowheads="1"/>
          </p:cNvSpPr>
          <p:nvPr/>
        </p:nvSpPr>
        <p:spPr bwMode="auto">
          <a:xfrm>
            <a:off x="2828264" y="1086924"/>
            <a:ext cx="3505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文本框 187"/>
          <p:cNvSpPr>
            <a:spLocks noChangeArrowheads="1"/>
          </p:cNvSpPr>
          <p:nvPr/>
        </p:nvSpPr>
        <p:spPr bwMode="auto">
          <a:xfrm>
            <a:off x="3038474" y="1971169"/>
            <a:ext cx="3798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文本框 188"/>
          <p:cNvSpPr>
            <a:spLocks noChangeArrowheads="1"/>
          </p:cNvSpPr>
          <p:nvPr/>
        </p:nvSpPr>
        <p:spPr bwMode="auto">
          <a:xfrm>
            <a:off x="3355975" y="2852432"/>
            <a:ext cx="329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顺序图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TextBox 2"/>
          <p:cNvSpPr>
            <a:spLocks noChangeArrowheads="1"/>
          </p:cNvSpPr>
          <p:nvPr/>
        </p:nvSpPr>
        <p:spPr bwMode="auto">
          <a:xfrm>
            <a:off x="1941482" y="422800"/>
            <a:ext cx="606425" cy="400050"/>
          </a:xfrm>
          <a:prstGeom prst="rect">
            <a:avLst/>
          </a:prstGeom>
          <a:noFill/>
          <a:ln>
            <a:noFill/>
          </a:ln>
          <a:extLst>
            <a:ext uri="{909E8E84-426E-40DD-AFC4-6F175D3DCCD1}">
              <a14:hiddenFill xmlns:a14="http://schemas.microsoft.com/office/drawing/2010/main">
                <a:solidFill>
                  <a:srgbClr val="CEE1F2"/>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TextBox 59"/>
          <p:cNvSpPr>
            <a:spLocks noChangeArrowheads="1"/>
          </p:cNvSpPr>
          <p:nvPr/>
        </p:nvSpPr>
        <p:spPr bwMode="auto">
          <a:xfrm>
            <a:off x="2442502" y="1077399"/>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TextBox 60"/>
          <p:cNvSpPr>
            <a:spLocks noChangeArrowheads="1"/>
          </p:cNvSpPr>
          <p:nvPr/>
        </p:nvSpPr>
        <p:spPr bwMode="auto">
          <a:xfrm>
            <a:off x="2738437" y="1971169"/>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TextBox 61"/>
          <p:cNvSpPr>
            <a:spLocks noChangeArrowheads="1"/>
          </p:cNvSpPr>
          <p:nvPr/>
        </p:nvSpPr>
        <p:spPr bwMode="auto">
          <a:xfrm>
            <a:off x="2667000" y="2852432"/>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椭圆 14"/>
          <p:cNvSpPr>
            <a:spLocks noChangeArrowheads="1"/>
          </p:cNvSpPr>
          <p:nvPr/>
        </p:nvSpPr>
        <p:spPr bwMode="auto">
          <a:xfrm>
            <a:off x="2479014" y="3681375"/>
            <a:ext cx="434975" cy="412750"/>
          </a:xfrm>
          <a:prstGeom prst="ellipse">
            <a:avLst/>
          </a:prstGeom>
          <a:solidFill>
            <a:srgbClr val="CEE1F2">
              <a:alpha val="79999"/>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 name="文本框 188"/>
          <p:cNvSpPr>
            <a:spLocks noChangeArrowheads="1"/>
          </p:cNvSpPr>
          <p:nvPr/>
        </p:nvSpPr>
        <p:spPr bwMode="auto">
          <a:xfrm>
            <a:off x="3082264" y="3687725"/>
            <a:ext cx="329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协作图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TextBox 61"/>
          <p:cNvSpPr>
            <a:spLocks noChangeArrowheads="1"/>
          </p:cNvSpPr>
          <p:nvPr/>
        </p:nvSpPr>
        <p:spPr bwMode="auto">
          <a:xfrm>
            <a:off x="2393289" y="3687725"/>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椭圆 14"/>
          <p:cNvSpPr>
            <a:spLocks noChangeArrowheads="1"/>
          </p:cNvSpPr>
          <p:nvPr/>
        </p:nvSpPr>
        <p:spPr bwMode="auto">
          <a:xfrm>
            <a:off x="2038457" y="4466235"/>
            <a:ext cx="434975" cy="412750"/>
          </a:xfrm>
          <a:prstGeom prst="ellipse">
            <a:avLst/>
          </a:prstGeom>
          <a:solidFill>
            <a:srgbClr val="CEE1F2">
              <a:alpha val="79999"/>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 name="文本框 188"/>
          <p:cNvSpPr>
            <a:spLocks noChangeArrowheads="1"/>
          </p:cNvSpPr>
          <p:nvPr/>
        </p:nvSpPr>
        <p:spPr bwMode="auto">
          <a:xfrm>
            <a:off x="2641707" y="4472585"/>
            <a:ext cx="329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部署图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 name="TextBox 61"/>
          <p:cNvSpPr>
            <a:spLocks noChangeArrowheads="1"/>
          </p:cNvSpPr>
          <p:nvPr/>
        </p:nvSpPr>
        <p:spPr bwMode="auto">
          <a:xfrm>
            <a:off x="1952732" y="4472585"/>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78679506"/>
      </p:ext>
    </p:extLst>
  </p:cSld>
  <p:clrMapOvr>
    <a:masterClrMapping/>
  </p:clrMapOvr>
  <mc:AlternateContent xmlns:mc="http://schemas.openxmlformats.org/markup-compatibility/2006" xmlns:p14="http://schemas.microsoft.com/office/powerpoint/2010/main">
    <mc:Choice Requires="p14">
      <p:transition spd="slow" p14:dur="39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par>
                          <p:cTn id="17" fill="hold">
                            <p:stCondLst>
                              <p:cond delay="2000"/>
                            </p:stCondLst>
                            <p:childTnLst>
                              <p:par>
                                <p:cTn id="18" presetID="1" presetClass="entr" presetSubtype="0" fill="hold" grpId="1"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37" presetClass="path" presetSubtype="0" accel="50000" decel="50000" fill="hold" grpId="0" nodeType="withEffect">
                                  <p:stCondLst>
                                    <p:cond delay="0"/>
                                  </p:stCondLst>
                                  <p:childTnLst>
                                    <p:animMotion origin="layout" path="M -0.14097 -0.24136 L -0.0842 -0.16512 C -0.06511 -0.1395 -0.07188 -0.14413 -0.06007 -0.12654 C -0.04445 -0.09475 -0.02917 -0.06852 -0.02222 -0.04599 C -0.02222 -0.04568 1.11111E-6 -0.00062 1.11111E-6 -1.7284E-6 " pathEditMode="relative" rAng="0" ptsTypes="FfffF">
                                      <p:cBhvr>
                                        <p:cTn id="21" dur="1000" fill="hold"/>
                                        <p:tgtEl>
                                          <p:spTgt spid="6"/>
                                        </p:tgtEl>
                                        <p:attrNameLst>
                                          <p:attrName>ppt_x,ppt_y</p:attrName>
                                        </p:attrNameLst>
                                      </p:cBhvr>
                                      <p:rCtr x="704900" y="1206800"/>
                                    </p:animMotion>
                                  </p:childTnLst>
                                </p:cTn>
                              </p:par>
                            </p:childTnLst>
                          </p:cTn>
                        </p:par>
                        <p:par>
                          <p:cTn id="22" fill="hold">
                            <p:stCondLst>
                              <p:cond delay="3000"/>
                            </p:stCondLst>
                            <p:childTnLst>
                              <p:par>
                                <p:cTn id="23" presetID="22" presetClass="entr" presetSubtype="4" fill="hold" grpId="0" nodeType="afterEffect">
                                  <p:stCondLst>
                                    <p:cond delay="0"/>
                                  </p:stCondLst>
                                  <p:childTnLst>
                                    <p:set>
                                      <p:cBhvr>
                                        <p:cTn id="24" dur="1" fill="hold">
                                          <p:stCondLst>
                                            <p:cond delay="0"/>
                                          </p:stCondLst>
                                        </p:cTn>
                                        <p:tgtEl>
                                          <p:spTgt spid="62"/>
                                        </p:tgtEl>
                                        <p:attrNameLst>
                                          <p:attrName>style.visibility</p:attrName>
                                        </p:attrNameLst>
                                      </p:cBhvr>
                                      <p:to>
                                        <p:strVal val="visible"/>
                                      </p:to>
                                    </p:set>
                                    <p:animEffect>
                                      <p:cBhvr>
                                        <p:cTn id="25" dur="500"/>
                                        <p:tgtEl>
                                          <p:spTgt spid="62"/>
                                        </p:tgtEl>
                                      </p:cBhvr>
                                    </p:animEffect>
                                  </p:childTnLst>
                                </p:cTn>
                              </p:par>
                            </p:childTnLst>
                          </p:cTn>
                        </p:par>
                        <p:par>
                          <p:cTn id="26" fill="hold">
                            <p:stCondLst>
                              <p:cond delay="3500"/>
                            </p:stCondLst>
                            <p:childTnLst>
                              <p:par>
                                <p:cTn id="27" presetID="14" presetClass="entr" presetSubtype="10" fill="hold" grpId="0"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p:cBhvr>
                                        <p:cTn id="29" dur="500"/>
                                        <p:tgtEl>
                                          <p:spTgt spid="58"/>
                                        </p:tgtEl>
                                      </p:cBhvr>
                                    </p:animEffect>
                                  </p:childTnLst>
                                </p:cTn>
                              </p:par>
                            </p:childTnLst>
                          </p:cTn>
                        </p:par>
                        <p:par>
                          <p:cTn id="30" fill="hold">
                            <p:stCondLst>
                              <p:cond delay="4000"/>
                            </p:stCondLst>
                            <p:childTnLst>
                              <p:par>
                                <p:cTn id="31" presetID="1" presetClass="entr" presetSubtype="0" fill="hold" grpId="1" nodeType="after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0" presetClass="path" presetSubtype="0" accel="50000" decel="50000" fill="hold" grpId="0" nodeType="withEffect">
                                  <p:stCondLst>
                                    <p:cond delay="0"/>
                                  </p:stCondLst>
                                  <p:childTnLst>
                                    <p:animMotion origin="layout" path="M -0.03108 -0.19938 L -0.01649 -0.11604 L -0.00816 -0.0753 L 0.00121 0.00247 " pathEditMode="relative" rAng="0" ptsTypes="AAAA">
                                      <p:cBhvr>
                                        <p:cTn id="34" dur="1000" fill="hold"/>
                                        <p:tgtEl>
                                          <p:spTgt spid="7"/>
                                        </p:tgtEl>
                                        <p:attrNameLst>
                                          <p:attrName>ppt_x,ppt_y</p:attrName>
                                        </p:attrNameLst>
                                      </p:cBhvr>
                                      <p:rCtr x="161500" y="1009300"/>
                                    </p:animMotion>
                                  </p:childTnLst>
                                </p:cTn>
                              </p:par>
                            </p:childTnLst>
                          </p:cTn>
                        </p:par>
                        <p:par>
                          <p:cTn id="35" fill="hold">
                            <p:stCondLst>
                              <p:cond delay="5000"/>
                            </p:stCondLst>
                            <p:childTnLst>
                              <p:par>
                                <p:cTn id="36" presetID="22" presetClass="entr" presetSubtype="4" fill="hold" grpId="0" nodeType="afterEffect">
                                  <p:stCondLst>
                                    <p:cond delay="0"/>
                                  </p:stCondLst>
                                  <p:childTnLst>
                                    <p:set>
                                      <p:cBhvr>
                                        <p:cTn id="37" dur="1" fill="hold">
                                          <p:stCondLst>
                                            <p:cond delay="0"/>
                                          </p:stCondLst>
                                        </p:cTn>
                                        <p:tgtEl>
                                          <p:spTgt spid="63"/>
                                        </p:tgtEl>
                                        <p:attrNameLst>
                                          <p:attrName>style.visibility</p:attrName>
                                        </p:attrNameLst>
                                      </p:cBhvr>
                                      <p:to>
                                        <p:strVal val="visible"/>
                                      </p:to>
                                    </p:set>
                                    <p:animEffect>
                                      <p:cBhvr>
                                        <p:cTn id="38" dur="500"/>
                                        <p:tgtEl>
                                          <p:spTgt spid="63"/>
                                        </p:tgtEl>
                                      </p:cBhvr>
                                    </p:animEffect>
                                  </p:childTnLst>
                                </p:cTn>
                              </p:par>
                            </p:childTnLst>
                          </p:cTn>
                        </p:par>
                        <p:par>
                          <p:cTn id="39" fill="hold">
                            <p:stCondLst>
                              <p:cond delay="5500"/>
                            </p:stCondLst>
                            <p:childTnLst>
                              <p:par>
                                <p:cTn id="40" presetID="14" presetClass="entr" presetSubtype="10" fill="hold" grpId="0"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p:cBhvr>
                                        <p:cTn id="42" dur="500"/>
                                        <p:tgtEl>
                                          <p:spTgt spid="59"/>
                                        </p:tgtEl>
                                      </p:cBhvr>
                                    </p:animEffect>
                                  </p:childTnLst>
                                </p:cTn>
                              </p:par>
                            </p:childTnLst>
                          </p:cTn>
                        </p:par>
                        <p:par>
                          <p:cTn id="43" fill="hold">
                            <p:stCondLst>
                              <p:cond delay="6000"/>
                            </p:stCondLst>
                            <p:childTnLst>
                              <p:par>
                                <p:cTn id="44" presetID="1" presetClass="entr" presetSubtype="0"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childTnLst>
                                </p:cTn>
                              </p:par>
                              <p:par>
                                <p:cTn id="46" presetID="0" presetClass="path" presetSubtype="0" accel="50000" decel="50000" fill="hold" grpId="1" nodeType="withEffect">
                                  <p:stCondLst>
                                    <p:cond delay="0"/>
                                  </p:stCondLst>
                                  <p:childTnLst>
                                    <p:animMotion origin="layout" path="M 0.00903 -0.22469 L 0.01215 -0.14506 L 0.00694 -0.05617 L 0.00069 0.00309 " pathEditMode="relative" rAng="0" ptsTypes="AAAA">
                                      <p:cBhvr>
                                        <p:cTn id="47" dur="1000" fill="hold"/>
                                        <p:tgtEl>
                                          <p:spTgt spid="8"/>
                                        </p:tgtEl>
                                        <p:attrNameLst>
                                          <p:attrName>ppt_x,ppt_y</p:attrName>
                                        </p:attrNameLst>
                                      </p:cBhvr>
                                      <p:rCtr x="0" y="0"/>
                                    </p:animMotion>
                                  </p:childTnLst>
                                </p:cTn>
                              </p:par>
                            </p:childTnLst>
                          </p:cTn>
                        </p:par>
                        <p:par>
                          <p:cTn id="48" fill="hold">
                            <p:stCondLst>
                              <p:cond delay="7000"/>
                            </p:stCondLst>
                            <p:childTnLst>
                              <p:par>
                                <p:cTn id="49" presetID="22" presetClass="entr" presetSubtype="4" fill="hold" grpId="0"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p:cBhvr>
                                        <p:cTn id="51" dur="500"/>
                                        <p:tgtEl>
                                          <p:spTgt spid="64"/>
                                        </p:tgtEl>
                                      </p:cBhvr>
                                    </p:animEffect>
                                  </p:childTnLst>
                                </p:cTn>
                              </p:par>
                            </p:childTnLst>
                          </p:cTn>
                        </p:par>
                        <p:par>
                          <p:cTn id="52" fill="hold">
                            <p:stCondLst>
                              <p:cond delay="7500"/>
                            </p:stCondLst>
                            <p:childTnLst>
                              <p:par>
                                <p:cTn id="53" presetID="14" presetClass="entr" presetSubtype="10" fill="hold" grpId="0" nodeType="afterEffect">
                                  <p:stCondLst>
                                    <p:cond delay="0"/>
                                  </p:stCondLst>
                                  <p:childTnLst>
                                    <p:set>
                                      <p:cBhvr>
                                        <p:cTn id="54" dur="1" fill="hold">
                                          <p:stCondLst>
                                            <p:cond delay="0"/>
                                          </p:stCondLst>
                                        </p:cTn>
                                        <p:tgtEl>
                                          <p:spTgt spid="60"/>
                                        </p:tgtEl>
                                        <p:attrNameLst>
                                          <p:attrName>style.visibility</p:attrName>
                                        </p:attrNameLst>
                                      </p:cBhvr>
                                      <p:to>
                                        <p:strVal val="visible"/>
                                      </p:to>
                                    </p:set>
                                    <p:animEffect>
                                      <p:cBhvr>
                                        <p:cTn id="55" dur="500"/>
                                        <p:tgtEl>
                                          <p:spTgt spid="60"/>
                                        </p:tgtEl>
                                      </p:cBhvr>
                                    </p:animEffect>
                                  </p:childTnLst>
                                </p:cTn>
                              </p:par>
                            </p:childTnLst>
                          </p:cTn>
                        </p:par>
                        <p:par>
                          <p:cTn id="56" fill="hold">
                            <p:stCondLst>
                              <p:cond delay="8000"/>
                            </p:stCondLst>
                            <p:childTnLst>
                              <p:par>
                                <p:cTn id="57" presetID="1"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0.04704 -0.18117 L 0.03732 -0.12932 C 0.0342 -0.11451 0.03177 -0.10586 0.02829 -0.09228 C 0.02482 -0.0787 0.01805 -0.05586 0.01302 -0.03796 L 0.00052 -0.00339 L 0.00052 -0.00031 " pathEditMode="relative" rAng="0" ptsTypes="AasAAA">
                                      <p:cBhvr>
                                        <p:cTn id="60" dur="1000" fill="hold"/>
                                        <p:tgtEl>
                                          <p:spTgt spid="9"/>
                                        </p:tgtEl>
                                        <p:attrNameLst>
                                          <p:attrName>ppt_x,ppt_y</p:attrName>
                                        </p:attrNameLst>
                                      </p:cBhvr>
                                      <p:rCtr x="-232600" y="904300"/>
                                    </p:animMotion>
                                  </p:childTnLst>
                                </p:cTn>
                              </p:par>
                            </p:childTnLst>
                          </p:cTn>
                        </p:par>
                        <p:par>
                          <p:cTn id="61" fill="hold">
                            <p:stCondLst>
                              <p:cond delay="9000"/>
                            </p:stCondLst>
                            <p:childTnLst>
                              <p:par>
                                <p:cTn id="62" presetID="22" presetClass="entr" presetSubtype="4" fill="hold" grpId="0" nodeType="afterEffect">
                                  <p:stCondLst>
                                    <p:cond delay="0"/>
                                  </p:stCondLst>
                                  <p:childTnLst>
                                    <p:set>
                                      <p:cBhvr>
                                        <p:cTn id="63" dur="1" fill="hold">
                                          <p:stCondLst>
                                            <p:cond delay="0"/>
                                          </p:stCondLst>
                                        </p:cTn>
                                        <p:tgtEl>
                                          <p:spTgt spid="65"/>
                                        </p:tgtEl>
                                        <p:attrNameLst>
                                          <p:attrName>style.visibility</p:attrName>
                                        </p:attrNameLst>
                                      </p:cBhvr>
                                      <p:to>
                                        <p:strVal val="visible"/>
                                      </p:to>
                                    </p:set>
                                    <p:animEffect>
                                      <p:cBhvr>
                                        <p:cTn id="64" dur="500"/>
                                        <p:tgtEl>
                                          <p:spTgt spid="65"/>
                                        </p:tgtEl>
                                      </p:cBhvr>
                                    </p:animEffect>
                                  </p:childTnLst>
                                </p:cTn>
                              </p:par>
                            </p:childTnLst>
                          </p:cTn>
                        </p:par>
                        <p:par>
                          <p:cTn id="65" fill="hold">
                            <p:stCondLst>
                              <p:cond delay="9500"/>
                            </p:stCondLst>
                            <p:childTnLst>
                              <p:par>
                                <p:cTn id="66" presetID="14" presetClass="entr" presetSubtype="10" fill="hold" grpId="0" nodeType="afterEffect">
                                  <p:stCondLst>
                                    <p:cond delay="0"/>
                                  </p:stCondLst>
                                  <p:childTnLst>
                                    <p:set>
                                      <p:cBhvr>
                                        <p:cTn id="67" dur="1" fill="hold">
                                          <p:stCondLst>
                                            <p:cond delay="0"/>
                                          </p:stCondLst>
                                        </p:cTn>
                                        <p:tgtEl>
                                          <p:spTgt spid="61"/>
                                        </p:tgtEl>
                                        <p:attrNameLst>
                                          <p:attrName>style.visibility</p:attrName>
                                        </p:attrNameLst>
                                      </p:cBhvr>
                                      <p:to>
                                        <p:strVal val="visible"/>
                                      </p:to>
                                    </p:set>
                                    <p:animEffect>
                                      <p:cBhvr>
                                        <p:cTn id="68" dur="500"/>
                                        <p:tgtEl>
                                          <p:spTgt spid="61"/>
                                        </p:tgtEl>
                                      </p:cBhvr>
                                    </p:animEffect>
                                  </p:childTnLst>
                                </p:cTn>
                              </p:par>
                            </p:childTnLst>
                          </p:cTn>
                        </p:par>
                        <p:par>
                          <p:cTn id="69" fill="hold">
                            <p:stCondLst>
                              <p:cond delay="10000"/>
                            </p:stCondLst>
                            <p:childTnLst>
                              <p:par>
                                <p:cTn id="70" presetID="1" presetClass="entr" presetSubtype="0" fill="hold" grpId="0" nodeType="afterEffect">
                                  <p:stCondLst>
                                    <p:cond delay="0"/>
                                  </p:stCondLst>
                                  <p:childTnLst>
                                    <p:set>
                                      <p:cBhvr>
                                        <p:cTn id="71" dur="1" fill="hold">
                                          <p:stCondLst>
                                            <p:cond delay="0"/>
                                          </p:stCondLst>
                                        </p:cTn>
                                        <p:tgtEl>
                                          <p:spTgt spid="66"/>
                                        </p:tgtEl>
                                        <p:attrNameLst>
                                          <p:attrName>style.visibility</p:attrName>
                                        </p:attrNameLst>
                                      </p:cBhvr>
                                      <p:to>
                                        <p:strVal val="visible"/>
                                      </p:to>
                                    </p:set>
                                  </p:childTnLst>
                                </p:cTn>
                              </p:par>
                              <p:par>
                                <p:cTn id="72" presetID="0" presetClass="path" presetSubtype="0" accel="50000" decel="50000" fill="hold" grpId="1" nodeType="withEffect">
                                  <p:stCondLst>
                                    <p:cond delay="0"/>
                                  </p:stCondLst>
                                  <p:childTnLst>
                                    <p:animMotion origin="layout" path="M 0.04704 -0.18117 L 0.03732 -0.12932 C 0.0342 -0.11451 0.03177 -0.10586 0.02829 -0.09228 C 0.02482 -0.0787 0.01805 -0.05586 0.01302 -0.03796 L 0.00052 -0.00339 L 0.00052 -0.00031 " pathEditMode="relative" rAng="0" ptsTypes="AasAAA">
                                      <p:cBhvr>
                                        <p:cTn id="73" dur="1000" fill="hold"/>
                                        <p:tgtEl>
                                          <p:spTgt spid="66"/>
                                        </p:tgtEl>
                                        <p:attrNameLst>
                                          <p:attrName>ppt_x,ppt_y</p:attrName>
                                        </p:attrNameLst>
                                      </p:cBhvr>
                                      <p:rCtr x="-232600" y="904300"/>
                                    </p:animMotion>
                                  </p:childTnLst>
                                </p:cTn>
                              </p:par>
                            </p:childTnLst>
                          </p:cTn>
                        </p:par>
                        <p:par>
                          <p:cTn id="74" fill="hold">
                            <p:stCondLst>
                              <p:cond delay="11000"/>
                            </p:stCondLst>
                            <p:childTnLst>
                              <p:par>
                                <p:cTn id="75" presetID="22" presetClass="entr" presetSubtype="4" fill="hold" grpId="0" nodeType="afterEffect">
                                  <p:stCondLst>
                                    <p:cond delay="0"/>
                                  </p:stCondLst>
                                  <p:childTnLst>
                                    <p:set>
                                      <p:cBhvr>
                                        <p:cTn id="76" dur="1" fill="hold">
                                          <p:stCondLst>
                                            <p:cond delay="0"/>
                                          </p:stCondLst>
                                        </p:cTn>
                                        <p:tgtEl>
                                          <p:spTgt spid="68"/>
                                        </p:tgtEl>
                                        <p:attrNameLst>
                                          <p:attrName>style.visibility</p:attrName>
                                        </p:attrNameLst>
                                      </p:cBhvr>
                                      <p:to>
                                        <p:strVal val="visible"/>
                                      </p:to>
                                    </p:set>
                                    <p:animEffect>
                                      <p:cBhvr>
                                        <p:cTn id="77" dur="500"/>
                                        <p:tgtEl>
                                          <p:spTgt spid="68"/>
                                        </p:tgtEl>
                                      </p:cBhvr>
                                    </p:animEffect>
                                  </p:childTnLst>
                                </p:cTn>
                              </p:par>
                            </p:childTnLst>
                          </p:cTn>
                        </p:par>
                        <p:par>
                          <p:cTn id="78" fill="hold">
                            <p:stCondLst>
                              <p:cond delay="11500"/>
                            </p:stCondLst>
                            <p:childTnLst>
                              <p:par>
                                <p:cTn id="79" presetID="14" presetClass="entr" presetSubtype="10" fill="hold" grpId="0" nodeType="afterEffect">
                                  <p:stCondLst>
                                    <p:cond delay="0"/>
                                  </p:stCondLst>
                                  <p:childTnLst>
                                    <p:set>
                                      <p:cBhvr>
                                        <p:cTn id="80" dur="1" fill="hold">
                                          <p:stCondLst>
                                            <p:cond delay="0"/>
                                          </p:stCondLst>
                                        </p:cTn>
                                        <p:tgtEl>
                                          <p:spTgt spid="67"/>
                                        </p:tgtEl>
                                        <p:attrNameLst>
                                          <p:attrName>style.visibility</p:attrName>
                                        </p:attrNameLst>
                                      </p:cBhvr>
                                      <p:to>
                                        <p:strVal val="visible"/>
                                      </p:to>
                                    </p:set>
                                    <p:animEffect>
                                      <p:cBhvr>
                                        <p:cTn id="81" dur="500"/>
                                        <p:tgtEl>
                                          <p:spTgt spid="67"/>
                                        </p:tgtEl>
                                      </p:cBhvr>
                                    </p:animEffect>
                                  </p:childTnLst>
                                </p:cTn>
                              </p:par>
                            </p:childTnLst>
                          </p:cTn>
                        </p:par>
                        <p:par>
                          <p:cTn id="82" fill="hold">
                            <p:stCondLst>
                              <p:cond delay="12000"/>
                            </p:stCondLst>
                            <p:childTnLst>
                              <p:par>
                                <p:cTn id="83" presetID="1" presetClass="entr" presetSubtype="0" fill="hold" grpId="0" nodeType="after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0" presetClass="path" presetSubtype="0" accel="50000" decel="50000" fill="hold" grpId="1" nodeType="withEffect">
                                  <p:stCondLst>
                                    <p:cond delay="0"/>
                                  </p:stCondLst>
                                  <p:childTnLst>
                                    <p:animMotion origin="layout" path="M 0.04704 -0.18117 L 0.03732 -0.12932 C 0.0342 -0.11451 0.03177 -0.10586 0.02829 -0.09228 C 0.02482 -0.0787 0.01805 -0.05586 0.01302 -0.03796 L 0.00052 -0.00339 L 0.00052 -0.00031 " pathEditMode="relative" rAng="0" ptsTypes="AasAAA">
                                      <p:cBhvr>
                                        <p:cTn id="86" dur="1000" fill="hold"/>
                                        <p:tgtEl>
                                          <p:spTgt spid="69"/>
                                        </p:tgtEl>
                                        <p:attrNameLst>
                                          <p:attrName>ppt_x,ppt_y</p:attrName>
                                        </p:attrNameLst>
                                      </p:cBhvr>
                                      <p:rCtr x="-232600" y="904300"/>
                                    </p:animMotion>
                                  </p:childTnLst>
                                </p:cTn>
                              </p:par>
                            </p:childTnLst>
                          </p:cTn>
                        </p:par>
                        <p:par>
                          <p:cTn id="87" fill="hold">
                            <p:stCondLst>
                              <p:cond delay="13000"/>
                            </p:stCondLst>
                            <p:childTnLst>
                              <p:par>
                                <p:cTn id="88" presetID="22" presetClass="entr" presetSubtype="4" fill="hold" grpId="0" nodeType="afterEffect">
                                  <p:stCondLst>
                                    <p:cond delay="0"/>
                                  </p:stCondLst>
                                  <p:childTnLst>
                                    <p:set>
                                      <p:cBhvr>
                                        <p:cTn id="89" dur="1" fill="hold">
                                          <p:stCondLst>
                                            <p:cond delay="0"/>
                                          </p:stCondLst>
                                        </p:cTn>
                                        <p:tgtEl>
                                          <p:spTgt spid="71"/>
                                        </p:tgtEl>
                                        <p:attrNameLst>
                                          <p:attrName>style.visibility</p:attrName>
                                        </p:attrNameLst>
                                      </p:cBhvr>
                                      <p:to>
                                        <p:strVal val="visible"/>
                                      </p:to>
                                    </p:set>
                                    <p:animEffect>
                                      <p:cBhvr>
                                        <p:cTn id="90" dur="500"/>
                                        <p:tgtEl>
                                          <p:spTgt spid="71"/>
                                        </p:tgtEl>
                                      </p:cBhvr>
                                    </p:animEffect>
                                  </p:childTnLst>
                                </p:cTn>
                              </p:par>
                            </p:childTnLst>
                          </p:cTn>
                        </p:par>
                        <p:par>
                          <p:cTn id="91" fill="hold">
                            <p:stCondLst>
                              <p:cond delay="13500"/>
                            </p:stCondLst>
                            <p:childTnLst>
                              <p:par>
                                <p:cTn id="92" presetID="14" presetClass="entr" presetSubtype="10" fill="hold" grpId="0" nodeType="afterEffect">
                                  <p:stCondLst>
                                    <p:cond delay="0"/>
                                  </p:stCondLst>
                                  <p:childTnLst>
                                    <p:set>
                                      <p:cBhvr>
                                        <p:cTn id="93" dur="1" fill="hold">
                                          <p:stCondLst>
                                            <p:cond delay="0"/>
                                          </p:stCondLst>
                                        </p:cTn>
                                        <p:tgtEl>
                                          <p:spTgt spid="70"/>
                                        </p:tgtEl>
                                        <p:attrNameLst>
                                          <p:attrName>style.visibility</p:attrName>
                                        </p:attrNameLst>
                                      </p:cBhvr>
                                      <p:to>
                                        <p:strVal val="visible"/>
                                      </p:to>
                                    </p:set>
                                    <p:animEffect>
                                      <p:cBhvr>
                                        <p:cTn id="9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autoUpdateAnimBg="0"/>
      <p:bldP spid="6" grpId="1" bldLvl="0" animBg="1" autoUpdateAnimBg="0"/>
      <p:bldP spid="7" grpId="0" bldLvl="0" animBg="1" autoUpdateAnimBg="0"/>
      <p:bldP spid="7" grpId="1" bldLvl="0" animBg="1" autoUpdateAnimBg="0"/>
      <p:bldP spid="8" grpId="0" bldLvl="0" animBg="1" autoUpdateAnimBg="0"/>
      <p:bldP spid="8" grpId="1" bldLvl="0" animBg="1" autoUpdateAnimBg="0"/>
      <p:bldP spid="9" grpId="0" bldLvl="0" animBg="1" autoUpdateAnimBg="0"/>
      <p:bldP spid="9" grpId="1" bldLvl="0" animBg="1" autoUpdateAnimBg="0"/>
      <p:bldP spid="10" grpId="0" bldLvl="0" autoUpdateAnimBg="0"/>
      <p:bldP spid="58" grpId="0" bldLvl="0" autoUpdateAnimBg="0"/>
      <p:bldP spid="59" grpId="0" bldLvl="0" autoUpdateAnimBg="0"/>
      <p:bldP spid="60" grpId="0" bldLvl="0" autoUpdateAnimBg="0"/>
      <p:bldP spid="61" grpId="0" bldLvl="0" autoUpdateAnimBg="0"/>
      <p:bldP spid="62" grpId="0" bldLvl="0" autoUpdateAnimBg="0"/>
      <p:bldP spid="63" grpId="0" bldLvl="0" autoUpdateAnimBg="0"/>
      <p:bldP spid="64" grpId="0" bldLvl="0" autoUpdateAnimBg="0"/>
      <p:bldP spid="65" grpId="0" bldLvl="0" autoUpdateAnimBg="0"/>
      <p:bldP spid="66" grpId="0" bldLvl="0" animBg="1" autoUpdateAnimBg="0"/>
      <p:bldP spid="66" grpId="1" bldLvl="0" animBg="1" autoUpdateAnimBg="0"/>
      <p:bldP spid="67" grpId="0" bldLvl="0" autoUpdateAnimBg="0"/>
      <p:bldP spid="68" grpId="0" bldLvl="0" autoUpdateAnimBg="0"/>
      <p:bldP spid="69" grpId="0" bldLvl="0" animBg="1" autoUpdateAnimBg="0"/>
      <p:bldP spid="69" grpId="1" bldLvl="0" animBg="1" autoUpdateAnimBg="0"/>
      <p:bldP spid="70" grpId="0" bldLvl="0" autoUpdateAnimBg="0"/>
      <p:bldP spid="71"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顺序图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3" name="图片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2042" y="752256"/>
            <a:ext cx="4957074" cy="4290800"/>
          </a:xfrm>
          <a:prstGeom prst="rect">
            <a:avLst/>
          </a:prstGeom>
        </p:spPr>
      </p:pic>
    </p:spTree>
    <p:extLst>
      <p:ext uri="{BB962C8B-B14F-4D97-AF65-F5344CB8AC3E}">
        <p14:creationId xmlns:p14="http://schemas.microsoft.com/office/powerpoint/2010/main" val="1210819883"/>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700" y="1962150"/>
            <a:ext cx="1293813" cy="1501775"/>
            <a:chOff x="0" y="0"/>
            <a:chExt cx="1294185" cy="1501473"/>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5</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0" y="0"/>
              <a:ext cx="12941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FIVE</a:t>
              </a:r>
              <a:endParaRPr lang="zh-CN" altLang="en-US"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43"/>
            <p:cNvSpPr>
              <a:spLocks noChangeArrowheads="1"/>
            </p:cNvSpPr>
            <p:nvPr/>
          </p:nvSpPr>
          <p:spPr bwMode="auto">
            <a:xfrm>
              <a:off x="161092" y="595055"/>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协作</a:t>
              </a: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a:t>
              </a:r>
              <a:endParaRPr lang="en-US" altLang="zh-CN"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84797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62563837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协作图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1"/>
          <p:cNvSpPr>
            <a:spLocks noChangeArrowheads="1"/>
          </p:cNvSpPr>
          <p:nvPr/>
        </p:nvSpPr>
        <p:spPr bwMode="auto">
          <a:xfrm>
            <a:off x="2786252" y="1255402"/>
            <a:ext cx="1377950" cy="1377950"/>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1"/>
          <p:cNvSpPr>
            <a:spLocks noChangeArrowheads="1"/>
          </p:cNvSpPr>
          <p:nvPr/>
        </p:nvSpPr>
        <p:spPr bwMode="auto">
          <a:xfrm>
            <a:off x="2671952" y="2469839"/>
            <a:ext cx="692150" cy="1379538"/>
          </a:xfrm>
          <a:custGeom>
            <a:avLst/>
            <a:gdLst>
              <a:gd name="T0" fmla="*/ 0 w 828092"/>
              <a:gd name="T1" fmla="*/ 0 h 1656184"/>
              <a:gd name="T2" fmla="*/ 828092 w 828092"/>
              <a:gd name="T3" fmla="*/ 1656184 h 1656184"/>
            </a:gdLst>
            <a:ahLst/>
            <a:cxnLst/>
            <a:rect l="T0" t="T1" r="T2" b="T3"/>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3" name="椭圆 1"/>
          <p:cNvSpPr>
            <a:spLocks noChangeArrowheads="1"/>
          </p:cNvSpPr>
          <p:nvPr/>
        </p:nvSpPr>
        <p:spPr bwMode="auto">
          <a:xfrm rot="5400000">
            <a:off x="2564796" y="3685070"/>
            <a:ext cx="1371600" cy="1385888"/>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椭圆 1"/>
          <p:cNvSpPr>
            <a:spLocks noChangeArrowheads="1"/>
          </p:cNvSpPr>
          <p:nvPr/>
        </p:nvSpPr>
        <p:spPr bwMode="auto">
          <a:xfrm rot="10800000">
            <a:off x="1552765" y="1064902"/>
            <a:ext cx="1379537" cy="1379537"/>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5" name="椭圆 1"/>
          <p:cNvSpPr>
            <a:spLocks noChangeArrowheads="1"/>
          </p:cNvSpPr>
          <p:nvPr/>
        </p:nvSpPr>
        <p:spPr bwMode="auto">
          <a:xfrm rot="6199008">
            <a:off x="1813115" y="3147702"/>
            <a:ext cx="688975" cy="1304925"/>
          </a:xfrm>
          <a:custGeom>
            <a:avLst/>
            <a:gdLst>
              <a:gd name="T0" fmla="*/ 0 w 828092"/>
              <a:gd name="T1" fmla="*/ 0 h 1560369"/>
              <a:gd name="T2" fmla="*/ 828092 w 828092"/>
              <a:gd name="T3" fmla="*/ 1560369 h 1560369"/>
            </a:gdLst>
            <a:ahLst/>
            <a:cxnLst/>
            <a:rect l="T0" t="T1" r="T2" b="T3"/>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6" name="圆角矩形 14"/>
          <p:cNvSpPr>
            <a:spLocks noChangeArrowheads="1"/>
          </p:cNvSpPr>
          <p:nvPr/>
        </p:nvSpPr>
        <p:spPr bwMode="auto">
          <a:xfrm>
            <a:off x="4037202" y="1588777"/>
            <a:ext cx="3313113" cy="538162"/>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协作图概念</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圆角矩形 14"/>
          <p:cNvSpPr>
            <a:spLocks noChangeArrowheads="1"/>
          </p:cNvSpPr>
          <p:nvPr/>
        </p:nvSpPr>
        <p:spPr bwMode="auto">
          <a:xfrm>
            <a:off x="3860194" y="3902558"/>
            <a:ext cx="3375025" cy="539750"/>
          </a:xfrm>
          <a:custGeom>
            <a:avLst/>
            <a:gdLst>
              <a:gd name="T0" fmla="*/ 0 w 4033295"/>
              <a:gd name="T1" fmla="*/ 0 h 648072"/>
              <a:gd name="T2" fmla="*/ 3709259 w 4033295"/>
              <a:gd name="T3" fmla="*/ 0 h 648072"/>
              <a:gd name="T4" fmla="*/ 4033295 w 4033295"/>
              <a:gd name="T5" fmla="*/ 324036 h 648072"/>
              <a:gd name="T6" fmla="*/ 3709259 w 4033295"/>
              <a:gd name="T7" fmla="*/ 648072 h 648072"/>
              <a:gd name="T8" fmla="*/ 72855 w 4033295"/>
              <a:gd name="T9" fmla="*/ 648072 h 648072"/>
              <a:gd name="T10" fmla="*/ 0 w 4033295"/>
              <a:gd name="T11" fmla="*/ 0 h 648072"/>
              <a:gd name="T12" fmla="*/ 0 60000 65536"/>
              <a:gd name="T13" fmla="*/ 0 60000 65536"/>
              <a:gd name="T14" fmla="*/ 0 60000 65536"/>
              <a:gd name="T15" fmla="*/ 0 60000 65536"/>
              <a:gd name="T16" fmla="*/ 0 60000 65536"/>
              <a:gd name="T17" fmla="*/ 0 60000 65536"/>
              <a:gd name="T18" fmla="*/ 0 w 4033295"/>
              <a:gd name="T19" fmla="*/ 0 h 648072"/>
              <a:gd name="T20" fmla="*/ 4033295 w 4033295"/>
              <a:gd name="T21" fmla="*/ 648072 h 648072"/>
            </a:gdLst>
            <a:ahLst/>
            <a:cxnLst>
              <a:cxn ang="T12">
                <a:pos x="T0" y="T1"/>
              </a:cxn>
              <a:cxn ang="T13">
                <a:pos x="T2" y="T3"/>
              </a:cxn>
              <a:cxn ang="T14">
                <a:pos x="T4" y="T5"/>
              </a:cxn>
              <a:cxn ang="T15">
                <a:pos x="T6" y="T7"/>
              </a:cxn>
              <a:cxn ang="T16">
                <a:pos x="T8" y="T9"/>
              </a:cxn>
              <a:cxn ang="T17">
                <a:pos x="T10" y="T11"/>
              </a:cxn>
            </a:cxnLst>
            <a:rect l="T18" t="T19" r="T20" b="T21"/>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主要目的</a:t>
            </a:r>
            <a:endParaRPr lang="zh-CN" altLang="en-US" dirty="0">
              <a:latin typeface="微软雅黑" panose="020B0503020204020204" pitchFamily="34" charset="-122"/>
              <a:ea typeface="微软雅黑" panose="020B0503020204020204" pitchFamily="34" charset="-122"/>
            </a:endParaRPr>
          </a:p>
        </p:txBody>
      </p:sp>
      <p:sp>
        <p:nvSpPr>
          <p:cNvPr id="58" name="TextBox 45"/>
          <p:cNvSpPr>
            <a:spLocks noChangeArrowheads="1"/>
          </p:cNvSpPr>
          <p:nvPr/>
        </p:nvSpPr>
        <p:spPr bwMode="auto">
          <a:xfrm>
            <a:off x="3232340" y="1607827"/>
            <a:ext cx="5064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1</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59" name="TextBox 46"/>
          <p:cNvSpPr>
            <a:spLocks noChangeArrowheads="1"/>
          </p:cNvSpPr>
          <p:nvPr/>
        </p:nvSpPr>
        <p:spPr bwMode="auto">
          <a:xfrm>
            <a:off x="3111690" y="4057339"/>
            <a:ext cx="5064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2</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60" name="TextBox 47"/>
          <p:cNvSpPr>
            <a:spLocks noChangeArrowheads="1"/>
          </p:cNvSpPr>
          <p:nvPr/>
        </p:nvSpPr>
        <p:spPr bwMode="auto">
          <a:xfrm>
            <a:off x="4135627" y="2247589"/>
            <a:ext cx="4756913" cy="137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构件</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图是表示组件类型的组织及各种组件之间的依赖关系的图。</a:t>
            </a:r>
            <a:endPar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构件</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图的组成元素包括组件、接口和关系</a:t>
            </a:r>
            <a:endPar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还可以</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包括包和子系统。</a:t>
            </a:r>
            <a:endPar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48"/>
          <p:cNvSpPr>
            <a:spLocks noChangeArrowheads="1"/>
          </p:cNvSpPr>
          <p:nvPr/>
        </p:nvSpPr>
        <p:spPr bwMode="auto">
          <a:xfrm>
            <a:off x="3943540" y="4370333"/>
            <a:ext cx="4514659"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构件图通过对组件间依赖关系的描述来估计对系统组件的修改给系统可能带来的影响</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4600613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p:cBhvr>
                                        <p:cTn id="20" dur="250"/>
                                        <p:tgtEl>
                                          <p:spTgt spid="54"/>
                                        </p:tgtEl>
                                      </p:cBhvr>
                                    </p:animEffect>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p:cBhvr>
                                        <p:cTn id="24" dur="250"/>
                                        <p:tgtEl>
                                          <p:spTgt spid="5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p:cBhvr>
                                        <p:cTn id="28" dur="250"/>
                                        <p:tgtEl>
                                          <p:spTgt spid="52"/>
                                        </p:tgtEl>
                                      </p:cBhvr>
                                    </p:animEffect>
                                  </p:childTnLst>
                                </p:cTn>
                              </p:par>
                            </p:childTnLst>
                          </p:cTn>
                        </p:par>
                        <p:par>
                          <p:cTn id="29" fill="hold">
                            <p:stCondLst>
                              <p:cond delay="1250"/>
                            </p:stCondLst>
                            <p:childTnLst>
                              <p:par>
                                <p:cTn id="30" presetID="21" presetClass="entr" presetSubtype="1"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p:cBhvr>
                                        <p:cTn id="32" dur="1000"/>
                                        <p:tgtEl>
                                          <p:spTgt spid="53"/>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55"/>
                                        </p:tgtEl>
                                        <p:attrNameLst>
                                          <p:attrName>style.visibility</p:attrName>
                                        </p:attrNameLst>
                                      </p:cBhvr>
                                      <p:to>
                                        <p:strVal val="visible"/>
                                      </p:to>
                                    </p:set>
                                    <p:animEffect>
                                      <p:cBhvr>
                                        <p:cTn id="35" dur="250"/>
                                        <p:tgtEl>
                                          <p:spTgt spid="55"/>
                                        </p:tgtEl>
                                      </p:cBhvr>
                                    </p:animEffect>
                                  </p:childTnLst>
                                </p:cTn>
                              </p:par>
                            </p:childTnLst>
                          </p:cTn>
                        </p:par>
                        <p:par>
                          <p:cTn id="36" fill="hold">
                            <p:stCondLst>
                              <p:cond delay="2250"/>
                            </p:stCondLst>
                            <p:childTnLst>
                              <p:par>
                                <p:cTn id="37" presetID="42" presetClass="entr" presetSubtype="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par>
                          <p:cTn id="42" fill="hold">
                            <p:stCondLst>
                              <p:cond delay="2750"/>
                            </p:stCondLst>
                            <p:childTnLst>
                              <p:par>
                                <p:cTn id="43" presetID="22" presetClass="entr" presetSubtype="8"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p:cBhvr>
                                        <p:cTn id="45" dur="250"/>
                                        <p:tgtEl>
                                          <p:spTgt spid="56"/>
                                        </p:tgtEl>
                                      </p:cBhvr>
                                    </p:animEffect>
                                  </p:childTnLst>
                                </p:cTn>
                              </p:par>
                            </p:childTnLst>
                          </p:cTn>
                        </p:par>
                        <p:par>
                          <p:cTn id="46" fill="hold">
                            <p:stCondLst>
                              <p:cond delay="3000"/>
                            </p:stCondLst>
                            <p:childTnLst>
                              <p:par>
                                <p:cTn id="47" presetID="22" presetClass="entr" presetSubtype="4"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p:cBhvr>
                                        <p:cTn id="49" dur="250"/>
                                        <p:tgtEl>
                                          <p:spTgt spid="60"/>
                                        </p:tgtEl>
                                      </p:cBhvr>
                                    </p:animEffect>
                                  </p:childTnLst>
                                </p:cTn>
                              </p:par>
                            </p:childTnLst>
                          </p:cTn>
                        </p:par>
                        <p:par>
                          <p:cTn id="50" fill="hold">
                            <p:stCondLst>
                              <p:cond delay="3250"/>
                            </p:stCondLst>
                            <p:childTnLst>
                              <p:par>
                                <p:cTn id="51" presetID="42" presetClass="entr" presetSubtype="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p:cBhvr>
                                        <p:cTn id="53" dur="500"/>
                                        <p:tgtEl>
                                          <p:spTgt spid="59"/>
                                        </p:tgtEl>
                                      </p:cBhvr>
                                    </p:animEffect>
                                    <p:anim calcmode="lin" valueType="num">
                                      <p:cBhvr>
                                        <p:cTn id="54" dur="500" fill="hold"/>
                                        <p:tgtEl>
                                          <p:spTgt spid="59"/>
                                        </p:tgtEl>
                                        <p:attrNameLst>
                                          <p:attrName>ppt_x</p:attrName>
                                        </p:attrNameLst>
                                      </p:cBhvr>
                                      <p:tavLst>
                                        <p:tav tm="0">
                                          <p:val>
                                            <p:strVal val="#ppt_x"/>
                                          </p:val>
                                        </p:tav>
                                        <p:tav tm="100000">
                                          <p:val>
                                            <p:strVal val="#ppt_x"/>
                                          </p:val>
                                        </p:tav>
                                      </p:tavLst>
                                    </p:anim>
                                    <p:anim calcmode="lin" valueType="num">
                                      <p:cBhvr>
                                        <p:cTn id="55" dur="500" fill="hold"/>
                                        <p:tgtEl>
                                          <p:spTgt spid="59"/>
                                        </p:tgtEl>
                                        <p:attrNameLst>
                                          <p:attrName>ppt_y</p:attrName>
                                        </p:attrNameLst>
                                      </p:cBhvr>
                                      <p:tavLst>
                                        <p:tav tm="0">
                                          <p:val>
                                            <p:strVal val="#ppt_y+.1"/>
                                          </p:val>
                                        </p:tav>
                                        <p:tav tm="100000">
                                          <p:val>
                                            <p:strVal val="#ppt_y"/>
                                          </p:val>
                                        </p:tav>
                                      </p:tavLst>
                                    </p:anim>
                                  </p:childTnLst>
                                </p:cTn>
                              </p:par>
                            </p:childTnLst>
                          </p:cTn>
                        </p:par>
                        <p:par>
                          <p:cTn id="56" fill="hold">
                            <p:stCondLst>
                              <p:cond delay="3750"/>
                            </p:stCondLst>
                            <p:childTnLst>
                              <p:par>
                                <p:cTn id="57" presetID="22" presetClass="entr" presetSubtype="8"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p:cBhvr>
                                        <p:cTn id="59" dur="250"/>
                                        <p:tgtEl>
                                          <p:spTgt spid="57"/>
                                        </p:tgtEl>
                                      </p:cBhvr>
                                    </p:animEffect>
                                  </p:childTnLst>
                                </p:cTn>
                              </p:par>
                            </p:childTnLst>
                          </p:cTn>
                        </p:par>
                        <p:par>
                          <p:cTn id="60" fill="hold">
                            <p:stCondLst>
                              <p:cond delay="4000"/>
                            </p:stCondLst>
                            <p:childTnLst>
                              <p:par>
                                <p:cTn id="61" presetID="42"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p:cBhvr>
                                        <p:cTn id="63" dur="250"/>
                                        <p:tgtEl>
                                          <p:spTgt spid="61"/>
                                        </p:tgtEl>
                                      </p:cBhvr>
                                    </p:animEffect>
                                    <p:anim calcmode="lin" valueType="num">
                                      <p:cBhvr>
                                        <p:cTn id="64" dur="250" fill="hold"/>
                                        <p:tgtEl>
                                          <p:spTgt spid="61"/>
                                        </p:tgtEl>
                                        <p:attrNameLst>
                                          <p:attrName>ppt_x</p:attrName>
                                        </p:attrNameLst>
                                      </p:cBhvr>
                                      <p:tavLst>
                                        <p:tav tm="0">
                                          <p:val>
                                            <p:strVal val="#ppt_x"/>
                                          </p:val>
                                        </p:tav>
                                        <p:tav tm="100000">
                                          <p:val>
                                            <p:strVal val="#ppt_x"/>
                                          </p:val>
                                        </p:tav>
                                      </p:tavLst>
                                    </p:anim>
                                    <p:anim calcmode="lin" valueType="num">
                                      <p:cBhvr>
                                        <p:cTn id="65" dur="2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bldLvl="0" animBg="1" autoUpdateAnimBg="0"/>
      <p:bldP spid="52" grpId="0" bldLvl="0" animBg="1" autoUpdateAnimBg="0"/>
      <p:bldP spid="53" grpId="0" bldLvl="0" animBg="1" autoUpdateAnimBg="0"/>
      <p:bldP spid="54" grpId="0" bldLvl="0" animBg="1" autoUpdateAnimBg="0"/>
      <p:bldP spid="55" grpId="0" bldLvl="0" animBg="1" autoUpdateAnimBg="0"/>
      <p:bldP spid="56" grpId="0" bldLvl="0" animBg="1" autoUpdateAnimBg="0"/>
      <p:bldP spid="57" grpId="0" bldLvl="0" animBg="1" autoUpdateAnimBg="0"/>
      <p:bldP spid="58" grpId="0" bldLvl="0" autoUpdateAnimBg="0"/>
      <p:bldP spid="59" grpId="0" bldLvl="0" autoUpdateAnimBg="0"/>
      <p:bldP spid="60" grpId="0" bldLvl="0" autoUpdateAnimBg="0"/>
      <p:bldP spid="61"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协作图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3" name="图片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008" y="752257"/>
            <a:ext cx="7056109" cy="4287386"/>
          </a:xfrm>
          <a:prstGeom prst="rect">
            <a:avLst/>
          </a:prstGeom>
        </p:spPr>
      </p:pic>
    </p:spTree>
    <p:extLst>
      <p:ext uri="{BB962C8B-B14F-4D97-AF65-F5344CB8AC3E}">
        <p14:creationId xmlns:p14="http://schemas.microsoft.com/office/powerpoint/2010/main" val="303477700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协作图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3" name="图片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008" y="1114928"/>
            <a:ext cx="7056109" cy="3562043"/>
          </a:xfrm>
          <a:prstGeom prst="rect">
            <a:avLst/>
          </a:prstGeom>
        </p:spPr>
      </p:pic>
    </p:spTree>
    <p:extLst>
      <p:ext uri="{BB962C8B-B14F-4D97-AF65-F5344CB8AC3E}">
        <p14:creationId xmlns:p14="http://schemas.microsoft.com/office/powerpoint/2010/main" val="410398327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700" y="1962150"/>
            <a:ext cx="1293813" cy="1501775"/>
            <a:chOff x="0" y="0"/>
            <a:chExt cx="1294185" cy="1501473"/>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6</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0" y="0"/>
              <a:ext cx="12941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SIX</a:t>
              </a:r>
              <a:endParaRPr lang="zh-CN" altLang="en-US"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43"/>
            <p:cNvSpPr>
              <a:spLocks noChangeArrowheads="1"/>
            </p:cNvSpPr>
            <p:nvPr/>
          </p:nvSpPr>
          <p:spPr bwMode="auto">
            <a:xfrm>
              <a:off x="161092" y="595055"/>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部署</a:t>
              </a: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a:t>
              </a:r>
              <a:endParaRPr lang="en-US" altLang="zh-CN"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84797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083427443"/>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部署图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1"/>
          <p:cNvSpPr>
            <a:spLocks noChangeArrowheads="1"/>
          </p:cNvSpPr>
          <p:nvPr/>
        </p:nvSpPr>
        <p:spPr bwMode="auto">
          <a:xfrm>
            <a:off x="2786252" y="1255402"/>
            <a:ext cx="1377950" cy="1377950"/>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1"/>
          <p:cNvSpPr>
            <a:spLocks noChangeArrowheads="1"/>
          </p:cNvSpPr>
          <p:nvPr/>
        </p:nvSpPr>
        <p:spPr bwMode="auto">
          <a:xfrm>
            <a:off x="2671952" y="2469839"/>
            <a:ext cx="692150" cy="1379538"/>
          </a:xfrm>
          <a:custGeom>
            <a:avLst/>
            <a:gdLst>
              <a:gd name="T0" fmla="*/ 0 w 828092"/>
              <a:gd name="T1" fmla="*/ 0 h 1656184"/>
              <a:gd name="T2" fmla="*/ 828092 w 828092"/>
              <a:gd name="T3" fmla="*/ 1656184 h 1656184"/>
            </a:gdLst>
            <a:ahLst/>
            <a:cxnLst/>
            <a:rect l="T0" t="T1" r="T2" b="T3"/>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3" name="椭圆 1"/>
          <p:cNvSpPr>
            <a:spLocks noChangeArrowheads="1"/>
          </p:cNvSpPr>
          <p:nvPr/>
        </p:nvSpPr>
        <p:spPr bwMode="auto">
          <a:xfrm rot="5400000">
            <a:off x="2564796" y="3685070"/>
            <a:ext cx="1371600" cy="1385888"/>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椭圆 1"/>
          <p:cNvSpPr>
            <a:spLocks noChangeArrowheads="1"/>
          </p:cNvSpPr>
          <p:nvPr/>
        </p:nvSpPr>
        <p:spPr bwMode="auto">
          <a:xfrm rot="10800000">
            <a:off x="1552765" y="1064902"/>
            <a:ext cx="1379537" cy="1379537"/>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5" name="椭圆 1"/>
          <p:cNvSpPr>
            <a:spLocks noChangeArrowheads="1"/>
          </p:cNvSpPr>
          <p:nvPr/>
        </p:nvSpPr>
        <p:spPr bwMode="auto">
          <a:xfrm rot="6199008">
            <a:off x="1813115" y="3147702"/>
            <a:ext cx="688975" cy="1304925"/>
          </a:xfrm>
          <a:custGeom>
            <a:avLst/>
            <a:gdLst>
              <a:gd name="T0" fmla="*/ 0 w 828092"/>
              <a:gd name="T1" fmla="*/ 0 h 1560369"/>
              <a:gd name="T2" fmla="*/ 828092 w 828092"/>
              <a:gd name="T3" fmla="*/ 1560369 h 1560369"/>
            </a:gdLst>
            <a:ahLst/>
            <a:cxnLst/>
            <a:rect l="T0" t="T1" r="T2" b="T3"/>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6" name="圆角矩形 14"/>
          <p:cNvSpPr>
            <a:spLocks noChangeArrowheads="1"/>
          </p:cNvSpPr>
          <p:nvPr/>
        </p:nvSpPr>
        <p:spPr bwMode="auto">
          <a:xfrm>
            <a:off x="4037202" y="1588777"/>
            <a:ext cx="3313113" cy="538162"/>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部署图概念</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圆角矩形 14"/>
          <p:cNvSpPr>
            <a:spLocks noChangeArrowheads="1"/>
          </p:cNvSpPr>
          <p:nvPr/>
        </p:nvSpPr>
        <p:spPr bwMode="auto">
          <a:xfrm>
            <a:off x="3860194" y="3902558"/>
            <a:ext cx="3375025" cy="539750"/>
          </a:xfrm>
          <a:custGeom>
            <a:avLst/>
            <a:gdLst>
              <a:gd name="T0" fmla="*/ 0 w 4033295"/>
              <a:gd name="T1" fmla="*/ 0 h 648072"/>
              <a:gd name="T2" fmla="*/ 3709259 w 4033295"/>
              <a:gd name="T3" fmla="*/ 0 h 648072"/>
              <a:gd name="T4" fmla="*/ 4033295 w 4033295"/>
              <a:gd name="T5" fmla="*/ 324036 h 648072"/>
              <a:gd name="T6" fmla="*/ 3709259 w 4033295"/>
              <a:gd name="T7" fmla="*/ 648072 h 648072"/>
              <a:gd name="T8" fmla="*/ 72855 w 4033295"/>
              <a:gd name="T9" fmla="*/ 648072 h 648072"/>
              <a:gd name="T10" fmla="*/ 0 w 4033295"/>
              <a:gd name="T11" fmla="*/ 0 h 648072"/>
              <a:gd name="T12" fmla="*/ 0 60000 65536"/>
              <a:gd name="T13" fmla="*/ 0 60000 65536"/>
              <a:gd name="T14" fmla="*/ 0 60000 65536"/>
              <a:gd name="T15" fmla="*/ 0 60000 65536"/>
              <a:gd name="T16" fmla="*/ 0 60000 65536"/>
              <a:gd name="T17" fmla="*/ 0 60000 65536"/>
              <a:gd name="T18" fmla="*/ 0 w 4033295"/>
              <a:gd name="T19" fmla="*/ 0 h 648072"/>
              <a:gd name="T20" fmla="*/ 4033295 w 4033295"/>
              <a:gd name="T21" fmla="*/ 648072 h 648072"/>
            </a:gdLst>
            <a:ahLst/>
            <a:cxnLst>
              <a:cxn ang="T12">
                <a:pos x="T0" y="T1"/>
              </a:cxn>
              <a:cxn ang="T13">
                <a:pos x="T2" y="T3"/>
              </a:cxn>
              <a:cxn ang="T14">
                <a:pos x="T4" y="T5"/>
              </a:cxn>
              <a:cxn ang="T15">
                <a:pos x="T6" y="T7"/>
              </a:cxn>
              <a:cxn ang="T16">
                <a:pos x="T8" y="T9"/>
              </a:cxn>
              <a:cxn ang="T17">
                <a:pos x="T10" y="T11"/>
              </a:cxn>
            </a:cxnLst>
            <a:rect l="T18" t="T19" r="T20" b="T21"/>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主要目的</a:t>
            </a:r>
            <a:endParaRPr lang="zh-CN" altLang="en-US" dirty="0">
              <a:latin typeface="微软雅黑" panose="020B0503020204020204" pitchFamily="34" charset="-122"/>
              <a:ea typeface="微软雅黑" panose="020B0503020204020204" pitchFamily="34" charset="-122"/>
            </a:endParaRPr>
          </a:p>
        </p:txBody>
      </p:sp>
      <p:sp>
        <p:nvSpPr>
          <p:cNvPr id="58" name="TextBox 45"/>
          <p:cNvSpPr>
            <a:spLocks noChangeArrowheads="1"/>
          </p:cNvSpPr>
          <p:nvPr/>
        </p:nvSpPr>
        <p:spPr bwMode="auto">
          <a:xfrm>
            <a:off x="3232340" y="1607827"/>
            <a:ext cx="5064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1</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59" name="TextBox 46"/>
          <p:cNvSpPr>
            <a:spLocks noChangeArrowheads="1"/>
          </p:cNvSpPr>
          <p:nvPr/>
        </p:nvSpPr>
        <p:spPr bwMode="auto">
          <a:xfrm>
            <a:off x="3111690" y="4057339"/>
            <a:ext cx="5064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2</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60" name="TextBox 47"/>
          <p:cNvSpPr>
            <a:spLocks noChangeArrowheads="1"/>
          </p:cNvSpPr>
          <p:nvPr/>
        </p:nvSpPr>
        <p:spPr bwMode="auto">
          <a:xfrm>
            <a:off x="4135627" y="2247589"/>
            <a:ext cx="4756913"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部署图用于静态建模，是表示运行时过程节点结构、组件实例以及其对象结构的图</a:t>
            </a:r>
            <a:endPar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构成部署图的主要元素主要是节点、组件和关系。</a:t>
            </a:r>
            <a:endPar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48"/>
          <p:cNvSpPr>
            <a:spLocks noChangeArrowheads="1"/>
          </p:cNvSpPr>
          <p:nvPr/>
        </p:nvSpPr>
        <p:spPr bwMode="auto">
          <a:xfrm>
            <a:off x="3943540" y="4370333"/>
            <a:ext cx="4514659"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部署图是描述任何基于计算机的应用系统的物理配置的有力工具。</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44745566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p:cBhvr>
                                        <p:cTn id="20" dur="250"/>
                                        <p:tgtEl>
                                          <p:spTgt spid="54"/>
                                        </p:tgtEl>
                                      </p:cBhvr>
                                    </p:animEffect>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p:cBhvr>
                                        <p:cTn id="24" dur="250"/>
                                        <p:tgtEl>
                                          <p:spTgt spid="5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p:cBhvr>
                                        <p:cTn id="28" dur="250"/>
                                        <p:tgtEl>
                                          <p:spTgt spid="52"/>
                                        </p:tgtEl>
                                      </p:cBhvr>
                                    </p:animEffect>
                                  </p:childTnLst>
                                </p:cTn>
                              </p:par>
                            </p:childTnLst>
                          </p:cTn>
                        </p:par>
                        <p:par>
                          <p:cTn id="29" fill="hold">
                            <p:stCondLst>
                              <p:cond delay="1250"/>
                            </p:stCondLst>
                            <p:childTnLst>
                              <p:par>
                                <p:cTn id="30" presetID="21" presetClass="entr" presetSubtype="1"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p:cBhvr>
                                        <p:cTn id="32" dur="1000"/>
                                        <p:tgtEl>
                                          <p:spTgt spid="53"/>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55"/>
                                        </p:tgtEl>
                                        <p:attrNameLst>
                                          <p:attrName>style.visibility</p:attrName>
                                        </p:attrNameLst>
                                      </p:cBhvr>
                                      <p:to>
                                        <p:strVal val="visible"/>
                                      </p:to>
                                    </p:set>
                                    <p:animEffect>
                                      <p:cBhvr>
                                        <p:cTn id="35" dur="250"/>
                                        <p:tgtEl>
                                          <p:spTgt spid="55"/>
                                        </p:tgtEl>
                                      </p:cBhvr>
                                    </p:animEffect>
                                  </p:childTnLst>
                                </p:cTn>
                              </p:par>
                            </p:childTnLst>
                          </p:cTn>
                        </p:par>
                        <p:par>
                          <p:cTn id="36" fill="hold">
                            <p:stCondLst>
                              <p:cond delay="2250"/>
                            </p:stCondLst>
                            <p:childTnLst>
                              <p:par>
                                <p:cTn id="37" presetID="42" presetClass="entr" presetSubtype="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par>
                          <p:cTn id="42" fill="hold">
                            <p:stCondLst>
                              <p:cond delay="2750"/>
                            </p:stCondLst>
                            <p:childTnLst>
                              <p:par>
                                <p:cTn id="43" presetID="22" presetClass="entr" presetSubtype="8"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p:cBhvr>
                                        <p:cTn id="45" dur="250"/>
                                        <p:tgtEl>
                                          <p:spTgt spid="56"/>
                                        </p:tgtEl>
                                      </p:cBhvr>
                                    </p:animEffect>
                                  </p:childTnLst>
                                </p:cTn>
                              </p:par>
                            </p:childTnLst>
                          </p:cTn>
                        </p:par>
                        <p:par>
                          <p:cTn id="46" fill="hold">
                            <p:stCondLst>
                              <p:cond delay="3000"/>
                            </p:stCondLst>
                            <p:childTnLst>
                              <p:par>
                                <p:cTn id="47" presetID="22" presetClass="entr" presetSubtype="4"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p:cBhvr>
                                        <p:cTn id="49" dur="250"/>
                                        <p:tgtEl>
                                          <p:spTgt spid="60"/>
                                        </p:tgtEl>
                                      </p:cBhvr>
                                    </p:animEffect>
                                  </p:childTnLst>
                                </p:cTn>
                              </p:par>
                            </p:childTnLst>
                          </p:cTn>
                        </p:par>
                        <p:par>
                          <p:cTn id="50" fill="hold">
                            <p:stCondLst>
                              <p:cond delay="3250"/>
                            </p:stCondLst>
                            <p:childTnLst>
                              <p:par>
                                <p:cTn id="51" presetID="42" presetClass="entr" presetSubtype="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p:cBhvr>
                                        <p:cTn id="53" dur="500"/>
                                        <p:tgtEl>
                                          <p:spTgt spid="59"/>
                                        </p:tgtEl>
                                      </p:cBhvr>
                                    </p:animEffect>
                                    <p:anim calcmode="lin" valueType="num">
                                      <p:cBhvr>
                                        <p:cTn id="54" dur="500" fill="hold"/>
                                        <p:tgtEl>
                                          <p:spTgt spid="59"/>
                                        </p:tgtEl>
                                        <p:attrNameLst>
                                          <p:attrName>ppt_x</p:attrName>
                                        </p:attrNameLst>
                                      </p:cBhvr>
                                      <p:tavLst>
                                        <p:tav tm="0">
                                          <p:val>
                                            <p:strVal val="#ppt_x"/>
                                          </p:val>
                                        </p:tav>
                                        <p:tav tm="100000">
                                          <p:val>
                                            <p:strVal val="#ppt_x"/>
                                          </p:val>
                                        </p:tav>
                                      </p:tavLst>
                                    </p:anim>
                                    <p:anim calcmode="lin" valueType="num">
                                      <p:cBhvr>
                                        <p:cTn id="55" dur="500" fill="hold"/>
                                        <p:tgtEl>
                                          <p:spTgt spid="59"/>
                                        </p:tgtEl>
                                        <p:attrNameLst>
                                          <p:attrName>ppt_y</p:attrName>
                                        </p:attrNameLst>
                                      </p:cBhvr>
                                      <p:tavLst>
                                        <p:tav tm="0">
                                          <p:val>
                                            <p:strVal val="#ppt_y+.1"/>
                                          </p:val>
                                        </p:tav>
                                        <p:tav tm="100000">
                                          <p:val>
                                            <p:strVal val="#ppt_y"/>
                                          </p:val>
                                        </p:tav>
                                      </p:tavLst>
                                    </p:anim>
                                  </p:childTnLst>
                                </p:cTn>
                              </p:par>
                            </p:childTnLst>
                          </p:cTn>
                        </p:par>
                        <p:par>
                          <p:cTn id="56" fill="hold">
                            <p:stCondLst>
                              <p:cond delay="3750"/>
                            </p:stCondLst>
                            <p:childTnLst>
                              <p:par>
                                <p:cTn id="57" presetID="22" presetClass="entr" presetSubtype="8"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p:cBhvr>
                                        <p:cTn id="59" dur="250"/>
                                        <p:tgtEl>
                                          <p:spTgt spid="57"/>
                                        </p:tgtEl>
                                      </p:cBhvr>
                                    </p:animEffect>
                                  </p:childTnLst>
                                </p:cTn>
                              </p:par>
                            </p:childTnLst>
                          </p:cTn>
                        </p:par>
                        <p:par>
                          <p:cTn id="60" fill="hold">
                            <p:stCondLst>
                              <p:cond delay="4000"/>
                            </p:stCondLst>
                            <p:childTnLst>
                              <p:par>
                                <p:cTn id="61" presetID="42"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p:cBhvr>
                                        <p:cTn id="63" dur="250"/>
                                        <p:tgtEl>
                                          <p:spTgt spid="61"/>
                                        </p:tgtEl>
                                      </p:cBhvr>
                                    </p:animEffect>
                                    <p:anim calcmode="lin" valueType="num">
                                      <p:cBhvr>
                                        <p:cTn id="64" dur="250" fill="hold"/>
                                        <p:tgtEl>
                                          <p:spTgt spid="61"/>
                                        </p:tgtEl>
                                        <p:attrNameLst>
                                          <p:attrName>ppt_x</p:attrName>
                                        </p:attrNameLst>
                                      </p:cBhvr>
                                      <p:tavLst>
                                        <p:tav tm="0">
                                          <p:val>
                                            <p:strVal val="#ppt_x"/>
                                          </p:val>
                                        </p:tav>
                                        <p:tav tm="100000">
                                          <p:val>
                                            <p:strVal val="#ppt_x"/>
                                          </p:val>
                                        </p:tav>
                                      </p:tavLst>
                                    </p:anim>
                                    <p:anim calcmode="lin" valueType="num">
                                      <p:cBhvr>
                                        <p:cTn id="65" dur="2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bldLvl="0" animBg="1" autoUpdateAnimBg="0"/>
      <p:bldP spid="52" grpId="0" bldLvl="0" animBg="1" autoUpdateAnimBg="0"/>
      <p:bldP spid="53" grpId="0" bldLvl="0" animBg="1" autoUpdateAnimBg="0"/>
      <p:bldP spid="54" grpId="0" bldLvl="0" animBg="1" autoUpdateAnimBg="0"/>
      <p:bldP spid="55" grpId="0" bldLvl="0" animBg="1" autoUpdateAnimBg="0"/>
      <p:bldP spid="56" grpId="0" bldLvl="0" animBg="1" autoUpdateAnimBg="0"/>
      <p:bldP spid="57" grpId="0" bldLvl="0" animBg="1" autoUpdateAnimBg="0"/>
      <p:bldP spid="58" grpId="0" bldLvl="0" autoUpdateAnimBg="0"/>
      <p:bldP spid="59" grpId="0" bldLvl="0" autoUpdateAnimBg="0"/>
      <p:bldP spid="60" grpId="0" bldLvl="0" autoUpdateAnimBg="0"/>
      <p:bldP spid="61" grpId="0" bldLvl="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部署图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3" name="图片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5124"/>
            <a:ext cx="9144000" cy="3264370"/>
          </a:xfrm>
          <a:prstGeom prst="rect">
            <a:avLst/>
          </a:prstGeom>
        </p:spPr>
      </p:pic>
    </p:spTree>
    <p:extLst>
      <p:ext uri="{BB962C8B-B14F-4D97-AF65-F5344CB8AC3E}">
        <p14:creationId xmlns:p14="http://schemas.microsoft.com/office/powerpoint/2010/main" val="380683467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部署图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77103" y="3592171"/>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406400" cy="2760505"/>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部署图表示了硬件元素（结点）的构造和软件元素是如何映射在那些结点上的</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立方体代表结点（</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node</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实线表示两个结点之间的关联</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关系</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6" y="1147763"/>
            <a:ext cx="47532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部署图</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flipH="1">
            <a:off x="4447053" y="3956277"/>
            <a:ext cx="26653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部署图</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248470764"/>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5" name="组合 46"/>
          <p:cNvGrpSpPr>
            <a:grpSpLocks/>
          </p:cNvGrpSpPr>
          <p:nvPr/>
        </p:nvGrpSpPr>
        <p:grpSpPr bwMode="auto">
          <a:xfrm>
            <a:off x="3949698" y="2045642"/>
            <a:ext cx="1293813" cy="1418165"/>
            <a:chOff x="-2" y="83475"/>
            <a:chExt cx="1294185" cy="1417880"/>
          </a:xfrm>
        </p:grpSpPr>
        <p:sp>
          <p:nvSpPr>
            <p:cNvPr id="16" name="文本框 42"/>
            <p:cNvSpPr>
              <a:spLocks noChangeArrowheads="1"/>
            </p:cNvSpPr>
            <p:nvPr/>
          </p:nvSpPr>
          <p:spPr bwMode="auto">
            <a:xfrm>
              <a:off x="395064" y="916698"/>
              <a:ext cx="504056" cy="58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smtClean="0">
                  <a:solidFill>
                    <a:schemeClr val="bg1"/>
                  </a:solidFill>
                  <a:latin typeface="Calibri" panose="020F0502020204030204" pitchFamily="34" charset="0"/>
                  <a:sym typeface="宋体" panose="02010600030101010101" pitchFamily="2" charset="-122"/>
                </a:rPr>
                <a:t>x</a:t>
              </a:r>
              <a:endParaRPr lang="zh-CN" altLang="en-US" sz="3200" b="1" dirty="0">
                <a:solidFill>
                  <a:schemeClr val="bg1"/>
                </a:solidFill>
                <a:latin typeface="Calibri" panose="020F0502020204030204" pitchFamily="34" charset="0"/>
                <a:sym typeface="宋体" panose="02010600030101010101" pitchFamily="2" charset="-122"/>
              </a:endParaRPr>
            </a:p>
          </p:txBody>
        </p:sp>
        <p:sp>
          <p:nvSpPr>
            <p:cNvPr id="17" name="文本框 109"/>
            <p:cNvSpPr>
              <a:spLocks noChangeArrowheads="1"/>
            </p:cNvSpPr>
            <p:nvPr/>
          </p:nvSpPr>
          <p:spPr bwMode="auto">
            <a:xfrm>
              <a:off x="-2" y="83475"/>
              <a:ext cx="1294185" cy="523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smtClean="0">
                  <a:solidFill>
                    <a:schemeClr val="bg1"/>
                  </a:solidFill>
                  <a:sym typeface="Arial" panose="020B0604020202020204" pitchFamily="34" charset="0"/>
                </a:rPr>
                <a:t>x</a:t>
              </a:r>
              <a:endParaRPr lang="zh-CN" altLang="en-US" sz="2800" b="1" dirty="0">
                <a:solidFill>
                  <a:schemeClr val="bg1"/>
                </a:solidFill>
                <a:sym typeface="Arial" panose="020B0604020202020204" pitchFamily="34" charset="0"/>
              </a:endParaRPr>
            </a:p>
          </p:txBody>
        </p:sp>
        <p:sp>
          <p:nvSpPr>
            <p:cNvPr id="18" name="矩形 43"/>
            <p:cNvSpPr>
              <a:spLocks noChangeArrowheads="1"/>
            </p:cNvSpPr>
            <p:nvPr/>
          </p:nvSpPr>
          <p:spPr bwMode="auto">
            <a:xfrm>
              <a:off x="161886" y="659505"/>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问题</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77136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830558293"/>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700" y="1962150"/>
            <a:ext cx="1293813" cy="1501775"/>
            <a:chOff x="0" y="0"/>
            <a:chExt cx="1294185" cy="1501473"/>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1</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0" y="0"/>
              <a:ext cx="12941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ONE</a:t>
              </a:r>
              <a:endParaRPr lang="zh-CN" altLang="en-US"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43"/>
            <p:cNvSpPr>
              <a:spLocks noChangeArrowheads="1"/>
            </p:cNvSpPr>
            <p:nvPr/>
          </p:nvSpPr>
          <p:spPr bwMode="auto">
            <a:xfrm>
              <a:off x="161092" y="509596"/>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用例图</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84797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48930121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问题</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x</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77103" y="3592171"/>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406400" cy="2760505"/>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图有哪几个部分组成？</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顺序</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图有哪几个部分组成？</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下图生成的代码，是怎么表示互相之间的关系的</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6" y="1147763"/>
            <a:ext cx="47532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问题（自己选择）</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flipH="1">
            <a:off x="4447053" y="3956277"/>
            <a:ext cx="26653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问题</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62" name="图片 61"/>
          <p:cNvPicPr>
            <a:picLocks noChangeAspect="1"/>
          </p:cNvPicPr>
          <p:nvPr/>
        </p:nvPicPr>
        <p:blipFill rotWithShape="1">
          <a:blip r:embed="rId2">
            <a:extLst>
              <a:ext uri="{28A0092B-C50C-407E-A947-70E740481C1C}">
                <a14:useLocalDpi xmlns:a14="http://schemas.microsoft.com/office/drawing/2010/main" val="0"/>
              </a:ext>
            </a:extLst>
          </a:blip>
          <a:srcRect t="29954" b="53681"/>
          <a:stretch/>
        </p:blipFill>
        <p:spPr>
          <a:xfrm>
            <a:off x="747552" y="2897107"/>
            <a:ext cx="6156960" cy="702162"/>
          </a:xfrm>
          <a:prstGeom prst="rect">
            <a:avLst/>
          </a:prstGeom>
        </p:spPr>
      </p:pic>
    </p:spTree>
    <p:extLst>
      <p:ext uri="{BB962C8B-B14F-4D97-AF65-F5344CB8AC3E}">
        <p14:creationId xmlns:p14="http://schemas.microsoft.com/office/powerpoint/2010/main" val="4009443628"/>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fade">
                                      <p:cBhvr>
                                        <p:cTn id="53" dur="1000"/>
                                        <p:tgtEl>
                                          <p:spTgt spid="62"/>
                                        </p:tgtEl>
                                      </p:cBhvr>
                                    </p:animEffect>
                                    <p:anim calcmode="lin" valueType="num">
                                      <p:cBhvr>
                                        <p:cTn id="54" dur="1000" fill="hold"/>
                                        <p:tgtEl>
                                          <p:spTgt spid="62"/>
                                        </p:tgtEl>
                                        <p:attrNameLst>
                                          <p:attrName>ppt_x</p:attrName>
                                        </p:attrNameLst>
                                      </p:cBhvr>
                                      <p:tavLst>
                                        <p:tav tm="0">
                                          <p:val>
                                            <p:strVal val="#ppt_x"/>
                                          </p:val>
                                        </p:tav>
                                        <p:tav tm="100000">
                                          <p:val>
                                            <p:strVal val="#ppt_x"/>
                                          </p:val>
                                        </p:tav>
                                      </p:tavLst>
                                    </p:anim>
                                    <p:anim calcmode="lin" valueType="num">
                                      <p:cBhvr>
                                        <p:cTn id="55"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其它</a:t>
            </a: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x</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64" name="TextBox 11"/>
          <p:cNvSpPr>
            <a:spLocks noChangeArrowheads="1"/>
          </p:cNvSpPr>
          <p:nvPr/>
        </p:nvSpPr>
        <p:spPr bwMode="auto">
          <a:xfrm flipH="1">
            <a:off x="1403348" y="1319848"/>
            <a:ext cx="7527291"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谢正树：</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9</a:t>
            </a: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界面原型、状态图</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嵇</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德</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宏：</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7.5</a:t>
            </a: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部署图、会议记录，问卷调查，会议整理</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郑丁</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公：</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8.0</a:t>
            </a: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 </a:t>
            </a:r>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制作，</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愿</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景和范围文档</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改善，最后审核，类图、用例图，问卷调查改善</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张晓</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钒：</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8.3</a:t>
            </a: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顺序图、</a:t>
            </a:r>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git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更新文件分类，协作审查</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张天</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颖：</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7.8</a:t>
            </a: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Project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更新、协作图</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参考资料 </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UML2 </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基础、建模与设计指南、</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csdn</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192393"/>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853363"/>
            <a:ext cx="26088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参考资料及任务分工评价</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24598689"/>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p:cBhvr>
                                        <p:cTn id="20" dur="500"/>
                                        <p:tgtEl>
                                          <p:spTgt spid="66"/>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p:cBhvr>
                                        <p:cTn id="24" dur="500"/>
                                        <p:tgtEl>
                                          <p:spTgt spid="6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1000"/>
                                        <p:tgtEl>
                                          <p:spTgt spid="64"/>
                                        </p:tgtEl>
                                      </p:cBhvr>
                                    </p:animEffect>
                                    <p:anim calcmode="lin" valueType="num">
                                      <p:cBhvr>
                                        <p:cTn id="30" dur="1000" fill="hold"/>
                                        <p:tgtEl>
                                          <p:spTgt spid="64"/>
                                        </p:tgtEl>
                                        <p:attrNameLst>
                                          <p:attrName>ppt_x</p:attrName>
                                        </p:attrNameLst>
                                      </p:cBhvr>
                                      <p:tavLst>
                                        <p:tav tm="0">
                                          <p:val>
                                            <p:strVal val="#ppt_x"/>
                                          </p:val>
                                        </p:tav>
                                        <p:tav tm="100000">
                                          <p:val>
                                            <p:strVal val="#ppt_x"/>
                                          </p:val>
                                        </p:tav>
                                      </p:tavLst>
                                    </p:anim>
                                    <p:anim calcmode="lin" valueType="num">
                                      <p:cBhvr>
                                        <p:cTn id="31"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4" grpId="0"/>
      <p:bldP spid="66" grpId="0" bldLvl="0" animBg="1" autoUpdateAnimBg="0"/>
      <p:bldP spid="67"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2"/>
          <p:cNvSpPr/>
          <p:nvPr/>
        </p:nvSpPr>
        <p:spPr>
          <a:xfrm rot="7309647">
            <a:off x="4664869" y="1308497"/>
            <a:ext cx="1633538" cy="1371600"/>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等腰三角形 3"/>
          <p:cNvSpPr/>
          <p:nvPr/>
        </p:nvSpPr>
        <p:spPr>
          <a:xfrm rot="19578595">
            <a:off x="2336008" y="1165622"/>
            <a:ext cx="2493169" cy="1819275"/>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4"/>
          <p:cNvSpPr txBox="1"/>
          <p:nvPr/>
        </p:nvSpPr>
        <p:spPr>
          <a:xfrm>
            <a:off x="2203593" y="1595508"/>
            <a:ext cx="5195830" cy="1477328"/>
          </a:xfrm>
          <a:prstGeom prst="rect">
            <a:avLst/>
          </a:prstGeom>
          <a:noFill/>
        </p:spPr>
        <p:txBody>
          <a:bodyPr>
            <a:spAutoFit/>
          </a:bodyPr>
          <a:lstStyle/>
          <a:p>
            <a:pPr fontAlgn="auto">
              <a:spcBef>
                <a:spcPts val="0"/>
              </a:spcBef>
              <a:spcAft>
                <a:spcPts val="0"/>
              </a:spcAft>
              <a:defRPr/>
            </a:pPr>
            <a:r>
              <a:rPr lang="en-US" altLang="zh-CN" sz="9000" b="1" u="sng" dirty="0" smtClean="0">
                <a:gradFill flip="none" rotWithShape="1">
                  <a:gsLst>
                    <a:gs pos="0">
                      <a:schemeClr val="accent1">
                        <a:lumMod val="5000"/>
                        <a:lumOff val="95000"/>
                      </a:schemeClr>
                    </a:gs>
                    <a:gs pos="0">
                      <a:schemeClr val="accent5">
                        <a:lumMod val="50000"/>
                      </a:schemeClr>
                    </a:gs>
                    <a:gs pos="32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a typeface="+mn-ea"/>
              </a:rPr>
              <a:t>		</a:t>
            </a:r>
            <a:r>
              <a:rPr lang="zh-CN" altLang="en-US" sz="9000" b="1" u="sng" dirty="0" smtClean="0">
                <a:gradFill flip="none" rotWithShape="1">
                  <a:gsLst>
                    <a:gs pos="0">
                      <a:schemeClr val="accent1">
                        <a:lumMod val="5000"/>
                        <a:lumOff val="95000"/>
                      </a:schemeClr>
                    </a:gs>
                    <a:gs pos="0">
                      <a:schemeClr val="accent5">
                        <a:lumMod val="50000"/>
                      </a:schemeClr>
                    </a:gs>
                    <a:gs pos="32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a typeface="+mn-ea"/>
              </a:rPr>
              <a:t>谢谢</a:t>
            </a:r>
            <a:endParaRPr lang="zh-CN" altLang="en-US" sz="9000" b="1" u="sng" dirty="0">
              <a:gradFill flip="none" rotWithShape="1">
                <a:gsLst>
                  <a:gs pos="0">
                    <a:schemeClr val="accent1">
                      <a:lumMod val="5000"/>
                      <a:lumOff val="95000"/>
                    </a:schemeClr>
                  </a:gs>
                  <a:gs pos="0">
                    <a:schemeClr val="accent5">
                      <a:lumMod val="50000"/>
                    </a:schemeClr>
                  </a:gs>
                  <a:gs pos="32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a typeface="+mn-ea"/>
            </a:endParaRPr>
          </a:p>
        </p:txBody>
      </p:sp>
    </p:spTree>
    <p:extLst>
      <p:ext uri="{BB962C8B-B14F-4D97-AF65-F5344CB8AC3E}">
        <p14:creationId xmlns:p14="http://schemas.microsoft.com/office/powerpoint/2010/main" val="3618686291"/>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3000" fill="hold" grpId="0" nodeType="withEffect">
                                  <p:stCondLst>
                                    <p:cond delay="0"/>
                                  </p:stCondLst>
                                  <p:childTnLst>
                                    <p:animRot by="21600000">
                                      <p:cBhvr>
                                        <p:cTn id="6" dur="3000" fill="hold"/>
                                        <p:tgtEl>
                                          <p:spTgt spid="4"/>
                                        </p:tgtEl>
                                        <p:attrNameLst>
                                          <p:attrName>r</p:attrName>
                                        </p:attrNameLst>
                                      </p:cBhvr>
                                    </p:animRot>
                                  </p:childTnLst>
                                </p:cTn>
                              </p:par>
                              <p:par>
                                <p:cTn id="7" presetID="8" presetClass="emph" presetSubtype="0" repeatCount="4000" fill="hold" grpId="0" nodeType="withEffect">
                                  <p:stCondLst>
                                    <p:cond delay="0"/>
                                  </p:stCondLst>
                                  <p:childTnLst>
                                    <p:animRot by="21600000">
                                      <p:cBhvr>
                                        <p:cTn id="8" dur="2000" fill="hold"/>
                                        <p:tgtEl>
                                          <p:spTgt spid="3"/>
                                        </p:tgtEl>
                                        <p:attrNameLst>
                                          <p:attrName>r</p:attrName>
                                        </p:attrNameLst>
                                      </p:cBhvr>
                                    </p:animRot>
                                  </p:childTnLst>
                                </p:cTn>
                              </p:par>
                              <p:par>
                                <p:cTn id="9" presetID="41" presetClass="entr" presetSubtype="0" fill="hold" nodeType="withEffect">
                                  <p:stCondLst>
                                    <p:cond delay="25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7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5"/>
                                        </p:tgtEl>
                                        <p:attrNameLst>
                                          <p:attrName>ppt_y</p:attrName>
                                        </p:attrNameLst>
                                      </p:cBhvr>
                                      <p:tavLst>
                                        <p:tav tm="0">
                                          <p:val>
                                            <p:strVal val="#ppt_y"/>
                                          </p:val>
                                        </p:tav>
                                        <p:tav tm="100000">
                                          <p:val>
                                            <p:strVal val="#ppt_y"/>
                                          </p:val>
                                        </p:tav>
                                      </p:tavLst>
                                    </p:anim>
                                    <p:anim calcmode="lin" valueType="num">
                                      <p:cBhvr>
                                        <p:cTn id="13" dur="7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用例图</a:t>
            </a: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1"/>
          <p:cNvSpPr>
            <a:spLocks noChangeArrowheads="1"/>
          </p:cNvSpPr>
          <p:nvPr/>
        </p:nvSpPr>
        <p:spPr bwMode="auto">
          <a:xfrm>
            <a:off x="2786252" y="1255402"/>
            <a:ext cx="1377950" cy="1377950"/>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1"/>
          <p:cNvSpPr>
            <a:spLocks noChangeArrowheads="1"/>
          </p:cNvSpPr>
          <p:nvPr/>
        </p:nvSpPr>
        <p:spPr bwMode="auto">
          <a:xfrm>
            <a:off x="2671952" y="2469839"/>
            <a:ext cx="692150" cy="1379538"/>
          </a:xfrm>
          <a:custGeom>
            <a:avLst/>
            <a:gdLst>
              <a:gd name="T0" fmla="*/ 0 w 828092"/>
              <a:gd name="T1" fmla="*/ 0 h 1656184"/>
              <a:gd name="T2" fmla="*/ 828092 w 828092"/>
              <a:gd name="T3" fmla="*/ 1656184 h 1656184"/>
            </a:gdLst>
            <a:ahLst/>
            <a:cxnLst/>
            <a:rect l="T0" t="T1" r="T2" b="T3"/>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3" name="椭圆 1"/>
          <p:cNvSpPr>
            <a:spLocks noChangeArrowheads="1"/>
          </p:cNvSpPr>
          <p:nvPr/>
        </p:nvSpPr>
        <p:spPr bwMode="auto">
          <a:xfrm rot="5400000">
            <a:off x="2564796" y="3685070"/>
            <a:ext cx="1371600" cy="1385888"/>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椭圆 1"/>
          <p:cNvSpPr>
            <a:spLocks noChangeArrowheads="1"/>
          </p:cNvSpPr>
          <p:nvPr/>
        </p:nvSpPr>
        <p:spPr bwMode="auto">
          <a:xfrm rot="10800000">
            <a:off x="1552765" y="1064902"/>
            <a:ext cx="1379537" cy="1379537"/>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5" name="椭圆 1"/>
          <p:cNvSpPr>
            <a:spLocks noChangeArrowheads="1"/>
          </p:cNvSpPr>
          <p:nvPr/>
        </p:nvSpPr>
        <p:spPr bwMode="auto">
          <a:xfrm rot="6199008">
            <a:off x="1813115" y="3147702"/>
            <a:ext cx="688975" cy="1304925"/>
          </a:xfrm>
          <a:custGeom>
            <a:avLst/>
            <a:gdLst>
              <a:gd name="T0" fmla="*/ 0 w 828092"/>
              <a:gd name="T1" fmla="*/ 0 h 1560369"/>
              <a:gd name="T2" fmla="*/ 828092 w 828092"/>
              <a:gd name="T3" fmla="*/ 1560369 h 1560369"/>
            </a:gdLst>
            <a:ahLst/>
            <a:cxnLst/>
            <a:rect l="T0" t="T1" r="T2" b="T3"/>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6" name="圆角矩形 14"/>
          <p:cNvSpPr>
            <a:spLocks noChangeArrowheads="1"/>
          </p:cNvSpPr>
          <p:nvPr/>
        </p:nvSpPr>
        <p:spPr bwMode="auto">
          <a:xfrm>
            <a:off x="4037202" y="1588777"/>
            <a:ext cx="3313113" cy="538162"/>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用例图概念</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圆角矩形 14"/>
          <p:cNvSpPr>
            <a:spLocks noChangeArrowheads="1"/>
          </p:cNvSpPr>
          <p:nvPr/>
        </p:nvSpPr>
        <p:spPr bwMode="auto">
          <a:xfrm>
            <a:off x="4006245" y="3317307"/>
            <a:ext cx="3375025" cy="539750"/>
          </a:xfrm>
          <a:custGeom>
            <a:avLst/>
            <a:gdLst>
              <a:gd name="T0" fmla="*/ 0 w 4033295"/>
              <a:gd name="T1" fmla="*/ 0 h 648072"/>
              <a:gd name="T2" fmla="*/ 3709259 w 4033295"/>
              <a:gd name="T3" fmla="*/ 0 h 648072"/>
              <a:gd name="T4" fmla="*/ 4033295 w 4033295"/>
              <a:gd name="T5" fmla="*/ 324036 h 648072"/>
              <a:gd name="T6" fmla="*/ 3709259 w 4033295"/>
              <a:gd name="T7" fmla="*/ 648072 h 648072"/>
              <a:gd name="T8" fmla="*/ 72855 w 4033295"/>
              <a:gd name="T9" fmla="*/ 648072 h 648072"/>
              <a:gd name="T10" fmla="*/ 0 w 4033295"/>
              <a:gd name="T11" fmla="*/ 0 h 648072"/>
              <a:gd name="T12" fmla="*/ 0 60000 65536"/>
              <a:gd name="T13" fmla="*/ 0 60000 65536"/>
              <a:gd name="T14" fmla="*/ 0 60000 65536"/>
              <a:gd name="T15" fmla="*/ 0 60000 65536"/>
              <a:gd name="T16" fmla="*/ 0 60000 65536"/>
              <a:gd name="T17" fmla="*/ 0 60000 65536"/>
              <a:gd name="T18" fmla="*/ 0 w 4033295"/>
              <a:gd name="T19" fmla="*/ 0 h 648072"/>
              <a:gd name="T20" fmla="*/ 4033295 w 4033295"/>
              <a:gd name="T21" fmla="*/ 648072 h 648072"/>
            </a:gdLst>
            <a:ahLst/>
            <a:cxnLst>
              <a:cxn ang="T12">
                <a:pos x="T0" y="T1"/>
              </a:cxn>
              <a:cxn ang="T13">
                <a:pos x="T2" y="T3"/>
              </a:cxn>
              <a:cxn ang="T14">
                <a:pos x="T4" y="T5"/>
              </a:cxn>
              <a:cxn ang="T15">
                <a:pos x="T6" y="T7"/>
              </a:cxn>
              <a:cxn ang="T16">
                <a:pos x="T8" y="T9"/>
              </a:cxn>
              <a:cxn ang="T17">
                <a:pos x="T10" y="T11"/>
              </a:cxn>
            </a:cxnLst>
            <a:rect l="T18" t="T19" r="T20" b="T21"/>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主要目的</a:t>
            </a:r>
            <a:endParaRPr lang="zh-CN" altLang="en-US" dirty="0">
              <a:latin typeface="微软雅黑" panose="020B0503020204020204" pitchFamily="34" charset="-122"/>
              <a:ea typeface="微软雅黑" panose="020B0503020204020204" pitchFamily="34" charset="-122"/>
            </a:endParaRPr>
          </a:p>
        </p:txBody>
      </p:sp>
      <p:sp>
        <p:nvSpPr>
          <p:cNvPr id="58" name="TextBox 45"/>
          <p:cNvSpPr>
            <a:spLocks noChangeArrowheads="1"/>
          </p:cNvSpPr>
          <p:nvPr/>
        </p:nvSpPr>
        <p:spPr bwMode="auto">
          <a:xfrm>
            <a:off x="3232340" y="1607827"/>
            <a:ext cx="5064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1</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59" name="TextBox 46"/>
          <p:cNvSpPr>
            <a:spLocks noChangeArrowheads="1"/>
          </p:cNvSpPr>
          <p:nvPr/>
        </p:nvSpPr>
        <p:spPr bwMode="auto">
          <a:xfrm>
            <a:off x="3111690" y="4057339"/>
            <a:ext cx="5064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2</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60" name="TextBox 47"/>
          <p:cNvSpPr>
            <a:spLocks noChangeArrowheads="1"/>
          </p:cNvSpPr>
          <p:nvPr/>
        </p:nvSpPr>
        <p:spPr bwMode="auto">
          <a:xfrm>
            <a:off x="4135627" y="2247589"/>
            <a:ext cx="4756913"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用例模型的基本组成部分有用例、角色（或参与者）和系统。用例用于描述系统的功能，也就是从用户的角度来说，系统应该包含哪些功能。</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48"/>
          <p:cNvSpPr>
            <a:spLocks noChangeArrowheads="1"/>
          </p:cNvSpPr>
          <p:nvPr/>
        </p:nvSpPr>
        <p:spPr bwMode="auto">
          <a:xfrm>
            <a:off x="3884802" y="3849377"/>
            <a:ext cx="3987800" cy="137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明确系统有哪些功能、为系统的功能提供清晰一致的描述、为系统测试打基础、通过从需求的功能用例出发跟踪进入到系统中具体实现的类和方法</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778918771"/>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p:cBhvr>
                                        <p:cTn id="20" dur="250"/>
                                        <p:tgtEl>
                                          <p:spTgt spid="54"/>
                                        </p:tgtEl>
                                      </p:cBhvr>
                                    </p:animEffect>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p:cBhvr>
                                        <p:cTn id="24" dur="250"/>
                                        <p:tgtEl>
                                          <p:spTgt spid="5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p:cBhvr>
                                        <p:cTn id="28" dur="250"/>
                                        <p:tgtEl>
                                          <p:spTgt spid="52"/>
                                        </p:tgtEl>
                                      </p:cBhvr>
                                    </p:animEffect>
                                  </p:childTnLst>
                                </p:cTn>
                              </p:par>
                            </p:childTnLst>
                          </p:cTn>
                        </p:par>
                        <p:par>
                          <p:cTn id="29" fill="hold">
                            <p:stCondLst>
                              <p:cond delay="1250"/>
                            </p:stCondLst>
                            <p:childTnLst>
                              <p:par>
                                <p:cTn id="30" presetID="21" presetClass="entr" presetSubtype="1"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p:cBhvr>
                                        <p:cTn id="32" dur="1000"/>
                                        <p:tgtEl>
                                          <p:spTgt spid="53"/>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55"/>
                                        </p:tgtEl>
                                        <p:attrNameLst>
                                          <p:attrName>style.visibility</p:attrName>
                                        </p:attrNameLst>
                                      </p:cBhvr>
                                      <p:to>
                                        <p:strVal val="visible"/>
                                      </p:to>
                                    </p:set>
                                    <p:animEffect>
                                      <p:cBhvr>
                                        <p:cTn id="35" dur="250"/>
                                        <p:tgtEl>
                                          <p:spTgt spid="55"/>
                                        </p:tgtEl>
                                      </p:cBhvr>
                                    </p:animEffect>
                                  </p:childTnLst>
                                </p:cTn>
                              </p:par>
                            </p:childTnLst>
                          </p:cTn>
                        </p:par>
                        <p:par>
                          <p:cTn id="36" fill="hold">
                            <p:stCondLst>
                              <p:cond delay="2250"/>
                            </p:stCondLst>
                            <p:childTnLst>
                              <p:par>
                                <p:cTn id="37" presetID="42" presetClass="entr" presetSubtype="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par>
                          <p:cTn id="42" fill="hold">
                            <p:stCondLst>
                              <p:cond delay="2750"/>
                            </p:stCondLst>
                            <p:childTnLst>
                              <p:par>
                                <p:cTn id="43" presetID="22" presetClass="entr" presetSubtype="8"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p:cBhvr>
                                        <p:cTn id="45" dur="250"/>
                                        <p:tgtEl>
                                          <p:spTgt spid="56"/>
                                        </p:tgtEl>
                                      </p:cBhvr>
                                    </p:animEffect>
                                  </p:childTnLst>
                                </p:cTn>
                              </p:par>
                            </p:childTnLst>
                          </p:cTn>
                        </p:par>
                        <p:par>
                          <p:cTn id="46" fill="hold">
                            <p:stCondLst>
                              <p:cond delay="3000"/>
                            </p:stCondLst>
                            <p:childTnLst>
                              <p:par>
                                <p:cTn id="47" presetID="22" presetClass="entr" presetSubtype="4"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p:cBhvr>
                                        <p:cTn id="49" dur="250"/>
                                        <p:tgtEl>
                                          <p:spTgt spid="60"/>
                                        </p:tgtEl>
                                      </p:cBhvr>
                                    </p:animEffect>
                                  </p:childTnLst>
                                </p:cTn>
                              </p:par>
                            </p:childTnLst>
                          </p:cTn>
                        </p:par>
                        <p:par>
                          <p:cTn id="50" fill="hold">
                            <p:stCondLst>
                              <p:cond delay="3250"/>
                            </p:stCondLst>
                            <p:childTnLst>
                              <p:par>
                                <p:cTn id="51" presetID="42" presetClass="entr" presetSubtype="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p:cBhvr>
                                        <p:cTn id="53" dur="500"/>
                                        <p:tgtEl>
                                          <p:spTgt spid="59"/>
                                        </p:tgtEl>
                                      </p:cBhvr>
                                    </p:animEffect>
                                    <p:anim calcmode="lin" valueType="num">
                                      <p:cBhvr>
                                        <p:cTn id="54" dur="500" fill="hold"/>
                                        <p:tgtEl>
                                          <p:spTgt spid="59"/>
                                        </p:tgtEl>
                                        <p:attrNameLst>
                                          <p:attrName>ppt_x</p:attrName>
                                        </p:attrNameLst>
                                      </p:cBhvr>
                                      <p:tavLst>
                                        <p:tav tm="0">
                                          <p:val>
                                            <p:strVal val="#ppt_x"/>
                                          </p:val>
                                        </p:tav>
                                        <p:tav tm="100000">
                                          <p:val>
                                            <p:strVal val="#ppt_x"/>
                                          </p:val>
                                        </p:tav>
                                      </p:tavLst>
                                    </p:anim>
                                    <p:anim calcmode="lin" valueType="num">
                                      <p:cBhvr>
                                        <p:cTn id="55" dur="500" fill="hold"/>
                                        <p:tgtEl>
                                          <p:spTgt spid="59"/>
                                        </p:tgtEl>
                                        <p:attrNameLst>
                                          <p:attrName>ppt_y</p:attrName>
                                        </p:attrNameLst>
                                      </p:cBhvr>
                                      <p:tavLst>
                                        <p:tav tm="0">
                                          <p:val>
                                            <p:strVal val="#ppt_y+.1"/>
                                          </p:val>
                                        </p:tav>
                                        <p:tav tm="100000">
                                          <p:val>
                                            <p:strVal val="#ppt_y"/>
                                          </p:val>
                                        </p:tav>
                                      </p:tavLst>
                                    </p:anim>
                                  </p:childTnLst>
                                </p:cTn>
                              </p:par>
                            </p:childTnLst>
                          </p:cTn>
                        </p:par>
                        <p:par>
                          <p:cTn id="56" fill="hold">
                            <p:stCondLst>
                              <p:cond delay="3750"/>
                            </p:stCondLst>
                            <p:childTnLst>
                              <p:par>
                                <p:cTn id="57" presetID="22" presetClass="entr" presetSubtype="8"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p:cBhvr>
                                        <p:cTn id="59" dur="250"/>
                                        <p:tgtEl>
                                          <p:spTgt spid="57"/>
                                        </p:tgtEl>
                                      </p:cBhvr>
                                    </p:animEffect>
                                  </p:childTnLst>
                                </p:cTn>
                              </p:par>
                            </p:childTnLst>
                          </p:cTn>
                        </p:par>
                        <p:par>
                          <p:cTn id="60" fill="hold">
                            <p:stCondLst>
                              <p:cond delay="4000"/>
                            </p:stCondLst>
                            <p:childTnLst>
                              <p:par>
                                <p:cTn id="61" presetID="42"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p:cBhvr>
                                        <p:cTn id="63" dur="250"/>
                                        <p:tgtEl>
                                          <p:spTgt spid="61"/>
                                        </p:tgtEl>
                                      </p:cBhvr>
                                    </p:animEffect>
                                    <p:anim calcmode="lin" valueType="num">
                                      <p:cBhvr>
                                        <p:cTn id="64" dur="250" fill="hold"/>
                                        <p:tgtEl>
                                          <p:spTgt spid="61"/>
                                        </p:tgtEl>
                                        <p:attrNameLst>
                                          <p:attrName>ppt_x</p:attrName>
                                        </p:attrNameLst>
                                      </p:cBhvr>
                                      <p:tavLst>
                                        <p:tav tm="0">
                                          <p:val>
                                            <p:strVal val="#ppt_x"/>
                                          </p:val>
                                        </p:tav>
                                        <p:tav tm="100000">
                                          <p:val>
                                            <p:strVal val="#ppt_x"/>
                                          </p:val>
                                        </p:tav>
                                      </p:tavLst>
                                    </p:anim>
                                    <p:anim calcmode="lin" valueType="num">
                                      <p:cBhvr>
                                        <p:cTn id="65" dur="2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bldLvl="0" animBg="1" autoUpdateAnimBg="0"/>
      <p:bldP spid="52" grpId="0" bldLvl="0" animBg="1" autoUpdateAnimBg="0"/>
      <p:bldP spid="53" grpId="0" bldLvl="0" animBg="1" autoUpdateAnimBg="0"/>
      <p:bldP spid="54" grpId="0" bldLvl="0" animBg="1" autoUpdateAnimBg="0"/>
      <p:bldP spid="55" grpId="0" bldLvl="0" animBg="1" autoUpdateAnimBg="0"/>
      <p:bldP spid="56" grpId="0" bldLvl="0" animBg="1" autoUpdateAnimBg="0"/>
      <p:bldP spid="57" grpId="0" bldLvl="0" animBg="1" autoUpdateAnimBg="0"/>
      <p:bldP spid="58" grpId="0" bldLvl="0" autoUpdateAnimBg="0"/>
      <p:bldP spid="59" grpId="0" bldLvl="0" autoUpdateAnimBg="0"/>
      <p:bldP spid="60" grpId="0" bldLvl="0" autoUpdateAnimBg="0"/>
      <p:bldP spid="61"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用例图</a:t>
            </a: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099" y="1234441"/>
            <a:ext cx="7157947" cy="2977924"/>
          </a:xfrm>
          <a:prstGeom prst="rect">
            <a:avLst/>
          </a:prstGeom>
        </p:spPr>
      </p:pic>
    </p:spTree>
    <p:extLst>
      <p:ext uri="{BB962C8B-B14F-4D97-AF65-F5344CB8AC3E}">
        <p14:creationId xmlns:p14="http://schemas.microsoft.com/office/powerpoint/2010/main" val="3673518748"/>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700" y="1962150"/>
            <a:ext cx="1293813" cy="1501775"/>
            <a:chOff x="0" y="0"/>
            <a:chExt cx="1294185" cy="1501473"/>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2</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0" y="0"/>
              <a:ext cx="12941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chemeClr val="bg1"/>
                  </a:solidFill>
                  <a:latin typeface="微软雅黑" panose="020B0503020204020204" pitchFamily="34" charset="-122"/>
                  <a:ea typeface="微软雅黑" panose="020B0503020204020204" pitchFamily="34" charset="-122"/>
                  <a:sym typeface="Arial" panose="020B0604020202020204" pitchFamily="34" charset="0"/>
                </a:rPr>
                <a:t>TWO</a:t>
              </a:r>
              <a:endParaRPr lang="zh-CN" altLang="en-US" sz="32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43"/>
            <p:cNvSpPr>
              <a:spLocks noChangeArrowheads="1"/>
            </p:cNvSpPr>
            <p:nvPr/>
          </p:nvSpPr>
          <p:spPr bwMode="auto">
            <a:xfrm>
              <a:off x="161092" y="595055"/>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类图</a:t>
              </a:r>
              <a:endParaRPr lang="en-US" altLang="zh-CN"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84797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883706485"/>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1"/>
          <p:cNvSpPr>
            <a:spLocks noChangeArrowheads="1"/>
          </p:cNvSpPr>
          <p:nvPr/>
        </p:nvSpPr>
        <p:spPr bwMode="auto">
          <a:xfrm>
            <a:off x="2786252" y="1255402"/>
            <a:ext cx="1377950" cy="1377950"/>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1"/>
          <p:cNvSpPr>
            <a:spLocks noChangeArrowheads="1"/>
          </p:cNvSpPr>
          <p:nvPr/>
        </p:nvSpPr>
        <p:spPr bwMode="auto">
          <a:xfrm>
            <a:off x="2671952" y="2469839"/>
            <a:ext cx="692150" cy="1379538"/>
          </a:xfrm>
          <a:custGeom>
            <a:avLst/>
            <a:gdLst>
              <a:gd name="T0" fmla="*/ 0 w 828092"/>
              <a:gd name="T1" fmla="*/ 0 h 1656184"/>
              <a:gd name="T2" fmla="*/ 828092 w 828092"/>
              <a:gd name="T3" fmla="*/ 1656184 h 1656184"/>
            </a:gdLst>
            <a:ahLst/>
            <a:cxnLst/>
            <a:rect l="T0" t="T1" r="T2" b="T3"/>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3" name="椭圆 1"/>
          <p:cNvSpPr>
            <a:spLocks noChangeArrowheads="1"/>
          </p:cNvSpPr>
          <p:nvPr/>
        </p:nvSpPr>
        <p:spPr bwMode="auto">
          <a:xfrm rot="5400000">
            <a:off x="2564796" y="3685070"/>
            <a:ext cx="1371600" cy="1385888"/>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椭圆 1"/>
          <p:cNvSpPr>
            <a:spLocks noChangeArrowheads="1"/>
          </p:cNvSpPr>
          <p:nvPr/>
        </p:nvSpPr>
        <p:spPr bwMode="auto">
          <a:xfrm rot="10800000">
            <a:off x="1552765" y="1064902"/>
            <a:ext cx="1379537" cy="1379537"/>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5" name="椭圆 1"/>
          <p:cNvSpPr>
            <a:spLocks noChangeArrowheads="1"/>
          </p:cNvSpPr>
          <p:nvPr/>
        </p:nvSpPr>
        <p:spPr bwMode="auto">
          <a:xfrm rot="6199008">
            <a:off x="1813115" y="3147702"/>
            <a:ext cx="688975" cy="1304925"/>
          </a:xfrm>
          <a:custGeom>
            <a:avLst/>
            <a:gdLst>
              <a:gd name="T0" fmla="*/ 0 w 828092"/>
              <a:gd name="T1" fmla="*/ 0 h 1560369"/>
              <a:gd name="T2" fmla="*/ 828092 w 828092"/>
              <a:gd name="T3" fmla="*/ 1560369 h 1560369"/>
            </a:gdLst>
            <a:ahLst/>
            <a:cxnLst/>
            <a:rect l="T0" t="T1" r="T2" b="T3"/>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6" name="圆角矩形 14"/>
          <p:cNvSpPr>
            <a:spLocks noChangeArrowheads="1"/>
          </p:cNvSpPr>
          <p:nvPr/>
        </p:nvSpPr>
        <p:spPr bwMode="auto">
          <a:xfrm>
            <a:off x="4037202" y="1588777"/>
            <a:ext cx="3313113" cy="538162"/>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类图概念</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圆角矩形 14"/>
          <p:cNvSpPr>
            <a:spLocks noChangeArrowheads="1"/>
          </p:cNvSpPr>
          <p:nvPr/>
        </p:nvSpPr>
        <p:spPr bwMode="auto">
          <a:xfrm>
            <a:off x="4006245" y="3317307"/>
            <a:ext cx="3375025" cy="539750"/>
          </a:xfrm>
          <a:custGeom>
            <a:avLst/>
            <a:gdLst>
              <a:gd name="T0" fmla="*/ 0 w 4033295"/>
              <a:gd name="T1" fmla="*/ 0 h 648072"/>
              <a:gd name="T2" fmla="*/ 3709259 w 4033295"/>
              <a:gd name="T3" fmla="*/ 0 h 648072"/>
              <a:gd name="T4" fmla="*/ 4033295 w 4033295"/>
              <a:gd name="T5" fmla="*/ 324036 h 648072"/>
              <a:gd name="T6" fmla="*/ 3709259 w 4033295"/>
              <a:gd name="T7" fmla="*/ 648072 h 648072"/>
              <a:gd name="T8" fmla="*/ 72855 w 4033295"/>
              <a:gd name="T9" fmla="*/ 648072 h 648072"/>
              <a:gd name="T10" fmla="*/ 0 w 4033295"/>
              <a:gd name="T11" fmla="*/ 0 h 648072"/>
              <a:gd name="T12" fmla="*/ 0 60000 65536"/>
              <a:gd name="T13" fmla="*/ 0 60000 65536"/>
              <a:gd name="T14" fmla="*/ 0 60000 65536"/>
              <a:gd name="T15" fmla="*/ 0 60000 65536"/>
              <a:gd name="T16" fmla="*/ 0 60000 65536"/>
              <a:gd name="T17" fmla="*/ 0 60000 65536"/>
              <a:gd name="T18" fmla="*/ 0 w 4033295"/>
              <a:gd name="T19" fmla="*/ 0 h 648072"/>
              <a:gd name="T20" fmla="*/ 4033295 w 4033295"/>
              <a:gd name="T21" fmla="*/ 648072 h 648072"/>
            </a:gdLst>
            <a:ahLst/>
            <a:cxnLst>
              <a:cxn ang="T12">
                <a:pos x="T0" y="T1"/>
              </a:cxn>
              <a:cxn ang="T13">
                <a:pos x="T2" y="T3"/>
              </a:cxn>
              <a:cxn ang="T14">
                <a:pos x="T4" y="T5"/>
              </a:cxn>
              <a:cxn ang="T15">
                <a:pos x="T6" y="T7"/>
              </a:cxn>
              <a:cxn ang="T16">
                <a:pos x="T8" y="T9"/>
              </a:cxn>
              <a:cxn ang="T17">
                <a:pos x="T10" y="T11"/>
              </a:cxn>
            </a:cxnLst>
            <a:rect l="T18" t="T19" r="T20" b="T21"/>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主要目的</a:t>
            </a:r>
            <a:endParaRPr lang="zh-CN" altLang="en-US" dirty="0">
              <a:latin typeface="微软雅黑" panose="020B0503020204020204" pitchFamily="34" charset="-122"/>
              <a:ea typeface="微软雅黑" panose="020B0503020204020204" pitchFamily="34" charset="-122"/>
            </a:endParaRPr>
          </a:p>
        </p:txBody>
      </p:sp>
      <p:sp>
        <p:nvSpPr>
          <p:cNvPr id="58" name="TextBox 45"/>
          <p:cNvSpPr>
            <a:spLocks noChangeArrowheads="1"/>
          </p:cNvSpPr>
          <p:nvPr/>
        </p:nvSpPr>
        <p:spPr bwMode="auto">
          <a:xfrm>
            <a:off x="3232340" y="1607827"/>
            <a:ext cx="5064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1</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59" name="TextBox 46"/>
          <p:cNvSpPr>
            <a:spLocks noChangeArrowheads="1"/>
          </p:cNvSpPr>
          <p:nvPr/>
        </p:nvSpPr>
        <p:spPr bwMode="auto">
          <a:xfrm>
            <a:off x="3111690" y="4057339"/>
            <a:ext cx="5064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2</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60" name="TextBox 47"/>
          <p:cNvSpPr>
            <a:spLocks noChangeArrowheads="1"/>
          </p:cNvSpPr>
          <p:nvPr/>
        </p:nvSpPr>
        <p:spPr bwMode="auto">
          <a:xfrm>
            <a:off x="4135627" y="2247589"/>
            <a:ext cx="4756913"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类是对一组具有相同属性、操作、关系和语义的对象的抽象。</a:t>
            </a:r>
            <a:r>
              <a:rPr lang="zh-CN" altLang="en-US" sz="1600"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主要包括名称部分、属性部分和操作部分。</a:t>
            </a:r>
            <a:endParaRPr lang="en-US" sz="16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48"/>
          <p:cNvSpPr>
            <a:spLocks noChangeArrowheads="1"/>
          </p:cNvSpPr>
          <p:nvPr/>
        </p:nvSpPr>
        <p:spPr bwMode="auto">
          <a:xfrm>
            <a:off x="3884802" y="3849377"/>
            <a:ext cx="3987800"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建模工具主要根据类图生成代码。</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0136936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p:cBhvr>
                                        <p:cTn id="20" dur="250"/>
                                        <p:tgtEl>
                                          <p:spTgt spid="54"/>
                                        </p:tgtEl>
                                      </p:cBhvr>
                                    </p:animEffect>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p:cBhvr>
                                        <p:cTn id="24" dur="250"/>
                                        <p:tgtEl>
                                          <p:spTgt spid="5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p:cBhvr>
                                        <p:cTn id="28" dur="250"/>
                                        <p:tgtEl>
                                          <p:spTgt spid="52"/>
                                        </p:tgtEl>
                                      </p:cBhvr>
                                    </p:animEffect>
                                  </p:childTnLst>
                                </p:cTn>
                              </p:par>
                            </p:childTnLst>
                          </p:cTn>
                        </p:par>
                        <p:par>
                          <p:cTn id="29" fill="hold">
                            <p:stCondLst>
                              <p:cond delay="1250"/>
                            </p:stCondLst>
                            <p:childTnLst>
                              <p:par>
                                <p:cTn id="30" presetID="21" presetClass="entr" presetSubtype="1"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p:cBhvr>
                                        <p:cTn id="32" dur="1000"/>
                                        <p:tgtEl>
                                          <p:spTgt spid="53"/>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55"/>
                                        </p:tgtEl>
                                        <p:attrNameLst>
                                          <p:attrName>style.visibility</p:attrName>
                                        </p:attrNameLst>
                                      </p:cBhvr>
                                      <p:to>
                                        <p:strVal val="visible"/>
                                      </p:to>
                                    </p:set>
                                    <p:animEffect>
                                      <p:cBhvr>
                                        <p:cTn id="35" dur="250"/>
                                        <p:tgtEl>
                                          <p:spTgt spid="55"/>
                                        </p:tgtEl>
                                      </p:cBhvr>
                                    </p:animEffect>
                                  </p:childTnLst>
                                </p:cTn>
                              </p:par>
                            </p:childTnLst>
                          </p:cTn>
                        </p:par>
                        <p:par>
                          <p:cTn id="36" fill="hold">
                            <p:stCondLst>
                              <p:cond delay="2250"/>
                            </p:stCondLst>
                            <p:childTnLst>
                              <p:par>
                                <p:cTn id="37" presetID="42" presetClass="entr" presetSubtype="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par>
                          <p:cTn id="42" fill="hold">
                            <p:stCondLst>
                              <p:cond delay="2750"/>
                            </p:stCondLst>
                            <p:childTnLst>
                              <p:par>
                                <p:cTn id="43" presetID="22" presetClass="entr" presetSubtype="8"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p:cBhvr>
                                        <p:cTn id="45" dur="250"/>
                                        <p:tgtEl>
                                          <p:spTgt spid="56"/>
                                        </p:tgtEl>
                                      </p:cBhvr>
                                    </p:animEffect>
                                  </p:childTnLst>
                                </p:cTn>
                              </p:par>
                            </p:childTnLst>
                          </p:cTn>
                        </p:par>
                        <p:par>
                          <p:cTn id="46" fill="hold">
                            <p:stCondLst>
                              <p:cond delay="3000"/>
                            </p:stCondLst>
                            <p:childTnLst>
                              <p:par>
                                <p:cTn id="47" presetID="22" presetClass="entr" presetSubtype="4"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p:cBhvr>
                                        <p:cTn id="49" dur="250"/>
                                        <p:tgtEl>
                                          <p:spTgt spid="60"/>
                                        </p:tgtEl>
                                      </p:cBhvr>
                                    </p:animEffect>
                                  </p:childTnLst>
                                </p:cTn>
                              </p:par>
                            </p:childTnLst>
                          </p:cTn>
                        </p:par>
                        <p:par>
                          <p:cTn id="50" fill="hold">
                            <p:stCondLst>
                              <p:cond delay="3250"/>
                            </p:stCondLst>
                            <p:childTnLst>
                              <p:par>
                                <p:cTn id="51" presetID="42" presetClass="entr" presetSubtype="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p:cBhvr>
                                        <p:cTn id="53" dur="500"/>
                                        <p:tgtEl>
                                          <p:spTgt spid="59"/>
                                        </p:tgtEl>
                                      </p:cBhvr>
                                    </p:animEffect>
                                    <p:anim calcmode="lin" valueType="num">
                                      <p:cBhvr>
                                        <p:cTn id="54" dur="500" fill="hold"/>
                                        <p:tgtEl>
                                          <p:spTgt spid="59"/>
                                        </p:tgtEl>
                                        <p:attrNameLst>
                                          <p:attrName>ppt_x</p:attrName>
                                        </p:attrNameLst>
                                      </p:cBhvr>
                                      <p:tavLst>
                                        <p:tav tm="0">
                                          <p:val>
                                            <p:strVal val="#ppt_x"/>
                                          </p:val>
                                        </p:tav>
                                        <p:tav tm="100000">
                                          <p:val>
                                            <p:strVal val="#ppt_x"/>
                                          </p:val>
                                        </p:tav>
                                      </p:tavLst>
                                    </p:anim>
                                    <p:anim calcmode="lin" valueType="num">
                                      <p:cBhvr>
                                        <p:cTn id="55" dur="500" fill="hold"/>
                                        <p:tgtEl>
                                          <p:spTgt spid="59"/>
                                        </p:tgtEl>
                                        <p:attrNameLst>
                                          <p:attrName>ppt_y</p:attrName>
                                        </p:attrNameLst>
                                      </p:cBhvr>
                                      <p:tavLst>
                                        <p:tav tm="0">
                                          <p:val>
                                            <p:strVal val="#ppt_y+.1"/>
                                          </p:val>
                                        </p:tav>
                                        <p:tav tm="100000">
                                          <p:val>
                                            <p:strVal val="#ppt_y"/>
                                          </p:val>
                                        </p:tav>
                                      </p:tavLst>
                                    </p:anim>
                                  </p:childTnLst>
                                </p:cTn>
                              </p:par>
                            </p:childTnLst>
                          </p:cTn>
                        </p:par>
                        <p:par>
                          <p:cTn id="56" fill="hold">
                            <p:stCondLst>
                              <p:cond delay="3750"/>
                            </p:stCondLst>
                            <p:childTnLst>
                              <p:par>
                                <p:cTn id="57" presetID="22" presetClass="entr" presetSubtype="8"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p:cBhvr>
                                        <p:cTn id="59" dur="250"/>
                                        <p:tgtEl>
                                          <p:spTgt spid="57"/>
                                        </p:tgtEl>
                                      </p:cBhvr>
                                    </p:animEffect>
                                  </p:childTnLst>
                                </p:cTn>
                              </p:par>
                            </p:childTnLst>
                          </p:cTn>
                        </p:par>
                        <p:par>
                          <p:cTn id="60" fill="hold">
                            <p:stCondLst>
                              <p:cond delay="4000"/>
                            </p:stCondLst>
                            <p:childTnLst>
                              <p:par>
                                <p:cTn id="61" presetID="42"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p:cBhvr>
                                        <p:cTn id="63" dur="250"/>
                                        <p:tgtEl>
                                          <p:spTgt spid="61"/>
                                        </p:tgtEl>
                                      </p:cBhvr>
                                    </p:animEffect>
                                    <p:anim calcmode="lin" valueType="num">
                                      <p:cBhvr>
                                        <p:cTn id="64" dur="250" fill="hold"/>
                                        <p:tgtEl>
                                          <p:spTgt spid="61"/>
                                        </p:tgtEl>
                                        <p:attrNameLst>
                                          <p:attrName>ppt_x</p:attrName>
                                        </p:attrNameLst>
                                      </p:cBhvr>
                                      <p:tavLst>
                                        <p:tav tm="0">
                                          <p:val>
                                            <p:strVal val="#ppt_x"/>
                                          </p:val>
                                        </p:tav>
                                        <p:tav tm="100000">
                                          <p:val>
                                            <p:strVal val="#ppt_x"/>
                                          </p:val>
                                        </p:tav>
                                      </p:tavLst>
                                    </p:anim>
                                    <p:anim calcmode="lin" valueType="num">
                                      <p:cBhvr>
                                        <p:cTn id="65" dur="2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bldLvl="0" animBg="1" autoUpdateAnimBg="0"/>
      <p:bldP spid="52" grpId="0" bldLvl="0" animBg="1" autoUpdateAnimBg="0"/>
      <p:bldP spid="53" grpId="0" bldLvl="0" animBg="1" autoUpdateAnimBg="0"/>
      <p:bldP spid="54" grpId="0" bldLvl="0" animBg="1" autoUpdateAnimBg="0"/>
      <p:bldP spid="55" grpId="0" bldLvl="0" animBg="1" autoUpdateAnimBg="0"/>
      <p:bldP spid="56" grpId="0" bldLvl="0" animBg="1" autoUpdateAnimBg="0"/>
      <p:bldP spid="57" grpId="0" bldLvl="0" animBg="1" autoUpdateAnimBg="0"/>
      <p:bldP spid="58" grpId="0" bldLvl="0" autoUpdateAnimBg="0"/>
      <p:bldP spid="59" grpId="0" bldLvl="0" autoUpdateAnimBg="0"/>
      <p:bldP spid="60" grpId="0" bldLvl="0" autoUpdateAnimBg="0"/>
      <p:bldP spid="61"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a:t>
            </a: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100" y="786222"/>
            <a:ext cx="6156960" cy="4290802"/>
          </a:xfrm>
          <a:prstGeom prst="rect">
            <a:avLst/>
          </a:prstGeom>
        </p:spPr>
      </p:pic>
    </p:spTree>
    <p:extLst>
      <p:ext uri="{BB962C8B-B14F-4D97-AF65-F5344CB8AC3E}">
        <p14:creationId xmlns:p14="http://schemas.microsoft.com/office/powerpoint/2010/main" val="52956434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a:t>
            </a: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995" y="975360"/>
            <a:ext cx="4781716" cy="3665220"/>
          </a:xfrm>
          <a:prstGeom prst="rect">
            <a:avLst/>
          </a:prstGeom>
        </p:spPr>
      </p:pic>
    </p:spTree>
    <p:extLst>
      <p:ext uri="{BB962C8B-B14F-4D97-AF65-F5344CB8AC3E}">
        <p14:creationId xmlns:p14="http://schemas.microsoft.com/office/powerpoint/2010/main" val="364620710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936</TotalTime>
  <Words>1888</Words>
  <Application>Microsoft Office PowerPoint</Application>
  <PresentationFormat>全屏显示(16:9)</PresentationFormat>
  <Paragraphs>1274</Paragraphs>
  <Slides>32</Slides>
  <Notes>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zdg</cp:lastModifiedBy>
  <cp:revision>73</cp:revision>
  <dcterms:created xsi:type="dcterms:W3CDTF">2016-07-05T10:23:56Z</dcterms:created>
  <dcterms:modified xsi:type="dcterms:W3CDTF">2017-11-14T14:25:19Z</dcterms:modified>
</cp:coreProperties>
</file>