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0" r:id="rId2"/>
    <p:sldId id="266" r:id="rId3"/>
    <p:sldId id="304" r:id="rId4"/>
    <p:sldId id="312" r:id="rId5"/>
    <p:sldId id="325" r:id="rId6"/>
    <p:sldId id="313" r:id="rId7"/>
    <p:sldId id="314" r:id="rId8"/>
    <p:sldId id="315" r:id="rId9"/>
    <p:sldId id="316" r:id="rId10"/>
    <p:sldId id="317" r:id="rId11"/>
    <p:sldId id="334" r:id="rId12"/>
    <p:sldId id="335" r:id="rId13"/>
    <p:sldId id="318" r:id="rId14"/>
    <p:sldId id="319" r:id="rId15"/>
    <p:sldId id="320" r:id="rId16"/>
    <p:sldId id="321" r:id="rId17"/>
    <p:sldId id="328" r:id="rId18"/>
    <p:sldId id="329" r:id="rId19"/>
    <p:sldId id="330" r:id="rId20"/>
    <p:sldId id="322" r:id="rId21"/>
    <p:sldId id="323" r:id="rId22"/>
    <p:sldId id="326" r:id="rId23"/>
    <p:sldId id="332" r:id="rId24"/>
    <p:sldId id="324" r:id="rId25"/>
    <p:sldId id="331" r:id="rId26"/>
    <p:sldId id="309" r:id="rId27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D93"/>
    <a:srgbClr val="00726E"/>
    <a:srgbClr val="005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/>
    <p:restoredTop sz="94631"/>
  </p:normalViewPr>
  <p:slideViewPr>
    <p:cSldViewPr>
      <p:cViewPr>
        <p:scale>
          <a:sx n="120" d="100"/>
          <a:sy n="120" d="100"/>
        </p:scale>
        <p:origin x="832" y="4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B3977-0008-496B-AB23-34BD5C4D704D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DF378-11E0-436F-858E-82572CEFC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31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568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225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8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021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76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987946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615696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791652" y="746752"/>
            <a:ext cx="756069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 userDrawn="1"/>
        </p:nvGrpSpPr>
        <p:grpSpPr>
          <a:xfrm>
            <a:off x="450147" y="157513"/>
            <a:ext cx="649221" cy="589239"/>
            <a:chOff x="2139977" y="355789"/>
            <a:chExt cx="649221" cy="589239"/>
          </a:xfrm>
        </p:grpSpPr>
        <p:sp>
          <p:nvSpPr>
            <p:cNvPr id="6" name="六边形 5"/>
            <p:cNvSpPr>
              <a:spLocks noChangeAspect="1"/>
            </p:cNvSpPr>
            <p:nvPr/>
          </p:nvSpPr>
          <p:spPr>
            <a:xfrm rot="5400000">
              <a:off x="2169969" y="380409"/>
              <a:ext cx="589239" cy="540000"/>
            </a:xfrm>
            <a:prstGeom prst="hexagon">
              <a:avLst/>
            </a:pr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9977" y="496520"/>
              <a:ext cx="6492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effectLst/>
                </a:rPr>
                <a:t>LOGO</a:t>
              </a:r>
              <a:endParaRPr lang="zh-CN" altLang="en-US" sz="1400" b="1" dirty="0">
                <a:solidFill>
                  <a:schemeClr val="bg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084253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4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6" y="2914650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7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1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8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5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2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36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34007"/>
            <a:fld id="{FD725410-BEFA-4075-99F8-9B76E6135EB8}" type="datetimeFigureOut">
              <a:rPr lang="zh-CN" altLang="en-US" sz="1825" smtClean="0">
                <a:solidFill>
                  <a:srgbClr val="FFFFFF"/>
                </a:solidFill>
              </a:rPr>
              <a:pPr defTabSz="934007"/>
              <a:t>2017/12/19</a:t>
            </a:fld>
            <a:endParaRPr lang="zh-CN" altLang="en-US" sz="1825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6" y="4767268"/>
            <a:ext cx="2895600" cy="273843"/>
          </a:xfrm>
          <a:prstGeom prst="rect">
            <a:avLst/>
          </a:prstGeom>
        </p:spPr>
        <p:txBody>
          <a:bodyPr/>
          <a:lstStyle/>
          <a:p>
            <a:pPr defTabSz="934007"/>
            <a:endParaRPr lang="zh-CN" altLang="en-US" sz="1825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8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34007"/>
            <a:fld id="{ABCBC4E8-88EF-4446-9533-1BB591964EAE}" type="slidenum">
              <a:rPr lang="zh-CN" altLang="en-US" sz="1825" smtClean="0">
                <a:solidFill>
                  <a:srgbClr val="FFFFFF"/>
                </a:solidFill>
              </a:rPr>
              <a:pPr defTabSz="934007"/>
              <a:t>‹#›</a:t>
            </a:fld>
            <a:endParaRPr lang="zh-CN" altLang="en-US" sz="182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946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61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</p:sldLayoutIdLst>
  <p:transition spd="slow" advTm="0">
    <p:cover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梯形 6"/>
          <p:cNvSpPr/>
          <p:nvPr/>
        </p:nvSpPr>
        <p:spPr>
          <a:xfrm>
            <a:off x="3250407" y="2893219"/>
            <a:ext cx="2643188" cy="528638"/>
          </a:xfrm>
          <a:prstGeom prst="trapezoid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0" y="3178969"/>
            <a:ext cx="9144000" cy="1964531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梯形 4"/>
          <p:cNvSpPr/>
          <p:nvPr/>
        </p:nvSpPr>
        <p:spPr>
          <a:xfrm flipV="1">
            <a:off x="3377313" y="2893219"/>
            <a:ext cx="2389374" cy="614363"/>
          </a:xfrm>
          <a:prstGeom prst="trapezoi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3811838" y="927497"/>
            <a:ext cx="1520326" cy="1053000"/>
            <a:chOff x="10507663" y="6684963"/>
            <a:chExt cx="795338" cy="550863"/>
          </a:xfrm>
          <a:solidFill>
            <a:srgbClr val="1F487C"/>
          </a:solidFill>
        </p:grpSpPr>
        <p:sp>
          <p:nvSpPr>
            <p:cNvPr id="8" name="Freeform 899"/>
            <p:cNvSpPr>
              <a:spLocks noEditPoints="1"/>
            </p:cNvSpPr>
            <p:nvPr/>
          </p:nvSpPr>
          <p:spPr bwMode="auto">
            <a:xfrm>
              <a:off x="10507663" y="6800851"/>
              <a:ext cx="795338" cy="398463"/>
            </a:xfrm>
            <a:custGeom>
              <a:avLst/>
              <a:gdLst>
                <a:gd name="T0" fmla="*/ 71 w 212"/>
                <a:gd name="T1" fmla="*/ 17 h 106"/>
                <a:gd name="T2" fmla="*/ 70 w 212"/>
                <a:gd name="T3" fmla="*/ 8 h 106"/>
                <a:gd name="T4" fmla="*/ 65 w 212"/>
                <a:gd name="T5" fmla="*/ 6 h 106"/>
                <a:gd name="T6" fmla="*/ 34 w 212"/>
                <a:gd name="T7" fmla="*/ 33 h 106"/>
                <a:gd name="T8" fmla="*/ 36 w 212"/>
                <a:gd name="T9" fmla="*/ 50 h 106"/>
                <a:gd name="T10" fmla="*/ 39 w 212"/>
                <a:gd name="T11" fmla="*/ 60 h 106"/>
                <a:gd name="T12" fmla="*/ 39 w 212"/>
                <a:gd name="T13" fmla="*/ 65 h 106"/>
                <a:gd name="T14" fmla="*/ 30 w 212"/>
                <a:gd name="T15" fmla="*/ 74 h 106"/>
                <a:gd name="T16" fmla="*/ 1 w 212"/>
                <a:gd name="T17" fmla="*/ 89 h 106"/>
                <a:gd name="T18" fmla="*/ 25 w 212"/>
                <a:gd name="T19" fmla="*/ 106 h 106"/>
                <a:gd name="T20" fmla="*/ 25 w 212"/>
                <a:gd name="T21" fmla="*/ 93 h 106"/>
                <a:gd name="T22" fmla="*/ 25 w 212"/>
                <a:gd name="T23" fmla="*/ 91 h 106"/>
                <a:gd name="T24" fmla="*/ 46 w 212"/>
                <a:gd name="T25" fmla="*/ 76 h 106"/>
                <a:gd name="T26" fmla="*/ 69 w 212"/>
                <a:gd name="T27" fmla="*/ 67 h 106"/>
                <a:gd name="T28" fmla="*/ 66 w 212"/>
                <a:gd name="T29" fmla="*/ 65 h 106"/>
                <a:gd name="T30" fmla="*/ 70 w 212"/>
                <a:gd name="T31" fmla="*/ 52 h 106"/>
                <a:gd name="T32" fmla="*/ 75 w 212"/>
                <a:gd name="T33" fmla="*/ 45 h 106"/>
                <a:gd name="T34" fmla="*/ 70 w 212"/>
                <a:gd name="T35" fmla="*/ 24 h 106"/>
                <a:gd name="T36" fmla="*/ 211 w 212"/>
                <a:gd name="T37" fmla="*/ 89 h 106"/>
                <a:gd name="T38" fmla="*/ 182 w 212"/>
                <a:gd name="T39" fmla="*/ 74 h 106"/>
                <a:gd name="T40" fmla="*/ 173 w 212"/>
                <a:gd name="T41" fmla="*/ 65 h 106"/>
                <a:gd name="T42" fmla="*/ 173 w 212"/>
                <a:gd name="T43" fmla="*/ 59 h 106"/>
                <a:gd name="T44" fmla="*/ 177 w 212"/>
                <a:gd name="T45" fmla="*/ 49 h 106"/>
                <a:gd name="T46" fmla="*/ 178 w 212"/>
                <a:gd name="T47" fmla="*/ 37 h 106"/>
                <a:gd name="T48" fmla="*/ 178 w 212"/>
                <a:gd name="T49" fmla="*/ 23 h 106"/>
                <a:gd name="T50" fmla="*/ 174 w 212"/>
                <a:gd name="T51" fmla="*/ 8 h 106"/>
                <a:gd name="T52" fmla="*/ 168 w 212"/>
                <a:gd name="T53" fmla="*/ 6 h 106"/>
                <a:gd name="T54" fmla="*/ 139 w 212"/>
                <a:gd name="T55" fmla="*/ 12 h 106"/>
                <a:gd name="T56" fmla="*/ 139 w 212"/>
                <a:gd name="T57" fmla="*/ 15 h 106"/>
                <a:gd name="T58" fmla="*/ 140 w 212"/>
                <a:gd name="T59" fmla="*/ 17 h 106"/>
                <a:gd name="T60" fmla="*/ 138 w 212"/>
                <a:gd name="T61" fmla="*/ 41 h 106"/>
                <a:gd name="T62" fmla="*/ 139 w 212"/>
                <a:gd name="T63" fmla="*/ 50 h 106"/>
                <a:gd name="T64" fmla="*/ 142 w 212"/>
                <a:gd name="T65" fmla="*/ 60 h 106"/>
                <a:gd name="T66" fmla="*/ 143 w 212"/>
                <a:gd name="T67" fmla="*/ 65 h 106"/>
                <a:gd name="T68" fmla="*/ 156 w 212"/>
                <a:gd name="T69" fmla="*/ 72 h 106"/>
                <a:gd name="T70" fmla="*/ 170 w 212"/>
                <a:gd name="T71" fmla="*/ 78 h 106"/>
                <a:gd name="T72" fmla="*/ 187 w 212"/>
                <a:gd name="T73" fmla="*/ 92 h 106"/>
                <a:gd name="T74" fmla="*/ 187 w 212"/>
                <a:gd name="T75" fmla="*/ 101 h 106"/>
                <a:gd name="T76" fmla="*/ 212 w 212"/>
                <a:gd name="T7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" h="106">
                  <a:moveTo>
                    <a:pt x="69" y="22"/>
                  </a:moveTo>
                  <a:cubicBezTo>
                    <a:pt x="69" y="20"/>
                    <a:pt x="70" y="18"/>
                    <a:pt x="71" y="17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3"/>
                    <a:pt x="70" y="11"/>
                    <a:pt x="70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56" y="0"/>
                    <a:pt x="47" y="4"/>
                    <a:pt x="42" y="6"/>
                  </a:cubicBezTo>
                  <a:cubicBezTo>
                    <a:pt x="35" y="8"/>
                    <a:pt x="30" y="18"/>
                    <a:pt x="34" y="33"/>
                  </a:cubicBezTo>
                  <a:cubicBezTo>
                    <a:pt x="34" y="36"/>
                    <a:pt x="32" y="37"/>
                    <a:pt x="32" y="38"/>
                  </a:cubicBezTo>
                  <a:cubicBezTo>
                    <a:pt x="33" y="41"/>
                    <a:pt x="33" y="49"/>
                    <a:pt x="36" y="50"/>
                  </a:cubicBezTo>
                  <a:cubicBezTo>
                    <a:pt x="36" y="51"/>
                    <a:pt x="38" y="51"/>
                    <a:pt x="38" y="51"/>
                  </a:cubicBezTo>
                  <a:cubicBezTo>
                    <a:pt x="38" y="54"/>
                    <a:pt x="38" y="57"/>
                    <a:pt x="39" y="60"/>
                  </a:cubicBezTo>
                  <a:cubicBezTo>
                    <a:pt x="39" y="62"/>
                    <a:pt x="41" y="62"/>
                    <a:pt x="42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7"/>
                    <a:pt x="37" y="72"/>
                    <a:pt x="35" y="73"/>
                  </a:cubicBezTo>
                  <a:cubicBezTo>
                    <a:pt x="33" y="73"/>
                    <a:pt x="32" y="74"/>
                    <a:pt x="30" y="74"/>
                  </a:cubicBezTo>
                  <a:cubicBezTo>
                    <a:pt x="25" y="76"/>
                    <a:pt x="19" y="79"/>
                    <a:pt x="13" y="81"/>
                  </a:cubicBezTo>
                  <a:cubicBezTo>
                    <a:pt x="8" y="83"/>
                    <a:pt x="2" y="84"/>
                    <a:pt x="1" y="89"/>
                  </a:cubicBezTo>
                  <a:cubicBezTo>
                    <a:pt x="1" y="93"/>
                    <a:pt x="0" y="101"/>
                    <a:pt x="0" y="106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5" y="104"/>
                    <a:pt x="25" y="103"/>
                    <a:pt x="25" y="101"/>
                  </a:cubicBezTo>
                  <a:cubicBezTo>
                    <a:pt x="25" y="98"/>
                    <a:pt x="25" y="95"/>
                    <a:pt x="25" y="93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8" y="83"/>
                    <a:pt x="36" y="80"/>
                    <a:pt x="42" y="78"/>
                  </a:cubicBezTo>
                  <a:cubicBezTo>
                    <a:pt x="44" y="77"/>
                    <a:pt x="45" y="77"/>
                    <a:pt x="46" y="76"/>
                  </a:cubicBezTo>
                  <a:cubicBezTo>
                    <a:pt x="49" y="75"/>
                    <a:pt x="53" y="74"/>
                    <a:pt x="56" y="72"/>
                  </a:cubicBezTo>
                  <a:cubicBezTo>
                    <a:pt x="60" y="70"/>
                    <a:pt x="65" y="68"/>
                    <a:pt x="69" y="67"/>
                  </a:cubicBezTo>
                  <a:cubicBezTo>
                    <a:pt x="69" y="66"/>
                    <a:pt x="69" y="66"/>
                    <a:pt x="69" y="65"/>
                  </a:cubicBezTo>
                  <a:cubicBezTo>
                    <a:pt x="68" y="65"/>
                    <a:pt x="67" y="65"/>
                    <a:pt x="66" y="65"/>
                  </a:cubicBezTo>
                  <a:cubicBezTo>
                    <a:pt x="66" y="62"/>
                    <a:pt x="68" y="61"/>
                    <a:pt x="69" y="59"/>
                  </a:cubicBezTo>
                  <a:cubicBezTo>
                    <a:pt x="70" y="57"/>
                    <a:pt x="69" y="54"/>
                    <a:pt x="70" y="52"/>
                  </a:cubicBezTo>
                  <a:cubicBezTo>
                    <a:pt x="71" y="51"/>
                    <a:pt x="73" y="50"/>
                    <a:pt x="73" y="49"/>
                  </a:cubicBezTo>
                  <a:cubicBezTo>
                    <a:pt x="74" y="48"/>
                    <a:pt x="75" y="46"/>
                    <a:pt x="75" y="45"/>
                  </a:cubicBezTo>
                  <a:cubicBezTo>
                    <a:pt x="75" y="44"/>
                    <a:pt x="75" y="43"/>
                    <a:pt x="75" y="43"/>
                  </a:cubicBezTo>
                  <a:cubicBezTo>
                    <a:pt x="71" y="38"/>
                    <a:pt x="70" y="30"/>
                    <a:pt x="70" y="24"/>
                  </a:cubicBezTo>
                  <a:cubicBezTo>
                    <a:pt x="70" y="23"/>
                    <a:pt x="70" y="23"/>
                    <a:pt x="69" y="22"/>
                  </a:cubicBezTo>
                  <a:close/>
                  <a:moveTo>
                    <a:pt x="211" y="89"/>
                  </a:moveTo>
                  <a:cubicBezTo>
                    <a:pt x="210" y="84"/>
                    <a:pt x="204" y="83"/>
                    <a:pt x="199" y="81"/>
                  </a:cubicBezTo>
                  <a:cubicBezTo>
                    <a:pt x="193" y="79"/>
                    <a:pt x="187" y="76"/>
                    <a:pt x="182" y="74"/>
                  </a:cubicBezTo>
                  <a:cubicBezTo>
                    <a:pt x="180" y="74"/>
                    <a:pt x="179" y="73"/>
                    <a:pt x="177" y="73"/>
                  </a:cubicBezTo>
                  <a:cubicBezTo>
                    <a:pt x="175" y="72"/>
                    <a:pt x="174" y="67"/>
                    <a:pt x="173" y="65"/>
                  </a:cubicBezTo>
                  <a:cubicBezTo>
                    <a:pt x="172" y="65"/>
                    <a:pt x="171" y="65"/>
                    <a:pt x="170" y="65"/>
                  </a:cubicBezTo>
                  <a:cubicBezTo>
                    <a:pt x="170" y="62"/>
                    <a:pt x="172" y="61"/>
                    <a:pt x="173" y="59"/>
                  </a:cubicBezTo>
                  <a:cubicBezTo>
                    <a:pt x="173" y="57"/>
                    <a:pt x="173" y="54"/>
                    <a:pt x="174" y="52"/>
                  </a:cubicBezTo>
                  <a:cubicBezTo>
                    <a:pt x="175" y="51"/>
                    <a:pt x="176" y="50"/>
                    <a:pt x="177" y="49"/>
                  </a:cubicBezTo>
                  <a:cubicBezTo>
                    <a:pt x="178" y="48"/>
                    <a:pt x="178" y="46"/>
                    <a:pt x="179" y="45"/>
                  </a:cubicBezTo>
                  <a:cubicBezTo>
                    <a:pt x="179" y="43"/>
                    <a:pt x="180" y="39"/>
                    <a:pt x="178" y="37"/>
                  </a:cubicBezTo>
                  <a:cubicBezTo>
                    <a:pt x="178" y="35"/>
                    <a:pt x="177" y="35"/>
                    <a:pt x="177" y="34"/>
                  </a:cubicBezTo>
                  <a:cubicBezTo>
                    <a:pt x="177" y="31"/>
                    <a:pt x="178" y="25"/>
                    <a:pt x="178" y="23"/>
                  </a:cubicBezTo>
                  <a:cubicBezTo>
                    <a:pt x="178" y="20"/>
                    <a:pt x="178" y="16"/>
                    <a:pt x="177" y="13"/>
                  </a:cubicBezTo>
                  <a:cubicBezTo>
                    <a:pt x="177" y="13"/>
                    <a:pt x="176" y="9"/>
                    <a:pt x="174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68" y="6"/>
                    <a:pt x="168" y="6"/>
                    <a:pt x="168" y="6"/>
                  </a:cubicBezTo>
                  <a:cubicBezTo>
                    <a:pt x="160" y="0"/>
                    <a:pt x="151" y="4"/>
                    <a:pt x="146" y="6"/>
                  </a:cubicBezTo>
                  <a:cubicBezTo>
                    <a:pt x="143" y="7"/>
                    <a:pt x="141" y="9"/>
                    <a:pt x="139" y="12"/>
                  </a:cubicBezTo>
                  <a:cubicBezTo>
                    <a:pt x="139" y="13"/>
                    <a:pt x="139" y="14"/>
                    <a:pt x="139" y="14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40" y="16"/>
                    <a:pt x="140" y="16"/>
                    <a:pt x="140" y="17"/>
                  </a:cubicBezTo>
                  <a:cubicBezTo>
                    <a:pt x="143" y="22"/>
                    <a:pt x="142" y="28"/>
                    <a:pt x="141" y="32"/>
                  </a:cubicBezTo>
                  <a:cubicBezTo>
                    <a:pt x="141" y="34"/>
                    <a:pt x="140" y="38"/>
                    <a:pt x="138" y="41"/>
                  </a:cubicBezTo>
                  <a:cubicBezTo>
                    <a:pt x="137" y="41"/>
                    <a:pt x="137" y="42"/>
                    <a:pt x="136" y="42"/>
                  </a:cubicBezTo>
                  <a:cubicBezTo>
                    <a:pt x="137" y="46"/>
                    <a:pt x="137" y="49"/>
                    <a:pt x="139" y="50"/>
                  </a:cubicBezTo>
                  <a:cubicBezTo>
                    <a:pt x="140" y="51"/>
                    <a:pt x="142" y="51"/>
                    <a:pt x="142" y="51"/>
                  </a:cubicBezTo>
                  <a:cubicBezTo>
                    <a:pt x="142" y="54"/>
                    <a:pt x="142" y="57"/>
                    <a:pt x="142" y="60"/>
                  </a:cubicBezTo>
                  <a:cubicBezTo>
                    <a:pt x="143" y="62"/>
                    <a:pt x="145" y="62"/>
                    <a:pt x="145" y="65"/>
                  </a:cubicBezTo>
                  <a:cubicBezTo>
                    <a:pt x="143" y="65"/>
                    <a:pt x="143" y="65"/>
                    <a:pt x="143" y="65"/>
                  </a:cubicBezTo>
                  <a:cubicBezTo>
                    <a:pt x="143" y="66"/>
                    <a:pt x="143" y="66"/>
                    <a:pt x="143" y="67"/>
                  </a:cubicBezTo>
                  <a:cubicBezTo>
                    <a:pt x="147" y="68"/>
                    <a:pt x="152" y="70"/>
                    <a:pt x="156" y="72"/>
                  </a:cubicBezTo>
                  <a:cubicBezTo>
                    <a:pt x="160" y="74"/>
                    <a:pt x="163" y="75"/>
                    <a:pt x="166" y="76"/>
                  </a:cubicBezTo>
                  <a:cubicBezTo>
                    <a:pt x="167" y="77"/>
                    <a:pt x="168" y="77"/>
                    <a:pt x="170" y="78"/>
                  </a:cubicBezTo>
                  <a:cubicBezTo>
                    <a:pt x="176" y="80"/>
                    <a:pt x="184" y="83"/>
                    <a:pt x="187" y="91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7" y="93"/>
                    <a:pt x="187" y="93"/>
                    <a:pt x="187" y="93"/>
                  </a:cubicBezTo>
                  <a:cubicBezTo>
                    <a:pt x="187" y="95"/>
                    <a:pt x="187" y="98"/>
                    <a:pt x="187" y="101"/>
                  </a:cubicBezTo>
                  <a:cubicBezTo>
                    <a:pt x="187" y="103"/>
                    <a:pt x="187" y="104"/>
                    <a:pt x="187" y="106"/>
                  </a:cubicBezTo>
                  <a:cubicBezTo>
                    <a:pt x="212" y="106"/>
                    <a:pt x="212" y="106"/>
                    <a:pt x="212" y="106"/>
                  </a:cubicBezTo>
                  <a:cubicBezTo>
                    <a:pt x="212" y="101"/>
                    <a:pt x="211" y="93"/>
                    <a:pt x="211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" name="Freeform 900"/>
            <p:cNvSpPr>
              <a:spLocks/>
            </p:cNvSpPr>
            <p:nvPr/>
          </p:nvSpPr>
          <p:spPr bwMode="auto">
            <a:xfrm>
              <a:off x="10623550" y="6684963"/>
              <a:ext cx="563563" cy="550863"/>
            </a:xfrm>
            <a:custGeom>
              <a:avLst/>
              <a:gdLst>
                <a:gd name="T0" fmla="*/ 102 w 150"/>
                <a:gd name="T1" fmla="*/ 17 h 147"/>
                <a:gd name="T2" fmla="*/ 103 w 150"/>
                <a:gd name="T3" fmla="*/ 32 h 147"/>
                <a:gd name="T4" fmla="*/ 102 w 150"/>
                <a:gd name="T5" fmla="*/ 46 h 147"/>
                <a:gd name="T6" fmla="*/ 104 w 150"/>
                <a:gd name="T7" fmla="*/ 50 h 147"/>
                <a:gd name="T8" fmla="*/ 104 w 150"/>
                <a:gd name="T9" fmla="*/ 62 h 147"/>
                <a:gd name="T10" fmla="*/ 102 w 150"/>
                <a:gd name="T11" fmla="*/ 68 h 147"/>
                <a:gd name="T12" fmla="*/ 97 w 150"/>
                <a:gd name="T13" fmla="*/ 72 h 147"/>
                <a:gd name="T14" fmla="*/ 96 w 150"/>
                <a:gd name="T15" fmla="*/ 82 h 147"/>
                <a:gd name="T16" fmla="*/ 92 w 150"/>
                <a:gd name="T17" fmla="*/ 90 h 147"/>
                <a:gd name="T18" fmla="*/ 96 w 150"/>
                <a:gd name="T19" fmla="*/ 90 h 147"/>
                <a:gd name="T20" fmla="*/ 102 w 150"/>
                <a:gd name="T21" fmla="*/ 101 h 147"/>
                <a:gd name="T22" fmla="*/ 109 w 150"/>
                <a:gd name="T23" fmla="*/ 103 h 147"/>
                <a:gd name="T24" fmla="*/ 132 w 150"/>
                <a:gd name="T25" fmla="*/ 113 h 147"/>
                <a:gd name="T26" fmla="*/ 150 w 150"/>
                <a:gd name="T27" fmla="*/ 124 h 147"/>
                <a:gd name="T28" fmla="*/ 150 w 150"/>
                <a:gd name="T29" fmla="*/ 147 h 147"/>
                <a:gd name="T30" fmla="*/ 0 w 150"/>
                <a:gd name="T31" fmla="*/ 147 h 147"/>
                <a:gd name="T32" fmla="*/ 0 w 150"/>
                <a:gd name="T33" fmla="*/ 124 h 147"/>
                <a:gd name="T34" fmla="*/ 18 w 150"/>
                <a:gd name="T35" fmla="*/ 113 h 147"/>
                <a:gd name="T36" fmla="*/ 41 w 150"/>
                <a:gd name="T37" fmla="*/ 103 h 147"/>
                <a:gd name="T38" fmla="*/ 48 w 150"/>
                <a:gd name="T39" fmla="*/ 101 h 147"/>
                <a:gd name="T40" fmla="*/ 54 w 150"/>
                <a:gd name="T41" fmla="*/ 90 h 147"/>
                <a:gd name="T42" fmla="*/ 57 w 150"/>
                <a:gd name="T43" fmla="*/ 90 h 147"/>
                <a:gd name="T44" fmla="*/ 53 w 150"/>
                <a:gd name="T45" fmla="*/ 83 h 147"/>
                <a:gd name="T46" fmla="*/ 52 w 150"/>
                <a:gd name="T47" fmla="*/ 70 h 147"/>
                <a:gd name="T48" fmla="*/ 49 w 150"/>
                <a:gd name="T49" fmla="*/ 70 h 147"/>
                <a:gd name="T50" fmla="*/ 44 w 150"/>
                <a:gd name="T51" fmla="*/ 53 h 147"/>
                <a:gd name="T52" fmla="*/ 46 w 150"/>
                <a:gd name="T53" fmla="*/ 46 h 147"/>
                <a:gd name="T54" fmla="*/ 58 w 150"/>
                <a:gd name="T55" fmla="*/ 7 h 147"/>
                <a:gd name="T56" fmla="*/ 90 w 150"/>
                <a:gd name="T57" fmla="*/ 7 h 147"/>
                <a:gd name="T58" fmla="*/ 93 w 150"/>
                <a:gd name="T59" fmla="*/ 10 h 147"/>
                <a:gd name="T60" fmla="*/ 98 w 150"/>
                <a:gd name="T61" fmla="*/ 10 h 147"/>
                <a:gd name="T62" fmla="*/ 102 w 150"/>
                <a:gd name="T63" fmla="*/ 1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47">
                  <a:moveTo>
                    <a:pt x="102" y="17"/>
                  </a:moveTo>
                  <a:cubicBezTo>
                    <a:pt x="103" y="22"/>
                    <a:pt x="103" y="26"/>
                    <a:pt x="103" y="32"/>
                  </a:cubicBezTo>
                  <a:cubicBezTo>
                    <a:pt x="103" y="34"/>
                    <a:pt x="102" y="43"/>
                    <a:pt x="102" y="46"/>
                  </a:cubicBezTo>
                  <a:cubicBezTo>
                    <a:pt x="102" y="48"/>
                    <a:pt x="103" y="48"/>
                    <a:pt x="104" y="50"/>
                  </a:cubicBezTo>
                  <a:cubicBezTo>
                    <a:pt x="105" y="54"/>
                    <a:pt x="105" y="59"/>
                    <a:pt x="104" y="62"/>
                  </a:cubicBezTo>
                  <a:cubicBezTo>
                    <a:pt x="104" y="64"/>
                    <a:pt x="103" y="66"/>
                    <a:pt x="102" y="68"/>
                  </a:cubicBezTo>
                  <a:cubicBezTo>
                    <a:pt x="101" y="70"/>
                    <a:pt x="98" y="70"/>
                    <a:pt x="97" y="72"/>
                  </a:cubicBezTo>
                  <a:cubicBezTo>
                    <a:pt x="96" y="75"/>
                    <a:pt x="97" y="78"/>
                    <a:pt x="96" y="82"/>
                  </a:cubicBezTo>
                  <a:cubicBezTo>
                    <a:pt x="95" y="85"/>
                    <a:pt x="92" y="85"/>
                    <a:pt x="92" y="90"/>
                  </a:cubicBezTo>
                  <a:cubicBezTo>
                    <a:pt x="93" y="90"/>
                    <a:pt x="94" y="90"/>
                    <a:pt x="96" y="90"/>
                  </a:cubicBezTo>
                  <a:cubicBezTo>
                    <a:pt x="97" y="93"/>
                    <a:pt x="100" y="99"/>
                    <a:pt x="102" y="101"/>
                  </a:cubicBezTo>
                  <a:cubicBezTo>
                    <a:pt x="104" y="102"/>
                    <a:pt x="107" y="102"/>
                    <a:pt x="109" y="103"/>
                  </a:cubicBezTo>
                  <a:cubicBezTo>
                    <a:pt x="116" y="106"/>
                    <a:pt x="125" y="110"/>
                    <a:pt x="132" y="113"/>
                  </a:cubicBezTo>
                  <a:cubicBezTo>
                    <a:pt x="139" y="116"/>
                    <a:pt x="148" y="117"/>
                    <a:pt x="150" y="124"/>
                  </a:cubicBezTo>
                  <a:cubicBezTo>
                    <a:pt x="150" y="129"/>
                    <a:pt x="150" y="141"/>
                    <a:pt x="15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1"/>
                    <a:pt x="0" y="129"/>
                    <a:pt x="0" y="124"/>
                  </a:cubicBezTo>
                  <a:cubicBezTo>
                    <a:pt x="3" y="117"/>
                    <a:pt x="11" y="116"/>
                    <a:pt x="18" y="113"/>
                  </a:cubicBezTo>
                  <a:cubicBezTo>
                    <a:pt x="25" y="110"/>
                    <a:pt x="34" y="106"/>
                    <a:pt x="41" y="103"/>
                  </a:cubicBezTo>
                  <a:cubicBezTo>
                    <a:pt x="44" y="102"/>
                    <a:pt x="46" y="102"/>
                    <a:pt x="48" y="101"/>
                  </a:cubicBezTo>
                  <a:cubicBezTo>
                    <a:pt x="50" y="99"/>
                    <a:pt x="53" y="93"/>
                    <a:pt x="54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7" y="86"/>
                    <a:pt x="54" y="85"/>
                    <a:pt x="53" y="83"/>
                  </a:cubicBezTo>
                  <a:cubicBezTo>
                    <a:pt x="53" y="79"/>
                    <a:pt x="53" y="74"/>
                    <a:pt x="52" y="70"/>
                  </a:cubicBezTo>
                  <a:cubicBezTo>
                    <a:pt x="52" y="71"/>
                    <a:pt x="49" y="70"/>
                    <a:pt x="49" y="70"/>
                  </a:cubicBezTo>
                  <a:cubicBezTo>
                    <a:pt x="45" y="67"/>
                    <a:pt x="45" y="57"/>
                    <a:pt x="44" y="53"/>
                  </a:cubicBezTo>
                  <a:cubicBezTo>
                    <a:pt x="44" y="51"/>
                    <a:pt x="47" y="49"/>
                    <a:pt x="46" y="46"/>
                  </a:cubicBezTo>
                  <a:cubicBezTo>
                    <a:pt x="42" y="25"/>
                    <a:pt x="48" y="11"/>
                    <a:pt x="58" y="7"/>
                  </a:cubicBezTo>
                  <a:cubicBezTo>
                    <a:pt x="65" y="5"/>
                    <a:pt x="78" y="0"/>
                    <a:pt x="90" y="7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100" y="12"/>
                    <a:pt x="102" y="17"/>
                    <a:pt x="10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0" name="椭圆 9"/>
          <p:cNvSpPr/>
          <p:nvPr/>
        </p:nvSpPr>
        <p:spPr>
          <a:xfrm>
            <a:off x="3503168" y="385166"/>
            <a:ext cx="2137662" cy="213766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1586243" y="3573321"/>
            <a:ext cx="597150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/>
                </a:solidFill>
              </a:rPr>
              <a:t>对象图、构件图、包图</a:t>
            </a:r>
            <a:endParaRPr lang="zh-CN" altLang="en-US" sz="4500" b="1" dirty="0">
              <a:solidFill>
                <a:schemeClr val="bg1"/>
              </a:solidFill>
            </a:endParaRPr>
          </a:p>
        </p:txBody>
      </p:sp>
      <p:sp>
        <p:nvSpPr>
          <p:cNvPr id="14" name="TextBox 976"/>
          <p:cNvSpPr txBox="1"/>
          <p:nvPr/>
        </p:nvSpPr>
        <p:spPr>
          <a:xfrm>
            <a:off x="2055926" y="4329335"/>
            <a:ext cx="50321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组长：郑丁公</a:t>
            </a:r>
            <a:endParaRPr lang="en-US" altLang="zh-CN" sz="21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组员：谢正树、嵇德宏、张晓钒、张天颖</a:t>
            </a:r>
            <a:endParaRPr lang="en-US" sz="2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304" y="2522828"/>
            <a:ext cx="2150753" cy="15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6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构件图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83568" y="771550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</a:t>
            </a:r>
            <a:r>
              <a:rPr lang="zh-CN" altLang="zh-CN" sz="2400" dirty="0"/>
              <a:t>、导图概述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771550"/>
            <a:ext cx="5937411" cy="458296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1631869"/>
            <a:ext cx="25626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构件与</a:t>
            </a:r>
            <a:r>
              <a:rPr kumimoji="1" lang="zh-CN" altLang="en-US" dirty="0"/>
              <a:t>类的区别                  </a:t>
            </a:r>
            <a:endParaRPr kumimoji="1" lang="en-US" altLang="zh-CN" dirty="0" smtClean="0"/>
          </a:p>
          <a:p>
            <a:pPr marL="400050" indent="-400050">
              <a:buAutoNum type="romanLcPeriod"/>
            </a:pPr>
            <a:r>
              <a:rPr kumimoji="1" lang="zh-CN" altLang="en-US" dirty="0" smtClean="0"/>
              <a:t>类</a:t>
            </a:r>
            <a:r>
              <a:rPr kumimoji="1" lang="zh-CN" altLang="en-US" dirty="0"/>
              <a:t>表示逻辑抽象，</a:t>
            </a:r>
            <a:r>
              <a:rPr kumimoji="1" lang="zh-CN" altLang="en-US" dirty="0" smtClean="0"/>
              <a:t>而构件表示</a:t>
            </a:r>
            <a:r>
              <a:rPr kumimoji="1" lang="zh-CN" altLang="en-US" dirty="0"/>
              <a:t>物理抽象；</a:t>
            </a:r>
            <a:r>
              <a:rPr kumimoji="1" lang="zh-CN" altLang="en-US" dirty="0" smtClean="0"/>
              <a:t>构件是</a:t>
            </a:r>
            <a:r>
              <a:rPr kumimoji="1" lang="zh-CN" altLang="en-US" dirty="0"/>
              <a:t>其他元素的物理实现                  </a:t>
            </a:r>
            <a:endParaRPr kumimoji="1" lang="en-US" altLang="zh-CN" dirty="0" smtClean="0"/>
          </a:p>
          <a:p>
            <a:pPr marL="400050" indent="-400050">
              <a:buAutoNum type="romanLcPeriod"/>
            </a:pPr>
            <a:r>
              <a:rPr kumimoji="1" lang="zh-CN" altLang="en-US" dirty="0" smtClean="0"/>
              <a:t>类</a:t>
            </a:r>
            <a:r>
              <a:rPr kumimoji="1" lang="zh-CN" altLang="en-US" dirty="0"/>
              <a:t>可以直接拥有属性和操作，而构件一般只拥有只能通过其接口访问的操作。</a:t>
            </a:r>
          </a:p>
        </p:txBody>
      </p:sp>
    </p:spTree>
    <p:extLst>
      <p:ext uri="{BB962C8B-B14F-4D97-AF65-F5344CB8AC3E}">
        <p14:creationId xmlns:p14="http://schemas.microsoft.com/office/powerpoint/2010/main" val="123280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构件图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35941" y="843558"/>
            <a:ext cx="816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</a:t>
            </a:r>
            <a:r>
              <a:rPr lang="zh-CN" altLang="en-US" sz="2400" dirty="0" smtClean="0"/>
              <a:t>、构件图有什么好处？</a:t>
            </a:r>
            <a:endParaRPr lang="en-US" altLang="zh-CN" sz="2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42323" y="1305223"/>
            <a:ext cx="81601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）帮助客户理解最终的系统结构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）使其开发工作有一个明确的目标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）帮助开发组的其他人员理解系统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）复用软件组件</a:t>
            </a:r>
          </a:p>
          <a:p>
            <a:r>
              <a:rPr lang="zh-CN" altLang="en-US" sz="2400" dirty="0"/>
              <a:t>关于复用软件组件是十分重要的，特别是当今快节奏的商业竞争中，所建造的系统发挥功能越快，在竞争中的获得的利益就越好。如果在开发一个系统中所构造的组件能够在开发另一个系统中复用，那么就越有利于获得这种竞争利益</a:t>
            </a:r>
          </a:p>
        </p:txBody>
      </p:sp>
    </p:spTree>
    <p:extLst>
      <p:ext uri="{BB962C8B-B14F-4D97-AF65-F5344CB8AC3E}">
        <p14:creationId xmlns:p14="http://schemas.microsoft.com/office/powerpoint/2010/main" val="41787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构件图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35941" y="843558"/>
            <a:ext cx="816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</a:t>
            </a:r>
            <a:r>
              <a:rPr lang="zh-CN" altLang="en-US" sz="2400" dirty="0" smtClean="0"/>
              <a:t>、构件图建模及绘图的步骤</a:t>
            </a:r>
            <a:endParaRPr lang="en-US" altLang="zh-CN" sz="2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42323" y="1305223"/>
            <a:ext cx="8160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 smtClean="0"/>
              <a:t>）对系统中的组件建模</a:t>
            </a:r>
            <a:endParaRPr lang="zh-CN" altLang="en-US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）定义相关组件提供的接口</a:t>
            </a:r>
            <a:endParaRPr lang="zh-CN" altLang="en-US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 smtClean="0"/>
              <a:t>）对它们之间关系建模</a:t>
            </a:r>
            <a:endParaRPr lang="zh-CN" altLang="en-US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 smtClean="0"/>
              <a:t>）对建模的结果进行精化和细化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874883"/>
            <a:ext cx="3208660" cy="223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3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5837" y="394"/>
            <a:ext cx="9144000" cy="5146500"/>
          </a:xfrm>
          <a:prstGeom prst="rect">
            <a:avLst/>
          </a:prstGeom>
          <a:solidFill>
            <a:srgbClr val="05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8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174" b="1" dirty="0" smtClean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3.</a:t>
            </a:r>
            <a:r>
              <a:rPr lang="zh-CN" altLang="en-US" sz="3174" b="1" dirty="0" smtClean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包图</a:t>
            </a:r>
            <a:endParaRPr lang="en-US" sz="3174" b="1" dirty="0">
              <a:solidFill>
                <a:schemeClr val="bg1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640400"/>
      </p:ext>
    </p:extLst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包图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63864" y="1665175"/>
            <a:ext cx="8160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、简要介绍：包图是一种维护和描述系统总体结构的模型的重要建模工具，通过对包中各个包以及包之间关系的描述，展现出系统的模块与模块之间的依赖关系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/>
              <a:t>包图的作用：包图可以描述需求，设计的高阶概况；包图通过合理规划自身功能反应系统的高层架构，在逻辑上将系统进行模块化分解；包图最终是组织源码的方式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763864" y="834178"/>
            <a:ext cx="7839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zh-CN" sz="2400" dirty="0"/>
              <a:t>、定义：包图是在 UML 中用类似于文件夹的</a:t>
            </a:r>
            <a:r>
              <a:rPr lang="zh-CN" altLang="zh-CN" sz="2400" dirty="0" smtClean="0"/>
              <a:t>符号表示的</a:t>
            </a:r>
            <a:endParaRPr lang="en-US" altLang="zh-CN" sz="2400" dirty="0" smtClean="0"/>
          </a:p>
          <a:p>
            <a:r>
              <a:rPr lang="zh-CN" altLang="zh-CN" sz="2400" dirty="0" smtClean="0"/>
              <a:t>模型</a:t>
            </a:r>
            <a:r>
              <a:rPr lang="zh-CN" altLang="zh-CN" sz="2400" dirty="0"/>
              <a:t>元素的组合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75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包图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39552" y="1923678"/>
            <a:ext cx="8160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一个包图可以由任何一种ＵＭＬ图组成，通常是ＵＭＬ用例图或是ＵＭＬ类图。</a:t>
            </a:r>
          </a:p>
          <a:p>
            <a:r>
              <a:rPr lang="zh-CN" altLang="en-US" sz="2400" dirty="0"/>
              <a:t>包被描述成文件夹，可以用于ＵＭＬ任何一种的图上。</a:t>
            </a:r>
          </a:p>
          <a:p>
            <a:r>
              <a:rPr lang="zh-CN" altLang="en-US" sz="2400" dirty="0"/>
              <a:t>包图只是把某些类放在一个包中，因此可以看做是类图的一种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352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包图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83568" y="771550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</a:t>
            </a:r>
            <a:r>
              <a:rPr lang="zh-CN" altLang="zh-CN" sz="2400" dirty="0"/>
              <a:t>、导图概述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24187"/>
            <a:ext cx="7662292" cy="426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包图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63864" y="834178"/>
            <a:ext cx="83423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4</a:t>
            </a:r>
            <a:r>
              <a:rPr lang="zh-CN" altLang="zh-CN" sz="2400" dirty="0" smtClean="0"/>
              <a:t>、</a:t>
            </a:r>
            <a:r>
              <a:rPr lang="zh-CN" altLang="en-US" sz="2400" dirty="0" smtClean="0"/>
              <a:t>包之间的关系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）引入关系：一个包中的类可以被另一个指定包（以及嵌</a:t>
            </a:r>
            <a:endParaRPr lang="en-US" altLang="zh-CN" sz="2400" dirty="0" smtClean="0"/>
          </a:p>
          <a:p>
            <a:r>
              <a:rPr lang="zh-CN" altLang="en-US" sz="2400" dirty="0" smtClean="0"/>
              <a:t>套于其中的包）中的类引用</a:t>
            </a:r>
            <a:endParaRPr lang="en-US" altLang="zh-CN" sz="2400" dirty="0" smtClean="0"/>
          </a:p>
          <a:p>
            <a:r>
              <a:rPr lang="zh-CN" altLang="en-US" sz="2400" dirty="0" smtClean="0"/>
              <a:t>          引用关系是依赖关系的一种，需要在依赖线上增加一个</a:t>
            </a:r>
            <a:endParaRPr lang="en-US" altLang="zh-CN" sz="2400" dirty="0" smtClean="0"/>
          </a:p>
          <a:p>
            <a:r>
              <a:rPr lang="en-US" altLang="zh-CN" sz="2400" dirty="0" smtClean="0"/>
              <a:t>《import》</a:t>
            </a:r>
            <a:r>
              <a:rPr lang="zh-CN" altLang="en-US" sz="2400" dirty="0" smtClean="0"/>
              <a:t>衍型，包之间一般依赖关系都属于引入关系</a:t>
            </a:r>
            <a:endParaRPr lang="en-US" altLang="zh-CN" sz="2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770813"/>
            <a:ext cx="5400600" cy="231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2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包图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63864" y="834178"/>
            <a:ext cx="8272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</a:t>
            </a:r>
            <a:r>
              <a:rPr lang="zh-CN" altLang="zh-CN" sz="2400" dirty="0" smtClean="0"/>
              <a:t>、</a:t>
            </a:r>
            <a:r>
              <a:rPr lang="zh-CN" altLang="en-US" sz="2400" dirty="0" smtClean="0"/>
              <a:t>包之间的关系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）泛化关系：表示一个包继承了另一个包的全部内容，同时又补充自己增加的内容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35646"/>
            <a:ext cx="2235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5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包图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63864" y="834178"/>
            <a:ext cx="8272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</a:t>
            </a:r>
            <a:r>
              <a:rPr lang="zh-CN" altLang="zh-CN" sz="2400" dirty="0" smtClean="0"/>
              <a:t>、</a:t>
            </a:r>
            <a:r>
              <a:rPr lang="zh-CN" altLang="en-US" sz="2400" dirty="0" smtClean="0"/>
              <a:t>包之间的关系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）嵌套关系：一个包中可以包含若干个子包，构成包的嵌套层次结构</a:t>
            </a:r>
            <a:endParaRPr lang="en-US" altLang="zh-CN" sz="2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743497"/>
            <a:ext cx="37211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2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63379" y="176322"/>
            <a:ext cx="262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目  录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87624" y="1959782"/>
            <a:ext cx="2016225" cy="1800000"/>
            <a:chOff x="1187624" y="1671750"/>
            <a:chExt cx="2016225" cy="1800000"/>
          </a:xfrm>
        </p:grpSpPr>
        <p:sp>
          <p:nvSpPr>
            <p:cNvPr id="15" name="六边形 14"/>
            <p:cNvSpPr>
              <a:spLocks/>
            </p:cNvSpPr>
            <p:nvPr/>
          </p:nvSpPr>
          <p:spPr>
            <a:xfrm>
              <a:off x="1187624" y="1671750"/>
              <a:ext cx="2016225" cy="180000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5178" y="2125474"/>
              <a:ext cx="158417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  录</a:t>
              </a:r>
              <a:endPara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894072" y="1275606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18" name="六边形 17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894072" y="192367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1" name="六边形 20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894072" y="2589434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4" name="六边形 23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894072" y="3255886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7" name="六边形 26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894072" y="390395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30" name="六边形 29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31187" y="1345551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对象图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31187" y="1993623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构件图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31187" y="2659379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包图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31187" y="3325831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31187" y="3973903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参考资料及成员绩效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057657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5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5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5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5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2" grpId="0"/>
      <p:bldP spid="33" grpId="0"/>
      <p:bldP spid="34" grpId="0"/>
      <p:bldP spid="35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5837" y="394"/>
            <a:ext cx="9144000" cy="5146500"/>
          </a:xfrm>
          <a:prstGeom prst="rect">
            <a:avLst/>
          </a:prstGeom>
          <a:solidFill>
            <a:srgbClr val="05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8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174" b="1" dirty="0" smtClean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4.</a:t>
            </a:r>
            <a:r>
              <a:rPr lang="zh-CN" altLang="en-US" sz="3174" b="1" dirty="0" smtClean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问题</a:t>
            </a:r>
            <a:endParaRPr lang="en-US" sz="3174" b="1" dirty="0">
              <a:solidFill>
                <a:schemeClr val="bg1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866393"/>
      </p:ext>
    </p:extLst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63864" y="834178"/>
            <a:ext cx="3417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zh-CN" sz="2400" dirty="0" smtClean="0"/>
              <a:t>、</a:t>
            </a:r>
            <a:r>
              <a:rPr lang="zh-CN" altLang="en-US" sz="2400" dirty="0" smtClean="0"/>
              <a:t>对象图和类图的区别</a:t>
            </a:r>
            <a:endParaRPr lang="en-US" altLang="zh-CN" sz="24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79" y="1635646"/>
            <a:ext cx="8725123" cy="313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8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35941" y="843558"/>
            <a:ext cx="816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 smtClean="0"/>
              <a:t>、构件图有什么好处？</a:t>
            </a:r>
            <a:endParaRPr lang="en-US" altLang="zh-CN" sz="2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42323" y="1305223"/>
            <a:ext cx="81601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）帮助客户理解最终的系统结构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）使其开发工作有一个明确的目标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）帮助开发组的其他人员理解系统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）复用软件组件</a:t>
            </a:r>
          </a:p>
          <a:p>
            <a:r>
              <a:rPr lang="zh-CN" altLang="en-US" sz="2400" dirty="0"/>
              <a:t>关于复用软件组件是十分重要的，特别是当今快节奏的商业竞争中，所建造的系统发挥功能越快，在竞争中的获得的利益就越好。如果在开发一个系统中所构造的组件能够在开发另一个系统中复用，那么就越有利于获得这种竞争利益</a:t>
            </a:r>
          </a:p>
        </p:txBody>
      </p:sp>
    </p:spTree>
    <p:extLst>
      <p:ext uri="{BB962C8B-B14F-4D97-AF65-F5344CB8AC3E}">
        <p14:creationId xmlns:p14="http://schemas.microsoft.com/office/powerpoint/2010/main" val="13052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35941" y="843558"/>
            <a:ext cx="816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 smtClean="0"/>
              <a:t>、什么是包？</a:t>
            </a:r>
            <a:endParaRPr lang="en-US" altLang="zh-CN" sz="2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35941" y="1250344"/>
            <a:ext cx="8160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面向对象的软件开发过程中，类显然是构建整个系统的基本构造块。但是对于庞大的应用系统而言，包含的类是成百上千的，再加上其间“阡陌纵横”的关联关系，多重性等，必然大大超出了人们可以处理的复杂度。因此，引入包这个构造块。包相当于建模元素的容器。通过包可以把类、用例、构件等元素聚集在一起，构成更高层的单位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79533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5837" y="394"/>
            <a:ext cx="9144000" cy="5146500"/>
          </a:xfrm>
          <a:prstGeom prst="rect">
            <a:avLst/>
          </a:prstGeom>
          <a:solidFill>
            <a:srgbClr val="05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8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174" b="1" dirty="0" smtClean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5.</a:t>
            </a:r>
            <a:r>
              <a:rPr lang="zh-CN" altLang="en-US" sz="3174" b="1" dirty="0" smtClean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参考资料及成员绩效</a:t>
            </a:r>
            <a:endParaRPr lang="en-US" sz="3174" b="1" dirty="0">
              <a:solidFill>
                <a:schemeClr val="bg1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97780"/>
      </p:ext>
    </p:extLst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参考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资料及成员绩效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55576" y="843558"/>
            <a:ext cx="8272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[1]UML2</a:t>
            </a:r>
            <a:r>
              <a:rPr lang="zh-CN" altLang="en-US" sz="2400" dirty="0" smtClean="0"/>
              <a:t>基础、建模与设计教程</a:t>
            </a:r>
            <a:endParaRPr lang="en-US" altLang="zh-CN" sz="2400" dirty="0" smtClean="0"/>
          </a:p>
          <a:p>
            <a:r>
              <a:rPr lang="en-US" altLang="zh-CN" sz="2400" dirty="0" smtClean="0"/>
              <a:t>[2]UML</a:t>
            </a:r>
            <a:r>
              <a:rPr lang="zh-CN" altLang="en-US" sz="2400" dirty="0" smtClean="0"/>
              <a:t>用户指南（第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版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修订版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/>
              <a:t>[3] </a:t>
            </a:r>
            <a:r>
              <a:rPr lang="en-US" altLang="zh-CN" sz="2000" dirty="0"/>
              <a:t>http://</a:t>
            </a:r>
            <a:r>
              <a:rPr lang="en-US" altLang="zh-CN" sz="2000" dirty="0" err="1"/>
              <a:t>blog.csdn.net</a:t>
            </a:r>
            <a:r>
              <a:rPr lang="en-US" altLang="zh-CN" sz="2000" dirty="0"/>
              <a:t>/caozhangyingfei0109/article/details/8534191</a:t>
            </a:r>
            <a:endParaRPr lang="en-US" altLang="zh-CN" sz="20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55576" y="2427734"/>
            <a:ext cx="8272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张晓钒：</a:t>
            </a:r>
            <a:r>
              <a:rPr lang="en-US" altLang="zh-CN" sz="2400" dirty="0" err="1"/>
              <a:t>ppt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qfd</a:t>
            </a:r>
            <a:r>
              <a:rPr lang="en-US" altLang="zh-CN" sz="2400" dirty="0"/>
              <a:t> version⋯⋯</a:t>
            </a:r>
            <a:r>
              <a:rPr lang="en-US" altLang="zh-CN" sz="2400" dirty="0" err="1"/>
              <a:t>scop</a:t>
            </a:r>
            <a:r>
              <a:rPr lang="en-US" altLang="zh-CN" sz="2400" dirty="0"/>
              <a:t> </a:t>
            </a:r>
            <a:r>
              <a:rPr lang="zh-CN" altLang="en-US" sz="2400" dirty="0"/>
              <a:t>对话框图 非功能性</a:t>
            </a:r>
            <a:r>
              <a:rPr lang="zh-CN" altLang="en-US" sz="2400" dirty="0" smtClean="0"/>
              <a:t>需求、用户手册</a:t>
            </a:r>
            <a:r>
              <a:rPr lang="en-US" altLang="zh-CN" sz="2400" dirty="0" smtClean="0"/>
              <a:t>	8.5</a:t>
            </a:r>
          </a:p>
          <a:p>
            <a:r>
              <a:rPr lang="zh-CN" altLang="en-US" sz="2400" dirty="0" smtClean="0"/>
              <a:t>谢</a:t>
            </a:r>
            <a:r>
              <a:rPr lang="zh-CN" altLang="en-US" sz="2400" dirty="0"/>
              <a:t>正树：高保真原型	对话框</a:t>
            </a:r>
            <a:r>
              <a:rPr lang="zh-CN" altLang="en-US" sz="2400" dirty="0" smtClean="0"/>
              <a:t>图</a:t>
            </a:r>
            <a:r>
              <a:rPr lang="en-US" altLang="zh-CN" sz="2400" dirty="0" smtClean="0"/>
              <a:t>	8.3</a:t>
            </a:r>
          </a:p>
          <a:p>
            <a:r>
              <a:rPr lang="zh-CN" altLang="en-US" sz="2400" dirty="0" smtClean="0"/>
              <a:t>张天颖</a:t>
            </a:r>
            <a:r>
              <a:rPr lang="zh-CN" altLang="en-US" sz="2400" dirty="0"/>
              <a:t>：用例分析、数据字典、</a:t>
            </a:r>
            <a:r>
              <a:rPr lang="en-US" altLang="zh-CN" sz="2400" dirty="0" err="1"/>
              <a:t>er</a:t>
            </a:r>
            <a:r>
              <a:rPr lang="zh-CN" altLang="en-US" sz="2400" dirty="0" smtClean="0"/>
              <a:t>图</a:t>
            </a:r>
            <a:r>
              <a:rPr lang="en-US" altLang="zh-CN" sz="2400" dirty="0" smtClean="0"/>
              <a:t>	8.1	</a:t>
            </a:r>
          </a:p>
          <a:p>
            <a:r>
              <a:rPr lang="zh-CN" altLang="en-US" sz="2400" dirty="0"/>
              <a:t>嵇德宏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用例分析、数据字典、</a:t>
            </a:r>
            <a:r>
              <a:rPr lang="en-US" altLang="zh-CN" sz="2400" dirty="0" err="1"/>
              <a:t>er</a:t>
            </a:r>
            <a:r>
              <a:rPr lang="zh-CN" altLang="en-US" sz="2400" dirty="0" smtClean="0"/>
              <a:t>图</a:t>
            </a:r>
            <a:r>
              <a:rPr lang="en-US" altLang="zh-CN" sz="2400" dirty="0" smtClean="0"/>
              <a:t>	8.2</a:t>
            </a:r>
          </a:p>
          <a:p>
            <a:r>
              <a:rPr lang="zh-CN" altLang="en-US" sz="2400" dirty="0" smtClean="0"/>
              <a:t>郑</a:t>
            </a:r>
            <a:r>
              <a:rPr lang="zh-CN" altLang="en-US" sz="2400" dirty="0"/>
              <a:t>丁公：测试用例</a:t>
            </a:r>
            <a:r>
              <a:rPr lang="zh-CN" altLang="en-US" sz="2400" dirty="0" smtClean="0"/>
              <a:t>、对话框图</a:t>
            </a:r>
            <a:r>
              <a:rPr lang="en-US" altLang="zh-CN" sz="2400" dirty="0" smtClean="0"/>
              <a:t>	8.4</a:t>
            </a:r>
          </a:p>
        </p:txBody>
      </p:sp>
    </p:spTree>
    <p:extLst>
      <p:ext uri="{BB962C8B-B14F-4D97-AF65-F5344CB8AC3E}">
        <p14:creationId xmlns:p14="http://schemas.microsoft.com/office/powerpoint/2010/main" val="33958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891"/>
            <a:ext cx="9144000" cy="5139718"/>
          </a:xfrm>
          <a:prstGeom prst="rect">
            <a:avLst/>
          </a:prstGeom>
        </p:spPr>
      </p:pic>
      <p:sp>
        <p:nvSpPr>
          <p:cNvPr id="8" name="Rectangle 716"/>
          <p:cNvSpPr/>
          <p:nvPr/>
        </p:nvSpPr>
        <p:spPr>
          <a:xfrm>
            <a:off x="-34554" y="2284405"/>
            <a:ext cx="9178555" cy="931690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</a:ln>
          <a:effectLst/>
        </p:spPr>
        <p:txBody>
          <a:bodyPr lIns="87252" tIns="43626" rIns="87252" bIns="43626" rtlCol="0" anchor="ctr"/>
          <a:lstStyle/>
          <a:p>
            <a:pPr algn="ctr">
              <a:defRPr/>
            </a:pPr>
            <a:endParaRPr lang="id-ID" sz="1270" kern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5054" y="1314537"/>
            <a:ext cx="3358169" cy="967447"/>
          </a:xfrm>
          <a:prstGeom prst="rect">
            <a:avLst/>
          </a:prstGeom>
          <a:noFill/>
        </p:spPr>
        <p:txBody>
          <a:bodyPr wrap="none" lIns="87252" tIns="43626" rIns="87252" bIns="43626" rtlCol="0">
            <a:spAutoFit/>
          </a:bodyPr>
          <a:lstStyle>
            <a:defPPr>
              <a:defRPr lang="zh-CN"/>
            </a:defPPr>
            <a:lvl1pPr algn="just">
              <a:defRPr sz="3200" b="1">
                <a:solidFill>
                  <a:srgbClr val="FF6D6D"/>
                </a:solidFill>
                <a:latin typeface="Raleway" panose="020B0003030101060003" pitchFamily="34" charset="0"/>
              </a:defRPr>
            </a:lvl1pPr>
          </a:lstStyle>
          <a:p>
            <a:pPr defTabSz="934007"/>
            <a:r>
              <a:rPr lang="en-US" altLang="zh-CN" sz="5714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5714" dirty="0">
              <a:solidFill>
                <a:srgbClr val="0565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934954"/>
      </p:ext>
    </p:extLst>
  </p:cSld>
  <p:clrMapOvr>
    <a:masterClrMapping/>
  </p:clrMapOvr>
  <p:transition spd="slow" advTm="308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5837" y="394"/>
            <a:ext cx="9144000" cy="5146500"/>
          </a:xfrm>
          <a:prstGeom prst="rect">
            <a:avLst/>
          </a:prstGeom>
          <a:solidFill>
            <a:srgbClr val="05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8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174" b="1" dirty="0" smtClean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1.</a:t>
            </a:r>
            <a:r>
              <a:rPr lang="zh-CN" altLang="en-US" sz="3174" b="1" dirty="0" smtClean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对象图</a:t>
            </a:r>
            <a:endParaRPr lang="en-US" sz="3174" b="1" dirty="0">
              <a:solidFill>
                <a:schemeClr val="bg1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354612"/>
      </p:ext>
    </p:extLst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对象图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63864" y="1563638"/>
            <a:ext cx="8160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、简要介绍：对象图实际上就是类图的实例。</a:t>
            </a:r>
          </a:p>
          <a:p>
            <a:r>
              <a:rPr lang="zh-CN" altLang="en-US" sz="2400" dirty="0"/>
              <a:t>对象图表示一组对象及他们之间的联系，它是系统的详细状态在某一时刻的快照，常</a:t>
            </a:r>
            <a:r>
              <a:rPr lang="zh-CN" altLang="en-US" sz="2400" dirty="0" smtClean="0"/>
              <a:t>用于表示</a:t>
            </a:r>
            <a:r>
              <a:rPr lang="zh-CN" altLang="en-US" sz="2400" dirty="0"/>
              <a:t>复杂类图的一个实例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en-US" altLang="zh-CN" sz="2400" dirty="0"/>
              <a:t>UML</a:t>
            </a:r>
            <a:r>
              <a:rPr lang="zh-CN" altLang="en-US" sz="2400" dirty="0"/>
              <a:t>中对象图与类图具有相同的表示形式。</a:t>
            </a:r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UML</a:t>
            </a:r>
            <a:r>
              <a:rPr lang="zh-CN" altLang="en-US" sz="2400" dirty="0"/>
              <a:t>中，对象图的使用相当有限，主要用于表达数据结构的实例，以及了解系统在</a:t>
            </a:r>
            <a:r>
              <a:rPr lang="zh-CN" altLang="en-US" sz="2400" dirty="0" smtClean="0"/>
              <a:t>某个特定</a:t>
            </a:r>
            <a:r>
              <a:rPr lang="zh-CN" altLang="en-US" sz="2400" dirty="0"/>
              <a:t>时刻的具体情况</a:t>
            </a:r>
            <a:r>
              <a:rPr lang="zh-CN" altLang="en-US" sz="2400" dirty="0" smtClean="0"/>
              <a:t>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63864" y="1000753"/>
            <a:ext cx="8116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zh-CN" sz="2400" dirty="0"/>
              <a:t>、定义</a:t>
            </a:r>
            <a:r>
              <a:rPr lang="en-US" altLang="zh-CN" sz="2400" dirty="0"/>
              <a:t>:</a:t>
            </a:r>
            <a:r>
              <a:rPr lang="zh-CN" altLang="zh-CN" sz="2400" dirty="0"/>
              <a:t>对象图描述一个系统在某个具体时刻的静态结构。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797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对象图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7504" y="915566"/>
            <a:ext cx="78405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r>
              <a:rPr lang="zh-CN" altLang="zh-CN" sz="2400" dirty="0" smtClean="0"/>
              <a:t>、</a:t>
            </a:r>
            <a:r>
              <a:rPr lang="zh-CN" altLang="en-US" sz="2400" dirty="0" smtClean="0"/>
              <a:t>对象图主要包括以下几部分</a:t>
            </a:r>
            <a:endParaRPr lang="en-US" altLang="zh-CN" sz="2400" dirty="0" smtClean="0"/>
          </a:p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对象名：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由于对象是一个类的实例，因此其名称的格式是“对象名：类名”，这两个部分是可选的，但是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如果是包含类名的则必须加上“：”，另外为了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和类名区分，还必须加上下划线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属性：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由于对象是一个具体的事物，因此所有的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属性值都已经确定，因此通常会在属性后面列出其值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038" y="1899826"/>
            <a:ext cx="2578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4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对象图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63864" y="1000753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4</a:t>
            </a:r>
            <a:r>
              <a:rPr lang="zh-CN" altLang="zh-CN" sz="2400" dirty="0" smtClean="0"/>
              <a:t>、</a:t>
            </a:r>
            <a:r>
              <a:rPr lang="zh-CN" altLang="zh-CN" sz="2400" dirty="0"/>
              <a:t>导图概述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56" y="1563638"/>
            <a:ext cx="8592863" cy="336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9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对象图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63864" y="1000753"/>
            <a:ext cx="382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4</a:t>
            </a:r>
            <a:r>
              <a:rPr lang="zh-CN" altLang="zh-CN" sz="2400" dirty="0" smtClean="0"/>
              <a:t>、</a:t>
            </a:r>
            <a:r>
              <a:rPr lang="zh-CN" altLang="zh-CN" sz="2400" dirty="0"/>
              <a:t>导图</a:t>
            </a:r>
            <a:r>
              <a:rPr lang="zh-CN" altLang="zh-CN" sz="2400" dirty="0" smtClean="0"/>
              <a:t>概述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与类图的区别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79" y="1635646"/>
            <a:ext cx="8725123" cy="313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9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5837" y="394"/>
            <a:ext cx="9144000" cy="5146500"/>
          </a:xfrm>
          <a:prstGeom prst="rect">
            <a:avLst/>
          </a:prstGeom>
          <a:solidFill>
            <a:srgbClr val="05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8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174" b="1" dirty="0" smtClean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2.</a:t>
            </a:r>
            <a:r>
              <a:rPr lang="zh-CN" altLang="en-US" sz="3174" b="1" dirty="0" smtClean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构件图</a:t>
            </a:r>
            <a:endParaRPr lang="en-US" sz="3174" b="1" dirty="0">
              <a:solidFill>
                <a:schemeClr val="bg1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773066"/>
      </p:ext>
    </p:extLst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构件图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63864" y="1563638"/>
            <a:ext cx="8160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、简要介绍：构件图是从软件架构的角度来描述一个系统的主要功能，如子系统、类、包、构件等。</a:t>
            </a:r>
          </a:p>
          <a:p>
            <a:r>
              <a:rPr lang="zh-CN" altLang="en-US" sz="2400" dirty="0"/>
              <a:t>使用构件最重要的是复用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/>
              <a:t>构件是系统中遵从同一组接口且提供其实现的物理的、可替换的部分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/>
              <a:t>构件图提供系统物理视图，在一个非常高的层次上显示系统中的构件与构件之间的依赖关系。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63864" y="1000753"/>
            <a:ext cx="7726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zh-CN" sz="2400" dirty="0"/>
              <a:t>、定义：主要用于描述各种软件构件之间的依赖关系。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607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QUIZZES" val="0"/>
  <p:tag name="ISPRING_SCORM_PASSING_SCORE" val="100.0000000000"/>
  <p:tag name="ISPRING_RESOURCE_PATHS_HASH_2" val="906a2f4f5a8384b48e4935edf55cd9d55e395"/>
</p:tagLst>
</file>

<file path=ppt/theme/theme1.xml><?xml version="1.0" encoding="utf-8"?>
<a:theme xmlns:a="http://schemas.openxmlformats.org/drawingml/2006/main" name="第一PPT，www.1ppt.com​">
  <a:themeElements>
    <a:clrScheme name="自定义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0070C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1248</Words>
  <Application>Microsoft Macintosh PowerPoint</Application>
  <PresentationFormat>全屏显示(16:9)</PresentationFormat>
  <Paragraphs>119</Paragraphs>
  <Slides>26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Bebas Neue</vt:lpstr>
      <vt:lpstr>Calibri</vt:lpstr>
      <vt:lpstr>宋体</vt:lpstr>
      <vt:lpstr>微软雅黑</vt:lpstr>
      <vt:lpstr>Arial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蓝色扁平化商务模板</dc:title>
  <dc:creator>第一PPT模板网：www.1ppt.com</dc:creator>
  <cp:keywords>第一PPT模板网：www.1ppt.com</cp:keywords>
  <cp:lastModifiedBy>Microsoft Office 用户</cp:lastModifiedBy>
  <cp:revision>94</cp:revision>
  <dcterms:created xsi:type="dcterms:W3CDTF">2015-12-21T12:25:28Z</dcterms:created>
  <dcterms:modified xsi:type="dcterms:W3CDTF">2017-12-19T14:57:28Z</dcterms:modified>
</cp:coreProperties>
</file>