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87" r:id="rId2"/>
    <p:sldId id="257" r:id="rId3"/>
    <p:sldId id="258" r:id="rId4"/>
    <p:sldId id="260" r:id="rId5"/>
    <p:sldId id="339" r:id="rId6"/>
    <p:sldId id="314" r:id="rId7"/>
    <p:sldId id="340" r:id="rId8"/>
    <p:sldId id="265" r:id="rId9"/>
    <p:sldId id="315" r:id="rId10"/>
    <p:sldId id="316" r:id="rId11"/>
    <p:sldId id="317" r:id="rId12"/>
    <p:sldId id="337" r:id="rId13"/>
    <p:sldId id="336" r:id="rId14"/>
    <p:sldId id="272" r:id="rId15"/>
    <p:sldId id="323" r:id="rId16"/>
    <p:sldId id="312" r:id="rId17"/>
    <p:sldId id="303" r:id="rId18"/>
    <p:sldId id="320" r:id="rId19"/>
    <p:sldId id="324" r:id="rId20"/>
    <p:sldId id="325" r:id="rId21"/>
    <p:sldId id="326" r:id="rId22"/>
    <p:sldId id="335" r:id="rId23"/>
    <p:sldId id="327" r:id="rId24"/>
    <p:sldId id="328" r:id="rId25"/>
    <p:sldId id="329" r:id="rId26"/>
    <p:sldId id="338" r:id="rId27"/>
    <p:sldId id="330" r:id="rId28"/>
    <p:sldId id="331" r:id="rId29"/>
    <p:sldId id="332" r:id="rId30"/>
    <p:sldId id="333" r:id="rId31"/>
    <p:sldId id="279" r:id="rId32"/>
    <p:sldId id="319" r:id="rId33"/>
    <p:sldId id="304" r:id="rId34"/>
    <p:sldId id="288" r:id="rId3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1F2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685" y="-7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7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B302-289E-47C3-91CB-B74D6A9D23B5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9C61-8954-48C0-AA86-8C6F2DA77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9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39862-6428-4263-8BA8-BD5D67507C82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F7D1B-DCFF-44A1-A3E1-116C71DAE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4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7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75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4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0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1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0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BFC1-073B-4994-A66A-4A1034FBEF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BFC1-073B-4994-A66A-4A1034FBEF30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BC6A-38E3-4DA6-8470-9F85F8E55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7309647">
            <a:off x="5011691" y="1145053"/>
            <a:ext cx="2252860" cy="1891613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5" name="等腰三角形 4"/>
          <p:cNvSpPr/>
          <p:nvPr/>
        </p:nvSpPr>
        <p:spPr>
          <a:xfrm rot="19578595">
            <a:off x="2644680" y="1158484"/>
            <a:ext cx="2746958" cy="2004821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6" name="文本框 5"/>
          <p:cNvSpPr txBox="1"/>
          <p:nvPr/>
        </p:nvSpPr>
        <p:spPr>
          <a:xfrm>
            <a:off x="81280" y="1541085"/>
            <a:ext cx="8930640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35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UML</a:t>
            </a:r>
            <a:r>
              <a:rPr lang="zh-CN" altLang="en-US" sz="1035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基础</a:t>
            </a:r>
            <a:r>
              <a:rPr lang="en-US" altLang="zh-CN" sz="1035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</a:rPr>
              <a:t>Ⅰ</a:t>
            </a:r>
            <a:endParaRPr lang="zh-CN" altLang="en-US" sz="10350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Arial Black" panose="020B0A04020102020204" pitchFamily="34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0147392">
            <a:off x="1286109" y="548047"/>
            <a:ext cx="902464" cy="756611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/>
          </a:p>
        </p:txBody>
      </p:sp>
      <p:sp>
        <p:nvSpPr>
          <p:cNvPr id="8" name="文本框 7"/>
          <p:cNvSpPr txBox="1"/>
          <p:nvPr/>
        </p:nvSpPr>
        <p:spPr>
          <a:xfrm>
            <a:off x="2109013" y="3763263"/>
            <a:ext cx="5253245" cy="5598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38" b="1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4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G04</a:t>
            </a:r>
            <a:endParaRPr lang="zh-CN" altLang="en-US" sz="3038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41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0099" y="3875825"/>
            <a:ext cx="3762159" cy="57708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</a:lstStyle>
          <a:p>
            <a:pPr>
              <a:defRPr/>
            </a:pP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组长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郑丁公 组员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嵇德宏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谢正树</a:t>
            </a:r>
            <a:endParaRPr lang="en-US" altLang="zh-CN" sz="1575" b="1" dirty="0" smtClean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1000">
                    <a:schemeClr val="accent5">
                      <a:lumMod val="50000"/>
                    </a:schemeClr>
                  </a:gs>
                  <a:gs pos="6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75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张天颖</a:t>
            </a:r>
            <a:r>
              <a:rPr lang="en-US" altLang="zh-CN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75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1000">
                      <a:schemeClr val="accent5">
                        <a:lumMod val="50000"/>
                      </a:schemeClr>
                    </a:gs>
                    <a:gs pos="6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微软雅黑" pitchFamily="34" charset="-122"/>
                <a:ea typeface="微软雅黑" pitchFamily="34" charset="-122"/>
              </a:rPr>
              <a:t>张晓钒</a:t>
            </a:r>
            <a:endParaRPr lang="zh-CN" altLang="en-US" sz="1575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1000">
                    <a:schemeClr val="accent5">
                      <a:lumMod val="50000"/>
                    </a:schemeClr>
                  </a:gs>
                  <a:gs pos="6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17" y="3231970"/>
            <a:ext cx="2691044" cy="195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1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786222"/>
            <a:ext cx="6156960" cy="429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95" y="975360"/>
            <a:ext cx="4781716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0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95" y="1320833"/>
            <a:ext cx="4781716" cy="29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6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3" y="975360"/>
            <a:ext cx="8165840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698" y="2045642"/>
            <a:ext cx="1293813" cy="1418283"/>
            <a:chOff x="-2" y="83475"/>
            <a:chExt cx="1294185" cy="1417998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-2" y="83475"/>
              <a:ext cx="1294185" cy="46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 smtClean="0">
                  <a:solidFill>
                    <a:schemeClr val="bg1"/>
                  </a:solidFill>
                  <a:sym typeface="Arial" panose="020B0604020202020204" pitchFamily="34" charset="0"/>
                </a:rPr>
                <a:t>THREE</a:t>
              </a:r>
              <a:endParaRPr lang="zh-CN" altLang="en-US" sz="2400" b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89" y="589273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状态图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5056" y="2680164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2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1" name="椭圆 1"/>
          <p:cNvSpPr>
            <a:spLocks noChangeArrowheads="1"/>
          </p:cNvSpPr>
          <p:nvPr/>
        </p:nvSpPr>
        <p:spPr bwMode="auto">
          <a:xfrm>
            <a:off x="2786252" y="1255402"/>
            <a:ext cx="1377950" cy="1377950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椭圆 1"/>
          <p:cNvSpPr>
            <a:spLocks noChangeArrowheads="1"/>
          </p:cNvSpPr>
          <p:nvPr/>
        </p:nvSpPr>
        <p:spPr bwMode="auto">
          <a:xfrm>
            <a:off x="2671952" y="2469839"/>
            <a:ext cx="692150" cy="1379538"/>
          </a:xfrm>
          <a:custGeom>
            <a:avLst/>
            <a:gdLst>
              <a:gd name="T0" fmla="*/ 0 w 828092"/>
              <a:gd name="T1" fmla="*/ 0 h 1656184"/>
              <a:gd name="T2" fmla="*/ 828092 w 828092"/>
              <a:gd name="T3" fmla="*/ 1656184 h 1656184"/>
            </a:gdLst>
            <a:ahLst/>
            <a:cxnLst/>
            <a:rect l="T0" t="T1" r="T2" b="T3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3" name="椭圆 1"/>
          <p:cNvSpPr>
            <a:spLocks noChangeArrowheads="1"/>
          </p:cNvSpPr>
          <p:nvPr/>
        </p:nvSpPr>
        <p:spPr bwMode="auto">
          <a:xfrm rot="5400000">
            <a:off x="2564796" y="3685070"/>
            <a:ext cx="1371600" cy="1385888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椭圆 1"/>
          <p:cNvSpPr>
            <a:spLocks noChangeArrowheads="1"/>
          </p:cNvSpPr>
          <p:nvPr/>
        </p:nvSpPr>
        <p:spPr bwMode="auto">
          <a:xfrm rot="10800000">
            <a:off x="1552765" y="1064902"/>
            <a:ext cx="1379537" cy="1379537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" name="椭圆 1"/>
          <p:cNvSpPr>
            <a:spLocks noChangeArrowheads="1"/>
          </p:cNvSpPr>
          <p:nvPr/>
        </p:nvSpPr>
        <p:spPr bwMode="auto">
          <a:xfrm rot="6199008">
            <a:off x="1813115" y="3147702"/>
            <a:ext cx="688975" cy="1304925"/>
          </a:xfrm>
          <a:custGeom>
            <a:avLst/>
            <a:gdLst>
              <a:gd name="T0" fmla="*/ 0 w 828092"/>
              <a:gd name="T1" fmla="*/ 0 h 1560369"/>
              <a:gd name="T2" fmla="*/ 828092 w 828092"/>
              <a:gd name="T3" fmla="*/ 1560369 h 1560369"/>
            </a:gdLst>
            <a:ahLst/>
            <a:cxnLst/>
            <a:rect l="T0" t="T1" r="T2" b="T3"/>
            <a:pathLst>
              <a:path w="828092" h="1560369">
                <a:moveTo>
                  <a:pt x="16824" y="994982"/>
                </a:moveTo>
                <a:cubicBezTo>
                  <a:pt x="5793" y="941075"/>
                  <a:pt x="0" y="885260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0557"/>
                  <a:pt x="461395" y="1467304"/>
                  <a:pt x="811810" y="1474523"/>
                </a:cubicBezTo>
                <a:lnTo>
                  <a:pt x="449129" y="1560369"/>
                </a:lnTo>
                <a:cubicBezTo>
                  <a:pt x="229080" y="1450469"/>
                  <a:pt x="67556" y="1242904"/>
                  <a:pt x="16824" y="99498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" name="圆角矩形 14"/>
          <p:cNvSpPr>
            <a:spLocks noChangeArrowheads="1"/>
          </p:cNvSpPr>
          <p:nvPr/>
        </p:nvSpPr>
        <p:spPr bwMode="auto">
          <a:xfrm>
            <a:off x="3943541" y="1255402"/>
            <a:ext cx="3313113" cy="538162"/>
          </a:xfrm>
          <a:custGeom>
            <a:avLst/>
            <a:gdLst>
              <a:gd name="T0" fmla="*/ 0 w 3960440"/>
              <a:gd name="T1" fmla="*/ 0 h 648072"/>
              <a:gd name="T2" fmla="*/ 3960440 w 3960440"/>
              <a:gd name="T3" fmla="*/ 648072 h 648072"/>
            </a:gdLst>
            <a:ahLst/>
            <a:cxnLst/>
            <a:rect l="T0" t="T1" r="T2" b="T3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状态图概念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圆角矩形 14"/>
          <p:cNvSpPr>
            <a:spLocks noChangeArrowheads="1"/>
          </p:cNvSpPr>
          <p:nvPr/>
        </p:nvSpPr>
        <p:spPr bwMode="auto">
          <a:xfrm>
            <a:off x="4006245" y="3317307"/>
            <a:ext cx="3375025" cy="539750"/>
          </a:xfrm>
          <a:custGeom>
            <a:avLst/>
            <a:gdLst>
              <a:gd name="T0" fmla="*/ 0 w 4033295"/>
              <a:gd name="T1" fmla="*/ 0 h 648072"/>
              <a:gd name="T2" fmla="*/ 3709259 w 4033295"/>
              <a:gd name="T3" fmla="*/ 0 h 648072"/>
              <a:gd name="T4" fmla="*/ 4033295 w 4033295"/>
              <a:gd name="T5" fmla="*/ 324036 h 648072"/>
              <a:gd name="T6" fmla="*/ 3709259 w 4033295"/>
              <a:gd name="T7" fmla="*/ 648072 h 648072"/>
              <a:gd name="T8" fmla="*/ 72855 w 4033295"/>
              <a:gd name="T9" fmla="*/ 648072 h 648072"/>
              <a:gd name="T10" fmla="*/ 0 w 4033295"/>
              <a:gd name="T11" fmla="*/ 0 h 648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33295"/>
              <a:gd name="T19" fmla="*/ 0 h 648072"/>
              <a:gd name="T20" fmla="*/ 4033295 w 4033295"/>
              <a:gd name="T21" fmla="*/ 648072 h 6480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33295" h="648072">
                <a:moveTo>
                  <a:pt x="0" y="0"/>
                </a:moveTo>
                <a:lnTo>
                  <a:pt x="3709259" y="0"/>
                </a:lnTo>
                <a:cubicBezTo>
                  <a:pt x="3888219" y="0"/>
                  <a:pt x="4033295" y="145076"/>
                  <a:pt x="4033295" y="324036"/>
                </a:cubicBezTo>
                <a:cubicBezTo>
                  <a:pt x="4033295" y="502996"/>
                  <a:pt x="3888219" y="648072"/>
                  <a:pt x="3709259" y="648072"/>
                </a:cubicBezTo>
                <a:lnTo>
                  <a:pt x="72855" y="648072"/>
                </a:lnTo>
                <a:cubicBezTo>
                  <a:pt x="72855" y="432048"/>
                  <a:pt x="0" y="216024"/>
                  <a:pt x="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主要目的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45"/>
          <p:cNvSpPr>
            <a:spLocks noChangeArrowheads="1"/>
          </p:cNvSpPr>
          <p:nvPr/>
        </p:nvSpPr>
        <p:spPr bwMode="auto">
          <a:xfrm>
            <a:off x="3232340" y="1607827"/>
            <a:ext cx="5064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59" name="TextBox 46"/>
          <p:cNvSpPr>
            <a:spLocks noChangeArrowheads="1"/>
          </p:cNvSpPr>
          <p:nvPr/>
        </p:nvSpPr>
        <p:spPr bwMode="auto">
          <a:xfrm>
            <a:off x="3111690" y="4057339"/>
            <a:ext cx="5064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60" name="TextBox 47"/>
          <p:cNvSpPr>
            <a:spLocks noChangeArrowheads="1"/>
          </p:cNvSpPr>
          <p:nvPr/>
        </p:nvSpPr>
        <p:spPr bwMode="auto">
          <a:xfrm>
            <a:off x="4097685" y="1680542"/>
            <a:ext cx="4756913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状态图通常包含如下内容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状态：状态定义对象在其生命周期中的条件或状况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转换：对象的状态之间的转移叫转换，它包括事件和动作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TextBox 48"/>
          <p:cNvSpPr>
            <a:spLocks noChangeArrowheads="1"/>
          </p:cNvSpPr>
          <p:nvPr/>
        </p:nvSpPr>
        <p:spPr bwMode="auto">
          <a:xfrm>
            <a:off x="3884802" y="3849377"/>
            <a:ext cx="3987800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中建立动态模型，主要描述系统随时间变化的行为。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6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bldLvl="0" animBg="1" autoUpdateAnimBg="0"/>
      <p:bldP spid="52" grpId="0" bldLvl="0" animBg="1" autoUpdateAnimBg="0"/>
      <p:bldP spid="53" grpId="0" bldLvl="0" animBg="1" autoUpdateAnimBg="0"/>
      <p:bldP spid="54" grpId="0" bldLvl="0" animBg="1" autoUpdateAnimBg="0"/>
      <p:bldP spid="55" grpId="0" bldLvl="0" animBg="1" autoUpdateAnimBg="0"/>
      <p:bldP spid="56" grpId="0" bldLvl="0" animBg="1" autoUpdateAnimBg="0"/>
      <p:bldP spid="57" grpId="0" bldLvl="0" animBg="1" autoUpdateAnimBg="0"/>
      <p:bldP spid="58" grpId="0" bldLvl="0" autoUpdateAnimBg="0"/>
      <p:bldP spid="59" grpId="0" bldLvl="0" autoUpdateAnimBg="0"/>
      <p:bldP spid="60" grpId="0" bldLvl="0" autoUpdateAnimBg="0"/>
      <p:bldP spid="61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732526"/>
            <a:ext cx="6309360" cy="43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5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77103" y="3592171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406400" cy="276050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图中有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种状态：登陆提示、登陆失败、发送密码、发送密码成功、发送密码失败、验证用户、登陆成功。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6" y="1147763"/>
            <a:ext cx="47532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状态图解释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flipH="1">
            <a:off x="4447053" y="3956277"/>
            <a:ext cx="26653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状态图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334086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77103" y="3592171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406400" cy="276050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6" y="1147763"/>
            <a:ext cx="47532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状态图解释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flipH="1">
            <a:off x="4447053" y="3956277"/>
            <a:ext cx="26653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状态图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694281"/>
              </p:ext>
            </p:extLst>
          </p:nvPr>
        </p:nvGraphicFramePr>
        <p:xfrm>
          <a:off x="1295559" y="1732439"/>
          <a:ext cx="5411470" cy="2080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6275"/>
                <a:gridCol w="676275"/>
                <a:gridCol w="676275"/>
                <a:gridCol w="676275"/>
                <a:gridCol w="676275"/>
                <a:gridCol w="676275"/>
                <a:gridCol w="676910"/>
                <a:gridCol w="67691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源目标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登陆提示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登录失败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发送密码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发送密码成功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发送密码失败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验证用户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登陆成功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登陆提示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忘记密码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登陆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用户验证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登陆失败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重试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忘记密码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发送密码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发送密码成功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发送密码失败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发送密码成功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确认返回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发送密码失败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确认返回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验证用户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验证失败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验证通过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登陆成功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无转换</a:t>
                      </a:r>
                      <a:endParaRPr lang="zh-CN" sz="105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678656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801268" y="1962150"/>
            <a:ext cx="1597025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107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FOUR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9505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顺序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图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21"/>
          <p:cNvSpPr>
            <a:spLocks noChangeArrowheads="1"/>
          </p:cNvSpPr>
          <p:nvPr/>
        </p:nvSpPr>
        <p:spPr bwMode="auto">
          <a:xfrm>
            <a:off x="-2916238" y="-395288"/>
            <a:ext cx="5935663" cy="5935663"/>
          </a:xfrm>
          <a:prstGeom prst="ellipse">
            <a:avLst/>
          </a:prstGeom>
          <a:noFill/>
          <a:ln w="25400">
            <a:solidFill>
              <a:srgbClr val="CEE1F2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椭圆 1"/>
          <p:cNvSpPr>
            <a:spLocks noChangeArrowheads="1"/>
          </p:cNvSpPr>
          <p:nvPr/>
        </p:nvSpPr>
        <p:spPr bwMode="auto">
          <a:xfrm>
            <a:off x="2027207" y="416450"/>
            <a:ext cx="434975" cy="412750"/>
          </a:xfrm>
          <a:prstGeom prst="ellipse">
            <a:avLst/>
          </a:prstGeom>
          <a:solidFill>
            <a:srgbClr val="CEE1F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椭圆 10"/>
          <p:cNvSpPr>
            <a:spLocks noChangeArrowheads="1"/>
          </p:cNvSpPr>
          <p:nvPr/>
        </p:nvSpPr>
        <p:spPr bwMode="auto">
          <a:xfrm>
            <a:off x="2513939" y="1063111"/>
            <a:ext cx="434975" cy="412750"/>
          </a:xfrm>
          <a:prstGeom prst="ellipse">
            <a:avLst/>
          </a:prstGeom>
          <a:solidFill>
            <a:srgbClr val="CEE1F2">
              <a:alpha val="59999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13"/>
          <p:cNvSpPr>
            <a:spLocks noChangeArrowheads="1"/>
          </p:cNvSpPr>
          <p:nvPr/>
        </p:nvSpPr>
        <p:spPr bwMode="auto">
          <a:xfrm>
            <a:off x="2801937" y="1964819"/>
            <a:ext cx="434975" cy="411162"/>
          </a:xfrm>
          <a:prstGeom prst="ellipse">
            <a:avLst/>
          </a:prstGeom>
          <a:solidFill>
            <a:srgbClr val="CEE1F2">
              <a:alpha val="72156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14"/>
          <p:cNvSpPr>
            <a:spLocks noChangeArrowheads="1"/>
          </p:cNvSpPr>
          <p:nvPr/>
        </p:nvSpPr>
        <p:spPr bwMode="auto">
          <a:xfrm>
            <a:off x="2752725" y="2846082"/>
            <a:ext cx="434975" cy="412750"/>
          </a:xfrm>
          <a:prstGeom prst="ellipse">
            <a:avLst/>
          </a:prstGeom>
          <a:solidFill>
            <a:srgbClr val="CEE1F2">
              <a:alpha val="79999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"/>
          <p:cNvSpPr>
            <a:spLocks noChangeArrowheads="1"/>
          </p:cNvSpPr>
          <p:nvPr/>
        </p:nvSpPr>
        <p:spPr bwMode="auto">
          <a:xfrm>
            <a:off x="804863" y="2279650"/>
            <a:ext cx="1387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</a:p>
        </p:txBody>
      </p:sp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673100" y="1758950"/>
            <a:ext cx="1627188" cy="1624013"/>
            <a:chOff x="0" y="0"/>
            <a:chExt cx="1452770" cy="1449927"/>
          </a:xfrm>
        </p:grpSpPr>
        <p:sp>
          <p:nvSpPr>
            <p:cNvPr id="12" name="文本框 139"/>
            <p:cNvSpPr>
              <a:spLocks noChangeArrowheads="1"/>
            </p:cNvSpPr>
            <p:nvPr/>
          </p:nvSpPr>
          <p:spPr bwMode="auto">
            <a:xfrm rot="-5400000">
              <a:off x="-99239" y="608179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0"/>
            <p:cNvSpPr>
              <a:spLocks noChangeArrowheads="1"/>
            </p:cNvSpPr>
            <p:nvPr/>
          </p:nvSpPr>
          <p:spPr bwMode="auto">
            <a:xfrm rot="-4930435">
              <a:off x="-93561" y="52517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1"/>
            <p:cNvSpPr>
              <a:spLocks noChangeArrowheads="1"/>
            </p:cNvSpPr>
            <p:nvPr/>
          </p:nvSpPr>
          <p:spPr bwMode="auto">
            <a:xfrm rot="-4460869">
              <a:off x="-76633" y="443712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2"/>
            <p:cNvSpPr>
              <a:spLocks noChangeArrowheads="1"/>
            </p:cNvSpPr>
            <p:nvPr/>
          </p:nvSpPr>
          <p:spPr bwMode="auto">
            <a:xfrm rot="-3991306">
              <a:off x="-48771" y="365314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43"/>
            <p:cNvSpPr>
              <a:spLocks noChangeArrowheads="1"/>
            </p:cNvSpPr>
            <p:nvPr/>
          </p:nvSpPr>
          <p:spPr bwMode="auto">
            <a:xfrm rot="-3521739">
              <a:off x="-10493" y="29144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44"/>
            <p:cNvSpPr>
              <a:spLocks noChangeArrowheads="1"/>
            </p:cNvSpPr>
            <p:nvPr/>
          </p:nvSpPr>
          <p:spPr bwMode="auto">
            <a:xfrm rot="-3052174">
              <a:off x="37488" y="22346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45"/>
            <p:cNvSpPr>
              <a:spLocks noChangeArrowheads="1"/>
            </p:cNvSpPr>
            <p:nvPr/>
          </p:nvSpPr>
          <p:spPr bwMode="auto">
            <a:xfrm rot="-2582609">
              <a:off x="94277" y="16266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46"/>
            <p:cNvSpPr>
              <a:spLocks noChangeArrowheads="1"/>
            </p:cNvSpPr>
            <p:nvPr/>
          </p:nvSpPr>
          <p:spPr bwMode="auto">
            <a:xfrm rot="-2113044">
              <a:off x="158817" y="11015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47"/>
            <p:cNvSpPr>
              <a:spLocks noChangeArrowheads="1"/>
            </p:cNvSpPr>
            <p:nvPr/>
          </p:nvSpPr>
          <p:spPr bwMode="auto">
            <a:xfrm rot="-1643478">
              <a:off x="229905" y="66922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48"/>
            <p:cNvSpPr>
              <a:spLocks noChangeArrowheads="1"/>
            </p:cNvSpPr>
            <p:nvPr/>
          </p:nvSpPr>
          <p:spPr bwMode="auto">
            <a:xfrm rot="-1173913">
              <a:off x="306218" y="3377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49"/>
            <p:cNvSpPr>
              <a:spLocks noChangeArrowheads="1"/>
            </p:cNvSpPr>
            <p:nvPr/>
          </p:nvSpPr>
          <p:spPr bwMode="auto">
            <a:xfrm rot="-704348">
              <a:off x="386334" y="1132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0"/>
            <p:cNvSpPr>
              <a:spLocks noChangeArrowheads="1"/>
            </p:cNvSpPr>
            <p:nvPr/>
          </p:nvSpPr>
          <p:spPr bwMode="auto">
            <a:xfrm rot="-234781">
              <a:off x="468760" y="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1"/>
            <p:cNvSpPr>
              <a:spLocks noChangeArrowheads="1"/>
            </p:cNvSpPr>
            <p:nvPr/>
          </p:nvSpPr>
          <p:spPr bwMode="auto">
            <a:xfrm rot="234782">
              <a:off x="551962" y="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2"/>
            <p:cNvSpPr>
              <a:spLocks noChangeArrowheads="1"/>
            </p:cNvSpPr>
            <p:nvPr/>
          </p:nvSpPr>
          <p:spPr bwMode="auto">
            <a:xfrm rot="704348">
              <a:off x="634388" y="1132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53"/>
            <p:cNvSpPr>
              <a:spLocks noChangeArrowheads="1"/>
            </p:cNvSpPr>
            <p:nvPr/>
          </p:nvSpPr>
          <p:spPr bwMode="auto">
            <a:xfrm rot="1173913">
              <a:off x="714504" y="3377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54"/>
            <p:cNvSpPr>
              <a:spLocks noChangeArrowheads="1"/>
            </p:cNvSpPr>
            <p:nvPr/>
          </p:nvSpPr>
          <p:spPr bwMode="auto">
            <a:xfrm rot="1643478">
              <a:off x="790817" y="66925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55"/>
            <p:cNvSpPr>
              <a:spLocks noChangeArrowheads="1"/>
            </p:cNvSpPr>
            <p:nvPr/>
          </p:nvSpPr>
          <p:spPr bwMode="auto">
            <a:xfrm rot="2113044">
              <a:off x="861905" y="110154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56"/>
            <p:cNvSpPr>
              <a:spLocks noChangeArrowheads="1"/>
            </p:cNvSpPr>
            <p:nvPr/>
          </p:nvSpPr>
          <p:spPr bwMode="auto">
            <a:xfrm rot="2582608">
              <a:off x="926445" y="16265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57"/>
            <p:cNvSpPr>
              <a:spLocks noChangeArrowheads="1"/>
            </p:cNvSpPr>
            <p:nvPr/>
          </p:nvSpPr>
          <p:spPr bwMode="auto">
            <a:xfrm rot="3052174">
              <a:off x="983234" y="22346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58"/>
            <p:cNvSpPr>
              <a:spLocks noChangeArrowheads="1"/>
            </p:cNvSpPr>
            <p:nvPr/>
          </p:nvSpPr>
          <p:spPr bwMode="auto">
            <a:xfrm rot="3521739">
              <a:off x="1031215" y="291440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59"/>
            <p:cNvSpPr>
              <a:spLocks noChangeArrowheads="1"/>
            </p:cNvSpPr>
            <p:nvPr/>
          </p:nvSpPr>
          <p:spPr bwMode="auto">
            <a:xfrm rot="3991306">
              <a:off x="1069493" y="365314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0"/>
            <p:cNvSpPr>
              <a:spLocks noChangeArrowheads="1"/>
            </p:cNvSpPr>
            <p:nvPr/>
          </p:nvSpPr>
          <p:spPr bwMode="auto">
            <a:xfrm rot="4460869">
              <a:off x="1097355" y="443712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1"/>
            <p:cNvSpPr>
              <a:spLocks noChangeArrowheads="1"/>
            </p:cNvSpPr>
            <p:nvPr/>
          </p:nvSpPr>
          <p:spPr bwMode="auto">
            <a:xfrm rot="4930435">
              <a:off x="1114283" y="52517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2"/>
            <p:cNvSpPr>
              <a:spLocks noChangeArrowheads="1"/>
            </p:cNvSpPr>
            <p:nvPr/>
          </p:nvSpPr>
          <p:spPr bwMode="auto">
            <a:xfrm rot="5400000">
              <a:off x="1119961" y="608181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63"/>
            <p:cNvSpPr>
              <a:spLocks noChangeArrowheads="1"/>
            </p:cNvSpPr>
            <p:nvPr/>
          </p:nvSpPr>
          <p:spPr bwMode="auto">
            <a:xfrm rot="5869565">
              <a:off x="1114283" y="69118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64"/>
            <p:cNvSpPr>
              <a:spLocks noChangeArrowheads="1"/>
            </p:cNvSpPr>
            <p:nvPr/>
          </p:nvSpPr>
          <p:spPr bwMode="auto">
            <a:xfrm rot="6339131">
              <a:off x="1097355" y="772646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65"/>
            <p:cNvSpPr>
              <a:spLocks noChangeArrowheads="1"/>
            </p:cNvSpPr>
            <p:nvPr/>
          </p:nvSpPr>
          <p:spPr bwMode="auto">
            <a:xfrm rot="6808695">
              <a:off x="1069493" y="851043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66"/>
            <p:cNvSpPr>
              <a:spLocks noChangeArrowheads="1"/>
            </p:cNvSpPr>
            <p:nvPr/>
          </p:nvSpPr>
          <p:spPr bwMode="auto">
            <a:xfrm rot="7278261">
              <a:off x="1031215" y="92491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67"/>
            <p:cNvSpPr>
              <a:spLocks noChangeArrowheads="1"/>
            </p:cNvSpPr>
            <p:nvPr/>
          </p:nvSpPr>
          <p:spPr bwMode="auto">
            <a:xfrm rot="7747826">
              <a:off x="983235" y="992888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68"/>
            <p:cNvSpPr>
              <a:spLocks noChangeArrowheads="1"/>
            </p:cNvSpPr>
            <p:nvPr/>
          </p:nvSpPr>
          <p:spPr bwMode="auto">
            <a:xfrm rot="8217393">
              <a:off x="926445" y="105369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69"/>
            <p:cNvSpPr>
              <a:spLocks noChangeArrowheads="1"/>
            </p:cNvSpPr>
            <p:nvPr/>
          </p:nvSpPr>
          <p:spPr bwMode="auto">
            <a:xfrm rot="8686956">
              <a:off x="861905" y="110620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0"/>
            <p:cNvSpPr>
              <a:spLocks noChangeArrowheads="1"/>
            </p:cNvSpPr>
            <p:nvPr/>
          </p:nvSpPr>
          <p:spPr bwMode="auto">
            <a:xfrm rot="9156522">
              <a:off x="790817" y="1149436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1"/>
            <p:cNvSpPr>
              <a:spLocks noChangeArrowheads="1"/>
            </p:cNvSpPr>
            <p:nvPr/>
          </p:nvSpPr>
          <p:spPr bwMode="auto">
            <a:xfrm rot="9626087">
              <a:off x="714504" y="1182580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2"/>
            <p:cNvSpPr>
              <a:spLocks noChangeArrowheads="1"/>
            </p:cNvSpPr>
            <p:nvPr/>
          </p:nvSpPr>
          <p:spPr bwMode="auto">
            <a:xfrm rot="10095652">
              <a:off x="634388" y="120502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73"/>
            <p:cNvSpPr>
              <a:spLocks noChangeArrowheads="1"/>
            </p:cNvSpPr>
            <p:nvPr/>
          </p:nvSpPr>
          <p:spPr bwMode="auto">
            <a:xfrm rot="10565217">
              <a:off x="551962" y="121635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74"/>
            <p:cNvSpPr>
              <a:spLocks noChangeArrowheads="1"/>
            </p:cNvSpPr>
            <p:nvPr/>
          </p:nvSpPr>
          <p:spPr bwMode="auto">
            <a:xfrm rot="-10565217">
              <a:off x="468760" y="1216358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75"/>
            <p:cNvSpPr>
              <a:spLocks noChangeArrowheads="1"/>
            </p:cNvSpPr>
            <p:nvPr/>
          </p:nvSpPr>
          <p:spPr bwMode="auto">
            <a:xfrm rot="-10095652">
              <a:off x="386334" y="1205029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76"/>
            <p:cNvSpPr>
              <a:spLocks noChangeArrowheads="1"/>
            </p:cNvSpPr>
            <p:nvPr/>
          </p:nvSpPr>
          <p:spPr bwMode="auto">
            <a:xfrm rot="-9626087">
              <a:off x="306218" y="1182581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77"/>
            <p:cNvSpPr>
              <a:spLocks noChangeArrowheads="1"/>
            </p:cNvSpPr>
            <p:nvPr/>
          </p:nvSpPr>
          <p:spPr bwMode="auto">
            <a:xfrm rot="-9156522">
              <a:off x="229905" y="1149433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1" name="文本框 178"/>
            <p:cNvSpPr>
              <a:spLocks noChangeArrowheads="1"/>
            </p:cNvSpPr>
            <p:nvPr/>
          </p:nvSpPr>
          <p:spPr bwMode="auto">
            <a:xfrm rot="-8686956">
              <a:off x="158817" y="1106204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2" name="文本框 179"/>
            <p:cNvSpPr>
              <a:spLocks noChangeArrowheads="1"/>
            </p:cNvSpPr>
            <p:nvPr/>
          </p:nvSpPr>
          <p:spPr bwMode="auto">
            <a:xfrm rot="-8217391">
              <a:off x="94277" y="1053697"/>
              <a:ext cx="432048" cy="23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3" name="文本框 180"/>
            <p:cNvSpPr>
              <a:spLocks noChangeArrowheads="1"/>
            </p:cNvSpPr>
            <p:nvPr/>
          </p:nvSpPr>
          <p:spPr bwMode="auto">
            <a:xfrm rot="-7747826">
              <a:off x="37488" y="992890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4" name="文本框 181"/>
            <p:cNvSpPr>
              <a:spLocks noChangeArrowheads="1"/>
            </p:cNvSpPr>
            <p:nvPr/>
          </p:nvSpPr>
          <p:spPr bwMode="auto">
            <a:xfrm rot="-7278261">
              <a:off x="-10493" y="924919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5" name="文本框 182"/>
            <p:cNvSpPr>
              <a:spLocks noChangeArrowheads="1"/>
            </p:cNvSpPr>
            <p:nvPr/>
          </p:nvSpPr>
          <p:spPr bwMode="auto">
            <a:xfrm rot="-6808696">
              <a:off x="-48771" y="851043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6" name="文本框 183"/>
            <p:cNvSpPr>
              <a:spLocks noChangeArrowheads="1"/>
            </p:cNvSpPr>
            <p:nvPr/>
          </p:nvSpPr>
          <p:spPr bwMode="auto">
            <a:xfrm rot="-6339130">
              <a:off x="-76633" y="77264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7" name="文本框 184"/>
            <p:cNvSpPr>
              <a:spLocks noChangeArrowheads="1"/>
            </p:cNvSpPr>
            <p:nvPr/>
          </p:nvSpPr>
          <p:spPr bwMode="auto">
            <a:xfrm rot="-5869565">
              <a:off x="-93561" y="691187"/>
              <a:ext cx="432048" cy="23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8" name="文本框 185"/>
          <p:cNvSpPr>
            <a:spLocks noChangeArrowheads="1"/>
          </p:cNvSpPr>
          <p:nvPr/>
        </p:nvSpPr>
        <p:spPr bwMode="auto">
          <a:xfrm>
            <a:off x="2325657" y="419625"/>
            <a:ext cx="3586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用例图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文本框 186"/>
          <p:cNvSpPr>
            <a:spLocks noChangeArrowheads="1"/>
          </p:cNvSpPr>
          <p:nvPr/>
        </p:nvSpPr>
        <p:spPr bwMode="auto">
          <a:xfrm>
            <a:off x="2828264" y="1086924"/>
            <a:ext cx="350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文本框 187"/>
          <p:cNvSpPr>
            <a:spLocks noChangeArrowheads="1"/>
          </p:cNvSpPr>
          <p:nvPr/>
        </p:nvSpPr>
        <p:spPr bwMode="auto">
          <a:xfrm>
            <a:off x="3038474" y="1971169"/>
            <a:ext cx="3798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文本框 188"/>
          <p:cNvSpPr>
            <a:spLocks noChangeArrowheads="1"/>
          </p:cNvSpPr>
          <p:nvPr/>
        </p:nvSpPr>
        <p:spPr bwMode="auto">
          <a:xfrm>
            <a:off x="3355975" y="2852432"/>
            <a:ext cx="329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顺序图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TextBox 2"/>
          <p:cNvSpPr>
            <a:spLocks noChangeArrowheads="1"/>
          </p:cNvSpPr>
          <p:nvPr/>
        </p:nvSpPr>
        <p:spPr bwMode="auto">
          <a:xfrm>
            <a:off x="1941482" y="422800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EE1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TextBox 59"/>
          <p:cNvSpPr>
            <a:spLocks noChangeArrowheads="1"/>
          </p:cNvSpPr>
          <p:nvPr/>
        </p:nvSpPr>
        <p:spPr bwMode="auto">
          <a:xfrm>
            <a:off x="2442502" y="1077399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TextBox 60"/>
          <p:cNvSpPr>
            <a:spLocks noChangeArrowheads="1"/>
          </p:cNvSpPr>
          <p:nvPr/>
        </p:nvSpPr>
        <p:spPr bwMode="auto">
          <a:xfrm>
            <a:off x="2738437" y="1971169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TextBox 61"/>
          <p:cNvSpPr>
            <a:spLocks noChangeArrowheads="1"/>
          </p:cNvSpPr>
          <p:nvPr/>
        </p:nvSpPr>
        <p:spPr bwMode="auto">
          <a:xfrm>
            <a:off x="2667000" y="2852432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椭圆 14"/>
          <p:cNvSpPr>
            <a:spLocks noChangeArrowheads="1"/>
          </p:cNvSpPr>
          <p:nvPr/>
        </p:nvSpPr>
        <p:spPr bwMode="auto">
          <a:xfrm>
            <a:off x="2479014" y="3681375"/>
            <a:ext cx="434975" cy="412750"/>
          </a:xfrm>
          <a:prstGeom prst="ellipse">
            <a:avLst/>
          </a:prstGeom>
          <a:solidFill>
            <a:srgbClr val="CEE1F2">
              <a:alpha val="79999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7" name="文本框 188"/>
          <p:cNvSpPr>
            <a:spLocks noChangeArrowheads="1"/>
          </p:cNvSpPr>
          <p:nvPr/>
        </p:nvSpPr>
        <p:spPr bwMode="auto">
          <a:xfrm>
            <a:off x="3082264" y="3687725"/>
            <a:ext cx="329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协作图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TextBox 61"/>
          <p:cNvSpPr>
            <a:spLocks noChangeArrowheads="1"/>
          </p:cNvSpPr>
          <p:nvPr/>
        </p:nvSpPr>
        <p:spPr bwMode="auto">
          <a:xfrm>
            <a:off x="2393289" y="3687725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椭圆 14"/>
          <p:cNvSpPr>
            <a:spLocks noChangeArrowheads="1"/>
          </p:cNvSpPr>
          <p:nvPr/>
        </p:nvSpPr>
        <p:spPr bwMode="auto">
          <a:xfrm>
            <a:off x="2038457" y="4466235"/>
            <a:ext cx="434975" cy="412750"/>
          </a:xfrm>
          <a:prstGeom prst="ellipse">
            <a:avLst/>
          </a:prstGeom>
          <a:solidFill>
            <a:srgbClr val="CEE1F2">
              <a:alpha val="79999"/>
            </a:srgbClr>
          </a:solidFill>
          <a:ln>
            <a:noFill/>
          </a:ln>
          <a:extLst/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文本框 188"/>
          <p:cNvSpPr>
            <a:spLocks noChangeArrowheads="1"/>
          </p:cNvSpPr>
          <p:nvPr/>
        </p:nvSpPr>
        <p:spPr bwMode="auto">
          <a:xfrm>
            <a:off x="2641707" y="4472585"/>
            <a:ext cx="329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部署图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TextBox 61"/>
          <p:cNvSpPr>
            <a:spLocks noChangeArrowheads="1"/>
          </p:cNvSpPr>
          <p:nvPr/>
        </p:nvSpPr>
        <p:spPr bwMode="auto">
          <a:xfrm>
            <a:off x="1952732" y="4472585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6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0">
        <p14:glitter pattern="hexago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97 -0.24136 L -0.0842 -0.16512 C -0.06511 -0.1395 -0.07188 -0.14413 -0.06007 -0.12654 C -0.04445 -0.09475 -0.02917 -0.06852 -0.02222 -0.04599 C -0.02222 -0.04568 1.11111E-6 -0.00062 1.11111E-6 -1.7284E-6 " pathEditMode="relative" rAng="0" ptsTypes="FfffF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04900" y="120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08 -0.19938 L -0.01649 -0.11604 L -0.00816 -0.0753 L 0.00121 0.00247 " pathEditMode="relative" rAng="0" ptsTypes="AAAA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61500" y="100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-0.22469 L 0.01215 -0.14506 L 0.00694 -0.05617 L 0.00069 0.00309 " pathEditMode="relative" rAng="0" ptsTypes="AAAA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4 -0.18117 L 0.03732 -0.12932 C 0.0342 -0.11451 0.03177 -0.10586 0.02829 -0.09228 C 0.02482 -0.0787 0.01805 -0.05586 0.01302 -0.03796 L 0.00052 -0.00339 L 0.00052 -0.00031 " pathEditMode="relative" rAng="0" ptsTypes="AasAAA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2600" y="90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4 -0.18117 L 0.03732 -0.12932 C 0.0342 -0.11451 0.03177 -0.10586 0.02829 -0.09228 C 0.02482 -0.0787 0.01805 -0.05586 0.01302 -0.03796 L 0.00052 -0.00339 L 0.00052 -0.00031 " pathEditMode="relative" rAng="0" ptsTypes="AasAAA">
                                      <p:cBhvr>
                                        <p:cTn id="7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2600" y="90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50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4 -0.18117 L 0.03732 -0.12932 C 0.0342 -0.11451 0.03177 -0.10586 0.02829 -0.09228 C 0.02482 -0.0787 0.01805 -0.05586 0.01302 -0.03796 L 0.00052 -0.00339 L 0.00052 -0.00031 " pathEditMode="relative" rAng="0" ptsTypes="AasAAA">
                                      <p:cBhvr>
                                        <p:cTn id="8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2600" y="90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500"/>
                            </p:stCondLst>
                            <p:childTnLst>
                              <p:par>
                                <p:cTn id="9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 autoUpdateAnimBg="0"/>
      <p:bldP spid="6" grpId="1" bldLvl="0" animBg="1" autoUpdateAnimBg="0"/>
      <p:bldP spid="7" grpId="0" bldLvl="0" animBg="1" autoUpdateAnimBg="0"/>
      <p:bldP spid="7" grpId="1" bldLvl="0" animBg="1" autoUpdateAnimBg="0"/>
      <p:bldP spid="8" grpId="0" bldLvl="0" animBg="1" autoUpdateAnimBg="0"/>
      <p:bldP spid="8" grpId="1" bldLvl="0" animBg="1" autoUpdateAnimBg="0"/>
      <p:bldP spid="9" grpId="0" bldLvl="0" animBg="1" autoUpdateAnimBg="0"/>
      <p:bldP spid="9" grpId="1" bldLvl="0" animBg="1" autoUpdateAnimBg="0"/>
      <p:bldP spid="10" grpId="0" bldLvl="0" autoUpdateAnimBg="0"/>
      <p:bldP spid="58" grpId="0" bldLvl="0" autoUpdateAnimBg="0"/>
      <p:bldP spid="59" grpId="0" bldLvl="0" autoUpdateAnimBg="0"/>
      <p:bldP spid="60" grpId="0" bldLvl="0" autoUpdateAnimBg="0"/>
      <p:bldP spid="61" grpId="0" bldLvl="0" autoUpdateAnimBg="0"/>
      <p:bldP spid="62" grpId="0" bldLvl="0" autoUpdateAnimBg="0"/>
      <p:bldP spid="63" grpId="0" bldLvl="0" autoUpdateAnimBg="0"/>
      <p:bldP spid="64" grpId="0" bldLvl="0" autoUpdateAnimBg="0"/>
      <p:bldP spid="65" grpId="0" bldLvl="0" autoUpdateAnimBg="0"/>
      <p:bldP spid="66" grpId="0" bldLvl="0" animBg="1" autoUpdateAnimBg="0"/>
      <p:bldP spid="66" grpId="1" bldLvl="0" animBg="1" autoUpdateAnimBg="0"/>
      <p:bldP spid="67" grpId="0" bldLvl="0" autoUpdateAnimBg="0"/>
      <p:bldP spid="68" grpId="0" bldLvl="0" autoUpdateAnimBg="0"/>
      <p:bldP spid="69" grpId="0" bldLvl="0" animBg="1" autoUpdateAnimBg="0"/>
      <p:bldP spid="69" grpId="1" bldLvl="0" animBg="1" autoUpdateAnimBg="0"/>
      <p:bldP spid="70" grpId="0" bldLvl="0" autoUpdateAnimBg="0"/>
      <p:bldP spid="71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顺序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1" name="椭圆 1"/>
          <p:cNvSpPr>
            <a:spLocks noChangeArrowheads="1"/>
          </p:cNvSpPr>
          <p:nvPr/>
        </p:nvSpPr>
        <p:spPr bwMode="auto">
          <a:xfrm>
            <a:off x="2786252" y="1255402"/>
            <a:ext cx="1377950" cy="1377950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椭圆 1"/>
          <p:cNvSpPr>
            <a:spLocks noChangeArrowheads="1"/>
          </p:cNvSpPr>
          <p:nvPr/>
        </p:nvSpPr>
        <p:spPr bwMode="auto">
          <a:xfrm>
            <a:off x="2671952" y="2469839"/>
            <a:ext cx="692150" cy="1379538"/>
          </a:xfrm>
          <a:custGeom>
            <a:avLst/>
            <a:gdLst>
              <a:gd name="T0" fmla="*/ 0 w 828092"/>
              <a:gd name="T1" fmla="*/ 0 h 1656184"/>
              <a:gd name="T2" fmla="*/ 828092 w 828092"/>
              <a:gd name="T3" fmla="*/ 1656184 h 1656184"/>
            </a:gdLst>
            <a:ahLst/>
            <a:cxnLst/>
            <a:rect l="T0" t="T1" r="T2" b="T3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3" name="椭圆 1"/>
          <p:cNvSpPr>
            <a:spLocks noChangeArrowheads="1"/>
          </p:cNvSpPr>
          <p:nvPr/>
        </p:nvSpPr>
        <p:spPr bwMode="auto">
          <a:xfrm rot="5400000">
            <a:off x="2564796" y="3685070"/>
            <a:ext cx="1371600" cy="1385888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椭圆 1"/>
          <p:cNvSpPr>
            <a:spLocks noChangeArrowheads="1"/>
          </p:cNvSpPr>
          <p:nvPr/>
        </p:nvSpPr>
        <p:spPr bwMode="auto">
          <a:xfrm rot="10800000">
            <a:off x="1552765" y="1064902"/>
            <a:ext cx="1379537" cy="1379537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" name="椭圆 1"/>
          <p:cNvSpPr>
            <a:spLocks noChangeArrowheads="1"/>
          </p:cNvSpPr>
          <p:nvPr/>
        </p:nvSpPr>
        <p:spPr bwMode="auto">
          <a:xfrm rot="6199008">
            <a:off x="1813115" y="3147702"/>
            <a:ext cx="688975" cy="1304925"/>
          </a:xfrm>
          <a:custGeom>
            <a:avLst/>
            <a:gdLst>
              <a:gd name="T0" fmla="*/ 0 w 828092"/>
              <a:gd name="T1" fmla="*/ 0 h 1560369"/>
              <a:gd name="T2" fmla="*/ 828092 w 828092"/>
              <a:gd name="T3" fmla="*/ 1560369 h 1560369"/>
            </a:gdLst>
            <a:ahLst/>
            <a:cxnLst/>
            <a:rect l="T0" t="T1" r="T2" b="T3"/>
            <a:pathLst>
              <a:path w="828092" h="1560369">
                <a:moveTo>
                  <a:pt x="16824" y="994982"/>
                </a:moveTo>
                <a:cubicBezTo>
                  <a:pt x="5793" y="941075"/>
                  <a:pt x="0" y="885260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0557"/>
                  <a:pt x="461395" y="1467304"/>
                  <a:pt x="811810" y="1474523"/>
                </a:cubicBezTo>
                <a:lnTo>
                  <a:pt x="449129" y="1560369"/>
                </a:lnTo>
                <a:cubicBezTo>
                  <a:pt x="229080" y="1450469"/>
                  <a:pt x="67556" y="1242904"/>
                  <a:pt x="16824" y="99498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" name="圆角矩形 14"/>
          <p:cNvSpPr>
            <a:spLocks noChangeArrowheads="1"/>
          </p:cNvSpPr>
          <p:nvPr/>
        </p:nvSpPr>
        <p:spPr bwMode="auto">
          <a:xfrm>
            <a:off x="4037202" y="1588777"/>
            <a:ext cx="3313113" cy="538162"/>
          </a:xfrm>
          <a:custGeom>
            <a:avLst/>
            <a:gdLst>
              <a:gd name="T0" fmla="*/ 0 w 3960440"/>
              <a:gd name="T1" fmla="*/ 0 h 648072"/>
              <a:gd name="T2" fmla="*/ 3960440 w 3960440"/>
              <a:gd name="T3" fmla="*/ 648072 h 648072"/>
            </a:gdLst>
            <a:ahLst/>
            <a:cxnLst/>
            <a:rect l="T0" t="T1" r="T2" b="T3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顺序图概念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圆角矩形 14"/>
          <p:cNvSpPr>
            <a:spLocks noChangeArrowheads="1"/>
          </p:cNvSpPr>
          <p:nvPr/>
        </p:nvSpPr>
        <p:spPr bwMode="auto">
          <a:xfrm>
            <a:off x="3860194" y="3902558"/>
            <a:ext cx="3375025" cy="539750"/>
          </a:xfrm>
          <a:custGeom>
            <a:avLst/>
            <a:gdLst>
              <a:gd name="T0" fmla="*/ 0 w 4033295"/>
              <a:gd name="T1" fmla="*/ 0 h 648072"/>
              <a:gd name="T2" fmla="*/ 3709259 w 4033295"/>
              <a:gd name="T3" fmla="*/ 0 h 648072"/>
              <a:gd name="T4" fmla="*/ 4033295 w 4033295"/>
              <a:gd name="T5" fmla="*/ 324036 h 648072"/>
              <a:gd name="T6" fmla="*/ 3709259 w 4033295"/>
              <a:gd name="T7" fmla="*/ 648072 h 648072"/>
              <a:gd name="T8" fmla="*/ 72855 w 4033295"/>
              <a:gd name="T9" fmla="*/ 648072 h 648072"/>
              <a:gd name="T10" fmla="*/ 0 w 4033295"/>
              <a:gd name="T11" fmla="*/ 0 h 648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33295"/>
              <a:gd name="T19" fmla="*/ 0 h 648072"/>
              <a:gd name="T20" fmla="*/ 4033295 w 4033295"/>
              <a:gd name="T21" fmla="*/ 648072 h 6480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33295" h="648072">
                <a:moveTo>
                  <a:pt x="0" y="0"/>
                </a:moveTo>
                <a:lnTo>
                  <a:pt x="3709259" y="0"/>
                </a:lnTo>
                <a:cubicBezTo>
                  <a:pt x="3888219" y="0"/>
                  <a:pt x="4033295" y="145076"/>
                  <a:pt x="4033295" y="324036"/>
                </a:cubicBezTo>
                <a:cubicBezTo>
                  <a:pt x="4033295" y="502996"/>
                  <a:pt x="3888219" y="648072"/>
                  <a:pt x="3709259" y="648072"/>
                </a:cubicBezTo>
                <a:lnTo>
                  <a:pt x="72855" y="648072"/>
                </a:lnTo>
                <a:cubicBezTo>
                  <a:pt x="72855" y="432048"/>
                  <a:pt x="0" y="216024"/>
                  <a:pt x="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主要目的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45"/>
          <p:cNvSpPr>
            <a:spLocks noChangeArrowheads="1"/>
          </p:cNvSpPr>
          <p:nvPr/>
        </p:nvSpPr>
        <p:spPr bwMode="auto">
          <a:xfrm>
            <a:off x="3232340" y="1607827"/>
            <a:ext cx="5064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59" name="TextBox 46"/>
          <p:cNvSpPr>
            <a:spLocks noChangeArrowheads="1"/>
          </p:cNvSpPr>
          <p:nvPr/>
        </p:nvSpPr>
        <p:spPr bwMode="auto">
          <a:xfrm>
            <a:off x="3111690" y="4057339"/>
            <a:ext cx="5064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60" name="TextBox 47"/>
          <p:cNvSpPr>
            <a:spLocks noChangeArrowheads="1"/>
          </p:cNvSpPr>
          <p:nvPr/>
        </p:nvSpPr>
        <p:spPr bwMode="auto">
          <a:xfrm>
            <a:off x="4135627" y="2247589"/>
            <a:ext cx="4756913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顺序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图是强调消息时间顺序的交互图，它描述了对象之间传送消息的时间顺序，用于表示用例中的行为顺序。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顺序图包括的建模元素主要有：角色、对象、生命线、激活、消息。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TextBox 48"/>
          <p:cNvSpPr>
            <a:spLocks noChangeArrowheads="1"/>
          </p:cNvSpPr>
          <p:nvPr/>
        </p:nvSpPr>
        <p:spPr bwMode="auto">
          <a:xfrm>
            <a:off x="3943541" y="4370333"/>
            <a:ext cx="3987800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表示对象如何交互实现系统行为。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bldLvl="0" animBg="1" autoUpdateAnimBg="0"/>
      <p:bldP spid="52" grpId="0" bldLvl="0" animBg="1" autoUpdateAnimBg="0"/>
      <p:bldP spid="53" grpId="0" bldLvl="0" animBg="1" autoUpdateAnimBg="0"/>
      <p:bldP spid="54" grpId="0" bldLvl="0" animBg="1" autoUpdateAnimBg="0"/>
      <p:bldP spid="55" grpId="0" bldLvl="0" animBg="1" autoUpdateAnimBg="0"/>
      <p:bldP spid="56" grpId="0" bldLvl="0" animBg="1" autoUpdateAnimBg="0"/>
      <p:bldP spid="57" grpId="0" bldLvl="0" animBg="1" autoUpdateAnimBg="0"/>
      <p:bldP spid="58" grpId="0" bldLvl="0" autoUpdateAnimBg="0"/>
      <p:bldP spid="59" grpId="0" bldLvl="0" autoUpdateAnimBg="0"/>
      <p:bldP spid="60" grpId="0" bldLvl="0" autoUpdateAnimBg="0"/>
      <p:bldP spid="61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顺序图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48" y="752256"/>
            <a:ext cx="4977063" cy="42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顺序图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42" y="752256"/>
            <a:ext cx="4957074" cy="4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1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700" y="1962150"/>
            <a:ext cx="1293813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5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FIVE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9505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协作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图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3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协作图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1" name="椭圆 1"/>
          <p:cNvSpPr>
            <a:spLocks noChangeArrowheads="1"/>
          </p:cNvSpPr>
          <p:nvPr/>
        </p:nvSpPr>
        <p:spPr bwMode="auto">
          <a:xfrm>
            <a:off x="2786252" y="1255402"/>
            <a:ext cx="1377950" cy="1377950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椭圆 1"/>
          <p:cNvSpPr>
            <a:spLocks noChangeArrowheads="1"/>
          </p:cNvSpPr>
          <p:nvPr/>
        </p:nvSpPr>
        <p:spPr bwMode="auto">
          <a:xfrm>
            <a:off x="2671952" y="2469839"/>
            <a:ext cx="692150" cy="1379538"/>
          </a:xfrm>
          <a:custGeom>
            <a:avLst/>
            <a:gdLst>
              <a:gd name="T0" fmla="*/ 0 w 828092"/>
              <a:gd name="T1" fmla="*/ 0 h 1656184"/>
              <a:gd name="T2" fmla="*/ 828092 w 828092"/>
              <a:gd name="T3" fmla="*/ 1656184 h 1656184"/>
            </a:gdLst>
            <a:ahLst/>
            <a:cxnLst/>
            <a:rect l="T0" t="T1" r="T2" b="T3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3" name="椭圆 1"/>
          <p:cNvSpPr>
            <a:spLocks noChangeArrowheads="1"/>
          </p:cNvSpPr>
          <p:nvPr/>
        </p:nvSpPr>
        <p:spPr bwMode="auto">
          <a:xfrm rot="5400000">
            <a:off x="2564796" y="3685070"/>
            <a:ext cx="1371600" cy="1385888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椭圆 1"/>
          <p:cNvSpPr>
            <a:spLocks noChangeArrowheads="1"/>
          </p:cNvSpPr>
          <p:nvPr/>
        </p:nvSpPr>
        <p:spPr bwMode="auto">
          <a:xfrm rot="10800000">
            <a:off x="1552765" y="1064902"/>
            <a:ext cx="1379537" cy="1379537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" name="椭圆 1"/>
          <p:cNvSpPr>
            <a:spLocks noChangeArrowheads="1"/>
          </p:cNvSpPr>
          <p:nvPr/>
        </p:nvSpPr>
        <p:spPr bwMode="auto">
          <a:xfrm rot="6199008">
            <a:off x="1813115" y="3147702"/>
            <a:ext cx="688975" cy="1304925"/>
          </a:xfrm>
          <a:custGeom>
            <a:avLst/>
            <a:gdLst>
              <a:gd name="T0" fmla="*/ 0 w 828092"/>
              <a:gd name="T1" fmla="*/ 0 h 1560369"/>
              <a:gd name="T2" fmla="*/ 828092 w 828092"/>
              <a:gd name="T3" fmla="*/ 1560369 h 1560369"/>
            </a:gdLst>
            <a:ahLst/>
            <a:cxnLst/>
            <a:rect l="T0" t="T1" r="T2" b="T3"/>
            <a:pathLst>
              <a:path w="828092" h="1560369">
                <a:moveTo>
                  <a:pt x="16824" y="994982"/>
                </a:moveTo>
                <a:cubicBezTo>
                  <a:pt x="5793" y="941075"/>
                  <a:pt x="0" y="885260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0557"/>
                  <a:pt x="461395" y="1467304"/>
                  <a:pt x="811810" y="1474523"/>
                </a:cubicBezTo>
                <a:lnTo>
                  <a:pt x="449129" y="1560369"/>
                </a:lnTo>
                <a:cubicBezTo>
                  <a:pt x="229080" y="1450469"/>
                  <a:pt x="67556" y="1242904"/>
                  <a:pt x="16824" y="99498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" name="圆角矩形 14"/>
          <p:cNvSpPr>
            <a:spLocks noChangeArrowheads="1"/>
          </p:cNvSpPr>
          <p:nvPr/>
        </p:nvSpPr>
        <p:spPr bwMode="auto">
          <a:xfrm>
            <a:off x="4037202" y="1588777"/>
            <a:ext cx="3313113" cy="538162"/>
          </a:xfrm>
          <a:custGeom>
            <a:avLst/>
            <a:gdLst>
              <a:gd name="T0" fmla="*/ 0 w 3960440"/>
              <a:gd name="T1" fmla="*/ 0 h 648072"/>
              <a:gd name="T2" fmla="*/ 3960440 w 3960440"/>
              <a:gd name="T3" fmla="*/ 648072 h 648072"/>
            </a:gdLst>
            <a:ahLst/>
            <a:cxnLst/>
            <a:rect l="T0" t="T1" r="T2" b="T3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协作图概念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圆角矩形 14"/>
          <p:cNvSpPr>
            <a:spLocks noChangeArrowheads="1"/>
          </p:cNvSpPr>
          <p:nvPr/>
        </p:nvSpPr>
        <p:spPr bwMode="auto">
          <a:xfrm>
            <a:off x="3860194" y="3902558"/>
            <a:ext cx="3375025" cy="539750"/>
          </a:xfrm>
          <a:custGeom>
            <a:avLst/>
            <a:gdLst>
              <a:gd name="T0" fmla="*/ 0 w 4033295"/>
              <a:gd name="T1" fmla="*/ 0 h 648072"/>
              <a:gd name="T2" fmla="*/ 3709259 w 4033295"/>
              <a:gd name="T3" fmla="*/ 0 h 648072"/>
              <a:gd name="T4" fmla="*/ 4033295 w 4033295"/>
              <a:gd name="T5" fmla="*/ 324036 h 648072"/>
              <a:gd name="T6" fmla="*/ 3709259 w 4033295"/>
              <a:gd name="T7" fmla="*/ 648072 h 648072"/>
              <a:gd name="T8" fmla="*/ 72855 w 4033295"/>
              <a:gd name="T9" fmla="*/ 648072 h 648072"/>
              <a:gd name="T10" fmla="*/ 0 w 4033295"/>
              <a:gd name="T11" fmla="*/ 0 h 648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33295"/>
              <a:gd name="T19" fmla="*/ 0 h 648072"/>
              <a:gd name="T20" fmla="*/ 4033295 w 4033295"/>
              <a:gd name="T21" fmla="*/ 648072 h 6480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33295" h="648072">
                <a:moveTo>
                  <a:pt x="0" y="0"/>
                </a:moveTo>
                <a:lnTo>
                  <a:pt x="3709259" y="0"/>
                </a:lnTo>
                <a:cubicBezTo>
                  <a:pt x="3888219" y="0"/>
                  <a:pt x="4033295" y="145076"/>
                  <a:pt x="4033295" y="324036"/>
                </a:cubicBezTo>
                <a:cubicBezTo>
                  <a:pt x="4033295" y="502996"/>
                  <a:pt x="3888219" y="648072"/>
                  <a:pt x="3709259" y="648072"/>
                </a:cubicBezTo>
                <a:lnTo>
                  <a:pt x="72855" y="648072"/>
                </a:lnTo>
                <a:cubicBezTo>
                  <a:pt x="72855" y="432048"/>
                  <a:pt x="0" y="216024"/>
                  <a:pt x="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主要目的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45"/>
          <p:cNvSpPr>
            <a:spLocks noChangeArrowheads="1"/>
          </p:cNvSpPr>
          <p:nvPr/>
        </p:nvSpPr>
        <p:spPr bwMode="auto">
          <a:xfrm>
            <a:off x="3232340" y="1607827"/>
            <a:ext cx="5064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59" name="TextBox 46"/>
          <p:cNvSpPr>
            <a:spLocks noChangeArrowheads="1"/>
          </p:cNvSpPr>
          <p:nvPr/>
        </p:nvSpPr>
        <p:spPr bwMode="auto">
          <a:xfrm>
            <a:off x="3111690" y="4057339"/>
            <a:ext cx="5064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60" name="TextBox 47"/>
          <p:cNvSpPr>
            <a:spLocks noChangeArrowheads="1"/>
          </p:cNvSpPr>
          <p:nvPr/>
        </p:nvSpPr>
        <p:spPr bwMode="auto">
          <a:xfrm>
            <a:off x="4135627" y="2247589"/>
            <a:ext cx="4756913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UML2.0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以后不再用协作图说法，而是明确定义为“通信图”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它由以下基本元素组成：活动者、对象、链接和消息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TextBox 48"/>
          <p:cNvSpPr>
            <a:spLocks noChangeArrowheads="1"/>
          </p:cNvSpPr>
          <p:nvPr/>
        </p:nvSpPr>
        <p:spPr bwMode="auto">
          <a:xfrm>
            <a:off x="3943540" y="4370333"/>
            <a:ext cx="4514659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顺序图按照时间描述了对象间的交互，而通信图强调了参与交互作用的对象的组织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00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bldLvl="0" animBg="1" autoUpdateAnimBg="0"/>
      <p:bldP spid="52" grpId="0" bldLvl="0" animBg="1" autoUpdateAnimBg="0"/>
      <p:bldP spid="53" grpId="0" bldLvl="0" animBg="1" autoUpdateAnimBg="0"/>
      <p:bldP spid="54" grpId="0" bldLvl="0" animBg="1" autoUpdateAnimBg="0"/>
      <p:bldP spid="55" grpId="0" bldLvl="0" animBg="1" autoUpdateAnimBg="0"/>
      <p:bldP spid="56" grpId="0" bldLvl="0" animBg="1" autoUpdateAnimBg="0"/>
      <p:bldP spid="57" grpId="0" bldLvl="0" animBg="1" autoUpdateAnimBg="0"/>
      <p:bldP spid="58" grpId="0" bldLvl="0" autoUpdateAnimBg="0"/>
      <p:bldP spid="59" grpId="0" bldLvl="0" autoUpdateAnimBg="0"/>
      <p:bldP spid="60" grpId="0" bldLvl="0" autoUpdateAnimBg="0"/>
      <p:bldP spid="61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协作图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08" y="752257"/>
            <a:ext cx="7056109" cy="42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7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协作图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08" y="1114928"/>
            <a:ext cx="7056109" cy="356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8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700" y="1962150"/>
            <a:ext cx="1293813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6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SIX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9505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部署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图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部署图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1" name="椭圆 1"/>
          <p:cNvSpPr>
            <a:spLocks noChangeArrowheads="1"/>
          </p:cNvSpPr>
          <p:nvPr/>
        </p:nvSpPr>
        <p:spPr bwMode="auto">
          <a:xfrm>
            <a:off x="2786252" y="1255402"/>
            <a:ext cx="1377950" cy="1377950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椭圆 1"/>
          <p:cNvSpPr>
            <a:spLocks noChangeArrowheads="1"/>
          </p:cNvSpPr>
          <p:nvPr/>
        </p:nvSpPr>
        <p:spPr bwMode="auto">
          <a:xfrm>
            <a:off x="2671952" y="2469839"/>
            <a:ext cx="692150" cy="1379538"/>
          </a:xfrm>
          <a:custGeom>
            <a:avLst/>
            <a:gdLst>
              <a:gd name="T0" fmla="*/ 0 w 828092"/>
              <a:gd name="T1" fmla="*/ 0 h 1656184"/>
              <a:gd name="T2" fmla="*/ 828092 w 828092"/>
              <a:gd name="T3" fmla="*/ 1656184 h 1656184"/>
            </a:gdLst>
            <a:ahLst/>
            <a:cxnLst/>
            <a:rect l="T0" t="T1" r="T2" b="T3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3" name="椭圆 1"/>
          <p:cNvSpPr>
            <a:spLocks noChangeArrowheads="1"/>
          </p:cNvSpPr>
          <p:nvPr/>
        </p:nvSpPr>
        <p:spPr bwMode="auto">
          <a:xfrm rot="5400000">
            <a:off x="2564796" y="3685070"/>
            <a:ext cx="1371600" cy="1385888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椭圆 1"/>
          <p:cNvSpPr>
            <a:spLocks noChangeArrowheads="1"/>
          </p:cNvSpPr>
          <p:nvPr/>
        </p:nvSpPr>
        <p:spPr bwMode="auto">
          <a:xfrm rot="10800000">
            <a:off x="1552765" y="1064902"/>
            <a:ext cx="1379537" cy="1379537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" name="椭圆 1"/>
          <p:cNvSpPr>
            <a:spLocks noChangeArrowheads="1"/>
          </p:cNvSpPr>
          <p:nvPr/>
        </p:nvSpPr>
        <p:spPr bwMode="auto">
          <a:xfrm rot="6199008">
            <a:off x="1813115" y="3147702"/>
            <a:ext cx="688975" cy="1304925"/>
          </a:xfrm>
          <a:custGeom>
            <a:avLst/>
            <a:gdLst>
              <a:gd name="T0" fmla="*/ 0 w 828092"/>
              <a:gd name="T1" fmla="*/ 0 h 1560369"/>
              <a:gd name="T2" fmla="*/ 828092 w 828092"/>
              <a:gd name="T3" fmla="*/ 1560369 h 1560369"/>
            </a:gdLst>
            <a:ahLst/>
            <a:cxnLst/>
            <a:rect l="T0" t="T1" r="T2" b="T3"/>
            <a:pathLst>
              <a:path w="828092" h="1560369">
                <a:moveTo>
                  <a:pt x="16824" y="994982"/>
                </a:moveTo>
                <a:cubicBezTo>
                  <a:pt x="5793" y="941075"/>
                  <a:pt x="0" y="885260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0557"/>
                  <a:pt x="461395" y="1467304"/>
                  <a:pt x="811810" y="1474523"/>
                </a:cubicBezTo>
                <a:lnTo>
                  <a:pt x="449129" y="1560369"/>
                </a:lnTo>
                <a:cubicBezTo>
                  <a:pt x="229080" y="1450469"/>
                  <a:pt x="67556" y="1242904"/>
                  <a:pt x="16824" y="99498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" name="圆角矩形 14"/>
          <p:cNvSpPr>
            <a:spLocks noChangeArrowheads="1"/>
          </p:cNvSpPr>
          <p:nvPr/>
        </p:nvSpPr>
        <p:spPr bwMode="auto">
          <a:xfrm>
            <a:off x="4037202" y="1588777"/>
            <a:ext cx="3313113" cy="538162"/>
          </a:xfrm>
          <a:custGeom>
            <a:avLst/>
            <a:gdLst>
              <a:gd name="T0" fmla="*/ 0 w 3960440"/>
              <a:gd name="T1" fmla="*/ 0 h 648072"/>
              <a:gd name="T2" fmla="*/ 3960440 w 3960440"/>
              <a:gd name="T3" fmla="*/ 648072 h 648072"/>
            </a:gdLst>
            <a:ahLst/>
            <a:cxnLst/>
            <a:rect l="T0" t="T1" r="T2" b="T3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部署图概念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圆角矩形 14"/>
          <p:cNvSpPr>
            <a:spLocks noChangeArrowheads="1"/>
          </p:cNvSpPr>
          <p:nvPr/>
        </p:nvSpPr>
        <p:spPr bwMode="auto">
          <a:xfrm>
            <a:off x="3860194" y="3902558"/>
            <a:ext cx="3375025" cy="539750"/>
          </a:xfrm>
          <a:custGeom>
            <a:avLst/>
            <a:gdLst>
              <a:gd name="T0" fmla="*/ 0 w 4033295"/>
              <a:gd name="T1" fmla="*/ 0 h 648072"/>
              <a:gd name="T2" fmla="*/ 3709259 w 4033295"/>
              <a:gd name="T3" fmla="*/ 0 h 648072"/>
              <a:gd name="T4" fmla="*/ 4033295 w 4033295"/>
              <a:gd name="T5" fmla="*/ 324036 h 648072"/>
              <a:gd name="T6" fmla="*/ 3709259 w 4033295"/>
              <a:gd name="T7" fmla="*/ 648072 h 648072"/>
              <a:gd name="T8" fmla="*/ 72855 w 4033295"/>
              <a:gd name="T9" fmla="*/ 648072 h 648072"/>
              <a:gd name="T10" fmla="*/ 0 w 4033295"/>
              <a:gd name="T11" fmla="*/ 0 h 648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33295"/>
              <a:gd name="T19" fmla="*/ 0 h 648072"/>
              <a:gd name="T20" fmla="*/ 4033295 w 4033295"/>
              <a:gd name="T21" fmla="*/ 648072 h 6480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33295" h="648072">
                <a:moveTo>
                  <a:pt x="0" y="0"/>
                </a:moveTo>
                <a:lnTo>
                  <a:pt x="3709259" y="0"/>
                </a:lnTo>
                <a:cubicBezTo>
                  <a:pt x="3888219" y="0"/>
                  <a:pt x="4033295" y="145076"/>
                  <a:pt x="4033295" y="324036"/>
                </a:cubicBezTo>
                <a:cubicBezTo>
                  <a:pt x="4033295" y="502996"/>
                  <a:pt x="3888219" y="648072"/>
                  <a:pt x="3709259" y="648072"/>
                </a:cubicBezTo>
                <a:lnTo>
                  <a:pt x="72855" y="648072"/>
                </a:lnTo>
                <a:cubicBezTo>
                  <a:pt x="72855" y="432048"/>
                  <a:pt x="0" y="216024"/>
                  <a:pt x="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主要目的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45"/>
          <p:cNvSpPr>
            <a:spLocks noChangeArrowheads="1"/>
          </p:cNvSpPr>
          <p:nvPr/>
        </p:nvSpPr>
        <p:spPr bwMode="auto">
          <a:xfrm>
            <a:off x="3232340" y="1607827"/>
            <a:ext cx="5064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59" name="TextBox 46"/>
          <p:cNvSpPr>
            <a:spLocks noChangeArrowheads="1"/>
          </p:cNvSpPr>
          <p:nvPr/>
        </p:nvSpPr>
        <p:spPr bwMode="auto">
          <a:xfrm>
            <a:off x="3111690" y="4057339"/>
            <a:ext cx="5064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60" name="TextBox 47"/>
          <p:cNvSpPr>
            <a:spLocks noChangeArrowheads="1"/>
          </p:cNvSpPr>
          <p:nvPr/>
        </p:nvSpPr>
        <p:spPr bwMode="auto">
          <a:xfrm>
            <a:off x="4135627" y="2247589"/>
            <a:ext cx="4756913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部署图用于静态建模，是表示运行时过程节点结构、组件实例以及其对象结构的图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构成部署图的主要元素主要是节点、组件和关系。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TextBox 48"/>
          <p:cNvSpPr>
            <a:spLocks noChangeArrowheads="1"/>
          </p:cNvSpPr>
          <p:nvPr/>
        </p:nvSpPr>
        <p:spPr bwMode="auto">
          <a:xfrm>
            <a:off x="3943540" y="4370333"/>
            <a:ext cx="4514659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部署图是描述任何基于计算机的应用系统的物理配置的有力工具。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45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bldLvl="0" animBg="1" autoUpdateAnimBg="0"/>
      <p:bldP spid="52" grpId="0" bldLvl="0" animBg="1" autoUpdateAnimBg="0"/>
      <p:bldP spid="53" grpId="0" bldLvl="0" animBg="1" autoUpdateAnimBg="0"/>
      <p:bldP spid="54" grpId="0" bldLvl="0" animBg="1" autoUpdateAnimBg="0"/>
      <p:bldP spid="55" grpId="0" bldLvl="0" animBg="1" autoUpdateAnimBg="0"/>
      <p:bldP spid="56" grpId="0" bldLvl="0" animBg="1" autoUpdateAnimBg="0"/>
      <p:bldP spid="57" grpId="0" bldLvl="0" animBg="1" autoUpdateAnimBg="0"/>
      <p:bldP spid="58" grpId="0" bldLvl="0" autoUpdateAnimBg="0"/>
      <p:bldP spid="59" grpId="0" bldLvl="0" autoUpdateAnimBg="0"/>
      <p:bldP spid="60" grpId="0" bldLvl="0" autoUpdateAnimBg="0"/>
      <p:bldP spid="61" grpId="0" bldLvl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部署图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124"/>
            <a:ext cx="9144000" cy="326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700" y="1962150"/>
            <a:ext cx="1293813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ONE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09596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用例图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0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部署图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77103" y="3592171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406400" cy="276050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部署图表示了硬件元素（结点）的构造和软件元素是如何映射在那些结点上的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立方体代表结点（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node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实线表示两个结点之间的关联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关系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6" y="1147763"/>
            <a:ext cx="47532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部署图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flipH="1">
            <a:off x="4447053" y="3956277"/>
            <a:ext cx="26653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部署图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8470764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698" y="2045642"/>
            <a:ext cx="1293813" cy="1418165"/>
            <a:chOff x="-2" y="83475"/>
            <a:chExt cx="1294185" cy="1417880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x</a:t>
              </a:r>
              <a:endPara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-2" y="83475"/>
              <a:ext cx="1294185" cy="523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sym typeface="Arial" panose="020B0604020202020204" pitchFamily="34" charset="0"/>
                </a:rPr>
                <a:t>x</a:t>
              </a:r>
              <a:endParaRPr lang="zh-CN" altLang="en-US" sz="2800" b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886" y="65950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问题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77136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5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3577103" y="3592171"/>
            <a:ext cx="3527425" cy="1189037"/>
            <a:chOff x="0" y="0"/>
            <a:chExt cx="4236496" cy="1427243"/>
          </a:xfrm>
          <a:solidFill>
            <a:schemeClr val="bg1">
              <a:alpha val="50000"/>
            </a:schemeClr>
          </a:solidFill>
        </p:grpSpPr>
        <p:sp>
          <p:nvSpPr>
            <p:cNvPr id="52" name="Freeform 12"/>
            <p:cNvSpPr>
              <a:spLocks noChangeArrowheads="1"/>
            </p:cNvSpPr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13"/>
                <a:gd name="T25" fmla="*/ 0 h 10091"/>
                <a:gd name="T26" fmla="*/ 10013 w 10013"/>
                <a:gd name="T27" fmla="*/ 10091 h 100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8"/>
                <a:gd name="T25" fmla="*/ 0 h 302"/>
                <a:gd name="T26" fmla="*/ 1128 w 1128"/>
                <a:gd name="T27" fmla="*/ 302 h 3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4" name="任意多边形 53"/>
            <p:cNvSpPr>
              <a:spLocks noChangeArrowheads="1"/>
            </p:cNvSpPr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8249"/>
                <a:gd name="T16" fmla="*/ 0 h 391064"/>
                <a:gd name="T17" fmla="*/ 1518249 w 1518249"/>
                <a:gd name="T18" fmla="*/ 391064 h 3910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5" name="任意多边形 54"/>
            <p:cNvSpPr>
              <a:spLocks noChangeArrowheads="1"/>
            </p:cNvSpPr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841"/>
                <a:gd name="T16" fmla="*/ 0 h 500332"/>
                <a:gd name="T17" fmla="*/ 557841 w 557841"/>
                <a:gd name="T18" fmla="*/ 500332 h 500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61" name="任意多边形 60"/>
          <p:cNvSpPr>
            <a:spLocks/>
          </p:cNvSpPr>
          <p:nvPr/>
        </p:nvSpPr>
        <p:spPr bwMode="auto">
          <a:xfrm>
            <a:off x="6553200" y="1516855"/>
            <a:ext cx="406400" cy="2760505"/>
          </a:xfrm>
          <a:custGeom>
            <a:avLst/>
            <a:gdLst>
              <a:gd name="T0" fmla="*/ 374574 w 374574"/>
              <a:gd name="T1" fmla="*/ 2291509 h 2291509"/>
              <a:gd name="T2" fmla="*/ 374574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alpha val="50000"/>
              </a:schemeClr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9" y="1563688"/>
            <a:ext cx="53098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图有哪几个部分组成？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顺序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图有哪几个部分组成？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下图生成的代码，是怎么表示互相之间的关系的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485900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6" y="1147763"/>
            <a:ext cx="47532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问题（自己选择）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>
            <a:spLocks noChangeArrowheads="1"/>
          </p:cNvSpPr>
          <p:nvPr/>
        </p:nvSpPr>
        <p:spPr bwMode="auto">
          <a:xfrm flipH="1">
            <a:off x="4447053" y="3956277"/>
            <a:ext cx="26653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54" b="53681"/>
          <a:stretch/>
        </p:blipFill>
        <p:spPr>
          <a:xfrm>
            <a:off x="747552" y="2897107"/>
            <a:ext cx="6156960" cy="7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43628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1" grpId="0" bldLvl="0" animBg="1" autoUpdateAnimBg="0"/>
      <p:bldP spid="61" grpId="1" bldLvl="0" animBg="1" autoUpdateAnimBg="0"/>
      <p:bldP spid="64" grpId="0"/>
      <p:bldP spid="66" grpId="0" bldLvl="0" animBg="1" autoUpdateAnimBg="0"/>
      <p:bldP spid="67" grpId="0" bldLvl="0" autoUpdateAnimBg="0"/>
      <p:bldP spid="73" grpId="0" bldLvl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其它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64" name="TextBox 11"/>
          <p:cNvSpPr>
            <a:spLocks noChangeArrowheads="1"/>
          </p:cNvSpPr>
          <p:nvPr/>
        </p:nvSpPr>
        <p:spPr bwMode="auto">
          <a:xfrm flipH="1">
            <a:off x="1403348" y="1319848"/>
            <a:ext cx="752729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谢正树：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界面原型、状态图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嵇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德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宏：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7.5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部署图、会议记录，问卷调查，会议整理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郑丁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8.0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愿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景和范围文档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改善，最后审核，类图、用例图，问卷调查改善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张晓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钒：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8.3</a:t>
            </a: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顺序图、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更新文件分类，协作审查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张天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颖：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7.8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Project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更新、协作图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参考资料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UML2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基础、建模与设计指南、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1449388" y="1192393"/>
            <a:ext cx="5103812" cy="619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7" name="TextBox 11"/>
          <p:cNvSpPr>
            <a:spLocks noChangeArrowheads="1"/>
          </p:cNvSpPr>
          <p:nvPr/>
        </p:nvSpPr>
        <p:spPr bwMode="auto">
          <a:xfrm flipH="1">
            <a:off x="1449387" y="853363"/>
            <a:ext cx="26088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参考资料及任务分工评价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98689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64" grpId="0"/>
      <p:bldP spid="66" grpId="0" bldLvl="0" animBg="1" autoUpdateAnimBg="0"/>
      <p:bldP spid="67" grpId="0" bldLvl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7309647">
            <a:off x="4664869" y="1308497"/>
            <a:ext cx="1633538" cy="1371600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9578595">
            <a:off x="2336008" y="1165622"/>
            <a:ext cx="2493169" cy="1819275"/>
          </a:xfrm>
          <a:prstGeom prst="triangle">
            <a:avLst/>
          </a:prstGeom>
          <a:noFill/>
          <a:ln w="28575"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3593" y="1595508"/>
            <a:ext cx="519583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0" b="1" u="sng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  <a:ea typeface="+mn-ea"/>
              </a:rPr>
              <a:t>		</a:t>
            </a:r>
            <a:r>
              <a:rPr lang="zh-CN" altLang="en-US" sz="9000" b="1" u="sng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5">
                        <a:lumMod val="50000"/>
                      </a:schemeClr>
                    </a:gs>
                    <a:gs pos="32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Arial Black" panose="020B0A04020102020204" pitchFamily="34" charset="0"/>
                <a:ea typeface="+mn-ea"/>
              </a:rPr>
              <a:t>谢谢</a:t>
            </a:r>
            <a:endParaRPr lang="zh-CN" altLang="en-US" sz="9000" b="1" u="sng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5">
                      <a:lumMod val="50000"/>
                    </a:schemeClr>
                  </a:gs>
                  <a:gs pos="32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Arial Black" panose="020B0A040201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868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1" presetClass="entr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用例图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1" name="椭圆 1"/>
          <p:cNvSpPr>
            <a:spLocks noChangeArrowheads="1"/>
          </p:cNvSpPr>
          <p:nvPr/>
        </p:nvSpPr>
        <p:spPr bwMode="auto">
          <a:xfrm>
            <a:off x="2786252" y="1255402"/>
            <a:ext cx="1377950" cy="1377950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椭圆 1"/>
          <p:cNvSpPr>
            <a:spLocks noChangeArrowheads="1"/>
          </p:cNvSpPr>
          <p:nvPr/>
        </p:nvSpPr>
        <p:spPr bwMode="auto">
          <a:xfrm>
            <a:off x="2671952" y="2469839"/>
            <a:ext cx="692150" cy="1379538"/>
          </a:xfrm>
          <a:custGeom>
            <a:avLst/>
            <a:gdLst>
              <a:gd name="T0" fmla="*/ 0 w 828092"/>
              <a:gd name="T1" fmla="*/ 0 h 1656184"/>
              <a:gd name="T2" fmla="*/ 828092 w 828092"/>
              <a:gd name="T3" fmla="*/ 1656184 h 1656184"/>
            </a:gdLst>
            <a:ahLst/>
            <a:cxnLst/>
            <a:rect l="T0" t="T1" r="T2" b="T3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3" name="椭圆 1"/>
          <p:cNvSpPr>
            <a:spLocks noChangeArrowheads="1"/>
          </p:cNvSpPr>
          <p:nvPr/>
        </p:nvSpPr>
        <p:spPr bwMode="auto">
          <a:xfrm rot="5400000">
            <a:off x="2564796" y="3685070"/>
            <a:ext cx="1371600" cy="1385888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椭圆 1"/>
          <p:cNvSpPr>
            <a:spLocks noChangeArrowheads="1"/>
          </p:cNvSpPr>
          <p:nvPr/>
        </p:nvSpPr>
        <p:spPr bwMode="auto">
          <a:xfrm rot="10800000">
            <a:off x="1552765" y="1064902"/>
            <a:ext cx="1379537" cy="1379537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" name="椭圆 1"/>
          <p:cNvSpPr>
            <a:spLocks noChangeArrowheads="1"/>
          </p:cNvSpPr>
          <p:nvPr/>
        </p:nvSpPr>
        <p:spPr bwMode="auto">
          <a:xfrm rot="6199008">
            <a:off x="1813115" y="3147702"/>
            <a:ext cx="688975" cy="1304925"/>
          </a:xfrm>
          <a:custGeom>
            <a:avLst/>
            <a:gdLst>
              <a:gd name="T0" fmla="*/ 0 w 828092"/>
              <a:gd name="T1" fmla="*/ 0 h 1560369"/>
              <a:gd name="T2" fmla="*/ 828092 w 828092"/>
              <a:gd name="T3" fmla="*/ 1560369 h 1560369"/>
            </a:gdLst>
            <a:ahLst/>
            <a:cxnLst/>
            <a:rect l="T0" t="T1" r="T2" b="T3"/>
            <a:pathLst>
              <a:path w="828092" h="1560369">
                <a:moveTo>
                  <a:pt x="16824" y="994982"/>
                </a:moveTo>
                <a:cubicBezTo>
                  <a:pt x="5793" y="941075"/>
                  <a:pt x="0" y="885260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0557"/>
                  <a:pt x="461395" y="1467304"/>
                  <a:pt x="811810" y="1474523"/>
                </a:cubicBezTo>
                <a:lnTo>
                  <a:pt x="449129" y="1560369"/>
                </a:lnTo>
                <a:cubicBezTo>
                  <a:pt x="229080" y="1450469"/>
                  <a:pt x="67556" y="1242904"/>
                  <a:pt x="16824" y="99498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" name="圆角矩形 14"/>
          <p:cNvSpPr>
            <a:spLocks noChangeArrowheads="1"/>
          </p:cNvSpPr>
          <p:nvPr/>
        </p:nvSpPr>
        <p:spPr bwMode="auto">
          <a:xfrm>
            <a:off x="4037202" y="1588777"/>
            <a:ext cx="3313113" cy="538162"/>
          </a:xfrm>
          <a:custGeom>
            <a:avLst/>
            <a:gdLst>
              <a:gd name="T0" fmla="*/ 0 w 3960440"/>
              <a:gd name="T1" fmla="*/ 0 h 648072"/>
              <a:gd name="T2" fmla="*/ 3960440 w 3960440"/>
              <a:gd name="T3" fmla="*/ 648072 h 648072"/>
            </a:gdLst>
            <a:ahLst/>
            <a:cxnLst/>
            <a:rect l="T0" t="T1" r="T2" b="T3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用例图概念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圆角矩形 14"/>
          <p:cNvSpPr>
            <a:spLocks noChangeArrowheads="1"/>
          </p:cNvSpPr>
          <p:nvPr/>
        </p:nvSpPr>
        <p:spPr bwMode="auto">
          <a:xfrm>
            <a:off x="4006245" y="3317307"/>
            <a:ext cx="3375025" cy="539750"/>
          </a:xfrm>
          <a:custGeom>
            <a:avLst/>
            <a:gdLst>
              <a:gd name="T0" fmla="*/ 0 w 4033295"/>
              <a:gd name="T1" fmla="*/ 0 h 648072"/>
              <a:gd name="T2" fmla="*/ 3709259 w 4033295"/>
              <a:gd name="T3" fmla="*/ 0 h 648072"/>
              <a:gd name="T4" fmla="*/ 4033295 w 4033295"/>
              <a:gd name="T5" fmla="*/ 324036 h 648072"/>
              <a:gd name="T6" fmla="*/ 3709259 w 4033295"/>
              <a:gd name="T7" fmla="*/ 648072 h 648072"/>
              <a:gd name="T8" fmla="*/ 72855 w 4033295"/>
              <a:gd name="T9" fmla="*/ 648072 h 648072"/>
              <a:gd name="T10" fmla="*/ 0 w 4033295"/>
              <a:gd name="T11" fmla="*/ 0 h 648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33295"/>
              <a:gd name="T19" fmla="*/ 0 h 648072"/>
              <a:gd name="T20" fmla="*/ 4033295 w 4033295"/>
              <a:gd name="T21" fmla="*/ 648072 h 6480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33295" h="648072">
                <a:moveTo>
                  <a:pt x="0" y="0"/>
                </a:moveTo>
                <a:lnTo>
                  <a:pt x="3709259" y="0"/>
                </a:lnTo>
                <a:cubicBezTo>
                  <a:pt x="3888219" y="0"/>
                  <a:pt x="4033295" y="145076"/>
                  <a:pt x="4033295" y="324036"/>
                </a:cubicBezTo>
                <a:cubicBezTo>
                  <a:pt x="4033295" y="502996"/>
                  <a:pt x="3888219" y="648072"/>
                  <a:pt x="3709259" y="648072"/>
                </a:cubicBezTo>
                <a:lnTo>
                  <a:pt x="72855" y="648072"/>
                </a:lnTo>
                <a:cubicBezTo>
                  <a:pt x="72855" y="432048"/>
                  <a:pt x="0" y="216024"/>
                  <a:pt x="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主要目的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45"/>
          <p:cNvSpPr>
            <a:spLocks noChangeArrowheads="1"/>
          </p:cNvSpPr>
          <p:nvPr/>
        </p:nvSpPr>
        <p:spPr bwMode="auto">
          <a:xfrm>
            <a:off x="3232340" y="1607827"/>
            <a:ext cx="5064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59" name="TextBox 46"/>
          <p:cNvSpPr>
            <a:spLocks noChangeArrowheads="1"/>
          </p:cNvSpPr>
          <p:nvPr/>
        </p:nvSpPr>
        <p:spPr bwMode="auto">
          <a:xfrm>
            <a:off x="3111690" y="4057339"/>
            <a:ext cx="5064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60" name="TextBox 47"/>
          <p:cNvSpPr>
            <a:spLocks noChangeArrowheads="1"/>
          </p:cNvSpPr>
          <p:nvPr/>
        </p:nvSpPr>
        <p:spPr bwMode="auto">
          <a:xfrm>
            <a:off x="4135627" y="2247589"/>
            <a:ext cx="4756913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用例模型的基本组成部分有用例、角色（或参与者）和系统。用例用于描述系统的功能，也就是从用户的角度来说，系统应该包含哪些功能。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TextBox 48"/>
          <p:cNvSpPr>
            <a:spLocks noChangeArrowheads="1"/>
          </p:cNvSpPr>
          <p:nvPr/>
        </p:nvSpPr>
        <p:spPr bwMode="auto">
          <a:xfrm>
            <a:off x="3884802" y="3849377"/>
            <a:ext cx="3987800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明确系统有哪些功能、为系统的功能提供清晰一致的描述、为系统测试打基础、通过从需求的功能用例出发跟踪进入到系统中具体实现的类和方法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91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bldLvl="0" animBg="1" autoUpdateAnimBg="0"/>
      <p:bldP spid="52" grpId="0" bldLvl="0" animBg="1" autoUpdateAnimBg="0"/>
      <p:bldP spid="53" grpId="0" bldLvl="0" animBg="1" autoUpdateAnimBg="0"/>
      <p:bldP spid="54" grpId="0" bldLvl="0" animBg="1" autoUpdateAnimBg="0"/>
      <p:bldP spid="55" grpId="0" bldLvl="0" animBg="1" autoUpdateAnimBg="0"/>
      <p:bldP spid="56" grpId="0" bldLvl="0" animBg="1" autoUpdateAnimBg="0"/>
      <p:bldP spid="57" grpId="0" bldLvl="0" animBg="1" autoUpdateAnimBg="0"/>
      <p:bldP spid="58" grpId="0" bldLvl="0" autoUpdateAnimBg="0"/>
      <p:bldP spid="59" grpId="0" bldLvl="0" autoUpdateAnimBg="0"/>
      <p:bldP spid="60" grpId="0" bldLvl="0" autoUpdateAnimBg="0"/>
      <p:bldP spid="61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用例图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1" name="椭圆 1"/>
          <p:cNvSpPr>
            <a:spLocks noChangeArrowheads="1"/>
          </p:cNvSpPr>
          <p:nvPr/>
        </p:nvSpPr>
        <p:spPr bwMode="auto">
          <a:xfrm>
            <a:off x="2786252" y="1255402"/>
            <a:ext cx="1377950" cy="1377950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椭圆 1"/>
          <p:cNvSpPr>
            <a:spLocks noChangeArrowheads="1"/>
          </p:cNvSpPr>
          <p:nvPr/>
        </p:nvSpPr>
        <p:spPr bwMode="auto">
          <a:xfrm>
            <a:off x="2671952" y="2469839"/>
            <a:ext cx="692150" cy="1379538"/>
          </a:xfrm>
          <a:custGeom>
            <a:avLst/>
            <a:gdLst>
              <a:gd name="T0" fmla="*/ 0 w 828092"/>
              <a:gd name="T1" fmla="*/ 0 h 1656184"/>
              <a:gd name="T2" fmla="*/ 828092 w 828092"/>
              <a:gd name="T3" fmla="*/ 1656184 h 1656184"/>
            </a:gdLst>
            <a:ahLst/>
            <a:cxnLst/>
            <a:rect l="T0" t="T1" r="T2" b="T3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3" name="椭圆 1"/>
          <p:cNvSpPr>
            <a:spLocks noChangeArrowheads="1"/>
          </p:cNvSpPr>
          <p:nvPr/>
        </p:nvSpPr>
        <p:spPr bwMode="auto">
          <a:xfrm rot="5400000">
            <a:off x="2564796" y="3685070"/>
            <a:ext cx="1371600" cy="1385888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椭圆 1"/>
          <p:cNvSpPr>
            <a:spLocks noChangeArrowheads="1"/>
          </p:cNvSpPr>
          <p:nvPr/>
        </p:nvSpPr>
        <p:spPr bwMode="auto">
          <a:xfrm rot="10800000">
            <a:off x="1552765" y="1064902"/>
            <a:ext cx="1379537" cy="1379537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" name="椭圆 1"/>
          <p:cNvSpPr>
            <a:spLocks noChangeArrowheads="1"/>
          </p:cNvSpPr>
          <p:nvPr/>
        </p:nvSpPr>
        <p:spPr bwMode="auto">
          <a:xfrm rot="6199008">
            <a:off x="1813115" y="3147702"/>
            <a:ext cx="688975" cy="1304925"/>
          </a:xfrm>
          <a:custGeom>
            <a:avLst/>
            <a:gdLst>
              <a:gd name="T0" fmla="*/ 0 w 828092"/>
              <a:gd name="T1" fmla="*/ 0 h 1560369"/>
              <a:gd name="T2" fmla="*/ 828092 w 828092"/>
              <a:gd name="T3" fmla="*/ 1560369 h 1560369"/>
            </a:gdLst>
            <a:ahLst/>
            <a:cxnLst/>
            <a:rect l="T0" t="T1" r="T2" b="T3"/>
            <a:pathLst>
              <a:path w="828092" h="1560369">
                <a:moveTo>
                  <a:pt x="16824" y="994982"/>
                </a:moveTo>
                <a:cubicBezTo>
                  <a:pt x="5793" y="941075"/>
                  <a:pt x="0" y="885260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0557"/>
                  <a:pt x="461395" y="1467304"/>
                  <a:pt x="811810" y="1474523"/>
                </a:cubicBezTo>
                <a:lnTo>
                  <a:pt x="449129" y="1560369"/>
                </a:lnTo>
                <a:cubicBezTo>
                  <a:pt x="229080" y="1450469"/>
                  <a:pt x="67556" y="1242904"/>
                  <a:pt x="16824" y="99498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" name="圆角矩形 14"/>
          <p:cNvSpPr>
            <a:spLocks noChangeArrowheads="1"/>
          </p:cNvSpPr>
          <p:nvPr/>
        </p:nvSpPr>
        <p:spPr bwMode="auto">
          <a:xfrm>
            <a:off x="4037202" y="1588777"/>
            <a:ext cx="3313113" cy="538162"/>
          </a:xfrm>
          <a:custGeom>
            <a:avLst/>
            <a:gdLst>
              <a:gd name="T0" fmla="*/ 0 w 3960440"/>
              <a:gd name="T1" fmla="*/ 0 h 648072"/>
              <a:gd name="T2" fmla="*/ 3960440 w 3960440"/>
              <a:gd name="T3" fmla="*/ 648072 h 648072"/>
            </a:gdLst>
            <a:ahLst/>
            <a:cxnLst/>
            <a:rect l="T0" t="T1" r="T2" b="T3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用例图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组成</a:t>
            </a:r>
          </a:p>
        </p:txBody>
      </p:sp>
      <p:sp>
        <p:nvSpPr>
          <p:cNvPr id="57" name="圆角矩形 14"/>
          <p:cNvSpPr>
            <a:spLocks noChangeArrowheads="1"/>
          </p:cNvSpPr>
          <p:nvPr/>
        </p:nvSpPr>
        <p:spPr bwMode="auto">
          <a:xfrm>
            <a:off x="4006245" y="3317307"/>
            <a:ext cx="3375025" cy="539750"/>
          </a:xfrm>
          <a:custGeom>
            <a:avLst/>
            <a:gdLst>
              <a:gd name="T0" fmla="*/ 0 w 4033295"/>
              <a:gd name="T1" fmla="*/ 0 h 648072"/>
              <a:gd name="T2" fmla="*/ 3709259 w 4033295"/>
              <a:gd name="T3" fmla="*/ 0 h 648072"/>
              <a:gd name="T4" fmla="*/ 4033295 w 4033295"/>
              <a:gd name="T5" fmla="*/ 324036 h 648072"/>
              <a:gd name="T6" fmla="*/ 3709259 w 4033295"/>
              <a:gd name="T7" fmla="*/ 648072 h 648072"/>
              <a:gd name="T8" fmla="*/ 72855 w 4033295"/>
              <a:gd name="T9" fmla="*/ 648072 h 648072"/>
              <a:gd name="T10" fmla="*/ 0 w 4033295"/>
              <a:gd name="T11" fmla="*/ 0 h 648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33295"/>
              <a:gd name="T19" fmla="*/ 0 h 648072"/>
              <a:gd name="T20" fmla="*/ 4033295 w 4033295"/>
              <a:gd name="T21" fmla="*/ 648072 h 6480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33295" h="648072">
                <a:moveTo>
                  <a:pt x="0" y="0"/>
                </a:moveTo>
                <a:lnTo>
                  <a:pt x="3709259" y="0"/>
                </a:lnTo>
                <a:cubicBezTo>
                  <a:pt x="3888219" y="0"/>
                  <a:pt x="4033295" y="145076"/>
                  <a:pt x="4033295" y="324036"/>
                </a:cubicBezTo>
                <a:cubicBezTo>
                  <a:pt x="4033295" y="502996"/>
                  <a:pt x="3888219" y="648072"/>
                  <a:pt x="3709259" y="648072"/>
                </a:cubicBezTo>
                <a:lnTo>
                  <a:pt x="72855" y="648072"/>
                </a:lnTo>
                <a:cubicBezTo>
                  <a:pt x="72855" y="432048"/>
                  <a:pt x="0" y="216024"/>
                  <a:pt x="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45"/>
          <p:cNvSpPr>
            <a:spLocks noChangeArrowheads="1"/>
          </p:cNvSpPr>
          <p:nvPr/>
        </p:nvSpPr>
        <p:spPr bwMode="auto">
          <a:xfrm>
            <a:off x="3232340" y="1607827"/>
            <a:ext cx="5064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59" name="TextBox 46"/>
          <p:cNvSpPr>
            <a:spLocks noChangeArrowheads="1"/>
          </p:cNvSpPr>
          <p:nvPr/>
        </p:nvSpPr>
        <p:spPr bwMode="auto">
          <a:xfrm>
            <a:off x="3111690" y="4057339"/>
            <a:ext cx="5064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60" name="TextBox 47"/>
          <p:cNvSpPr>
            <a:spLocks noChangeArrowheads="1"/>
          </p:cNvSpPr>
          <p:nvPr/>
        </p:nvSpPr>
        <p:spPr bwMode="auto">
          <a:xfrm>
            <a:off x="4135627" y="2247589"/>
            <a:ext cx="4756913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参与者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4.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关联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系统边界（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1.4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用例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TextBox 48"/>
          <p:cNvSpPr>
            <a:spLocks noChangeArrowheads="1"/>
          </p:cNvSpPr>
          <p:nvPr/>
        </p:nvSpPr>
        <p:spPr bwMode="auto">
          <a:xfrm>
            <a:off x="3884802" y="3849377"/>
            <a:ext cx="398780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包含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关系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4.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分组关系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扩展关系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泛化关系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3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bldLvl="0" animBg="1" autoUpdateAnimBg="0"/>
      <p:bldP spid="52" grpId="0" bldLvl="0" animBg="1" autoUpdateAnimBg="0"/>
      <p:bldP spid="53" grpId="0" bldLvl="0" animBg="1" autoUpdateAnimBg="0"/>
      <p:bldP spid="54" grpId="0" bldLvl="0" animBg="1" autoUpdateAnimBg="0"/>
      <p:bldP spid="55" grpId="0" bldLvl="0" animBg="1" autoUpdateAnimBg="0"/>
      <p:bldP spid="56" grpId="0" bldLvl="0" animBg="1" autoUpdateAnimBg="0"/>
      <p:bldP spid="57" grpId="0" bldLvl="0" animBg="1" autoUpdateAnimBg="0"/>
      <p:bldP spid="58" grpId="0" bldLvl="0" autoUpdateAnimBg="0"/>
      <p:bldP spid="59" grpId="0" bldLvl="0" autoUpdateAnimBg="0"/>
      <p:bldP spid="60" grpId="0" bldLvl="0" autoUpdateAnimBg="0"/>
      <p:bldP spid="61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用例图</a:t>
            </a: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0" y="1170314"/>
            <a:ext cx="8387585" cy="34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用例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70269"/>
              </p:ext>
            </p:extLst>
          </p:nvPr>
        </p:nvGraphicFramePr>
        <p:xfrm>
          <a:off x="1419352" y="726776"/>
          <a:ext cx="7288212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9404"/>
                <a:gridCol w="2429404"/>
                <a:gridCol w="2429404"/>
              </a:tblGrid>
              <a:tr h="230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用例编号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</a:tr>
              <a:tr h="230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用例名称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</a:tr>
              <a:tr h="230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用例描述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</a:tr>
              <a:tr h="230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范围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</a:tr>
              <a:tr h="230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主参与者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</a:tr>
              <a:tr h="230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次要参与者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</a:tr>
              <a:tr h="230009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项目相关人利益说明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</a:tr>
              <a:tr h="2300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</a:tr>
              <a:tr h="2300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</a:tr>
              <a:tr h="230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前置条件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</a:tr>
              <a:tr h="230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后置条件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</a:tr>
              <a:tr h="230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成功保证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</a:tr>
              <a:tr h="230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基本事件流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</a:tr>
              <a:tr h="230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扩展事件流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</a:tr>
              <a:tr h="230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子事件流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</a:tr>
              <a:tr h="230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规则与约束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3926" marR="83926" marT="0" marB="0"/>
                </a:tc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88635"/>
              </p:ext>
            </p:extLst>
          </p:nvPr>
        </p:nvGraphicFramePr>
        <p:xfrm>
          <a:off x="1571188" y="1214279"/>
          <a:ext cx="7216140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070"/>
                <a:gridCol w="360807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用例编号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PRD-2017-G04-001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用例名称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登陆系统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用例描述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用户想要获得相应权限时，通过本系统验证改变自己的身份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参与者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教师、学生、管理员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前置条件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成功访问网站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后置条件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登陆数据成功写入后台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96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基本事件流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</a:t>
                      </a:r>
                      <a:r>
                        <a:rPr lang="zh-CN" sz="2000" kern="100">
                          <a:effectLst/>
                        </a:rPr>
                        <a:t>登陆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6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</a:t>
                      </a:r>
                      <a:r>
                        <a:rPr lang="zh-CN" sz="2000" kern="100">
                          <a:effectLst/>
                        </a:rPr>
                        <a:t>密码取回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6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3.</a:t>
                      </a:r>
                      <a:r>
                        <a:rPr lang="zh-CN" sz="2000" kern="100" dirty="0">
                          <a:effectLst/>
                        </a:rPr>
                        <a:t>重新注册（当身份过期）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72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21"/>
          <p:cNvSpPr>
            <a:spLocks noChangeArrowheads="1"/>
          </p:cNvSpPr>
          <p:nvPr/>
        </p:nvSpPr>
        <p:spPr bwMode="auto">
          <a:xfrm>
            <a:off x="723900" y="-1276350"/>
            <a:ext cx="7696200" cy="7696200"/>
          </a:xfrm>
          <a:prstGeom prst="ellipse">
            <a:avLst/>
          </a:prstGeom>
          <a:noFill/>
          <a:ln w="25400">
            <a:solidFill>
              <a:srgbClr val="40E0C5">
                <a:alpha val="9804"/>
              </a:srgbClr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3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直接连接符 27"/>
          <p:cNvSpPr>
            <a:spLocks noChangeShapeType="1"/>
          </p:cNvSpPr>
          <p:nvPr/>
        </p:nvSpPr>
        <p:spPr bwMode="auto">
          <a:xfrm flipV="1">
            <a:off x="3554413" y="3736975"/>
            <a:ext cx="190500" cy="347663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直接连接符 83"/>
          <p:cNvSpPr>
            <a:spLocks noChangeShapeType="1"/>
          </p:cNvSpPr>
          <p:nvPr/>
        </p:nvSpPr>
        <p:spPr bwMode="auto">
          <a:xfrm flipV="1">
            <a:off x="5481638" y="982663"/>
            <a:ext cx="293687" cy="484187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直接连接符 87"/>
          <p:cNvSpPr>
            <a:spLocks noChangeShapeType="1"/>
          </p:cNvSpPr>
          <p:nvPr/>
        </p:nvSpPr>
        <p:spPr bwMode="auto">
          <a:xfrm flipV="1">
            <a:off x="3636963" y="3727450"/>
            <a:ext cx="71437" cy="130175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91"/>
          <p:cNvSpPr>
            <a:spLocks noChangeShapeType="1"/>
          </p:cNvSpPr>
          <p:nvPr/>
        </p:nvSpPr>
        <p:spPr bwMode="auto">
          <a:xfrm flipV="1">
            <a:off x="3286125" y="3990975"/>
            <a:ext cx="273050" cy="501650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接连接符 94"/>
          <p:cNvSpPr>
            <a:spLocks noChangeShapeType="1"/>
          </p:cNvSpPr>
          <p:nvPr/>
        </p:nvSpPr>
        <p:spPr bwMode="auto">
          <a:xfrm flipV="1">
            <a:off x="5443538" y="1312863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95"/>
          <p:cNvSpPr>
            <a:spLocks noChangeShapeType="1"/>
          </p:cNvSpPr>
          <p:nvPr/>
        </p:nvSpPr>
        <p:spPr bwMode="auto">
          <a:xfrm flipV="1">
            <a:off x="6070600" y="458788"/>
            <a:ext cx="190500" cy="347662"/>
          </a:xfrm>
          <a:prstGeom prst="line">
            <a:avLst/>
          </a:prstGeom>
          <a:noFill/>
          <a:ln w="31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97"/>
          <p:cNvSpPr>
            <a:spLocks noChangeShapeType="1"/>
          </p:cNvSpPr>
          <p:nvPr/>
        </p:nvSpPr>
        <p:spPr bwMode="auto">
          <a:xfrm flipV="1">
            <a:off x="5789613" y="674688"/>
            <a:ext cx="71437" cy="131762"/>
          </a:xfrm>
          <a:prstGeom prst="line">
            <a:avLst/>
          </a:prstGeom>
          <a:noFill/>
          <a:ln w="31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4614863" y="3844925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101"/>
          <p:cNvSpPr>
            <a:spLocks noChangeArrowheads="1"/>
          </p:cNvSpPr>
          <p:nvPr/>
        </p:nvSpPr>
        <p:spPr bwMode="auto">
          <a:xfrm>
            <a:off x="3141663" y="25638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102"/>
          <p:cNvSpPr>
            <a:spLocks noChangeArrowheads="1"/>
          </p:cNvSpPr>
          <p:nvPr/>
        </p:nvSpPr>
        <p:spPr bwMode="auto">
          <a:xfrm>
            <a:off x="5462588" y="1433513"/>
            <a:ext cx="57150" cy="57150"/>
          </a:xfrm>
          <a:prstGeom prst="ellipse">
            <a:avLst/>
          </a:prstGeom>
          <a:solidFill>
            <a:srgbClr val="40E0C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等腰三角形 41"/>
          <p:cNvSpPr>
            <a:spLocks noChangeArrowheads="1"/>
          </p:cNvSpPr>
          <p:nvPr/>
        </p:nvSpPr>
        <p:spPr bwMode="auto">
          <a:xfrm>
            <a:off x="3648075" y="1435100"/>
            <a:ext cx="1898650" cy="1720850"/>
          </a:xfrm>
          <a:prstGeom prst="triangle">
            <a:avLst>
              <a:gd name="adj" fmla="val 50213"/>
            </a:avLst>
          </a:prstGeom>
          <a:noFill/>
          <a:ln w="25400">
            <a:solidFill>
              <a:srgbClr val="FFFFFF">
                <a:alpha val="50195"/>
              </a:srgb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等腰三角形 107"/>
          <p:cNvSpPr>
            <a:spLocks noChangeArrowheads="1"/>
          </p:cNvSpPr>
          <p:nvPr/>
        </p:nvSpPr>
        <p:spPr bwMode="auto">
          <a:xfrm flipV="1">
            <a:off x="3687763" y="2005013"/>
            <a:ext cx="1817687" cy="1646237"/>
          </a:xfrm>
          <a:prstGeom prst="triangle">
            <a:avLst>
              <a:gd name="adj" fmla="val 5021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46"/>
          <p:cNvGrpSpPr>
            <a:grpSpLocks/>
          </p:cNvGrpSpPr>
          <p:nvPr/>
        </p:nvGrpSpPr>
        <p:grpSpPr bwMode="auto">
          <a:xfrm>
            <a:off x="3949700" y="1962150"/>
            <a:ext cx="1293813" cy="1501775"/>
            <a:chOff x="0" y="0"/>
            <a:chExt cx="1294185" cy="1501473"/>
          </a:xfrm>
        </p:grpSpPr>
        <p:sp>
          <p:nvSpPr>
            <p:cNvPr id="16" name="文本框 42"/>
            <p:cNvSpPr>
              <a:spLocks noChangeArrowheads="1"/>
            </p:cNvSpPr>
            <p:nvPr/>
          </p:nvSpPr>
          <p:spPr bwMode="auto">
            <a:xfrm>
              <a:off x="395064" y="916698"/>
              <a:ext cx="5040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09"/>
            <p:cNvSpPr>
              <a:spLocks noChangeArrowheads="1"/>
            </p:cNvSpPr>
            <p:nvPr/>
          </p:nvSpPr>
          <p:spPr bwMode="auto">
            <a:xfrm>
              <a:off x="0" y="0"/>
              <a:ext cx="12941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TWO</a:t>
              </a:r>
              <a:endPara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43"/>
            <p:cNvSpPr>
              <a:spLocks noChangeArrowheads="1"/>
            </p:cNvSpPr>
            <p:nvPr/>
          </p:nvSpPr>
          <p:spPr bwMode="auto">
            <a:xfrm>
              <a:off x="161092" y="595055"/>
              <a:ext cx="972000" cy="257192"/>
            </a:xfrm>
            <a:prstGeom prst="rect">
              <a:avLst/>
            </a:prstGeom>
            <a:noFill/>
            <a:ln w="12700">
              <a:noFill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类图</a:t>
              </a:r>
              <a:endPara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直接连接符 45"/>
          <p:cNvSpPr>
            <a:spLocks noChangeShapeType="1"/>
          </p:cNvSpPr>
          <p:nvPr/>
        </p:nvSpPr>
        <p:spPr bwMode="auto">
          <a:xfrm>
            <a:off x="3627438" y="2847975"/>
            <a:ext cx="1944687" cy="0"/>
          </a:xfrm>
          <a:prstGeom prst="line">
            <a:avLst/>
          </a:prstGeom>
          <a:noFill/>
          <a:ln w="12700">
            <a:solidFill>
              <a:srgbClr val="F2F2F2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0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04 -0.18226 L -0.33958 0.9379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000" y="56009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208 -0.17609 L -0.34167 0.945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68800" y="5604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1" nodeType="with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705 -0.38245 L -0.34375 0.853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204900" y="617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0556 -0.31418 L -0.31962 0.8347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74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83426 L -0.10573 0.3885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33300" y="61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1893 -0.82531 L -0.10625 0.2947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26700" y="559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38559 -0.94043 L -0.11059 0.30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480900" y="622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 autoUpdateAnimBg="0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ldLvl="0" animBg="1" autoUpdateAnimBg="0"/>
      <p:bldP spid="11" grpId="0" bldLvl="0" animBg="1" autoUpdateAnimBg="0"/>
      <p:bldP spid="12" grpId="0" bldLvl="0" animBg="1" autoUpdateAnimBg="0"/>
      <p:bldP spid="13" grpId="0" animBg="1"/>
      <p:bldP spid="14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5"/>
          <p:cNvSpPr>
            <a:spLocks noChangeArrowheads="1"/>
          </p:cNvSpPr>
          <p:nvPr/>
        </p:nvSpPr>
        <p:spPr bwMode="auto">
          <a:xfrm>
            <a:off x="935038" y="293688"/>
            <a:ext cx="2557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类图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349250" y="2936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67"/>
          <p:cNvGrpSpPr>
            <a:grpSpLocks/>
          </p:cNvGrpSpPr>
          <p:nvPr/>
        </p:nvGrpSpPr>
        <p:grpSpPr bwMode="auto">
          <a:xfrm>
            <a:off x="238125" y="131763"/>
            <a:ext cx="725488" cy="723900"/>
            <a:chOff x="0" y="0"/>
            <a:chExt cx="973930" cy="972480"/>
          </a:xfrm>
        </p:grpSpPr>
        <p:sp>
          <p:nvSpPr>
            <p:cNvPr id="5" name="文本框 139"/>
            <p:cNvSpPr>
              <a:spLocks noChangeArrowheads="1"/>
            </p:cNvSpPr>
            <p:nvPr/>
          </p:nvSpPr>
          <p:spPr bwMode="auto">
            <a:xfrm rot="-5400000">
              <a:off x="65417" y="310523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6" name="文本框 140"/>
            <p:cNvSpPr>
              <a:spLocks noChangeArrowheads="1"/>
            </p:cNvSpPr>
            <p:nvPr/>
          </p:nvSpPr>
          <p:spPr bwMode="auto">
            <a:xfrm rot="-4930435">
              <a:off x="68316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7" name="文本框 141"/>
            <p:cNvSpPr>
              <a:spLocks noChangeArrowheads="1"/>
            </p:cNvSpPr>
            <p:nvPr/>
          </p:nvSpPr>
          <p:spPr bwMode="auto">
            <a:xfrm rot="-4460869">
              <a:off x="76959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8" name="文本框 142"/>
            <p:cNvSpPr>
              <a:spLocks noChangeArrowheads="1"/>
            </p:cNvSpPr>
            <p:nvPr/>
          </p:nvSpPr>
          <p:spPr bwMode="auto">
            <a:xfrm rot="-3991306">
              <a:off x="91185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9" name="文本框 143"/>
            <p:cNvSpPr>
              <a:spLocks noChangeArrowheads="1"/>
            </p:cNvSpPr>
            <p:nvPr/>
          </p:nvSpPr>
          <p:spPr bwMode="auto">
            <a:xfrm rot="-3521739">
              <a:off x="110729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0" name="文本框 144"/>
            <p:cNvSpPr>
              <a:spLocks noChangeArrowheads="1"/>
            </p:cNvSpPr>
            <p:nvPr/>
          </p:nvSpPr>
          <p:spPr bwMode="auto">
            <a:xfrm rot="-3052174">
              <a:off x="135226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1" name="文本框 145"/>
            <p:cNvSpPr>
              <a:spLocks noChangeArrowheads="1"/>
            </p:cNvSpPr>
            <p:nvPr/>
          </p:nvSpPr>
          <p:spPr bwMode="auto">
            <a:xfrm rot="-2582609">
              <a:off x="164224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2" name="文本框 146"/>
            <p:cNvSpPr>
              <a:spLocks noChangeArrowheads="1"/>
            </p:cNvSpPr>
            <p:nvPr/>
          </p:nvSpPr>
          <p:spPr bwMode="auto">
            <a:xfrm rot="-2113044">
              <a:off x="197176" y="5624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3" name="文本框 147"/>
            <p:cNvSpPr>
              <a:spLocks noChangeArrowheads="1"/>
            </p:cNvSpPr>
            <p:nvPr/>
          </p:nvSpPr>
          <p:spPr bwMode="auto">
            <a:xfrm rot="-1643478">
              <a:off x="233473" y="3416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4" name="文本框 148"/>
            <p:cNvSpPr>
              <a:spLocks noChangeArrowheads="1"/>
            </p:cNvSpPr>
            <p:nvPr/>
          </p:nvSpPr>
          <p:spPr bwMode="auto">
            <a:xfrm rot="-1173913">
              <a:off x="272437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5" name="文本框 149"/>
            <p:cNvSpPr>
              <a:spLocks noChangeArrowheads="1"/>
            </p:cNvSpPr>
            <p:nvPr/>
          </p:nvSpPr>
          <p:spPr bwMode="auto">
            <a:xfrm rot="-704348">
              <a:off x="313341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6" name="文本框 150"/>
            <p:cNvSpPr>
              <a:spLocks noChangeArrowheads="1"/>
            </p:cNvSpPr>
            <p:nvPr/>
          </p:nvSpPr>
          <p:spPr bwMode="auto">
            <a:xfrm rot="-234781">
              <a:off x="35542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7" name="文本框 151"/>
            <p:cNvSpPr>
              <a:spLocks noChangeArrowheads="1"/>
            </p:cNvSpPr>
            <p:nvPr/>
          </p:nvSpPr>
          <p:spPr bwMode="auto">
            <a:xfrm rot="234782">
              <a:off x="397907" y="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8" name="文本框 152"/>
            <p:cNvSpPr>
              <a:spLocks noChangeArrowheads="1"/>
            </p:cNvSpPr>
            <p:nvPr/>
          </p:nvSpPr>
          <p:spPr bwMode="auto">
            <a:xfrm rot="704348">
              <a:off x="439993" y="578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19" name="文本框 153"/>
            <p:cNvSpPr>
              <a:spLocks noChangeArrowheads="1"/>
            </p:cNvSpPr>
            <p:nvPr/>
          </p:nvSpPr>
          <p:spPr bwMode="auto">
            <a:xfrm rot="1173913">
              <a:off x="480899" y="1724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0" name="文本框 154"/>
            <p:cNvSpPr>
              <a:spLocks noChangeArrowheads="1"/>
            </p:cNvSpPr>
            <p:nvPr/>
          </p:nvSpPr>
          <p:spPr bwMode="auto">
            <a:xfrm rot="1643478">
              <a:off x="519863" y="34171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1" name="文本框 155"/>
            <p:cNvSpPr>
              <a:spLocks noChangeArrowheads="1"/>
            </p:cNvSpPr>
            <p:nvPr/>
          </p:nvSpPr>
          <p:spPr bwMode="auto">
            <a:xfrm rot="2113044">
              <a:off x="556159" y="5624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2" name="文本框 156"/>
            <p:cNvSpPr>
              <a:spLocks noChangeArrowheads="1"/>
            </p:cNvSpPr>
            <p:nvPr/>
          </p:nvSpPr>
          <p:spPr bwMode="auto">
            <a:xfrm rot="2582608">
              <a:off x="589109" y="83050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3" name="文本框 157"/>
            <p:cNvSpPr>
              <a:spLocks noChangeArrowheads="1"/>
            </p:cNvSpPr>
            <p:nvPr/>
          </p:nvSpPr>
          <p:spPr bwMode="auto">
            <a:xfrm rot="3052174">
              <a:off x="618104" y="1140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4" name="文本框 158"/>
            <p:cNvSpPr>
              <a:spLocks noChangeArrowheads="1"/>
            </p:cNvSpPr>
            <p:nvPr/>
          </p:nvSpPr>
          <p:spPr bwMode="auto">
            <a:xfrm rot="3521739">
              <a:off x="642602" y="14880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5" name="文本框 159"/>
            <p:cNvSpPr>
              <a:spLocks noChangeArrowheads="1"/>
            </p:cNvSpPr>
            <p:nvPr/>
          </p:nvSpPr>
          <p:spPr bwMode="auto">
            <a:xfrm rot="3991306">
              <a:off x="662146" y="18652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6" name="文本框 160"/>
            <p:cNvSpPr>
              <a:spLocks noChangeArrowheads="1"/>
            </p:cNvSpPr>
            <p:nvPr/>
          </p:nvSpPr>
          <p:spPr bwMode="auto">
            <a:xfrm rot="4460869">
              <a:off x="676373" y="226550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7" name="文本框 161"/>
            <p:cNvSpPr>
              <a:spLocks noChangeArrowheads="1"/>
            </p:cNvSpPr>
            <p:nvPr/>
          </p:nvSpPr>
          <p:spPr bwMode="auto">
            <a:xfrm rot="4930435">
              <a:off x="685015" y="268141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8" name="文本框 162"/>
            <p:cNvSpPr>
              <a:spLocks noChangeArrowheads="1"/>
            </p:cNvSpPr>
            <p:nvPr/>
          </p:nvSpPr>
          <p:spPr bwMode="auto">
            <a:xfrm rot="5400000">
              <a:off x="687915" y="31052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29" name="文本框 163"/>
            <p:cNvSpPr>
              <a:spLocks noChangeArrowheads="1"/>
            </p:cNvSpPr>
            <p:nvPr/>
          </p:nvSpPr>
          <p:spPr bwMode="auto">
            <a:xfrm rot="5869565">
              <a:off x="6850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0" name="文本框 164"/>
            <p:cNvSpPr>
              <a:spLocks noChangeArrowheads="1"/>
            </p:cNvSpPr>
            <p:nvPr/>
          </p:nvSpPr>
          <p:spPr bwMode="auto">
            <a:xfrm rot="6339131">
              <a:off x="676373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1" name="文本框 165"/>
            <p:cNvSpPr>
              <a:spLocks noChangeArrowheads="1"/>
            </p:cNvSpPr>
            <p:nvPr/>
          </p:nvSpPr>
          <p:spPr bwMode="auto">
            <a:xfrm rot="6808695">
              <a:off x="662147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2" name="文本框 166"/>
            <p:cNvSpPr>
              <a:spLocks noChangeArrowheads="1"/>
            </p:cNvSpPr>
            <p:nvPr/>
          </p:nvSpPr>
          <p:spPr bwMode="auto">
            <a:xfrm rot="7278261">
              <a:off x="642603" y="472244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3" name="文本框 167"/>
            <p:cNvSpPr>
              <a:spLocks noChangeArrowheads="1"/>
            </p:cNvSpPr>
            <p:nvPr/>
          </p:nvSpPr>
          <p:spPr bwMode="auto">
            <a:xfrm rot="7747826">
              <a:off x="618105" y="506948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4" name="文本框 168"/>
            <p:cNvSpPr>
              <a:spLocks noChangeArrowheads="1"/>
            </p:cNvSpPr>
            <p:nvPr/>
          </p:nvSpPr>
          <p:spPr bwMode="auto">
            <a:xfrm rot="8217393">
              <a:off x="589111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5" name="文本框 169"/>
            <p:cNvSpPr>
              <a:spLocks noChangeArrowheads="1"/>
            </p:cNvSpPr>
            <p:nvPr/>
          </p:nvSpPr>
          <p:spPr bwMode="auto">
            <a:xfrm rot="8686956">
              <a:off x="556159" y="56480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6" name="文本框 170"/>
            <p:cNvSpPr>
              <a:spLocks noChangeArrowheads="1"/>
            </p:cNvSpPr>
            <p:nvPr/>
          </p:nvSpPr>
          <p:spPr bwMode="auto">
            <a:xfrm rot="9156522">
              <a:off x="519861" y="586879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7" name="文本框 171"/>
            <p:cNvSpPr>
              <a:spLocks noChangeArrowheads="1"/>
            </p:cNvSpPr>
            <p:nvPr/>
          </p:nvSpPr>
          <p:spPr bwMode="auto">
            <a:xfrm rot="9626087">
              <a:off x="480898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8" name="文本框 172"/>
            <p:cNvSpPr>
              <a:spLocks noChangeArrowheads="1"/>
            </p:cNvSpPr>
            <p:nvPr/>
          </p:nvSpPr>
          <p:spPr bwMode="auto">
            <a:xfrm rot="10095652">
              <a:off x="439993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39" name="文本框 173"/>
            <p:cNvSpPr>
              <a:spLocks noChangeArrowheads="1"/>
            </p:cNvSpPr>
            <p:nvPr/>
          </p:nvSpPr>
          <p:spPr bwMode="auto">
            <a:xfrm rot="10565217">
              <a:off x="39790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0" name="文本框 174"/>
            <p:cNvSpPr>
              <a:spLocks noChangeArrowheads="1"/>
            </p:cNvSpPr>
            <p:nvPr/>
          </p:nvSpPr>
          <p:spPr bwMode="auto">
            <a:xfrm rot="-10565217">
              <a:off x="355427" y="621048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1" name="文本框 175"/>
            <p:cNvSpPr>
              <a:spLocks noChangeArrowheads="1"/>
            </p:cNvSpPr>
            <p:nvPr/>
          </p:nvSpPr>
          <p:spPr bwMode="auto">
            <a:xfrm rot="-10095652">
              <a:off x="313341" y="615263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2" name="文本框 176"/>
            <p:cNvSpPr>
              <a:spLocks noChangeArrowheads="1"/>
            </p:cNvSpPr>
            <p:nvPr/>
          </p:nvSpPr>
          <p:spPr bwMode="auto">
            <a:xfrm rot="-9626087">
              <a:off x="272437" y="603802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3" name="文本框 177"/>
            <p:cNvSpPr>
              <a:spLocks noChangeArrowheads="1"/>
            </p:cNvSpPr>
            <p:nvPr/>
          </p:nvSpPr>
          <p:spPr bwMode="auto">
            <a:xfrm rot="-9156522">
              <a:off x="233472" y="586877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4" name="文本框 178"/>
            <p:cNvSpPr>
              <a:spLocks noChangeArrowheads="1"/>
            </p:cNvSpPr>
            <p:nvPr/>
          </p:nvSpPr>
          <p:spPr bwMode="auto">
            <a:xfrm rot="-8686956">
              <a:off x="197176" y="564805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5" name="文本框 179"/>
            <p:cNvSpPr>
              <a:spLocks noChangeArrowheads="1"/>
            </p:cNvSpPr>
            <p:nvPr/>
          </p:nvSpPr>
          <p:spPr bwMode="auto">
            <a:xfrm rot="-8217391">
              <a:off x="164224" y="537996"/>
              <a:ext cx="220596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6" name="文本框 180"/>
            <p:cNvSpPr>
              <a:spLocks noChangeArrowheads="1"/>
            </p:cNvSpPr>
            <p:nvPr/>
          </p:nvSpPr>
          <p:spPr bwMode="auto">
            <a:xfrm rot="-7747826">
              <a:off x="135228" y="506949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7" name="文本框 181"/>
            <p:cNvSpPr>
              <a:spLocks noChangeArrowheads="1"/>
            </p:cNvSpPr>
            <p:nvPr/>
          </p:nvSpPr>
          <p:spPr bwMode="auto">
            <a:xfrm rot="-7278261">
              <a:off x="110729" y="47224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8" name="文本框 182"/>
            <p:cNvSpPr>
              <a:spLocks noChangeArrowheads="1"/>
            </p:cNvSpPr>
            <p:nvPr/>
          </p:nvSpPr>
          <p:spPr bwMode="auto">
            <a:xfrm rot="-6808696">
              <a:off x="91185" y="434525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49" name="文本框 183"/>
            <p:cNvSpPr>
              <a:spLocks noChangeArrowheads="1"/>
            </p:cNvSpPr>
            <p:nvPr/>
          </p:nvSpPr>
          <p:spPr bwMode="auto">
            <a:xfrm rot="-6339130">
              <a:off x="76959" y="394497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  <p:sp>
          <p:nvSpPr>
            <p:cNvPr id="50" name="文本框 184"/>
            <p:cNvSpPr>
              <a:spLocks noChangeArrowheads="1"/>
            </p:cNvSpPr>
            <p:nvPr/>
          </p:nvSpPr>
          <p:spPr bwMode="auto">
            <a:xfrm rot="-5869565">
              <a:off x="68316" y="352906"/>
              <a:ext cx="220595" cy="35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>
                  <a:solidFill>
                    <a:srgbClr val="CEE1F2"/>
                  </a:solidFill>
                  <a:latin typeface="Calibri" panose="020F0502020204030204" pitchFamily="34" charset="0"/>
                  <a:sym typeface="宋体" panose="02010600030101010101" pitchFamily="2" charset="-122"/>
                </a:rPr>
                <a:t>｜</a:t>
              </a:r>
            </a:p>
          </p:txBody>
        </p:sp>
      </p:grpSp>
      <p:sp>
        <p:nvSpPr>
          <p:cNvPr id="51" name="椭圆 1"/>
          <p:cNvSpPr>
            <a:spLocks noChangeArrowheads="1"/>
          </p:cNvSpPr>
          <p:nvPr/>
        </p:nvSpPr>
        <p:spPr bwMode="auto">
          <a:xfrm>
            <a:off x="2786252" y="1255402"/>
            <a:ext cx="1377950" cy="1377950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椭圆 1"/>
          <p:cNvSpPr>
            <a:spLocks noChangeArrowheads="1"/>
          </p:cNvSpPr>
          <p:nvPr/>
        </p:nvSpPr>
        <p:spPr bwMode="auto">
          <a:xfrm>
            <a:off x="2671952" y="2469839"/>
            <a:ext cx="692150" cy="1379538"/>
          </a:xfrm>
          <a:custGeom>
            <a:avLst/>
            <a:gdLst>
              <a:gd name="T0" fmla="*/ 0 w 828092"/>
              <a:gd name="T1" fmla="*/ 0 h 1656184"/>
              <a:gd name="T2" fmla="*/ 828092 w 828092"/>
              <a:gd name="T3" fmla="*/ 1656184 h 1656184"/>
            </a:gdLst>
            <a:ahLst/>
            <a:cxnLst/>
            <a:rect l="T0" t="T1" r="T2" b="T3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3" name="椭圆 1"/>
          <p:cNvSpPr>
            <a:spLocks noChangeArrowheads="1"/>
          </p:cNvSpPr>
          <p:nvPr/>
        </p:nvSpPr>
        <p:spPr bwMode="auto">
          <a:xfrm rot="5400000">
            <a:off x="2564796" y="3685070"/>
            <a:ext cx="1371600" cy="1385888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椭圆 1"/>
          <p:cNvSpPr>
            <a:spLocks noChangeArrowheads="1"/>
          </p:cNvSpPr>
          <p:nvPr/>
        </p:nvSpPr>
        <p:spPr bwMode="auto">
          <a:xfrm rot="10800000">
            <a:off x="1552765" y="1064902"/>
            <a:ext cx="1379537" cy="1379537"/>
          </a:xfrm>
          <a:custGeom>
            <a:avLst/>
            <a:gdLst>
              <a:gd name="T0" fmla="*/ 0 w 1648346"/>
              <a:gd name="T1" fmla="*/ 0 h 1656184"/>
              <a:gd name="T2" fmla="*/ 1648346 w 1648346"/>
              <a:gd name="T3" fmla="*/ 1656184 h 1656184"/>
            </a:gdLst>
            <a:ahLst/>
            <a:cxnLst/>
            <a:rect l="T0" t="T1" r="T2" b="T3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5" name="椭圆 1"/>
          <p:cNvSpPr>
            <a:spLocks noChangeArrowheads="1"/>
          </p:cNvSpPr>
          <p:nvPr/>
        </p:nvSpPr>
        <p:spPr bwMode="auto">
          <a:xfrm rot="6199008">
            <a:off x="1813115" y="3147702"/>
            <a:ext cx="688975" cy="1304925"/>
          </a:xfrm>
          <a:custGeom>
            <a:avLst/>
            <a:gdLst>
              <a:gd name="T0" fmla="*/ 0 w 828092"/>
              <a:gd name="T1" fmla="*/ 0 h 1560369"/>
              <a:gd name="T2" fmla="*/ 828092 w 828092"/>
              <a:gd name="T3" fmla="*/ 1560369 h 1560369"/>
            </a:gdLst>
            <a:ahLst/>
            <a:cxnLst/>
            <a:rect l="T0" t="T1" r="T2" b="T3"/>
            <a:pathLst>
              <a:path w="828092" h="1560369">
                <a:moveTo>
                  <a:pt x="16824" y="994982"/>
                </a:moveTo>
                <a:cubicBezTo>
                  <a:pt x="5793" y="941075"/>
                  <a:pt x="0" y="885260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0557"/>
                  <a:pt x="461395" y="1467304"/>
                  <a:pt x="811810" y="1474523"/>
                </a:cubicBezTo>
                <a:lnTo>
                  <a:pt x="449129" y="1560369"/>
                </a:lnTo>
                <a:cubicBezTo>
                  <a:pt x="229080" y="1450469"/>
                  <a:pt x="67556" y="1242904"/>
                  <a:pt x="16824" y="99498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6" name="圆角矩形 14"/>
          <p:cNvSpPr>
            <a:spLocks noChangeArrowheads="1"/>
          </p:cNvSpPr>
          <p:nvPr/>
        </p:nvSpPr>
        <p:spPr bwMode="auto">
          <a:xfrm>
            <a:off x="4037202" y="1588777"/>
            <a:ext cx="3313113" cy="538162"/>
          </a:xfrm>
          <a:custGeom>
            <a:avLst/>
            <a:gdLst>
              <a:gd name="T0" fmla="*/ 0 w 3960440"/>
              <a:gd name="T1" fmla="*/ 0 h 648072"/>
              <a:gd name="T2" fmla="*/ 3960440 w 3960440"/>
              <a:gd name="T3" fmla="*/ 648072 h 648072"/>
            </a:gdLst>
            <a:ahLst/>
            <a:cxnLst/>
            <a:rect l="T0" t="T1" r="T2" b="T3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类图概念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圆角矩形 14"/>
          <p:cNvSpPr>
            <a:spLocks noChangeArrowheads="1"/>
          </p:cNvSpPr>
          <p:nvPr/>
        </p:nvSpPr>
        <p:spPr bwMode="auto">
          <a:xfrm>
            <a:off x="4006245" y="3317307"/>
            <a:ext cx="3375025" cy="539750"/>
          </a:xfrm>
          <a:custGeom>
            <a:avLst/>
            <a:gdLst>
              <a:gd name="T0" fmla="*/ 0 w 4033295"/>
              <a:gd name="T1" fmla="*/ 0 h 648072"/>
              <a:gd name="T2" fmla="*/ 3709259 w 4033295"/>
              <a:gd name="T3" fmla="*/ 0 h 648072"/>
              <a:gd name="T4" fmla="*/ 4033295 w 4033295"/>
              <a:gd name="T5" fmla="*/ 324036 h 648072"/>
              <a:gd name="T6" fmla="*/ 3709259 w 4033295"/>
              <a:gd name="T7" fmla="*/ 648072 h 648072"/>
              <a:gd name="T8" fmla="*/ 72855 w 4033295"/>
              <a:gd name="T9" fmla="*/ 648072 h 648072"/>
              <a:gd name="T10" fmla="*/ 0 w 4033295"/>
              <a:gd name="T11" fmla="*/ 0 h 648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33295"/>
              <a:gd name="T19" fmla="*/ 0 h 648072"/>
              <a:gd name="T20" fmla="*/ 4033295 w 4033295"/>
              <a:gd name="T21" fmla="*/ 648072 h 6480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33295" h="648072">
                <a:moveTo>
                  <a:pt x="0" y="0"/>
                </a:moveTo>
                <a:lnTo>
                  <a:pt x="3709259" y="0"/>
                </a:lnTo>
                <a:cubicBezTo>
                  <a:pt x="3888219" y="0"/>
                  <a:pt x="4033295" y="145076"/>
                  <a:pt x="4033295" y="324036"/>
                </a:cubicBezTo>
                <a:cubicBezTo>
                  <a:pt x="4033295" y="502996"/>
                  <a:pt x="3888219" y="648072"/>
                  <a:pt x="3709259" y="648072"/>
                </a:cubicBezTo>
                <a:lnTo>
                  <a:pt x="72855" y="648072"/>
                </a:lnTo>
                <a:cubicBezTo>
                  <a:pt x="72855" y="432048"/>
                  <a:pt x="0" y="216024"/>
                  <a:pt x="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主要目的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45"/>
          <p:cNvSpPr>
            <a:spLocks noChangeArrowheads="1"/>
          </p:cNvSpPr>
          <p:nvPr/>
        </p:nvSpPr>
        <p:spPr bwMode="auto">
          <a:xfrm>
            <a:off x="3232340" y="1607827"/>
            <a:ext cx="5064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59" name="TextBox 46"/>
          <p:cNvSpPr>
            <a:spLocks noChangeArrowheads="1"/>
          </p:cNvSpPr>
          <p:nvPr/>
        </p:nvSpPr>
        <p:spPr bwMode="auto">
          <a:xfrm>
            <a:off x="3111690" y="4057339"/>
            <a:ext cx="5064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60" name="TextBox 47"/>
          <p:cNvSpPr>
            <a:spLocks noChangeArrowheads="1"/>
          </p:cNvSpPr>
          <p:nvPr/>
        </p:nvSpPr>
        <p:spPr bwMode="auto">
          <a:xfrm>
            <a:off x="4135627" y="2247589"/>
            <a:ext cx="4756913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类是对一组具有相同属性、操作、关系和语义的对象的抽象。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主要包括名称部分、属性部分和操作部分。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TextBox 48"/>
          <p:cNvSpPr>
            <a:spLocks noChangeArrowheads="1"/>
          </p:cNvSpPr>
          <p:nvPr/>
        </p:nvSpPr>
        <p:spPr bwMode="auto">
          <a:xfrm>
            <a:off x="3884802" y="3849377"/>
            <a:ext cx="3987800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建模工具主要根据类图生成代码。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6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  <p:bldP spid="51" grpId="0" bldLvl="0" animBg="1" autoUpdateAnimBg="0"/>
      <p:bldP spid="52" grpId="0" bldLvl="0" animBg="1" autoUpdateAnimBg="0"/>
      <p:bldP spid="53" grpId="0" bldLvl="0" animBg="1" autoUpdateAnimBg="0"/>
      <p:bldP spid="54" grpId="0" bldLvl="0" animBg="1" autoUpdateAnimBg="0"/>
      <p:bldP spid="55" grpId="0" bldLvl="0" animBg="1" autoUpdateAnimBg="0"/>
      <p:bldP spid="56" grpId="0" bldLvl="0" animBg="1" autoUpdateAnimBg="0"/>
      <p:bldP spid="57" grpId="0" bldLvl="0" animBg="1" autoUpdateAnimBg="0"/>
      <p:bldP spid="58" grpId="0" bldLvl="0" autoUpdateAnimBg="0"/>
      <p:bldP spid="59" grpId="0" bldLvl="0" autoUpdateAnimBg="0"/>
      <p:bldP spid="60" grpId="0" bldLvl="0" autoUpdateAnimBg="0"/>
      <p:bldP spid="61" grpId="0" bldLvl="0" autoUpdateAnimBg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</TotalTime>
  <Words>2078</Words>
  <Application>Microsoft Office PowerPoint</Application>
  <PresentationFormat>全屏显示(16:9)</PresentationFormat>
  <Paragraphs>1441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zdg</cp:lastModifiedBy>
  <cp:revision>79</cp:revision>
  <dcterms:created xsi:type="dcterms:W3CDTF">2016-07-05T10:23:56Z</dcterms:created>
  <dcterms:modified xsi:type="dcterms:W3CDTF">2017-11-17T06:53:50Z</dcterms:modified>
</cp:coreProperties>
</file>