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7" r:id="rId2"/>
    <p:sldId id="257" r:id="rId3"/>
    <p:sldId id="258" r:id="rId4"/>
    <p:sldId id="260" r:id="rId5"/>
    <p:sldId id="265" r:id="rId6"/>
    <p:sldId id="267" r:id="rId7"/>
    <p:sldId id="27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72" r:id="rId16"/>
    <p:sldId id="296" r:id="rId17"/>
    <p:sldId id="279" r:id="rId18"/>
    <p:sldId id="303" r:id="rId19"/>
    <p:sldId id="304" r:id="rId20"/>
    <p:sldId id="288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65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B302-289E-47C3-91CB-B74D6A9D23B5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9C61-8954-48C0-AA86-8C6F2DA77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9862-6428-4263-8BA8-BD5D67507C82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7D1B-DCFF-44A1-A3E1-116C71DAE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6" name="文本框 5"/>
          <p:cNvSpPr txBox="1"/>
          <p:nvPr/>
        </p:nvSpPr>
        <p:spPr>
          <a:xfrm>
            <a:off x="81280" y="1541085"/>
            <a:ext cx="893064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35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UML</a:t>
            </a:r>
            <a:r>
              <a:rPr lang="zh-CN" altLang="en-US" sz="1035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工具介绍</a:t>
            </a:r>
            <a:endParaRPr lang="zh-CN" altLang="en-US" sz="1035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2109013" y="3763263"/>
            <a:ext cx="5253245" cy="5598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38" b="1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G04</a:t>
            </a:r>
            <a:endParaRPr lang="zh-CN" altLang="en-US" sz="3038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99" y="3875825"/>
            <a:ext cx="3762159" cy="5770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谢正树</a:t>
            </a:r>
            <a:endParaRPr lang="en-US" altLang="zh-CN" sz="1575" b="1" dirty="0" smtClean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张天颖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张晓钒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7" y="3231970"/>
            <a:ext cx="2691044" cy="19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1774" y="3838243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1" y="1261640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50" y="1308473"/>
            <a:ext cx="530987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由于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侧重不一样，所以它对数据库建模的支持很好，支持了能够看到的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90%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左右的数据库，对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的建模使用到的各种图的支持比较滞后。但是在最近得到加强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使用它来进行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开发的并不多，很多人都是用它来作为数据库的建模。如果使用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分析，它的优点是生成代码时对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Sybase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的产品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PowerBuilder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的支持很好（其它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建模工具则没有或者需要一定的插件），其他面向对象语言如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VB,C#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等支持也不错。但是它好像继承了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Sybase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公司的一贯传统，对中国的市场不是很看看好，所以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对中文的支持总是有这样或那样的问题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9" y="1230685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8" y="892548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 Designer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87370" y="4149595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51896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79189" y="356229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351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建模工具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原来仅仅是一种画图工具，能够用来描述各种图形（从电路图到房屋结构图），也是到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VISIO2000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才开始引进软件分析设计功能到代码生成的全部功能，它可以说是目前最能够用图形方式来表达各种商业图形用途的工具（对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软件开发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支持仅仅是其中很少的一部分）。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98853" y="3863041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791874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6354" y="3555242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1" y="1261640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50" y="1308473"/>
            <a:ext cx="53098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它跟微软的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office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产品的能够很好兼容。能够把图形直接复制或者内嵌到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的文档中。但是对于代码的生成更多是支持微软的产品如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VB,VC++,MS SQL Server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等（这也是微软的传统），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所以它可以说用于图形语义的描述比较方便，但是用于软件开发过程的迭代开发则有点牵强。</a:t>
            </a: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9" y="1230685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8" y="892548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 Designer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91950" y="3866594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4403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79189" y="356229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351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是一款开放源代码的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开发工具，是由韩国公司主导开发出来的产品，可以直接去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官网上下载。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://staruml.io/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98853" y="3863041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47406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6354" y="3555242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1" y="1261640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50" y="1308473"/>
            <a:ext cx="530987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可以绘制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种的常用图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完全免费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多种格式（遵守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语法规则，不支持违反语法的工作）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双向工程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（用于交换不同工具生成的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入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支持模式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简洁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功能较少（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9" y="1230685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8" y="892548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 UML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91950" y="3866594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61683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46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THREE</a:t>
              </a:r>
              <a:endParaRPr lang="zh-CN" altLang="en-US" sz="24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89" y="589273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Star</a:t>
              </a:r>
            </a:p>
            <a:p>
              <a:pPr algn="ctr" eaLnBrk="1" hangingPunct="1"/>
              <a:r>
                <a:rPr lang="en-US" altLang="zh-CN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UML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5056" y="2680164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1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293" y="1272540"/>
            <a:ext cx="3704463" cy="198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0388" y="873311"/>
            <a:ext cx="4372152" cy="236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矩形 83"/>
          <p:cNvSpPr>
            <a:spLocks noChangeArrowheads="1"/>
          </p:cNvSpPr>
          <p:nvPr/>
        </p:nvSpPr>
        <p:spPr bwMode="auto">
          <a:xfrm>
            <a:off x="638175" y="3346133"/>
            <a:ext cx="2066290" cy="6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UML1.4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85"/>
          <p:cNvSpPr>
            <a:spLocks noChangeArrowheads="1"/>
          </p:cNvSpPr>
          <p:nvPr/>
        </p:nvSpPr>
        <p:spPr bwMode="auto">
          <a:xfrm>
            <a:off x="5520055" y="3347920"/>
            <a:ext cx="2486660" cy="66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UML2.0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1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52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FOUR</a:t>
              </a:r>
              <a:endParaRPr lang="zh-CN" altLang="en-US" sz="28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886" y="65950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77136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1.Rational Rose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有什么缺点？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2.Power Designer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偏向于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为什么选择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3408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其它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8" y="1319848"/>
            <a:ext cx="752729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谢正树：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需求项目工程计划专题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计划及完善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嵇德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宏：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会议记录，需求项目工程计划专题计划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郑丁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景和范围文档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，最后审核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钒：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8.5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《QA》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张天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颖：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Project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基础、建模与设计指南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192393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8533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参考资料及任务分工评价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868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4" grpId="0"/>
      <p:bldP spid="66" grpId="0" bldLvl="0" animBg="1" autoUpdateAnimBg="0"/>
      <p:bldP spid="6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2916238" y="-395288"/>
            <a:ext cx="5935663" cy="5935663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2470150" y="930275"/>
            <a:ext cx="434975" cy="412750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2768600" y="1955800"/>
            <a:ext cx="434975" cy="412750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2697163" y="3074988"/>
            <a:ext cx="434975" cy="411162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14"/>
          <p:cNvSpPr>
            <a:spLocks noChangeArrowheads="1"/>
          </p:cNvSpPr>
          <p:nvPr/>
        </p:nvSpPr>
        <p:spPr bwMode="auto">
          <a:xfrm>
            <a:off x="2311400" y="4065588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"/>
          <p:cNvSpPr>
            <a:spLocks noChangeArrowheads="1"/>
          </p:cNvSpPr>
          <p:nvPr/>
        </p:nvSpPr>
        <p:spPr bwMode="auto">
          <a:xfrm>
            <a:off x="804863" y="2279650"/>
            <a:ext cx="138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673100" y="1758950"/>
            <a:ext cx="1627188" cy="1624013"/>
            <a:chOff x="0" y="0"/>
            <a:chExt cx="1452770" cy="1449927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239" y="60817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561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633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771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493" y="29144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88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7" y="16266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8817" y="11015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29905" y="66922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6218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334" y="113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760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962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388" y="113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504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817" y="66925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05" y="11015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445" y="16265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3234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215" y="29144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493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355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283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61" y="60818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283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355" y="772646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493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215" y="92491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3235" y="99288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445" y="105369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05" y="110620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817" y="114943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504" y="118258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388" y="12050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962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760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334" y="12050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6218" y="118258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29905" y="1149433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8817" y="110620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7" y="105369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88" y="99289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493" y="92491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771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633" y="77264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561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2768600" y="933450"/>
            <a:ext cx="358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引言</a:t>
            </a: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3082925" y="1979613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187"/>
          <p:cNvSpPr>
            <a:spLocks noChangeArrowheads="1"/>
          </p:cNvSpPr>
          <p:nvPr/>
        </p:nvSpPr>
        <p:spPr bwMode="auto">
          <a:xfrm>
            <a:off x="2933700" y="3081338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188"/>
          <p:cNvSpPr>
            <a:spLocks noChangeArrowheads="1"/>
          </p:cNvSpPr>
          <p:nvPr/>
        </p:nvSpPr>
        <p:spPr bwMode="auto">
          <a:xfrm>
            <a:off x="2914650" y="4071938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</a:p>
        </p:txBody>
      </p:sp>
      <p:sp>
        <p:nvSpPr>
          <p:cNvPr id="62" name="TextBox 2"/>
          <p:cNvSpPr>
            <a:spLocks noChangeArrowheads="1"/>
          </p:cNvSpPr>
          <p:nvPr/>
        </p:nvSpPr>
        <p:spPr bwMode="auto">
          <a:xfrm>
            <a:off x="2384425" y="93662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E1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59"/>
          <p:cNvSpPr>
            <a:spLocks noChangeArrowheads="1"/>
          </p:cNvSpPr>
          <p:nvPr/>
        </p:nvSpPr>
        <p:spPr bwMode="auto">
          <a:xfrm>
            <a:off x="2697163" y="197008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60"/>
          <p:cNvSpPr>
            <a:spLocks noChangeArrowheads="1"/>
          </p:cNvSpPr>
          <p:nvPr/>
        </p:nvSpPr>
        <p:spPr bwMode="auto">
          <a:xfrm>
            <a:off x="2633663" y="308133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61"/>
          <p:cNvSpPr>
            <a:spLocks noChangeArrowheads="1"/>
          </p:cNvSpPr>
          <p:nvPr/>
        </p:nvSpPr>
        <p:spPr bwMode="auto">
          <a:xfrm>
            <a:off x="2225675" y="407193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9" grpId="0" bldLvl="0" animBg="1" autoUpdateAnimBg="0"/>
      <p:bldP spid="9" grpId="1" bldLvl="0" animBg="1" autoUpdateAnimBg="0"/>
      <p:bldP spid="10" grpId="0" bldLvl="0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  <p:bldP spid="62" grpId="0" bldLvl="0" autoUpdateAnimBg="0"/>
      <p:bldP spid="63" grpId="0" bldLvl="0" autoUpdateAnimBg="0"/>
      <p:bldP spid="64" grpId="0" bldLvl="0" autoUpdateAnimBg="0"/>
      <p:bldP spid="65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7309647">
            <a:off x="4664869" y="1308497"/>
            <a:ext cx="1633538" cy="137160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578595">
            <a:off x="2336008" y="1165622"/>
            <a:ext cx="2493169" cy="1819275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593" y="1595508"/>
            <a:ext cx="519583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		</a:t>
            </a:r>
            <a:r>
              <a:rPr lang="zh-CN" altLang="en-US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谢谢</a:t>
            </a:r>
            <a:endParaRPr lang="zh-CN" altLang="en-US" sz="9000" b="1" u="sng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6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09596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引言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引言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工具背景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3757802" y="3927164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的提出与发展，建模工具也越来越多。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个软件开发者都希望找到适合自己的、拥有自己所需要的功能并且尽可能简单的建模工具。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4037202" y="4466914"/>
            <a:ext cx="3987800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的工具充分体现结构简明，容易理解，标准清楚。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9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常见建模工具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" name="任意多边形 357"/>
          <p:cNvSpPr>
            <a:spLocks noChangeArrowheads="1"/>
          </p:cNvSpPr>
          <p:nvPr/>
        </p:nvSpPr>
        <p:spPr bwMode="auto">
          <a:xfrm flipV="1">
            <a:off x="987859" y="389738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Rational Rose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" name="矩形 361"/>
          <p:cNvSpPr>
            <a:spLocks noChangeArrowheads="1"/>
          </p:cNvSpPr>
          <p:nvPr/>
        </p:nvSpPr>
        <p:spPr bwMode="auto">
          <a:xfrm>
            <a:off x="2696009" y="402121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362"/>
          <p:cNvSpPr>
            <a:spLocks noChangeArrowheads="1"/>
          </p:cNvSpPr>
          <p:nvPr/>
        </p:nvSpPr>
        <p:spPr bwMode="auto">
          <a:xfrm>
            <a:off x="3234172" y="393072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zh-CN" altLang="en-US" sz="1600" dirty="0" smtClean="0"/>
          </a:p>
        </p:txBody>
      </p:sp>
      <p:sp useBgFill="1">
        <p:nvSpPr>
          <p:cNvPr id="160" name="KSO_Shape"/>
          <p:cNvSpPr>
            <a:spLocks noChangeArrowheads="1"/>
          </p:cNvSpPr>
          <p:nvPr/>
        </p:nvSpPr>
        <p:spPr bwMode="auto">
          <a:xfrm>
            <a:off x="2778559" y="4103760"/>
            <a:ext cx="225425" cy="225425"/>
          </a:xfrm>
          <a:custGeom>
            <a:avLst/>
            <a:gdLst>
              <a:gd name="T0" fmla="*/ 0 w 4327"/>
              <a:gd name="T1" fmla="*/ 2147483646 h 4329"/>
              <a:gd name="T2" fmla="*/ 0 w 4327"/>
              <a:gd name="T3" fmla="*/ 2147483646 h 4329"/>
              <a:gd name="T4" fmla="*/ 2147483646 w 4327"/>
              <a:gd name="T5" fmla="*/ 2147483646 h 4329"/>
              <a:gd name="T6" fmla="*/ 2147483646 w 4327"/>
              <a:gd name="T7" fmla="*/ 2147483646 h 4329"/>
              <a:gd name="T8" fmla="*/ 2147483646 w 4327"/>
              <a:gd name="T9" fmla="*/ 2147483646 h 4329"/>
              <a:gd name="T10" fmla="*/ 2147483646 w 4327"/>
              <a:gd name="T11" fmla="*/ 2147483646 h 4329"/>
              <a:gd name="T12" fmla="*/ 2147483646 w 4327"/>
              <a:gd name="T13" fmla="*/ 2147483646 h 4329"/>
              <a:gd name="T14" fmla="*/ 2147483646 w 4327"/>
              <a:gd name="T15" fmla="*/ 2147483646 h 4329"/>
              <a:gd name="T16" fmla="*/ 2147483646 w 4327"/>
              <a:gd name="T17" fmla="*/ 2147483646 h 4329"/>
              <a:gd name="T18" fmla="*/ 2147483646 w 4327"/>
              <a:gd name="T19" fmla="*/ 2147483646 h 4329"/>
              <a:gd name="T20" fmla="*/ 0 w 4327"/>
              <a:gd name="T21" fmla="*/ 2147483646 h 4329"/>
              <a:gd name="T22" fmla="*/ 2147483646 w 4327"/>
              <a:gd name="T23" fmla="*/ 2147483646 h 4329"/>
              <a:gd name="T24" fmla="*/ 2147483646 w 4327"/>
              <a:gd name="T25" fmla="*/ 2147483646 h 4329"/>
              <a:gd name="T26" fmla="*/ 2147483646 w 4327"/>
              <a:gd name="T27" fmla="*/ 2147483646 h 4329"/>
              <a:gd name="T28" fmla="*/ 2147483646 w 4327"/>
              <a:gd name="T29" fmla="*/ 2147483646 h 4329"/>
              <a:gd name="T30" fmla="*/ 2147483646 w 4327"/>
              <a:gd name="T31" fmla="*/ 2147483646 h 4329"/>
              <a:gd name="T32" fmla="*/ 2147483646 w 4327"/>
              <a:gd name="T33" fmla="*/ 0 h 4329"/>
              <a:gd name="T34" fmla="*/ 2147483646 w 4327"/>
              <a:gd name="T35" fmla="*/ 0 h 4329"/>
              <a:gd name="T36" fmla="*/ 2147483646 w 4327"/>
              <a:gd name="T37" fmla="*/ 2147483646 h 4329"/>
              <a:gd name="T38" fmla="*/ 2147483646 w 4327"/>
              <a:gd name="T39" fmla="*/ 2147483646 h 4329"/>
              <a:gd name="T40" fmla="*/ 2147483646 w 4327"/>
              <a:gd name="T41" fmla="*/ 2147483646 h 4329"/>
              <a:gd name="T42" fmla="*/ 2147483646 w 4327"/>
              <a:gd name="T43" fmla="*/ 2147483646 h 4329"/>
              <a:gd name="T44" fmla="*/ 2147483646 w 4327"/>
              <a:gd name="T45" fmla="*/ 2147483646 h 4329"/>
              <a:gd name="T46" fmla="*/ 2147483646 w 4327"/>
              <a:gd name="T47" fmla="*/ 2147483646 h 4329"/>
              <a:gd name="T48" fmla="*/ 2147483646 w 4327"/>
              <a:gd name="T49" fmla="*/ 2147483646 h 4329"/>
              <a:gd name="T50" fmla="*/ 2147483646 w 4327"/>
              <a:gd name="T51" fmla="*/ 2147483646 h 4329"/>
              <a:gd name="T52" fmla="*/ 2147483646 w 4327"/>
              <a:gd name="T53" fmla="*/ 2147483646 h 4329"/>
              <a:gd name="T54" fmla="*/ 2147483646 w 4327"/>
              <a:gd name="T55" fmla="*/ 2147483646 h 4329"/>
              <a:gd name="T56" fmla="*/ 2147483646 w 4327"/>
              <a:gd name="T57" fmla="*/ 2147483646 h 4329"/>
              <a:gd name="T58" fmla="*/ 2147483646 w 4327"/>
              <a:gd name="T59" fmla="*/ 2147483646 h 4329"/>
              <a:gd name="T60" fmla="*/ 2147483646 w 4327"/>
              <a:gd name="T61" fmla="*/ 2147483646 h 4329"/>
              <a:gd name="T62" fmla="*/ 2147483646 w 4327"/>
              <a:gd name="T63" fmla="*/ 2147483646 h 4329"/>
              <a:gd name="T64" fmla="*/ 2147483646 w 4327"/>
              <a:gd name="T65" fmla="*/ 2147483646 h 4329"/>
              <a:gd name="T66" fmla="*/ 2147483646 w 4327"/>
              <a:gd name="T67" fmla="*/ 2147483646 h 4329"/>
              <a:gd name="T68" fmla="*/ 2147483646 w 4327"/>
              <a:gd name="T69" fmla="*/ 2147483646 h 4329"/>
              <a:gd name="T70" fmla="*/ 2147483646 w 4327"/>
              <a:gd name="T71" fmla="*/ 2147483646 h 4329"/>
              <a:gd name="T72" fmla="*/ 2147483646 w 4327"/>
              <a:gd name="T73" fmla="*/ 2147483646 h 4329"/>
              <a:gd name="T74" fmla="*/ 2147483646 w 4327"/>
              <a:gd name="T75" fmla="*/ 2147483646 h 4329"/>
              <a:gd name="T76" fmla="*/ 2147483646 w 4327"/>
              <a:gd name="T77" fmla="*/ 2147483646 h 4329"/>
              <a:gd name="T78" fmla="*/ 2147483646 w 4327"/>
              <a:gd name="T79" fmla="*/ 2147483646 h 4329"/>
              <a:gd name="T80" fmla="*/ 2147483646 w 4327"/>
              <a:gd name="T81" fmla="*/ 2147483646 h 4329"/>
              <a:gd name="T82" fmla="*/ 2147483646 w 4327"/>
              <a:gd name="T83" fmla="*/ 2147483646 h 4329"/>
              <a:gd name="T84" fmla="*/ 2147483646 w 4327"/>
              <a:gd name="T85" fmla="*/ 2147483646 h 4329"/>
              <a:gd name="T86" fmla="*/ 2147483646 w 4327"/>
              <a:gd name="T87" fmla="*/ 2147483646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327"/>
              <a:gd name="T133" fmla="*/ 0 h 4329"/>
              <a:gd name="T134" fmla="*/ 4327 w 4327"/>
              <a:gd name="T135" fmla="*/ 4329 h 43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48093" y="2319325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2868" y="215105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1029" y="2094182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89543" y="2222488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1433805" y="3301295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808580" y="313302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3346743" y="304888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875255" y="3204458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4" grpId="0" animBg="1"/>
      <p:bldP spid="155" grpId="0" bldLvl="0" animBg="1" autoUpdateAnimBg="0"/>
      <p:bldP spid="156" grpId="0" bldLvl="0" autoUpdateAnimBg="0"/>
      <p:bldP spid="157" grpId="0" animBg="1"/>
      <p:bldP spid="158" grpId="0" bldLvl="0" animBg="1" autoUpdateAnimBg="0"/>
      <p:bldP spid="159" grpId="0" bldLvl="0" autoUpdateAnimBg="0"/>
      <p:bldP spid="160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是直接从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发展而诞生的设计工具，它的出现就是为了对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建模的支持，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一开始没有对数据库端建模的支持，但是在现在的版本中已经加入数据库建模的功能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Rational Rose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236021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1773" y="3953389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主要是在开发过程中的各种语义、模块、对象以及流程，状态等描述比较好，主要体现在能够从各个方面和角度来分析和设计，使软件的开发蓝图更清晰，内部结构更加明朗（但是它的结构仅仅对那些对掌握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的开发人员，也就是说对客户了解系统的功能和流程等并不一定很有效），对系统的代码框架生成有很好的支持。但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对数据库的开发管理和数据库端的迭代不是很好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Rational Rose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87369" y="4264741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27823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原来是对数据库建模而发展起来的一种数据库建模工具。直到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版才开始对面向对象的开发的支持，后来又引入了对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的支持。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61994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1521</Words>
  <Application>Microsoft Office PowerPoint</Application>
  <PresentationFormat>全屏显示(16:9)</PresentationFormat>
  <Paragraphs>761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zdg</cp:lastModifiedBy>
  <cp:revision>45</cp:revision>
  <dcterms:created xsi:type="dcterms:W3CDTF">2016-07-05T10:23:56Z</dcterms:created>
  <dcterms:modified xsi:type="dcterms:W3CDTF">2017-11-05T11:01:37Z</dcterms:modified>
</cp:coreProperties>
</file>