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9" r:id="rId2"/>
    <p:sldId id="264" r:id="rId3"/>
    <p:sldId id="265" r:id="rId4"/>
    <p:sldId id="260" r:id="rId5"/>
    <p:sldId id="320" r:id="rId6"/>
    <p:sldId id="300" r:id="rId7"/>
    <p:sldId id="318" r:id="rId8"/>
    <p:sldId id="319" r:id="rId9"/>
    <p:sldId id="323" r:id="rId10"/>
    <p:sldId id="321" r:id="rId11"/>
    <p:sldId id="322" r:id="rId12"/>
    <p:sldId id="283" r:id="rId13"/>
    <p:sldId id="325" r:id="rId14"/>
    <p:sldId id="284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17" r:id="rId25"/>
    <p:sldId id="267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仿宋" panose="02010609060101010101" pitchFamily="49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方正汉真广标简体" panose="02010600030101010101" charset="-122"/>
      <p:regular r:id="rId35"/>
    </p:embeddedFont>
    <p:embeddedFont>
      <p:font typeface="隶书" panose="02010509060101010101" pitchFamily="49" charset="-122"/>
      <p:regular r:id="rId36"/>
    </p:embeddedFont>
    <p:embeddedFont>
      <p:font typeface="Broadway" panose="04040905080B02020502" pitchFamily="82" charset="0"/>
      <p:regular r:id="rId37"/>
    </p:embeddedFont>
    <p:embeddedFont>
      <p:font typeface="Wingdings 2" panose="05020102010507070707" pitchFamily="18" charset="2"/>
      <p:regular r:id="rId38"/>
    </p:embeddedFont>
    <p:embeddedFont>
      <p:font typeface="方正细圆简体" panose="02010600030101010101" charset="-12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1560" y="-581"/>
      </p:cViewPr>
      <p:guideLst>
        <p:guide orient="horz" pos="1627"/>
        <p:guide orient="horz" pos="259"/>
        <p:guide orient="horz" pos="2977"/>
        <p:guide pos="508"/>
        <p:guide pos="2970"/>
        <p:guide pos="52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05A0-C644-4292-A5A5-A33F0085802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66B3-FAB8-4C8E-B6D7-7943FDBDB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66B3-FAB8-4C8E-B6D7-7943FDBDB7B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CAAC-809A-4851-8204-EDE4993AF3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3691" y="1166634"/>
            <a:ext cx="49603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RUP</a:t>
            </a:r>
            <a:r>
              <a:rPr lang="zh-CN" altLang="en-US" sz="5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sz="5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TDD</a:t>
            </a:r>
            <a:endParaRPr lang="zh-CN" altLang="en-US" sz="5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160" y="25427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G4</a:t>
            </a:r>
            <a:r>
              <a:rPr lang="zh-CN" altLang="en-US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小组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media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16632" y="4100194"/>
            <a:ext cx="609600" cy="609600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1120160" y="32920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组长：郑丁公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1120140" y="4006850"/>
            <a:ext cx="751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组员：嵇德宏，谢正树，张晓钒，张天颖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29" y="1504333"/>
            <a:ext cx="2796150" cy="207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812" y="123478"/>
            <a:ext cx="78263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迭代模型的选择使用条件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、在项目开发早期需求可能有所变化。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、分析设计人员对应用领域很熟悉。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、高风险项目。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、用户可不同程度地参与整个项目的开发过程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195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812" y="0"/>
            <a:ext cx="78263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迭代模型的选择使用条件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、使用面向对象的语言或统一建模语言（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Unified Modeling Language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UML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）。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、使用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CASE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Computer Aided Software Engineering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，计算机辅助软件工程）工具，如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Rose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Rose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是非常受欢迎的物件软体开发工具。）。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、具有高素质的项目管理者和软件研发团队。 </a:t>
            </a:r>
          </a:p>
        </p:txBody>
      </p:sp>
    </p:spTree>
    <p:extLst>
      <p:ext uri="{BB962C8B-B14F-4D97-AF65-F5344CB8AC3E}">
        <p14:creationId xmlns:p14="http://schemas.microsoft.com/office/powerpoint/2010/main" val="4570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2.2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4515" y="2914650"/>
            <a:ext cx="445198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TDD</a:t>
            </a:r>
          </a:p>
          <a:p>
            <a:pPr algn="dist"/>
            <a:r>
              <a:rPr lang="en-US" altLang="zh-CN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Test-Driven Development</a:t>
            </a:r>
            <a:endParaRPr lang="zh-CN" altLang="en-US" sz="40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51" grpId="0"/>
      <p:bldP spid="30" grpId="0"/>
      <p:bldP spid="35" grpId="0"/>
      <p:bldP spid="36" grpId="0"/>
      <p:bldP spid="39" grpId="0"/>
      <p:bldP spid="42" grpId="0"/>
      <p:bldP spid="50" grpId="0"/>
      <p:bldP spid="6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555526"/>
            <a:ext cx="7826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文名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测试驱动开发 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外文名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Test-Driven Development 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简写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TDD 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核心实践技术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敏捷开发 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50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5" y="123478"/>
            <a:ext cx="7826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TDD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：测试驱动开发（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Test-Driven Development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测试驱动开发是敏捷开发中的一项核心实践和技术，也是一种设计方法论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TDD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的原理是在开发功能代码之前，先编写单元测试用例代码，测试代码确定需要编写什么产品代码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5" y="771550"/>
            <a:ext cx="7826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TDD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的基本思路就是通过测试来推动整个开发的进行，但测试驱动开发并不只是单纯的测试工作，而是把需求分析，设计，质量控制量化的过程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TDD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首先考虑使用需求（对象、功能、过程、接口等），主要是编写测试用例框架对功能的过程和接口进行设计，而测试框架可以持续进行验证。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593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6668" y="195486"/>
            <a:ext cx="78263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现根据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TDD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（测试驱动开发）开发方法，把项目分为以下几个流程：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需求分析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，搞清用户具体需要什么，千万不要实现用户不需要的（不要想当然的做需求），并且完成需求文档的编写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系统设计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，根据用户需求划分模块和功能，并设计接口，并完成概要设计文档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9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6668" y="195486"/>
            <a:ext cx="78263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原型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设计，根据模块进行原型设计，将需求细化到功能的每个字段（不要实现用户不需要的，一切以用户为中心），并完成原型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数据库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设计，根据设计好的原型进行数据库设计，并进行讨论，数据库设计应满足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项目命名规范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</a:p>
          <a:p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详细需求按模块编写测试用例，完成测试用例文档（或者编辑到</a:t>
            </a:r>
            <a:r>
              <a:rPr lang="en-US" altLang="zh-CN" sz="2800" dirty="0" err="1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Testlink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中），开发人员可以互相编写对方模块的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测试用例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55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6668" y="195486"/>
            <a:ext cx="7826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编写测试用例的同时，根据原型设计和数据库设计开始编码，并且以满足所有测试用例为基础，同时进行单元测试（保证覆盖率达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90%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，自完成槽函数和桩函数），参照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项目命名规范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</a:p>
          <a:p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最后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进行系统集成测试（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Selenium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工具），可对系统进行模拟，并行可完成用户使用手册。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817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6668" y="195486"/>
            <a:ext cx="7826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优点：在任意一个开发节点都可以拿出一个可以使用，含少量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bug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并具一定功能的产品。 </a:t>
            </a: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缺点：增加代码量。测试代码是系统代码的两倍或更多。</a:t>
            </a:r>
          </a:p>
        </p:txBody>
      </p:sp>
    </p:spTree>
    <p:extLst>
      <p:ext uri="{BB962C8B-B14F-4D97-AF65-F5344CB8AC3E}">
        <p14:creationId xmlns:p14="http://schemas.microsoft.com/office/powerpoint/2010/main" val="171779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272" y="0"/>
            <a:ext cx="7271728" cy="5143500"/>
          </a:xfrm>
          <a:custGeom>
            <a:avLst/>
            <a:gdLst>
              <a:gd name="connsiteX0" fmla="*/ 0 w 5868144"/>
              <a:gd name="connsiteY0" fmla="*/ 0 h 5143500"/>
              <a:gd name="connsiteX1" fmla="*/ 5868144 w 5868144"/>
              <a:gd name="connsiteY1" fmla="*/ 0 h 5143500"/>
              <a:gd name="connsiteX2" fmla="*/ 5868144 w 5868144"/>
              <a:gd name="connsiteY2" fmla="*/ 5143500 h 5143500"/>
              <a:gd name="connsiteX3" fmla="*/ 0 w 5868144"/>
              <a:gd name="connsiteY3" fmla="*/ 5143500 h 5143500"/>
              <a:gd name="connsiteX4" fmla="*/ 0 w 5868144"/>
              <a:gd name="connsiteY4" fmla="*/ 0 h 5143500"/>
              <a:gd name="connsiteX0-1" fmla="*/ 0 w 5868144"/>
              <a:gd name="connsiteY0-2" fmla="*/ 0 h 5143500"/>
              <a:gd name="connsiteX1-3" fmla="*/ 5868144 w 5868144"/>
              <a:gd name="connsiteY1-4" fmla="*/ 0 h 5143500"/>
              <a:gd name="connsiteX2-5" fmla="*/ 5868144 w 5868144"/>
              <a:gd name="connsiteY2-6" fmla="*/ 5143500 h 5143500"/>
              <a:gd name="connsiteX3-7" fmla="*/ 1762298 w 5868144"/>
              <a:gd name="connsiteY3-8" fmla="*/ 5126874 h 5143500"/>
              <a:gd name="connsiteX4-9" fmla="*/ 0 w 5868144"/>
              <a:gd name="connsiteY4-10" fmla="*/ 0 h 5143500"/>
              <a:gd name="connsiteX0-11" fmla="*/ 0 w 6416784"/>
              <a:gd name="connsiteY0-12" fmla="*/ 16625 h 5143500"/>
              <a:gd name="connsiteX1-13" fmla="*/ 6416784 w 6416784"/>
              <a:gd name="connsiteY1-14" fmla="*/ 0 h 5143500"/>
              <a:gd name="connsiteX2-15" fmla="*/ 6416784 w 6416784"/>
              <a:gd name="connsiteY2-16" fmla="*/ 5143500 h 5143500"/>
              <a:gd name="connsiteX3-17" fmla="*/ 2310938 w 6416784"/>
              <a:gd name="connsiteY3-18" fmla="*/ 5126874 h 5143500"/>
              <a:gd name="connsiteX4-19" fmla="*/ 0 w 6416784"/>
              <a:gd name="connsiteY4-20" fmla="*/ 16625 h 5143500"/>
              <a:gd name="connsiteX0-21" fmla="*/ 0 w 6384670"/>
              <a:gd name="connsiteY0-22" fmla="*/ 16625 h 5143500"/>
              <a:gd name="connsiteX1-23" fmla="*/ 6384670 w 6384670"/>
              <a:gd name="connsiteY1-24" fmla="*/ 0 h 5143500"/>
              <a:gd name="connsiteX2-25" fmla="*/ 6384670 w 6384670"/>
              <a:gd name="connsiteY2-26" fmla="*/ 5143500 h 5143500"/>
              <a:gd name="connsiteX3-27" fmla="*/ 2278824 w 6384670"/>
              <a:gd name="connsiteY3-28" fmla="*/ 5126874 h 5143500"/>
              <a:gd name="connsiteX4-29" fmla="*/ 0 w 6384670"/>
              <a:gd name="connsiteY4-30" fmla="*/ 16625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84670" h="5143500">
                <a:moveTo>
                  <a:pt x="0" y="16625"/>
                </a:moveTo>
                <a:lnTo>
                  <a:pt x="6384670" y="0"/>
                </a:lnTo>
                <a:lnTo>
                  <a:pt x="6384670" y="5143500"/>
                </a:lnTo>
                <a:lnTo>
                  <a:pt x="2278824" y="5126874"/>
                </a:lnTo>
                <a:lnTo>
                  <a:pt x="0" y="16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95486"/>
            <a:ext cx="210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48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gradFill>
                <a:gsLst>
                  <a:gs pos="39000">
                    <a:srgbClr val="FFC000"/>
                  </a:gs>
                  <a:gs pos="40000">
                    <a:schemeClr val="tx1"/>
                  </a:gs>
                </a:gsLst>
                <a:lin ang="2004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816940" y="710186"/>
            <a:ext cx="122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contents</a:t>
            </a:r>
            <a:endParaRPr lang="zh-CN" altLang="en-US" sz="16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05225" y="885190"/>
            <a:ext cx="1784350" cy="762000"/>
            <a:chOff x="5795" y="2080"/>
            <a:chExt cx="2810" cy="1200"/>
          </a:xfrm>
        </p:grpSpPr>
        <p:sp>
          <p:nvSpPr>
            <p:cNvPr id="2" name="剪去单角的矩形 1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88" y="2080"/>
              <a:ext cx="1704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2.1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257" y="1040982"/>
            <a:ext cx="7232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RUP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2257" y="1676455"/>
            <a:ext cx="7232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TDD</a:t>
            </a:r>
            <a:endParaRPr lang="zh-CN" altLang="en-US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3800" y="2065758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3800" y="3456751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3800" y="2761255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3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668166" y="341206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3683" y="307230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9641" y="494801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8702" y="38678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88991" y="2331076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771" y="2218332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559026" y="4755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32048" y="458797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08330" y="489257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80670" y="45959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4686" y="409186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072" y="541661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8367" y="533933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302" y="2180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3782" y="191620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546" y="221734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4997" y="3067733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828600" y="1563638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79825" y="1524635"/>
            <a:ext cx="1784350" cy="762000"/>
            <a:chOff x="5795" y="3074"/>
            <a:chExt cx="2810" cy="1200"/>
          </a:xfrm>
        </p:grpSpPr>
        <p:sp>
          <p:nvSpPr>
            <p:cNvPr id="5" name="剪去单角的矩形 4"/>
            <p:cNvSpPr/>
            <p:nvPr/>
          </p:nvSpPr>
          <p:spPr>
            <a:xfrm flipH="1">
              <a:off x="5795" y="3395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6388" y="3074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2.2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4081780" y="286194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2" name="TextBox 2"/>
          <p:cNvSpPr txBox="1"/>
          <p:nvPr/>
        </p:nvSpPr>
        <p:spPr>
          <a:xfrm>
            <a:off x="4048125" y="349313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2.5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2"/>
          <p:cNvSpPr txBox="1"/>
          <p:nvPr/>
        </p:nvSpPr>
        <p:spPr>
          <a:xfrm>
            <a:off x="4048125" y="413067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2.6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79825" y="2190750"/>
            <a:ext cx="1784350" cy="769620"/>
            <a:chOff x="5795" y="2080"/>
            <a:chExt cx="2810" cy="1212"/>
          </a:xfrm>
        </p:grpSpPr>
        <p:sp>
          <p:nvSpPr>
            <p:cNvPr id="58" name="剪去单角的矩形 57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88" y="2080"/>
              <a:ext cx="1778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2.3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762257" y="2345777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endParaRPr lang="zh-CN" altLang="en-US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6668" y="195486"/>
            <a:ext cx="7826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：以上流程也可用于敏捷开发，在敏捷开发中，软件项目的构建被切分成多个子项目，各个子项目的成果都经过测试，具备集成和可运行的特征。换言之，就是把一个大项目分为多个相互联系，但也可独立运行的小项目，并分别完成，然后交给客户试用，根据客户反馈进行修改，然后完成剩下的模块（迭代，循序渐进），在此过程中软件一直处于可使用状态。</a:t>
            </a:r>
          </a:p>
        </p:txBody>
      </p:sp>
    </p:spTree>
    <p:extLst>
      <p:ext uri="{BB962C8B-B14F-4D97-AF65-F5344CB8AC3E}">
        <p14:creationId xmlns:p14="http://schemas.microsoft.com/office/powerpoint/2010/main" val="356408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140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2.3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endParaRPr lang="zh-CN" altLang="en-US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579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6668" y="771550"/>
            <a:ext cx="7826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1.RUP</a:t>
            </a:r>
            <a:r>
              <a:rPr lang="zh-CN" altLang="en-US" sz="2800" dirty="0">
                <a:solidFill>
                  <a:srgbClr val="FFC000"/>
                </a:solidFill>
              </a:rPr>
              <a:t>的迭代模型与传统的模型相比较，迭代过程有如下优点： </a:t>
            </a:r>
          </a:p>
        </p:txBody>
      </p:sp>
      <p:sp>
        <p:nvSpPr>
          <p:cNvPr id="5" name="文本框 53"/>
          <p:cNvSpPr txBox="1"/>
          <p:nvPr/>
        </p:nvSpPr>
        <p:spPr>
          <a:xfrm>
            <a:off x="676668" y="1923678"/>
            <a:ext cx="7826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(1)</a:t>
            </a:r>
            <a:r>
              <a:rPr lang="zh-CN" altLang="en-US" sz="2800" dirty="0">
                <a:solidFill>
                  <a:srgbClr val="FFC000"/>
                </a:solidFill>
              </a:rPr>
              <a:t>、降低了开发风险，通过早期就确定风险，可以尽早来解决，而不至于在开发后期匆匆忙忙。</a:t>
            </a:r>
          </a:p>
          <a:p>
            <a:r>
              <a:rPr lang="en-US" altLang="zh-CN" sz="2800" dirty="0">
                <a:solidFill>
                  <a:srgbClr val="FFC000"/>
                </a:solidFill>
              </a:rPr>
              <a:t>(2)</a:t>
            </a:r>
            <a:r>
              <a:rPr lang="zh-CN" altLang="en-US" sz="2800" dirty="0">
                <a:solidFill>
                  <a:srgbClr val="FFC000"/>
                </a:solidFill>
              </a:rPr>
              <a:t>、加快了整个开发工作的进度。因为开发人员理解了问题的焦点所在，他们的工作会更有效率。</a:t>
            </a:r>
          </a:p>
          <a:p>
            <a:r>
              <a:rPr lang="en-US" altLang="zh-CN" sz="2800" dirty="0">
                <a:solidFill>
                  <a:srgbClr val="FFC000"/>
                </a:solidFill>
              </a:rPr>
              <a:t>(3)</a:t>
            </a:r>
            <a:r>
              <a:rPr lang="zh-CN" altLang="en-US" sz="2800" dirty="0">
                <a:solidFill>
                  <a:srgbClr val="FFC000"/>
                </a:solidFill>
              </a:rPr>
              <a:t>、迭代式开发模型能适应不断变换的用户需求</a:t>
            </a:r>
            <a:r>
              <a:rPr lang="zh-CN" altLang="en-US" sz="2800" dirty="0" smtClean="0">
                <a:solidFill>
                  <a:srgbClr val="FFC000"/>
                </a:solidFill>
              </a:rPr>
              <a:t>。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08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556058" y="301815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2.</a:t>
            </a:r>
            <a:r>
              <a:rPr lang="zh-CN" altLang="en-US" sz="2800" dirty="0">
                <a:solidFill>
                  <a:srgbClr val="FFC000"/>
                </a:solidFill>
              </a:rPr>
              <a:t>相比</a:t>
            </a:r>
            <a:r>
              <a:rPr lang="en-US" altLang="zh-CN" sz="2800" dirty="0">
                <a:solidFill>
                  <a:srgbClr val="FFC000"/>
                </a:solidFill>
              </a:rPr>
              <a:t>RUP </a:t>
            </a:r>
            <a:r>
              <a:rPr lang="zh-CN" altLang="en-US" sz="2800" dirty="0">
                <a:solidFill>
                  <a:srgbClr val="FFC000"/>
                </a:solidFill>
              </a:rPr>
              <a:t>，敏捷方法如</a:t>
            </a:r>
            <a:r>
              <a:rPr lang="en-US" altLang="zh-CN" sz="2800" dirty="0">
                <a:solidFill>
                  <a:srgbClr val="FFC000"/>
                </a:solidFill>
              </a:rPr>
              <a:t>XP</a:t>
            </a:r>
            <a:r>
              <a:rPr lang="zh-CN" altLang="en-US" sz="2800" dirty="0">
                <a:solidFill>
                  <a:srgbClr val="FFC000"/>
                </a:solidFill>
              </a:rPr>
              <a:t>则更为灵活，</a:t>
            </a:r>
            <a:r>
              <a:rPr lang="zh-CN" altLang="en-US" sz="2800" dirty="0" smtClean="0">
                <a:solidFill>
                  <a:srgbClr val="FFC000"/>
                </a:solidFill>
              </a:rPr>
              <a:t>为什么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556059" y="843558"/>
            <a:ext cx="782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相比</a:t>
            </a:r>
            <a:r>
              <a:rPr lang="en-US" altLang="zh-CN" sz="2800" dirty="0">
                <a:solidFill>
                  <a:srgbClr val="FFC000"/>
                </a:solidFill>
              </a:rPr>
              <a:t>RUP </a:t>
            </a:r>
            <a:r>
              <a:rPr lang="zh-CN" altLang="en-US" sz="2800" dirty="0">
                <a:solidFill>
                  <a:srgbClr val="FFC000"/>
                </a:solidFill>
              </a:rPr>
              <a:t>，敏捷方法如</a:t>
            </a:r>
            <a:r>
              <a:rPr lang="en-US" altLang="zh-CN" sz="2800" dirty="0">
                <a:solidFill>
                  <a:srgbClr val="FFC000"/>
                </a:solidFill>
              </a:rPr>
              <a:t>XP</a:t>
            </a:r>
            <a:r>
              <a:rPr lang="zh-CN" altLang="en-US" sz="2800" dirty="0">
                <a:solidFill>
                  <a:srgbClr val="FFC000"/>
                </a:solidFill>
              </a:rPr>
              <a:t>则更为灵活，倡导尽早的、持续的交付有价值的软件满足用户需要。用交流沟通取代详尽的文档，强调团队的主动、自律、自我组织和自发管理。而</a:t>
            </a:r>
            <a:r>
              <a:rPr lang="en-US" altLang="zh-CN" sz="2800" dirty="0">
                <a:solidFill>
                  <a:srgbClr val="FFC000"/>
                </a:solidFill>
              </a:rPr>
              <a:t>XP</a:t>
            </a:r>
            <a:r>
              <a:rPr lang="zh-CN" altLang="en-US" sz="2800" dirty="0">
                <a:solidFill>
                  <a:srgbClr val="FFC000"/>
                </a:solidFill>
              </a:rPr>
              <a:t>也是以代码为核心的一种方法，这里有很多的东西是未知的，知识只存在于两个地方：开发者的头脑和最后的代码。对于项目管理者来说，他们会认为敏捷开发方法弱化了知识管理的概念，而实际上敏捷开发注重的是最有价值的知识的积累和沉淀 </a:t>
            </a:r>
          </a:p>
        </p:txBody>
      </p:sp>
    </p:spTree>
    <p:extLst>
      <p:ext uri="{BB962C8B-B14F-4D97-AF65-F5344CB8AC3E}">
        <p14:creationId xmlns:p14="http://schemas.microsoft.com/office/powerpoint/2010/main" val="362804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3"/>
          <p:cNvSpPr txBox="1"/>
          <p:nvPr/>
        </p:nvSpPr>
        <p:spPr>
          <a:xfrm>
            <a:off x="1403350" y="190500"/>
            <a:ext cx="67544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任务分工及参考资料</a:t>
            </a:r>
            <a:endParaRPr 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53"/>
          <p:cNvSpPr txBox="1"/>
          <p:nvPr/>
        </p:nvSpPr>
        <p:spPr>
          <a:xfrm>
            <a:off x="1259632" y="906974"/>
            <a:ext cx="7647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谢正树：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6				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张天颖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:5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小组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logo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制作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,doors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与</a:t>
            </a:r>
            <a:r>
              <a:rPr lang="en-US" altLang="zh-CN" sz="2800" dirty="0" err="1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rsa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关于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UML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提前学习</a:t>
            </a:r>
            <a:endParaRPr lang="en-US" altLang="zh-CN" sz="2800" dirty="0" smtClean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郑丁公：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6</a:t>
            </a:r>
          </a:p>
          <a:p>
            <a:r>
              <a:rPr lang="en-US" altLang="zh-CN" sz="2800" dirty="0" err="1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制作</a:t>
            </a:r>
            <a:endParaRPr lang="en-US" altLang="zh-CN" sz="2800" dirty="0" smtClean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嵇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德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宏：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5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会议记录</a:t>
            </a:r>
            <a:endParaRPr lang="en-US" altLang="zh-CN" sz="2800" dirty="0" smtClean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张晓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钒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:5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配置管理员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参考资料：百度百科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,CSDN(Chinese Software Developer Network)</a:t>
            </a:r>
          </a:p>
        </p:txBody>
      </p:sp>
    </p:spTree>
    <p:extLst>
      <p:ext uri="{BB962C8B-B14F-4D97-AF65-F5344CB8AC3E}">
        <p14:creationId xmlns:p14="http://schemas.microsoft.com/office/powerpoint/2010/main" val="107640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0160" y="1700103"/>
            <a:ext cx="345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谢谢</a:t>
            </a:r>
            <a:endParaRPr lang="zh-CN" altLang="en-US" sz="5800" dirty="0">
              <a:solidFill>
                <a:srgbClr val="FFC000"/>
              </a:solidFill>
              <a:latin typeface="方正汉真广标简体" panose="02000000000000000000" pitchFamily="2" charset="-122"/>
              <a:ea typeface="文鼎特粗宋简" panose="02010609010101010101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00291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RUP</a:t>
            </a:r>
          </a:p>
          <a:p>
            <a:pPr algn="dist"/>
            <a:r>
              <a:rPr lang="en-US" altLang="zh-CN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Rational Unified </a:t>
            </a:r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Process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5" y="615950"/>
            <a:ext cx="7826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什么是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UP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UP(Unified Process)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已经成为一种流行的构造面向对象系统的迭代软件开发过程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特别是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RUP(Rational Unified Process),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是对统一过程的详细精化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并已广泛采纳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5" y="615950"/>
            <a:ext cx="78263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文名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迭代模型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统一软件开发过程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统一软件过程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 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外文名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RUP(Rational Unified Process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出现时间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早在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世纪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50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年代末期 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领域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软件领域 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实质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小型的瀑布式项目 </a:t>
            </a:r>
          </a:p>
        </p:txBody>
      </p:sp>
    </p:spTree>
    <p:extLst>
      <p:ext uri="{BB962C8B-B14F-4D97-AF65-F5344CB8AC3E}">
        <p14:creationId xmlns:p14="http://schemas.microsoft.com/office/powerpoint/2010/main" val="2662244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5" y="1372870"/>
            <a:ext cx="7826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RUP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提供了一整套以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UML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为基础的开发准则，用以指导软件开发人员以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UML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为基础进行软件开发的过程中合理、有效、有规划的规定工作进度、控制和改善工作效率、提供了开发机构中分派任务和责任的纪律化方法、在预定的进度和预算中，提供高质量的、满足最终用户需求的软件。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74320"/>
            <a:ext cx="7802880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812" y="586591"/>
            <a:ext cx="7826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迭代模型是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RUP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推荐的周期模型。被定义为：迭代包括产生产品发布（稳定、可执行的产品版本）的全部开发活动和要使用该发布必需的所有其他外围元素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69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96126"/>
            <a:ext cx="4466426" cy="23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15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1026</Words>
  <Application>Microsoft Office PowerPoint</Application>
  <PresentationFormat>全屏显示(16:9)</PresentationFormat>
  <Paragraphs>262</Paragraphs>
  <Slides>25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文鼎特粗宋简</vt:lpstr>
      <vt:lpstr>Calibri</vt:lpstr>
      <vt:lpstr>仿宋</vt:lpstr>
      <vt:lpstr>微软雅黑</vt:lpstr>
      <vt:lpstr>方正汉真广标简体</vt:lpstr>
      <vt:lpstr>隶书</vt:lpstr>
      <vt:lpstr>Broadway</vt:lpstr>
      <vt:lpstr>Wingdings 2</vt:lpstr>
      <vt:lpstr>方正细圆简体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zdg</cp:lastModifiedBy>
  <cp:revision>96</cp:revision>
  <dcterms:created xsi:type="dcterms:W3CDTF">2015-05-16T00:02:00Z</dcterms:created>
  <dcterms:modified xsi:type="dcterms:W3CDTF">2017-10-10T12:22:08Z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