
<file path=[Content_Types].xml><?xml version="1.0" encoding="utf-8"?>
<Types xmlns="http://schemas.openxmlformats.org/package/2006/content-types"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473.xml" ContentType="application/vnd.openxmlformats-officedocument.presentationml.slide+xml"/>
  <Override PartName="/ppt/diagrams/colors102.xml" ContentType="application/vnd.openxmlformats-officedocument.drawingml.diagramColors+xml"/>
  <Override PartName="/ppt/slides/slide218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notesSlides/notesSlide85.xml" ContentType="application/vnd.openxmlformats-officedocument.presentationml.notesSlide+xml"/>
  <Override PartName="/ppt/diagrams/quickStyle97.xml" ContentType="application/vnd.openxmlformats-officedocument.drawingml.diagramStyle+xml"/>
  <Override PartName="/ppt/diagrams/drawing98.xml" ContentType="application/vnd.ms-office.drawingml.diagramDrawing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388.xml" ContentType="application/vnd.openxmlformats-officedocument.presentationml.slide+xml"/>
  <Override PartName="/ppt/slides/slide404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quickStyle28.xml" ContentType="application/vnd.openxmlformats-officedocument.drawingml.diagramStyle+xml"/>
  <Override PartName="/ppt/diagrams/drawing29.xml" ContentType="application/vnd.ms-office.drawingml.diagramDrawing+xml"/>
  <Override PartName="/ppt/diagrams/data100.xml" ContentType="application/vnd.openxmlformats-officedocument.drawingml.diagramData+xml"/>
  <Default Extension="xml" ContentType="application/xml"/>
  <Override PartName="/ppt/slides/slide50.xml" ContentType="application/vnd.openxmlformats-officedocument.presentationml.slide+xml"/>
  <Override PartName="/ppt/slides/slide243.xml" ContentType="application/vnd.openxmlformats-officedocument.presentationml.slide+xml"/>
  <Override PartName="/ppt/notesSlides/notesSlide16.xml" ContentType="application/vnd.openxmlformats-officedocument.presentationml.notesSlide+xml"/>
  <Override PartName="/ppt/diagrams/layout86.xml" ContentType="application/vnd.openxmlformats-officedocument.drawingml.diagramLayout+xml"/>
  <Override PartName="/ppt/slides/slide319.xml" ContentType="application/vnd.openxmlformats-officedocument.presentationml.slide+xml"/>
  <Override PartName="/ppt/diagrams/layout17.xml" ContentType="application/vnd.openxmlformats-officedocument.drawingml.diagramLayout+xml"/>
  <Override PartName="/ppt/notesSlides/notesSlide41.xml" ContentType="application/vnd.openxmlformats-officedocument.presentationml.notesSlide+xml"/>
  <Override PartName="/ppt/diagrams/quickStyle53.xml" ContentType="application/vnd.openxmlformats-officedocument.drawingml.diagramStyle+xml"/>
  <Override PartName="/ppt/diagrams/drawing54.xml" ContentType="application/vnd.ms-office.drawingml.diagramDrawing+xml"/>
  <Override PartName="/ppt/diagrams/colors96.xml" ContentType="application/vnd.openxmlformats-officedocument.drawingml.diagramColors+xml"/>
  <Override PartName="/ppt/slides/slide158.xml" ContentType="application/vnd.openxmlformats-officedocument.presentationml.slide+xml"/>
  <Override PartName="/ppt/slides/slide344.xml" ContentType="application/vnd.openxmlformats-officedocument.presentationml.slide+xml"/>
  <Override PartName="/ppt/slides/slide183.xml" ContentType="application/vnd.openxmlformats-officedocument.presentationml.slide+xml"/>
  <Override PartName="/ppt/notesSlides/notesSlide7.xml" ContentType="application/vnd.openxmlformats-officedocument.presentationml.notesSlide+xml"/>
  <Override PartName="/ppt/diagrams/colors27.xml" ContentType="application/vnd.openxmlformats-officedocument.drawingml.diagramColors+xml"/>
  <Override PartName="/ppt/diagrams/layout42.xml" ContentType="application/vnd.openxmlformats-officedocument.drawingml.diagramLayout+xml"/>
  <Override PartName="/ppt/slides/slide259.xml" ContentType="application/vnd.openxmlformats-officedocument.presentationml.slide+xml"/>
  <Override PartName="/ppt/diagrams/drawing10.xml" ContentType="application/vnd.ms-office.drawingml.diagramDrawing+xml"/>
  <Override PartName="/ppt/diagrams/colors52.xml" ContentType="application/vnd.openxmlformats-officedocument.drawingml.diagramColors+xml"/>
  <Override PartName="/ppt/diagrams/data65.xml" ContentType="application/vnd.openxmlformats-officedocument.drawingml.diagramData+xml"/>
  <Override PartName="/ppt/slides/slide66.xml" ContentType="application/vnd.openxmlformats-officedocument.presentationml.slide+xml"/>
  <Override PartName="/ppt/slides/slide114.xml" ContentType="application/vnd.openxmlformats-officedocument.presentationml.slide+xml"/>
  <Override PartName="/ppt/slides/slide300.xml" ContentType="application/vnd.openxmlformats-officedocument.presentationml.slide+xml"/>
  <Override PartName="/ppt/slides/slide445.xml" ContentType="application/vnd.openxmlformats-officedocument.presentationml.slide+xml"/>
  <Default Extension="png" ContentType="image/png"/>
  <Override PartName="/ppt/diagrams/drawing106.xml" ContentType="application/vnd.ms-office.drawingml.diagramDrawing+xml"/>
  <Override PartName="/ppt/slides/slide284.xml" ContentType="application/vnd.openxmlformats-officedocument.presentationml.slide+xml"/>
  <Override PartName="/ppt/slides/slide470.xml" ContentType="application/vnd.openxmlformats-officedocument.presentationml.slide+xml"/>
  <Override PartName="/ppt/diagrams/quickStyle3.xml" ContentType="application/vnd.openxmlformats-officedocument.drawingml.diagramStyle+xml"/>
  <Override PartName="/ppt/notesSlides/notesSlide57.xml" ContentType="application/vnd.openxmlformats-officedocument.presentationml.notesSlide+xml"/>
  <Override PartName="/ppt/diagrams/quickStyle69.xml" ContentType="application/vnd.openxmlformats-officedocument.drawingml.diagramStyle+xml"/>
  <Override PartName="/ppt/diagrams/data90.xml" ContentType="application/vnd.openxmlformats-officedocument.drawingml.diagramData+xml"/>
  <Override PartName="/ppt/notesSlides/notesSlide113.xml" ContentType="application/vnd.openxmlformats-officedocument.presentationml.notes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diagrams/data21.xml" ContentType="application/vnd.openxmlformats-officedocument.drawingml.diagramData+xml"/>
  <Override PartName="/ppt/diagrams/quickStyle94.xml" ContentType="application/vnd.openxmlformats-officedocument.drawingml.diagramStyle+xml"/>
  <Override PartName="/ppt/diagrams/drawing95.xml" ContentType="application/vnd.ms-office.drawingml.diagramDrawing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401.xml" ContentType="application/vnd.openxmlformats-officedocument.presentationml.slide+xml"/>
  <Override PartName="/ppt/diagrams/layout6.xml" ContentType="application/vnd.openxmlformats-officedocument.drawingml.diagramLayout+xml"/>
  <Override PartName="/ppt/diagrams/layout58.xml" ContentType="application/vnd.openxmlformats-officedocument.drawingml.diagramLayout+xml"/>
  <Override PartName="/ppt/notesSlides/notesSlide82.xml" ContentType="application/vnd.openxmlformats-officedocument.presentationml.notesSlide+xml"/>
  <Override PartName="/ppt/slides/slide240.xml" ContentType="application/vnd.openxmlformats-officedocument.presentationml.slide+xml"/>
  <Override PartName="/ppt/slides/slide385.xml" ContentType="application/vnd.openxmlformats-officedocument.presentationml.slide+xml"/>
  <Override PartName="/ppt/notesSlides/notesSlide13.xml" ContentType="application/vnd.openxmlformats-officedocument.presentationml.notesSlide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diagrams/colors68.xml" ContentType="application/vnd.openxmlformats-officedocument.drawingml.diagramColors+xml"/>
  <Override PartName="/ppt/diagrams/layout83.xml" ContentType="application/vnd.openxmlformats-officedocument.drawingml.diagramLayout+xml"/>
  <Override PartName="/ppt/slides/slide316.xml" ContentType="application/vnd.openxmlformats-officedocument.presentationml.slide+xml"/>
  <Override PartName="/ppt/diagrams/drawing8.xml" ContentType="application/vnd.ms-office.drawingml.diagramDrawing+xml"/>
  <Override PartName="/ppt/diagrams/quickStyle50.xml" ContentType="application/vnd.openxmlformats-officedocument.drawingml.diagramStyle+xml"/>
  <Override PartName="/ppt/diagrams/drawing51.xml" ContentType="application/vnd.ms-office.drawingml.diagramDrawing+xml"/>
  <Override PartName="/ppt/notesSlides/notesSlide129.xml" ContentType="application/vnd.openxmlformats-officedocument.presentationml.notesSlide+xml"/>
  <Override PartName="/ppt/slides/slide155.xml" ContentType="application/vnd.openxmlformats-officedocument.presentationml.slide+xml"/>
  <Override PartName="/ppt/diagrams/layout14.xml" ContentType="application/vnd.openxmlformats-officedocument.drawingml.diagramLayout+xml"/>
  <Override PartName="/ppt/diagrams/colors93.xml" ContentType="application/vnd.openxmlformats-officedocument.drawingml.diagramColors+xml"/>
  <Override PartName="/ppt/slides/slide341.xml" ContentType="application/vnd.openxmlformats-officedocument.presentationml.slide+xml"/>
  <Override PartName="/ppt/notesSlides/notesSlide4.xml" ContentType="application/vnd.openxmlformats-officedocument.presentationml.notes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slides/slide38.xml" ContentType="application/vnd.openxmlformats-officedocument.presentationml.slide+xml"/>
  <Override PartName="/ppt/slides/slide180.xml" ContentType="application/vnd.openxmlformats-officedocument.presentationml.slide+xml"/>
  <Override PartName="/ppt/slides/slide417.xml" ContentType="application/vnd.openxmlformats-officedocument.presentationml.slide+xml"/>
  <Override PartName="/ppt/notesSlides/notesSlide98.xml" ContentType="application/vnd.openxmlformats-officedocument.presentationml.notesSlide+xml"/>
  <Override PartName="/ppt/slides/slide111.xml" ContentType="application/vnd.openxmlformats-officedocument.presentationml.slide+xml"/>
  <Override PartName="/ppt/slides/slide256.xml" ContentType="application/vnd.openxmlformats-officedocument.presentationml.slide+xml"/>
  <Override PartName="/ppt/slides/slide442.xml" ContentType="application/vnd.openxmlformats-officedocument.presentationml.slide+xml"/>
  <Override PartName="/ppt/notesSlides/notesSlide29.xml" ContentType="application/vnd.openxmlformats-officedocument.presentationml.notesSlide+xml"/>
  <Override PartName="/ppt/diagrams/data62.xml" ContentType="application/vnd.openxmlformats-officedocument.drawingml.diagramData+xml"/>
  <Override PartName="/ppt/diagrams/layout99.xml" ContentType="application/vnd.openxmlformats-officedocument.drawingml.diagramLayout+xml"/>
  <Override PartName="/ppt/diagrams/drawing103.xml" ContentType="application/vnd.ms-office.drawingml.diagramDrawing+xml"/>
  <Override PartName="/ppt/slides/slide63.xml" ContentType="application/vnd.openxmlformats-officedocument.presentationml.slide+xml"/>
  <Override PartName="/ppt/slides/slide281.xml" ContentType="application/vnd.openxmlformats-officedocument.presentationml.slide+xml"/>
  <Override PartName="/ppt/diagrams/quickStyle66.xml" ContentType="application/vnd.openxmlformats-officedocument.drawingml.diagramStyle+xml"/>
  <Override PartName="/ppt/diagrams/drawing67.xml" ContentType="application/vnd.ms-office.drawingml.diagramDrawing+xml"/>
  <Override PartName="/ppt/notesSlides/notesSlide110.xml" ContentType="application/vnd.openxmlformats-officedocument.presentationml.notesSlide+xml"/>
  <Override PartName="/ppt/slides/slide357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diagrams/layout55.xml" ContentType="application/vnd.openxmlformats-officedocument.drawingml.diagramLayout+xml"/>
  <Override PartName="/ppt/diagrams/quickStyle91.xml" ContentType="application/vnd.openxmlformats-officedocument.drawingml.diagramStyle+xml"/>
  <Override PartName="/ppt/diagrams/drawing92.xml" ContentType="application/vnd.ms-office.drawingml.diagramDrawing+xml"/>
  <Override PartName="/ppt/slides/slide382.xml" ContentType="application/vnd.openxmlformats-officedocument.presentationml.slide+xml"/>
  <Override PartName="/ppt/diagrams/layout3.xml" ContentType="application/vnd.openxmlformats-officedocument.drawingml.diagramLayout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data78.xml" ContentType="application/vnd.openxmlformats-officedocument.drawingml.diagramData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458.xml" ContentType="application/vnd.openxmlformats-officedocument.presentationml.slide+xml"/>
  <Override PartName="/ppt/notesSlides/notesSlide10.xml" ContentType="application/vnd.openxmlformats-officedocument.presentationml.notesSlide+xml"/>
  <Override PartName="/ppt/diagrams/colors65.xml" ContentType="application/vnd.openxmlformats-officedocument.drawingml.diagramColors+xml"/>
  <Override PartName="/ppt/diagrams/layout80.xml" ContentType="application/vnd.openxmlformats-officedocument.drawingml.diagramLayout+xml"/>
  <Override PartName="/ppt/slides/slide297.xml" ContentType="application/vnd.openxmlformats-officedocument.presentationml.slide+xml"/>
  <Override PartName="/ppt/slides/slide313.xml" ContentType="application/vnd.openxmlformats-officedocument.presentationml.slide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90.xml" ContentType="application/vnd.openxmlformats-officedocument.drawingml.diagramColors+xml"/>
  <Override PartName="/ppt/notesSlides/notesSlide126.xml" ContentType="application/vnd.openxmlformats-officedocument.presentationml.notes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diagrams/data34.xml" ContentType="application/vnd.openxmlformats-officedocument.drawingml.diagramData+xml"/>
  <Override PartName="/ppt/slides/slide228.xml" ContentType="application/vnd.openxmlformats-officedocument.presentationml.slide+xml"/>
  <Override PartName="/ppt/slides/slide414.xml" ContentType="application/vnd.openxmlformats-officedocument.presentationml.slide+xml"/>
  <Override PartName="/ppt/diagrams/colors21.xml" ContentType="application/vnd.openxmlformats-officedocument.drawingml.diagramColors+xml"/>
  <Override PartName="/ppt/notesSlides/notesSlide95.xml" ContentType="application/vnd.openxmlformats-officedocument.presentationml.notesSlide+xml"/>
  <Override PartName="/ppt/slides/slide35.xml" ContentType="application/vnd.openxmlformats-officedocument.presentationml.slide+xml"/>
  <Override PartName="/ppt/slides/slide253.xml" ContentType="application/vnd.openxmlformats-officedocument.presentationml.slide+xml"/>
  <Override PartName="/ppt/slides/slide398.xml" ContentType="application/vnd.openxmlformats-officedocument.presentationml.slide+xml"/>
  <Override PartName="/ppt/diagrams/quickStyle38.xml" ContentType="application/vnd.openxmlformats-officedocument.drawingml.diagramStyle+xml"/>
  <Override PartName="/ppt/diagrams/drawing39.xml" ContentType="application/vnd.ms-office.drawingml.diagramDrawing+xml"/>
  <Override PartName="/ppt/diagrams/data110.xml" ContentType="application/vnd.openxmlformats-officedocument.drawingml.diagramData+xml"/>
  <Override PartName="/ppt/slides/slide60.xml" ContentType="application/vnd.openxmlformats-officedocument.presentationml.slide+xml"/>
  <Override PartName="/ppt/slides/slide329.xml" ContentType="application/vnd.openxmlformats-officedocument.presentationml.slide+xml"/>
  <Override PartName="/ppt/diagrams/data9.xml" ContentType="application/vnd.openxmlformats-officedocument.drawingml.diagramData+xml"/>
  <Override PartName="/ppt/notesSlides/notesSlide26.xml" ContentType="application/vnd.openxmlformats-officedocument.presentationml.notesSlide+xml"/>
  <Override PartName="/ppt/diagrams/drawing64.xml" ContentType="application/vnd.ms-office.drawingml.diagramDrawing+xml"/>
  <Override PartName="/ppt/diagrams/layout96.xml" ContentType="application/vnd.openxmlformats-officedocument.drawingml.diagramLayout+xml"/>
  <Override PartName="/ppt/diagrams/drawing100.xml" ContentType="application/vnd.ms-office.drawingml.diagramDrawing+xml"/>
  <Override PartName="/ppt/slides/slide168.xml" ContentType="application/vnd.openxmlformats-officedocument.presentationml.slide+xml"/>
  <Override PartName="/ppt/diagrams/layout27.xml" ContentType="application/vnd.openxmlformats-officedocument.drawingml.diagramLayout+xml"/>
  <Override PartName="/ppt/notesSlides/notesSlide51.xml" ContentType="application/vnd.openxmlformats-officedocument.presentationml.notesSlide+xml"/>
  <Override PartName="/ppt/diagrams/quickStyle63.xml" ContentType="application/vnd.openxmlformats-officedocument.drawingml.diagramStyle+xml"/>
  <Override PartName="/ppt/diagrams/quickStyle109.xml" ContentType="application/vnd.openxmlformats-officedocument.drawingml.diagramStyle+xml"/>
  <Override PartName="/ppt/slides/slide354.xml" ContentType="application/vnd.openxmlformats-officedocument.presentationml.slide+xml"/>
  <Override PartName="/ppt/diagrams/colors37.xml" ContentType="application/vnd.openxmlformats-officedocument.drawingml.diagramColors+xml"/>
  <Override PartName="/ppt/slides/slide193.xml" ContentType="application/vnd.openxmlformats-officedocument.presentationml.slide+xml"/>
  <Override PartName="/ppt/diagrams/drawing20.xml" ContentType="application/vnd.ms-office.drawingml.diagramDrawing+xml"/>
  <Override PartName="/ppt/diagrams/layout52.xml" ContentType="application/vnd.openxmlformats-officedocument.drawingml.diagramLayout+xml"/>
  <Override PartName="/ppt/slides/slide124.xml" ContentType="application/vnd.openxmlformats-officedocument.presentationml.slide+xml"/>
  <Override PartName="/ppt/slides/slide269.xml" ContentType="application/vnd.openxmlformats-officedocument.presentationml.slide+xml"/>
  <Override PartName="/ppt/diagrams/colors62.xml" ContentType="application/vnd.openxmlformats-officedocument.drawingml.diagramColors+xml"/>
  <Override PartName="/ppt/diagrams/data75.xml" ContentType="application/vnd.openxmlformats-officedocument.drawingml.diagramData+xml"/>
  <Override PartName="/ppt/slides/slide76.xml" ContentType="application/vnd.openxmlformats-officedocument.presentationml.slide+xml"/>
  <Override PartName="/ppt/slides/slide310.xml" ContentType="application/vnd.openxmlformats-officedocument.presentationml.slide+xml"/>
  <Override PartName="/ppt/slides/slide455.xml" ContentType="application/vnd.openxmlformats-officedocument.presentationml.slide+xml"/>
  <Override PartName="/ppt/diagrams/drawing2.xml" ContentType="application/vnd.ms-office.drawingml.diagramDrawing+xml"/>
  <Override PartName="/ppt/diagrams/quickStyle79.xml" ContentType="application/vnd.openxmlformats-officedocument.drawingml.diagramStyle+xml"/>
  <Override PartName="/ppt/notesSlides/notesSlide123.xml" ContentType="application/vnd.openxmlformats-officedocument.presentationml.notesSlide+xml"/>
  <Override PartName="/ppt/slides/slide294.xml" ContentType="application/vnd.openxmlformats-officedocument.presentationml.slide+xml"/>
  <Override PartName="/ppt/slides/slide480.xml" ContentType="application/vnd.openxmlformats-officedocument.presentationml.slide+xml"/>
  <Override PartName="/ppt/notesSlides/notesSlide67.xml" ContentType="application/vnd.openxmlformats-officedocument.presentationml.notesSlide+xml"/>
  <Override PartName="/ppt/diagrams/layout107.xml" ContentType="application/vnd.openxmlformats-officedocument.drawingml.diagramLayout+xml"/>
  <Override PartName="/ppt/slides/slide225.xml" ContentType="application/vnd.openxmlformats-officedocument.presentationml.slide+xml"/>
  <Override PartName="/ppt/diagrams/data31.xml" ContentType="application/vnd.openxmlformats-officedocument.drawingml.diagramData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slides/slide395.xml" ContentType="application/vnd.openxmlformats-officedocument.presentationml.slide+xml"/>
  <Override PartName="/ppt/slides/slide411.xml" ContentType="application/vnd.openxmlformats-officedocument.presentationml.slide+xml"/>
  <Override PartName="/ppt/diagrams/quickStyle35.xml" ContentType="application/vnd.openxmlformats-officedocument.drawingml.diagramStyle+xml"/>
  <Override PartName="/ppt/diagrams/drawing36.xml" ContentType="application/vnd.ms-office.drawingml.diagramDrawing+xml"/>
  <Override PartName="/ppt/diagrams/layout68.xml" ContentType="application/vnd.openxmlformats-officedocument.drawingml.diagramLayout+xml"/>
  <Override PartName="/ppt/slides/slide250.xml" ContentType="application/vnd.openxmlformats-officedocument.presentationml.slide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colors78.xml" ContentType="application/vnd.openxmlformats-officedocument.drawingml.diagramColors+xml"/>
  <Override PartName="/ppt/diagrams/layout93.xml" ContentType="application/vnd.openxmlformats-officedocument.drawingml.diagramLayout+xml"/>
  <Override PartName="/ppt/slides/slide326.xml" ContentType="application/vnd.openxmlformats-officedocument.presentationml.slide+xml"/>
  <Override PartName="/ppt/diagrams/colors8.xml" ContentType="application/vnd.openxmlformats-officedocument.drawingml.diagramColors+xml"/>
  <Override PartName="/ppt/diagrams/quickStyle60.xml" ContentType="application/vnd.openxmlformats-officedocument.drawingml.diagramStyle+xml"/>
  <Override PartName="/ppt/diagrams/drawing61.xml" ContentType="application/vnd.ms-office.drawingml.diagramDrawing+xml"/>
  <Override PartName="/ppt/notesSlides/notesSlide139.xml" ContentType="application/vnd.openxmlformats-officedocument.presentationml.notesSlide+xml"/>
  <Override PartName="/ppt/slides/slide165.xml" ContentType="application/vnd.openxmlformats-officedocument.presentationml.slide+xml"/>
  <Override PartName="/ppt/slides/slide351.xml" ContentType="application/vnd.openxmlformats-officedocument.presentationml.slide+xml"/>
  <Override PartName="/ppt/diagrams/layout24.xml" ContentType="application/vnd.openxmlformats-officedocument.drawingml.diagramLayout+xml"/>
  <Override PartName="/ppt/diagrams/quickStyle106.xml" ContentType="application/vnd.openxmlformats-officedocument.drawingml.diagramStyle+xml"/>
  <Override PartName="/ppt/slides/slide190.xml" ContentType="application/vnd.openxmlformats-officedocument.presentationml.slid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slides/slide427.xml" ContentType="application/vnd.openxmlformats-officedocument.presentationml.slide+xml"/>
  <Override PartName="/ppt/diagrams/data72.xml" ContentType="application/vnd.openxmlformats-officedocument.drawingml.diagramData+xml"/>
  <Override PartName="/ppt/slides/slide73.xml" ContentType="application/vnd.openxmlformats-officedocument.presentationml.slide+xml"/>
  <Override PartName="/ppt/slides/slide121.xml" ContentType="application/vnd.openxmlformats-officedocument.presentationml.slide+xml"/>
  <Override PartName="/ppt/slides/slide266.xml" ContentType="application/vnd.openxmlformats-officedocument.presentationml.slide+xml"/>
  <Override PartName="/ppt/slides/slide452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291.xml" ContentType="application/vnd.openxmlformats-officedocument.presentationml.slide+xml"/>
  <Override PartName="/ppt/notesSlides/notesSlide64.xml" ContentType="application/vnd.openxmlformats-officedocument.presentationml.notesSlide+xml"/>
  <Override PartName="/ppt/diagrams/quickStyle76.xml" ContentType="application/vnd.openxmlformats-officedocument.drawingml.diagramStyle+xml"/>
  <Override PartName="/ppt/diagrams/drawing77.xml" ContentType="application/vnd.ms-office.drawingml.diagramDrawing+xml"/>
  <Override PartName="/ppt/notesSlides/notesSlide120.xml" ContentType="application/vnd.openxmlformats-officedocument.presentationml.notesSlide+xml"/>
  <Override PartName="/ppt/slides/slide367.xml" ContentType="application/vnd.openxmlformats-officedocument.presentationml.slide+xml"/>
  <Override PartName="/ppt/diagrams/layout104.xml" ContentType="application/vnd.openxmlformats-officedocument.drawingml.diagramLayout+xml"/>
  <Override PartName="/ppt/slides/slide222.xml" ContentType="application/vnd.openxmlformats-officedocument.presentationml.slide+xml"/>
  <Override PartName="/ppt/diagrams/layout65.xml" ContentType="application/vnd.openxmlformats-officedocument.drawingml.diagramLayout+xml"/>
  <Override PartName="/ppt/slides/slide392.xml" ContentType="application/vnd.openxmlformats-officedocument.presentationml.slide+xml"/>
  <Override PartName="/ppt/notesSlides/notesSlide20.xml" ContentType="application/vnd.openxmlformats-officedocument.presentationml.notesSlide+xml"/>
  <Override PartName="/ppt/diagrams/quickStyle32.xml" ContentType="application/vnd.openxmlformats-officedocument.drawingml.diagramStyle+xml"/>
  <Override PartName="/ppt/diagrams/drawing33.xml" ContentType="application/vnd.ms-office.drawingml.diagramDrawing+xml"/>
  <Override PartName="/ppt/diagrams/colors75.xml" ContentType="application/vnd.openxmlformats-officedocument.drawingml.diagramColors+xml"/>
  <Override PartName="/ppt/diagrams/data88.xml" ContentType="application/vnd.openxmlformats-officedocument.drawingml.diagramData+xml"/>
  <Override PartName="/ppt/slides/slide89.xml" ContentType="application/vnd.openxmlformats-officedocument.presentationml.slide+xml"/>
  <Override PartName="/ppt/slides/slide137.xml" ContentType="application/vnd.openxmlformats-officedocument.presentationml.slide+xml"/>
  <Override PartName="/ppt/slides/slide323.xml" ContentType="application/vnd.openxmlformats-officedocument.presentationml.slide+xml"/>
  <Override PartName="/ppt/slides/slide468.xml" ContentType="application/vnd.openxmlformats-officedocument.presentationml.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layout90.xml" ContentType="application/vnd.openxmlformats-officedocument.drawingml.diagramLayout+xml"/>
  <Override PartName="/ppt/slides/slide162.xml" ContentType="application/vnd.openxmlformats-officedocument.presentationml.slide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103.xml" ContentType="application/vnd.openxmlformats-officedocument.drawingml.diagramStyle+xml"/>
  <Override PartName="/ppt/notesSlides/notesSlide136.xml" ContentType="application/vnd.openxmlformats-officedocument.presentationml.notesSlide+xml"/>
  <Override PartName="/ppt/slides/slide238.xml" ContentType="application/vnd.openxmlformats-officedocument.presentationml.slide+xml"/>
  <Override PartName="/ppt/slideLayouts/slideLayout19.xml" ContentType="application/vnd.openxmlformats-officedocument.presentationml.slideLayout+xml"/>
  <Override PartName="/ppt/diagrams/colors31.xml" ContentType="application/vnd.openxmlformats-officedocument.drawingml.diagramColors+xml"/>
  <Override PartName="/ppt/diagrams/data44.xml" ContentType="application/vnd.openxmlformats-officedocument.drawingml.diagramData+xml"/>
  <Override PartName="/ppt/slides/slide45.xml" ContentType="application/vnd.openxmlformats-officedocument.presentationml.slide+xml"/>
  <Override PartName="/ppt/slides/slide424.xml" ContentType="application/vnd.openxmlformats-officedocument.presentationml.slide+xml"/>
  <Override PartName="/ppt/theme/theme3.xml" ContentType="application/vnd.openxmlformats-officedocument.theme+xml"/>
  <Override PartName="/ppt/slides/slide263.xml" ContentType="application/vnd.openxmlformats-officedocument.presentationml.slide+xml"/>
  <Override PartName="/ppt/notesSlides/notesSlide36.xml" ContentType="application/vnd.openxmlformats-officedocument.presentationml.notesSlide+xml"/>
  <Override PartName="/ppt/diagrams/quickStyle48.xml" ContentType="application/vnd.openxmlformats-officedocument.drawingml.diagramStyle+xml"/>
  <Override PartName="/ppt/diagrams/drawing49.xml" ContentType="application/vnd.ms-office.drawingml.diagramDrawing+xml"/>
  <Override PartName="/ppt/slides/slide70.xml" ContentType="application/vnd.openxmlformats-officedocument.presentationml.slide+xml"/>
  <Override PartName="/ppt/slides/slide339.xml" ContentType="application/vnd.openxmlformats-officedocument.presentationml.slide+xml"/>
  <Override PartName="/ppt/diagrams/quickStyle73.xml" ContentType="application/vnd.openxmlformats-officedocument.drawingml.diagramStyle+xml"/>
  <Override PartName="/ppt/diagrams/drawing74.xml" ContentType="application/vnd.ms-office.drawingml.diagramDrawing+xml"/>
  <Override PartName="/ppt/diagrams/drawing110.xml" ContentType="application/vnd.ms-office.drawingml.diagramDrawing+xml"/>
  <Override PartName="/ppt/slides/slide178.xml" ContentType="application/vnd.openxmlformats-officedocument.presentationml.slide+xml"/>
  <Override PartName="/ppt/diagrams/layout37.xml" ContentType="application/vnd.openxmlformats-officedocument.drawingml.diagramLayout+xml"/>
  <Override PartName="/ppt/notesSlides/notesSlide61.xml" ContentType="application/vnd.openxmlformats-officedocument.presentationml.notesSlide+xml"/>
  <Override PartName="/ppt/diagrams/layout101.xml" ContentType="application/vnd.openxmlformats-officedocument.drawingml.diagramLayout+xml"/>
  <Override PartName="/ppt/slides/slide364.xml" ContentType="application/vnd.openxmlformats-officedocument.presentationml.slide+xml"/>
  <Override PartName="/ppt/diagrams/colors47.xml" ContentType="application/vnd.openxmlformats-officedocument.drawingml.diagramColors+xml"/>
  <Override PartName="/ppt/diagrams/layout62.xml" ContentType="application/vnd.openxmlformats-officedocument.drawingml.diagramLayout+xml"/>
  <Override PartName="/ppt/slides/slide109.xml" ContentType="application/vnd.openxmlformats-officedocument.presentationml.slide+xml"/>
  <Override PartName="/ppt/diagrams/drawing30.xml" ContentType="application/vnd.ms-office.drawingml.diagramDrawing+xml"/>
  <Override PartName="/ppt/notesSlides/notesSlide108.xml" ContentType="application/vnd.openxmlformats-officedocument.presentationml.notesSlide+xml"/>
  <Override PartName="/ppt/slides/slide134.xml" ContentType="application/vnd.openxmlformats-officedocument.presentationml.slide+xml"/>
  <Override PartName="/ppt/slides/slide279.xml" ContentType="application/vnd.openxmlformats-officedocument.presentationml.slide+xml"/>
  <Override PartName="/ppt/slides/slide465.xml" ContentType="application/vnd.openxmlformats-officedocument.presentationml.slide+xml"/>
  <Override PartName="/ppt/diagrams/colors72.xml" ContentType="application/vnd.openxmlformats-officedocument.drawingml.diagramColors+xml"/>
  <Override PartName="/ppt/diagrams/data85.xml" ContentType="application/vnd.openxmlformats-officedocument.drawingml.diagramData+xml"/>
  <Override PartName="/ppt/slides/slide86.xml" ContentType="application/vnd.openxmlformats-officedocument.presentationml.slide+xml"/>
  <Override PartName="/ppt/slides/slide320.xml" ContentType="application/vnd.openxmlformats-officedocument.presentationml.slide+xml"/>
  <Override PartName="/ppt/diagrams/colors2.xml" ContentType="application/vnd.openxmlformats-officedocument.drawingml.diagramColors+xml"/>
  <Override PartName="/ppt/diagrams/data16.xml" ContentType="application/vnd.openxmlformats-officedocument.drawingml.diagramData+xml"/>
  <Override PartName="/ppt/diagrams/quickStyle89.xml" ContentType="application/vnd.openxmlformats-officedocument.drawingml.diagramStyle+xml"/>
  <Override PartName="/ppt/diagrams/quickStyle100.xml" ContentType="application/vnd.openxmlformats-officedocument.drawingml.diagramStyle+xml"/>
  <Override PartName="/ppt/notesSlides/notesSlide133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77.xml" ContentType="application/vnd.openxmlformats-officedocument.presentationml.notesSlide+xml"/>
  <Override PartName="/ppt/slides/slide235.xml" ContentType="application/vnd.openxmlformats-officedocument.presentationml.slide+xml"/>
  <Override PartName="/ppt/slides/slide421.xml" ContentType="application/vnd.openxmlformats-officedocument.presentationml.slide+xml"/>
  <Override PartName="/ppt/slideLayouts/slideLayout16.xml" ContentType="application/vnd.openxmlformats-officedocument.presentationml.slideLayout+xml"/>
  <Override PartName="/ppt/diagrams/data41.xml" ContentType="application/vnd.openxmlformats-officedocument.drawingml.diagramData+xml"/>
  <Override PartName="/ppt/diagrams/layout78.xml" ContentType="application/vnd.openxmlformats-officedocument.drawingml.diagramLayout+xml"/>
  <Override PartName="/ppt/slides/slide42.xml" ContentType="application/vnd.openxmlformats-officedocument.presentationml.slide+xml"/>
  <Override PartName="/ppt/slides/slide260.xml" ContentType="application/vnd.openxmlformats-officedocument.presentationml.slide+xml"/>
  <Override PartName="/ppt/diagrams/quickStyle45.xml" ContentType="application/vnd.openxmlformats-officedocument.drawingml.diagramStyle+xml"/>
  <Override PartName="/ppt/diagrams/drawing46.xml" ContentType="application/vnd.ms-office.drawingml.diagramDrawing+xml"/>
  <Override PartName="/ppt/notesSlides/notesSlide33.xml" ContentType="application/vnd.openxmlformats-officedocument.presentationml.notesSlide+xml"/>
  <Override PartName="/ppt/diagrams/colors88.xml" ContentType="application/vnd.openxmlformats-officedocument.drawingml.diagramColors+xml"/>
  <Override PartName="/ppt/slides/slide336.xml" ContentType="application/vnd.openxmlformats-officedocument.presentationml.slide+xml"/>
  <Override PartName="/ppt/diagrams/colors19.xml" ContentType="application/vnd.openxmlformats-officedocument.drawingml.diagramColors+xml"/>
  <Override PartName="/ppt/diagrams/layout34.xml" ContentType="application/vnd.openxmlformats-officedocument.drawingml.diagramLayout+xml"/>
  <Override PartName="/ppt/diagrams/quickStyle70.xml" ContentType="application/vnd.openxmlformats-officedocument.drawingml.diagramStyle+xml"/>
  <Override PartName="/ppt/diagrams/drawing71.xml" ContentType="application/vnd.ms-office.drawingml.diagramDrawing+xml"/>
  <Override PartName="/ppt/slides/slide175.xml" ContentType="application/vnd.openxmlformats-officedocument.presentationml.slide+xml"/>
  <Override PartName="/ppt/slides/slide361.xml" ContentType="application/vnd.openxmlformats-officedocument.presentationml.slide+xml"/>
  <Override PartName="/ppt/diagrams/data57.xml" ContentType="application/vnd.openxmlformats-officedocument.drawingml.diagramData+xml"/>
  <Override PartName="/ppt/diagrams/data108.xml" ContentType="application/vnd.openxmlformats-officedocument.drawingml.diagramData+xml"/>
  <Override PartName="/ppt/slides/slide8.xml" ContentType="application/vnd.openxmlformats-officedocument.presentationml.slide+xml"/>
  <Override PartName="/ppt/slides/slide106.xml" ContentType="application/vnd.openxmlformats-officedocument.presentationml.slide+xml"/>
  <Override PartName="/ppt/slides/slide437.xml" ContentType="application/vnd.openxmlformats-officedocument.presentationml.slide+xml"/>
  <Override PartName="/ppt/diagrams/colors44.xml" ContentType="application/vnd.openxmlformats-officedocument.drawingml.diagramColors+xml"/>
  <Override PartName="/ppt/slides/slide58.xml" ContentType="application/vnd.openxmlformats-officedocument.presentationml.slide+xml"/>
  <Override PartName="/ppt/slides/slide276.xml" ContentType="application/vnd.openxmlformats-officedocument.presentationml.slide+xml"/>
  <Override PartName="/ppt/diagrams/data82.xml" ContentType="application/vnd.openxmlformats-officedocument.drawingml.diagramData+xml"/>
  <Override PartName="/ppt/notesSlides/notesSlide105.xml" ContentType="application/vnd.openxmlformats-officedocument.presentationml.notesSlide+xml"/>
  <Override PartName="/ppt/slides/slide83.xml" ContentType="application/vnd.openxmlformats-officedocument.presentationml.slide+xml"/>
  <Override PartName="/ppt/slides/slide131.xml" ContentType="application/vnd.openxmlformats-officedocument.presentationml.slide+xml"/>
  <Override PartName="/ppt/slides/slide462.xml" ContentType="application/vnd.openxmlformats-officedocument.presentationml.slide+xml"/>
  <Override PartName="/ppt/notesSlides/notesSlide49.xml" ContentType="application/vnd.openxmlformats-officedocument.presentationml.notesSlide+xml"/>
  <Override PartName="/ppt/diagrams/quickStyle86.xml" ContentType="application/vnd.openxmlformats-officedocument.drawingml.diagramStyle+xml"/>
  <Override PartName="/ppt/diagrams/drawing87.xml" ContentType="application/vnd.ms-office.drawingml.diagramDrawing+xml"/>
  <Override PartName="/ppt/notesSlides/notesSlide130.xml" ContentType="application/vnd.openxmlformats-officedocument.presentationml.notesSlide+xml"/>
  <Override PartName="/ppt/slides/slide207.xml" ContentType="application/vnd.openxmlformats-officedocument.presentationml.slide+xml"/>
  <Override PartName="/ppt/diagrams/data13.xml" ContentType="application/vnd.openxmlformats-officedocument.drawingml.diagramData+xml"/>
  <Override PartName="/ppt/notesSlides/notesSlide74.xml" ContentType="application/vnd.openxmlformats-officedocument.presentationml.notesSlide+xml"/>
  <Override PartName="/ppt/slides/slide14.xml" ContentType="application/vnd.openxmlformats-officedocument.presentationml.slide+xml"/>
  <Override PartName="/ppt/slides/slide232.xml" ContentType="application/vnd.openxmlformats-officedocument.presentationml.slide+xml"/>
  <Override PartName="/ppt/slides/slide37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slides/slide308.xml" ContentType="application/vnd.openxmlformats-officedocument.presentationml.slide+xml"/>
  <Override PartName="/ppt/diagrams/drawing43.xml" ContentType="application/vnd.ms-office.drawingml.diagramDrawing+xml"/>
  <Override PartName="/ppt/diagrams/layout75.xml" ContentType="application/vnd.openxmlformats-officedocument.drawingml.diagramLayout+xml"/>
  <Override PartName="/ppt/slides/slide147.xml" ContentType="application/vnd.openxmlformats-officedocument.presentationml.slide+xml"/>
  <Override PartName="/ppt/notesSlides/notesSlide30.xml" ContentType="application/vnd.openxmlformats-officedocument.presentationml.notesSlide+xml"/>
  <Override PartName="/ppt/diagrams/quickStyle42.xml" ContentType="application/vnd.openxmlformats-officedocument.drawingml.diagramStyle+xml"/>
  <Override PartName="/ppt/diagrams/colors85.xml" ContentType="application/vnd.openxmlformats-officedocument.drawingml.diagramColors+xml"/>
  <Override PartName="/ppt/diagrams/data98.xml" ContentType="application/vnd.openxmlformats-officedocument.drawingml.diagramData+xml"/>
  <Override PartName="/ppt/diagrams/colors107.xml" ContentType="application/vnd.openxmlformats-officedocument.drawingml.diagramColors+xml"/>
  <Override PartName="/ppt/slides/slide99.xml" ContentType="application/vnd.openxmlformats-officedocument.presentationml.slide+xml"/>
  <Override PartName="/ppt/slides/slide333.xml" ContentType="application/vnd.openxmlformats-officedocument.presentationml.slide+xml"/>
  <Override PartName="/ppt/slides/slide478.xml" ContentType="application/vnd.openxmlformats-officedocument.presentationml.slide+xml"/>
  <Override PartName="/ppt/diagrams/data29.xml" ContentType="application/vnd.openxmlformats-officedocument.drawingml.diagramData+xml"/>
  <Override PartName="/ppt/slides/slide172.xml" ContentType="application/vnd.openxmlformats-officedocument.presentationml.slide+xml"/>
  <Override PartName="/ppt/slides/slide409.xml" ContentType="application/vnd.openxmlformats-officedocument.presentationml.slide+xml"/>
  <Override PartName="/ppt/diagrams/colors16.xml" ContentType="application/vnd.openxmlformats-officedocument.drawingml.diagramColors+xml"/>
  <Override PartName="/ppt/diagrams/layout31.xml" ContentType="application/vnd.openxmlformats-officedocument.drawingml.diagramLayout+xml"/>
  <Override PartName="/ppt/slides/slide5.xml" ContentType="application/vnd.openxmlformats-officedocument.presentationml.slide+xml"/>
  <Override PartName="/ppt/slides/slide103.xml" ContentType="application/vnd.openxmlformats-officedocument.presentationml.slide+xml"/>
  <Override PartName="/ppt/slides/slide24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41.xml" ContentType="application/vnd.openxmlformats-officedocument.drawingml.diagramColors+xml"/>
  <Override PartName="/ppt/diagrams/data54.xml" ContentType="application/vnd.openxmlformats-officedocument.drawingml.diagramData+xml"/>
  <Override PartName="/ppt/diagrams/data105.xml" ContentType="application/vnd.openxmlformats-officedocument.drawingml.diagramData+xml"/>
  <Override PartName="/ppt/slides/slide55.xml" ContentType="application/vnd.openxmlformats-officedocument.presentationml.slide+xml"/>
  <Override PartName="/ppt/slides/slide434.xml" ContentType="application/vnd.openxmlformats-officedocument.presentationml.slide+xml"/>
  <Override PartName="/ppt/diagrams/quickStyle58.xml" ContentType="application/vnd.openxmlformats-officedocument.drawingml.diagramStyle+xml"/>
  <Override PartName="/ppt/diagrams/drawing59.xml" ContentType="application/vnd.ms-office.drawingml.diagramDrawing+xml"/>
  <Override PartName="/ppt/notesSlides/notesSlide102.xml" ContentType="application/vnd.openxmlformats-officedocument.presentationml.notesSlide+xml"/>
  <Override PartName="/ppt/slides/slide80.xml" ContentType="application/vnd.openxmlformats-officedocument.presentationml.slide+xml"/>
  <Override PartName="/ppt/slides/slide273.xml" ContentType="application/vnd.openxmlformats-officedocument.presentationml.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ppt/slides/slide349.xml" ContentType="application/vnd.openxmlformats-officedocument.presentationml.slide+xml"/>
  <Override PartName="/ppt/slides/slide396.xml" ContentType="application/vnd.openxmlformats-officedocument.presentationml.slide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diagrams/quickStyle36.xml" ContentType="application/vnd.openxmlformats-officedocument.drawingml.diagramStyle+xml"/>
  <Override PartName="/ppt/diagrams/drawing37.xml" ContentType="application/vnd.ms-office.drawingml.diagramDrawing+xml"/>
  <Override PartName="/ppt/notesSlides/notesSlide71.xml" ContentType="application/vnd.openxmlformats-officedocument.presentationml.notesSlide+xml"/>
  <Override PartName="/ppt/diagrams/colors79.xml" ContentType="application/vnd.openxmlformats-officedocument.drawingml.diagramColors+xml"/>
  <Override PartName="/ppt/diagrams/quickStyle83.xml" ContentType="application/vnd.openxmlformats-officedocument.drawingml.diagramStyle+xml"/>
  <Override PartName="/ppt/diagrams/drawing84.xml" ContentType="application/vnd.ms-office.drawingml.diagramDrawing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327.xml" ContentType="application/vnd.openxmlformats-officedocument.presentationml.slide+xml"/>
  <Override PartName="/ppt/slides/slide374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47.xml" ContentType="application/vnd.openxmlformats-officedocument.drawingml.diagramLayout+xml"/>
  <Override PartName="/ppt/diagrams/quickStyle61.xml" ContentType="application/vnd.openxmlformats-officedocument.drawingml.diagramStyle+xml"/>
  <Override PartName="/ppt/diagrams/drawing62.xml" ContentType="application/vnd.ms-office.drawingml.diagramDrawing+xml"/>
  <Override PartName="/ppt/diagrams/layout94.xml" ContentType="application/vnd.openxmlformats-officedocument.drawingml.diagramLayout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colors57.xml" ContentType="application/vnd.openxmlformats-officedocument.drawingml.diagramColors+xml"/>
  <Override PartName="/ppt/diagrams/layout72.xml" ContentType="application/vnd.openxmlformats-officedocument.drawingml.diagramLayout+xml"/>
  <Override PartName="/ppt/diagrams/quickStyle107.xml" ContentType="application/vnd.openxmlformats-officedocument.drawingml.diagramStyle+xml"/>
  <Override PartName="/ppt/slides/slide305.xml" ContentType="application/vnd.openxmlformats-officedocument.presentationml.slide+xml"/>
  <Override PartName="/ppt/slides/slide352.xml" ContentType="application/vnd.openxmlformats-officedocument.presentationml.slide+xml"/>
  <Override PartName="/ppt/diagrams/quickStyle8.xml" ContentType="application/vnd.openxmlformats-officedocument.drawingml.diagramStyle+xml"/>
  <Override PartName="/ppt/diagrams/colors35.xml" ContentType="application/vnd.openxmlformats-officedocument.drawingml.diagramColors+xml"/>
  <Override PartName="/ppt/diagrams/drawing40.xml" ContentType="application/vnd.ms-office.drawingml.diagramDrawing+xml"/>
  <Override PartName="/ppt/diagrams/data48.xml" ContentType="application/vnd.openxmlformats-officedocument.drawingml.diagramData+xml"/>
  <Override PartName="/ppt/diagrams/colors82.xml" ContentType="application/vnd.openxmlformats-officedocument.drawingml.diagramColors+xml"/>
  <Override PartName="/ppt/diagrams/data95.xml" ContentType="application/vnd.openxmlformats-officedocument.drawingml.diagramData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slides/slide289.xml" ContentType="application/vnd.openxmlformats-officedocument.presentationml.slide+xml"/>
  <Override PartName="/ppt/slides/slide330.xml" ContentType="application/vnd.openxmlformats-officedocument.presentationml.slide+xml"/>
  <Override PartName="/ppt/slides/slide428.xml" ContentType="application/vnd.openxmlformats-officedocument.presentationml.slide+xml"/>
  <Override PartName="/ppt/slides/slide475.xml" ContentType="application/vnd.openxmlformats-officedocument.presentationml.slide+xml"/>
  <Override PartName="/ppt/diagrams/layout50.xml" ContentType="application/vnd.openxmlformats-officedocument.drawingml.diagramLayout+xml"/>
  <Override PartName="/ppt/diagrams/colors104.xml" ContentType="application/vnd.openxmlformats-officedocument.drawingml.diagramColors+xml"/>
  <Override PartName="/ppt/slides/slide122.xml" ContentType="application/vnd.openxmlformats-officedocument.presentationml.slide+xml"/>
  <Override PartName="/ppt/slides/slide267.xml" ContentType="application/vnd.openxmlformats-officedocument.presentationml.slide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60.xml" ContentType="application/vnd.openxmlformats-officedocument.drawingml.diagramColors+xml"/>
  <Override PartName="/ppt/diagrams/data73.xml" ContentType="application/vnd.openxmlformats-officedocument.drawingml.diagramData+xml"/>
  <Override PartName="/ppt/notesSlides/notesSlide87.xml" ContentType="application/vnd.openxmlformats-officedocument.presentationml.notesSlide+xml"/>
  <Override PartName="/ppt/diagrams/quickStyle99.xml" ContentType="application/vnd.openxmlformats-officedocument.drawingml.diagramStyle+xml"/>
  <Override PartName="/ppt/diagrams/quickStyle110.xml" ContentType="application/vnd.openxmlformats-officedocument.drawingml.diagramStyle+xml"/>
  <Override PartName="/ppt/notesSlides/notesSlide143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406.xml" ContentType="application/vnd.openxmlformats-officedocument.presentationml.slide+xml"/>
  <Override PartName="/ppt/slides/slide453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51.xml" ContentType="application/vnd.openxmlformats-officedocument.drawingml.diagramData+xml"/>
  <Override PartName="/ppt/diagrams/quickStyle77.xml" ContentType="application/vnd.openxmlformats-officedocument.drawingml.diagramStyle+xml"/>
  <Override PartName="/ppt/diagrams/drawing78.xml" ContentType="application/vnd.ms-office.drawingml.diagramDrawing+xml"/>
  <Override PartName="/ppt/notesSlides/notesSlide121.xml" ContentType="application/vnd.openxmlformats-officedocument.presentationml.notesSlide+xml"/>
  <Override PartName="/ppt/diagrams/data102.xml" ContentType="application/vnd.openxmlformats-officedocument.drawingml.diagramData+xml"/>
  <Override PartName="/ppt/slides/slide2.xml" ContentType="application/vnd.openxmlformats-officedocument.presentationml.slide+xml"/>
  <Override PartName="/ppt/slides/slide52.xml" ContentType="application/vnd.openxmlformats-officedocument.presentationml.slide+xml"/>
  <Override PartName="/ppt/slides/slide100.xml" ContentType="application/vnd.openxmlformats-officedocument.presentationml.slide+xml"/>
  <Override PartName="/ppt/slides/slide245.xml" ContentType="application/vnd.openxmlformats-officedocument.presentationml.slide+xml"/>
  <Override PartName="/ppt/slides/slide292.xml" ContentType="application/vnd.openxmlformats-officedocument.presentationml.slide+xml"/>
  <Override PartName="/ppt/slides/slide43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diagrams/layout88.xml" ContentType="application/vnd.openxmlformats-officedocument.drawingml.diagramLayout+xml"/>
  <Override PartName="/ppt/diagrams/layout105.xml" ContentType="application/vnd.openxmlformats-officedocument.drawingml.diagramLayout+xml"/>
  <Override PartName="/ppt/slides/slide223.xml" ContentType="application/vnd.openxmlformats-officedocument.presentationml.slide+xml"/>
  <Override PartName="/ppt/slides/slide270.xml" ContentType="application/vnd.openxmlformats-officedocument.presentationml.slide+xml"/>
  <Override PartName="/ppt/slides/slide368.xml" ContentType="application/vnd.openxmlformats-officedocument.presentationml.slide+xml"/>
  <Override PartName="/ppt/notesSlides/notesSlide43.xml" ContentType="application/vnd.openxmlformats-officedocument.presentationml.notesSlide+xml"/>
  <Override PartName="/ppt/diagrams/quickStyle55.xml" ContentType="application/vnd.openxmlformats-officedocument.drawingml.diagramStyle+xml"/>
  <Override PartName="/ppt/diagrams/drawing56.xml" ContentType="application/vnd.ms-office.drawingml.diagramDrawing+xml"/>
  <Override PartName="/ppt/notesSlides/notesSlide90.xml" ContentType="application/vnd.openxmlformats-officedocument.presentationml.notesSlide+xml"/>
  <Override PartName="/ppt/diagrams/colors98.xml" ContentType="application/vnd.openxmlformats-officedocument.drawingml.diagramColors+xml"/>
  <Override PartName="/ppt/slides/slide30.xml" ContentType="application/vnd.openxmlformats-officedocument.presentationml.slide+xml"/>
  <Override PartName="/ppt/slides/slide346.xml" ContentType="application/vnd.openxmlformats-officedocument.presentationml.slide+xml"/>
  <Override PartName="/ppt/slides/slide393.xml" ContentType="application/vnd.openxmlformats-officedocument.presentationml.slid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drawing34.xml" ContentType="application/vnd.ms-office.drawingml.diagramDrawing+xml"/>
  <Override PartName="/ppt/diagrams/layout66.xml" ContentType="application/vnd.openxmlformats-officedocument.drawingml.diagramLayout+xml"/>
  <Override PartName="/ppt/diagrams/quickStyle80.xml" ContentType="application/vnd.openxmlformats-officedocument.drawingml.diagramStyle+xml"/>
  <Override PartName="/ppt/diagrams/drawing81.xml" ContentType="application/vnd.ms-office.drawingml.diagramDrawing+xml"/>
  <Override PartName="/ppt/slides/slide138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469.xml" ContentType="application/vnd.openxmlformats-officedocument.presentationml.slide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colors29.xml" ContentType="application/vnd.openxmlformats-officedocument.drawingml.diagramColors+xml"/>
  <Override PartName="/ppt/notesSlides/notesSlide21.xml" ContentType="application/vnd.openxmlformats-officedocument.presentationml.notesSlide+xml"/>
  <Override PartName="/ppt/diagrams/layout44.xml" ContentType="application/vnd.openxmlformats-officedocument.drawingml.diagramLayout+xml"/>
  <Override PartName="/ppt/diagrams/colors76.xml" ContentType="application/vnd.openxmlformats-officedocument.drawingml.diagramColors+xml"/>
  <Override PartName="/ppt/diagrams/data89.xml" ContentType="application/vnd.openxmlformats-officedocument.drawingml.diagramData+xml"/>
  <Override PartName="/ppt/diagrams/layout91.xml" ContentType="application/vnd.openxmlformats-officedocument.drawingml.diagramLayout+xml"/>
  <Override PartName="/ppt/slides/slide324.xml" ContentType="application/vnd.openxmlformats-officedocument.presentationml.slide+xml"/>
  <Override PartName="/ppt/slides/slide371.xml" ContentType="application/vnd.openxmlformats-officedocument.presentationml.slide+xml"/>
  <Override PartName="/ppt/diagrams/colors6.xml" ContentType="application/vnd.openxmlformats-officedocument.drawingml.diagramColors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54.xml" ContentType="application/vnd.openxmlformats-officedocument.drawingml.diagramColors+xml"/>
  <Override PartName="/ppt/diagrams/data67.xml" ContentType="application/vnd.openxmlformats-officedocument.drawingml.diagramData+xml"/>
  <Override PartName="/ppt/diagrams/quickStyle104.xml" ContentType="application/vnd.openxmlformats-officedocument.drawingml.diagramStyle+xml"/>
  <Override PartName="/ppt/notesSlides/notesSlide137.xml" ContentType="application/vnd.openxmlformats-officedocument.presentationml.notes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s/slide302.xml" ContentType="application/vnd.openxmlformats-officedocument.presentationml.slide+xml"/>
  <Override PartName="/ppt/slides/slide447.xml" ContentType="application/vnd.openxmlformats-officedocument.presentationml.slide+xml"/>
  <Override PartName="/ppt/diagrams/layout22.xml" ContentType="application/vnd.openxmlformats-officedocument.drawingml.diagramLayout+xml"/>
  <Override PartName="/ppt/diagrams/drawing108.xml" ContentType="application/vnd.ms-office.drawingml.diagramDrawing+xml"/>
  <Override PartName="/ppt/slides/slide141.xml" ContentType="application/vnd.openxmlformats-officedocument.presentationml.slide+xml"/>
  <Override PartName="/ppt/slides/slide239.xml" ContentType="application/vnd.openxmlformats-officedocument.presentationml.slide+xml"/>
  <Override PartName="/ppt/slides/slide286.xml" ContentType="application/vnd.openxmlformats-officedocument.presentationml.slide+xml"/>
  <Override PartName="/ppt/slides/slide425.xml" ContentType="application/vnd.openxmlformats-officedocument.presentationml.slide+xml"/>
  <Override PartName="/ppt/slides/slide472.xml" ContentType="application/vnd.openxmlformats-officedocument.presentationml.slide+xml"/>
  <Override PartName="/ppt/diagrams/quickStyle5.xml" ContentType="application/vnd.openxmlformats-officedocument.drawingml.diagramStyle+xml"/>
  <Override PartName="/ppt/diagrams/colors32.xml" ContentType="application/vnd.openxmlformats-officedocument.drawingml.diagramColors+xml"/>
  <Override PartName="/ppt/diagrams/data45.xml" ContentType="application/vnd.openxmlformats-officedocument.drawingml.diagramData+xml"/>
  <Override PartName="/ppt/notesSlides/notesSlide59.xml" ContentType="application/vnd.openxmlformats-officedocument.presentationml.notesSlide+xml"/>
  <Override PartName="/ppt/diagrams/data92.xml" ContentType="application/vnd.openxmlformats-officedocument.drawingml.diagramData+xml"/>
  <Override PartName="/ppt/notesSlides/notesSlide115.xml" ContentType="application/vnd.openxmlformats-officedocument.presentationml.notesSlide+xml"/>
  <Override PartName="/ppt/diagrams/colors101.xml" ContentType="application/vnd.openxmlformats-officedocument.drawingml.diagramColors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217.xml" ContentType="application/vnd.openxmlformats-officedocument.presentationml.slide+xml"/>
  <Override PartName="/ppt/slides/slide264.xml" ContentType="application/vnd.openxmlformats-officedocument.presentationml.slide+xml"/>
  <Override PartName="/ppt/diagrams/colors10.xml" ContentType="application/vnd.openxmlformats-officedocument.drawingml.diagramColors+xml"/>
  <Override PartName="/ppt/diagrams/data23.xml" ContentType="application/vnd.openxmlformats-officedocument.drawingml.diagramData+xml"/>
  <Override PartName="/ppt/diagrams/quickStyle49.xml" ContentType="application/vnd.openxmlformats-officedocument.drawingml.diagramStyle+xml"/>
  <Override PartName="/ppt/diagrams/data70.xml" ContentType="application/vnd.openxmlformats-officedocument.drawingml.diagramData+xml"/>
  <Override PartName="/ppt/diagrams/quickStyle96.xml" ContentType="application/vnd.openxmlformats-officedocument.drawingml.diagramStyle+xml"/>
  <Override PartName="/ppt/diagrams/drawing97.xml" ContentType="application/vnd.ms-office.drawingml.diagramDrawing+xml"/>
  <Override PartName="/ppt/notesSlides/notesSlide140.xml" ContentType="application/vnd.openxmlformats-officedocument.presentationml.notesSlide+xml"/>
  <Override PartName="/ppt/slides/slide24.xml" ContentType="application/vnd.openxmlformats-officedocument.presentationml.slide+xml"/>
  <Override PartName="/ppt/slides/slide71.xml" ContentType="application/vnd.openxmlformats-officedocument.presentationml.slide+xml"/>
  <Override PartName="/ppt/slides/slide403.xml" ContentType="application/vnd.openxmlformats-officedocument.presentationml.slide+xml"/>
  <Override PartName="/ppt/slides/slide450.xml" ContentType="application/vnd.openxmlformats-officedocument.presentationml.slide+xml"/>
  <Override PartName="/ppt/diagrams/layout8.xml" ContentType="application/vnd.openxmlformats-officedocument.drawingml.diagramLayout+xml"/>
  <Override PartName="/ppt/notesSlides/notesSlide37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242.xml" ContentType="application/vnd.openxmlformats-officedocument.presentationml.slide+xml"/>
  <Override PartName="/ppt/slides/slide387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quickStyle27.xml" ContentType="application/vnd.openxmlformats-officedocument.drawingml.diagramStyle+xml"/>
  <Override PartName="/ppt/diagrams/drawing28.xml" ContentType="application/vnd.ms-office.drawingml.diagramDrawing+xml"/>
  <Override PartName="/ppt/diagrams/layout38.xml" ContentType="application/vnd.openxmlformats-officedocument.drawingml.diagramLayout+xml"/>
  <Override PartName="/ppt/notesSlides/notesSlide62.xml" ContentType="application/vnd.openxmlformats-officedocument.presentationml.notesSlide+xml"/>
  <Override PartName="/ppt/diagrams/quickStyle74.xml" ContentType="application/vnd.openxmlformats-officedocument.drawingml.diagramStyle+xml"/>
  <Override PartName="/ppt/diagrams/drawing75.xml" ContentType="application/vnd.ms-office.drawingml.diagramDrawing+xml"/>
  <Override PartName="/ppt/diagrams/layout85.xml" ContentType="application/vnd.openxmlformats-officedocument.drawingml.diagramLayout+xml"/>
  <Override PartName="/ppt/slides/slide179.xml" ContentType="application/vnd.openxmlformats-officedocument.presentationml.slide+xml"/>
  <Override PartName="/ppt/slides/slide318.xml" ContentType="application/vnd.openxmlformats-officedocument.presentationml.slide+xml"/>
  <Override PartName="/ppt/slides/slide365.xml" ContentType="application/vnd.openxmlformats-officedocument.presentationml.slide+xml"/>
  <Override PartName="/ppt/diagrams/quickStyle52.xml" ContentType="application/vnd.openxmlformats-officedocument.drawingml.diagramStyle+xml"/>
  <Override PartName="/ppt/diagrams/drawing53.xml" ContentType="application/vnd.ms-office.drawingml.diagramDrawing+xml"/>
  <Override PartName="/ppt/diagrams/layout102.xml" ContentType="application/vnd.openxmlformats-officedocument.drawingml.diagramLayout+xml"/>
  <Override PartName="/ppt/slides/slide157.xml" ContentType="application/vnd.openxmlformats-officedocument.presentationml.slide+xml"/>
  <Override PartName="/ppt/slides/slide220.xml" ContentType="application/vnd.openxmlformats-officedocument.presentationml.slide+xml"/>
  <Override PartName="/ppt/diagrams/layout16.xml" ContentType="application/vnd.openxmlformats-officedocument.drawingml.diagramLayout+xml"/>
  <Override PartName="/ppt/notesSlides/notesSlide40.xml" ContentType="application/vnd.openxmlformats-officedocument.presentationml.notesSlide+xml"/>
  <Override PartName="/ppt/diagrams/colors48.xml" ContentType="application/vnd.openxmlformats-officedocument.drawingml.diagramColors+xml"/>
  <Override PartName="/ppt/diagrams/layout63.xml" ContentType="application/vnd.openxmlformats-officedocument.drawingml.diagramLayout+xml"/>
  <Override PartName="/ppt/diagrams/colors95.xml" ContentType="application/vnd.openxmlformats-officedocument.drawingml.diagramColors+xml"/>
  <Override PartName="/ppt/slides/slide343.xml" ContentType="application/vnd.openxmlformats-officedocument.presentationml.slide+xml"/>
  <Override PartName="/ppt/slides/slide390.xml" ContentType="application/vnd.openxmlformats-officedocument.presentationml.slide+xml"/>
  <Override PartName="/ppt/notesSlides/notesSlide6.xml" ContentType="application/vnd.openxmlformats-officedocument.presentationml.notesSlide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rawing31.xml" ContentType="application/vnd.ms-office.drawingml.diagramDrawing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colors73.xml" ContentType="application/vnd.openxmlformats-officedocument.drawingml.diagramColors+xml"/>
  <Override PartName="/ppt/diagrams/data86.xml" ContentType="application/vnd.openxmlformats-officedocument.drawingml.diagramData+xml"/>
  <Override PartName="/ppt/notesSlides/notesSlide109.xml" ContentType="application/vnd.openxmlformats-officedocument.presentationml.notesSlide+xml"/>
  <Override PartName="/ppt/slides/slide87.xml" ContentType="application/vnd.openxmlformats-officedocument.presentationml.slide+xml"/>
  <Override PartName="/ppt/slides/slide135.xml" ContentType="application/vnd.openxmlformats-officedocument.presentationml.slide+xml"/>
  <Override PartName="/ppt/slides/slide182.xml" ContentType="application/vnd.openxmlformats-officedocument.presentationml.slide+xml"/>
  <Override PartName="/ppt/slides/slide321.xml" ContentType="application/vnd.openxmlformats-officedocument.presentationml.slide+xml"/>
  <Override PartName="/ppt/slides/slide419.xml" ContentType="application/vnd.openxmlformats-officedocument.presentationml.slide+xml"/>
  <Override PartName="/ppt/slides/slide466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258.xml" ContentType="application/vnd.openxmlformats-officedocument.presentationml.slide+xml"/>
  <Override PartName="/ppt/slides/slide444.xml" ContentType="application/vnd.openxmlformats-officedocument.presentationml.slide+xml"/>
  <Override PartName="/ppt/diagrams/data17.xml" ContentType="application/vnd.openxmlformats-officedocument.drawingml.diagramData+xml"/>
  <Override PartName="/ppt/diagrams/colors51.xml" ContentType="application/vnd.openxmlformats-officedocument.drawingml.diagramColors+xml"/>
  <Override PartName="/ppt/diagrams/data64.xml" ContentType="application/vnd.openxmlformats-officedocument.drawingml.diagramData+xml"/>
  <Override PartName="/ppt/notesSlides/notesSlide78.xml" ContentType="application/vnd.openxmlformats-officedocument.presentationml.notesSlide+xml"/>
  <Override PartName="/ppt/diagrams/quickStyle101.xml" ContentType="application/vnd.openxmlformats-officedocument.drawingml.diagramStyle+xml"/>
  <Override PartName="/ppt/notesSlides/notesSlide134.xml" ContentType="application/vnd.openxmlformats-officedocument.presentationml.notesSlide+xml"/>
  <Override PartName="/ppt/diagrams/drawing105.xml" ContentType="application/vnd.ms-office.drawingml.diagramDrawing+xml"/>
  <Override PartName="/ppt/slides/slide18.xml" ContentType="application/vnd.openxmlformats-officedocument.presentationml.slide+xml"/>
  <Override PartName="/ppt/slides/slide65.xml" ContentType="application/vnd.openxmlformats-officedocument.presentationml.slide+xml"/>
  <Override PartName="/ppt/slides/slide236.xml" ContentType="application/vnd.openxmlformats-officedocument.presentationml.slide+xml"/>
  <Override PartName="/ppt/slides/slide283.xml" ContentType="application/vnd.openxmlformats-officedocument.presentationml.slide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data42.xml" ContentType="application/vnd.openxmlformats-officedocument.drawingml.diagramData+xml"/>
  <Override PartName="/ppt/diagrams/quickStyle68.xml" ContentType="application/vnd.openxmlformats-officedocument.drawingml.diagramStyle+xml"/>
  <Override PartName="/ppt/diagrams/drawing69.xml" ContentType="application/vnd.ms-office.drawingml.diagramDrawing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422.xml" ContentType="application/vnd.openxmlformats-officedocument.presentationml.slide+xml"/>
  <Override PartName="/ppt/theme/theme1.xml" ContentType="application/vnd.openxmlformats-officedocument.theme+xml"/>
  <Override PartName="/ppt/notesSlides/notesSlide56.xml" ContentType="application/vnd.openxmlformats-officedocument.presentationml.notesSlide+xml"/>
  <Override PartName="/ppt/diagrams/layout79.xml" ContentType="application/vnd.openxmlformats-officedocument.drawingml.diagramLayout+xml"/>
  <Override PartName="/ppt/slides/slide214.xml" ContentType="application/vnd.openxmlformats-officedocument.presentationml.slide+xml"/>
  <Override PartName="/ppt/slides/slide261.xml" ContentType="application/vnd.openxmlformats-officedocument.presentationml.slide+xml"/>
  <Override PartName="/ppt/slides/slide359.xml" ContentType="application/vnd.openxmlformats-officedocument.presentationml.slide+xml"/>
  <Override PartName="/ppt/slides/slide400.xml" ContentType="application/vnd.openxmlformats-officedocument.presentationml.slide+xml"/>
  <Override PartName="/ppt/diagrams/data20.xml" ContentType="application/vnd.openxmlformats-officedocument.drawingml.diagramData+xml"/>
  <Override PartName="/ppt/notesSlides/notesSlide34.xml" ContentType="application/vnd.openxmlformats-officedocument.presentationml.notesSlide+xml"/>
  <Override PartName="/ppt/diagrams/quickStyle46.xml" ContentType="application/vnd.openxmlformats-officedocument.drawingml.diagramStyle+xml"/>
  <Override PartName="/ppt/diagrams/drawing47.xml" ContentType="application/vnd.ms-office.drawingml.diagramDrawing+xml"/>
  <Override PartName="/ppt/diagrams/layout57.xml" ContentType="application/vnd.openxmlformats-officedocument.drawingml.diagramLayout+xml"/>
  <Override PartName="/ppt/notesSlides/notesSlide81.xml" ContentType="application/vnd.openxmlformats-officedocument.presentationml.notesSlide+xml"/>
  <Override PartName="/ppt/diagrams/colors89.xml" ContentType="application/vnd.openxmlformats-officedocument.drawingml.diagramColors+xml"/>
  <Override PartName="/ppt/diagrams/quickStyle93.xml" ContentType="application/vnd.openxmlformats-officedocument.drawingml.diagramStyle+xml"/>
  <Override PartName="/ppt/diagrams/drawing94.xml" ContentType="application/vnd.ms-office.drawingml.diagramDrawing+xml"/>
  <Override PartName="/ppt/slides/slide21.xml" ContentType="application/vnd.openxmlformats-officedocument.presentationml.slide+xml"/>
  <Override PartName="/ppt/slides/slide198.xml" ContentType="application/vnd.openxmlformats-officedocument.presentationml.slide+xml"/>
  <Override PartName="/ppt/slides/slide337.xml" ContentType="application/vnd.openxmlformats-officedocument.presentationml.slide+xml"/>
  <Override PartName="/ppt/slides/slide384.xml" ContentType="application/vnd.openxmlformats-officedocument.presentationml.slide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quickStyle71.xml" ContentType="application/vnd.openxmlformats-officedocument.drawingml.diagramStyle+xml"/>
  <Override PartName="/ppt/diagrams/drawing72.xml" ContentType="application/vnd.ms-office.drawingml.diagramDrawing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diagrams/layout35.xml" ContentType="application/vnd.openxmlformats-officedocument.drawingml.diagramLayout+xml"/>
  <Override PartName="/ppt/diagrams/colors67.xml" ContentType="application/vnd.openxmlformats-officedocument.drawingml.diagramColors+xml"/>
  <Override PartName="/ppt/diagrams/layout82.xml" ContentType="application/vnd.openxmlformats-officedocument.drawingml.diagramLayout+xml"/>
  <Override PartName="/ppt/slides/slide299.xml" ContentType="application/vnd.openxmlformats-officedocument.presentationml.slide+xml"/>
  <Override PartName="/ppt/slides/slide315.xml" ContentType="application/vnd.openxmlformats-officedocument.presentationml.slide+xml"/>
  <Override PartName="/ppt/slides/slide362.xml" ContentType="application/vnd.openxmlformats-officedocument.presentationml.slide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colors45.xml" ContentType="application/vnd.openxmlformats-officedocument.drawingml.diagramColors+xml"/>
  <Override PartName="/ppt/diagrams/drawing50.xml" ContentType="application/vnd.ms-office.drawingml.diagramDrawing+xml"/>
  <Override PartName="/ppt/diagrams/data58.xml" ContentType="application/vnd.openxmlformats-officedocument.drawingml.diagramData+xml"/>
  <Override PartName="/ppt/diagrams/layout60.xml" ContentType="application/vnd.openxmlformats-officedocument.drawingml.diagramLayout+xml"/>
  <Override PartName="/ppt/diagrams/colors92.xml" ContentType="application/vnd.openxmlformats-officedocument.drawingml.diagramColors+xml"/>
  <Override PartName="/ppt/notesSlides/notesSlide128.xml" ContentType="application/vnd.openxmlformats-officedocument.presentationml.notesSlide+xml"/>
  <Override PartName="/ppt/diagrams/data109.xml" ContentType="application/vnd.openxmlformats-officedocument.drawingml.diagramData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54.xml" ContentType="application/vnd.openxmlformats-officedocument.presentationml.slide+xml"/>
  <Override PartName="/ppt/slides/slide340.xml" ContentType="application/vnd.openxmlformats-officedocument.presentationml.slide+xml"/>
  <Override PartName="/ppt/slides/slide438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slides/slide132.xml" ContentType="application/vnd.openxmlformats-officedocument.presentationml.slide+xml"/>
  <Override PartName="/ppt/slides/slide277.xml" ContentType="application/vnd.openxmlformats-officedocument.presentationml.slide+xml"/>
  <Override PartName="/ppt/slides/slide416.xml" ContentType="application/vnd.openxmlformats-officedocument.presentationml.slide+xml"/>
  <Override PartName="/ppt/slides/slide463.xml" ContentType="application/vnd.openxmlformats-officedocument.presentationml.slide+xml"/>
  <Override PartName="/ppt/notesSlides/notesSlide3.xml" ContentType="application/vnd.openxmlformats-officedocument.presentationml.notesSlide+xml"/>
  <Override PartName="/ppt/diagrams/colors23.xml" ContentType="application/vnd.openxmlformats-officedocument.drawingml.diagramColors+xml"/>
  <Override PartName="/ppt/diagrams/data36.xml" ContentType="application/vnd.openxmlformats-officedocument.drawingml.diagramData+xml"/>
  <Override PartName="/ppt/diagrams/colors70.xml" ContentType="application/vnd.openxmlformats-officedocument.drawingml.diagramColors+xml"/>
  <Override PartName="/ppt/notesSlides/notesSlide97.xml" ContentType="application/vnd.openxmlformats-officedocument.presentationml.notesSlide+xml"/>
  <Override PartName="/ppt/diagrams/data83.xml" ContentType="application/vnd.openxmlformats-officedocument.drawingml.diagramData+xml"/>
  <Override PartName="/ppt/slides/slide37.xml" ContentType="application/vnd.openxmlformats-officedocument.presentationml.slide+xml"/>
  <Override PartName="/ppt/slides/slide84.xml" ContentType="application/vnd.openxmlformats-officedocument.presentationml.slide+xml"/>
  <Override PartName="/ppt/slides/slide208.xml" ContentType="application/vnd.openxmlformats-officedocument.presentationml.slide+xml"/>
  <Override PartName="/ppt/slides/slide255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diagrams/data61.xml" ContentType="application/vnd.openxmlformats-officedocument.drawingml.diagramData+xml"/>
  <Override PartName="/ppt/diagrams/quickStyle87.xml" ContentType="application/vnd.openxmlformats-officedocument.drawingml.diagramStyle+xml"/>
  <Override PartName="/ppt/diagrams/drawing88.xml" ContentType="application/vnd.ms-office.drawingml.diagramDrawing+xml"/>
  <Override PartName="/ppt/notesSlides/notesSlide131.xml" ContentType="application/vnd.openxmlformats-officedocument.presentationml.notes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s/slide378.xml" ContentType="application/vnd.openxmlformats-officedocument.presentationml.slide+xml"/>
  <Override PartName="/ppt/slides/slide441.xml" ContentType="application/vnd.openxmlformats-officedocument.presentationml.slide+xml"/>
  <Override PartName="/ppt/diagrams/drawing19.xml" ContentType="application/vnd.ms-office.drawingml.diagramDrawing+xml"/>
  <Override PartName="/ppt/notesSlides/notesSlide28.xml" ContentType="application/vnd.openxmlformats-officedocument.presentationml.notesSlide+xml"/>
  <Override PartName="/ppt/diagrams/drawing66.xml" ContentType="application/vnd.ms-office.drawingml.diagramDrawing+xml"/>
  <Override PartName="/ppt/notesSlides/notesSlide75.xml" ContentType="application/vnd.openxmlformats-officedocument.presentationml.notesSlide+xml"/>
  <Override PartName="/ppt/diagrams/layout98.xml" ContentType="application/vnd.openxmlformats-officedocument.drawingml.diagramLayout+xml"/>
  <Override PartName="/ppt/diagrams/drawing102.xml" ContentType="application/vnd.ms-office.drawingml.diagramDrawing+xml"/>
  <Override PartName="/ppt/slides/slide233.xml" ContentType="application/vnd.openxmlformats-officedocument.presentationml.slide+xml"/>
  <Override PartName="/ppt/slides/slide280.xml" ContentType="application/vnd.openxmlformats-officedocument.presentationml.slide+xml"/>
  <Override PartName="/ppt/slideLayouts/slideLayout14.xml" ContentType="application/vnd.openxmlformats-officedocument.presentationml.slideLayout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notesSlides/notesSlide53.xml" ContentType="application/vnd.openxmlformats-officedocument.presentationml.notesSlide+xml"/>
  <Override PartName="/ppt/diagrams/quickStyle65.xml" ContentType="application/vnd.openxmlformats-officedocument.drawingml.diagramStyle+xml"/>
  <Override PartName="/ppt/diagrams/layout76.xml" ContentType="application/vnd.openxmlformats-officedocument.drawingml.diagramLayout+xml"/>
  <Override PartName="/ppt/slides/slide40.xml" ContentType="application/vnd.openxmlformats-officedocument.presentationml.slide+xml"/>
  <Override PartName="/ppt/slides/slide211.xml" ContentType="application/vnd.openxmlformats-officedocument.presentationml.slide+xml"/>
  <Override PartName="/ppt/slides/slide309.xml" ContentType="application/vnd.openxmlformats-officedocument.presentationml.slide+xml"/>
  <Override PartName="/ppt/slides/slide356.xml" ContentType="application/vnd.openxmlformats-officedocument.presentationml.slide+xml"/>
  <Override PartName="/ppt/diagrams/quickStyle43.xml" ContentType="application/vnd.openxmlformats-officedocument.drawingml.diagramStyle+xml"/>
  <Override PartName="/ppt/diagrams/drawing44.xml" ContentType="application/vnd.ms-office.drawingml.diagramDrawing+xml"/>
  <Override PartName="/ppt/diagrams/quickStyle90.xml" ContentType="application/vnd.openxmlformats-officedocument.drawingml.diagramStyle+xml"/>
  <Override PartName="/ppt/diagrams/drawing91.xml" ContentType="application/vnd.ms-office.drawingml.diagramDrawing+xml"/>
  <Override PartName="/ppt/diagrams/data99.xml" ContentType="application/vnd.openxmlformats-officedocument.drawingml.diagramData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479.xml" ContentType="application/vnd.openxmlformats-officedocument.presentationml.slide+xml"/>
  <Override PartName="/ppt/diagrams/layout2.xml" ContentType="application/vnd.openxmlformats-officedocument.drawingml.diagramLayout+xml"/>
  <Override PartName="/ppt/notesSlides/notesSlide31.xml" ContentType="application/vnd.openxmlformats-officedocument.presentationml.notesSlide+xml"/>
  <Override PartName="/ppt/diagrams/colors39.xml" ContentType="application/vnd.openxmlformats-officedocument.drawingml.diagramColors+xml"/>
  <Override PartName="/ppt/diagrams/layout54.xml" ContentType="application/vnd.openxmlformats-officedocument.drawingml.diagramLayout+xml"/>
  <Override PartName="/ppt/diagrams/colors86.xml" ContentType="application/vnd.openxmlformats-officedocument.drawingml.diagramColors+xml"/>
  <Override PartName="/ppt/diagrams/colors108.xml" ContentType="application/vnd.openxmlformats-officedocument.drawingml.diagramColors+xml"/>
  <Override PartName="/ppt/slides/slide126.xml" ContentType="application/vnd.openxmlformats-officedocument.presentationml.slide+xml"/>
  <Override PartName="/ppt/slides/slide173.xml" ContentType="application/vnd.openxmlformats-officedocument.presentationml.slide+xml"/>
  <Override PartName="/ppt/slides/slide334.xml" ContentType="application/vnd.openxmlformats-officedocument.presentationml.slide+xml"/>
  <Override PartName="/ppt/slides/slide381.xml" ContentType="application/vnd.openxmlformats-officedocument.presentationml.slid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diagrams/layout32.xml" ContentType="application/vnd.openxmlformats-officedocument.drawingml.diagramLayout+xml"/>
  <Override PartName="/ppt/diagrams/colors64.xml" ContentType="application/vnd.openxmlformats-officedocument.drawingml.diagramColors+xml"/>
  <Override PartName="/ppt/diagrams/data77.xml" ContentType="application/vnd.openxmlformats-officedocument.drawingml.diagramData+xml"/>
  <Override PartName="/ppt/slides/slide78.xml" ContentType="application/vnd.openxmlformats-officedocument.presentationml.slide+xml"/>
  <Override PartName="/ppt/slides/slide312.xml" ContentType="application/vnd.openxmlformats-officedocument.presentationml.slide+xml"/>
  <Override PartName="/ppt/slides/slide457.xml" ContentType="application/vnd.openxmlformats-officedocument.presentationml.slide+xml"/>
  <Override PartName="/ppt/diagrams/drawing4.xml" ContentType="application/vnd.ms-office.drawingml.diagramDrawing+xml"/>
  <Override PartName="/ppt/diagrams/data55.xml" ContentType="application/vnd.openxmlformats-officedocument.drawingml.diagramData+xml"/>
  <Override PartName="/ppt/notesSlides/notesSlide125.xml" ContentType="application/vnd.openxmlformats-officedocument.presentationml.notesSlide+xml"/>
  <Override PartName="/ppt/diagrams/data106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s/slide249.xml" ContentType="application/vnd.openxmlformats-officedocument.presentationml.slide+xml"/>
  <Override PartName="/ppt/slides/slide296.xml" ContentType="application/vnd.openxmlformats-officedocument.presentationml.slide+xml"/>
  <Override PartName="/ppt/slides/slide43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layout10.xml" ContentType="application/vnd.openxmlformats-officedocument.drawingml.diagramLayout+xml"/>
  <Override PartName="/ppt/diagrams/colors42.xml" ContentType="application/vnd.openxmlformats-officedocument.drawingml.diagramColors+xml"/>
  <Override PartName="/ppt/notesSlides/notesSlide69.xml" ContentType="application/vnd.openxmlformats-officedocument.presentationml.notesSlide+xml"/>
  <Override PartName="/ppt/diagrams/layout109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27.xml" ContentType="application/vnd.openxmlformats-officedocument.presentationml.slide+xml"/>
  <Override PartName="/ppt/slides/slide274.xml" ContentType="application/vnd.openxmlformats-officedocument.presentationml.slid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notesSlides/notesSlide47.xml" ContentType="application/vnd.openxmlformats-officedocument.presentationml.notesSlide+xml"/>
  <Override PartName="/ppt/diagrams/quickStyle59.xml" ContentType="application/vnd.openxmlformats-officedocument.drawingml.diagramStyle+xml"/>
  <Override PartName="/ppt/diagrams/data80.xml" ContentType="application/vnd.openxmlformats-officedocument.drawingml.diagramData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s/slide397.xml" ContentType="application/vnd.openxmlformats-officedocument.presentationml.slide+xml"/>
  <Override PartName="/ppt/slides/slide413.xml" ContentType="application/vnd.openxmlformats-officedocument.presentationml.slide+xml"/>
  <Override PartName="/ppt/slides/slide460.xml" ContentType="application/vnd.openxmlformats-officedocument.presentationml.slide+xml"/>
  <Override PartName="/ppt/diagrams/data11.xml" ContentType="application/vnd.openxmlformats-officedocument.drawingml.diagramData+xml"/>
  <Override PartName="/ppt/diagrams/quickStyle37.xml" ContentType="application/vnd.openxmlformats-officedocument.drawingml.diagramStyle+xml"/>
  <Override PartName="/ppt/diagrams/drawing38.xml" ContentType="application/vnd.ms-office.drawingml.diagramDrawing+xml"/>
  <Override PartName="/ppt/diagrams/quickStyle84.xml" ContentType="application/vnd.openxmlformats-officedocument.drawingml.diagramStyle+xml"/>
  <Override PartName="/ppt/diagrams/drawing85.xml" ContentType="application/vnd.ms-office.drawingml.diagramDrawing+xml"/>
  <Default Extension="rels" ContentType="application/vnd.openxmlformats-package.relationships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52.xml" ContentType="application/vnd.openxmlformats-officedocument.presentationml.slide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diagrams/layout48.xml" ContentType="application/vnd.openxmlformats-officedocument.drawingml.diagramLayout+xml"/>
  <Override PartName="/ppt/notesSlides/notesSlide72.xml" ContentType="application/vnd.openxmlformats-officedocument.presentationml.notesSlide+xml"/>
  <Override PartName="/ppt/diagrams/layout95.xml" ContentType="application/vnd.openxmlformats-officedocument.drawingml.diagramLayout+xml"/>
  <Override PartName="/ppt/slides/slide12.xml" ContentType="application/vnd.openxmlformats-officedocument.presentationml.slide+xml"/>
  <Override PartName="/ppt/slides/slide230.xml" ContentType="application/vnd.openxmlformats-officedocument.presentationml.slide+xml"/>
  <Override PartName="/ppt/slides/slide328.xml" ContentType="application/vnd.openxmlformats-officedocument.presentationml.slide+xml"/>
  <Override PartName="/ppt/slides/slide375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colors58.xml" ContentType="application/vnd.openxmlformats-officedocument.drawingml.diagramColors+xml"/>
  <Override PartName="/ppt/diagrams/quickStyle62.xml" ContentType="application/vnd.openxmlformats-officedocument.drawingml.diagramStyle+xml"/>
  <Override PartName="/ppt/diagrams/drawing63.xml" ContentType="application/vnd.ms-office.drawingml.diagramDrawing+xml"/>
  <Override PartName="/ppt/slides/slide167.xml" ContentType="application/vnd.openxmlformats-officedocument.presentationml.slide+xml"/>
  <Override PartName="/ppt/slides/slide306.xml" ContentType="application/vnd.openxmlformats-officedocument.presentationml.slide+xml"/>
  <Override PartName="/ppt/slides/slide353.xml" ContentType="application/vnd.openxmlformats-officedocument.presentationml.slide+xml"/>
  <Override PartName="/ppt/diagrams/layout26.xml" ContentType="application/vnd.openxmlformats-officedocument.drawingml.diagramLayout+xml"/>
  <Override PartName="/ppt/diagrams/drawing41.xml" ContentType="application/vnd.ms-office.drawingml.diagramDrawing+xml"/>
  <Override PartName="/ppt/notesSlides/notesSlide50.xml" ContentType="application/vnd.openxmlformats-officedocument.presentationml.notesSlide+xml"/>
  <Override PartName="/ppt/diagrams/layout73.xml" ContentType="application/vnd.openxmlformats-officedocument.drawingml.diagramLayout+xml"/>
  <Override PartName="/ppt/diagrams/quickStyle108.xml" ContentType="application/vnd.openxmlformats-officedocument.drawingml.diagramStyle+xml"/>
  <Override PartName="/ppt/slides/slide145.xml" ContentType="application/vnd.openxmlformats-officedocument.presentationml.slide+xml"/>
  <Override PartName="/ppt/slides/slide192.xml" ContentType="application/vnd.openxmlformats-officedocument.presentationml.slide+xml"/>
  <Override PartName="/ppt/diagrams/quickStyle9.xml" ContentType="application/vnd.openxmlformats-officedocument.drawingml.diagramStyle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diagrams/layout51.xml" ContentType="application/vnd.openxmlformats-officedocument.drawingml.diagramLayout+xml"/>
  <Override PartName="/ppt/diagrams/colors83.xml" ContentType="application/vnd.openxmlformats-officedocument.drawingml.diagramColors+xml"/>
  <Override PartName="/ppt/diagrams/data96.xml" ContentType="application/vnd.openxmlformats-officedocument.drawingml.diagramData+xml"/>
  <Override PartName="/ppt/notesSlides/notesSlide119.xml" ContentType="application/vnd.openxmlformats-officedocument.presentationml.notesSlide+xml"/>
  <Override PartName="/ppt/diagrams/colors105.xml" ContentType="application/vnd.openxmlformats-officedocument.drawingml.diagramColors+xml"/>
  <Override PartName="/ppt/slides/slide97.xml" ContentType="application/vnd.openxmlformats-officedocument.presentationml.slide+xml"/>
  <Override PartName="/ppt/slides/slide331.xml" ContentType="application/vnd.openxmlformats-officedocument.presentationml.slide+xml"/>
  <Override PartName="/ppt/slides/slide429.xml" ContentType="application/vnd.openxmlformats-officedocument.presentationml.slide+xml"/>
  <Override PartName="/ppt/slides/slide476.xml" ContentType="application/vnd.openxmlformats-officedocument.presentationml.slide+xml"/>
  <Override PartName="/ppt/diagrams/colors14.xml" ContentType="application/vnd.openxmlformats-officedocument.drawingml.diagramColors+xml"/>
  <Override PartName="/ppt/diagrams/data27.xml" ContentType="application/vnd.openxmlformats-officedocument.drawingml.diagramData+xml"/>
  <Override PartName="/ppt/diagrams/colors61.xml" ContentType="application/vnd.openxmlformats-officedocument.drawingml.diagramColors+xml"/>
  <Override PartName="/ppt/diagrams/data74.xml" ContentType="application/vnd.openxmlformats-officedocument.drawingml.diagramData+xml"/>
  <Override PartName="/ppt/notesSlides/notesSlide144.xml" ContentType="application/vnd.openxmlformats-officedocument.presentationml.notesSlide+xml"/>
  <Override PartName="/ppt/slides/slide28.xml" ContentType="application/vnd.openxmlformats-officedocument.presentationml.slide+xml"/>
  <Override PartName="/ppt/slides/slide75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slides/slide268.xml" ContentType="application/vnd.openxmlformats-officedocument.presentationml.slide+xml"/>
  <Override PartName="/ppt/slides/slide407.xml" ContentType="application/vnd.openxmlformats-officedocument.presentationml.slide+xml"/>
  <Override PartName="/ppt/slides/slide454.xml" ContentType="application/vnd.openxmlformats-officedocument.presentationml.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01.xml" ContentType="application/vnd.openxmlformats-officedocument.presentationml.slide+xml"/>
  <Override PartName="/ppt/slides/slide246.xml" ContentType="application/vnd.openxmlformats-officedocument.presentationml.slide+xml"/>
  <Override PartName="/ppt/slides/slide293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data52.xml" ContentType="application/vnd.openxmlformats-officedocument.drawingml.diagramData+xml"/>
  <Override PartName="/ppt/notesSlides/notesSlide66.xml" ContentType="application/vnd.openxmlformats-officedocument.presentationml.notesSlide+xml"/>
  <Override PartName="/ppt/diagrams/quickStyle78.xml" ContentType="application/vnd.openxmlformats-officedocument.drawingml.diagramStyle+xml"/>
  <Override PartName="/ppt/diagrams/drawing79.xml" ContentType="application/vnd.ms-office.drawingml.diagramDrawing+xml"/>
  <Override PartName="/ppt/diagrams/data103.xml" ContentType="application/vnd.openxmlformats-officedocument.drawingml.diagramData+xml"/>
  <Override PartName="/ppt/notesSlides/notesSlide122.xml" ContentType="application/vnd.openxmlformats-officedocument.presentationml.notesSlide+xml"/>
  <Override PartName="/ppt/slides/slide53.xml" ContentType="application/vnd.openxmlformats-officedocument.presentationml.slide+xml"/>
  <Override PartName="/ppt/slides/slide369.xml" ContentType="application/vnd.openxmlformats-officedocument.presentationml.slide+xml"/>
  <Override PartName="/ppt/slides/slide432.xml" ContentType="application/vnd.openxmlformats-officedocument.presentationml.slide+xml"/>
  <Default Extension="jpeg" ContentType="image/jpeg"/>
  <Override PartName="/ppt/diagrams/data30.xml" ContentType="application/vnd.openxmlformats-officedocument.drawingml.diagramData+xml"/>
  <Override PartName="/ppt/diagrams/quickStyle56.xml" ContentType="application/vnd.openxmlformats-officedocument.drawingml.diagramStyle+xml"/>
  <Override PartName="/ppt/diagrams/drawing57.xml" ContentType="application/vnd.ms-office.drawingml.diagramDrawing+xml"/>
  <Override PartName="/ppt/notesSlides/notesSlide100.xml" ContentType="application/vnd.openxmlformats-officedocument.presentationml.notesSlide+xml"/>
  <Override PartName="/ppt/diagrams/layout89.xml" ContentType="application/vnd.openxmlformats-officedocument.drawingml.diagramLayout+xml"/>
  <Override PartName="/ppt/diagrams/layout106.xml" ContentType="application/vnd.openxmlformats-officedocument.drawingml.diagramLayout+xml"/>
  <Override PartName="/ppt/slides/slide31.xml" ContentType="application/vnd.openxmlformats-officedocument.presentationml.slide+xml"/>
  <Override PartName="/ppt/slides/slide224.xml" ContentType="application/vnd.openxmlformats-officedocument.presentationml.slide+xml"/>
  <Override PartName="/ppt/slides/slide271.xml" ContentType="application/vnd.openxmlformats-officedocument.presentationml.slide+xml"/>
  <Override PartName="/ppt/slides/slide410.xml" ContentType="application/vnd.openxmlformats-officedocument.presentationml.slide+xml"/>
  <Override PartName="/ppt/notesSlides/notesSlide44.xml" ContentType="application/vnd.openxmlformats-officedocument.presentationml.notesSlide+xml"/>
  <Override PartName="/ppt/diagrams/layout67.xml" ContentType="application/vnd.openxmlformats-officedocument.drawingml.diagramLayout+xml"/>
  <Override PartName="/ppt/notesSlides/notesSlide91.xml" ContentType="application/vnd.openxmlformats-officedocument.presentationml.notesSlide+xml"/>
  <Override PartName="/ppt/diagrams/colors99.xml" ContentType="application/vnd.openxmlformats-officedocument.drawingml.diagramColors+xml"/>
  <Override PartName="/ppt/slides/slide202.xml" ContentType="application/vnd.openxmlformats-officedocument.presentationml.slide+xml"/>
  <Override PartName="/ppt/slides/slide347.xml" ContentType="application/vnd.openxmlformats-officedocument.presentationml.slide+xml"/>
  <Override PartName="/ppt/slides/slide394.xml" ContentType="application/vnd.openxmlformats-officedocument.presentationml.slide+xml"/>
  <Override PartName="/ppt/notesSlides/notesSlide22.xml" ContentType="application/vnd.openxmlformats-officedocument.presentationml.notesSlide+xml"/>
  <Override PartName="/ppt/diagrams/quickStyle34.xml" ContentType="application/vnd.openxmlformats-officedocument.drawingml.diagramStyle+xml"/>
  <Override PartName="/ppt/diagrams/drawing35.xml" ContentType="application/vnd.ms-office.drawingml.diagramDrawing+xml"/>
  <Override PartName="/ppt/diagrams/colors77.xml" ContentType="application/vnd.openxmlformats-officedocument.drawingml.diagramColors+xml"/>
  <Override PartName="/ppt/diagrams/quickStyle81.xml" ContentType="application/vnd.openxmlformats-officedocument.drawingml.diagramStyle+xml"/>
  <Override PartName="/ppt/diagrams/drawing82.xml" ContentType="application/vnd.ms-office.drawingml.diagramDrawing+xml"/>
  <Override PartName="/ppt/slides/slide139.xml" ContentType="application/vnd.openxmlformats-officedocument.presentationml.slide+xml"/>
  <Override PartName="/ppt/slides/slide186.xml" ContentType="application/vnd.openxmlformats-officedocument.presentationml.slide+xml"/>
  <Override PartName="/ppt/slides/slide325.xml" ContentType="application/vnd.openxmlformats-officedocument.presentationml.slide+xml"/>
  <Override PartName="/ppt/slides/slide372.xml" ContentType="application/vnd.openxmlformats-officedocument.presentationml.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45.xml" ContentType="application/vnd.openxmlformats-officedocument.drawingml.diagramLayout+xml"/>
  <Override PartName="/ppt/diagrams/drawing60.xml" ContentType="application/vnd.ms-office.drawingml.diagramDrawing+xml"/>
  <Override PartName="/ppt/diagrams/layout92.xml" ContentType="application/vnd.openxmlformats-officedocument.drawingml.diagramLayout+xml"/>
  <Override PartName="/ppt/slides/slide117.xml" ContentType="application/vnd.openxmlformats-officedocument.presentationml.slide+xml"/>
  <Override PartName="/ppt/slides/slide164.xml" ContentType="application/vnd.openxmlformats-officedocument.presentationml.slide+xml"/>
  <Override PartName="/ppt/slides/slide448.xml" ContentType="application/vnd.openxmlformats-officedocument.presentationml.slide+xml"/>
  <Override PartName="/ppt/diagrams/layout23.xml" ContentType="application/vnd.openxmlformats-officedocument.drawingml.diagramLayout+xml"/>
  <Override PartName="/ppt/diagrams/colors55.xml" ContentType="application/vnd.openxmlformats-officedocument.drawingml.diagramColors+xml"/>
  <Override PartName="/ppt/diagrams/data68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105.xml" ContentType="application/vnd.openxmlformats-officedocument.drawingml.diagramStyle+xml"/>
  <Override PartName="/ppt/notesSlides/notesSlide138.xml" ContentType="application/vnd.openxmlformats-officedocument.presentationml.notesSlide+xml"/>
  <Override PartName="/ppt/slides/slide69.xml" ContentType="application/vnd.openxmlformats-officedocument.presentationml.slide+xml"/>
  <Override PartName="/ppt/slides/slide287.xml" ContentType="application/vnd.openxmlformats-officedocument.presentationml.slide+xml"/>
  <Override PartName="/ppt/slides/slide303.xml" ContentType="application/vnd.openxmlformats-officedocument.presentationml.slide+xml"/>
  <Override PartName="/ppt/slides/slide350.xml" ContentType="application/vnd.openxmlformats-officedocument.presentationml.slide+xml"/>
  <Override PartName="/ppt/diagrams/quickStyle6.xml" ContentType="application/vnd.openxmlformats-officedocument.drawingml.diagramStyle+xml"/>
  <Override PartName="/ppt/diagrams/colors33.xml" ContentType="application/vnd.openxmlformats-officedocument.drawingml.diagramColors+xml"/>
  <Override PartName="/ppt/diagrams/data46.xml" ContentType="application/vnd.openxmlformats-officedocument.drawingml.diagramData+xml"/>
  <Override PartName="/ppt/diagrams/colors80.xml" ContentType="application/vnd.openxmlformats-officedocument.drawingml.diagramColors+xml"/>
  <Override PartName="/ppt/notesSlides/notesSlide116.xml" ContentType="application/vnd.openxmlformats-officedocument.presentationml.notesSlide+xml"/>
  <Override PartName="/ppt/diagrams/data93.xml" ContentType="application/vnd.openxmlformats-officedocument.drawingml.diagramData+xml"/>
  <Override PartName="/ppt/diagrams/drawing109.xml" ContentType="application/vnd.ms-office.drawingml.diagramDrawing+xml"/>
  <Override PartName="/ppt/slides/slide47.xml" ContentType="application/vnd.openxmlformats-officedocument.presentationml.slide+xml"/>
  <Override PartName="/ppt/slides/slide426.xml" ContentType="application/vnd.openxmlformats-officedocument.presentationml.slide+xml"/>
  <Override PartName="/ppt/slides/slide120.xml" ContentType="application/vnd.openxmlformats-officedocument.presentationml.slide+xml"/>
  <Override PartName="/ppt/slides/slide265.xml" ContentType="application/vnd.openxmlformats-officedocument.presentationml.slide+xml"/>
  <Override PartName="/ppt/notesSlides/notesSlide38.xml" ContentType="application/vnd.openxmlformats-officedocument.presentationml.notesSlide+xml"/>
  <Override PartName="/ppt/diagrams/data71.xml" ContentType="application/vnd.openxmlformats-officedocument.drawingml.diagramData+xml"/>
  <Override PartName="/ppt/slides/slide72.xml" ContentType="application/vnd.openxmlformats-officedocument.presentationml.slide+xml"/>
  <Override PartName="/ppt/slides/slide451.xml" ContentType="application/vnd.openxmlformats-officedocument.presentationml.slide+xml"/>
  <Override PartName="/ppt/diagrams/quickStyle75.xml" ContentType="application/vnd.openxmlformats-officedocument.drawingml.diagramStyle+xml"/>
  <Override PartName="/ppt/diagrams/drawing76.xml" ContentType="application/vnd.ms-office.drawingml.diagramDrawing+xml"/>
  <Override PartName="/ppt/slides/slide290.xml" ContentType="application/vnd.openxmlformats-officedocument.presentationml.slide+xml"/>
  <Override PartName="/ppt/diagrams/layout39.xml" ContentType="application/vnd.openxmlformats-officedocument.drawingml.diagramLayout+xml"/>
  <Override PartName="/ppt/notesSlides/notesSlide63.xml" ContentType="application/vnd.openxmlformats-officedocument.presentationml.notesSlide+xml"/>
  <Override PartName="/ppt/diagrams/layout103.xml" ContentType="application/vnd.openxmlformats-officedocument.drawingml.diagramLayout+xml"/>
  <Override PartName="/ppt/slides/slide221.xml" ContentType="application/vnd.openxmlformats-officedocument.presentationml.slide+xml"/>
  <Override PartName="/ppt/slides/slide366.xml" ContentType="application/vnd.openxmlformats-officedocument.presentationml.slide+xml"/>
  <Override PartName="/ppt/diagrams/colors49.xml" ContentType="application/vnd.openxmlformats-officedocument.drawingml.diagramColors+xml"/>
  <Override PartName="/ppt/diagrams/layout64.xml" ContentType="application/vnd.openxmlformats-officedocument.drawingml.diagramLayout+xml"/>
  <Override PartName="/ppt/slides/slide391.xml" ContentType="application/vnd.openxmlformats-officedocument.presentationml.slide+xml"/>
  <Override PartName="/ppt/diagrams/quickStyle31.xml" ContentType="application/vnd.openxmlformats-officedocument.drawingml.diagramStyle+xml"/>
  <Override PartName="/ppt/diagrams/drawing32.xml" ContentType="application/vnd.ms-office.drawingml.diagramDrawing+xml"/>
  <Override PartName="/ppt/slides/slide136.xml" ContentType="application/vnd.openxmlformats-officedocument.presentationml.slide+xml"/>
  <Override PartName="/ppt/slides/slide467.xml" ContentType="application/vnd.openxmlformats-officedocument.presentationml.slide+xml"/>
  <Override PartName="/ppt/diagrams/data2.xml" ContentType="application/vnd.openxmlformats-officedocument.drawingml.diagramData+xml"/>
  <Override PartName="/ppt/diagrams/colors74.xml" ContentType="application/vnd.openxmlformats-officedocument.drawingml.diagramColors+xml"/>
  <Override PartName="/ppt/diagrams/data87.xml" ContentType="application/vnd.openxmlformats-officedocument.drawingml.diagramData+xml"/>
  <Override PartName="/ppt/slides/slide88.xml" ContentType="application/vnd.openxmlformats-officedocument.presentationml.slide+xml"/>
  <Override PartName="/ppt/slides/slide322.xml" ContentType="application/vnd.openxmlformats-officedocument.presentationml.slide+xml"/>
  <Override PartName="/ppt/diagrams/colors4.xml" ContentType="application/vnd.openxmlformats-officedocument.drawingml.diagramColors+xml"/>
  <Override PartName="/ppt/diagrams/data18.xml" ContentType="application/vnd.openxmlformats-officedocument.drawingml.diagramData+xml"/>
  <Override PartName="/ppt/diagrams/quickStyle102.xml" ContentType="application/vnd.openxmlformats-officedocument.drawingml.diagramStyle+xml"/>
  <Override PartName="/ppt/notesSlides/notesSlide135.xml" ContentType="application/vnd.openxmlformats-officedocument.presentationml.notesSlide+xml"/>
  <Override PartName="/ppt/slides/slide19.xml" ContentType="application/vnd.openxmlformats-officedocument.presentationml.slide+xml"/>
  <Override PartName="/ppt/slides/slide161.xml" ContentType="application/vnd.openxmlformats-officedocument.presentationml.slide+xml"/>
  <Override PartName="/ppt/diagrams/layout20.xml" ContentType="application/vnd.openxmlformats-officedocument.drawingml.diagramLayout+xml"/>
  <Override PartName="/ppt/notesSlides/notesSlide79.xml" ContentType="application/vnd.openxmlformats-officedocument.presentationml.notesSlide+xml"/>
  <Override PartName="/ppt/slides/slide237.xml" ContentType="application/vnd.openxmlformats-officedocument.presentationml.slide+xml"/>
  <Override PartName="/ppt/slides/slide423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colors30.xml" ContentType="application/vnd.openxmlformats-officedocument.drawingml.diagramColors+xml"/>
  <Override PartName="/ppt/diagrams/data43.xml" ContentType="application/vnd.openxmlformats-officedocument.drawingml.diagramData+xml"/>
  <Override PartName="/ppt/slides/slide44.xml" ContentType="application/vnd.openxmlformats-officedocument.presentationml.slide+xml"/>
  <Override PartName="/ppt/slides/slide262.xml" ContentType="application/vnd.openxmlformats-officedocument.presentationml.slide+xml"/>
  <Override PartName="/ppt/diagrams/quickStyle47.xml" ContentType="application/vnd.openxmlformats-officedocument.drawingml.diagramStyle+xml"/>
  <Override PartName="/ppt/diagrams/drawing48.xml" ContentType="application/vnd.ms-office.drawingml.diagramDrawing+xml"/>
  <Override PartName="/ppt/notesSlides/notesSlide35.xml" ContentType="application/vnd.openxmlformats-officedocument.presentationml.notesSlide+xml"/>
  <Override PartName="/ppt/slides/slide338.xml" ContentType="application/vnd.openxmlformats-officedocument.presentationml.slide+xml"/>
  <Override PartName="/ppt/diagrams/layout36.xml" ContentType="application/vnd.openxmlformats-officedocument.drawingml.diagramLayout+xml"/>
  <Override PartName="/ppt/notesSlides/notesSlide60.xml" ContentType="application/vnd.openxmlformats-officedocument.presentationml.notesSlide+xml"/>
  <Override PartName="/ppt/diagrams/quickStyle72.xml" ContentType="application/vnd.openxmlformats-officedocument.drawingml.diagramStyle+xml"/>
  <Override PartName="/ppt/diagrams/drawing73.xml" ContentType="application/vnd.ms-office.drawingml.diagramDrawing+xml"/>
  <Override PartName="/ppt/slides/slide177.xml" ContentType="application/vnd.openxmlformats-officedocument.presentationml.slide+xml"/>
  <Override PartName="/ppt/slides/slide363.xml" ContentType="application/vnd.openxmlformats-officedocument.presentationml.slide+xml"/>
  <Override PartName="/ppt/diagrams/layout100.xml" ContentType="application/vnd.openxmlformats-officedocument.drawingml.diagramLayout+xml"/>
  <Override PartName="/ppt/slides/slide108.xml" ContentType="application/vnd.openxmlformats-officedocument.presentationml.slide+xml"/>
  <Override PartName="/ppt/slides/slide439.xml" ContentType="application/vnd.openxmlformats-officedocument.presentationml.slide+xml"/>
  <Override PartName="/ppt/diagrams/colors46.xml" ContentType="application/vnd.openxmlformats-officedocument.drawingml.diagramColors+xml"/>
  <Override PartName="/ppt/diagrams/data59.xml" ContentType="application/vnd.openxmlformats-officedocument.drawingml.diagramData+xml"/>
  <Override PartName="/ppt/diagrams/layout61.xml" ContentType="application/vnd.openxmlformats-officedocument.drawingml.diagramLayout+xml"/>
  <Override PartName="/ppt/slides/slide278.xml" ContentType="application/vnd.openxmlformats-officedocument.presentationml.slide+xml"/>
  <Override PartName="/ppt/diagrams/colors71.xml" ContentType="application/vnd.openxmlformats-officedocument.drawingml.diagramColors+xml"/>
  <Override PartName="/ppt/diagrams/data84.xml" ContentType="application/vnd.openxmlformats-officedocument.drawingml.diagramData+xml"/>
  <Override PartName="/ppt/notesSlides/notesSlide107.xml" ContentType="application/vnd.openxmlformats-officedocument.presentationml.notesSlide+xml"/>
  <Override PartName="/ppt/slides/slide85.xml" ContentType="application/vnd.openxmlformats-officedocument.presentationml.slide+xml"/>
  <Override PartName="/ppt/slides/slide133.xml" ContentType="application/vnd.openxmlformats-officedocument.presentationml.slide+xml"/>
  <Override PartName="/ppt/slides/slide464.xml" ContentType="application/vnd.openxmlformats-officedocument.presentationml.slide+xml"/>
  <Override PartName="/ppt/diagrams/colors1.xml" ContentType="application/vnd.openxmlformats-officedocument.drawingml.diagramColors+xml"/>
  <Override PartName="/ppt/diagrams/drawing89.xml" ContentType="application/vnd.ms-office.drawingml.diagramDrawing+xml"/>
  <Override PartName="/ppt/notesSlides/notesSlide132.xml" ContentType="application/vnd.openxmlformats-officedocument.presentationml.notesSlide+xml"/>
  <Override PartName="/ppt/slides/slide209.xml" ContentType="application/vnd.openxmlformats-officedocument.presentationml.slide+xml"/>
  <Override PartName="/ppt/diagrams/data15.xml" ContentType="application/vnd.openxmlformats-officedocument.drawingml.diagramData+xml"/>
  <Override PartName="/ppt/notesSlides/notesSlide76.xml" ContentType="application/vnd.openxmlformats-officedocument.presentationml.notesSlide+xml"/>
  <Override PartName="/ppt/diagrams/quickStyle88.xml" ContentType="application/vnd.openxmlformats-officedocument.drawingml.diagramStyle+xml"/>
  <Override PartName="/ppt/slides/slide16.xml" ContentType="application/vnd.openxmlformats-officedocument.presentationml.slide+xml"/>
  <Override PartName="/ppt/slides/slide234.xml" ContentType="application/vnd.openxmlformats-officedocument.presentationml.slide+xml"/>
  <Override PartName="/ppt/slides/slide379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quickStyle19.xml" ContentType="application/vnd.openxmlformats-officedocument.drawingml.diagramStyle+xml"/>
  <Override PartName="/ppt/diagrams/data40.xml" ContentType="application/vnd.openxmlformats-officedocument.drawingml.diagramData+xml"/>
  <Override PartName="/ppt/slides/slide41.xml" ContentType="application/vnd.openxmlformats-officedocument.presentationml.slide+xml"/>
  <Override PartName="/ppt/slides/slide420.xml" ContentType="application/vnd.openxmlformats-officedocument.presentationml.slide+xml"/>
  <Override PartName="/ppt/diagrams/layout77.xml" ContentType="application/vnd.openxmlformats-officedocument.drawingml.diagramLayout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diagrams/quickStyle44.xml" ContentType="application/vnd.openxmlformats-officedocument.drawingml.diagramStyle+xml"/>
  <Override PartName="/ppt/diagrams/drawing45.xml" ContentType="application/vnd.ms-office.drawingml.diagramDrawing+xml"/>
  <Override PartName="/ppt/diagrams/colors87.xml" ContentType="application/vnd.openxmlformats-officedocument.drawingml.diagramColors+xml"/>
  <Override PartName="/ppt/diagrams/colors109.xml" ContentType="application/vnd.openxmlformats-officedocument.drawingml.diagramColors+xml"/>
  <Override PartName="/ppt/slides/slide335.xml" ContentType="application/vnd.openxmlformats-officedocument.presentationml.slide+xml"/>
  <Override PartName="/ppt/diagrams/drawing70.xml" ContentType="application/vnd.ms-office.drawingml.diagramDrawing+xml"/>
  <Override PartName="/ppt/slides/slide174.xml" ContentType="application/vnd.openxmlformats-officedocument.presentationml.slid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slides/slide7.xml" ContentType="application/vnd.openxmlformats-officedocument.presentationml.slide+xml"/>
  <Override PartName="/ppt/slides/slide360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colors43.xml" ContentType="application/vnd.openxmlformats-officedocument.drawingml.diagramColors+xml"/>
  <Override PartName="/ppt/diagrams/data56.xml" ContentType="application/vnd.openxmlformats-officedocument.drawingml.diagramData+xml"/>
  <Override PartName="/ppt/diagrams/data107.xml" ContentType="application/vnd.openxmlformats-officedocument.drawingml.diagramData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436.xml" ContentType="application/vnd.openxmlformats-officedocument.presentationml.slide+xml"/>
  <Override PartName="/ppt/diagrams/data81.xml" ContentType="application/vnd.openxmlformats-officedocument.drawingml.diagramData+xml"/>
  <Override PartName="/ppt/notesSlides/notesSlide104.xml" ContentType="application/vnd.openxmlformats-officedocument.presentationml.notesSlide+xml"/>
  <Override PartName="/ppt/slides/slide130.xml" ContentType="application/vnd.openxmlformats-officedocument.presentationml.slide+xml"/>
  <Override PartName="/ppt/slides/slide275.xml" ContentType="application/vnd.openxmlformats-officedocument.presentationml.slide+xml"/>
  <Override PartName="/ppt/slides/slide461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diagrams/data12.xml" ContentType="application/vnd.openxmlformats-officedocument.drawingml.diagramData+xml"/>
  <Override PartName="/ppt/diagrams/quickStyle85.xml" ContentType="application/vnd.openxmlformats-officedocument.drawingml.diagramStyle+xml"/>
  <Override PartName="/ppt/diagrams/drawing86.xml" ContentType="application/vnd.ms-office.drawingml.diagramDrawing+xml"/>
  <Override PartName="/ppt/slides/slide13.xml" ContentType="application/vnd.openxmlformats-officedocument.presentationml.slide+xml"/>
  <Override PartName="/ppt/slides/slide376.xml" ContentType="application/vnd.openxmlformats-officedocument.presentationml.slide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layout49.xml" ContentType="application/vnd.openxmlformats-officedocument.drawingml.diagramLayout+xml"/>
  <Override PartName="/ppt/notesSlides/notesSlide73.xml" ContentType="application/vnd.openxmlformats-officedocument.presentationml.notesSlide+xml"/>
  <Override PartName="/ppt/slides/slide23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colors59.xml" ContentType="application/vnd.openxmlformats-officedocument.drawingml.diagramColors+xml"/>
  <Override PartName="/ppt/diagrams/layout74.xml" ContentType="application/vnd.openxmlformats-officedocument.drawingml.diagramLayout+xml"/>
  <Override PartName="/ppt/slides/slide307.xml" ContentType="application/vnd.openxmlformats-officedocument.presentationml.slide+xml"/>
  <Override PartName="/ppt/diagrams/quickStyle41.xml" ContentType="application/vnd.openxmlformats-officedocument.drawingml.diagramStyle+xml"/>
  <Override PartName="/ppt/diagrams/drawing42.xml" ContentType="application/vnd.ms-office.drawingml.diagramDrawing+xml"/>
  <Override PartName="/ppt/diagrams/colors84.xml" ContentType="application/vnd.openxmlformats-officedocument.drawingml.diagramColors+xml"/>
  <Override PartName="/ppt/diagrams/data97.xml" ContentType="application/vnd.openxmlformats-officedocument.drawingml.diagramData+xml"/>
  <Override PartName="/ppt/slides/slide98.xml" ContentType="application/vnd.openxmlformats-officedocument.presentationml.slide+xml"/>
  <Override PartName="/ppt/slides/slide146.xml" ContentType="application/vnd.openxmlformats-officedocument.presentationml.slide+xml"/>
  <Override PartName="/ppt/slides/slide332.xml" ContentType="application/vnd.openxmlformats-officedocument.presentationml.slide+xml"/>
  <Override PartName="/ppt/slides/slide477.xml" ContentType="application/vnd.openxmlformats-officedocument.presentationml.slide+xml"/>
  <Override PartName="/ppt/diagrams/colors106.xml" ContentType="application/vnd.openxmlformats-officedocument.drawingml.diagramColors+xml"/>
  <Override PartName="/ppt/slides/slide171.xml" ContentType="application/vnd.openxmlformats-officedocument.presentationml.slide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notesSlides/notesSlide89.xml" ContentType="application/vnd.openxmlformats-officedocument.presentationml.notesSlide+xml"/>
  <Override PartName="/ppt/notesSlides/notesSlide145.xml" ContentType="application/vnd.openxmlformats-officedocument.presentationml.notesSlide+xml"/>
  <Override PartName="/ppt/slides/slide29.xml" ContentType="application/vnd.openxmlformats-officedocument.presentationml.slide+xml"/>
  <Override PartName="/ppt/slides/slide408.xml" ContentType="application/vnd.openxmlformats-officedocument.presentationml.slide+xml"/>
  <Override PartName="/ppt/diagrams/data53.xml" ContentType="application/vnd.openxmlformats-officedocument.drawingml.diagramData+xml"/>
  <Override PartName="/ppt/diagrams/data104.xml" ContentType="application/vnd.openxmlformats-officedocument.drawingml.diagramData+xml"/>
  <Override PartName="/ppt/slides/slide4.xml" ContentType="application/vnd.openxmlformats-officedocument.presentationml.slide+xml"/>
  <Override PartName="/ppt/slides/slide54.xml" ContentType="application/vnd.openxmlformats-officedocument.presentationml.slide+xml"/>
  <Override PartName="/ppt/slides/slide102.xml" ContentType="application/vnd.openxmlformats-officedocument.presentationml.slide+xml"/>
  <Override PartName="/ppt/slides/slide247.xml" ContentType="application/vnd.openxmlformats-officedocument.presentationml.slide+xml"/>
  <Override PartName="/ppt/slides/slide433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colors40.xml" ContentType="application/vnd.openxmlformats-officedocument.drawingml.diagramColors+xml"/>
  <Override PartName="/ppt/slides/slide272.xml" ContentType="application/vnd.openxmlformats-officedocument.presentationml.slide+xml"/>
  <Override PartName="/ppt/notesSlides/notesSlide45.xml" ContentType="application/vnd.openxmlformats-officedocument.presentationml.notesSlide+xml"/>
  <Override PartName="/ppt/diagrams/quickStyle57.xml" ContentType="application/vnd.openxmlformats-officedocument.drawingml.diagramStyle+xml"/>
  <Override PartName="/ppt/diagrams/drawing58.xml" ContentType="application/vnd.ms-office.drawingml.diagramDrawing+xml"/>
  <Override PartName="/ppt/notesSlides/notesSlide101.xml" ContentType="application/vnd.openxmlformats-officedocument.presentationml.notesSlide+xml"/>
  <Override PartName="/ppt/slides/slide348.xml" ContentType="application/vnd.openxmlformats-officedocument.presentationml.slide+xml"/>
  <Override PartName="/ppt/diagrams/quickStyle82.xml" ContentType="application/vnd.openxmlformats-officedocument.drawingml.diagramStyle+xml"/>
  <Override PartName="/ppt/diagrams/drawing83.xml" ContentType="application/vnd.ms-office.drawingml.diagramDrawing+xml"/>
  <Override PartName="/ppt/slides/slide10.xml" ContentType="application/vnd.openxmlformats-officedocument.presentationml.slide+xml"/>
  <Override PartName="/ppt/slides/slide187.xml" ContentType="application/vnd.openxmlformats-officedocument.presentationml.slide+xml"/>
  <Override PartName="/ppt/slides/slide203.xml" ContentType="application/vnd.openxmlformats-officedocument.presentationml.slide+xml"/>
  <Override PartName="/ppt/diagrams/layout46.xml" ContentType="application/vnd.openxmlformats-officedocument.drawingml.diagramLayout+xml"/>
  <Override PartName="/ppt/notesSlides/notesSlide70.xml" ContentType="application/vnd.openxmlformats-officedocument.presentationml.notesSlide+xml"/>
  <Override PartName="/ppt/diagrams/layout110.xml" ContentType="application/vnd.openxmlformats-officedocument.drawingml.diagramLayout+xml"/>
  <Override PartName="/ppt/slides/slide373.xml" ContentType="application/vnd.openxmlformats-officedocument.presentationml.slide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colors56.xml" ContentType="application/vnd.openxmlformats-officedocument.drawingml.diagramColors+xml"/>
  <Override PartName="/ppt/diagrams/data69.xml" ContentType="application/vnd.openxmlformats-officedocument.drawingml.diagramData+xml"/>
  <Override PartName="/ppt/slides/slide118.xml" ContentType="application/vnd.openxmlformats-officedocument.presentationml.slide+xml"/>
  <Override PartName="/ppt/slides/slide304.xml" ContentType="application/vnd.openxmlformats-officedocument.presentationml.slide+xml"/>
  <Override PartName="/ppt/slides/slide449.xml" ContentType="application/vnd.openxmlformats-officedocument.presentationml.slide+xml"/>
  <Override PartName="/ppt/diagrams/layout71.xml" ContentType="application/vnd.openxmlformats-officedocument.drawingml.diagramLayout+xml"/>
  <Override PartName="/ppt/slides/slide143.xml" ContentType="application/vnd.openxmlformats-officedocument.presentationml.slide+xml"/>
  <Override PartName="/ppt/slides/slide288.xml" ContentType="application/vnd.openxmlformats-officedocument.presentationml.slide+xml"/>
  <Override PartName="/ppt/diagrams/quickStyle7.xml" ContentType="application/vnd.openxmlformats-officedocument.drawingml.diagramStyle+xml"/>
  <Override PartName="/ppt/diagrams/colors81.xml" ContentType="application/vnd.openxmlformats-officedocument.drawingml.diagramColors+xml"/>
  <Override PartName="/ppt/diagrams/data94.xml" ContentType="application/vnd.openxmlformats-officedocument.drawingml.diagramData+xml"/>
  <Override PartName="/ppt/notesSlides/notesSlide117.xml" ContentType="application/vnd.openxmlformats-officedocument.presentationml.notesSlide+xml"/>
  <Override PartName="/ppt/diagrams/colors103.xml" ContentType="application/vnd.openxmlformats-officedocument.drawingml.diagramColors+xml"/>
  <Override PartName="/ppt/slides/slide95.xml" ContentType="application/vnd.openxmlformats-officedocument.presentationml.slide+xml"/>
  <Override PartName="/ppt/slides/slide474.xml" ContentType="application/vnd.openxmlformats-officedocument.presentationml.slide+xml"/>
  <Override PartName="/ppt/diagrams/colors12.xml" ContentType="application/vnd.openxmlformats-officedocument.drawingml.diagramColors+xml"/>
  <Override PartName="/ppt/diagrams/data25.xml" ContentType="application/vnd.openxmlformats-officedocument.drawingml.diagramData+xml"/>
  <Override PartName="/ppt/diagrams/quickStyle98.xml" ContentType="application/vnd.openxmlformats-officedocument.drawingml.diagramStyle+xml"/>
  <Override PartName="/ppt/diagrams/drawing99.xml" ContentType="application/vnd.ms-office.drawingml.diagramDrawing+xml"/>
  <Override PartName="/ppt/notesSlides/notesSlide142.xml" ContentType="application/vnd.openxmlformats-officedocument.presentationml.notesSlide+xml"/>
  <Override PartName="/ppt/slides/slide26.xml" ContentType="application/vnd.openxmlformats-officedocument.presentationml.slide+xml"/>
  <Override PartName="/ppt/slides/slide219.xml" ContentType="application/vnd.openxmlformats-officedocument.presentationml.slide+xml"/>
  <Override PartName="/ppt/slides/slide405.xml" ContentType="application/vnd.openxmlformats-officedocument.presentationml.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244.xml" ContentType="application/vnd.openxmlformats-officedocument.presentationml.slide+xml"/>
  <Override PartName="/ppt/slides/slide389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quickStyle29.xml" ContentType="application/vnd.openxmlformats-officedocument.drawingml.diagramStyle+xml"/>
  <Override PartName="/ppt/diagrams/data50.xml" ContentType="application/vnd.openxmlformats-officedocument.drawingml.diagramData+xml"/>
  <Override PartName="/ppt/diagrams/layout87.xml" ContentType="application/vnd.openxmlformats-officedocument.drawingml.diagramLayout+xml"/>
  <Override PartName="/ppt/diagrams/data101.xml" ContentType="application/vnd.openxmlformats-officedocument.drawingml.diagramData+xml"/>
  <Override PartName="/ppt/slides/slide51.xml" ContentType="application/vnd.openxmlformats-officedocument.presentationml.slide+xml"/>
  <Override PartName="/ppt/slides/slide430.xml" ContentType="application/vnd.openxmlformats-officedocument.presentationml.slide+xml"/>
  <Override PartName="/ppt/diagrams/quickStyle54.xml" ContentType="application/vnd.openxmlformats-officedocument.drawingml.diagramStyle+xml"/>
  <Override PartName="/ppt/diagrams/drawing55.xml" ContentType="application/vnd.ms-office.drawingml.diagramDrawing+xml"/>
  <Override PartName="/ppt/slides/slide159.xml" ContentType="application/vnd.openxmlformats-officedocument.presentationml.slide+xml"/>
  <Override PartName="/ppt/diagrams/layout18.xml" ContentType="application/vnd.openxmlformats-officedocument.drawingml.diagramLayout+xml"/>
  <Override PartName="/ppt/notesSlides/notesSlide42.xml" ContentType="application/vnd.openxmlformats-officedocument.presentationml.notesSlide+xml"/>
  <Override PartName="/ppt/diagrams/colors97.xml" ContentType="application/vnd.openxmlformats-officedocument.drawingml.diagramColors+xml"/>
  <Override PartName="/ppt/slides/slide200.xml" ContentType="application/vnd.openxmlformats-officedocument.presentationml.slide+xml"/>
  <Override PartName="/ppt/slides/slide345.xml" ContentType="application/vnd.openxmlformats-officedocument.presentationml.slide+xml"/>
  <Override PartName="/ppt/notesSlides/notesSlide8.xml" ContentType="application/vnd.openxmlformats-officedocument.presentationml.notesSlide+xml"/>
  <Override PartName="/ppt/diagrams/colors28.xml" ContentType="application/vnd.openxmlformats-officedocument.drawingml.diagramColors+xml"/>
  <Override PartName="/ppt/diagrams/drawing80.xml" ContentType="application/vnd.ms-office.drawingml.diagramDrawing+xml"/>
  <Override PartName="/ppt/slides/slide184.xml" ContentType="application/vnd.openxmlformats-officedocument.presentationml.slide+xml"/>
  <Override PartName="/ppt/slides/slide370.xml" ContentType="application/vnd.openxmlformats-officedocument.presentationml.slid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43.xml" ContentType="application/vnd.openxmlformats-officedocument.drawingml.diagramLayout+xml"/>
  <Override PartName="/ppt/slides/slide115.xml" ContentType="application/vnd.openxmlformats-officedocument.presentationml.slide+xml"/>
  <Override PartName="/ppt/slides/slide446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colors53.xml" ContentType="application/vnd.openxmlformats-officedocument.drawingml.diagramColors+xml"/>
  <Override PartName="/ppt/diagrams/data66.xml" ContentType="application/vnd.openxmlformats-officedocument.drawingml.diagramData+xml"/>
  <Override PartName="/ppt/diagrams/drawing107.xml" ContentType="application/vnd.ms-office.drawingml.diagramDrawing+xml"/>
  <Override PartName="/ppt/slides/slide67.xml" ContentType="application/vnd.openxmlformats-officedocument.presentationml.slide+xml"/>
  <Override PartName="/ppt/slides/slide285.xml" ContentType="application/vnd.openxmlformats-officedocument.presentationml.slide+xml"/>
  <Override PartName="/ppt/slides/slide301.xml" ContentType="application/vnd.openxmlformats-officedocument.presentationml.slide+xml"/>
  <Override PartName="/ppt/diagrams/quickStyle4.xml" ContentType="application/vnd.openxmlformats-officedocument.drawingml.diagramStyle+xml"/>
  <Override PartName="/ppt/diagrams/data91.xml" ContentType="application/vnd.openxmlformats-officedocument.drawingml.diagramData+xml"/>
  <Override PartName="/ppt/notesSlides/notesSlide114.xml" ContentType="application/vnd.openxmlformats-officedocument.presentationml.notesSlide+xml"/>
  <Override PartName="/ppt/diagrams/colors100.xml" ContentType="application/vnd.openxmlformats-officedocument.drawingml.diagramColors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slides/slide471.xml" ContentType="application/vnd.openxmlformats-officedocument.presentationml.slide+xml"/>
  <Override PartName="/ppt/notesSlides/notesSlide58.xml" ContentType="application/vnd.openxmlformats-officedocument.presentationml.notesSlide+xml"/>
  <Override PartName="/ppt/slides/slide216.xml" ContentType="application/vnd.openxmlformats-officedocument.presentationml.slide+xml"/>
  <Override PartName="/ppt/slides/slide402.xml" ContentType="application/vnd.openxmlformats-officedocument.presentationml.slide+xml"/>
  <Override PartName="/ppt/diagrams/data22.xml" ContentType="application/vnd.openxmlformats-officedocument.drawingml.diagramData+xml"/>
  <Override PartName="/ppt/diagrams/layout59.xml" ContentType="application/vnd.openxmlformats-officedocument.drawingml.diagramLayout+xml"/>
  <Override PartName="/ppt/notesSlides/notesSlide83.xml" ContentType="application/vnd.openxmlformats-officedocument.presentationml.notesSlide+xml"/>
  <Override PartName="/ppt/diagrams/quickStyle95.xml" ContentType="application/vnd.openxmlformats-officedocument.drawingml.diagramStyle+xml"/>
  <Override PartName="/ppt/diagrams/drawing96.xml" ContentType="application/vnd.ms-office.drawingml.diagramDrawing+xml"/>
  <Override PartName="/ppt/slides/slide23.xml" ContentType="application/vnd.openxmlformats-officedocument.presentationml.slide+xml"/>
  <Override PartName="/ppt/slides/slide241.xml" ContentType="application/vnd.openxmlformats-officedocument.presentationml.slide+xml"/>
  <Override PartName="/ppt/slides/slide386.xml" ContentType="application/vnd.openxmlformats-officedocument.presentationml.slide+xml"/>
  <Override PartName="/ppt/diagrams/layout7.xml" ContentType="application/vnd.openxmlformats-officedocument.drawingml.diagramLayout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notesSlides/notesSlide14.xml" ContentType="application/vnd.openxmlformats-officedocument.presentationml.notesSlide+xml"/>
  <Override PartName="/ppt/diagrams/colors69.xml" ContentType="application/vnd.openxmlformats-officedocument.drawingml.diagramColors+xml"/>
  <Override PartName="/ppt/diagrams/layout84.xml" ContentType="application/vnd.openxmlformats-officedocument.drawingml.diagramLayout+xml"/>
  <Override PartName="/ppt/slides/slide317.xml" ContentType="application/vnd.openxmlformats-officedocument.presentationml.slide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quickStyle51.xml" ContentType="application/vnd.openxmlformats-officedocument.drawingml.diagramStyle+xml"/>
  <Override PartName="/ppt/diagrams/drawing52.xml" ContentType="application/vnd.ms-office.drawingml.diagramDrawing+xml"/>
  <Override PartName="/ppt/diagrams/colors94.xml" ContentType="application/vnd.openxmlformats-officedocument.drawingml.diagramColors+xml"/>
  <Override PartName="/ppt/slides/slide156.xml" ContentType="application/vnd.openxmlformats-officedocument.presentationml.slide+xml"/>
  <Override PartName="/ppt/slides/slide342.xml" ContentType="application/vnd.openxmlformats-officedocument.presentationml.slide+xml"/>
  <Override PartName="/ppt/slides/slide181.xml" ContentType="application/vnd.openxmlformats-officedocument.presentationml.slide+xml"/>
  <Override PartName="/ppt/slides/slide418.xml" ContentType="application/vnd.openxmlformats-officedocument.presentationml.slide+xml"/>
  <Override PartName="/ppt/notesSlides/notesSlide5.xml" ContentType="application/vnd.openxmlformats-officedocument.presentationml.notesSlide+xml"/>
  <Override PartName="/ppt/diagrams/colors25.xml" ContentType="application/vnd.openxmlformats-officedocument.drawingml.diagramColors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notesSlides/notesSlide99.xml" ContentType="application/vnd.openxmlformats-officedocument.presentationml.notesSlide+xml"/>
  <Override PartName="/ppt/slides/slide39.xml" ContentType="application/vnd.openxmlformats-officedocument.presentationml.slide+xml"/>
  <Override PartName="/ppt/slides/slide257.xml" ContentType="application/vnd.openxmlformats-officedocument.presentationml.slide+xml"/>
  <Override PartName="/ppt/diagrams/colors50.xml" ContentType="application/vnd.openxmlformats-officedocument.drawingml.diagramColors+xml"/>
  <Override PartName="/ppt/diagrams/data63.xml" ContentType="application/vnd.openxmlformats-officedocument.drawingml.diagramData+xml"/>
  <Override PartName="/ppt/slides/slide64.xml" ContentType="application/vnd.openxmlformats-officedocument.presentationml.slide+xml"/>
  <Override PartName="/ppt/slides/slide112.xml" ContentType="application/vnd.openxmlformats-officedocument.presentationml.slide+xml"/>
  <Override PartName="/ppt/slides/slide443.xml" ContentType="application/vnd.openxmlformats-officedocument.presentationml.slide+xml"/>
  <Override PartName="/ppt/diagrams/drawing104.xml" ContentType="application/vnd.ms-office.drawingml.diagramDrawing+xml"/>
  <Override PartName="/ppt/slides/slide282.xml" ContentType="application/vnd.openxmlformats-officedocument.presentationml.slide+xml"/>
  <Override PartName="/ppt/diagrams/quickStyle1.xml" ContentType="application/vnd.openxmlformats-officedocument.drawingml.diagramStyle+xml"/>
  <Override PartName="/ppt/notesSlides/notesSlide55.xml" ContentType="application/vnd.openxmlformats-officedocument.presentationml.notesSlide+xml"/>
  <Override PartName="/ppt/diagrams/quickStyle67.xml" ContentType="application/vnd.openxmlformats-officedocument.drawingml.diagramStyle+xml"/>
  <Override PartName="/ppt/diagrams/drawing68.xml" ContentType="application/vnd.ms-office.drawingml.diagramDrawing+xml"/>
  <Override PartName="/ppt/notesSlides/notesSlide111.xml" ContentType="application/vnd.openxmlformats-officedocument.presentationml.notesSlide+xml"/>
  <Override PartName="/ppt/slides/slide213.xml" ContentType="application/vnd.openxmlformats-officedocument.presentationml.slide+xml"/>
  <Override PartName="/ppt/slides/slide358.xml" ContentType="application/vnd.openxmlformats-officedocument.presentationml.slide+xml"/>
  <Override PartName="/ppt/diagrams/quickStyle92.xml" ContentType="application/vnd.openxmlformats-officedocument.drawingml.diagramStyle+xml"/>
  <Override PartName="/ppt/diagrams/drawing93.xml" ContentType="application/vnd.ms-office.drawingml.diagramDrawing+xml"/>
  <Override PartName="/ppt/slides/slide20.xml" ContentType="application/vnd.openxmlformats-officedocument.presentationml.slide+xml"/>
  <Override PartName="/ppt/slides/slide197.xml" ContentType="application/vnd.openxmlformats-officedocument.presentationml.slide+xml"/>
  <Override PartName="/ppt/diagrams/layout4.xml" ContentType="application/vnd.openxmlformats-officedocument.drawingml.diagramLayout+xml"/>
  <Override PartName="/ppt/diagrams/layout56.xml" ContentType="application/vnd.openxmlformats-officedocument.drawingml.diagramLayout+xml"/>
  <Override PartName="/ppt/notesSlides/notesSlide80.xml" ContentType="application/vnd.openxmlformats-officedocument.presentationml.notesSlide+xml"/>
  <Override PartName="/ppt/slides/slide383.xml" ContentType="application/vnd.openxmlformats-officedocument.presentationml.slide+xml"/>
  <Override PartName="/ppt/notesSlides/notesSlide11.xml" ContentType="application/vnd.openxmlformats-officedocument.presentationml.notesSlide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diagrams/colors66.xml" ContentType="application/vnd.openxmlformats-officedocument.drawingml.diagramColors+xml"/>
  <Override PartName="/ppt/diagrams/data79.xml" ContentType="application/vnd.openxmlformats-officedocument.drawingml.diagramData+xml"/>
  <Override PartName="/ppt/diagrams/layout81.xml" ContentType="application/vnd.openxmlformats-officedocument.drawingml.diagramLayout+xml"/>
  <Override PartName="/ppt/slides/slide128.xml" ContentType="application/vnd.openxmlformats-officedocument.presentationml.slide+xml"/>
  <Override PartName="/ppt/slides/slide314.xml" ContentType="application/vnd.openxmlformats-officedocument.presentationml.slide+xml"/>
  <Override PartName="/ppt/slides/slide459.xml" ContentType="application/vnd.openxmlformats-officedocument.presentationml.slide+xml"/>
  <Override PartName="/ppt/diagrams/drawing6.xml" ContentType="application/vnd.ms-office.drawingml.diagramDrawing+xml"/>
  <Override PartName="/ppt/notesSlides/notesSlide127.xml" ContentType="application/vnd.openxmlformats-officedocument.presentationml.notesSlide+xml"/>
  <Override PartName="/ppt/slides/slide153.xml" ContentType="application/vnd.openxmlformats-officedocument.presentationml.slide+xml"/>
  <Override PartName="/ppt/slides/slide298.xml" ContentType="application/vnd.openxmlformats-officedocument.presentationml.slide+xml"/>
  <Override PartName="/ppt/diagrams/layout12.xml" ContentType="application/vnd.openxmlformats-officedocument.drawingml.diagramLayout+xml"/>
  <Override PartName="/ppt/diagrams/colors91.xml" ContentType="application/vnd.openxmlformats-officedocument.drawingml.diagramColors+xml"/>
  <Override PartName="/ppt/slides/slide229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slides/slide399.xml" ContentType="application/vnd.openxmlformats-officedocument.presentationml.slide+xml"/>
  <Override PartName="/ppt/slides/slide415.xml" ContentType="application/vnd.openxmlformats-officedocument.presentationml.slide+xml"/>
  <Override PartName="/ppt/diagrams/quickStyle39.xml" ContentType="application/vnd.openxmlformats-officedocument.drawingml.diagramStyle+xml"/>
  <Override PartName="/ppt/notesSlides/notesSlide96.xml" ContentType="application/vnd.openxmlformats-officedocument.presentationml.notesSlide+xml"/>
  <Override PartName="/ppt/slides/slide254.xml" ContentType="application/vnd.openxmlformats-officedocument.presentationml.slide+xml"/>
  <Override PartName="/ppt/slides/slide440.xml" ContentType="application/vnd.openxmlformats-officedocument.presentationml.slide+xml"/>
  <Override PartName="/ppt/notesSlides/notesSlide27.xml" ContentType="application/vnd.openxmlformats-officedocument.presentationml.notesSlide+xml"/>
  <Override PartName="/ppt/diagrams/data60.xml" ContentType="application/vnd.openxmlformats-officedocument.drawingml.diagramData+xml"/>
  <Override PartName="/ppt/diagrams/layout97.xml" ContentType="application/vnd.openxmlformats-officedocument.drawingml.diagramLayout+xml"/>
  <Override PartName="/ppt/diagrams/drawing101.xml" ContentType="application/vnd.ms-office.drawingml.diagramDrawing+xml"/>
  <Override PartName="/ppt/slides/slide61.xml" ContentType="application/vnd.openxmlformats-officedocument.presentationml.slide+xml"/>
  <Override PartName="/ppt/theme/themeOverride1.xml" ContentType="application/vnd.openxmlformats-officedocument.themeOverride+xml"/>
  <Override PartName="/ppt/diagrams/quickStyle64.xml" ContentType="application/vnd.openxmlformats-officedocument.drawingml.diagramStyle+xml"/>
  <Override PartName="/ppt/diagrams/drawing65.xml" ContentType="application/vnd.ms-office.drawingml.diagramDrawing+xml"/>
  <Override PartName="/ppt/slides/slide169.xml" ContentType="application/vnd.openxmlformats-officedocument.presentationml.slide+xml"/>
  <Override PartName="/ppt/slides/slide355.xml" ContentType="application/vnd.openxmlformats-officedocument.presentationml.slide+xml"/>
  <Override PartName="/ppt/tableStyles.xml" ContentType="application/vnd.openxmlformats-officedocument.presentationml.tableStyles+xml"/>
  <Override PartName="/ppt/diagrams/layout28.xml" ContentType="application/vnd.openxmlformats-officedocument.drawingml.diagramLayout+xml"/>
  <Override PartName="/ppt/notesSlides/notesSlide52.xml" ContentType="application/vnd.openxmlformats-officedocument.presentationml.notes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diagrams/colors38.xml" ContentType="application/vnd.openxmlformats-officedocument.drawingml.diagramColors+xml"/>
  <Override PartName="/ppt/diagrams/layout53.xml" ContentType="application/vnd.openxmlformats-officedocument.drawingml.diagramLayout+xml"/>
  <Override PartName="/ppt/diagrams/drawing90.xml" ContentType="application/vnd.ms-office.drawingml.diagramDrawing+xml"/>
  <Override PartName="/ppt/slides/slide380.xml" ContentType="application/vnd.openxmlformats-officedocument.presentationml.slide+xml"/>
  <Override PartName="/ppt/diagrams/layout1.xml" ContentType="application/vnd.openxmlformats-officedocument.drawingml.diagramLayout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data76.xml" ContentType="application/vnd.openxmlformats-officedocument.drawingml.diagramData+xml"/>
  <Override PartName="/ppt/slides/slide77.xml" ContentType="application/vnd.openxmlformats-officedocument.presentationml.slide+xml"/>
  <Override PartName="/ppt/slides/slide125.xml" ContentType="application/vnd.openxmlformats-officedocument.presentationml.slide+xml"/>
  <Override PartName="/ppt/slides/slide456.xml" ContentType="application/vnd.openxmlformats-officedocument.presentationml.slide+xml"/>
  <Override PartName="/ppt/diagrams/colors63.xml" ContentType="application/vnd.openxmlformats-officedocument.drawingml.diagramColors+xml"/>
  <Override PartName="/ppt/slides/slide150.xml" ContentType="application/vnd.openxmlformats-officedocument.presentationml.slide+xml"/>
  <Override PartName="/ppt/slides/slide295.xml" ContentType="application/vnd.openxmlformats-officedocument.presentationml.slide+xml"/>
  <Override PartName="/ppt/slides/slide311.xml" ContentType="application/vnd.openxmlformats-officedocument.presentationml.slide+xml"/>
  <Override PartName="/ppt/diagrams/drawing3.xml" ContentType="application/vnd.ms-office.drawingml.diagramDrawing+xml"/>
  <Override PartName="/ppt/notesSlides/notesSlide68.xml" ContentType="application/vnd.openxmlformats-officedocument.presentationml.notesSlide+xml"/>
  <Override PartName="/ppt/notesSlides/notesSlide124.xml" ContentType="application/vnd.openxmlformats-officedocument.presentationml.notesSlide+xml"/>
  <Override PartName="/ppt/diagrams/colors110.xml" ContentType="application/vnd.openxmlformats-officedocument.drawingml.diagramColors+xml"/>
  <Override PartName="/ppt/slides/slide481.xml" ContentType="application/vnd.openxmlformats-officedocument.presentationml.slide+xml"/>
  <Override PartName="/ppt/diagrams/data32.xml" ContentType="application/vnd.openxmlformats-officedocument.drawingml.diagramData+xml"/>
  <Override PartName="/ppt/diagrams/layout108.xml" ContentType="application/vnd.openxmlformats-officedocument.drawingml.diagramLayout+xml"/>
  <Override PartName="/ppt/slides/slide33.xml" ContentType="application/vnd.openxmlformats-officedocument.presentationml.slide+xml"/>
  <Override PartName="/ppt/slides/slide226.xml" ContentType="application/vnd.openxmlformats-officedocument.presentationml.slide+xml"/>
  <Override PartName="/ppt/slides/slide412.xml" ContentType="application/vnd.openxmlformats-officedocument.presentationml.slide+xml"/>
  <Override PartName="/ppt/diagrams/layout69.xml" ContentType="application/vnd.openxmlformats-officedocument.drawingml.diagramLayout+xml"/>
  <Override PartName="/ppt/notesSlides/notesSlide9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3"/>
  </p:notesMasterIdLst>
  <p:handoutMasterIdLst>
    <p:handoutMasterId r:id="rId484"/>
  </p:handoutMasterIdLst>
  <p:sldIdLst>
    <p:sldId id="256" r:id="rId2"/>
    <p:sldId id="284" r:id="rId3"/>
    <p:sldId id="478" r:id="rId4"/>
    <p:sldId id="307" r:id="rId5"/>
    <p:sldId id="309" r:id="rId6"/>
    <p:sldId id="316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479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480" r:id="rId62"/>
    <p:sldId id="365" r:id="rId63"/>
    <p:sldId id="366" r:id="rId64"/>
    <p:sldId id="367" r:id="rId65"/>
    <p:sldId id="368" r:id="rId66"/>
    <p:sldId id="369" r:id="rId67"/>
    <p:sldId id="370" r:id="rId68"/>
    <p:sldId id="371" r:id="rId69"/>
    <p:sldId id="372" r:id="rId70"/>
    <p:sldId id="373" r:id="rId71"/>
    <p:sldId id="374" r:id="rId72"/>
    <p:sldId id="375" r:id="rId73"/>
    <p:sldId id="377" r:id="rId74"/>
    <p:sldId id="376" r:id="rId75"/>
    <p:sldId id="378" r:id="rId76"/>
    <p:sldId id="379" r:id="rId77"/>
    <p:sldId id="481" r:id="rId78"/>
    <p:sldId id="380" r:id="rId79"/>
    <p:sldId id="381" r:id="rId80"/>
    <p:sldId id="385" r:id="rId81"/>
    <p:sldId id="384" r:id="rId82"/>
    <p:sldId id="383" r:id="rId83"/>
    <p:sldId id="388" r:id="rId84"/>
    <p:sldId id="387" r:id="rId85"/>
    <p:sldId id="386" r:id="rId86"/>
    <p:sldId id="382" r:id="rId87"/>
    <p:sldId id="389" r:id="rId88"/>
    <p:sldId id="390" r:id="rId89"/>
    <p:sldId id="391" r:id="rId90"/>
    <p:sldId id="392" r:id="rId91"/>
    <p:sldId id="393" r:id="rId92"/>
    <p:sldId id="394" r:id="rId93"/>
    <p:sldId id="395" r:id="rId94"/>
    <p:sldId id="396" r:id="rId95"/>
    <p:sldId id="397" r:id="rId96"/>
    <p:sldId id="398" r:id="rId97"/>
    <p:sldId id="399" r:id="rId98"/>
    <p:sldId id="400" r:id="rId99"/>
    <p:sldId id="482" r:id="rId100"/>
    <p:sldId id="401" r:id="rId101"/>
    <p:sldId id="402" r:id="rId102"/>
    <p:sldId id="403" r:id="rId103"/>
    <p:sldId id="404" r:id="rId104"/>
    <p:sldId id="405" r:id="rId105"/>
    <p:sldId id="406" r:id="rId106"/>
    <p:sldId id="407" r:id="rId107"/>
    <p:sldId id="408" r:id="rId108"/>
    <p:sldId id="409" r:id="rId109"/>
    <p:sldId id="410" r:id="rId110"/>
    <p:sldId id="411" r:id="rId111"/>
    <p:sldId id="412" r:id="rId112"/>
    <p:sldId id="413" r:id="rId113"/>
    <p:sldId id="414" r:id="rId114"/>
    <p:sldId id="415" r:id="rId115"/>
    <p:sldId id="416" r:id="rId116"/>
    <p:sldId id="417" r:id="rId117"/>
    <p:sldId id="418" r:id="rId118"/>
    <p:sldId id="477" r:id="rId119"/>
    <p:sldId id="483" r:id="rId120"/>
    <p:sldId id="419" r:id="rId121"/>
    <p:sldId id="420" r:id="rId122"/>
    <p:sldId id="424" r:id="rId123"/>
    <p:sldId id="428" r:id="rId124"/>
    <p:sldId id="423" r:id="rId125"/>
    <p:sldId id="425" r:id="rId126"/>
    <p:sldId id="426" r:id="rId127"/>
    <p:sldId id="427" r:id="rId128"/>
    <p:sldId id="422" r:id="rId129"/>
    <p:sldId id="421" r:id="rId130"/>
    <p:sldId id="484" r:id="rId131"/>
    <p:sldId id="429" r:id="rId132"/>
    <p:sldId id="430" r:id="rId133"/>
    <p:sldId id="431" r:id="rId134"/>
    <p:sldId id="432" r:id="rId135"/>
    <p:sldId id="436" r:id="rId136"/>
    <p:sldId id="437" r:id="rId137"/>
    <p:sldId id="438" r:id="rId138"/>
    <p:sldId id="433" r:id="rId139"/>
    <p:sldId id="434" r:id="rId140"/>
    <p:sldId id="485" r:id="rId141"/>
    <p:sldId id="435" r:id="rId142"/>
    <p:sldId id="439" r:id="rId143"/>
    <p:sldId id="444" r:id="rId144"/>
    <p:sldId id="440" r:id="rId145"/>
    <p:sldId id="441" r:id="rId146"/>
    <p:sldId id="442" r:id="rId147"/>
    <p:sldId id="443" r:id="rId148"/>
    <p:sldId id="445" r:id="rId149"/>
    <p:sldId id="446" r:id="rId150"/>
    <p:sldId id="447" r:id="rId151"/>
    <p:sldId id="448" r:id="rId152"/>
    <p:sldId id="451" r:id="rId153"/>
    <p:sldId id="450" r:id="rId154"/>
    <p:sldId id="486" r:id="rId155"/>
    <p:sldId id="449" r:id="rId156"/>
    <p:sldId id="452" r:id="rId157"/>
    <p:sldId id="453" r:id="rId158"/>
    <p:sldId id="454" r:id="rId159"/>
    <p:sldId id="465" r:id="rId160"/>
    <p:sldId id="455" r:id="rId161"/>
    <p:sldId id="456" r:id="rId162"/>
    <p:sldId id="457" r:id="rId163"/>
    <p:sldId id="458" r:id="rId164"/>
    <p:sldId id="463" r:id="rId165"/>
    <p:sldId id="459" r:id="rId166"/>
    <p:sldId id="464" r:id="rId167"/>
    <p:sldId id="460" r:id="rId168"/>
    <p:sldId id="461" r:id="rId169"/>
    <p:sldId id="462" r:id="rId170"/>
    <p:sldId id="466" r:id="rId171"/>
    <p:sldId id="467" r:id="rId172"/>
    <p:sldId id="468" r:id="rId173"/>
    <p:sldId id="469" r:id="rId174"/>
    <p:sldId id="470" r:id="rId175"/>
    <p:sldId id="471" r:id="rId176"/>
    <p:sldId id="472" r:id="rId177"/>
    <p:sldId id="473" r:id="rId178"/>
    <p:sldId id="474" r:id="rId179"/>
    <p:sldId id="475" r:id="rId180"/>
    <p:sldId id="476" r:id="rId181"/>
    <p:sldId id="487" r:id="rId182"/>
    <p:sldId id="488" r:id="rId183"/>
    <p:sldId id="489" r:id="rId184"/>
    <p:sldId id="490" r:id="rId185"/>
    <p:sldId id="491" r:id="rId186"/>
    <p:sldId id="492" r:id="rId187"/>
    <p:sldId id="493" r:id="rId188"/>
    <p:sldId id="494" r:id="rId189"/>
    <p:sldId id="495" r:id="rId190"/>
    <p:sldId id="496" r:id="rId191"/>
    <p:sldId id="497" r:id="rId192"/>
    <p:sldId id="498" r:id="rId193"/>
    <p:sldId id="499" r:id="rId194"/>
    <p:sldId id="500" r:id="rId195"/>
    <p:sldId id="501" r:id="rId196"/>
    <p:sldId id="502" r:id="rId197"/>
    <p:sldId id="503" r:id="rId198"/>
    <p:sldId id="504" r:id="rId199"/>
    <p:sldId id="505" r:id="rId200"/>
    <p:sldId id="506" r:id="rId201"/>
    <p:sldId id="507" r:id="rId202"/>
    <p:sldId id="508" r:id="rId203"/>
    <p:sldId id="509" r:id="rId204"/>
    <p:sldId id="510" r:id="rId205"/>
    <p:sldId id="511" r:id="rId206"/>
    <p:sldId id="512" r:id="rId207"/>
    <p:sldId id="513" r:id="rId208"/>
    <p:sldId id="514" r:id="rId209"/>
    <p:sldId id="515" r:id="rId210"/>
    <p:sldId id="516" r:id="rId211"/>
    <p:sldId id="517" r:id="rId212"/>
    <p:sldId id="518" r:id="rId213"/>
    <p:sldId id="519" r:id="rId214"/>
    <p:sldId id="520" r:id="rId215"/>
    <p:sldId id="521" r:id="rId216"/>
    <p:sldId id="522" r:id="rId217"/>
    <p:sldId id="523" r:id="rId218"/>
    <p:sldId id="524" r:id="rId219"/>
    <p:sldId id="525" r:id="rId220"/>
    <p:sldId id="526" r:id="rId221"/>
    <p:sldId id="527" r:id="rId222"/>
    <p:sldId id="528" r:id="rId223"/>
    <p:sldId id="529" r:id="rId224"/>
    <p:sldId id="530" r:id="rId225"/>
    <p:sldId id="531" r:id="rId226"/>
    <p:sldId id="532" r:id="rId227"/>
    <p:sldId id="533" r:id="rId228"/>
    <p:sldId id="534" r:id="rId229"/>
    <p:sldId id="535" r:id="rId230"/>
    <p:sldId id="536" r:id="rId231"/>
    <p:sldId id="537" r:id="rId232"/>
    <p:sldId id="538" r:id="rId233"/>
    <p:sldId id="539" r:id="rId234"/>
    <p:sldId id="540" r:id="rId235"/>
    <p:sldId id="541" r:id="rId236"/>
    <p:sldId id="542" r:id="rId237"/>
    <p:sldId id="543" r:id="rId238"/>
    <p:sldId id="544" r:id="rId239"/>
    <p:sldId id="545" r:id="rId240"/>
    <p:sldId id="546" r:id="rId241"/>
    <p:sldId id="547" r:id="rId242"/>
    <p:sldId id="548" r:id="rId243"/>
    <p:sldId id="549" r:id="rId244"/>
    <p:sldId id="550" r:id="rId245"/>
    <p:sldId id="551" r:id="rId246"/>
    <p:sldId id="552" r:id="rId247"/>
    <p:sldId id="553" r:id="rId248"/>
    <p:sldId id="554" r:id="rId249"/>
    <p:sldId id="555" r:id="rId250"/>
    <p:sldId id="556" r:id="rId251"/>
    <p:sldId id="557" r:id="rId252"/>
    <p:sldId id="558" r:id="rId253"/>
    <p:sldId id="559" r:id="rId254"/>
    <p:sldId id="560" r:id="rId255"/>
    <p:sldId id="561" r:id="rId256"/>
    <p:sldId id="562" r:id="rId257"/>
    <p:sldId id="563" r:id="rId258"/>
    <p:sldId id="564" r:id="rId259"/>
    <p:sldId id="565" r:id="rId260"/>
    <p:sldId id="566" r:id="rId261"/>
    <p:sldId id="567" r:id="rId262"/>
    <p:sldId id="568" r:id="rId263"/>
    <p:sldId id="569" r:id="rId264"/>
    <p:sldId id="570" r:id="rId265"/>
    <p:sldId id="571" r:id="rId266"/>
    <p:sldId id="572" r:id="rId267"/>
    <p:sldId id="573" r:id="rId268"/>
    <p:sldId id="574" r:id="rId269"/>
    <p:sldId id="575" r:id="rId270"/>
    <p:sldId id="576" r:id="rId271"/>
    <p:sldId id="577" r:id="rId272"/>
    <p:sldId id="578" r:id="rId273"/>
    <p:sldId id="579" r:id="rId274"/>
    <p:sldId id="580" r:id="rId275"/>
    <p:sldId id="581" r:id="rId276"/>
    <p:sldId id="582" r:id="rId277"/>
    <p:sldId id="583" r:id="rId278"/>
    <p:sldId id="584" r:id="rId279"/>
    <p:sldId id="585" r:id="rId280"/>
    <p:sldId id="586" r:id="rId281"/>
    <p:sldId id="587" r:id="rId282"/>
    <p:sldId id="588" r:id="rId283"/>
    <p:sldId id="589" r:id="rId284"/>
    <p:sldId id="590" r:id="rId285"/>
    <p:sldId id="591" r:id="rId286"/>
    <p:sldId id="592" r:id="rId287"/>
    <p:sldId id="593" r:id="rId288"/>
    <p:sldId id="594" r:id="rId289"/>
    <p:sldId id="595" r:id="rId290"/>
    <p:sldId id="596" r:id="rId291"/>
    <p:sldId id="597" r:id="rId292"/>
    <p:sldId id="598" r:id="rId293"/>
    <p:sldId id="599" r:id="rId294"/>
    <p:sldId id="600" r:id="rId295"/>
    <p:sldId id="601" r:id="rId296"/>
    <p:sldId id="602" r:id="rId297"/>
    <p:sldId id="603" r:id="rId298"/>
    <p:sldId id="604" r:id="rId299"/>
    <p:sldId id="605" r:id="rId300"/>
    <p:sldId id="606" r:id="rId301"/>
    <p:sldId id="607" r:id="rId302"/>
    <p:sldId id="608" r:id="rId303"/>
    <p:sldId id="609" r:id="rId304"/>
    <p:sldId id="610" r:id="rId305"/>
    <p:sldId id="611" r:id="rId306"/>
    <p:sldId id="612" r:id="rId307"/>
    <p:sldId id="613" r:id="rId308"/>
    <p:sldId id="614" r:id="rId309"/>
    <p:sldId id="615" r:id="rId310"/>
    <p:sldId id="616" r:id="rId311"/>
    <p:sldId id="617" r:id="rId312"/>
    <p:sldId id="618" r:id="rId313"/>
    <p:sldId id="619" r:id="rId314"/>
    <p:sldId id="620" r:id="rId315"/>
    <p:sldId id="621" r:id="rId316"/>
    <p:sldId id="622" r:id="rId317"/>
    <p:sldId id="623" r:id="rId318"/>
    <p:sldId id="624" r:id="rId319"/>
    <p:sldId id="625" r:id="rId320"/>
    <p:sldId id="626" r:id="rId321"/>
    <p:sldId id="627" r:id="rId322"/>
    <p:sldId id="628" r:id="rId323"/>
    <p:sldId id="629" r:id="rId324"/>
    <p:sldId id="630" r:id="rId325"/>
    <p:sldId id="631" r:id="rId326"/>
    <p:sldId id="632" r:id="rId327"/>
    <p:sldId id="633" r:id="rId328"/>
    <p:sldId id="634" r:id="rId329"/>
    <p:sldId id="635" r:id="rId330"/>
    <p:sldId id="636" r:id="rId331"/>
    <p:sldId id="637" r:id="rId332"/>
    <p:sldId id="638" r:id="rId333"/>
    <p:sldId id="639" r:id="rId334"/>
    <p:sldId id="640" r:id="rId335"/>
    <p:sldId id="641" r:id="rId336"/>
    <p:sldId id="642" r:id="rId337"/>
    <p:sldId id="643" r:id="rId338"/>
    <p:sldId id="644" r:id="rId339"/>
    <p:sldId id="645" r:id="rId340"/>
    <p:sldId id="646" r:id="rId341"/>
    <p:sldId id="647" r:id="rId342"/>
    <p:sldId id="648" r:id="rId343"/>
    <p:sldId id="649" r:id="rId344"/>
    <p:sldId id="650" r:id="rId345"/>
    <p:sldId id="651" r:id="rId346"/>
    <p:sldId id="652" r:id="rId347"/>
    <p:sldId id="653" r:id="rId348"/>
    <p:sldId id="654" r:id="rId349"/>
    <p:sldId id="655" r:id="rId350"/>
    <p:sldId id="656" r:id="rId351"/>
    <p:sldId id="657" r:id="rId352"/>
    <p:sldId id="658" r:id="rId353"/>
    <p:sldId id="659" r:id="rId354"/>
    <p:sldId id="660" r:id="rId355"/>
    <p:sldId id="661" r:id="rId356"/>
    <p:sldId id="662" r:id="rId357"/>
    <p:sldId id="663" r:id="rId358"/>
    <p:sldId id="664" r:id="rId359"/>
    <p:sldId id="665" r:id="rId360"/>
    <p:sldId id="666" r:id="rId361"/>
    <p:sldId id="667" r:id="rId362"/>
    <p:sldId id="668" r:id="rId363"/>
    <p:sldId id="669" r:id="rId364"/>
    <p:sldId id="670" r:id="rId365"/>
    <p:sldId id="671" r:id="rId366"/>
    <p:sldId id="672" r:id="rId367"/>
    <p:sldId id="673" r:id="rId368"/>
    <p:sldId id="674" r:id="rId369"/>
    <p:sldId id="675" r:id="rId370"/>
    <p:sldId id="676" r:id="rId371"/>
    <p:sldId id="677" r:id="rId372"/>
    <p:sldId id="678" r:id="rId373"/>
    <p:sldId id="679" r:id="rId374"/>
    <p:sldId id="680" r:id="rId375"/>
    <p:sldId id="681" r:id="rId376"/>
    <p:sldId id="682" r:id="rId377"/>
    <p:sldId id="683" r:id="rId378"/>
    <p:sldId id="684" r:id="rId379"/>
    <p:sldId id="685" r:id="rId380"/>
    <p:sldId id="686" r:id="rId381"/>
    <p:sldId id="687" r:id="rId382"/>
    <p:sldId id="688" r:id="rId383"/>
    <p:sldId id="689" r:id="rId384"/>
    <p:sldId id="690" r:id="rId385"/>
    <p:sldId id="691" r:id="rId386"/>
    <p:sldId id="692" r:id="rId387"/>
    <p:sldId id="693" r:id="rId388"/>
    <p:sldId id="694" r:id="rId389"/>
    <p:sldId id="695" r:id="rId390"/>
    <p:sldId id="696" r:id="rId391"/>
    <p:sldId id="697" r:id="rId392"/>
    <p:sldId id="698" r:id="rId393"/>
    <p:sldId id="699" r:id="rId394"/>
    <p:sldId id="700" r:id="rId395"/>
    <p:sldId id="701" r:id="rId396"/>
    <p:sldId id="702" r:id="rId397"/>
    <p:sldId id="703" r:id="rId398"/>
    <p:sldId id="704" r:id="rId399"/>
    <p:sldId id="705" r:id="rId400"/>
    <p:sldId id="706" r:id="rId401"/>
    <p:sldId id="707" r:id="rId402"/>
    <p:sldId id="708" r:id="rId403"/>
    <p:sldId id="709" r:id="rId404"/>
    <p:sldId id="710" r:id="rId405"/>
    <p:sldId id="711" r:id="rId406"/>
    <p:sldId id="712" r:id="rId407"/>
    <p:sldId id="713" r:id="rId408"/>
    <p:sldId id="714" r:id="rId409"/>
    <p:sldId id="715" r:id="rId410"/>
    <p:sldId id="716" r:id="rId411"/>
    <p:sldId id="717" r:id="rId412"/>
    <p:sldId id="718" r:id="rId413"/>
    <p:sldId id="719" r:id="rId414"/>
    <p:sldId id="720" r:id="rId415"/>
    <p:sldId id="721" r:id="rId416"/>
    <p:sldId id="722" r:id="rId417"/>
    <p:sldId id="723" r:id="rId418"/>
    <p:sldId id="724" r:id="rId419"/>
    <p:sldId id="725" r:id="rId420"/>
    <p:sldId id="726" r:id="rId421"/>
    <p:sldId id="727" r:id="rId422"/>
    <p:sldId id="728" r:id="rId423"/>
    <p:sldId id="729" r:id="rId424"/>
    <p:sldId id="730" r:id="rId425"/>
    <p:sldId id="731" r:id="rId426"/>
    <p:sldId id="732" r:id="rId427"/>
    <p:sldId id="733" r:id="rId428"/>
    <p:sldId id="734" r:id="rId429"/>
    <p:sldId id="735" r:id="rId430"/>
    <p:sldId id="736" r:id="rId431"/>
    <p:sldId id="737" r:id="rId432"/>
    <p:sldId id="738" r:id="rId433"/>
    <p:sldId id="739" r:id="rId434"/>
    <p:sldId id="740" r:id="rId435"/>
    <p:sldId id="741" r:id="rId436"/>
    <p:sldId id="742" r:id="rId437"/>
    <p:sldId id="743" r:id="rId438"/>
    <p:sldId id="744" r:id="rId439"/>
    <p:sldId id="745" r:id="rId440"/>
    <p:sldId id="746" r:id="rId441"/>
    <p:sldId id="747" r:id="rId442"/>
    <p:sldId id="748" r:id="rId443"/>
    <p:sldId id="749" r:id="rId444"/>
    <p:sldId id="750" r:id="rId445"/>
    <p:sldId id="751" r:id="rId446"/>
    <p:sldId id="752" r:id="rId447"/>
    <p:sldId id="753" r:id="rId448"/>
    <p:sldId id="754" r:id="rId449"/>
    <p:sldId id="755" r:id="rId450"/>
    <p:sldId id="756" r:id="rId451"/>
    <p:sldId id="757" r:id="rId452"/>
    <p:sldId id="758" r:id="rId453"/>
    <p:sldId id="759" r:id="rId454"/>
    <p:sldId id="760" r:id="rId455"/>
    <p:sldId id="761" r:id="rId456"/>
    <p:sldId id="762" r:id="rId457"/>
    <p:sldId id="763" r:id="rId458"/>
    <p:sldId id="764" r:id="rId459"/>
    <p:sldId id="765" r:id="rId460"/>
    <p:sldId id="766" r:id="rId461"/>
    <p:sldId id="767" r:id="rId462"/>
    <p:sldId id="768" r:id="rId463"/>
    <p:sldId id="769" r:id="rId464"/>
    <p:sldId id="770" r:id="rId465"/>
    <p:sldId id="771" r:id="rId466"/>
    <p:sldId id="772" r:id="rId467"/>
    <p:sldId id="773" r:id="rId468"/>
    <p:sldId id="774" r:id="rId469"/>
    <p:sldId id="775" r:id="rId470"/>
    <p:sldId id="776" r:id="rId471"/>
    <p:sldId id="777" r:id="rId472"/>
    <p:sldId id="778" r:id="rId473"/>
    <p:sldId id="779" r:id="rId474"/>
    <p:sldId id="780" r:id="rId475"/>
    <p:sldId id="781" r:id="rId476"/>
    <p:sldId id="782" r:id="rId477"/>
    <p:sldId id="783" r:id="rId478"/>
    <p:sldId id="784" r:id="rId479"/>
    <p:sldId id="785" r:id="rId480"/>
    <p:sldId id="786" r:id="rId481"/>
    <p:sldId id="787" r:id="rId48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86" Type="http://schemas.openxmlformats.org/officeDocument/2006/relationships/viewProps" Target="viewProps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477" Type="http://schemas.openxmlformats.org/officeDocument/2006/relationships/slide" Target="slides/slide476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slide" Target="slides/slide424.xml"/><Relationship Id="rId446" Type="http://schemas.openxmlformats.org/officeDocument/2006/relationships/slide" Target="slides/slide445.xml"/><Relationship Id="rId467" Type="http://schemas.openxmlformats.org/officeDocument/2006/relationships/slide" Target="slides/slide466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88" Type="http://schemas.openxmlformats.org/officeDocument/2006/relationships/tableStyles" Target="tableStyle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436" Type="http://schemas.openxmlformats.org/officeDocument/2006/relationships/slide" Target="slides/slide435.xml"/><Relationship Id="rId457" Type="http://schemas.openxmlformats.org/officeDocument/2006/relationships/slide" Target="slides/slide456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478" Type="http://schemas.openxmlformats.org/officeDocument/2006/relationships/slide" Target="slides/slide47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slide" Target="slides/slide425.xml"/><Relationship Id="rId447" Type="http://schemas.openxmlformats.org/officeDocument/2006/relationships/slide" Target="slides/slide446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468" Type="http://schemas.openxmlformats.org/officeDocument/2006/relationships/slide" Target="slides/slide46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58" Type="http://schemas.openxmlformats.org/officeDocument/2006/relationships/slide" Target="slides/slide457.xml"/><Relationship Id="rId479" Type="http://schemas.openxmlformats.org/officeDocument/2006/relationships/slide" Target="slides/slide4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27" Type="http://schemas.openxmlformats.org/officeDocument/2006/relationships/slide" Target="slides/slide426.xml"/><Relationship Id="rId448" Type="http://schemas.openxmlformats.org/officeDocument/2006/relationships/slide" Target="slides/slide447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438" Type="http://schemas.openxmlformats.org/officeDocument/2006/relationships/slide" Target="slides/slide437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28" Type="http://schemas.openxmlformats.org/officeDocument/2006/relationships/slide" Target="slides/slide427.xml"/><Relationship Id="rId449" Type="http://schemas.openxmlformats.org/officeDocument/2006/relationships/slide" Target="slides/slide448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481" Type="http://schemas.openxmlformats.org/officeDocument/2006/relationships/slide" Target="slides/slide48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471" Type="http://schemas.openxmlformats.org/officeDocument/2006/relationships/slide" Target="slides/slide47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461" Type="http://schemas.openxmlformats.org/officeDocument/2006/relationships/slide" Target="slides/slide460.xml"/><Relationship Id="rId482" Type="http://schemas.openxmlformats.org/officeDocument/2006/relationships/slide" Target="slides/slide481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72" Type="http://schemas.openxmlformats.org/officeDocument/2006/relationships/slide" Target="slides/slide471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slide" Target="slides/slide419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41" Type="http://schemas.openxmlformats.org/officeDocument/2006/relationships/slide" Target="slides/slide440.xml"/><Relationship Id="rId462" Type="http://schemas.openxmlformats.org/officeDocument/2006/relationships/slide" Target="slides/slide461.xml"/><Relationship Id="rId483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31" Type="http://schemas.openxmlformats.org/officeDocument/2006/relationships/slide" Target="slides/slide430.xml"/><Relationship Id="rId452" Type="http://schemas.openxmlformats.org/officeDocument/2006/relationships/slide" Target="slides/slide451.xml"/><Relationship Id="rId473" Type="http://schemas.openxmlformats.org/officeDocument/2006/relationships/slide" Target="slides/slide472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slide" Target="slides/slide420.xml"/><Relationship Id="rId442" Type="http://schemas.openxmlformats.org/officeDocument/2006/relationships/slide" Target="slides/slide441.xml"/><Relationship Id="rId463" Type="http://schemas.openxmlformats.org/officeDocument/2006/relationships/slide" Target="slides/slide462.xml"/><Relationship Id="rId484" Type="http://schemas.openxmlformats.org/officeDocument/2006/relationships/handoutMaster" Target="handoutMasters/handoutMaster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32" Type="http://schemas.openxmlformats.org/officeDocument/2006/relationships/slide" Target="slides/slide431.xml"/><Relationship Id="rId453" Type="http://schemas.openxmlformats.org/officeDocument/2006/relationships/slide" Target="slides/slide452.xml"/><Relationship Id="rId474" Type="http://schemas.openxmlformats.org/officeDocument/2006/relationships/slide" Target="slides/slide473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slide" Target="slides/slide421.xml"/><Relationship Id="rId443" Type="http://schemas.openxmlformats.org/officeDocument/2006/relationships/slide" Target="slides/slide442.xml"/><Relationship Id="rId464" Type="http://schemas.openxmlformats.org/officeDocument/2006/relationships/slide" Target="slides/slide463.xml"/><Relationship Id="rId303" Type="http://schemas.openxmlformats.org/officeDocument/2006/relationships/slide" Target="slides/slide302.xml"/><Relationship Id="rId485" Type="http://schemas.openxmlformats.org/officeDocument/2006/relationships/presProps" Target="presProps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theme" Target="theme/theme1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编程基础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24AEA7-16B6-4BBF-8734-6A4B638DBAAF}" type="presOf" srcId="{FA6A9925-0F30-4C7D-B494-4CCE951DD3EE}" destId="{9A4892A8-BAE2-4B9A-A606-F56152F6AC5C}" srcOrd="0" destOrd="0" presId="urn:microsoft.com/office/officeart/2005/8/layout/vList2"/>
    <dgm:cxn modelId="{18389BEF-E2C9-4829-B674-96D456374CEE}" type="presOf" srcId="{2F9D2632-58B7-46EA-A09E-998159BD66C3}" destId="{6B3D547E-35DF-43CB-9219-03B68E70037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7222B5D6-F9C1-4E0E-BAB7-2C0BFF930091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编程框架和</a:t>
          </a:r>
          <a:r>
            <a:rPr lang="zh-CN" altLang="zh-CN" b="1" dirty="0" smtClean="0"/>
            <a:t>基础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84D0EB-1854-4343-8CBB-0F0350C135CA}" type="presOf" srcId="{30B74406-1027-447D-AA23-BFB523D8697F}" destId="{645A8384-8515-416E-8847-CB8A205C0CEA}" srcOrd="0" destOrd="0" presId="urn:microsoft.com/office/officeart/2005/8/layout/vList2"/>
    <dgm:cxn modelId="{2016FA8F-C7DA-49D7-B438-7288AE2DAF3E}" type="presOf" srcId="{27BEBE19-270A-49F4-B47C-DBFAA1716D31}" destId="{B44A0BD5-E56C-4525-AC12-7BFC891E9BD0}" srcOrd="0" destOrd="0" presId="urn:microsoft.com/office/officeart/2005/8/layout/vList2"/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78FE541F-F1FC-4939-AD46-2032B11AC24F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00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en-US" altLang="zh-CN" dirty="0" smtClean="0"/>
            <a:t>ODBC</a:t>
          </a:r>
          <a:r>
            <a:rPr lang="zh-CN" altLang="en-US" dirty="0" smtClean="0"/>
            <a:t>的使用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59A881-22F2-4B3E-879F-F7A2883C1628}" type="presOf" srcId="{30B74406-1027-447D-AA23-BFB523D8697F}" destId="{645A8384-8515-416E-8847-CB8A205C0CEA}" srcOrd="0" destOrd="0" presId="urn:microsoft.com/office/officeart/2005/8/layout/vList2"/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2EA8384D-756C-4AAF-9A81-79F74B1D7577}" type="presOf" srcId="{27BEBE19-270A-49F4-B47C-DBFAA1716D31}" destId="{B44A0BD5-E56C-4525-AC12-7BFC891E9BD0}" srcOrd="0" destOrd="0" presId="urn:microsoft.com/office/officeart/2005/8/layout/vList2"/>
    <dgm:cxn modelId="{2CFDA11C-3E2F-455E-B130-7C50BFE278F1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01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en-US" altLang="zh-CN" b="1" dirty="0" smtClean="0"/>
            <a:t>ADO</a:t>
          </a:r>
          <a:r>
            <a:rPr lang="zh-CN" altLang="en-US" b="1" dirty="0" smtClean="0"/>
            <a:t>的使用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C6F722F5-9CAB-4313-A15F-F89448FCE757}" type="presOf" srcId="{825F40C3-FAEB-472E-ABB3-7A4F74AEEF9A}" destId="{99413C83-5034-4A8D-840D-47BBC0F0C401}" srcOrd="0" destOrd="0" presId="urn:microsoft.com/office/officeart/2005/8/layout/vList2"/>
    <dgm:cxn modelId="{1AB93FF5-80B8-42E6-997C-9C91CEFC965B}" type="presOf" srcId="{02D07497-FEB6-4BB3-83A4-9BF045CDDEFD}" destId="{00521E10-775A-4E7A-B0FD-4E09105689E6}" srcOrd="0" destOrd="0" presId="urn:microsoft.com/office/officeart/2005/8/layout/vList2"/>
    <dgm:cxn modelId="{5E96EA49-2C9A-49B8-A64B-C88F94AAF759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102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D9374E-A80B-4A9D-9D41-6DB4FDCCA52A}">
      <dgm:prSet/>
      <dgm:spPr/>
      <dgm:t>
        <a:bodyPr/>
        <a:lstStyle/>
        <a:p>
          <a:r>
            <a:rPr lang="en-US" altLang="zh-CN" b="1" dirty="0" smtClean="0"/>
            <a:t>ADO</a:t>
          </a:r>
          <a:r>
            <a:rPr lang="zh-CN" altLang="en-US" b="1" dirty="0" smtClean="0"/>
            <a:t>数据库的绑定</a:t>
          </a:r>
          <a:endParaRPr lang="zh-CN" altLang="en-US" b="1" dirty="0"/>
        </a:p>
      </dgm:t>
    </dgm:pt>
    <dgm:pt modelId="{B4E1E8F2-EEE8-4659-9187-B8387249119F}" type="par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104BF088-E2A4-42B7-8B6D-9D5BE3BD4359}" type="sib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36392D-0516-481B-9307-936213195BBF}" type="pres">
      <dgm:prSet presAssocID="{13D9374E-A80B-4A9D-9D41-6DB4FDCCA5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A672B1-2F99-4DCA-965A-37AF7C0AF718}" srcId="{A97DD3F8-C5FA-4C82-BC8D-6D38A63FE022}" destId="{13D9374E-A80B-4A9D-9D41-6DB4FDCCA52A}" srcOrd="0" destOrd="0" parTransId="{B4E1E8F2-EEE8-4659-9187-B8387249119F}" sibTransId="{104BF088-E2A4-42B7-8B6D-9D5BE3BD4359}"/>
    <dgm:cxn modelId="{0EB16F18-93C9-4712-83C9-0158E50B8DE3}" type="presOf" srcId="{A97DD3F8-C5FA-4C82-BC8D-6D38A63FE022}" destId="{640577F4-9015-4327-B2E2-A809BABCA66E}" srcOrd="0" destOrd="0" presId="urn:microsoft.com/office/officeart/2005/8/layout/vList2"/>
    <dgm:cxn modelId="{7B1BD8B6-2A07-4637-B040-E0330ED9D6EE}" type="presOf" srcId="{13D9374E-A80B-4A9D-9D41-6DB4FDCCA52A}" destId="{EE36392D-0516-481B-9307-936213195BBF}" srcOrd="0" destOrd="0" presId="urn:microsoft.com/office/officeart/2005/8/layout/vList2"/>
    <dgm:cxn modelId="{B43C36F8-7DCE-4CB9-8074-9625410247C3}" type="presParOf" srcId="{640577F4-9015-4327-B2E2-A809BABCA66E}" destId="{EE36392D-0516-481B-9307-936213195B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103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en-US" altLang="zh-CN" b="1" dirty="0" smtClean="0"/>
            <a:t>ADO</a:t>
          </a:r>
          <a:r>
            <a:rPr lang="zh-CN" altLang="en-US" b="1" dirty="0" smtClean="0"/>
            <a:t>的数据集的使用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C4C19835-5F74-495E-ACAC-E64E98220041}" type="presOf" srcId="{4809DE1C-B978-4D81-A339-D9DF7054C7A2}" destId="{0A4750B8-F2ED-44A7-9398-45633A8A0E9F}" srcOrd="0" destOrd="0" presId="urn:microsoft.com/office/officeart/2005/8/layout/vList2"/>
    <dgm:cxn modelId="{5F80709E-109A-49A5-88C7-C7C4CDD8D0A6}" type="presOf" srcId="{293E40AE-758F-4EDC-8C97-5325AE6B433A}" destId="{549571FE-8453-4B9C-889C-4E1DA175796D}" srcOrd="0" destOrd="0" presId="urn:microsoft.com/office/officeart/2005/8/layout/vList2"/>
    <dgm:cxn modelId="{B4A5201B-97AC-4457-96B9-91DD3945D11F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104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en-US" altLang="zh-CN" b="1" dirty="0" smtClean="0"/>
            <a:t>ADO</a:t>
          </a:r>
          <a:r>
            <a:rPr lang="zh-CN" altLang="en-US" b="1" dirty="0" smtClean="0"/>
            <a:t>的数据库连接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CAEA69-6712-4793-808F-6FB5D1D51C8E}" type="presOf" srcId="{865781B9-A1C6-4C19-B207-3594A9F3A24C}" destId="{E7A34D22-BF8C-47AA-9008-5A69CA339A7A}" srcOrd="0" destOrd="0" presId="urn:microsoft.com/office/officeart/2005/8/layout/vList2"/>
    <dgm:cxn modelId="{F3D59025-2D04-444F-91BD-9E12062AA1A6}" type="presOf" srcId="{F7E539CC-FE1E-4CBE-869A-D448E85B3994}" destId="{C9F048F4-79E7-4482-851C-62F8C5865BF2}" srcOrd="0" destOrd="0" presId="urn:microsoft.com/office/officeart/2005/8/layout/vList2"/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025BC9DC-B219-4542-AB3B-DB6950E62E8F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105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en-US" altLang="zh-CN" dirty="0" smtClean="0"/>
            <a:t>Windows</a:t>
          </a:r>
          <a:r>
            <a:rPr lang="zh-CN" altLang="en-US" dirty="0" smtClean="0"/>
            <a:t>网络编程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43C304-E442-4F0F-A30A-40064265064A}" type="presOf" srcId="{2F9D2632-58B7-46EA-A09E-998159BD66C3}" destId="{6B3D547E-35DF-43CB-9219-03B68E70037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5F64745D-F8A0-4BE0-9D38-4AF946DC955F}" type="presOf" srcId="{FA6A9925-0F30-4C7D-B494-4CCE951DD3EE}" destId="{9A4892A8-BAE2-4B9A-A606-F56152F6AC5C}" srcOrd="0" destOrd="0" presId="urn:microsoft.com/office/officeart/2005/8/layout/vList2"/>
    <dgm:cxn modelId="{F20D95E9-D5F9-480E-804D-D0F6CA779662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6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zh-CN" altLang="en-US" dirty="0" smtClean="0"/>
            <a:t>网络协议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503D9D-4DE4-4AF9-895D-35764A26683A}" type="presOf" srcId="{30B74406-1027-447D-AA23-BFB523D8697F}" destId="{645A8384-8515-416E-8847-CB8A205C0CEA}" srcOrd="0" destOrd="0" presId="urn:microsoft.com/office/officeart/2005/8/layout/vList2"/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1288406F-11AD-4FA5-BD76-96F0EAA6DD56}" type="presOf" srcId="{27BEBE19-270A-49F4-B47C-DBFAA1716D31}" destId="{B44A0BD5-E56C-4525-AC12-7BFC891E9BD0}" srcOrd="0" destOrd="0" presId="urn:microsoft.com/office/officeart/2005/8/layout/vList2"/>
    <dgm:cxn modelId="{E3188094-E397-4955-B477-9B36CDE218F6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07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en-US" altLang="zh-CN" dirty="0" smtClean="0"/>
            <a:t>Windows Socket</a:t>
          </a:r>
          <a:r>
            <a:rPr lang="zh-CN" altLang="en-US" dirty="0" smtClean="0"/>
            <a:t>库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A9BD6825-0F3F-4F2D-98A5-26042DFAF2C9}" type="presOf" srcId="{825F40C3-FAEB-472E-ABB3-7A4F74AEEF9A}" destId="{99413C83-5034-4A8D-840D-47BBC0F0C401}" srcOrd="0" destOrd="0" presId="urn:microsoft.com/office/officeart/2005/8/layout/vList2"/>
    <dgm:cxn modelId="{09F8CDCF-15C8-4A8C-AA57-8F41C6BB437E}" type="presOf" srcId="{02D07497-FEB6-4BB3-83A4-9BF045CDDEFD}" destId="{00521E10-775A-4E7A-B0FD-4E09105689E6}" srcOrd="0" destOrd="0" presId="urn:microsoft.com/office/officeart/2005/8/layout/vList2"/>
    <dgm:cxn modelId="{A41D072F-2FD5-4722-8821-68C91E9EB9E9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108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D9374E-A80B-4A9D-9D41-6DB4FDCCA52A}">
      <dgm:prSet/>
      <dgm:spPr/>
      <dgm:t>
        <a:bodyPr/>
        <a:lstStyle/>
        <a:p>
          <a:r>
            <a:rPr lang="en-US" altLang="zh-CN" b="1" dirty="0" smtClean="0"/>
            <a:t>MFC Socket</a:t>
          </a:r>
          <a:r>
            <a:rPr lang="zh-CN" altLang="en-US" b="1" dirty="0" smtClean="0"/>
            <a:t>编程</a:t>
          </a:r>
          <a:endParaRPr lang="zh-CN" altLang="en-US" b="1" dirty="0"/>
        </a:p>
      </dgm:t>
    </dgm:pt>
    <dgm:pt modelId="{B4E1E8F2-EEE8-4659-9187-B8387249119F}" type="par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104BF088-E2A4-42B7-8B6D-9D5BE3BD4359}" type="sib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36392D-0516-481B-9307-936213195BBF}" type="pres">
      <dgm:prSet presAssocID="{13D9374E-A80B-4A9D-9D41-6DB4FDCCA5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A672B1-2F99-4DCA-965A-37AF7C0AF718}" srcId="{A97DD3F8-C5FA-4C82-BC8D-6D38A63FE022}" destId="{13D9374E-A80B-4A9D-9D41-6DB4FDCCA52A}" srcOrd="0" destOrd="0" parTransId="{B4E1E8F2-EEE8-4659-9187-B8387249119F}" sibTransId="{104BF088-E2A4-42B7-8B6D-9D5BE3BD4359}"/>
    <dgm:cxn modelId="{31209053-1569-4944-8312-00F7A7E09D54}" type="presOf" srcId="{13D9374E-A80B-4A9D-9D41-6DB4FDCCA52A}" destId="{EE36392D-0516-481B-9307-936213195BBF}" srcOrd="0" destOrd="0" presId="urn:microsoft.com/office/officeart/2005/8/layout/vList2"/>
    <dgm:cxn modelId="{A467C7C6-87EF-4F88-88FA-1AC65AA0549D}" type="presOf" srcId="{A97DD3F8-C5FA-4C82-BC8D-6D38A63FE022}" destId="{640577F4-9015-4327-B2E2-A809BABCA66E}" srcOrd="0" destOrd="0" presId="urn:microsoft.com/office/officeart/2005/8/layout/vList2"/>
    <dgm:cxn modelId="{37564C0B-C5C1-4C8E-A1EA-525734AB9A41}" type="presParOf" srcId="{640577F4-9015-4327-B2E2-A809BABCA66E}" destId="{EE36392D-0516-481B-9307-936213195B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109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zh-CN" altLang="en-US" b="1" dirty="0" smtClean="0"/>
            <a:t>无连接的网络实现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3CA574E9-8607-4FB5-BEF6-404C92E19CDB}" type="presOf" srcId="{293E40AE-758F-4EDC-8C97-5325AE6B433A}" destId="{549571FE-8453-4B9C-889C-4E1DA175796D}" srcOrd="0" destOrd="0" presId="urn:microsoft.com/office/officeart/2005/8/layout/vList2"/>
    <dgm:cxn modelId="{A5DFD6E6-BA96-4988-BA58-D6BE9455F7B8}" type="presOf" srcId="{4809DE1C-B978-4D81-A339-D9DF7054C7A2}" destId="{0A4750B8-F2ED-44A7-9398-45633A8A0E9F}" srcOrd="0" destOrd="0" presId="urn:microsoft.com/office/officeart/2005/8/layout/vList2"/>
    <dgm:cxn modelId="{9BFF6565-DFA6-440F-B0AB-9012589C26C7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应用程序和类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6143AC67-B3A9-4C1C-AEA5-4111EAA566A5}" type="presOf" srcId="{02D07497-FEB6-4BB3-83A4-9BF045CDDEFD}" destId="{00521E10-775A-4E7A-B0FD-4E09105689E6}" srcOrd="0" destOrd="0" presId="urn:microsoft.com/office/officeart/2005/8/layout/vList2"/>
    <dgm:cxn modelId="{1DE690FD-C651-4E93-B93D-323EDBD92156}" type="presOf" srcId="{825F40C3-FAEB-472E-ABB3-7A4F74AEEF9A}" destId="{99413C83-5034-4A8D-840D-47BBC0F0C401}" srcOrd="0" destOrd="0" presId="urn:microsoft.com/office/officeart/2005/8/layout/vList2"/>
    <dgm:cxn modelId="{76E835AB-0B1C-48C5-AC90-892D7A283922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110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zh-CN" altLang="en-US" b="1" dirty="0" smtClean="0"/>
            <a:t>面向连接的网络实现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2771ADB6-F871-4D0A-8E1B-91A40531587E}" type="presOf" srcId="{F7E539CC-FE1E-4CBE-869A-D448E85B3994}" destId="{C9F048F4-79E7-4482-851C-62F8C5865BF2}" srcOrd="0" destOrd="0" presId="urn:microsoft.com/office/officeart/2005/8/layout/vList2"/>
    <dgm:cxn modelId="{58AEA3CE-8E95-41B8-ACE5-B694EF266E98}" type="presOf" srcId="{865781B9-A1C6-4C19-B207-3594A9F3A24C}" destId="{E7A34D22-BF8C-47AA-9008-5A69CA339A7A}" srcOrd="0" destOrd="0" presId="urn:microsoft.com/office/officeart/2005/8/layout/vList2"/>
    <dgm:cxn modelId="{92EF7DC6-D5C5-4460-B0BF-B7F59288FC70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D9374E-A80B-4A9D-9D41-6DB4FDCCA52A}">
      <dgm:prSet/>
      <dgm:spPr/>
      <dgm:t>
        <a:bodyPr/>
        <a:lstStyle/>
        <a:p>
          <a:r>
            <a:rPr lang="zh-CN" altLang="en-US" b="1" dirty="0" smtClean="0"/>
            <a:t>窗口创建及窗口处理函数</a:t>
          </a:r>
          <a:endParaRPr lang="zh-CN" altLang="en-US" b="1" dirty="0"/>
        </a:p>
      </dgm:t>
    </dgm:pt>
    <dgm:pt modelId="{B4E1E8F2-EEE8-4659-9187-B8387249119F}" type="par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104BF088-E2A4-42B7-8B6D-9D5BE3BD4359}" type="sib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36392D-0516-481B-9307-936213195BBF}" type="pres">
      <dgm:prSet presAssocID="{13D9374E-A80B-4A9D-9D41-6DB4FDCCA5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F7637C-93AC-4177-B1D0-3553DA6E7DC0}" type="presOf" srcId="{13D9374E-A80B-4A9D-9D41-6DB4FDCCA52A}" destId="{EE36392D-0516-481B-9307-936213195BBF}" srcOrd="0" destOrd="0" presId="urn:microsoft.com/office/officeart/2005/8/layout/vList2"/>
    <dgm:cxn modelId="{80A672B1-2F99-4DCA-965A-37AF7C0AF718}" srcId="{A97DD3F8-C5FA-4C82-BC8D-6D38A63FE022}" destId="{13D9374E-A80B-4A9D-9D41-6DB4FDCCA52A}" srcOrd="0" destOrd="0" parTransId="{B4E1E8F2-EEE8-4659-9187-B8387249119F}" sibTransId="{104BF088-E2A4-42B7-8B6D-9D5BE3BD4359}"/>
    <dgm:cxn modelId="{02DB5647-EA35-4F0F-B624-D067CA7C4AE3}" type="presOf" srcId="{A97DD3F8-C5FA-4C82-BC8D-6D38A63FE022}" destId="{640577F4-9015-4327-B2E2-A809BABCA66E}" srcOrd="0" destOrd="0" presId="urn:microsoft.com/office/officeart/2005/8/layout/vList2"/>
    <dgm:cxn modelId="{714F72CA-4D19-41FA-925A-7BA03F832A64}" type="presParOf" srcId="{640577F4-9015-4327-B2E2-A809BABCA66E}" destId="{EE36392D-0516-481B-9307-936213195B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应用程序的启动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85BE7ACF-C981-4673-A924-9B93EE5368C4}" type="presOf" srcId="{293E40AE-758F-4EDC-8C97-5325AE6B433A}" destId="{549571FE-8453-4B9C-889C-4E1DA175796D}" srcOrd="0" destOrd="0" presId="urn:microsoft.com/office/officeart/2005/8/layout/vList2"/>
    <dgm:cxn modelId="{0F0B2AEA-5D90-48F8-B708-C8DE9718CB6D}" type="presOf" srcId="{4809DE1C-B978-4D81-A339-D9DF7054C7A2}" destId="{0A4750B8-F2ED-44A7-9398-45633A8A0E9F}" srcOrd="0" destOrd="0" presId="urn:microsoft.com/office/officeart/2005/8/layout/vList2"/>
    <dgm:cxn modelId="{6E1FF19E-382C-499D-BDFE-94C0447AE92C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zh-CN" altLang="zh-CN" b="1" dirty="0" smtClean="0"/>
            <a:t>第一个</a:t>
          </a:r>
          <a:r>
            <a:rPr lang="en-US" altLang="zh-CN" b="1" dirty="0" smtClean="0"/>
            <a:t>MFC</a:t>
          </a:r>
          <a:r>
            <a:rPr lang="zh-CN" altLang="zh-CN" b="1" dirty="0" smtClean="0"/>
            <a:t>程序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046A54-E617-41DD-AAB5-4A81A427471C}" type="presOf" srcId="{F7E539CC-FE1E-4CBE-869A-D448E85B3994}" destId="{C9F048F4-79E7-4482-851C-62F8C5865BF2}" srcOrd="0" destOrd="0" presId="urn:microsoft.com/office/officeart/2005/8/layout/vList2"/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8FCC5CBF-DD26-4099-8F68-589B2A046229}" type="presOf" srcId="{865781B9-A1C6-4C19-B207-3594A9F3A24C}" destId="{E7A34D22-BF8C-47AA-9008-5A69CA339A7A}" srcOrd="0" destOrd="0" presId="urn:microsoft.com/office/officeart/2005/8/layout/vList2"/>
    <dgm:cxn modelId="{B4A16855-6731-473A-A5E8-0E8111CBD44D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zh-CN" altLang="zh-CN" b="1" dirty="0" smtClean="0"/>
            <a:t> </a:t>
          </a:r>
          <a:r>
            <a:rPr lang="en-US" altLang="zh-CN" b="1" dirty="0" smtClean="0"/>
            <a:t>MFC</a:t>
          </a:r>
          <a:r>
            <a:rPr lang="zh-CN" altLang="zh-CN" b="1" dirty="0" smtClean="0"/>
            <a:t>消息</a:t>
          </a:r>
          <a:r>
            <a:rPr lang="zh-CN" altLang="en-US" b="1" dirty="0" smtClean="0"/>
            <a:t>处理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88E732-E92A-430C-9A62-C2E3C1B7A34B}" type="presOf" srcId="{2F9D2632-58B7-46EA-A09E-998159BD66C3}" destId="{6B3D547E-35DF-43CB-9219-03B68E70037C}" srcOrd="0" destOrd="0" presId="urn:microsoft.com/office/officeart/2005/8/layout/vList2"/>
    <dgm:cxn modelId="{A1770E94-6A0F-4FE8-B18E-6A5D7E3ED537}" type="presOf" srcId="{FA6A9925-0F30-4C7D-B494-4CCE951DD3EE}" destId="{9A4892A8-BAE2-4B9A-A606-F56152F6AC5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1F3E4A89-AB53-4689-8272-BA34BAA134D3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zh-CN" b="1" dirty="0" smtClean="0"/>
            <a:t>消息映射添加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1AFBED9F-821E-4919-95D2-6A7C7FF6005B}" type="presOf" srcId="{27BEBE19-270A-49F4-B47C-DBFAA1716D31}" destId="{B44A0BD5-E56C-4525-AC12-7BFC891E9BD0}" srcOrd="0" destOrd="0" presId="urn:microsoft.com/office/officeart/2005/8/layout/vList2"/>
    <dgm:cxn modelId="{7F6608DF-31A9-4C7C-A1A1-CEF429F82B98}" type="presOf" srcId="{30B74406-1027-447D-AA23-BFB523D8697F}" destId="{645A8384-8515-416E-8847-CB8A205C0CEA}" srcOrd="0" destOrd="0" presId="urn:microsoft.com/office/officeart/2005/8/layout/vList2"/>
    <dgm:cxn modelId="{7CBD5A98-0967-4F3E-BAFE-5C640F2D24C7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zh-CN" b="1" dirty="0" smtClean="0"/>
            <a:t>消息宏的实现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2B18592B-7D94-4F95-9B7E-A9735E29B75A}" type="presOf" srcId="{825F40C3-FAEB-472E-ABB3-7A4F74AEEF9A}" destId="{99413C83-5034-4A8D-840D-47BBC0F0C401}" srcOrd="0" destOrd="0" presId="urn:microsoft.com/office/officeart/2005/8/layout/vList2"/>
    <dgm:cxn modelId="{3980A6DB-2BB9-424F-90A5-7D2CD3D65EFA}" type="presOf" srcId="{02D07497-FEB6-4BB3-83A4-9BF045CDDEFD}" destId="{00521E10-775A-4E7A-B0FD-4E09105689E6}" srcOrd="0" destOrd="0" presId="urn:microsoft.com/office/officeart/2005/8/layout/vList2"/>
    <dgm:cxn modelId="{1AC8F0A2-B98C-4064-B129-1043F4A39885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D9374E-A80B-4A9D-9D41-6DB4FDCCA52A}">
      <dgm:prSet/>
      <dgm:spPr/>
      <dgm:t>
        <a:bodyPr/>
        <a:lstStyle/>
        <a:p>
          <a:r>
            <a:rPr lang="en-US" altLang="zh-CN" b="1" dirty="0" smtClean="0"/>
            <a:t>MFC</a:t>
          </a:r>
          <a:r>
            <a:rPr lang="zh-CN" altLang="zh-CN" b="1" dirty="0" smtClean="0"/>
            <a:t>的</a:t>
          </a:r>
          <a:r>
            <a:rPr lang="zh-CN" altLang="en-US" b="1" dirty="0" smtClean="0"/>
            <a:t>不同</a:t>
          </a:r>
          <a:r>
            <a:rPr lang="zh-CN" altLang="zh-CN" b="1" dirty="0" smtClean="0"/>
            <a:t>消息</a:t>
          </a:r>
          <a:r>
            <a:rPr lang="zh-CN" altLang="en-US" b="1" dirty="0" smtClean="0"/>
            <a:t>映射的实现</a:t>
          </a:r>
          <a:endParaRPr lang="zh-CN" altLang="en-US" b="1" dirty="0"/>
        </a:p>
      </dgm:t>
    </dgm:pt>
    <dgm:pt modelId="{B4E1E8F2-EEE8-4659-9187-B8387249119F}" type="par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104BF088-E2A4-42B7-8B6D-9D5BE3BD4359}" type="sib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36392D-0516-481B-9307-936213195BBF}" type="pres">
      <dgm:prSet presAssocID="{13D9374E-A80B-4A9D-9D41-6DB4FDCCA5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A672B1-2F99-4DCA-965A-37AF7C0AF718}" srcId="{A97DD3F8-C5FA-4C82-BC8D-6D38A63FE022}" destId="{13D9374E-A80B-4A9D-9D41-6DB4FDCCA52A}" srcOrd="0" destOrd="0" parTransId="{B4E1E8F2-EEE8-4659-9187-B8387249119F}" sibTransId="{104BF088-E2A4-42B7-8B6D-9D5BE3BD4359}"/>
    <dgm:cxn modelId="{70FF8EAA-C782-48AB-B7D6-729F7B90B3E5}" type="presOf" srcId="{13D9374E-A80B-4A9D-9D41-6DB4FDCCA52A}" destId="{EE36392D-0516-481B-9307-936213195BBF}" srcOrd="0" destOrd="0" presId="urn:microsoft.com/office/officeart/2005/8/layout/vList2"/>
    <dgm:cxn modelId="{88739A4D-1905-48C6-9CF6-2460552DF642}" type="presOf" srcId="{A97DD3F8-C5FA-4C82-BC8D-6D38A63FE022}" destId="{640577F4-9015-4327-B2E2-A809BABCA66E}" srcOrd="0" destOrd="0" presId="urn:microsoft.com/office/officeart/2005/8/layout/vList2"/>
    <dgm:cxn modelId="{B4D849B9-B306-4D75-8267-3EF9A19DD1A7}" type="presParOf" srcId="{640577F4-9015-4327-B2E2-A809BABCA66E}" destId="{EE36392D-0516-481B-9307-936213195B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zh-CN" b="1" dirty="0" smtClean="0"/>
            <a:t>的消息分类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7A97C8F9-FD55-4C04-B94D-45D7550A47A1}" type="presOf" srcId="{4809DE1C-B978-4D81-A339-D9DF7054C7A2}" destId="{0A4750B8-F2ED-44A7-9398-45633A8A0E9F}" srcOrd="0" destOrd="0" presId="urn:microsoft.com/office/officeart/2005/8/layout/vList2"/>
    <dgm:cxn modelId="{AEA05B08-1F49-4ED9-85CC-30CD25AC8711}" type="presOf" srcId="{293E40AE-758F-4EDC-8C97-5325AE6B433A}" destId="{549571FE-8453-4B9C-889C-4E1DA175796D}" srcOrd="0" destOrd="0" presId="urn:microsoft.com/office/officeart/2005/8/layout/vList2"/>
    <dgm:cxn modelId="{33E8AA3F-1136-4068-AF59-C0BBC337F414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消息和消息机制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E51F7CF0-F997-4326-9B7B-84CBF33B4791}" type="presOf" srcId="{27BEBE19-270A-49F4-B47C-DBFAA1716D31}" destId="{B44A0BD5-E56C-4525-AC12-7BFC891E9BD0}" srcOrd="0" destOrd="0" presId="urn:microsoft.com/office/officeart/2005/8/layout/vList2"/>
    <dgm:cxn modelId="{F816C13E-8370-4EDA-852D-A8621F75CB0C}" type="presOf" srcId="{30B74406-1027-447D-AA23-BFB523D8697F}" destId="{645A8384-8515-416E-8847-CB8A205C0CEA}" srcOrd="0" destOrd="0" presId="urn:microsoft.com/office/officeart/2005/8/layout/vList2"/>
    <dgm:cxn modelId="{C51C172F-F5CC-486D-AAFE-59CDBCD4F500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zh-CN" b="1" dirty="0" smtClean="0"/>
            <a:t>消息映射过程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494FA5-14B1-4FD2-BA98-FD5339C2C1CE}" type="presOf" srcId="{F7E539CC-FE1E-4CBE-869A-D448E85B3994}" destId="{C9F048F4-79E7-4482-851C-62F8C5865BF2}" srcOrd="0" destOrd="0" presId="urn:microsoft.com/office/officeart/2005/8/layout/vList2"/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F824D304-FF98-49F4-8DEF-C76C4E80D4FF}" type="presOf" srcId="{865781B9-A1C6-4C19-B207-3594A9F3A24C}" destId="{E7A34D22-BF8C-47AA-9008-5A69CA339A7A}" srcOrd="0" destOrd="0" presId="urn:microsoft.com/office/officeart/2005/8/layout/vList2"/>
    <dgm:cxn modelId="{ECABE9BF-A68C-41E1-8F47-DB75091A6A96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zh-CN" altLang="zh-CN" b="1" dirty="0" smtClean="0"/>
            <a:t> </a:t>
          </a:r>
          <a:r>
            <a:rPr lang="en-US" altLang="zh-CN" b="1" dirty="0" smtClean="0"/>
            <a:t>MFC</a:t>
          </a:r>
          <a:r>
            <a:rPr lang="zh-CN" altLang="en-US" b="1" dirty="0" smtClean="0"/>
            <a:t>菜单的使用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22F736-D092-4955-9799-1E69CE727FB0}" type="presOf" srcId="{2F9D2632-58B7-46EA-A09E-998159BD66C3}" destId="{6B3D547E-35DF-43CB-9219-03B68E70037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E6B6CB9A-EBB0-44C9-AED8-87DF1B7F39B2}" type="presOf" srcId="{FA6A9925-0F30-4C7D-B494-4CCE951DD3EE}" destId="{9A4892A8-BAE2-4B9A-A606-F56152F6AC5C}" srcOrd="0" destOrd="0" presId="urn:microsoft.com/office/officeart/2005/8/layout/vList2"/>
    <dgm:cxn modelId="{3C168277-15FC-41A4-9B07-8999C238CEE7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工具栏的使用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90BF17-0F4D-4432-B8F8-6E174231EC67}" type="presOf" srcId="{30B74406-1027-447D-AA23-BFB523D8697F}" destId="{645A8384-8515-416E-8847-CB8A205C0CEA}" srcOrd="0" destOrd="0" presId="urn:microsoft.com/office/officeart/2005/8/layout/vList2"/>
    <dgm:cxn modelId="{64EBF6B0-79CF-4A16-AAB6-1D3E5E2717E4}" type="presOf" srcId="{27BEBE19-270A-49F4-B47C-DBFAA1716D31}" destId="{B44A0BD5-E56C-4525-AC12-7BFC891E9BD0}" srcOrd="0" destOrd="0" presId="urn:microsoft.com/office/officeart/2005/8/layout/vList2"/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42C718A7-42BA-45E8-AD36-9137A3C4E838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状态栏的使用</a:t>
          </a:r>
          <a:endParaRPr lang="en-US" b="1" dirty="0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CB98C717-FEBC-4DE5-9512-AD401ABCB1CE}" type="presOf" srcId="{02D07497-FEB6-4BB3-83A4-9BF045CDDEFD}" destId="{00521E10-775A-4E7A-B0FD-4E09105689E6}" srcOrd="0" destOrd="0" presId="urn:microsoft.com/office/officeart/2005/8/layout/vList2"/>
    <dgm:cxn modelId="{88828C5D-C548-4BD3-A389-78E0CC5F1455}" type="presOf" srcId="{825F40C3-FAEB-472E-ABB3-7A4F74AEEF9A}" destId="{99413C83-5034-4A8D-840D-47BBC0F0C401}" srcOrd="0" destOrd="0" presId="urn:microsoft.com/office/officeart/2005/8/layout/vList2"/>
    <dgm:cxn modelId="{B661301F-425C-4024-B85E-8C5A71D613C6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D9374E-A80B-4A9D-9D41-6DB4FDCCA52A}">
      <dgm:prSet/>
      <dgm:spPr/>
      <dgm:t>
        <a:bodyPr/>
        <a:lstStyle/>
        <a:p>
          <a:endParaRPr lang="zh-CN" altLang="en-US" b="1" dirty="0"/>
        </a:p>
      </dgm:t>
    </dgm:pt>
    <dgm:pt modelId="{B4E1E8F2-EEE8-4659-9187-B8387249119F}" type="par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104BF088-E2A4-42B7-8B6D-9D5BE3BD4359}" type="sib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36392D-0516-481B-9307-936213195BBF}" type="pres">
      <dgm:prSet presAssocID="{13D9374E-A80B-4A9D-9D41-6DB4FDCCA52A}" presName="parentText" presStyleLbl="node1" presStyleIdx="0" presStyleCnt="1" custLinFactNeighborX="-12121" custLinFactNeighborY="-200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A672B1-2F99-4DCA-965A-37AF7C0AF718}" srcId="{A97DD3F8-C5FA-4C82-BC8D-6D38A63FE022}" destId="{13D9374E-A80B-4A9D-9D41-6DB4FDCCA52A}" srcOrd="0" destOrd="0" parTransId="{B4E1E8F2-EEE8-4659-9187-B8387249119F}" sibTransId="{104BF088-E2A4-42B7-8B6D-9D5BE3BD4359}"/>
    <dgm:cxn modelId="{012C5292-F361-44C9-A646-F19A1E282AF5}" type="presOf" srcId="{13D9374E-A80B-4A9D-9D41-6DB4FDCCA52A}" destId="{EE36392D-0516-481B-9307-936213195BBF}" srcOrd="0" destOrd="0" presId="urn:microsoft.com/office/officeart/2005/8/layout/vList2"/>
    <dgm:cxn modelId="{90EB1F8C-EC05-4141-BEC3-B977C91FF4CE}" type="presOf" srcId="{A97DD3F8-C5FA-4C82-BC8D-6D38A63FE022}" destId="{640577F4-9015-4327-B2E2-A809BABCA66E}" srcOrd="0" destOrd="0" presId="urn:microsoft.com/office/officeart/2005/8/layout/vList2"/>
    <dgm:cxn modelId="{11E1C28C-B903-494B-AE6B-2F64FB8E522D}" type="presParOf" srcId="{640577F4-9015-4327-B2E2-A809BABCA66E}" destId="{EE36392D-0516-481B-9307-936213195B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视图窗口的切分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A8020BD4-06D4-455D-B8EB-79DC8B89FE63}" type="presOf" srcId="{4809DE1C-B978-4D81-A339-D9DF7054C7A2}" destId="{0A4750B8-F2ED-44A7-9398-45633A8A0E9F}" srcOrd="0" destOrd="0" presId="urn:microsoft.com/office/officeart/2005/8/layout/vList2"/>
    <dgm:cxn modelId="{96C76A11-F33B-4A95-9F49-AA790308842A}" type="presOf" srcId="{293E40AE-758F-4EDC-8C97-5325AE6B433A}" destId="{549571FE-8453-4B9C-889C-4E1DA175796D}" srcOrd="0" destOrd="0" presId="urn:microsoft.com/office/officeart/2005/8/layout/vList2"/>
    <dgm:cxn modelId="{27A7F188-0455-4E2B-8993-9DE898B89ECC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视图窗口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A83B1A-865C-460B-8E46-A9202A9DFADC}" type="presOf" srcId="{865781B9-A1C6-4C19-B207-3594A9F3A24C}" destId="{E7A34D22-BF8C-47AA-9008-5A69CA339A7A}" srcOrd="0" destOrd="0" presId="urn:microsoft.com/office/officeart/2005/8/layout/vList2"/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CA17E7C6-C1CA-4ED3-A118-654090C8DC79}" type="presOf" srcId="{F7E539CC-FE1E-4CBE-869A-D448E85B3994}" destId="{C9F048F4-79E7-4482-851C-62F8C5865BF2}" srcOrd="0" destOrd="0" presId="urn:microsoft.com/office/officeart/2005/8/layout/vList2"/>
    <dgm:cxn modelId="{2F072C76-EB64-4CDD-912B-57E97EBA2DFB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zh-CN" altLang="en-US" b="1" dirty="0" smtClean="0"/>
            <a:t>运行时类信息作用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C4621C-40E9-4858-A6E1-31F0A98A4FB2}" type="presOf" srcId="{2F9D2632-58B7-46EA-A09E-998159BD66C3}" destId="{6B3D547E-35DF-43CB-9219-03B68E70037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3D7E52F7-4C31-451C-9699-69C82E7B0821}" type="presOf" srcId="{FA6A9925-0F30-4C7D-B494-4CCE951DD3EE}" destId="{9A4892A8-BAE2-4B9A-A606-F56152F6AC5C}" srcOrd="0" destOrd="0" presId="urn:microsoft.com/office/officeart/2005/8/layout/vList2"/>
    <dgm:cxn modelId="{0C4990A7-8155-4B79-839C-42EE2DED35C4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zh-CN" altLang="en-US" b="1" dirty="0" smtClean="0"/>
            <a:t>运行时类信息使用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0D70D9-736D-4CEC-9395-815887E2C4E5}" type="presOf" srcId="{30B74406-1027-447D-AA23-BFB523D8697F}" destId="{645A8384-8515-416E-8847-CB8A205C0CEA}" srcOrd="0" destOrd="0" presId="urn:microsoft.com/office/officeart/2005/8/layout/vList2"/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959B9E83-6C69-475E-84BE-B97985CCC035}" type="presOf" srcId="{27BEBE19-270A-49F4-B47C-DBFAA1716D31}" destId="{B44A0BD5-E56C-4525-AC12-7BFC891E9BD0}" srcOrd="0" destOrd="0" presId="urn:microsoft.com/office/officeart/2005/8/layout/vList2"/>
    <dgm:cxn modelId="{61E811F0-1939-43B6-B1D5-1C39D9A55142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zh-CN" altLang="en-US" b="1" dirty="0" smtClean="0"/>
            <a:t>运行时类信息分析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2410BA69-DE83-4BB7-8DFD-7A90180D813D}" type="presOf" srcId="{825F40C3-FAEB-472E-ABB3-7A4F74AEEF9A}" destId="{99413C83-5034-4A8D-840D-47BBC0F0C401}" srcOrd="0" destOrd="0" presId="urn:microsoft.com/office/officeart/2005/8/layout/vList2"/>
    <dgm:cxn modelId="{AA25C43B-BACD-4383-89DA-F6ED147FB5CC}" type="presOf" srcId="{02D07497-FEB6-4BB3-83A4-9BF045CDDEFD}" destId="{00521E10-775A-4E7A-B0FD-4E09105689E6}" srcOrd="0" destOrd="0" presId="urn:microsoft.com/office/officeart/2005/8/layout/vList2"/>
    <dgm:cxn modelId="{E61B2E14-2CC3-4B68-8741-525E3ED20288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绘图和字体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B5D2F4D9-A74C-4E6B-89CF-E8186670DB3B}" type="presOf" srcId="{825F40C3-FAEB-472E-ABB3-7A4F74AEEF9A}" destId="{99413C83-5034-4A8D-840D-47BBC0F0C401}" srcOrd="0" destOrd="0" presId="urn:microsoft.com/office/officeart/2005/8/layout/vList2"/>
    <dgm:cxn modelId="{9D2570E2-F24A-4B08-99DA-92257350EF0B}" type="presOf" srcId="{02D07497-FEB6-4BB3-83A4-9BF045CDDEFD}" destId="{00521E10-775A-4E7A-B0FD-4E09105689E6}" srcOrd="0" destOrd="0" presId="urn:microsoft.com/office/officeart/2005/8/layout/vList2"/>
    <dgm:cxn modelId="{BB959739-C303-4360-9C5F-9001EF45373A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D9374E-A80B-4A9D-9D41-6DB4FDCCA52A}">
      <dgm:prSet/>
      <dgm:spPr/>
      <dgm:t>
        <a:bodyPr/>
        <a:lstStyle/>
        <a:p>
          <a:r>
            <a:rPr lang="zh-CN" altLang="en-US" b="1" dirty="0" smtClean="0"/>
            <a:t>动态创建分析</a:t>
          </a:r>
          <a:endParaRPr lang="zh-CN" altLang="en-US" b="1" dirty="0"/>
        </a:p>
      </dgm:t>
    </dgm:pt>
    <dgm:pt modelId="{B4E1E8F2-EEE8-4659-9187-B8387249119F}" type="par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104BF088-E2A4-42B7-8B6D-9D5BE3BD4359}" type="sib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36392D-0516-481B-9307-936213195BBF}" type="pres">
      <dgm:prSet presAssocID="{13D9374E-A80B-4A9D-9D41-6DB4FDCCA5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A672B1-2F99-4DCA-965A-37AF7C0AF718}" srcId="{A97DD3F8-C5FA-4C82-BC8D-6D38A63FE022}" destId="{13D9374E-A80B-4A9D-9D41-6DB4FDCCA52A}" srcOrd="0" destOrd="0" parTransId="{B4E1E8F2-EEE8-4659-9187-B8387249119F}" sibTransId="{104BF088-E2A4-42B7-8B6D-9D5BE3BD4359}"/>
    <dgm:cxn modelId="{52E66D90-FAEA-4A95-BA19-6D65BDB1135E}" type="presOf" srcId="{13D9374E-A80B-4A9D-9D41-6DB4FDCCA52A}" destId="{EE36392D-0516-481B-9307-936213195BBF}" srcOrd="0" destOrd="0" presId="urn:microsoft.com/office/officeart/2005/8/layout/vList2"/>
    <dgm:cxn modelId="{9DEA9499-10E9-4341-980A-FB572361449E}" type="presOf" srcId="{A97DD3F8-C5FA-4C82-BC8D-6D38A63FE022}" destId="{640577F4-9015-4327-B2E2-A809BABCA66E}" srcOrd="0" destOrd="0" presId="urn:microsoft.com/office/officeart/2005/8/layout/vList2"/>
    <dgm:cxn modelId="{A89F2511-3A0E-4EDF-A3C2-B671A477DBA6}" type="presParOf" srcId="{640577F4-9015-4327-B2E2-A809BABCA66E}" destId="{EE36392D-0516-481B-9307-936213195B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zh-CN" altLang="en-US" b="1" dirty="0" smtClean="0"/>
            <a:t>动态创建使用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653E79B8-966D-4E65-A783-7E726F35E6A3}" type="presOf" srcId="{4809DE1C-B978-4D81-A339-D9DF7054C7A2}" destId="{0A4750B8-F2ED-44A7-9398-45633A8A0E9F}" srcOrd="0" destOrd="0" presId="urn:microsoft.com/office/officeart/2005/8/layout/vList2"/>
    <dgm:cxn modelId="{53062CFD-452B-419A-9B0B-ADA6D4246554}" type="presOf" srcId="{293E40AE-758F-4EDC-8C97-5325AE6B433A}" destId="{549571FE-8453-4B9C-889C-4E1DA175796D}" srcOrd="0" destOrd="0" presId="urn:microsoft.com/office/officeart/2005/8/layout/vList2"/>
    <dgm:cxn modelId="{26808C43-983F-4C56-AE09-3FC3FD6626BF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zh-CN" altLang="en-US" dirty="0" smtClean="0"/>
            <a:t>动态创建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24E97D-D17C-4291-833D-0639F64516C8}" type="presOf" srcId="{865781B9-A1C6-4C19-B207-3594A9F3A24C}" destId="{E7A34D22-BF8C-47AA-9008-5A69CA339A7A}" srcOrd="0" destOrd="0" presId="urn:microsoft.com/office/officeart/2005/8/layout/vList2"/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BDECCA67-2AA6-4D40-8550-CB794D210820}" type="presOf" srcId="{F7E539CC-FE1E-4CBE-869A-D448E85B3994}" destId="{C9F048F4-79E7-4482-851C-62F8C5865BF2}" srcOrd="0" destOrd="0" presId="urn:microsoft.com/office/officeart/2005/8/layout/vList2"/>
    <dgm:cxn modelId="{3059EC0E-A4A1-445E-A307-2C4B81BBDCB5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zh-CN" altLang="zh-CN" b="1" dirty="0" smtClean="0"/>
            <a:t> </a:t>
          </a:r>
          <a:r>
            <a:rPr lang="en-US" altLang="zh-CN" b="1" dirty="0" smtClean="0"/>
            <a:t>MFC</a:t>
          </a:r>
          <a:r>
            <a:rPr lang="zh-CN" altLang="en-US" b="1" dirty="0" smtClean="0"/>
            <a:t>文档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E5DBF9-36DE-4123-8384-2C2EB9AC44F6}" type="presOf" srcId="{2F9D2632-58B7-46EA-A09E-998159BD66C3}" destId="{6B3D547E-35DF-43CB-9219-03B68E70037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9F0A71EC-BA3A-40EB-AFE2-6E01A0F6F4EF}" type="presOf" srcId="{FA6A9925-0F30-4C7D-B494-4CCE951DD3EE}" destId="{9A4892A8-BAE2-4B9A-A606-F56152F6AC5C}" srcOrd="0" destOrd="0" presId="urn:microsoft.com/office/officeart/2005/8/layout/vList2"/>
    <dgm:cxn modelId="{31F3D816-D292-4955-AF59-BD6B8A724E38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zh-CN" altLang="zh-CN" b="1" dirty="0" smtClean="0"/>
            <a:t> </a:t>
          </a:r>
          <a:r>
            <a:rPr lang="en-US" altLang="zh-CN" b="1" dirty="0" smtClean="0"/>
            <a:t>MFC</a:t>
          </a:r>
          <a:r>
            <a:rPr lang="zh-CN" altLang="en-US" b="1" dirty="0" smtClean="0"/>
            <a:t>文档的使用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E6187F-9EE0-40F4-A497-76CE7BE8DCBA}" type="presOf" srcId="{27BEBE19-270A-49F4-B47C-DBFAA1716D31}" destId="{B44A0BD5-E56C-4525-AC12-7BFC891E9BD0}" srcOrd="0" destOrd="0" presId="urn:microsoft.com/office/officeart/2005/8/layout/vList2"/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9EF79F7C-D9F1-426E-80A1-CEAEFAAAB36C}" type="presOf" srcId="{30B74406-1027-447D-AA23-BFB523D8697F}" destId="{645A8384-8515-416E-8847-CB8A205C0CEA}" srcOrd="0" destOrd="0" presId="urn:microsoft.com/office/officeart/2005/8/layout/vList2"/>
    <dgm:cxn modelId="{FEF3216E-BA1F-4880-8BB2-7E612AAFCD57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单文档视图架构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C7370BE2-1E64-43E4-B8DA-C11AA28FFDDF}" type="presOf" srcId="{825F40C3-FAEB-472E-ABB3-7A4F74AEEF9A}" destId="{99413C83-5034-4A8D-840D-47BBC0F0C401}" srcOrd="0" destOrd="0" presId="urn:microsoft.com/office/officeart/2005/8/layout/vList2"/>
    <dgm:cxn modelId="{721216C2-B144-436B-B432-3DC5A1785E00}" type="presOf" srcId="{02D07497-FEB6-4BB3-83A4-9BF045CDDEFD}" destId="{00521E10-775A-4E7A-B0FD-4E09105689E6}" srcOrd="0" destOrd="0" presId="urn:microsoft.com/office/officeart/2005/8/layout/vList2"/>
    <dgm:cxn modelId="{6CF5D688-5919-4602-A522-FAFD91683507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D9374E-A80B-4A9D-9D41-6DB4FDCCA52A}">
      <dgm:prSet/>
      <dgm:spPr/>
      <dgm:t>
        <a:bodyPr/>
        <a:lstStyle/>
        <a:p>
          <a:endParaRPr lang="zh-CN" altLang="en-US" b="1" dirty="0"/>
        </a:p>
      </dgm:t>
    </dgm:pt>
    <dgm:pt modelId="{B4E1E8F2-EEE8-4659-9187-B8387249119F}" type="par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104BF088-E2A4-42B7-8B6D-9D5BE3BD4359}" type="sib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36392D-0516-481B-9307-936213195BBF}" type="pres">
      <dgm:prSet presAssocID="{13D9374E-A80B-4A9D-9D41-6DB4FDCCA5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F23CDF-C2D3-4FA4-AD15-8CAAA6181DB4}" type="presOf" srcId="{A97DD3F8-C5FA-4C82-BC8D-6D38A63FE022}" destId="{640577F4-9015-4327-B2E2-A809BABCA66E}" srcOrd="0" destOrd="0" presId="urn:microsoft.com/office/officeart/2005/8/layout/vList2"/>
    <dgm:cxn modelId="{80A672B1-2F99-4DCA-965A-37AF7C0AF718}" srcId="{A97DD3F8-C5FA-4C82-BC8D-6D38A63FE022}" destId="{13D9374E-A80B-4A9D-9D41-6DB4FDCCA52A}" srcOrd="0" destOrd="0" parTransId="{B4E1E8F2-EEE8-4659-9187-B8387249119F}" sibTransId="{104BF088-E2A4-42B7-8B6D-9D5BE3BD4359}"/>
    <dgm:cxn modelId="{60BB2233-1246-4904-B642-B39D9503AB3D}" type="presOf" srcId="{13D9374E-A80B-4A9D-9D41-6DB4FDCCA52A}" destId="{EE36392D-0516-481B-9307-936213195BBF}" srcOrd="0" destOrd="0" presId="urn:microsoft.com/office/officeart/2005/8/layout/vList2"/>
    <dgm:cxn modelId="{62D40CD6-01B7-48C7-907E-283059643C91}" type="presParOf" srcId="{640577F4-9015-4327-B2E2-A809BABCA66E}" destId="{EE36392D-0516-481B-9307-936213195B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文档视图架构的应用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D69F41B5-5C8C-4620-BE9D-3CF21860A25F}" type="presOf" srcId="{293E40AE-758F-4EDC-8C97-5325AE6B433A}" destId="{549571FE-8453-4B9C-889C-4E1DA175796D}" srcOrd="0" destOrd="0" presId="urn:microsoft.com/office/officeart/2005/8/layout/vList2"/>
    <dgm:cxn modelId="{9ED0155D-DD78-4E33-8BD6-CE33FD1A7636}" type="presOf" srcId="{4809DE1C-B978-4D81-A339-D9DF7054C7A2}" destId="{0A4750B8-F2ED-44A7-9398-45633A8A0E9F}" srcOrd="0" destOrd="0" presId="urn:microsoft.com/office/officeart/2005/8/layout/vList2"/>
    <dgm:cxn modelId="{7AFBA6CF-60D7-4E0B-9E83-F73724A36BE0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多文档视图架构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34B7C0-86C5-41B4-AB0B-F4BA30662FBB}" type="presOf" srcId="{F7E539CC-FE1E-4CBE-869A-D448E85B3994}" destId="{C9F048F4-79E7-4482-851C-62F8C5865BF2}" srcOrd="0" destOrd="0" presId="urn:microsoft.com/office/officeart/2005/8/layout/vList2"/>
    <dgm:cxn modelId="{28544C1E-0189-45BB-B919-F9EF225929B8}" type="presOf" srcId="{865781B9-A1C6-4C19-B207-3594A9F3A24C}" destId="{E7A34D22-BF8C-47AA-9008-5A69CA339A7A}" srcOrd="0" destOrd="0" presId="urn:microsoft.com/office/officeart/2005/8/layout/vList2"/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CF06D7C3-C565-463C-89B2-47AD0E9617CF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绘图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5F12A9-7975-49C7-B702-3C63EE4F389F}" type="presOf" srcId="{2F9D2632-58B7-46EA-A09E-998159BD66C3}" destId="{6B3D547E-35DF-43CB-9219-03B68E70037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62CF2D75-E178-4B6E-ABC6-F2D29F094250}" type="presOf" srcId="{FA6A9925-0F30-4C7D-B494-4CCE951DD3EE}" destId="{9A4892A8-BAE2-4B9A-A606-F56152F6AC5C}" srcOrd="0" destOrd="0" presId="urn:microsoft.com/office/officeart/2005/8/layout/vList2"/>
    <dgm:cxn modelId="{119EC520-F7F5-43F7-9489-73824EF8C821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723A14-AAD1-43D9-9F9C-A16FFE5D04D9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文件处理</a:t>
          </a:r>
          <a:endParaRPr lang="en-US" b="1" dirty="0"/>
        </a:p>
      </dgm:t>
    </dgm:pt>
    <dgm:pt modelId="{757FC8B0-F8A3-41C3-A5C9-E5F23C88C4D2}" type="par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503B2E4D-0B42-4248-B828-FD549C4D6E88}" type="sib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C1E5B3-7F72-4311-A4D9-FE2B75E1546F}" type="pres">
      <dgm:prSet presAssocID="{FF723A14-AAD1-43D9-9F9C-A16FFE5D0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B52E19-9AD2-4D9F-AE0C-52DE33988308}" srcId="{A97DD3F8-C5FA-4C82-BC8D-6D38A63FE022}" destId="{FF723A14-AAD1-43D9-9F9C-A16FFE5D04D9}" srcOrd="0" destOrd="0" parTransId="{757FC8B0-F8A3-41C3-A5C9-E5F23C88C4D2}" sibTransId="{503B2E4D-0B42-4248-B828-FD549C4D6E88}"/>
    <dgm:cxn modelId="{1C2C1940-3DF6-438D-9EC8-4A6B0135D1CB}" type="presOf" srcId="{FF723A14-AAD1-43D9-9F9C-A16FFE5D04D9}" destId="{5EC1E5B3-7F72-4311-A4D9-FE2B75E1546F}" srcOrd="0" destOrd="0" presId="urn:microsoft.com/office/officeart/2005/8/layout/vList2"/>
    <dgm:cxn modelId="{8A4ECDF1-E311-4DC8-A970-803FD8BDD9E2}" type="presOf" srcId="{A97DD3F8-C5FA-4C82-BC8D-6D38A63FE022}" destId="{640577F4-9015-4327-B2E2-A809BABCA66E}" srcOrd="0" destOrd="0" presId="urn:microsoft.com/office/officeart/2005/8/layout/vList2"/>
    <dgm:cxn modelId="{8AA14A2E-C3A1-433C-B1B6-E329D1BC7A05}" type="presParOf" srcId="{640577F4-9015-4327-B2E2-A809BABCA66E}" destId="{5EC1E5B3-7F72-4311-A4D9-FE2B75E1546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中的</a:t>
          </a:r>
          <a:r>
            <a:rPr lang="en-US" altLang="zh-CN" b="1" dirty="0" smtClean="0"/>
            <a:t>DC</a:t>
          </a:r>
          <a:r>
            <a:rPr lang="zh-CN" altLang="en-US" b="1" dirty="0" smtClean="0"/>
            <a:t>的使用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22240F-8DF1-45D1-BE6F-3869EFD74A61}" type="presOf" srcId="{30B74406-1027-447D-AA23-BFB523D8697F}" destId="{645A8384-8515-416E-8847-CB8A205C0CEA}" srcOrd="0" destOrd="0" presId="urn:microsoft.com/office/officeart/2005/8/layout/vList2"/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B993AB36-D096-4A69-A3C3-FBA7E8F1406B}" type="presOf" srcId="{27BEBE19-270A-49F4-B47C-DBFAA1716D31}" destId="{B44A0BD5-E56C-4525-AC12-7BFC891E9BD0}" srcOrd="0" destOrd="0" presId="urn:microsoft.com/office/officeart/2005/8/layout/vList2"/>
    <dgm:cxn modelId="{EF75F321-4502-435E-BAD5-91790F38DA4B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绘图对象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42C0CF36-3F07-4245-8940-46E781BE6114}" type="presOf" srcId="{825F40C3-FAEB-472E-ABB3-7A4F74AEEF9A}" destId="{99413C83-5034-4A8D-840D-47BBC0F0C401}" srcOrd="0" destOrd="0" presId="urn:microsoft.com/office/officeart/2005/8/layout/vList2"/>
    <dgm:cxn modelId="{775E4BF9-96CF-4895-AD9C-A42E3225C373}" type="presOf" srcId="{02D07497-FEB6-4BB3-83A4-9BF045CDDEFD}" destId="{00521E10-775A-4E7A-B0FD-4E09105689E6}" srcOrd="0" destOrd="0" presId="urn:microsoft.com/office/officeart/2005/8/layout/vList2"/>
    <dgm:cxn modelId="{93D5AE10-D704-4E4E-B566-6A3AD070131C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C1DFF9-2BAA-4C4D-9ACF-7BC876880744}" type="presOf" srcId="{A97DD3F8-C5FA-4C82-BC8D-6D38A63FE022}" destId="{640577F4-9015-4327-B2E2-A809BABCA66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E8CCAA-4249-4A90-B85B-1A85997B4580}" type="presOf" srcId="{293E40AE-758F-4EDC-8C97-5325AE6B433A}" destId="{549571FE-8453-4B9C-889C-4E1DA17579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5B268E-2A7B-4F4D-8BC9-4586FD8B1C58}" type="presOf" srcId="{F7E539CC-FE1E-4CBE-869A-D448E85B3994}" destId="{C9F048F4-79E7-4482-851C-62F8C5865B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数据集合类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FB21F7-F99C-49B8-85B9-172695D8AAE3}" type="presOf" srcId="{2F9D2632-58B7-46EA-A09E-998159BD66C3}" destId="{6B3D547E-35DF-43CB-9219-03B68E70037C}" srcOrd="0" destOrd="0" presId="urn:microsoft.com/office/officeart/2005/8/layout/vList2"/>
    <dgm:cxn modelId="{615C5154-AD13-40B8-9840-6AEAF7D6AD7D}" type="presOf" srcId="{FA6A9925-0F30-4C7D-B494-4CCE951DD3EE}" destId="{9A4892A8-BAE2-4B9A-A606-F56152F6AC5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BDE1A31C-402B-45F6-B819-A4879AC79CFC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数组类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0B162A-A17D-4B69-997D-01CF76BBDFB0}" type="presOf" srcId="{30B74406-1027-447D-AA23-BFB523D8697F}" destId="{645A8384-8515-416E-8847-CB8A205C0CEA}" srcOrd="0" destOrd="0" presId="urn:microsoft.com/office/officeart/2005/8/layout/vList2"/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6F88D39C-E3AC-43C8-81C2-75C535C41B4D}" type="presOf" srcId="{27BEBE19-270A-49F4-B47C-DBFAA1716D31}" destId="{B44A0BD5-E56C-4525-AC12-7BFC891E9BD0}" srcOrd="0" destOrd="0" presId="urn:microsoft.com/office/officeart/2005/8/layout/vList2"/>
    <dgm:cxn modelId="{2BDA59AA-774A-4922-857E-32D384DA6589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链表类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F7AE0A05-6C49-484C-8E6F-02FC1236C605}" type="presOf" srcId="{825F40C3-FAEB-472E-ABB3-7A4F74AEEF9A}" destId="{99413C83-5034-4A8D-840D-47BBC0F0C401}" srcOrd="0" destOrd="0" presId="urn:microsoft.com/office/officeart/2005/8/layout/vList2"/>
    <dgm:cxn modelId="{D0E04F77-C807-4481-A62E-97DF92C835AA}" type="presOf" srcId="{02D07497-FEB6-4BB3-83A4-9BF045CDDEFD}" destId="{00521E10-775A-4E7A-B0FD-4E09105689E6}" srcOrd="0" destOrd="0" presId="urn:microsoft.com/office/officeart/2005/8/layout/vList2"/>
    <dgm:cxn modelId="{CA2F3DB0-BB91-47B1-87A8-91687FFE1A86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3A1865-76FF-45A6-843B-D9DA4C6CECDC}" type="presOf" srcId="{A97DD3F8-C5FA-4C82-BC8D-6D38A63FE022}" destId="{640577F4-9015-4327-B2E2-A809BABCA66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29CCB8-02AB-451E-8E12-70980F83598F}" type="presOf" srcId="{293E40AE-758F-4EDC-8C97-5325AE6B433A}" destId="{549571FE-8453-4B9C-889C-4E1DA17579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资源管理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 custLinFactNeighborX="130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E4FACDDC-7224-4ECD-9C32-E6637FD83C7E}" type="presOf" srcId="{293E40AE-758F-4EDC-8C97-5325AE6B433A}" destId="{549571FE-8453-4B9C-889C-4E1DA175796D}" srcOrd="0" destOrd="0" presId="urn:microsoft.com/office/officeart/2005/8/layout/vList2"/>
    <dgm:cxn modelId="{9A192374-2E35-43B2-981C-E311CE07314D}" type="presOf" srcId="{4809DE1C-B978-4D81-A339-D9DF7054C7A2}" destId="{0A4750B8-F2ED-44A7-9398-45633A8A0E9F}" srcOrd="0" destOrd="0" presId="urn:microsoft.com/office/officeart/2005/8/layout/vList2"/>
    <dgm:cxn modelId="{783B884F-2D8E-4F48-B5A5-82AFE4F91ECB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映射类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5506E0-D6A8-4D2F-835B-42A43D5D2BBF}" type="presOf" srcId="{F7E539CC-FE1E-4CBE-869A-D448E85B3994}" destId="{C9F048F4-79E7-4482-851C-62F8C5865BF2}" srcOrd="0" destOrd="0" presId="urn:microsoft.com/office/officeart/2005/8/layout/vList2"/>
    <dgm:cxn modelId="{2C3D52D1-ACE0-4D41-A198-4C8231FF8EC3}" type="presOf" srcId="{865781B9-A1C6-4C19-B207-3594A9F3A24C}" destId="{E7A34D22-BF8C-47AA-9008-5A69CA339A7A}" srcOrd="0" destOrd="0" presId="urn:microsoft.com/office/officeart/2005/8/layout/vList2"/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6261BDCD-F316-4512-8F8E-4B294A101C27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文件操作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6B2B8E-2F35-475F-BB33-88DD4E447836}" type="presOf" srcId="{FA6A9925-0F30-4C7D-B494-4CCE951DD3EE}" destId="{9A4892A8-BAE2-4B9A-A606-F56152F6AC5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99C91654-64F7-4E3B-B178-F166B92160DA}" type="presOf" srcId="{2F9D2632-58B7-46EA-A09E-998159BD66C3}" destId="{6B3D547E-35DF-43CB-9219-03B68E70037C}" srcOrd="0" destOrd="0" presId="urn:microsoft.com/office/officeart/2005/8/layout/vList2"/>
    <dgm:cxn modelId="{F1C64467-1FC8-45FB-A1AC-0DD0463035E4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zh-CN" altLang="en-US" b="1" dirty="0" smtClean="0"/>
            <a:t>文件的查找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7377D6AF-66FF-43D3-BBC9-A22AC5DE3173}" type="presOf" srcId="{27BEBE19-270A-49F4-B47C-DBFAA1716D31}" destId="{B44A0BD5-E56C-4525-AC12-7BFC891E9BD0}" srcOrd="0" destOrd="0" presId="urn:microsoft.com/office/officeart/2005/8/layout/vList2"/>
    <dgm:cxn modelId="{E4459A5F-6105-4145-8644-EE5E1F7412A2}" type="presOf" srcId="{30B74406-1027-447D-AA23-BFB523D8697F}" destId="{645A8384-8515-416E-8847-CB8A205C0CEA}" srcOrd="0" destOrd="0" presId="urn:microsoft.com/office/officeart/2005/8/layout/vList2"/>
    <dgm:cxn modelId="{7DF4B42A-3516-40E8-8F35-203B891CA44B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序列化基础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5F88BE8C-CAC6-4469-8B0C-E676EBFA318A}" type="presOf" srcId="{825F40C3-FAEB-472E-ABB3-7A4F74AEEF9A}" destId="{99413C83-5034-4A8D-840D-47BBC0F0C401}" srcOrd="0" destOrd="0" presId="urn:microsoft.com/office/officeart/2005/8/layout/vList2"/>
    <dgm:cxn modelId="{49CD9868-E9E2-4E29-AACF-CBE13C8E4BC9}" type="presOf" srcId="{02D07497-FEB6-4BB3-83A4-9BF045CDDEFD}" destId="{00521E10-775A-4E7A-B0FD-4E09105689E6}" srcOrd="0" destOrd="0" presId="urn:microsoft.com/office/officeart/2005/8/layout/vList2"/>
    <dgm:cxn modelId="{96291A6A-16FA-4539-A961-652AAC5BC0B2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D9374E-A80B-4A9D-9D41-6DB4FDCCA52A}">
      <dgm:prSet/>
      <dgm:spPr/>
      <dgm:t>
        <a:bodyPr/>
        <a:lstStyle/>
        <a:p>
          <a:r>
            <a:rPr lang="en-US" altLang="zh-CN" b="1" dirty="0" smtClean="0"/>
            <a:t>MFC</a:t>
          </a:r>
          <a:r>
            <a:rPr lang="zh-CN" altLang="en-US" b="1" dirty="0" smtClean="0"/>
            <a:t>序列化的实现机制</a:t>
          </a:r>
          <a:endParaRPr lang="zh-CN" altLang="en-US" b="1" dirty="0"/>
        </a:p>
      </dgm:t>
    </dgm:pt>
    <dgm:pt modelId="{B4E1E8F2-EEE8-4659-9187-B8387249119F}" type="par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104BF088-E2A4-42B7-8B6D-9D5BE3BD4359}" type="sib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36392D-0516-481B-9307-936213195BBF}" type="pres">
      <dgm:prSet presAssocID="{13D9374E-A80B-4A9D-9D41-6DB4FDCCA5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E7878B-70F4-4493-86C3-D6BD78A1C6C5}" type="presOf" srcId="{A97DD3F8-C5FA-4C82-BC8D-6D38A63FE022}" destId="{640577F4-9015-4327-B2E2-A809BABCA66E}" srcOrd="0" destOrd="0" presId="urn:microsoft.com/office/officeart/2005/8/layout/vList2"/>
    <dgm:cxn modelId="{80A672B1-2F99-4DCA-965A-37AF7C0AF718}" srcId="{A97DD3F8-C5FA-4C82-BC8D-6D38A63FE022}" destId="{13D9374E-A80B-4A9D-9D41-6DB4FDCCA52A}" srcOrd="0" destOrd="0" parTransId="{B4E1E8F2-EEE8-4659-9187-B8387249119F}" sibTransId="{104BF088-E2A4-42B7-8B6D-9D5BE3BD4359}"/>
    <dgm:cxn modelId="{1E7F6EC2-A077-4A91-A178-8FE8A05A97EA}" type="presOf" srcId="{13D9374E-A80B-4A9D-9D41-6DB4FDCCA52A}" destId="{EE36392D-0516-481B-9307-936213195BBF}" srcOrd="0" destOrd="0" presId="urn:microsoft.com/office/officeart/2005/8/layout/vList2"/>
    <dgm:cxn modelId="{E4987C8D-B8F2-4A18-91B3-D82FF8ABF3A0}" type="presParOf" srcId="{640577F4-9015-4327-B2E2-A809BABCA66E}" destId="{EE36392D-0516-481B-9307-936213195B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对象序列化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F3172CF3-AC2D-43D5-B52E-C34A0CE8A739}" type="presOf" srcId="{4809DE1C-B978-4D81-A339-D9DF7054C7A2}" destId="{0A4750B8-F2ED-44A7-9398-45633A8A0E9F}" srcOrd="0" destOrd="0" presId="urn:microsoft.com/office/officeart/2005/8/layout/vList2"/>
    <dgm:cxn modelId="{AC2B5DC5-2D2E-460B-A2EF-BBA2867BFCB1}" type="presOf" srcId="{293E40AE-758F-4EDC-8C97-5325AE6B433A}" destId="{549571FE-8453-4B9C-889C-4E1DA175796D}" srcOrd="0" destOrd="0" presId="urn:microsoft.com/office/officeart/2005/8/layout/vList2"/>
    <dgm:cxn modelId="{2E14177D-CBF1-42A2-98EB-C8128F535EFF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序列化使用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5DB68B6F-892F-4013-AA43-7D23645F3F29}" type="presOf" srcId="{F7E539CC-FE1E-4CBE-869A-D448E85B3994}" destId="{C9F048F4-79E7-4482-851C-62F8C5865BF2}" srcOrd="0" destOrd="0" presId="urn:microsoft.com/office/officeart/2005/8/layout/vList2"/>
    <dgm:cxn modelId="{E0B4999F-6432-4DEB-979F-4E64FA345D3B}" type="presOf" srcId="{865781B9-A1C6-4C19-B207-3594A9F3A24C}" destId="{E7A34D22-BF8C-47AA-9008-5A69CA339A7A}" srcOrd="0" destOrd="0" presId="urn:microsoft.com/office/officeart/2005/8/layout/vList2"/>
    <dgm:cxn modelId="{405C4C78-60DA-41E1-9079-EEDD246F588B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对话框分类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B2819C25-9025-4BC2-8DA6-FEDB0244E078}" type="presOf" srcId="{FA6A9925-0F30-4C7D-B494-4CCE951DD3EE}" destId="{9A4892A8-BAE2-4B9A-A606-F56152F6AC5C}" srcOrd="0" destOrd="0" presId="urn:microsoft.com/office/officeart/2005/8/layout/vList2"/>
    <dgm:cxn modelId="{9FDD209E-3BDB-40F7-8001-868B17FB1345}" type="presOf" srcId="{2F9D2632-58B7-46EA-A09E-998159BD66C3}" destId="{6B3D547E-35DF-43CB-9219-03B68E70037C}" srcOrd="0" destOrd="0" presId="urn:microsoft.com/office/officeart/2005/8/layout/vList2"/>
    <dgm:cxn modelId="{D8CE9430-24CD-4224-B9C7-940C9AE2C894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zh-CN" altLang="en-US" b="1" dirty="0" smtClean="0"/>
            <a:t>模式对话框的使用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55AB90-2EF8-428A-B48D-B78B797D3483}" type="presOf" srcId="{30B74406-1027-447D-AA23-BFB523D8697F}" destId="{645A8384-8515-416E-8847-CB8A205C0CEA}" srcOrd="0" destOrd="0" presId="urn:microsoft.com/office/officeart/2005/8/layout/vList2"/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54E6655D-C9F3-427A-8DC3-82058A39DDAF}" type="presOf" srcId="{27BEBE19-270A-49F4-B47C-DBFAA1716D31}" destId="{B44A0BD5-E56C-4525-AC12-7BFC891E9BD0}" srcOrd="0" destOrd="0" presId="urn:microsoft.com/office/officeart/2005/8/layout/vList2"/>
    <dgm:cxn modelId="{79979E42-0386-46D1-89DA-0F085117E1A9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zh-CN" altLang="en-US" b="1" dirty="0" smtClean="0"/>
            <a:t>无模式对话框的使用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95F802EC-6FC1-49C6-9D0E-488EB9D2D611}" type="presOf" srcId="{02D07497-FEB6-4BB3-83A4-9BF045CDDEFD}" destId="{00521E10-775A-4E7A-B0FD-4E09105689E6}" srcOrd="0" destOrd="0" presId="urn:microsoft.com/office/officeart/2005/8/layout/vList2"/>
    <dgm:cxn modelId="{4A3045B7-A8BB-43A1-84BE-BE576EFFFF48}" type="presOf" srcId="{825F40C3-FAEB-472E-ABB3-7A4F74AEEF9A}" destId="{99413C83-5034-4A8D-840D-47BBC0F0C401}" srcOrd="0" destOrd="0" presId="urn:microsoft.com/office/officeart/2005/8/layout/vList2"/>
    <dgm:cxn modelId="{7F5DB844-48E2-491E-BFE6-D28EA590C22C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en-US" altLang="zh-CN" b="1" dirty="0" smtClean="0"/>
            <a:t>Windows</a:t>
          </a:r>
          <a:r>
            <a:rPr lang="zh-CN" altLang="en-US" b="1" dirty="0" smtClean="0"/>
            <a:t>控件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 custLinFactNeighborY="-1709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F24514-97F9-450A-848B-DC2FD4DA2888}" type="presOf" srcId="{F7E539CC-FE1E-4CBE-869A-D448E85B3994}" destId="{C9F048F4-79E7-4482-851C-62F8C5865BF2}" srcOrd="0" destOrd="0" presId="urn:microsoft.com/office/officeart/2005/8/layout/vList2"/>
    <dgm:cxn modelId="{F87EAE48-B969-443D-8F6E-508D3A0DA6B9}" type="presOf" srcId="{865781B9-A1C6-4C19-B207-3594A9F3A24C}" destId="{E7A34D22-BF8C-47AA-9008-5A69CA339A7A}" srcOrd="0" destOrd="0" presId="urn:microsoft.com/office/officeart/2005/8/layout/vList2"/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29509D2F-B14B-41B0-ACF9-2067797A4CE7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D9374E-A80B-4A9D-9D41-6DB4FDCCA52A}">
      <dgm:prSet/>
      <dgm:spPr/>
      <dgm:t>
        <a:bodyPr/>
        <a:lstStyle/>
        <a:p>
          <a:r>
            <a:rPr lang="zh-CN" altLang="en-US" b="1" dirty="0" smtClean="0"/>
            <a:t>对话框基本控件的使用</a:t>
          </a:r>
          <a:endParaRPr lang="zh-CN" altLang="en-US" b="1" dirty="0"/>
        </a:p>
      </dgm:t>
    </dgm:pt>
    <dgm:pt modelId="{B4E1E8F2-EEE8-4659-9187-B8387249119F}" type="par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104BF088-E2A4-42B7-8B6D-9D5BE3BD4359}" type="sib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36392D-0516-481B-9307-936213195BBF}" type="pres">
      <dgm:prSet presAssocID="{13D9374E-A80B-4A9D-9D41-6DB4FDCCA5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A672B1-2F99-4DCA-965A-37AF7C0AF718}" srcId="{A97DD3F8-C5FA-4C82-BC8D-6D38A63FE022}" destId="{13D9374E-A80B-4A9D-9D41-6DB4FDCCA52A}" srcOrd="0" destOrd="0" parTransId="{B4E1E8F2-EEE8-4659-9187-B8387249119F}" sibTransId="{104BF088-E2A4-42B7-8B6D-9D5BE3BD4359}"/>
    <dgm:cxn modelId="{4FACB876-61A3-4078-8002-5CFF4AD4E6E0}" type="presOf" srcId="{A97DD3F8-C5FA-4C82-BC8D-6D38A63FE022}" destId="{640577F4-9015-4327-B2E2-A809BABCA66E}" srcOrd="0" destOrd="0" presId="urn:microsoft.com/office/officeart/2005/8/layout/vList2"/>
    <dgm:cxn modelId="{180B5B07-575A-4F4B-8E16-A0DBE6EC2007}" type="presOf" srcId="{13D9374E-A80B-4A9D-9D41-6DB4FDCCA52A}" destId="{EE36392D-0516-481B-9307-936213195BBF}" srcOrd="0" destOrd="0" presId="urn:microsoft.com/office/officeart/2005/8/layout/vList2"/>
    <dgm:cxn modelId="{7ECCBC7C-EFE7-4C26-B357-C59F75E7B211}" type="presParOf" srcId="{640577F4-9015-4327-B2E2-A809BABCA66E}" destId="{EE36392D-0516-481B-9307-936213195B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zh-CN" altLang="en-US" b="1" dirty="0" smtClean="0"/>
            <a:t>通用对话框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C82E1660-E5D7-47DB-BE6E-910F521F64F6}" type="presOf" srcId="{4809DE1C-B978-4D81-A339-D9DF7054C7A2}" destId="{0A4750B8-F2ED-44A7-9398-45633A8A0E9F}" srcOrd="0" destOrd="0" presId="urn:microsoft.com/office/officeart/2005/8/layout/vList2"/>
    <dgm:cxn modelId="{F2721BA6-AB66-4B84-840D-F892E0DFCA55}" type="presOf" srcId="{293E40AE-758F-4EDC-8C97-5325AE6B433A}" destId="{549571FE-8453-4B9C-889C-4E1DA175796D}" srcOrd="0" destOrd="0" presId="urn:microsoft.com/office/officeart/2005/8/layout/vList2"/>
    <dgm:cxn modelId="{FA3CD62A-AAEF-4999-AB20-B3396DBCD449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zh-CN" altLang="en-US" dirty="0" smtClean="0"/>
            <a:t>对话框的数据交换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51CF01B8-321F-44F8-A8DC-BAF54D52895C}" type="presOf" srcId="{F7E539CC-FE1E-4CBE-869A-D448E85B3994}" destId="{C9F048F4-79E7-4482-851C-62F8C5865BF2}" srcOrd="0" destOrd="0" presId="urn:microsoft.com/office/officeart/2005/8/layout/vList2"/>
    <dgm:cxn modelId="{C7AE69BA-3EB8-4C1B-9EF6-9882036307A1}" type="presOf" srcId="{865781B9-A1C6-4C19-B207-3594A9F3A24C}" destId="{E7A34D22-BF8C-47AA-9008-5A69CA339A7A}" srcOrd="0" destOrd="0" presId="urn:microsoft.com/office/officeart/2005/8/layout/vList2"/>
    <dgm:cxn modelId="{487337FF-C7F0-4347-83E0-03CD23860398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en-US" altLang="zh-CN" dirty="0" smtClean="0"/>
            <a:t>MFC</a:t>
          </a:r>
          <a:r>
            <a:rPr lang="zh-CN" altLang="en-US" dirty="0" smtClean="0"/>
            <a:t>属性页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D66F63-9D15-47F2-BA5B-6BB2140F1386}" type="presOf" srcId="{FA6A9925-0F30-4C7D-B494-4CCE951DD3EE}" destId="{9A4892A8-BAE2-4B9A-A606-F56152F6AC5C}" srcOrd="0" destOrd="0" presId="urn:microsoft.com/office/officeart/2005/8/layout/vList2"/>
    <dgm:cxn modelId="{2962C719-0196-41A9-91D2-C19BFD48A7AF}" type="presOf" srcId="{2F9D2632-58B7-46EA-A09E-998159BD66C3}" destId="{6B3D547E-35DF-43CB-9219-03B68E70037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881EFA78-D0F9-4657-A747-C49E959DD1BE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标签属性页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AB005A-11C4-418C-8C27-B580565A2FD1}" type="presOf" srcId="{30B74406-1027-447D-AA23-BFB523D8697F}" destId="{645A8384-8515-416E-8847-CB8A205C0CEA}" srcOrd="0" destOrd="0" presId="urn:microsoft.com/office/officeart/2005/8/layout/vList2"/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B0523B6C-4E5C-4658-9609-D2EABD410465}" type="presOf" srcId="{27BEBE19-270A-49F4-B47C-DBFAA1716D31}" destId="{B44A0BD5-E56C-4525-AC12-7BFC891E9BD0}" srcOrd="0" destOrd="0" presId="urn:microsoft.com/office/officeart/2005/8/layout/vList2"/>
    <dgm:cxn modelId="{F4AE5846-ACEA-4D06-8E64-0C8449934226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向导属性页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C8ACCBB9-A75A-4036-8667-DF04BA76A30F}" type="presOf" srcId="{825F40C3-FAEB-472E-ABB3-7A4F74AEEF9A}" destId="{99413C83-5034-4A8D-840D-47BBC0F0C401}" srcOrd="0" destOrd="0" presId="urn:microsoft.com/office/officeart/2005/8/layout/vList2"/>
    <dgm:cxn modelId="{2D5E02D3-95DB-4730-A3D2-9DCACD718635}" type="presOf" srcId="{02D07497-FEB6-4BB3-83A4-9BF045CDDEFD}" destId="{00521E10-775A-4E7A-B0FD-4E09105689E6}" srcOrd="0" destOrd="0" presId="urn:microsoft.com/office/officeart/2005/8/layout/vList2"/>
    <dgm:cxn modelId="{A4F220C8-D8D2-433A-98E1-7D76B188795E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D9374E-A80B-4A9D-9D41-6DB4FDCCA52A}">
      <dgm:prSet/>
      <dgm:spPr/>
      <dgm:t>
        <a:bodyPr/>
        <a:lstStyle/>
        <a:p>
          <a:r>
            <a:rPr lang="en-US" altLang="zh-CN" b="1" dirty="0" err="1" smtClean="0"/>
            <a:t>CTreeCtrl</a:t>
          </a:r>
          <a:r>
            <a:rPr lang="zh-CN" altLang="en-US" b="1" dirty="0" smtClean="0"/>
            <a:t>控件的使用</a:t>
          </a:r>
          <a:endParaRPr lang="zh-CN" altLang="en-US" b="1" dirty="0"/>
        </a:p>
      </dgm:t>
    </dgm:pt>
    <dgm:pt modelId="{B4E1E8F2-EEE8-4659-9187-B8387249119F}" type="par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104BF088-E2A4-42B7-8B6D-9D5BE3BD4359}" type="sib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36392D-0516-481B-9307-936213195BBF}" type="pres">
      <dgm:prSet presAssocID="{13D9374E-A80B-4A9D-9D41-6DB4FDCCA5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A672B1-2F99-4DCA-965A-37AF7C0AF718}" srcId="{A97DD3F8-C5FA-4C82-BC8D-6D38A63FE022}" destId="{13D9374E-A80B-4A9D-9D41-6DB4FDCCA52A}" srcOrd="0" destOrd="0" parTransId="{B4E1E8F2-EEE8-4659-9187-B8387249119F}" sibTransId="{104BF088-E2A4-42B7-8B6D-9D5BE3BD4359}"/>
    <dgm:cxn modelId="{43AF420D-36FF-4AB3-B0CF-DCC3BCF596C4}" type="presOf" srcId="{A97DD3F8-C5FA-4C82-BC8D-6D38A63FE022}" destId="{640577F4-9015-4327-B2E2-A809BABCA66E}" srcOrd="0" destOrd="0" presId="urn:microsoft.com/office/officeart/2005/8/layout/vList2"/>
    <dgm:cxn modelId="{98E60BBC-33BB-46EA-AEA1-1808BD145262}" type="presOf" srcId="{13D9374E-A80B-4A9D-9D41-6DB4FDCCA52A}" destId="{EE36392D-0516-481B-9307-936213195BBF}" srcOrd="0" destOrd="0" presId="urn:microsoft.com/office/officeart/2005/8/layout/vList2"/>
    <dgm:cxn modelId="{00DEDF66-A9F9-4462-B2C4-461FAB248B06}" type="presParOf" srcId="{640577F4-9015-4327-B2E2-A809BABCA66E}" destId="{EE36392D-0516-481B-9307-936213195B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en-US" altLang="zh-CN" b="1" dirty="0" err="1" smtClean="0"/>
            <a:t>CListCtrl</a:t>
          </a:r>
          <a:r>
            <a:rPr lang="zh-CN" altLang="en-US" b="1" dirty="0" smtClean="0"/>
            <a:t>控件的使用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660971AA-ED56-4396-A54E-7876A5837D12}" type="presOf" srcId="{4809DE1C-B978-4D81-A339-D9DF7054C7A2}" destId="{0A4750B8-F2ED-44A7-9398-45633A8A0E9F}" srcOrd="0" destOrd="0" presId="urn:microsoft.com/office/officeart/2005/8/layout/vList2"/>
    <dgm:cxn modelId="{80252F69-4F9E-4001-B120-24FDB56FAE46}" type="presOf" srcId="{293E40AE-758F-4EDC-8C97-5325AE6B433A}" destId="{549571FE-8453-4B9C-889C-4E1DA175796D}" srcOrd="0" destOrd="0" presId="urn:microsoft.com/office/officeart/2005/8/layout/vList2"/>
    <dgm:cxn modelId="{39DE8150-9780-4E96-BA20-982866EEF257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通用控件的使用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6AE07D-88EA-4AED-9BD9-CBFC4C36CC28}" type="presOf" srcId="{865781B9-A1C6-4C19-B207-3594A9F3A24C}" destId="{E7A34D22-BF8C-47AA-9008-5A69CA339A7A}" srcOrd="0" destOrd="0" presId="urn:microsoft.com/office/officeart/2005/8/layout/vList2"/>
    <dgm:cxn modelId="{A5B6EC2A-C9B1-4874-A4D4-BF109D356221}" type="presOf" srcId="{F7E539CC-FE1E-4CBE-869A-D448E85B3994}" destId="{C9F048F4-79E7-4482-851C-62F8C5865BF2}" srcOrd="0" destOrd="0" presId="urn:microsoft.com/office/officeart/2005/8/layout/vList2"/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EC0BCDCB-6E5C-47B4-9B0C-70AFD6E30DAC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en-US" altLang="zh-CN" dirty="0" smtClean="0"/>
            <a:t>MFC</a:t>
          </a:r>
          <a:r>
            <a:rPr lang="zh-CN" altLang="en-US" dirty="0" smtClean="0"/>
            <a:t>动态库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7DB700-3F07-47D5-A092-05405A9F93A6}" type="presOf" srcId="{2F9D2632-58B7-46EA-A09E-998159BD66C3}" destId="{6B3D547E-35DF-43CB-9219-03B68E70037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708E6270-46EA-465F-9FAD-E15678B28C57}" type="presOf" srcId="{FA6A9925-0F30-4C7D-B494-4CCE951DD3EE}" destId="{9A4892A8-BAE2-4B9A-A606-F56152F6AC5C}" srcOrd="0" destOrd="0" presId="urn:microsoft.com/office/officeart/2005/8/layout/vList2"/>
    <dgm:cxn modelId="{ED142153-0CB6-49A8-AEC6-C32B9982A537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723A14-AAD1-43D9-9F9C-A16FFE5D04D9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的进程和线程</a:t>
          </a:r>
          <a:endParaRPr lang="en-US" b="1" dirty="0"/>
        </a:p>
      </dgm:t>
    </dgm:pt>
    <dgm:pt modelId="{757FC8B0-F8A3-41C3-A5C9-E5F23C88C4D2}" type="par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503B2E4D-0B42-4248-B828-FD549C4D6E88}" type="sib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C1E5B3-7F72-4311-A4D9-FE2B75E1546F}" type="pres">
      <dgm:prSet presAssocID="{FF723A14-AAD1-43D9-9F9C-A16FFE5D0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B52E19-9AD2-4D9F-AE0C-52DE33988308}" srcId="{A97DD3F8-C5FA-4C82-BC8D-6D38A63FE022}" destId="{FF723A14-AAD1-43D9-9F9C-A16FFE5D04D9}" srcOrd="0" destOrd="0" parTransId="{757FC8B0-F8A3-41C3-A5C9-E5F23C88C4D2}" sibTransId="{503B2E4D-0B42-4248-B828-FD549C4D6E88}"/>
    <dgm:cxn modelId="{332001C0-621F-468D-8318-717A71FCC5B1}" type="presOf" srcId="{FF723A14-AAD1-43D9-9F9C-A16FFE5D04D9}" destId="{5EC1E5B3-7F72-4311-A4D9-FE2B75E1546F}" srcOrd="0" destOrd="0" presId="urn:microsoft.com/office/officeart/2005/8/layout/vList2"/>
    <dgm:cxn modelId="{283EF10B-3912-4C07-BA0D-A35ADD3FD5BE}" type="presOf" srcId="{A97DD3F8-C5FA-4C82-BC8D-6D38A63FE022}" destId="{640577F4-9015-4327-B2E2-A809BABCA66E}" srcOrd="0" destOrd="0" presId="urn:microsoft.com/office/officeart/2005/8/layout/vList2"/>
    <dgm:cxn modelId="{B7591A8C-089C-4E83-B1D2-C8C4F99B4762}" type="presParOf" srcId="{640577F4-9015-4327-B2E2-A809BABCA66E}" destId="{5EC1E5B3-7F72-4311-A4D9-FE2B75E1546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8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zh-CN" altLang="en-US" dirty="0" smtClean="0"/>
            <a:t>规则库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56BE64-660F-481B-9C01-90C6A05F70C2}" type="presOf" srcId="{30B74406-1027-447D-AA23-BFB523D8697F}" destId="{645A8384-8515-416E-8847-CB8A205C0CEA}" srcOrd="0" destOrd="0" presId="urn:microsoft.com/office/officeart/2005/8/layout/vList2"/>
    <dgm:cxn modelId="{D0A115DE-B955-47C9-AEB0-A80832FA4337}" type="presOf" srcId="{27BEBE19-270A-49F4-B47C-DBFAA1716D31}" destId="{B44A0BD5-E56C-4525-AC12-7BFC891E9BD0}" srcOrd="0" destOrd="0" presId="urn:microsoft.com/office/officeart/2005/8/layout/vList2"/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DCC40939-996E-47FA-B0AF-ED16E885CA55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zh-CN" altLang="en-US" dirty="0" smtClean="0"/>
            <a:t>扩展动态库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7DCF27E9-EB07-4999-8192-D6C74A69200A}" type="presOf" srcId="{02D07497-FEB6-4BB3-83A4-9BF045CDDEFD}" destId="{00521E10-775A-4E7A-B0FD-4E09105689E6}" srcOrd="0" destOrd="0" presId="urn:microsoft.com/office/officeart/2005/8/layout/vList2"/>
    <dgm:cxn modelId="{E7437067-8745-460A-A340-8AC691642133}" type="presOf" srcId="{825F40C3-FAEB-472E-ABB3-7A4F74AEEF9A}" destId="{99413C83-5034-4A8D-840D-47BBC0F0C401}" srcOrd="0" destOrd="0" presId="urn:microsoft.com/office/officeart/2005/8/layout/vList2"/>
    <dgm:cxn modelId="{353A96C0-7C28-4705-A989-78D5F1383788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D9374E-A80B-4A9D-9D41-6DB4FDCCA52A}">
      <dgm:prSet/>
      <dgm:spPr/>
      <dgm:t>
        <a:bodyPr/>
        <a:lstStyle/>
        <a:p>
          <a:r>
            <a:rPr lang="en-US" altLang="zh-CN" b="1" dirty="0" smtClean="0"/>
            <a:t>MFC</a:t>
          </a:r>
          <a:r>
            <a:rPr lang="zh-CN" altLang="en-US" b="1" dirty="0" smtClean="0"/>
            <a:t>用户线程</a:t>
          </a:r>
          <a:endParaRPr lang="zh-CN" altLang="en-US" b="1" dirty="0"/>
        </a:p>
      </dgm:t>
    </dgm:pt>
    <dgm:pt modelId="{B4E1E8F2-EEE8-4659-9187-B8387249119F}" type="par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104BF088-E2A4-42B7-8B6D-9D5BE3BD4359}" type="sib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36392D-0516-481B-9307-936213195BBF}" type="pres">
      <dgm:prSet presAssocID="{13D9374E-A80B-4A9D-9D41-6DB4FDCCA5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A672B1-2F99-4DCA-965A-37AF7C0AF718}" srcId="{A97DD3F8-C5FA-4C82-BC8D-6D38A63FE022}" destId="{13D9374E-A80B-4A9D-9D41-6DB4FDCCA52A}" srcOrd="0" destOrd="0" parTransId="{B4E1E8F2-EEE8-4659-9187-B8387249119F}" sibTransId="{104BF088-E2A4-42B7-8B6D-9D5BE3BD4359}"/>
    <dgm:cxn modelId="{6BB1F9B1-1231-44E0-BCA2-B71F894FC7BE}" type="presOf" srcId="{A97DD3F8-C5FA-4C82-BC8D-6D38A63FE022}" destId="{640577F4-9015-4327-B2E2-A809BABCA66E}" srcOrd="0" destOrd="0" presId="urn:microsoft.com/office/officeart/2005/8/layout/vList2"/>
    <dgm:cxn modelId="{105670B5-1450-4B27-826D-E7039A3B0773}" type="presOf" srcId="{13D9374E-A80B-4A9D-9D41-6DB4FDCCA52A}" destId="{EE36392D-0516-481B-9307-936213195BBF}" srcOrd="0" destOrd="0" presId="urn:microsoft.com/office/officeart/2005/8/layout/vList2"/>
    <dgm:cxn modelId="{42CE3034-FF13-44FF-B4E3-B3CC694C35C3}" type="presParOf" srcId="{640577F4-9015-4327-B2E2-A809BABCA66E}" destId="{EE36392D-0516-481B-9307-936213195B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zh-CN" b="1" dirty="0" smtClean="0"/>
            <a:t>的</a:t>
          </a:r>
          <a:r>
            <a:rPr lang="zh-CN" altLang="en-US" b="1" dirty="0" smtClean="0"/>
            <a:t>工作者线程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A852B02C-6EC5-4C90-80C0-96E828EC9F60}" type="presOf" srcId="{4809DE1C-B978-4D81-A339-D9DF7054C7A2}" destId="{0A4750B8-F2ED-44A7-9398-45633A8A0E9F}" srcOrd="0" destOrd="0" presId="urn:microsoft.com/office/officeart/2005/8/layout/vList2"/>
    <dgm:cxn modelId="{2C2E9441-5197-45D8-9D4F-F5FFCDBBB76A}" type="presOf" srcId="{293E40AE-758F-4EDC-8C97-5325AE6B433A}" destId="{549571FE-8453-4B9C-889C-4E1DA175796D}" srcOrd="0" destOrd="0" presId="urn:microsoft.com/office/officeart/2005/8/layout/vList2"/>
    <dgm:cxn modelId="{B4890037-2B1C-41DE-A8B2-5082E2582B8B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en-US" altLang="zh-CN" b="1" dirty="0" smtClean="0"/>
            <a:t>MFC</a:t>
          </a:r>
          <a:r>
            <a:rPr lang="zh-CN" altLang="en-US" b="1" dirty="0" smtClean="0"/>
            <a:t>线程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55AE20BA-103B-45AD-8E6E-3BBB869E2301}" type="presOf" srcId="{F7E539CC-FE1E-4CBE-869A-D448E85B3994}" destId="{C9F048F4-79E7-4482-851C-62F8C5865BF2}" srcOrd="0" destOrd="0" presId="urn:microsoft.com/office/officeart/2005/8/layout/vList2"/>
    <dgm:cxn modelId="{7BD15673-0209-4F64-8794-8BE8F8DB3E42}" type="presOf" srcId="{865781B9-A1C6-4C19-B207-3594A9F3A24C}" destId="{E7A34D22-BF8C-47AA-9008-5A69CA339A7A}" srcOrd="0" destOrd="0" presId="urn:microsoft.com/office/officeart/2005/8/layout/vList2"/>
    <dgm:cxn modelId="{F127080F-CDCD-420B-BA79-84D6BCC5DA3C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zh-CN" altLang="en-US" b="1" dirty="0" smtClean="0"/>
            <a:t>组件基础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6255E7-2EAB-4CE6-B867-5072F8FA7695}" type="presOf" srcId="{2F9D2632-58B7-46EA-A09E-998159BD66C3}" destId="{6B3D547E-35DF-43CB-9219-03B68E70037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5649AFDC-D861-4369-82CE-B304F618D1CD}" type="presOf" srcId="{FA6A9925-0F30-4C7D-B494-4CCE951DD3EE}" destId="{9A4892A8-BAE2-4B9A-A606-F56152F6AC5C}" srcOrd="0" destOrd="0" presId="urn:microsoft.com/office/officeart/2005/8/layout/vList2"/>
    <dgm:cxn modelId="{0761802A-1EB4-41FF-8637-26C83C4EFD69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6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zh-CN" altLang="en-US" b="1" dirty="0" smtClean="0"/>
            <a:t>组件标准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 custLinFactY="300000" custLinFactNeighborX="-449" custLinFactNeighborY="38088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2F131D07-2A2C-4DC3-98F1-10FEA023EC00}" type="presOf" srcId="{27BEBE19-270A-49F4-B47C-DBFAA1716D31}" destId="{B44A0BD5-E56C-4525-AC12-7BFC891E9BD0}" srcOrd="0" destOrd="0" presId="urn:microsoft.com/office/officeart/2005/8/layout/vList2"/>
    <dgm:cxn modelId="{C1BCAAA4-2C4B-47ED-8D26-2ABB819DCCB6}" type="presOf" srcId="{30B74406-1027-447D-AA23-BFB523D8697F}" destId="{645A8384-8515-416E-8847-CB8A205C0CEA}" srcOrd="0" destOrd="0" presId="urn:microsoft.com/office/officeart/2005/8/layout/vList2"/>
    <dgm:cxn modelId="{99A926F4-C7A7-40E2-8D37-755B6652FFCC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77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zh-CN" altLang="en-US" b="1" dirty="0" smtClean="0"/>
            <a:t>组件接口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 custLinFactY="-100000" custLinFactNeighborX="-449" custLinFactNeighborY="-13548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68EC796D-B121-4341-A9B6-3B72972192B6}" type="presOf" srcId="{825F40C3-FAEB-472E-ABB3-7A4F74AEEF9A}" destId="{99413C83-5034-4A8D-840D-47BBC0F0C401}" srcOrd="0" destOrd="0" presId="urn:microsoft.com/office/officeart/2005/8/layout/vList2"/>
    <dgm:cxn modelId="{00D08144-4A60-4CA2-ACF0-768A50060669}" type="presOf" srcId="{02D07497-FEB6-4BB3-83A4-9BF045CDDEFD}" destId="{00521E10-775A-4E7A-B0FD-4E09105689E6}" srcOrd="0" destOrd="0" presId="urn:microsoft.com/office/officeart/2005/8/layout/vList2"/>
    <dgm:cxn modelId="{E15BDD12-76E4-4EC1-8359-764EF159ACF4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78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D9374E-A80B-4A9D-9D41-6DB4FDCCA52A}">
      <dgm:prSet/>
      <dgm:spPr/>
      <dgm:t>
        <a:bodyPr/>
        <a:lstStyle/>
        <a:p>
          <a:r>
            <a:rPr lang="zh-CN" altLang="en-US" b="1" dirty="0" smtClean="0"/>
            <a:t>接口定义语言</a:t>
          </a:r>
          <a:endParaRPr lang="zh-CN" altLang="en-US" b="1" dirty="0"/>
        </a:p>
      </dgm:t>
    </dgm:pt>
    <dgm:pt modelId="{B4E1E8F2-EEE8-4659-9187-B8387249119F}" type="par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104BF088-E2A4-42B7-8B6D-9D5BE3BD4359}" type="sib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36392D-0516-481B-9307-936213195BBF}" type="pres">
      <dgm:prSet presAssocID="{13D9374E-A80B-4A9D-9D41-6DB4FDCCA5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A83D15-9250-4B9A-B9F5-E2263CAC5AB1}" type="presOf" srcId="{13D9374E-A80B-4A9D-9D41-6DB4FDCCA52A}" destId="{EE36392D-0516-481B-9307-936213195BBF}" srcOrd="0" destOrd="0" presId="urn:microsoft.com/office/officeart/2005/8/layout/vList2"/>
    <dgm:cxn modelId="{80A672B1-2F99-4DCA-965A-37AF7C0AF718}" srcId="{A97DD3F8-C5FA-4C82-BC8D-6D38A63FE022}" destId="{13D9374E-A80B-4A9D-9D41-6DB4FDCCA52A}" srcOrd="0" destOrd="0" parTransId="{B4E1E8F2-EEE8-4659-9187-B8387249119F}" sibTransId="{104BF088-E2A4-42B7-8B6D-9D5BE3BD4359}"/>
    <dgm:cxn modelId="{4E88A894-4407-4A1F-879E-6CDEF1D3E95A}" type="presOf" srcId="{A97DD3F8-C5FA-4C82-BC8D-6D38A63FE022}" destId="{640577F4-9015-4327-B2E2-A809BABCA66E}" srcOrd="0" destOrd="0" presId="urn:microsoft.com/office/officeart/2005/8/layout/vList2"/>
    <dgm:cxn modelId="{FC0C88B6-2E99-47A0-B22B-D9D9AA792923}" type="presParOf" srcId="{640577F4-9015-4327-B2E2-A809BABCA66E}" destId="{EE36392D-0516-481B-9307-936213195B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79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zh-CN" altLang="en-US" b="1" dirty="0" smtClean="0"/>
            <a:t>接口查询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DAA69462-0F90-4CA9-8F5B-7838F3419652}" type="presOf" srcId="{4809DE1C-B978-4D81-A339-D9DF7054C7A2}" destId="{0A4750B8-F2ED-44A7-9398-45633A8A0E9F}" srcOrd="0" destOrd="0" presId="urn:microsoft.com/office/officeart/2005/8/layout/vList2"/>
    <dgm:cxn modelId="{9F305130-8D77-4619-8037-64D48B8555AB}" type="presOf" srcId="{293E40AE-758F-4EDC-8C97-5325AE6B433A}" destId="{549571FE-8453-4B9C-889C-4E1DA175796D}" srcOrd="0" destOrd="0" presId="urn:microsoft.com/office/officeart/2005/8/layout/vList2"/>
    <dgm:cxn modelId="{B7338ADB-8B33-462E-ABC8-3DDF2FF29B39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723A14-AAD1-43D9-9F9C-A16FFE5D04D9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内存管理</a:t>
          </a:r>
          <a:endParaRPr lang="en-US" b="1" dirty="0"/>
        </a:p>
      </dgm:t>
    </dgm:pt>
    <dgm:pt modelId="{757FC8B0-F8A3-41C3-A5C9-E5F23C88C4D2}" type="par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503B2E4D-0B42-4248-B828-FD549C4D6E88}" type="sib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C1E5B3-7F72-4311-A4D9-FE2B75E1546F}" type="pres">
      <dgm:prSet presAssocID="{FF723A14-AAD1-43D9-9F9C-A16FFE5D0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B52E19-9AD2-4D9F-AE0C-52DE33988308}" srcId="{A97DD3F8-C5FA-4C82-BC8D-6D38A63FE022}" destId="{FF723A14-AAD1-43D9-9F9C-A16FFE5D04D9}" srcOrd="0" destOrd="0" parTransId="{757FC8B0-F8A3-41C3-A5C9-E5F23C88C4D2}" sibTransId="{503B2E4D-0B42-4248-B828-FD549C4D6E88}"/>
    <dgm:cxn modelId="{216D9501-2611-4783-9F53-4DDF79DBC290}" type="presOf" srcId="{FF723A14-AAD1-43D9-9F9C-A16FFE5D04D9}" destId="{5EC1E5B3-7F72-4311-A4D9-FE2B75E1546F}" srcOrd="0" destOrd="0" presId="urn:microsoft.com/office/officeart/2005/8/layout/vList2"/>
    <dgm:cxn modelId="{EA013429-0C8B-46DF-AEFC-A36D3E8CD038}" type="presOf" srcId="{A97DD3F8-C5FA-4C82-BC8D-6D38A63FE022}" destId="{640577F4-9015-4327-B2E2-A809BABCA66E}" srcOrd="0" destOrd="0" presId="urn:microsoft.com/office/officeart/2005/8/layout/vList2"/>
    <dgm:cxn modelId="{A90E669F-8B8E-4ECD-81A3-3B3F66286D96}" type="presParOf" srcId="{640577F4-9015-4327-B2E2-A809BABCA66E}" destId="{5EC1E5B3-7F72-4311-A4D9-FE2B75E1546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43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zh-CN" altLang="en-US" b="1" dirty="0" smtClean="0"/>
            <a:t>接口的生命期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227562B1-D395-43DA-8189-214A89FE16B4}" type="presOf" srcId="{865781B9-A1C6-4C19-B207-3594A9F3A24C}" destId="{E7A34D22-BF8C-47AA-9008-5A69CA339A7A}" srcOrd="0" destOrd="0" presId="urn:microsoft.com/office/officeart/2005/8/layout/vList2"/>
    <dgm:cxn modelId="{FEF41DB1-EEC5-4AED-93F2-C9ED9306E388}" type="presOf" srcId="{F7E539CC-FE1E-4CBE-869A-D448E85B3994}" destId="{C9F048F4-79E7-4482-851C-62F8C5865BF2}" srcOrd="0" destOrd="0" presId="urn:microsoft.com/office/officeart/2005/8/layout/vList2"/>
    <dgm:cxn modelId="{58BDBB65-80FB-4818-80A9-949B76FFC703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81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zh-CN" altLang="zh-CN" b="1" dirty="0" smtClean="0"/>
            <a:t> </a:t>
          </a:r>
          <a:r>
            <a:rPr lang="en-US" altLang="zh-CN" b="1" dirty="0" smtClean="0"/>
            <a:t>COM</a:t>
          </a:r>
          <a:r>
            <a:rPr lang="zh-CN" altLang="en-US" b="1" dirty="0" smtClean="0"/>
            <a:t>组件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78E4F7-7B2E-4B9E-B15B-5513D5F0D099}" type="presOf" srcId="{2F9D2632-58B7-46EA-A09E-998159BD66C3}" destId="{6B3D547E-35DF-43CB-9219-03B68E70037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6290A4C9-3642-46CC-B2DA-5839284662BC}" type="presOf" srcId="{FA6A9925-0F30-4C7D-B494-4CCE951DD3EE}" destId="{9A4892A8-BAE2-4B9A-A606-F56152F6AC5C}" srcOrd="0" destOrd="0" presId="urn:microsoft.com/office/officeart/2005/8/layout/vList2"/>
    <dgm:cxn modelId="{4FF9B8E2-9F07-45FD-BE0A-A5861671CC8B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2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en-US" altLang="zh-CN" b="1" dirty="0" smtClean="0"/>
            <a:t>COM</a:t>
          </a:r>
          <a:r>
            <a:rPr lang="zh-CN" altLang="en-US" b="1" dirty="0" smtClean="0"/>
            <a:t>组件的实现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824CB0-6198-4884-B1C8-42AE9E6BA1BA}" type="presOf" srcId="{30B74406-1027-447D-AA23-BFB523D8697F}" destId="{645A8384-8515-416E-8847-CB8A205C0CEA}" srcOrd="0" destOrd="0" presId="urn:microsoft.com/office/officeart/2005/8/layout/vList2"/>
    <dgm:cxn modelId="{141FA063-178D-47C6-98E0-D75AFD135924}" type="presOf" srcId="{27BEBE19-270A-49F4-B47C-DBFAA1716D31}" destId="{B44A0BD5-E56C-4525-AC12-7BFC891E9BD0}" srcOrd="0" destOrd="0" presId="urn:microsoft.com/office/officeart/2005/8/layout/vList2"/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B6B10B51-78E0-4DB4-B555-2E97F2EB64E5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83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en-US" altLang="zh-CN" b="1" dirty="0" smtClean="0"/>
            <a:t>ATL</a:t>
          </a:r>
          <a:r>
            <a:rPr lang="zh-CN" altLang="en-US" b="1" dirty="0" smtClean="0"/>
            <a:t>库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BD2BA2C8-2BB2-411E-B238-AEACEB754639}" type="presOf" srcId="{02D07497-FEB6-4BB3-83A4-9BF045CDDEFD}" destId="{00521E10-775A-4E7A-B0FD-4E09105689E6}" srcOrd="0" destOrd="0" presId="urn:microsoft.com/office/officeart/2005/8/layout/vList2"/>
    <dgm:cxn modelId="{3FE1E8DD-4FBC-43FC-9334-BDEB34181914}" type="presOf" srcId="{825F40C3-FAEB-472E-ABB3-7A4F74AEEF9A}" destId="{99413C83-5034-4A8D-840D-47BBC0F0C401}" srcOrd="0" destOrd="0" presId="urn:microsoft.com/office/officeart/2005/8/layout/vList2"/>
    <dgm:cxn modelId="{5C99FEB9-0FBF-45D0-9697-CBE22A3AA1F9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84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D9374E-A80B-4A9D-9D41-6DB4FDCCA52A}">
      <dgm:prSet/>
      <dgm:spPr/>
      <dgm:t>
        <a:bodyPr/>
        <a:lstStyle/>
        <a:p>
          <a:pPr rtl="0"/>
          <a:r>
            <a:rPr lang="zh-CN" altLang="en-US" b="1" dirty="0" smtClean="0"/>
            <a:t>类工厂的使用</a:t>
          </a:r>
          <a:endParaRPr lang="zh-CN" altLang="en-US" b="1" dirty="0"/>
        </a:p>
      </dgm:t>
    </dgm:pt>
    <dgm:pt modelId="{B4E1E8F2-EEE8-4659-9187-B8387249119F}" type="par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104BF088-E2A4-42B7-8B6D-9D5BE3BD4359}" type="sib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36392D-0516-481B-9307-936213195BBF}" type="pres">
      <dgm:prSet presAssocID="{13D9374E-A80B-4A9D-9D41-6DB4FDCCA5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3F549E-C39D-43DB-8C21-5064A22D441B}" type="presOf" srcId="{A97DD3F8-C5FA-4C82-BC8D-6D38A63FE022}" destId="{640577F4-9015-4327-B2E2-A809BABCA66E}" srcOrd="0" destOrd="0" presId="urn:microsoft.com/office/officeart/2005/8/layout/vList2"/>
    <dgm:cxn modelId="{80A672B1-2F99-4DCA-965A-37AF7C0AF718}" srcId="{A97DD3F8-C5FA-4C82-BC8D-6D38A63FE022}" destId="{13D9374E-A80B-4A9D-9D41-6DB4FDCCA52A}" srcOrd="0" destOrd="0" parTransId="{B4E1E8F2-EEE8-4659-9187-B8387249119F}" sibTransId="{104BF088-E2A4-42B7-8B6D-9D5BE3BD4359}"/>
    <dgm:cxn modelId="{DE1589AD-4C88-43BA-8854-41047CF82861}" type="presOf" srcId="{13D9374E-A80B-4A9D-9D41-6DB4FDCCA52A}" destId="{EE36392D-0516-481B-9307-936213195BBF}" srcOrd="0" destOrd="0" presId="urn:microsoft.com/office/officeart/2005/8/layout/vList2"/>
    <dgm:cxn modelId="{219EDFC6-D285-45F4-B313-F957EA48E284}" type="presParOf" srcId="{640577F4-9015-4327-B2E2-A809BABCA66E}" destId="{EE36392D-0516-481B-9307-936213195B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85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zh-CN" altLang="en-US" b="1" dirty="0" smtClean="0"/>
            <a:t>类工厂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A6CEBB3C-77C6-4660-A43A-C7D10B5196AB}" type="presOf" srcId="{4809DE1C-B978-4D81-A339-D9DF7054C7A2}" destId="{0A4750B8-F2ED-44A7-9398-45633A8A0E9F}" srcOrd="0" destOrd="0" presId="urn:microsoft.com/office/officeart/2005/8/layout/vList2"/>
    <dgm:cxn modelId="{A93C2C2B-8D67-4472-A087-9159DB674F11}" type="presOf" srcId="{293E40AE-758F-4EDC-8C97-5325AE6B433A}" destId="{549571FE-8453-4B9C-889C-4E1DA175796D}" srcOrd="0" destOrd="0" presId="urn:microsoft.com/office/officeart/2005/8/layout/vList2"/>
    <dgm:cxn modelId="{BEFDD4E4-EA87-40AB-9DE2-C443AB55BEF0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86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en-US" altLang="zh-CN" b="1" dirty="0" smtClean="0"/>
            <a:t>ATL</a:t>
          </a:r>
          <a:r>
            <a:rPr lang="zh-CN" altLang="en-US" b="1" dirty="0" smtClean="0"/>
            <a:t>库组件的编写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CEC2C9-2A38-4E4B-B693-741D00D6EDBE}" type="presOf" srcId="{865781B9-A1C6-4C19-B207-3594A9F3A24C}" destId="{E7A34D22-BF8C-47AA-9008-5A69CA339A7A}" srcOrd="0" destOrd="0" presId="urn:microsoft.com/office/officeart/2005/8/layout/vList2"/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D1E74902-12E6-4246-855E-FBC67B26B7A8}" type="presOf" srcId="{F7E539CC-FE1E-4CBE-869A-D448E85B3994}" destId="{C9F048F4-79E7-4482-851C-62F8C5865BF2}" srcOrd="0" destOrd="0" presId="urn:microsoft.com/office/officeart/2005/8/layout/vList2"/>
    <dgm:cxn modelId="{C29FA4E4-FA39-4A68-B216-EE43E0D700F5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87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zh-CN" altLang="en-US" b="1" dirty="0" smtClean="0"/>
            <a:t>数据类型 </a:t>
          </a:r>
          <a:r>
            <a:rPr lang="en-US" altLang="zh-CN" b="1" dirty="0" smtClean="0"/>
            <a:t>-</a:t>
          </a:r>
          <a:r>
            <a:rPr lang="en-US" altLang="zh-CN" dirty="0" smtClean="0"/>
            <a:t> BSTR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A154B3FE-B6EE-4DCE-9519-DDC3928D6BF1}" type="presOf" srcId="{2F9D2632-58B7-46EA-A09E-998159BD66C3}" destId="{6B3D547E-35DF-43CB-9219-03B68E70037C}" srcOrd="0" destOrd="0" presId="urn:microsoft.com/office/officeart/2005/8/layout/vList2"/>
    <dgm:cxn modelId="{F5D76A12-DE91-4C5C-A6E3-8DBCADE0F029}" type="presOf" srcId="{FA6A9925-0F30-4C7D-B494-4CCE951DD3EE}" destId="{9A4892A8-BAE2-4B9A-A606-F56152F6AC5C}" srcOrd="0" destOrd="0" presId="urn:microsoft.com/office/officeart/2005/8/layout/vList2"/>
    <dgm:cxn modelId="{853CE922-59F9-4DC1-ACAA-ED752AB5CBEC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8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zh-CN" altLang="en-US" b="1" dirty="0" smtClean="0"/>
            <a:t>数据类型 </a:t>
          </a:r>
          <a:r>
            <a:rPr lang="en-US" altLang="zh-CN" b="1" dirty="0" smtClean="0"/>
            <a:t>-</a:t>
          </a:r>
          <a:r>
            <a:rPr lang="en-US" altLang="zh-CN" dirty="0" smtClean="0"/>
            <a:t> VARIANT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0D245F-C228-4A40-BB38-B533D30BB813}" type="presOf" srcId="{27BEBE19-270A-49F4-B47C-DBFAA1716D31}" destId="{B44A0BD5-E56C-4525-AC12-7BFC891E9BD0}" srcOrd="0" destOrd="0" presId="urn:microsoft.com/office/officeart/2005/8/layout/vList2"/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FB6348F1-A6BE-4D35-871F-71DA5FA7FB83}" type="presOf" srcId="{30B74406-1027-447D-AA23-BFB523D8697F}" destId="{645A8384-8515-416E-8847-CB8A205C0CEA}" srcOrd="0" destOrd="0" presId="urn:microsoft.com/office/officeart/2005/8/layout/vList2"/>
    <dgm:cxn modelId="{9A91FFA5-77DA-4570-ACEF-DC9ACE290746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89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zh-CN" altLang="en-US" dirty="0" smtClean="0"/>
            <a:t>数据类型 </a:t>
          </a:r>
          <a:r>
            <a:rPr lang="en-US" altLang="zh-CN" dirty="0" smtClean="0"/>
            <a:t>- SAFEARRAY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591216D9-FF76-4411-A2D5-5ED9230FBBA1}" type="presOf" srcId="{825F40C3-FAEB-472E-ABB3-7A4F74AEEF9A}" destId="{99413C83-5034-4A8D-840D-47BBC0F0C401}" srcOrd="0" destOrd="0" presId="urn:microsoft.com/office/officeart/2005/8/layout/vList2"/>
    <dgm:cxn modelId="{A37EA9D8-BF05-42C1-9944-FAAE98285810}" type="presOf" srcId="{02D07497-FEB6-4BB3-83A4-9BF045CDDEFD}" destId="{00521E10-775A-4E7A-B0FD-4E09105689E6}" srcOrd="0" destOrd="0" presId="urn:microsoft.com/office/officeart/2005/8/layout/vList2"/>
    <dgm:cxn modelId="{ED025B63-2910-4648-942A-10AA15440EAB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en-US" altLang="zh-CN" b="1" dirty="0" smtClean="0"/>
            <a:t>Visual Studio</a:t>
          </a:r>
          <a:r>
            <a:rPr lang="zh-CN" altLang="en-US" b="1" dirty="0" smtClean="0"/>
            <a:t>的发展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95CE28-4785-4631-A4C8-3EDD1C148F4A}" type="presOf" srcId="{FA6A9925-0F30-4C7D-B494-4CCE951DD3EE}" destId="{9A4892A8-BAE2-4B9A-A606-F56152F6AC5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1FE41F2D-9908-4284-B129-1135871D85BF}" type="presOf" srcId="{2F9D2632-58B7-46EA-A09E-998159BD66C3}" destId="{6B3D547E-35DF-43CB-9219-03B68E70037C}" srcOrd="0" destOrd="0" presId="urn:microsoft.com/office/officeart/2005/8/layout/vList2"/>
    <dgm:cxn modelId="{DD183443-298B-424E-9D1A-5FFFB84B1722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0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D9374E-A80B-4A9D-9D41-6DB4FDCCA52A}">
      <dgm:prSet/>
      <dgm:spPr/>
      <dgm:t>
        <a:bodyPr/>
        <a:lstStyle/>
        <a:p>
          <a:r>
            <a:rPr lang="zh-CN" altLang="en-US" dirty="0" smtClean="0"/>
            <a:t>接口函数 </a:t>
          </a:r>
          <a:r>
            <a:rPr lang="en-US" altLang="zh-CN" dirty="0" smtClean="0"/>
            <a:t>- Invoke</a:t>
          </a:r>
          <a:r>
            <a:rPr lang="zh-CN" altLang="en-US" dirty="0" smtClean="0"/>
            <a:t>函数</a:t>
          </a:r>
          <a:endParaRPr lang="zh-CN" altLang="en-US" b="1" dirty="0"/>
        </a:p>
      </dgm:t>
    </dgm:pt>
    <dgm:pt modelId="{104BF088-E2A4-42B7-8B6D-9D5BE3BD4359}" type="sib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B4E1E8F2-EEE8-4659-9187-B8387249119F}" type="par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36392D-0516-481B-9307-936213195BBF}" type="pres">
      <dgm:prSet presAssocID="{13D9374E-A80B-4A9D-9D41-6DB4FDCCA5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384811-87E2-429C-AEAF-8989413AE190}" type="presOf" srcId="{A97DD3F8-C5FA-4C82-BC8D-6D38A63FE022}" destId="{640577F4-9015-4327-B2E2-A809BABCA66E}" srcOrd="0" destOrd="0" presId="urn:microsoft.com/office/officeart/2005/8/layout/vList2"/>
    <dgm:cxn modelId="{80A672B1-2F99-4DCA-965A-37AF7C0AF718}" srcId="{A97DD3F8-C5FA-4C82-BC8D-6D38A63FE022}" destId="{13D9374E-A80B-4A9D-9D41-6DB4FDCCA52A}" srcOrd="0" destOrd="0" parTransId="{B4E1E8F2-EEE8-4659-9187-B8387249119F}" sibTransId="{104BF088-E2A4-42B7-8B6D-9D5BE3BD4359}"/>
    <dgm:cxn modelId="{5EA11D5F-F391-4043-81B9-D4A54FC83D82}" type="presOf" srcId="{13D9374E-A80B-4A9D-9D41-6DB4FDCCA52A}" destId="{EE36392D-0516-481B-9307-936213195BBF}" srcOrd="0" destOrd="0" presId="urn:microsoft.com/office/officeart/2005/8/layout/vList2"/>
    <dgm:cxn modelId="{8948AF3C-18D2-46A8-B21F-6C923CEAF033}" type="presParOf" srcId="{640577F4-9015-4327-B2E2-A809BABCA66E}" destId="{EE36392D-0516-481B-9307-936213195B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91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zh-CN" altLang="en-US" dirty="0" smtClean="0"/>
            <a:t>接口函数 </a:t>
          </a:r>
          <a:r>
            <a:rPr lang="en-US" altLang="zh-CN" dirty="0" smtClean="0"/>
            <a:t>- </a:t>
          </a:r>
          <a:r>
            <a:rPr lang="en-US" altLang="zh-CN" dirty="0" err="1" smtClean="0"/>
            <a:t>GetIDsOfNames</a:t>
          </a:r>
          <a:r>
            <a:rPr lang="zh-CN" altLang="en-US" dirty="0" smtClean="0"/>
            <a:t>函数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91BE2EDF-B433-4FF1-B4C3-DDDD2E242F48}" type="presOf" srcId="{4809DE1C-B978-4D81-A339-D9DF7054C7A2}" destId="{0A4750B8-F2ED-44A7-9398-45633A8A0E9F}" srcOrd="0" destOrd="0" presId="urn:microsoft.com/office/officeart/2005/8/layout/vList2"/>
    <dgm:cxn modelId="{13A917F7-9B54-4279-ABEF-FEA50C6293BA}" type="presOf" srcId="{293E40AE-758F-4EDC-8C97-5325AE6B433A}" destId="{549571FE-8453-4B9C-889C-4E1DA175796D}" srcOrd="0" destOrd="0" presId="urn:microsoft.com/office/officeart/2005/8/layout/vList2"/>
    <dgm:cxn modelId="{71CA8918-753B-4C2A-A680-5057B31A7CE1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92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zh-CN" altLang="en-US" b="1" dirty="0" smtClean="0"/>
            <a:t>接口调度的实现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F7FCE3-2D50-438C-A641-E167D245F4D8}" type="presOf" srcId="{F7E539CC-FE1E-4CBE-869A-D448E85B3994}" destId="{C9F048F4-79E7-4482-851C-62F8C5865BF2}" srcOrd="0" destOrd="0" presId="urn:microsoft.com/office/officeart/2005/8/layout/vList2"/>
    <dgm:cxn modelId="{02F4AC7E-87E6-481F-9A61-EC2F11954F9F}" type="presOf" srcId="{865781B9-A1C6-4C19-B207-3594A9F3A24C}" destId="{E7A34D22-BF8C-47AA-9008-5A69CA339A7A}" srcOrd="0" destOrd="0" presId="urn:microsoft.com/office/officeart/2005/8/layout/vList2"/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8B3F2104-3E2C-425C-9C8D-4569AB72278B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93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en-US" altLang="zh-CN" dirty="0" smtClean="0"/>
            <a:t>Automation</a:t>
          </a:r>
          <a:r>
            <a:rPr lang="zh-CN" altLang="en-US" dirty="0" smtClean="0"/>
            <a:t>程序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176660-49EE-43FF-A445-BBFCCF4307D2}" type="presOf" srcId="{FA6A9925-0F30-4C7D-B494-4CCE951DD3EE}" destId="{9A4892A8-BAE2-4B9A-A606-F56152F6AC5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1E8ECC18-2082-4123-BCD5-5688AEBEC7FA}" type="presOf" srcId="{2F9D2632-58B7-46EA-A09E-998159BD66C3}" destId="{6B3D547E-35DF-43CB-9219-03B68E70037C}" srcOrd="0" destOrd="0" presId="urn:microsoft.com/office/officeart/2005/8/layout/vList2"/>
    <dgm:cxn modelId="{FE6B6F60-9A66-493C-9483-A08F27616AB0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4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en-US" altLang="zh-CN" dirty="0" smtClean="0"/>
            <a:t>Automation</a:t>
          </a:r>
          <a:r>
            <a:rPr lang="zh-CN" altLang="en-US" dirty="0" smtClean="0"/>
            <a:t>客户端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8E0EF6-53C6-4582-9A7E-DE6B77E10D6C}" type="presOf" srcId="{30B74406-1027-447D-AA23-BFB523D8697F}" destId="{645A8384-8515-416E-8847-CB8A205C0CEA}" srcOrd="0" destOrd="0" presId="urn:microsoft.com/office/officeart/2005/8/layout/vList2"/>
    <dgm:cxn modelId="{5CE33076-1090-48DA-BAC2-7B622F53321E}" type="presOf" srcId="{27BEBE19-270A-49F4-B47C-DBFAA1716D31}" destId="{B44A0BD5-E56C-4525-AC12-7BFC891E9BD0}" srcOrd="0" destOrd="0" presId="urn:microsoft.com/office/officeart/2005/8/layout/vList2"/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2D8F3E3F-9E17-40A0-9089-2CDCB9382406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95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en-US" altLang="zh-CN" dirty="0" smtClean="0"/>
            <a:t>Automation</a:t>
          </a:r>
          <a:r>
            <a:rPr lang="zh-CN" altLang="en-US" dirty="0" smtClean="0"/>
            <a:t>服务器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CD14A7BF-8443-4341-93AA-1215E386EF3A}" type="presOf" srcId="{02D07497-FEB6-4BB3-83A4-9BF045CDDEFD}" destId="{00521E10-775A-4E7A-B0FD-4E09105689E6}" srcOrd="0" destOrd="0" presId="urn:microsoft.com/office/officeart/2005/8/layout/vList2"/>
    <dgm:cxn modelId="{6C84022E-8392-4E88-8951-02E5C26F6796}" type="presOf" srcId="{825F40C3-FAEB-472E-ABB3-7A4F74AEEF9A}" destId="{99413C83-5034-4A8D-840D-47BBC0F0C401}" srcOrd="0" destOrd="0" presId="urn:microsoft.com/office/officeart/2005/8/layout/vList2"/>
    <dgm:cxn modelId="{8AC39571-45CC-4EE1-B204-060F411F20D6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96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D9374E-A80B-4A9D-9D41-6DB4FDCCA52A}">
      <dgm:prSet/>
      <dgm:spPr/>
      <dgm:t>
        <a:bodyPr/>
        <a:lstStyle/>
        <a:p>
          <a:r>
            <a:rPr lang="en-US" altLang="zh-CN" dirty="0" smtClean="0"/>
            <a:t>ActiveX </a:t>
          </a:r>
          <a:r>
            <a:rPr lang="zh-CN" altLang="en-US" dirty="0" smtClean="0"/>
            <a:t>控件方法、属性和事件</a:t>
          </a:r>
          <a:endParaRPr lang="zh-CN" altLang="en-US" b="1" dirty="0"/>
        </a:p>
      </dgm:t>
    </dgm:pt>
    <dgm:pt modelId="{B4E1E8F2-EEE8-4659-9187-B8387249119F}" type="par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104BF088-E2A4-42B7-8B6D-9D5BE3BD4359}" type="sibTrans" cxnId="{80A672B1-2F99-4DCA-965A-37AF7C0AF71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36392D-0516-481B-9307-936213195BBF}" type="pres">
      <dgm:prSet presAssocID="{13D9374E-A80B-4A9D-9D41-6DB4FDCCA5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A672B1-2F99-4DCA-965A-37AF7C0AF718}" srcId="{A97DD3F8-C5FA-4C82-BC8D-6D38A63FE022}" destId="{13D9374E-A80B-4A9D-9D41-6DB4FDCCA52A}" srcOrd="0" destOrd="0" parTransId="{B4E1E8F2-EEE8-4659-9187-B8387249119F}" sibTransId="{104BF088-E2A4-42B7-8B6D-9D5BE3BD4359}"/>
    <dgm:cxn modelId="{C6549877-411B-454C-95F1-79D692340BB1}" type="presOf" srcId="{A97DD3F8-C5FA-4C82-BC8D-6D38A63FE022}" destId="{640577F4-9015-4327-B2E2-A809BABCA66E}" srcOrd="0" destOrd="0" presId="urn:microsoft.com/office/officeart/2005/8/layout/vList2"/>
    <dgm:cxn modelId="{5A1EE8B5-20AE-45AB-8BCC-F3539DFEA165}" type="presOf" srcId="{13D9374E-A80B-4A9D-9D41-6DB4FDCCA52A}" destId="{EE36392D-0516-481B-9307-936213195BBF}" srcOrd="0" destOrd="0" presId="urn:microsoft.com/office/officeart/2005/8/layout/vList2"/>
    <dgm:cxn modelId="{5651C5FE-FCE0-4096-9BE3-C2807CF5E1AB}" type="presParOf" srcId="{640577F4-9015-4327-B2E2-A809BABCA66E}" destId="{EE36392D-0516-481B-9307-936213195B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97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en-US" altLang="zh-CN" dirty="0" smtClean="0"/>
            <a:t>ActiveX </a:t>
          </a:r>
          <a:r>
            <a:rPr lang="zh-CN" altLang="en-US" dirty="0" smtClean="0"/>
            <a:t>控件的创建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C3564B6B-5715-4984-9E72-E814CB1BB16C}" type="presOf" srcId="{293E40AE-758F-4EDC-8C97-5325AE6B433A}" destId="{549571FE-8453-4B9C-889C-4E1DA175796D}" srcOrd="0" destOrd="0" presId="urn:microsoft.com/office/officeart/2005/8/layout/vList2"/>
    <dgm:cxn modelId="{6AE2C025-85EC-4A1F-B3A1-F5464CCDA59A}" type="presOf" srcId="{4809DE1C-B978-4D81-A339-D9DF7054C7A2}" destId="{0A4750B8-F2ED-44A7-9398-45633A8A0E9F}" srcOrd="0" destOrd="0" presId="urn:microsoft.com/office/officeart/2005/8/layout/vList2"/>
    <dgm:cxn modelId="{A2F18B64-473B-4281-9D02-8DAAFFA3810D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98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en-US" altLang="zh-CN" dirty="0" smtClean="0"/>
            <a:t>ActiveX </a:t>
          </a:r>
          <a:r>
            <a:rPr lang="zh-CN" altLang="en-US" dirty="0" smtClean="0"/>
            <a:t>控件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583713-0538-4861-8192-C72B26985723}" type="presOf" srcId="{865781B9-A1C6-4C19-B207-3594A9F3A24C}" destId="{E7A34D22-BF8C-47AA-9008-5A69CA339A7A}" srcOrd="0" destOrd="0" presId="urn:microsoft.com/office/officeart/2005/8/layout/vList2"/>
    <dgm:cxn modelId="{8FC9C0C3-7E6B-4046-B1DD-55B219FB032B}" type="presOf" srcId="{F7E539CC-FE1E-4CBE-869A-D448E85B3994}" destId="{C9F048F4-79E7-4482-851C-62F8C5865BF2}" srcOrd="0" destOrd="0" presId="urn:microsoft.com/office/officeart/2005/8/layout/vList2"/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59D0C6BA-F12D-4B5C-B652-31F668512A50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99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zh-CN" altLang="en-US" dirty="0" smtClean="0"/>
            <a:t>数据库和</a:t>
          </a:r>
          <a:r>
            <a:rPr lang="en-US" altLang="zh-CN" dirty="0" smtClean="0"/>
            <a:t>ADO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661277-8D6C-4409-A8FD-F8D755076C84}" type="presOf" srcId="{FA6A9925-0F30-4C7D-B494-4CCE951DD3EE}" destId="{9A4892A8-BAE2-4B9A-A606-F56152F6AC5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36932D1F-9EE7-468B-A770-24F03514800A}" type="presOf" srcId="{2F9D2632-58B7-46EA-A09E-998159BD66C3}" destId="{6B3D547E-35DF-43CB-9219-03B68E70037C}" srcOrd="0" destOrd="0" presId="urn:microsoft.com/office/officeart/2005/8/layout/vList2"/>
    <dgm:cxn modelId="{6B025070-08F5-47C1-B3C2-82AD8502E1BB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编程基础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编程框架和</a:t>
          </a:r>
          <a:r>
            <a:rPr lang="zh-CN" altLang="zh-CN" sz="1800" b="1" kern="1200" dirty="0" smtClean="0"/>
            <a:t>基础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10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ODBC</a:t>
          </a:r>
          <a:r>
            <a:rPr lang="zh-CN" altLang="en-US" sz="1800" kern="1200" dirty="0" smtClean="0"/>
            <a:t>的使用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10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ADO</a:t>
          </a:r>
          <a:r>
            <a:rPr lang="zh-CN" altLang="en-US" sz="1800" b="1" kern="1200" dirty="0" smtClean="0"/>
            <a:t>的使用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10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36392D-0516-481B-9307-936213195BB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ADO</a:t>
          </a:r>
          <a:r>
            <a:rPr lang="zh-CN" altLang="en-US" sz="1800" b="1" kern="1200" dirty="0" smtClean="0"/>
            <a:t>数据库的绑定</a:t>
          </a:r>
          <a:endParaRPr lang="zh-CN" alt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10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ADO</a:t>
          </a:r>
          <a:r>
            <a:rPr lang="zh-CN" altLang="en-US" sz="1800" b="1" kern="1200" dirty="0" smtClean="0"/>
            <a:t>的数据集的使用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10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ADO</a:t>
          </a:r>
          <a:r>
            <a:rPr lang="zh-CN" altLang="en-US" sz="1800" b="1" kern="1200" dirty="0" smtClean="0"/>
            <a:t>的数据库连接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10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Windows</a:t>
          </a:r>
          <a:r>
            <a:rPr lang="zh-CN" altLang="en-US" sz="1800" kern="1200" dirty="0" smtClean="0"/>
            <a:t>网络编程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10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网络协议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10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Windows Socket</a:t>
          </a:r>
          <a:r>
            <a:rPr lang="zh-CN" altLang="en-US" sz="1800" kern="1200" dirty="0" smtClean="0"/>
            <a:t>库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10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36392D-0516-481B-9307-936213195BB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 Socket</a:t>
          </a:r>
          <a:r>
            <a:rPr lang="zh-CN" altLang="en-US" sz="1800" b="1" kern="1200" dirty="0" smtClean="0"/>
            <a:t>编程</a:t>
          </a:r>
          <a:endParaRPr lang="zh-CN" alt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10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无连接的网络实现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应用程序和类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1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面向连接的网络实现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36392D-0516-481B-9307-936213195BB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窗口创建及窗口处理函数</a:t>
          </a:r>
          <a:endParaRPr lang="zh-CN" alt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应用程序的启动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800" b="1" kern="1200" dirty="0" smtClean="0"/>
            <a:t>第一个</a:t>
          </a:r>
          <a:r>
            <a:rPr lang="en-US" altLang="zh-CN" sz="1800" b="1" kern="1200" dirty="0" smtClean="0"/>
            <a:t>MFC</a:t>
          </a:r>
          <a:r>
            <a:rPr lang="zh-CN" altLang="zh-CN" sz="1800" b="1" kern="1200" dirty="0" smtClean="0"/>
            <a:t>程序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800" b="1" kern="1200" dirty="0" smtClean="0"/>
            <a:t> </a:t>
          </a:r>
          <a:r>
            <a:rPr lang="en-US" altLang="zh-CN" sz="1800" b="1" kern="1200" dirty="0" smtClean="0"/>
            <a:t>MFC</a:t>
          </a:r>
          <a:r>
            <a:rPr lang="zh-CN" altLang="zh-CN" sz="1800" b="1" kern="1200" dirty="0" smtClean="0"/>
            <a:t>消息</a:t>
          </a:r>
          <a:r>
            <a:rPr lang="zh-CN" altLang="en-US" sz="1800" b="1" kern="1200" dirty="0" smtClean="0"/>
            <a:t>处理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zh-CN" sz="1800" b="1" kern="1200" dirty="0" smtClean="0"/>
            <a:t>消息映射添加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zh-CN" sz="1800" b="1" kern="1200" dirty="0" smtClean="0"/>
            <a:t>消息宏的实现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36392D-0516-481B-9307-936213195BB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zh-CN" sz="1800" b="1" kern="1200" dirty="0" smtClean="0"/>
            <a:t>的</a:t>
          </a:r>
          <a:r>
            <a:rPr lang="zh-CN" altLang="en-US" sz="1800" b="1" kern="1200" dirty="0" smtClean="0"/>
            <a:t>不同</a:t>
          </a:r>
          <a:r>
            <a:rPr lang="zh-CN" altLang="zh-CN" sz="1800" b="1" kern="1200" dirty="0" smtClean="0"/>
            <a:t>消息</a:t>
          </a:r>
          <a:r>
            <a:rPr lang="zh-CN" altLang="en-US" sz="1800" b="1" kern="1200" dirty="0" smtClean="0"/>
            <a:t>映射的实现</a:t>
          </a:r>
          <a:endParaRPr lang="zh-CN" alt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zh-CN" sz="1800" b="1" kern="1200" dirty="0" smtClean="0"/>
            <a:t>的消息分类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消息和消息机制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zh-CN" sz="1800" b="1" kern="1200" dirty="0" smtClean="0"/>
            <a:t>消息映射过程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800" b="1" kern="1200" dirty="0" smtClean="0"/>
            <a:t> </a:t>
          </a: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菜单的使用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工具栏的使用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状态栏的使用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36392D-0516-481B-9307-936213195BBF}">
      <dsp:nvSpPr>
        <dsp:cNvPr id="0" name=""/>
        <dsp:cNvSpPr/>
      </dsp:nvSpPr>
      <dsp:spPr>
        <a:xfrm>
          <a:off x="0" y="0"/>
          <a:ext cx="5508625" cy="44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 dirty="0"/>
        </a:p>
      </dsp:txBody>
      <dsp:txXfrm>
        <a:off x="0" y="0"/>
        <a:ext cx="5508625" cy="449280"/>
      </dsp:txXfrm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视图窗口的切分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视图窗口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运行时类信息作用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运行时类信息使用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2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运行时类信息分析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绘图和字体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3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36392D-0516-481B-9307-936213195BB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动态创建分析</a:t>
          </a:r>
          <a:endParaRPr lang="zh-CN" alt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3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动态创建使用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3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动态创建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3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800" b="1" kern="1200" dirty="0" smtClean="0"/>
            <a:t> </a:t>
          </a: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文档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3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800" b="1" kern="1200" dirty="0" smtClean="0"/>
            <a:t> </a:t>
          </a: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文档的使用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3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单文档视图架构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3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36392D-0516-481B-9307-936213195BBF}">
      <dsp:nvSpPr>
        <dsp:cNvPr id="0" name=""/>
        <dsp:cNvSpPr/>
      </dsp:nvSpPr>
      <dsp:spPr>
        <a:xfrm>
          <a:off x="0" y="6340"/>
          <a:ext cx="5508625" cy="44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 dirty="0"/>
        </a:p>
      </dsp:txBody>
      <dsp:txXfrm>
        <a:off x="0" y="6340"/>
        <a:ext cx="5508625" cy="449280"/>
      </dsp:txXfrm>
    </dsp:sp>
  </dsp:spTree>
</dsp:drawing>
</file>

<file path=ppt/diagrams/drawing3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文档视图架构的应用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3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多文档视图架构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3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绘图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C1E5B3-7F72-4311-A4D9-FE2B75E1546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文件处理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4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中的</a:t>
          </a:r>
          <a:r>
            <a:rPr lang="en-US" altLang="zh-CN" sz="1800" b="1" kern="1200" dirty="0" smtClean="0"/>
            <a:t>DC</a:t>
          </a:r>
          <a:r>
            <a:rPr lang="zh-CN" altLang="en-US" sz="1800" b="1" kern="1200" dirty="0" smtClean="0"/>
            <a:t>的使用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4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绘图对象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4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数据集合类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4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数组类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4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链表类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4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资源管理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5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映射类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5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文件操作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5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文件的查找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5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序列化基础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5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36392D-0516-481B-9307-936213195BB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序列化的实现机制</a:t>
          </a:r>
          <a:endParaRPr lang="zh-CN" alt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5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对象序列化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5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序列化使用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5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对话框分类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5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模式对话框的使用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5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无模式对话框的使用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0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Windows</a:t>
          </a:r>
          <a:r>
            <a:rPr lang="zh-CN" altLang="en-US" sz="1800" b="1" kern="1200" dirty="0" smtClean="0"/>
            <a:t>控件</a:t>
          </a:r>
          <a:endParaRPr lang="en-US" sz="1800" b="1" kern="1200" dirty="0"/>
        </a:p>
      </dsp:txBody>
      <dsp:txXfrm>
        <a:off x="0" y="0"/>
        <a:ext cx="5508625" cy="452790"/>
      </dsp:txXfrm>
    </dsp:sp>
  </dsp:spTree>
</dsp:drawing>
</file>

<file path=ppt/diagrams/drawing6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36392D-0516-481B-9307-936213195BB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对话框基本控件的使用</a:t>
          </a:r>
          <a:endParaRPr lang="zh-CN" alt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6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通用对话框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6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对话框的数据交换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6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MFC</a:t>
          </a:r>
          <a:r>
            <a:rPr lang="zh-CN" altLang="en-US" sz="1800" kern="1200" dirty="0" smtClean="0"/>
            <a:t>属性页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6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标签属性页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6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向导属性页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6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36392D-0516-481B-9307-936213195BB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err="1" smtClean="0"/>
            <a:t>CTreeCtrl</a:t>
          </a:r>
          <a:r>
            <a:rPr lang="zh-CN" altLang="en-US" sz="1800" b="1" kern="1200" dirty="0" smtClean="0"/>
            <a:t>控件的使用</a:t>
          </a:r>
          <a:endParaRPr lang="zh-CN" alt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6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err="1" smtClean="0"/>
            <a:t>CListCtrl</a:t>
          </a:r>
          <a:r>
            <a:rPr lang="zh-CN" altLang="en-US" sz="1800" b="1" kern="1200" dirty="0" smtClean="0"/>
            <a:t>控件的使用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6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通用控件的使用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6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MFC</a:t>
          </a:r>
          <a:r>
            <a:rPr lang="zh-CN" altLang="en-US" sz="1800" kern="1200" dirty="0" smtClean="0"/>
            <a:t>动态库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C1E5B3-7F72-4311-A4D9-FE2B75E1546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的进程和线程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7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规则库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7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扩展动态库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7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36392D-0516-481B-9307-936213195BB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用户线程</a:t>
          </a:r>
          <a:endParaRPr lang="zh-CN" alt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7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zh-CN" sz="1800" b="1" kern="1200" dirty="0" smtClean="0"/>
            <a:t>的</a:t>
          </a:r>
          <a:r>
            <a:rPr lang="zh-CN" altLang="en-US" sz="1800" b="1" kern="1200" dirty="0" smtClean="0"/>
            <a:t>工作者线程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7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MFC</a:t>
          </a:r>
          <a:r>
            <a:rPr lang="zh-CN" altLang="en-US" sz="1800" b="1" kern="1200" dirty="0" smtClean="0"/>
            <a:t>线程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7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组件基础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7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9172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组件标准</a:t>
          </a:r>
          <a:endParaRPr lang="en-US" sz="1800" b="1" kern="1200" dirty="0"/>
        </a:p>
      </dsp:txBody>
      <dsp:txXfrm>
        <a:off x="0" y="9172"/>
        <a:ext cx="5508625" cy="452790"/>
      </dsp:txXfrm>
    </dsp:sp>
  </dsp:spTree>
</dsp:drawing>
</file>

<file path=ppt/diagrams/drawing7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0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组件接口</a:t>
          </a:r>
          <a:endParaRPr lang="en-US" sz="1800" b="1" kern="1200" dirty="0"/>
        </a:p>
      </dsp:txBody>
      <dsp:txXfrm>
        <a:off x="0" y="0"/>
        <a:ext cx="5508625" cy="452790"/>
      </dsp:txXfrm>
    </dsp:sp>
  </dsp:spTree>
</dsp:drawing>
</file>

<file path=ppt/diagrams/drawing7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36392D-0516-481B-9307-936213195BB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接口定义语言</a:t>
          </a:r>
          <a:endParaRPr lang="zh-CN" alt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7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接口查询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C1E5B3-7F72-4311-A4D9-FE2B75E1546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内存管理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8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接口的生命期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8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800" b="1" kern="1200" dirty="0" smtClean="0"/>
            <a:t> </a:t>
          </a:r>
          <a:r>
            <a:rPr lang="en-US" altLang="zh-CN" sz="1800" b="1" kern="1200" dirty="0" smtClean="0"/>
            <a:t>COM</a:t>
          </a:r>
          <a:r>
            <a:rPr lang="zh-CN" altLang="en-US" sz="1800" b="1" kern="1200" dirty="0" smtClean="0"/>
            <a:t>组件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8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COM</a:t>
          </a:r>
          <a:r>
            <a:rPr lang="zh-CN" altLang="en-US" sz="1800" b="1" kern="1200" dirty="0" smtClean="0"/>
            <a:t>组件的实现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8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ATL</a:t>
          </a:r>
          <a:r>
            <a:rPr lang="zh-CN" altLang="en-US" sz="1800" b="1" kern="1200" dirty="0" smtClean="0"/>
            <a:t>库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8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36392D-0516-481B-9307-936213195BB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类工厂的使用</a:t>
          </a:r>
          <a:endParaRPr lang="zh-CN" alt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8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类工厂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8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ATL</a:t>
          </a:r>
          <a:r>
            <a:rPr lang="zh-CN" altLang="en-US" sz="1800" b="1" kern="1200" dirty="0" smtClean="0"/>
            <a:t>库组件的编写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8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数据类型 </a:t>
          </a:r>
          <a:r>
            <a:rPr lang="en-US" altLang="zh-CN" sz="1800" b="1" kern="1200" dirty="0" smtClean="0"/>
            <a:t>-</a:t>
          </a:r>
          <a:r>
            <a:rPr lang="en-US" altLang="zh-CN" sz="1800" kern="1200" dirty="0" smtClean="0"/>
            <a:t> BSTR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8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数据类型 </a:t>
          </a:r>
          <a:r>
            <a:rPr lang="en-US" altLang="zh-CN" sz="1800" b="1" kern="1200" dirty="0" smtClean="0"/>
            <a:t>-</a:t>
          </a:r>
          <a:r>
            <a:rPr lang="en-US" altLang="zh-CN" sz="1800" kern="1200" dirty="0" smtClean="0"/>
            <a:t> VARIANT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8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数据类型 </a:t>
          </a:r>
          <a:r>
            <a:rPr lang="en-US" altLang="zh-CN" sz="1800" kern="1200" dirty="0" smtClean="0"/>
            <a:t>- SAFEARRAY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Visual Studio</a:t>
          </a:r>
          <a:r>
            <a:rPr lang="zh-CN" altLang="en-US" sz="1800" b="1" kern="1200" dirty="0" smtClean="0"/>
            <a:t>的发展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9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36392D-0516-481B-9307-936213195BB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接口函数 </a:t>
          </a:r>
          <a:r>
            <a:rPr lang="en-US" altLang="zh-CN" sz="1800" kern="1200" dirty="0" smtClean="0"/>
            <a:t>- Invoke</a:t>
          </a:r>
          <a:r>
            <a:rPr lang="zh-CN" altLang="en-US" sz="1800" kern="1200" dirty="0" smtClean="0"/>
            <a:t>函数</a:t>
          </a:r>
          <a:endParaRPr lang="zh-CN" alt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9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接口函数 </a:t>
          </a:r>
          <a:r>
            <a:rPr lang="en-US" altLang="zh-CN" sz="1800" kern="1200" dirty="0" smtClean="0"/>
            <a:t>- </a:t>
          </a:r>
          <a:r>
            <a:rPr lang="en-US" altLang="zh-CN" sz="1800" kern="1200" dirty="0" err="1" smtClean="0"/>
            <a:t>GetIDsOfNames</a:t>
          </a:r>
          <a:r>
            <a:rPr lang="zh-CN" altLang="en-US" sz="1800" kern="1200" dirty="0" smtClean="0"/>
            <a:t>函数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9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接口调度的实现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9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Automation</a:t>
          </a:r>
          <a:r>
            <a:rPr lang="zh-CN" altLang="en-US" sz="1800" kern="1200" dirty="0" smtClean="0"/>
            <a:t>程序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9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Automation</a:t>
          </a:r>
          <a:r>
            <a:rPr lang="zh-CN" altLang="en-US" sz="1800" kern="1200" dirty="0" smtClean="0"/>
            <a:t>客户端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9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Automation</a:t>
          </a:r>
          <a:r>
            <a:rPr lang="zh-CN" altLang="en-US" sz="1800" kern="1200" dirty="0" smtClean="0"/>
            <a:t>服务器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9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36392D-0516-481B-9307-936213195BB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ActiveX </a:t>
          </a:r>
          <a:r>
            <a:rPr lang="zh-CN" altLang="en-US" sz="1800" kern="1200" dirty="0" smtClean="0"/>
            <a:t>控件方法、属性和事件</a:t>
          </a:r>
          <a:endParaRPr lang="zh-CN" alt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9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ActiveX </a:t>
          </a:r>
          <a:r>
            <a:rPr lang="zh-CN" altLang="en-US" sz="1800" kern="1200" dirty="0" smtClean="0"/>
            <a:t>控件的创建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9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ActiveX </a:t>
          </a:r>
          <a:r>
            <a:rPr lang="zh-CN" altLang="en-US" sz="1800" kern="1200" dirty="0" smtClean="0"/>
            <a:t>控件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9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数据库和</a:t>
          </a:r>
          <a:r>
            <a:rPr lang="en-US" altLang="zh-CN" sz="1800" kern="1200" dirty="0" smtClean="0"/>
            <a:t>ADO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1F943-9D4A-4555-A6F9-4649EE2031D4}" type="datetimeFigureOut">
              <a:rPr lang="zh-CN" altLang="en-US" smtClean="0"/>
              <a:pPr/>
              <a:t>2012-2-6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CA33E-3326-4B6C-AB3B-10012ED56A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F7BA283-DB6F-4A54-A8CE-F4BDCA3874B7}" type="datetimeFigureOut">
              <a:rPr lang="zh-CN" altLang="en-US"/>
              <a:pPr>
                <a:defRPr/>
              </a:pPr>
              <a:t>2012-2-6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549BC03-C6FA-4C95-B6B6-2E7A52AFC8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0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9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480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186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187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191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192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212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49BC03-C6FA-4C95-B6B6-2E7A52AFC814}" type="slidenum">
              <a:rPr lang="zh-CN" altLang="en-US" smtClean="0"/>
              <a:pPr>
                <a:defRPr/>
              </a:pPr>
              <a:t>389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 userDrawn="1"/>
        </p:nvSpPr>
        <p:spPr>
          <a:xfrm>
            <a:off x="3786188" y="5500688"/>
            <a:ext cx="5357812" cy="5715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6" descr="Logo(达内-白色)_Lin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 rot="5400000">
            <a:off x="3250406" y="-2464593"/>
            <a:ext cx="2643187" cy="914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/>
          </a:p>
        </p:txBody>
      </p:sp>
      <p:grpSp>
        <p:nvGrpSpPr>
          <p:cNvPr id="7" name="组合 12"/>
          <p:cNvGrpSpPr>
            <a:grpSpLocks/>
          </p:cNvGrpSpPr>
          <p:nvPr userDrawn="1"/>
        </p:nvGrpSpPr>
        <p:grpSpPr bwMode="auto">
          <a:xfrm>
            <a:off x="758303" y="928688"/>
            <a:ext cx="9358313" cy="2786062"/>
            <a:chOff x="571472" y="928670"/>
            <a:chExt cx="9358378" cy="2786082"/>
          </a:xfrm>
        </p:grpSpPr>
        <p:pic>
          <p:nvPicPr>
            <p:cNvPr id="8" name="Picture 2" descr="E:\PPT素材\精选ppt\免费分享的PPT资料\08PPT可用的图片\锐普创意图片\地图\创意商务 (1649)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704" t="26892" r="70505" b="6342"/>
            <a:stretch>
              <a:fillRect/>
            </a:stretch>
          </p:blipFill>
          <p:spPr bwMode="auto">
            <a:xfrm>
              <a:off x="3929058" y="1314436"/>
              <a:ext cx="1500198" cy="2400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71472" y="928670"/>
              <a:ext cx="9358378" cy="22161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800" dirty="0">
                  <a:solidFill>
                    <a:schemeClr val="tx2"/>
                  </a:solidFill>
                  <a:latin typeface="Arial Black" pitchFamily="34" charset="0"/>
                  <a:ea typeface="+mn-ea"/>
                </a:rPr>
                <a:t>Tar   </a:t>
              </a:r>
              <a:r>
                <a:rPr lang="en-US" altLang="zh-CN" sz="13800" dirty="0" err="1">
                  <a:solidFill>
                    <a:schemeClr val="tx2"/>
                  </a:solidFill>
                  <a:latin typeface="Arial Black" pitchFamily="34" charset="0"/>
                  <a:ea typeface="+mn-ea"/>
                </a:rPr>
                <a:t>na</a:t>
              </a:r>
              <a:endParaRPr lang="zh-CN" altLang="en-US" sz="13800" dirty="0">
                <a:solidFill>
                  <a:schemeClr val="tx2"/>
                </a:solidFill>
                <a:latin typeface="Arial Black" pitchFamily="34" charset="0"/>
                <a:ea typeface="+mn-ea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00430" y="5429265"/>
            <a:ext cx="5643570" cy="9286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3744926"/>
            <a:ext cx="7772400" cy="1470025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PPT素材\图片素材\达内素材\封面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950" y="0"/>
            <a:ext cx="9251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E25CC-E885-44AA-9BC0-2AE4A37512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37DEB-DFCD-4721-ABD0-6A3C3D4AF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3E38C-1635-459D-89FC-327F309266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006F3-AE4B-476B-8919-2D78C55E5B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8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06F7E-4B73-4B16-9F13-1DA925FCA1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照片\企业答谢会名企素材\达内IT企业联盟部分参会企业logo展示.JPG"/>
          <p:cNvPicPr>
            <a:picLocks noChangeAspect="1" noChangeArrowheads="1"/>
          </p:cNvPicPr>
          <p:nvPr userDrawn="1"/>
        </p:nvPicPr>
        <p:blipFill>
          <a:blip r:embed="rId2" cstate="print"/>
          <a:srcRect r="10490"/>
          <a:stretch>
            <a:fillRect/>
          </a:stretch>
        </p:blipFill>
        <p:spPr bwMode="auto">
          <a:xfrm>
            <a:off x="0" y="0"/>
            <a:ext cx="9144000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786191"/>
            <a:ext cx="9144000" cy="1714512"/>
          </a:xfrm>
          <a:prstGeom prst="rect">
            <a:avLst/>
          </a:prstGeom>
          <a:solidFill>
            <a:schemeClr val="tx2">
              <a:alpha val="74000"/>
            </a:schemeClr>
          </a:soli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4A94A-7846-4C64-85E9-75DE4B68A4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49685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006F3-AE4B-476B-8919-2D78C55E5B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5" name="同侧圆角矩形 4"/>
          <p:cNvSpPr/>
          <p:nvPr userDrawn="1"/>
        </p:nvSpPr>
        <p:spPr>
          <a:xfrm rot="5400000">
            <a:off x="3643313" y="-3286125"/>
            <a:ext cx="928687" cy="8215313"/>
          </a:xfrm>
          <a:prstGeom prst="round2Same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0" y="357166"/>
            <a:ext cx="8201060" cy="9286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428596" y="285729"/>
            <a:ext cx="8201060" cy="928695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B02AC-C87B-4281-A66C-3E4D9BF2A69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-24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256A678-DDAE-475F-9A0A-6D4FFD7A71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diagramData" Target="../diagrams/data11.xml"/><Relationship Id="rId18" Type="http://schemas.openxmlformats.org/officeDocument/2006/relationships/diagramData" Target="../diagrams/data12.xml"/><Relationship Id="rId26" Type="http://schemas.openxmlformats.org/officeDocument/2006/relationships/diagramColors" Target="../diagrams/colors13.xml"/><Relationship Id="rId3" Type="http://schemas.openxmlformats.org/officeDocument/2006/relationships/diagramData" Target="../diagrams/data9.xml"/><Relationship Id="rId21" Type="http://schemas.openxmlformats.org/officeDocument/2006/relationships/diagramColors" Target="../diagrams/colors12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17" Type="http://schemas.microsoft.com/office/2007/relationships/diagramDrawing" Target="../diagrams/drawing11.xml"/><Relationship Id="rId25" Type="http://schemas.openxmlformats.org/officeDocument/2006/relationships/diagramQuickStyle" Target="../diagrams/quickStyle13.xml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11.xml"/><Relationship Id="rId20" Type="http://schemas.openxmlformats.org/officeDocument/2006/relationships/diagramQuickStyle" Target="../diagrams/quickStyle12.xml"/><Relationship Id="rId29" Type="http://schemas.openxmlformats.org/officeDocument/2006/relationships/diagramLayout" Target="../diagrams/layout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24" Type="http://schemas.openxmlformats.org/officeDocument/2006/relationships/diagramLayout" Target="../diagrams/layout13.xml"/><Relationship Id="rId32" Type="http://schemas.microsoft.com/office/2007/relationships/diagramDrawing" Target="../diagrams/drawing14.xml"/><Relationship Id="rId5" Type="http://schemas.openxmlformats.org/officeDocument/2006/relationships/diagramQuickStyle" Target="../diagrams/quickStyle9.xml"/><Relationship Id="rId15" Type="http://schemas.openxmlformats.org/officeDocument/2006/relationships/diagramQuickStyle" Target="../diagrams/quickStyle11.xml"/><Relationship Id="rId23" Type="http://schemas.openxmlformats.org/officeDocument/2006/relationships/diagramData" Target="../diagrams/data13.xml"/><Relationship Id="rId28" Type="http://schemas.openxmlformats.org/officeDocument/2006/relationships/diagramData" Target="../diagrams/data14.xml"/><Relationship Id="rId10" Type="http://schemas.openxmlformats.org/officeDocument/2006/relationships/diagramQuickStyle" Target="../diagrams/quickStyle10.xml"/><Relationship Id="rId19" Type="http://schemas.openxmlformats.org/officeDocument/2006/relationships/diagramLayout" Target="../diagrams/layout12.xml"/><Relationship Id="rId31" Type="http://schemas.openxmlformats.org/officeDocument/2006/relationships/diagramColors" Target="../diagrams/colors14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Relationship Id="rId14" Type="http://schemas.openxmlformats.org/officeDocument/2006/relationships/diagramLayout" Target="../diagrams/layout11.xml"/><Relationship Id="rId22" Type="http://schemas.microsoft.com/office/2007/relationships/diagramDrawing" Target="../diagrams/drawing12.xml"/><Relationship Id="rId27" Type="http://schemas.microsoft.com/office/2007/relationships/diagramDrawing" Target="../diagrams/drawing13.xml"/><Relationship Id="rId30" Type="http://schemas.openxmlformats.org/officeDocument/2006/relationships/diagramQuickStyle" Target="../diagrams/quickStyle1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Data" Target="../diagrams/data8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diagramData" Target="../diagrams/data7.xml"/><Relationship Id="rId42" Type="http://schemas.openxmlformats.org/officeDocument/2006/relationships/diagramColors" Target="../diagrams/colors8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image" Target="../media/image10.png"/><Relationship Id="rId38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QuickStyle" Target="../diagrams/quickStyl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openxmlformats.org/officeDocument/2006/relationships/diagramColors" Target="../diagrams/colors7.xml"/><Relationship Id="rId40" Type="http://schemas.openxmlformats.org/officeDocument/2006/relationships/diagramLayout" Target="../diagrams/layout8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Layout" Target="../diagrams/layout7.xml"/><Relationship Id="rId43" Type="http://schemas.microsoft.com/office/2007/relationships/diagramDrawing" Target="../diagrams/drawing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18" Type="http://schemas.openxmlformats.org/officeDocument/2006/relationships/diagramData" Target="../diagrams/data18.xml"/><Relationship Id="rId26" Type="http://schemas.openxmlformats.org/officeDocument/2006/relationships/diagramColors" Target="../diagrams/colors19.xml"/><Relationship Id="rId3" Type="http://schemas.openxmlformats.org/officeDocument/2006/relationships/diagramData" Target="../diagrams/data15.xml"/><Relationship Id="rId21" Type="http://schemas.openxmlformats.org/officeDocument/2006/relationships/diagramColors" Target="../diagrams/colors18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5" Type="http://schemas.openxmlformats.org/officeDocument/2006/relationships/diagramQuickStyle" Target="../diagrams/quickStyle19.xml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6" Type="http://schemas.openxmlformats.org/officeDocument/2006/relationships/diagramColors" Target="../diagrams/colors17.xml"/><Relationship Id="rId20" Type="http://schemas.openxmlformats.org/officeDocument/2006/relationships/diagramQuickStyle" Target="../diagrams/quickStyle18.xml"/><Relationship Id="rId29" Type="http://schemas.openxmlformats.org/officeDocument/2006/relationships/diagramLayout" Target="../diagrams/layout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24" Type="http://schemas.openxmlformats.org/officeDocument/2006/relationships/diagramLayout" Target="../diagrams/layout19.xml"/><Relationship Id="rId32" Type="http://schemas.microsoft.com/office/2007/relationships/diagramDrawing" Target="../diagrams/drawing20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23" Type="http://schemas.openxmlformats.org/officeDocument/2006/relationships/diagramData" Target="../diagrams/data19.xml"/><Relationship Id="rId28" Type="http://schemas.openxmlformats.org/officeDocument/2006/relationships/diagramData" Target="../diagrams/data20.xml"/><Relationship Id="rId10" Type="http://schemas.openxmlformats.org/officeDocument/2006/relationships/diagramQuickStyle" Target="../diagrams/quickStyle16.xml"/><Relationship Id="rId19" Type="http://schemas.openxmlformats.org/officeDocument/2006/relationships/diagramLayout" Target="../diagrams/layout18.xml"/><Relationship Id="rId31" Type="http://schemas.openxmlformats.org/officeDocument/2006/relationships/diagramColors" Target="../diagrams/colors20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Relationship Id="rId22" Type="http://schemas.microsoft.com/office/2007/relationships/diagramDrawing" Target="../diagrams/drawing18.xml"/><Relationship Id="rId27" Type="http://schemas.microsoft.com/office/2007/relationships/diagramDrawing" Target="../diagrams/drawing19.xml"/><Relationship Id="rId30" Type="http://schemas.openxmlformats.org/officeDocument/2006/relationships/diagramQuickStyle" Target="../diagrams/quickStyle20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13" Type="http://schemas.openxmlformats.org/officeDocument/2006/relationships/diagramData" Target="../diagrams/data23.xml"/><Relationship Id="rId18" Type="http://schemas.openxmlformats.org/officeDocument/2006/relationships/diagramData" Target="../diagrams/data24.xml"/><Relationship Id="rId26" Type="http://schemas.openxmlformats.org/officeDocument/2006/relationships/diagramColors" Target="../diagrams/colors25.xml"/><Relationship Id="rId3" Type="http://schemas.openxmlformats.org/officeDocument/2006/relationships/diagramData" Target="../diagrams/data21.xml"/><Relationship Id="rId21" Type="http://schemas.openxmlformats.org/officeDocument/2006/relationships/diagramColors" Target="../diagrams/colors24.xml"/><Relationship Id="rId7" Type="http://schemas.microsoft.com/office/2007/relationships/diagramDrawing" Target="../diagrams/drawing21.xml"/><Relationship Id="rId12" Type="http://schemas.microsoft.com/office/2007/relationships/diagramDrawing" Target="../diagrams/drawing22.xml"/><Relationship Id="rId17" Type="http://schemas.microsoft.com/office/2007/relationships/diagramDrawing" Target="../diagrams/drawing23.xml"/><Relationship Id="rId25" Type="http://schemas.openxmlformats.org/officeDocument/2006/relationships/diagramQuickStyle" Target="../diagrams/quickStyle25.xml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6" Type="http://schemas.openxmlformats.org/officeDocument/2006/relationships/diagramColors" Target="../diagrams/colors23.xml"/><Relationship Id="rId20" Type="http://schemas.openxmlformats.org/officeDocument/2006/relationships/diagramQuickStyle" Target="../diagrams/quickStyle24.xml"/><Relationship Id="rId29" Type="http://schemas.openxmlformats.org/officeDocument/2006/relationships/diagramLayout" Target="../diagrams/layout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2.xml"/><Relationship Id="rId24" Type="http://schemas.openxmlformats.org/officeDocument/2006/relationships/diagramLayout" Target="../diagrams/layout25.xml"/><Relationship Id="rId32" Type="http://schemas.microsoft.com/office/2007/relationships/diagramDrawing" Target="../diagrams/drawing26.xml"/><Relationship Id="rId5" Type="http://schemas.openxmlformats.org/officeDocument/2006/relationships/diagramQuickStyle" Target="../diagrams/quickStyle21.xml"/><Relationship Id="rId15" Type="http://schemas.openxmlformats.org/officeDocument/2006/relationships/diagramQuickStyle" Target="../diagrams/quickStyle23.xml"/><Relationship Id="rId23" Type="http://schemas.openxmlformats.org/officeDocument/2006/relationships/diagramData" Target="../diagrams/data25.xml"/><Relationship Id="rId28" Type="http://schemas.openxmlformats.org/officeDocument/2006/relationships/diagramData" Target="../diagrams/data26.xml"/><Relationship Id="rId10" Type="http://schemas.openxmlformats.org/officeDocument/2006/relationships/diagramQuickStyle" Target="../diagrams/quickStyle22.xml"/><Relationship Id="rId19" Type="http://schemas.openxmlformats.org/officeDocument/2006/relationships/diagramLayout" Target="../diagrams/layout24.xml"/><Relationship Id="rId31" Type="http://schemas.openxmlformats.org/officeDocument/2006/relationships/diagramColors" Target="../diagrams/colors26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Relationship Id="rId14" Type="http://schemas.openxmlformats.org/officeDocument/2006/relationships/diagramLayout" Target="../diagrams/layout23.xml"/><Relationship Id="rId22" Type="http://schemas.microsoft.com/office/2007/relationships/diagramDrawing" Target="../diagrams/drawing24.xml"/><Relationship Id="rId27" Type="http://schemas.microsoft.com/office/2007/relationships/diagramDrawing" Target="../diagrams/drawing25.xml"/><Relationship Id="rId30" Type="http://schemas.openxmlformats.org/officeDocument/2006/relationships/diagramQuickStyle" Target="../diagrams/quickStyle2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8.xml"/><Relationship Id="rId13" Type="http://schemas.openxmlformats.org/officeDocument/2006/relationships/diagramData" Target="../diagrams/data29.xml"/><Relationship Id="rId18" Type="http://schemas.openxmlformats.org/officeDocument/2006/relationships/diagramData" Target="../diagrams/data30.xml"/><Relationship Id="rId26" Type="http://schemas.openxmlformats.org/officeDocument/2006/relationships/diagramColors" Target="../diagrams/colors31.xml"/><Relationship Id="rId3" Type="http://schemas.openxmlformats.org/officeDocument/2006/relationships/diagramData" Target="../diagrams/data27.xml"/><Relationship Id="rId21" Type="http://schemas.openxmlformats.org/officeDocument/2006/relationships/diagramColors" Target="../diagrams/colors30.xml"/><Relationship Id="rId7" Type="http://schemas.microsoft.com/office/2007/relationships/diagramDrawing" Target="../diagrams/drawing27.xml"/><Relationship Id="rId12" Type="http://schemas.microsoft.com/office/2007/relationships/diagramDrawing" Target="../diagrams/drawing28.xml"/><Relationship Id="rId17" Type="http://schemas.microsoft.com/office/2007/relationships/diagramDrawing" Target="../diagrams/drawing29.xml"/><Relationship Id="rId25" Type="http://schemas.openxmlformats.org/officeDocument/2006/relationships/diagramQuickStyle" Target="../diagrams/quickStyle31.xml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6" Type="http://schemas.openxmlformats.org/officeDocument/2006/relationships/diagramColors" Target="../diagrams/colors29.xml"/><Relationship Id="rId20" Type="http://schemas.openxmlformats.org/officeDocument/2006/relationships/diagramQuickStyle" Target="../diagrams/quickStyle30.xml"/><Relationship Id="rId29" Type="http://schemas.openxmlformats.org/officeDocument/2006/relationships/diagramLayout" Target="../diagrams/layout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11" Type="http://schemas.openxmlformats.org/officeDocument/2006/relationships/diagramColors" Target="../diagrams/colors28.xml"/><Relationship Id="rId24" Type="http://schemas.openxmlformats.org/officeDocument/2006/relationships/diagramLayout" Target="../diagrams/layout31.xml"/><Relationship Id="rId32" Type="http://schemas.microsoft.com/office/2007/relationships/diagramDrawing" Target="../diagrams/drawing32.xml"/><Relationship Id="rId5" Type="http://schemas.openxmlformats.org/officeDocument/2006/relationships/diagramQuickStyle" Target="../diagrams/quickStyle27.xml"/><Relationship Id="rId15" Type="http://schemas.openxmlformats.org/officeDocument/2006/relationships/diagramQuickStyle" Target="../diagrams/quickStyle29.xml"/><Relationship Id="rId23" Type="http://schemas.openxmlformats.org/officeDocument/2006/relationships/diagramData" Target="../diagrams/data31.xml"/><Relationship Id="rId28" Type="http://schemas.openxmlformats.org/officeDocument/2006/relationships/diagramData" Target="../diagrams/data32.xml"/><Relationship Id="rId10" Type="http://schemas.openxmlformats.org/officeDocument/2006/relationships/diagramQuickStyle" Target="../diagrams/quickStyle28.xml"/><Relationship Id="rId19" Type="http://schemas.openxmlformats.org/officeDocument/2006/relationships/diagramLayout" Target="../diagrams/layout30.xml"/><Relationship Id="rId31" Type="http://schemas.openxmlformats.org/officeDocument/2006/relationships/diagramColors" Target="../diagrams/colors32.xml"/><Relationship Id="rId4" Type="http://schemas.openxmlformats.org/officeDocument/2006/relationships/diagramLayout" Target="../diagrams/layout27.xml"/><Relationship Id="rId9" Type="http://schemas.openxmlformats.org/officeDocument/2006/relationships/diagramLayout" Target="../diagrams/layout28.xml"/><Relationship Id="rId14" Type="http://schemas.openxmlformats.org/officeDocument/2006/relationships/diagramLayout" Target="../diagrams/layout29.xml"/><Relationship Id="rId22" Type="http://schemas.microsoft.com/office/2007/relationships/diagramDrawing" Target="../diagrams/drawing30.xml"/><Relationship Id="rId27" Type="http://schemas.microsoft.com/office/2007/relationships/diagramDrawing" Target="../diagrams/drawing31.xml"/><Relationship Id="rId30" Type="http://schemas.openxmlformats.org/officeDocument/2006/relationships/diagramQuickStyle" Target="../diagrams/quickStyle3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4.xml"/><Relationship Id="rId13" Type="http://schemas.openxmlformats.org/officeDocument/2006/relationships/diagramData" Target="../diagrams/data35.xml"/><Relationship Id="rId18" Type="http://schemas.openxmlformats.org/officeDocument/2006/relationships/diagramData" Target="../diagrams/data36.xml"/><Relationship Id="rId26" Type="http://schemas.openxmlformats.org/officeDocument/2006/relationships/diagramColors" Target="../diagrams/colors37.xml"/><Relationship Id="rId3" Type="http://schemas.openxmlformats.org/officeDocument/2006/relationships/diagramData" Target="../diagrams/data33.xml"/><Relationship Id="rId21" Type="http://schemas.openxmlformats.org/officeDocument/2006/relationships/diagramColors" Target="../diagrams/colors36.xml"/><Relationship Id="rId7" Type="http://schemas.microsoft.com/office/2007/relationships/diagramDrawing" Target="../diagrams/drawing33.xml"/><Relationship Id="rId12" Type="http://schemas.microsoft.com/office/2007/relationships/diagramDrawing" Target="../diagrams/drawing34.xml"/><Relationship Id="rId17" Type="http://schemas.microsoft.com/office/2007/relationships/diagramDrawing" Target="../diagrams/drawing35.xml"/><Relationship Id="rId25" Type="http://schemas.openxmlformats.org/officeDocument/2006/relationships/diagramQuickStyle" Target="../diagrams/quickStyle37.xml"/><Relationship Id="rId3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6" Type="http://schemas.openxmlformats.org/officeDocument/2006/relationships/diagramColors" Target="../diagrams/colors35.xml"/><Relationship Id="rId20" Type="http://schemas.openxmlformats.org/officeDocument/2006/relationships/diagramQuickStyle" Target="../diagrams/quickStyle36.xml"/><Relationship Id="rId29" Type="http://schemas.openxmlformats.org/officeDocument/2006/relationships/diagramLayout" Target="../diagrams/layout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11" Type="http://schemas.openxmlformats.org/officeDocument/2006/relationships/diagramColors" Target="../diagrams/colors34.xml"/><Relationship Id="rId24" Type="http://schemas.openxmlformats.org/officeDocument/2006/relationships/diagramLayout" Target="../diagrams/layout37.xml"/><Relationship Id="rId32" Type="http://schemas.microsoft.com/office/2007/relationships/diagramDrawing" Target="../diagrams/drawing38.xml"/><Relationship Id="rId5" Type="http://schemas.openxmlformats.org/officeDocument/2006/relationships/diagramQuickStyle" Target="../diagrams/quickStyle33.xml"/><Relationship Id="rId15" Type="http://schemas.openxmlformats.org/officeDocument/2006/relationships/diagramQuickStyle" Target="../diagrams/quickStyle35.xml"/><Relationship Id="rId23" Type="http://schemas.openxmlformats.org/officeDocument/2006/relationships/diagramData" Target="../diagrams/data37.xml"/><Relationship Id="rId28" Type="http://schemas.openxmlformats.org/officeDocument/2006/relationships/diagramData" Target="../diagrams/data38.xml"/><Relationship Id="rId10" Type="http://schemas.openxmlformats.org/officeDocument/2006/relationships/diagramQuickStyle" Target="../diagrams/quickStyle34.xml"/><Relationship Id="rId19" Type="http://schemas.openxmlformats.org/officeDocument/2006/relationships/diagramLayout" Target="../diagrams/layout36.xml"/><Relationship Id="rId31" Type="http://schemas.openxmlformats.org/officeDocument/2006/relationships/diagramColors" Target="../diagrams/colors38.xml"/><Relationship Id="rId4" Type="http://schemas.openxmlformats.org/officeDocument/2006/relationships/diagramLayout" Target="../diagrams/layout33.xml"/><Relationship Id="rId9" Type="http://schemas.openxmlformats.org/officeDocument/2006/relationships/diagramLayout" Target="../diagrams/layout34.xml"/><Relationship Id="rId14" Type="http://schemas.openxmlformats.org/officeDocument/2006/relationships/diagramLayout" Target="../diagrams/layout35.xml"/><Relationship Id="rId22" Type="http://schemas.microsoft.com/office/2007/relationships/diagramDrawing" Target="../diagrams/drawing36.xml"/><Relationship Id="rId27" Type="http://schemas.microsoft.com/office/2007/relationships/diagramDrawing" Target="../diagrams/drawing37.xml"/><Relationship Id="rId30" Type="http://schemas.openxmlformats.org/officeDocument/2006/relationships/diagramQuickStyle" Target="../diagrams/quickStyle38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0.xml"/><Relationship Id="rId13" Type="http://schemas.openxmlformats.org/officeDocument/2006/relationships/diagramData" Target="../diagrams/data41.xml"/><Relationship Id="rId18" Type="http://schemas.openxmlformats.org/officeDocument/2006/relationships/diagramData" Target="../diagrams/data42.xml"/><Relationship Id="rId26" Type="http://schemas.openxmlformats.org/officeDocument/2006/relationships/diagramColors" Target="../diagrams/colors43.xml"/><Relationship Id="rId3" Type="http://schemas.openxmlformats.org/officeDocument/2006/relationships/diagramData" Target="../diagrams/data39.xml"/><Relationship Id="rId21" Type="http://schemas.openxmlformats.org/officeDocument/2006/relationships/diagramColors" Target="../diagrams/colors42.xml"/><Relationship Id="rId7" Type="http://schemas.microsoft.com/office/2007/relationships/diagramDrawing" Target="../diagrams/drawing39.xml"/><Relationship Id="rId12" Type="http://schemas.microsoft.com/office/2007/relationships/diagramDrawing" Target="../diagrams/drawing40.xml"/><Relationship Id="rId17" Type="http://schemas.microsoft.com/office/2007/relationships/diagramDrawing" Target="../diagrams/drawing41.xml"/><Relationship Id="rId25" Type="http://schemas.openxmlformats.org/officeDocument/2006/relationships/diagramQuickStyle" Target="../diagrams/quickStyle43.xml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6" Type="http://schemas.openxmlformats.org/officeDocument/2006/relationships/diagramColors" Target="../diagrams/colors41.xml"/><Relationship Id="rId20" Type="http://schemas.openxmlformats.org/officeDocument/2006/relationships/diagramQuickStyle" Target="../diagrams/quickStyle42.xml"/><Relationship Id="rId29" Type="http://schemas.openxmlformats.org/officeDocument/2006/relationships/diagramLayout" Target="../diagrams/layout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9.xml"/><Relationship Id="rId11" Type="http://schemas.openxmlformats.org/officeDocument/2006/relationships/diagramColors" Target="../diagrams/colors40.xml"/><Relationship Id="rId24" Type="http://schemas.openxmlformats.org/officeDocument/2006/relationships/diagramLayout" Target="../diagrams/layout43.xml"/><Relationship Id="rId32" Type="http://schemas.microsoft.com/office/2007/relationships/diagramDrawing" Target="../diagrams/drawing44.xml"/><Relationship Id="rId5" Type="http://schemas.openxmlformats.org/officeDocument/2006/relationships/diagramQuickStyle" Target="../diagrams/quickStyle39.xml"/><Relationship Id="rId15" Type="http://schemas.openxmlformats.org/officeDocument/2006/relationships/diagramQuickStyle" Target="../diagrams/quickStyle41.xml"/><Relationship Id="rId23" Type="http://schemas.openxmlformats.org/officeDocument/2006/relationships/diagramData" Target="../diagrams/data43.xml"/><Relationship Id="rId28" Type="http://schemas.openxmlformats.org/officeDocument/2006/relationships/diagramData" Target="../diagrams/data44.xml"/><Relationship Id="rId10" Type="http://schemas.openxmlformats.org/officeDocument/2006/relationships/diagramQuickStyle" Target="../diagrams/quickStyle40.xml"/><Relationship Id="rId19" Type="http://schemas.openxmlformats.org/officeDocument/2006/relationships/diagramLayout" Target="../diagrams/layout42.xml"/><Relationship Id="rId31" Type="http://schemas.openxmlformats.org/officeDocument/2006/relationships/diagramColors" Target="../diagrams/colors44.xml"/><Relationship Id="rId4" Type="http://schemas.openxmlformats.org/officeDocument/2006/relationships/diagramLayout" Target="../diagrams/layout39.xml"/><Relationship Id="rId9" Type="http://schemas.openxmlformats.org/officeDocument/2006/relationships/diagramLayout" Target="../diagrams/layout40.xml"/><Relationship Id="rId14" Type="http://schemas.openxmlformats.org/officeDocument/2006/relationships/diagramLayout" Target="../diagrams/layout41.xml"/><Relationship Id="rId22" Type="http://schemas.microsoft.com/office/2007/relationships/diagramDrawing" Target="../diagrams/drawing42.xml"/><Relationship Id="rId27" Type="http://schemas.microsoft.com/office/2007/relationships/diagramDrawing" Target="../diagrams/drawing43.xml"/><Relationship Id="rId30" Type="http://schemas.openxmlformats.org/officeDocument/2006/relationships/diagramQuickStyle" Target="../diagrams/quickStyle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6.xml"/><Relationship Id="rId13" Type="http://schemas.openxmlformats.org/officeDocument/2006/relationships/diagramData" Target="../diagrams/data47.xml"/><Relationship Id="rId18" Type="http://schemas.openxmlformats.org/officeDocument/2006/relationships/diagramData" Target="../diagrams/data48.xml"/><Relationship Id="rId26" Type="http://schemas.openxmlformats.org/officeDocument/2006/relationships/diagramColors" Target="../diagrams/colors49.xml"/><Relationship Id="rId3" Type="http://schemas.openxmlformats.org/officeDocument/2006/relationships/diagramData" Target="../diagrams/data45.xml"/><Relationship Id="rId21" Type="http://schemas.openxmlformats.org/officeDocument/2006/relationships/diagramColors" Target="../diagrams/colors48.xml"/><Relationship Id="rId7" Type="http://schemas.microsoft.com/office/2007/relationships/diagramDrawing" Target="../diagrams/drawing45.xml"/><Relationship Id="rId12" Type="http://schemas.microsoft.com/office/2007/relationships/diagramDrawing" Target="../diagrams/drawing46.xml"/><Relationship Id="rId17" Type="http://schemas.microsoft.com/office/2007/relationships/diagramDrawing" Target="../diagrams/drawing47.xml"/><Relationship Id="rId25" Type="http://schemas.openxmlformats.org/officeDocument/2006/relationships/diagramQuickStyle" Target="../diagrams/quickStyle49.xml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6" Type="http://schemas.openxmlformats.org/officeDocument/2006/relationships/diagramColors" Target="../diagrams/colors47.xml"/><Relationship Id="rId20" Type="http://schemas.openxmlformats.org/officeDocument/2006/relationships/diagramQuickStyle" Target="../diagrams/quickStyle48.xml"/><Relationship Id="rId29" Type="http://schemas.openxmlformats.org/officeDocument/2006/relationships/diagramLayout" Target="../diagrams/layout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5.xml"/><Relationship Id="rId11" Type="http://schemas.openxmlformats.org/officeDocument/2006/relationships/diagramColors" Target="../diagrams/colors46.xml"/><Relationship Id="rId24" Type="http://schemas.openxmlformats.org/officeDocument/2006/relationships/diagramLayout" Target="../diagrams/layout49.xml"/><Relationship Id="rId32" Type="http://schemas.microsoft.com/office/2007/relationships/diagramDrawing" Target="../diagrams/drawing50.xml"/><Relationship Id="rId5" Type="http://schemas.openxmlformats.org/officeDocument/2006/relationships/diagramQuickStyle" Target="../diagrams/quickStyle45.xml"/><Relationship Id="rId15" Type="http://schemas.openxmlformats.org/officeDocument/2006/relationships/diagramQuickStyle" Target="../diagrams/quickStyle47.xml"/><Relationship Id="rId23" Type="http://schemas.openxmlformats.org/officeDocument/2006/relationships/diagramData" Target="../diagrams/data49.xml"/><Relationship Id="rId28" Type="http://schemas.openxmlformats.org/officeDocument/2006/relationships/diagramData" Target="../diagrams/data50.xml"/><Relationship Id="rId10" Type="http://schemas.openxmlformats.org/officeDocument/2006/relationships/diagramQuickStyle" Target="../diagrams/quickStyle46.xml"/><Relationship Id="rId19" Type="http://schemas.openxmlformats.org/officeDocument/2006/relationships/diagramLayout" Target="../diagrams/layout48.xml"/><Relationship Id="rId31" Type="http://schemas.openxmlformats.org/officeDocument/2006/relationships/diagramColors" Target="../diagrams/colors50.xml"/><Relationship Id="rId4" Type="http://schemas.openxmlformats.org/officeDocument/2006/relationships/diagramLayout" Target="../diagrams/layout45.xml"/><Relationship Id="rId9" Type="http://schemas.openxmlformats.org/officeDocument/2006/relationships/diagramLayout" Target="../diagrams/layout46.xml"/><Relationship Id="rId14" Type="http://schemas.openxmlformats.org/officeDocument/2006/relationships/diagramLayout" Target="../diagrams/layout47.xml"/><Relationship Id="rId22" Type="http://schemas.microsoft.com/office/2007/relationships/diagramDrawing" Target="../diagrams/drawing48.xml"/><Relationship Id="rId27" Type="http://schemas.microsoft.com/office/2007/relationships/diagramDrawing" Target="../diagrams/drawing49.xml"/><Relationship Id="rId30" Type="http://schemas.openxmlformats.org/officeDocument/2006/relationships/diagramQuickStyle" Target="../diagrams/quickStyle50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2.xml"/><Relationship Id="rId13" Type="http://schemas.openxmlformats.org/officeDocument/2006/relationships/diagramData" Target="../diagrams/data53.xml"/><Relationship Id="rId18" Type="http://schemas.openxmlformats.org/officeDocument/2006/relationships/diagramData" Target="../diagrams/data54.xml"/><Relationship Id="rId26" Type="http://schemas.openxmlformats.org/officeDocument/2006/relationships/diagramColors" Target="../diagrams/colors55.xml"/><Relationship Id="rId3" Type="http://schemas.openxmlformats.org/officeDocument/2006/relationships/diagramData" Target="../diagrams/data51.xml"/><Relationship Id="rId21" Type="http://schemas.openxmlformats.org/officeDocument/2006/relationships/diagramColors" Target="../diagrams/colors54.xml"/><Relationship Id="rId7" Type="http://schemas.microsoft.com/office/2007/relationships/diagramDrawing" Target="../diagrams/drawing51.xml"/><Relationship Id="rId12" Type="http://schemas.microsoft.com/office/2007/relationships/diagramDrawing" Target="../diagrams/drawing52.xml"/><Relationship Id="rId17" Type="http://schemas.microsoft.com/office/2007/relationships/diagramDrawing" Target="../diagrams/drawing53.xml"/><Relationship Id="rId25" Type="http://schemas.openxmlformats.org/officeDocument/2006/relationships/diagramQuickStyle" Target="../diagrams/quickStyle55.xml"/><Relationship Id="rId33" Type="http://schemas.openxmlformats.org/officeDocument/2006/relationships/image" Target="../media/image13.jpeg"/><Relationship Id="rId2" Type="http://schemas.openxmlformats.org/officeDocument/2006/relationships/notesSlide" Target="../notesSlides/notesSlide50.xml"/><Relationship Id="rId16" Type="http://schemas.openxmlformats.org/officeDocument/2006/relationships/diagramColors" Target="../diagrams/colors53.xml"/><Relationship Id="rId20" Type="http://schemas.openxmlformats.org/officeDocument/2006/relationships/diagramQuickStyle" Target="../diagrams/quickStyle54.xml"/><Relationship Id="rId29" Type="http://schemas.openxmlformats.org/officeDocument/2006/relationships/diagramLayout" Target="../diagrams/layout5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1.xml"/><Relationship Id="rId11" Type="http://schemas.openxmlformats.org/officeDocument/2006/relationships/diagramColors" Target="../diagrams/colors52.xml"/><Relationship Id="rId24" Type="http://schemas.openxmlformats.org/officeDocument/2006/relationships/diagramLayout" Target="../diagrams/layout55.xml"/><Relationship Id="rId32" Type="http://schemas.microsoft.com/office/2007/relationships/diagramDrawing" Target="../diagrams/drawing56.xml"/><Relationship Id="rId5" Type="http://schemas.openxmlformats.org/officeDocument/2006/relationships/diagramQuickStyle" Target="../diagrams/quickStyle51.xml"/><Relationship Id="rId15" Type="http://schemas.openxmlformats.org/officeDocument/2006/relationships/diagramQuickStyle" Target="../diagrams/quickStyle53.xml"/><Relationship Id="rId23" Type="http://schemas.openxmlformats.org/officeDocument/2006/relationships/diagramData" Target="../diagrams/data55.xml"/><Relationship Id="rId28" Type="http://schemas.openxmlformats.org/officeDocument/2006/relationships/diagramData" Target="../diagrams/data56.xml"/><Relationship Id="rId10" Type="http://schemas.openxmlformats.org/officeDocument/2006/relationships/diagramQuickStyle" Target="../diagrams/quickStyle52.xml"/><Relationship Id="rId19" Type="http://schemas.openxmlformats.org/officeDocument/2006/relationships/diagramLayout" Target="../diagrams/layout54.xml"/><Relationship Id="rId31" Type="http://schemas.openxmlformats.org/officeDocument/2006/relationships/diagramColors" Target="../diagrams/colors56.xml"/><Relationship Id="rId4" Type="http://schemas.openxmlformats.org/officeDocument/2006/relationships/diagramLayout" Target="../diagrams/layout51.xml"/><Relationship Id="rId9" Type="http://schemas.openxmlformats.org/officeDocument/2006/relationships/diagramLayout" Target="../diagrams/layout52.xml"/><Relationship Id="rId14" Type="http://schemas.openxmlformats.org/officeDocument/2006/relationships/diagramLayout" Target="../diagrams/layout53.xml"/><Relationship Id="rId22" Type="http://schemas.microsoft.com/office/2007/relationships/diagramDrawing" Target="../diagrams/drawing54.xml"/><Relationship Id="rId27" Type="http://schemas.microsoft.com/office/2007/relationships/diagramDrawing" Target="../diagrams/drawing55.xml"/><Relationship Id="rId30" Type="http://schemas.openxmlformats.org/officeDocument/2006/relationships/diagramQuickStyle" Target="../diagrams/quickStyle5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8.xml"/><Relationship Id="rId13" Type="http://schemas.openxmlformats.org/officeDocument/2006/relationships/diagramData" Target="../diagrams/data59.xml"/><Relationship Id="rId18" Type="http://schemas.openxmlformats.org/officeDocument/2006/relationships/diagramData" Target="../diagrams/data60.xml"/><Relationship Id="rId26" Type="http://schemas.openxmlformats.org/officeDocument/2006/relationships/diagramColors" Target="../diagrams/colors61.xml"/><Relationship Id="rId3" Type="http://schemas.openxmlformats.org/officeDocument/2006/relationships/diagramData" Target="../diagrams/data57.xml"/><Relationship Id="rId21" Type="http://schemas.openxmlformats.org/officeDocument/2006/relationships/diagramColors" Target="../diagrams/colors60.xml"/><Relationship Id="rId7" Type="http://schemas.microsoft.com/office/2007/relationships/diagramDrawing" Target="../diagrams/drawing57.xml"/><Relationship Id="rId12" Type="http://schemas.microsoft.com/office/2007/relationships/diagramDrawing" Target="../diagrams/drawing58.xml"/><Relationship Id="rId17" Type="http://schemas.microsoft.com/office/2007/relationships/diagramDrawing" Target="../diagrams/drawing59.xml"/><Relationship Id="rId25" Type="http://schemas.openxmlformats.org/officeDocument/2006/relationships/diagramQuickStyle" Target="../diagrams/quickStyle61.xml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6" Type="http://schemas.openxmlformats.org/officeDocument/2006/relationships/diagramColors" Target="../diagrams/colors59.xml"/><Relationship Id="rId20" Type="http://schemas.openxmlformats.org/officeDocument/2006/relationships/diagramQuickStyle" Target="../diagrams/quickStyle60.xml"/><Relationship Id="rId29" Type="http://schemas.openxmlformats.org/officeDocument/2006/relationships/diagramLayout" Target="../diagrams/layout6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7.xml"/><Relationship Id="rId11" Type="http://schemas.openxmlformats.org/officeDocument/2006/relationships/diagramColors" Target="../diagrams/colors58.xml"/><Relationship Id="rId24" Type="http://schemas.openxmlformats.org/officeDocument/2006/relationships/diagramLayout" Target="../diagrams/layout61.xml"/><Relationship Id="rId32" Type="http://schemas.microsoft.com/office/2007/relationships/diagramDrawing" Target="../diagrams/drawing62.xml"/><Relationship Id="rId5" Type="http://schemas.openxmlformats.org/officeDocument/2006/relationships/diagramQuickStyle" Target="../diagrams/quickStyle57.xml"/><Relationship Id="rId15" Type="http://schemas.openxmlformats.org/officeDocument/2006/relationships/diagramQuickStyle" Target="../diagrams/quickStyle59.xml"/><Relationship Id="rId23" Type="http://schemas.openxmlformats.org/officeDocument/2006/relationships/diagramData" Target="../diagrams/data61.xml"/><Relationship Id="rId28" Type="http://schemas.openxmlformats.org/officeDocument/2006/relationships/diagramData" Target="../diagrams/data62.xml"/><Relationship Id="rId10" Type="http://schemas.openxmlformats.org/officeDocument/2006/relationships/diagramQuickStyle" Target="../diagrams/quickStyle58.xml"/><Relationship Id="rId19" Type="http://schemas.openxmlformats.org/officeDocument/2006/relationships/diagramLayout" Target="../diagrams/layout60.xml"/><Relationship Id="rId31" Type="http://schemas.openxmlformats.org/officeDocument/2006/relationships/diagramColors" Target="../diagrams/colors62.xml"/><Relationship Id="rId4" Type="http://schemas.openxmlformats.org/officeDocument/2006/relationships/diagramLayout" Target="../diagrams/layout57.xml"/><Relationship Id="rId9" Type="http://schemas.openxmlformats.org/officeDocument/2006/relationships/diagramLayout" Target="../diagrams/layout58.xml"/><Relationship Id="rId14" Type="http://schemas.openxmlformats.org/officeDocument/2006/relationships/diagramLayout" Target="../diagrams/layout59.xml"/><Relationship Id="rId22" Type="http://schemas.microsoft.com/office/2007/relationships/diagramDrawing" Target="../diagrams/drawing60.xml"/><Relationship Id="rId27" Type="http://schemas.microsoft.com/office/2007/relationships/diagramDrawing" Target="../diagrams/drawing61.xml"/><Relationship Id="rId30" Type="http://schemas.openxmlformats.org/officeDocument/2006/relationships/diagramQuickStyle" Target="../diagrams/quickStyle6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4.xml"/><Relationship Id="rId13" Type="http://schemas.openxmlformats.org/officeDocument/2006/relationships/diagramData" Target="../diagrams/data65.xml"/><Relationship Id="rId18" Type="http://schemas.openxmlformats.org/officeDocument/2006/relationships/diagramData" Target="../diagrams/data66.xml"/><Relationship Id="rId26" Type="http://schemas.openxmlformats.org/officeDocument/2006/relationships/diagramColors" Target="../diagrams/colors67.xml"/><Relationship Id="rId3" Type="http://schemas.openxmlformats.org/officeDocument/2006/relationships/diagramData" Target="../diagrams/data63.xml"/><Relationship Id="rId21" Type="http://schemas.openxmlformats.org/officeDocument/2006/relationships/diagramColors" Target="../diagrams/colors66.xml"/><Relationship Id="rId7" Type="http://schemas.microsoft.com/office/2007/relationships/diagramDrawing" Target="../diagrams/drawing63.xml"/><Relationship Id="rId12" Type="http://schemas.microsoft.com/office/2007/relationships/diagramDrawing" Target="../diagrams/drawing64.xml"/><Relationship Id="rId17" Type="http://schemas.microsoft.com/office/2007/relationships/diagramDrawing" Target="../diagrams/drawing65.xml"/><Relationship Id="rId25" Type="http://schemas.openxmlformats.org/officeDocument/2006/relationships/diagramQuickStyle" Target="../diagrams/quickStyle67.xml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67.xml"/><Relationship Id="rId16" Type="http://schemas.openxmlformats.org/officeDocument/2006/relationships/diagramColors" Target="../diagrams/colors65.xml"/><Relationship Id="rId20" Type="http://schemas.openxmlformats.org/officeDocument/2006/relationships/diagramQuickStyle" Target="../diagrams/quickStyle66.xml"/><Relationship Id="rId29" Type="http://schemas.openxmlformats.org/officeDocument/2006/relationships/diagramLayout" Target="../diagrams/layout6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3.xml"/><Relationship Id="rId11" Type="http://schemas.openxmlformats.org/officeDocument/2006/relationships/diagramColors" Target="../diagrams/colors64.xml"/><Relationship Id="rId24" Type="http://schemas.openxmlformats.org/officeDocument/2006/relationships/diagramLayout" Target="../diagrams/layout67.xml"/><Relationship Id="rId32" Type="http://schemas.microsoft.com/office/2007/relationships/diagramDrawing" Target="../diagrams/drawing68.xml"/><Relationship Id="rId5" Type="http://schemas.openxmlformats.org/officeDocument/2006/relationships/diagramQuickStyle" Target="../diagrams/quickStyle63.xml"/><Relationship Id="rId15" Type="http://schemas.openxmlformats.org/officeDocument/2006/relationships/diagramQuickStyle" Target="../diagrams/quickStyle65.xml"/><Relationship Id="rId23" Type="http://schemas.openxmlformats.org/officeDocument/2006/relationships/diagramData" Target="../diagrams/data67.xml"/><Relationship Id="rId28" Type="http://schemas.openxmlformats.org/officeDocument/2006/relationships/diagramData" Target="../diagrams/data68.xml"/><Relationship Id="rId10" Type="http://schemas.openxmlformats.org/officeDocument/2006/relationships/diagramQuickStyle" Target="../diagrams/quickStyle64.xml"/><Relationship Id="rId19" Type="http://schemas.openxmlformats.org/officeDocument/2006/relationships/diagramLayout" Target="../diagrams/layout66.xml"/><Relationship Id="rId31" Type="http://schemas.openxmlformats.org/officeDocument/2006/relationships/diagramColors" Target="../diagrams/colors68.xml"/><Relationship Id="rId4" Type="http://schemas.openxmlformats.org/officeDocument/2006/relationships/diagramLayout" Target="../diagrams/layout63.xml"/><Relationship Id="rId9" Type="http://schemas.openxmlformats.org/officeDocument/2006/relationships/diagramLayout" Target="../diagrams/layout64.xml"/><Relationship Id="rId14" Type="http://schemas.openxmlformats.org/officeDocument/2006/relationships/diagramLayout" Target="../diagrams/layout65.xml"/><Relationship Id="rId22" Type="http://schemas.microsoft.com/office/2007/relationships/diagramDrawing" Target="../diagrams/drawing66.xml"/><Relationship Id="rId27" Type="http://schemas.microsoft.com/office/2007/relationships/diagramDrawing" Target="../diagrams/drawing67.xml"/><Relationship Id="rId30" Type="http://schemas.openxmlformats.org/officeDocument/2006/relationships/diagramQuickStyle" Target="../diagrams/quickStyle68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0.xml"/><Relationship Id="rId13" Type="http://schemas.openxmlformats.org/officeDocument/2006/relationships/diagramData" Target="../diagrams/data71.xml"/><Relationship Id="rId18" Type="http://schemas.openxmlformats.org/officeDocument/2006/relationships/diagramData" Target="../diagrams/data72.xml"/><Relationship Id="rId26" Type="http://schemas.openxmlformats.org/officeDocument/2006/relationships/diagramColors" Target="../diagrams/colors73.xml"/><Relationship Id="rId3" Type="http://schemas.openxmlformats.org/officeDocument/2006/relationships/diagramData" Target="../diagrams/data69.xml"/><Relationship Id="rId21" Type="http://schemas.openxmlformats.org/officeDocument/2006/relationships/diagramColors" Target="../diagrams/colors72.xml"/><Relationship Id="rId7" Type="http://schemas.microsoft.com/office/2007/relationships/diagramDrawing" Target="../diagrams/drawing69.xml"/><Relationship Id="rId12" Type="http://schemas.microsoft.com/office/2007/relationships/diagramDrawing" Target="../diagrams/drawing70.xml"/><Relationship Id="rId17" Type="http://schemas.microsoft.com/office/2007/relationships/diagramDrawing" Target="../diagrams/drawing71.xml"/><Relationship Id="rId25" Type="http://schemas.openxmlformats.org/officeDocument/2006/relationships/diagramQuickStyle" Target="../diagrams/quickStyle73.xml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81.xml"/><Relationship Id="rId16" Type="http://schemas.openxmlformats.org/officeDocument/2006/relationships/diagramColors" Target="../diagrams/colors71.xml"/><Relationship Id="rId20" Type="http://schemas.openxmlformats.org/officeDocument/2006/relationships/diagramQuickStyle" Target="../diagrams/quickStyle72.xml"/><Relationship Id="rId29" Type="http://schemas.openxmlformats.org/officeDocument/2006/relationships/diagramLayout" Target="../diagrams/layout7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9.xml"/><Relationship Id="rId11" Type="http://schemas.openxmlformats.org/officeDocument/2006/relationships/diagramColors" Target="../diagrams/colors70.xml"/><Relationship Id="rId24" Type="http://schemas.openxmlformats.org/officeDocument/2006/relationships/diagramLayout" Target="../diagrams/layout73.xml"/><Relationship Id="rId32" Type="http://schemas.microsoft.com/office/2007/relationships/diagramDrawing" Target="../diagrams/drawing74.xml"/><Relationship Id="rId5" Type="http://schemas.openxmlformats.org/officeDocument/2006/relationships/diagramQuickStyle" Target="../diagrams/quickStyle69.xml"/><Relationship Id="rId15" Type="http://schemas.openxmlformats.org/officeDocument/2006/relationships/diagramQuickStyle" Target="../diagrams/quickStyle71.xml"/><Relationship Id="rId23" Type="http://schemas.openxmlformats.org/officeDocument/2006/relationships/diagramData" Target="../diagrams/data73.xml"/><Relationship Id="rId28" Type="http://schemas.openxmlformats.org/officeDocument/2006/relationships/diagramData" Target="../diagrams/data74.xml"/><Relationship Id="rId10" Type="http://schemas.openxmlformats.org/officeDocument/2006/relationships/diagramQuickStyle" Target="../diagrams/quickStyle70.xml"/><Relationship Id="rId19" Type="http://schemas.openxmlformats.org/officeDocument/2006/relationships/diagramLayout" Target="../diagrams/layout72.xml"/><Relationship Id="rId31" Type="http://schemas.openxmlformats.org/officeDocument/2006/relationships/diagramColors" Target="../diagrams/colors74.xml"/><Relationship Id="rId4" Type="http://schemas.openxmlformats.org/officeDocument/2006/relationships/diagramLayout" Target="../diagrams/layout69.xml"/><Relationship Id="rId9" Type="http://schemas.openxmlformats.org/officeDocument/2006/relationships/diagramLayout" Target="../diagrams/layout70.xml"/><Relationship Id="rId14" Type="http://schemas.openxmlformats.org/officeDocument/2006/relationships/diagramLayout" Target="../diagrams/layout71.xml"/><Relationship Id="rId22" Type="http://schemas.microsoft.com/office/2007/relationships/diagramDrawing" Target="../diagrams/drawing72.xml"/><Relationship Id="rId27" Type="http://schemas.microsoft.com/office/2007/relationships/diagramDrawing" Target="../diagrams/drawing73.xml"/><Relationship Id="rId30" Type="http://schemas.openxmlformats.org/officeDocument/2006/relationships/diagramQuickStyle" Target="../diagrams/quickStyle74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6.xml"/><Relationship Id="rId13" Type="http://schemas.openxmlformats.org/officeDocument/2006/relationships/diagramData" Target="../diagrams/data77.xml"/><Relationship Id="rId18" Type="http://schemas.openxmlformats.org/officeDocument/2006/relationships/diagramData" Target="../diagrams/data78.xml"/><Relationship Id="rId26" Type="http://schemas.openxmlformats.org/officeDocument/2006/relationships/diagramColors" Target="../diagrams/colors79.xml"/><Relationship Id="rId3" Type="http://schemas.openxmlformats.org/officeDocument/2006/relationships/diagramData" Target="../diagrams/data75.xml"/><Relationship Id="rId21" Type="http://schemas.openxmlformats.org/officeDocument/2006/relationships/diagramColors" Target="../diagrams/colors78.xml"/><Relationship Id="rId7" Type="http://schemas.microsoft.com/office/2007/relationships/diagramDrawing" Target="../diagrams/drawing75.xml"/><Relationship Id="rId12" Type="http://schemas.microsoft.com/office/2007/relationships/diagramDrawing" Target="../diagrams/drawing76.xml"/><Relationship Id="rId17" Type="http://schemas.microsoft.com/office/2007/relationships/diagramDrawing" Target="../diagrams/drawing77.xml"/><Relationship Id="rId25" Type="http://schemas.openxmlformats.org/officeDocument/2006/relationships/diagramQuickStyle" Target="../diagrams/quickStyle79.xml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86.xml"/><Relationship Id="rId16" Type="http://schemas.openxmlformats.org/officeDocument/2006/relationships/diagramColors" Target="../diagrams/colors77.xml"/><Relationship Id="rId20" Type="http://schemas.openxmlformats.org/officeDocument/2006/relationships/diagramQuickStyle" Target="../diagrams/quickStyle78.xml"/><Relationship Id="rId29" Type="http://schemas.openxmlformats.org/officeDocument/2006/relationships/diagramLayout" Target="../diagrams/layout8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5.xml"/><Relationship Id="rId11" Type="http://schemas.openxmlformats.org/officeDocument/2006/relationships/diagramColors" Target="../diagrams/colors76.xml"/><Relationship Id="rId24" Type="http://schemas.openxmlformats.org/officeDocument/2006/relationships/diagramLayout" Target="../diagrams/layout79.xml"/><Relationship Id="rId32" Type="http://schemas.microsoft.com/office/2007/relationships/diagramDrawing" Target="../diagrams/drawing80.xml"/><Relationship Id="rId5" Type="http://schemas.openxmlformats.org/officeDocument/2006/relationships/diagramQuickStyle" Target="../diagrams/quickStyle75.xml"/><Relationship Id="rId15" Type="http://schemas.openxmlformats.org/officeDocument/2006/relationships/diagramQuickStyle" Target="../diagrams/quickStyle77.xml"/><Relationship Id="rId23" Type="http://schemas.openxmlformats.org/officeDocument/2006/relationships/diagramData" Target="../diagrams/data79.xml"/><Relationship Id="rId28" Type="http://schemas.openxmlformats.org/officeDocument/2006/relationships/diagramData" Target="../diagrams/data80.xml"/><Relationship Id="rId10" Type="http://schemas.openxmlformats.org/officeDocument/2006/relationships/diagramQuickStyle" Target="../diagrams/quickStyle76.xml"/><Relationship Id="rId19" Type="http://schemas.openxmlformats.org/officeDocument/2006/relationships/diagramLayout" Target="../diagrams/layout78.xml"/><Relationship Id="rId31" Type="http://schemas.openxmlformats.org/officeDocument/2006/relationships/diagramColors" Target="../diagrams/colors80.xml"/><Relationship Id="rId4" Type="http://schemas.openxmlformats.org/officeDocument/2006/relationships/diagramLayout" Target="../diagrams/layout75.xml"/><Relationship Id="rId9" Type="http://schemas.openxmlformats.org/officeDocument/2006/relationships/diagramLayout" Target="../diagrams/layout76.xml"/><Relationship Id="rId14" Type="http://schemas.openxmlformats.org/officeDocument/2006/relationships/diagramLayout" Target="../diagrams/layout77.xml"/><Relationship Id="rId22" Type="http://schemas.microsoft.com/office/2007/relationships/diagramDrawing" Target="../diagrams/drawing78.xml"/><Relationship Id="rId27" Type="http://schemas.microsoft.com/office/2007/relationships/diagramDrawing" Target="../diagrams/drawing79.xml"/><Relationship Id="rId30" Type="http://schemas.openxmlformats.org/officeDocument/2006/relationships/diagramQuickStyle" Target="../diagrams/quickStyle80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2.xml"/><Relationship Id="rId13" Type="http://schemas.openxmlformats.org/officeDocument/2006/relationships/diagramData" Target="../diagrams/data83.xml"/><Relationship Id="rId18" Type="http://schemas.openxmlformats.org/officeDocument/2006/relationships/diagramData" Target="../diagrams/data84.xml"/><Relationship Id="rId26" Type="http://schemas.openxmlformats.org/officeDocument/2006/relationships/diagramColors" Target="../diagrams/colors85.xml"/><Relationship Id="rId3" Type="http://schemas.openxmlformats.org/officeDocument/2006/relationships/diagramData" Target="../diagrams/data81.xml"/><Relationship Id="rId21" Type="http://schemas.openxmlformats.org/officeDocument/2006/relationships/diagramColors" Target="../diagrams/colors84.xml"/><Relationship Id="rId7" Type="http://schemas.microsoft.com/office/2007/relationships/diagramDrawing" Target="../diagrams/drawing81.xml"/><Relationship Id="rId12" Type="http://schemas.microsoft.com/office/2007/relationships/diagramDrawing" Target="../diagrams/drawing82.xml"/><Relationship Id="rId17" Type="http://schemas.microsoft.com/office/2007/relationships/diagramDrawing" Target="../diagrams/drawing83.xml"/><Relationship Id="rId25" Type="http://schemas.openxmlformats.org/officeDocument/2006/relationships/diagramQuickStyle" Target="../diagrams/quickStyle85.xml"/><Relationship Id="rId33" Type="http://schemas.openxmlformats.org/officeDocument/2006/relationships/image" Target="../media/image12.jpeg"/><Relationship Id="rId2" Type="http://schemas.openxmlformats.org/officeDocument/2006/relationships/notesSlide" Target="../notesSlides/notesSlide97.xml"/><Relationship Id="rId16" Type="http://schemas.openxmlformats.org/officeDocument/2006/relationships/diagramColors" Target="../diagrams/colors83.xml"/><Relationship Id="rId20" Type="http://schemas.openxmlformats.org/officeDocument/2006/relationships/diagramQuickStyle" Target="../diagrams/quickStyle84.xml"/><Relationship Id="rId29" Type="http://schemas.openxmlformats.org/officeDocument/2006/relationships/diagramLayout" Target="../diagrams/layout8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1.xml"/><Relationship Id="rId11" Type="http://schemas.openxmlformats.org/officeDocument/2006/relationships/diagramColors" Target="../diagrams/colors82.xml"/><Relationship Id="rId24" Type="http://schemas.openxmlformats.org/officeDocument/2006/relationships/diagramLayout" Target="../diagrams/layout85.xml"/><Relationship Id="rId32" Type="http://schemas.microsoft.com/office/2007/relationships/diagramDrawing" Target="../diagrams/drawing86.xml"/><Relationship Id="rId5" Type="http://schemas.openxmlformats.org/officeDocument/2006/relationships/diagramQuickStyle" Target="../diagrams/quickStyle81.xml"/><Relationship Id="rId15" Type="http://schemas.openxmlformats.org/officeDocument/2006/relationships/diagramQuickStyle" Target="../diagrams/quickStyle83.xml"/><Relationship Id="rId23" Type="http://schemas.openxmlformats.org/officeDocument/2006/relationships/diagramData" Target="../diagrams/data85.xml"/><Relationship Id="rId28" Type="http://schemas.openxmlformats.org/officeDocument/2006/relationships/diagramData" Target="../diagrams/data86.xml"/><Relationship Id="rId10" Type="http://schemas.openxmlformats.org/officeDocument/2006/relationships/diagramQuickStyle" Target="../diagrams/quickStyle82.xml"/><Relationship Id="rId19" Type="http://schemas.openxmlformats.org/officeDocument/2006/relationships/diagramLayout" Target="../diagrams/layout84.xml"/><Relationship Id="rId31" Type="http://schemas.openxmlformats.org/officeDocument/2006/relationships/diagramColors" Target="../diagrams/colors86.xml"/><Relationship Id="rId4" Type="http://schemas.openxmlformats.org/officeDocument/2006/relationships/diagramLayout" Target="../diagrams/layout81.xml"/><Relationship Id="rId9" Type="http://schemas.openxmlformats.org/officeDocument/2006/relationships/diagramLayout" Target="../diagrams/layout82.xml"/><Relationship Id="rId14" Type="http://schemas.openxmlformats.org/officeDocument/2006/relationships/diagramLayout" Target="../diagrams/layout83.xml"/><Relationship Id="rId22" Type="http://schemas.microsoft.com/office/2007/relationships/diagramDrawing" Target="../diagrams/drawing84.xml"/><Relationship Id="rId27" Type="http://schemas.microsoft.com/office/2007/relationships/diagramDrawing" Target="../diagrams/drawing85.xml"/><Relationship Id="rId30" Type="http://schemas.openxmlformats.org/officeDocument/2006/relationships/diagramQuickStyle" Target="../diagrams/quickStyle86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8.xml"/><Relationship Id="rId13" Type="http://schemas.openxmlformats.org/officeDocument/2006/relationships/diagramData" Target="../diagrams/data89.xml"/><Relationship Id="rId18" Type="http://schemas.openxmlformats.org/officeDocument/2006/relationships/diagramData" Target="../diagrams/data90.xml"/><Relationship Id="rId26" Type="http://schemas.openxmlformats.org/officeDocument/2006/relationships/diagramColors" Target="../diagrams/colors91.xml"/><Relationship Id="rId3" Type="http://schemas.openxmlformats.org/officeDocument/2006/relationships/diagramData" Target="../diagrams/data87.xml"/><Relationship Id="rId21" Type="http://schemas.openxmlformats.org/officeDocument/2006/relationships/diagramColors" Target="../diagrams/colors90.xml"/><Relationship Id="rId7" Type="http://schemas.microsoft.com/office/2007/relationships/diagramDrawing" Target="../diagrams/drawing87.xml"/><Relationship Id="rId12" Type="http://schemas.microsoft.com/office/2007/relationships/diagramDrawing" Target="../diagrams/drawing88.xml"/><Relationship Id="rId17" Type="http://schemas.microsoft.com/office/2007/relationships/diagramDrawing" Target="../diagrams/drawing89.xml"/><Relationship Id="rId25" Type="http://schemas.openxmlformats.org/officeDocument/2006/relationships/diagramQuickStyle" Target="../diagrams/quickStyle91.xml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109.xml"/><Relationship Id="rId16" Type="http://schemas.openxmlformats.org/officeDocument/2006/relationships/diagramColors" Target="../diagrams/colors89.xml"/><Relationship Id="rId20" Type="http://schemas.openxmlformats.org/officeDocument/2006/relationships/diagramQuickStyle" Target="../diagrams/quickStyle90.xml"/><Relationship Id="rId29" Type="http://schemas.openxmlformats.org/officeDocument/2006/relationships/diagramLayout" Target="../diagrams/layout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7.xml"/><Relationship Id="rId11" Type="http://schemas.openxmlformats.org/officeDocument/2006/relationships/diagramColors" Target="../diagrams/colors88.xml"/><Relationship Id="rId24" Type="http://schemas.openxmlformats.org/officeDocument/2006/relationships/diagramLayout" Target="../diagrams/layout91.xml"/><Relationship Id="rId32" Type="http://schemas.microsoft.com/office/2007/relationships/diagramDrawing" Target="../diagrams/drawing92.xml"/><Relationship Id="rId5" Type="http://schemas.openxmlformats.org/officeDocument/2006/relationships/diagramQuickStyle" Target="../diagrams/quickStyle87.xml"/><Relationship Id="rId15" Type="http://schemas.openxmlformats.org/officeDocument/2006/relationships/diagramQuickStyle" Target="../diagrams/quickStyle89.xml"/><Relationship Id="rId23" Type="http://schemas.openxmlformats.org/officeDocument/2006/relationships/diagramData" Target="../diagrams/data91.xml"/><Relationship Id="rId28" Type="http://schemas.openxmlformats.org/officeDocument/2006/relationships/diagramData" Target="../diagrams/data92.xml"/><Relationship Id="rId10" Type="http://schemas.openxmlformats.org/officeDocument/2006/relationships/diagramQuickStyle" Target="../diagrams/quickStyle88.xml"/><Relationship Id="rId19" Type="http://schemas.openxmlformats.org/officeDocument/2006/relationships/diagramLayout" Target="../diagrams/layout90.xml"/><Relationship Id="rId31" Type="http://schemas.openxmlformats.org/officeDocument/2006/relationships/diagramColors" Target="../diagrams/colors92.xml"/><Relationship Id="rId4" Type="http://schemas.openxmlformats.org/officeDocument/2006/relationships/diagramLayout" Target="../diagrams/layout87.xml"/><Relationship Id="rId9" Type="http://schemas.openxmlformats.org/officeDocument/2006/relationships/diagramLayout" Target="../diagrams/layout88.xml"/><Relationship Id="rId14" Type="http://schemas.openxmlformats.org/officeDocument/2006/relationships/diagramLayout" Target="../diagrams/layout89.xml"/><Relationship Id="rId22" Type="http://schemas.microsoft.com/office/2007/relationships/diagramDrawing" Target="../diagrams/drawing90.xml"/><Relationship Id="rId27" Type="http://schemas.microsoft.com/office/2007/relationships/diagramDrawing" Target="../diagrams/drawing91.xml"/><Relationship Id="rId30" Type="http://schemas.openxmlformats.org/officeDocument/2006/relationships/diagramQuickStyle" Target="../diagrams/quickStyle9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4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4.xml"/><Relationship Id="rId13" Type="http://schemas.openxmlformats.org/officeDocument/2006/relationships/diagramData" Target="../diagrams/data95.xml"/><Relationship Id="rId18" Type="http://schemas.openxmlformats.org/officeDocument/2006/relationships/diagramData" Target="../diagrams/data96.xml"/><Relationship Id="rId26" Type="http://schemas.openxmlformats.org/officeDocument/2006/relationships/diagramColors" Target="../diagrams/colors97.xml"/><Relationship Id="rId3" Type="http://schemas.openxmlformats.org/officeDocument/2006/relationships/diagramData" Target="../diagrams/data93.xml"/><Relationship Id="rId21" Type="http://schemas.openxmlformats.org/officeDocument/2006/relationships/diagramColors" Target="../diagrams/colors96.xml"/><Relationship Id="rId7" Type="http://schemas.microsoft.com/office/2007/relationships/diagramDrawing" Target="../diagrams/drawing93.xml"/><Relationship Id="rId12" Type="http://schemas.microsoft.com/office/2007/relationships/diagramDrawing" Target="../diagrams/drawing94.xml"/><Relationship Id="rId17" Type="http://schemas.microsoft.com/office/2007/relationships/diagramDrawing" Target="../diagrams/drawing95.xml"/><Relationship Id="rId25" Type="http://schemas.openxmlformats.org/officeDocument/2006/relationships/diagramQuickStyle" Target="../diagrams/quickStyle97.xml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116.xml"/><Relationship Id="rId16" Type="http://schemas.openxmlformats.org/officeDocument/2006/relationships/diagramColors" Target="../diagrams/colors95.xml"/><Relationship Id="rId20" Type="http://schemas.openxmlformats.org/officeDocument/2006/relationships/diagramQuickStyle" Target="../diagrams/quickStyle96.xml"/><Relationship Id="rId29" Type="http://schemas.openxmlformats.org/officeDocument/2006/relationships/diagramLayout" Target="../diagrams/layout9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3.xml"/><Relationship Id="rId11" Type="http://schemas.openxmlformats.org/officeDocument/2006/relationships/diagramColors" Target="../diagrams/colors94.xml"/><Relationship Id="rId24" Type="http://schemas.openxmlformats.org/officeDocument/2006/relationships/diagramLayout" Target="../diagrams/layout97.xml"/><Relationship Id="rId32" Type="http://schemas.microsoft.com/office/2007/relationships/diagramDrawing" Target="../diagrams/drawing98.xml"/><Relationship Id="rId5" Type="http://schemas.openxmlformats.org/officeDocument/2006/relationships/diagramQuickStyle" Target="../diagrams/quickStyle93.xml"/><Relationship Id="rId15" Type="http://schemas.openxmlformats.org/officeDocument/2006/relationships/diagramQuickStyle" Target="../diagrams/quickStyle95.xml"/><Relationship Id="rId23" Type="http://schemas.openxmlformats.org/officeDocument/2006/relationships/diagramData" Target="../diagrams/data97.xml"/><Relationship Id="rId28" Type="http://schemas.openxmlformats.org/officeDocument/2006/relationships/diagramData" Target="../diagrams/data98.xml"/><Relationship Id="rId10" Type="http://schemas.openxmlformats.org/officeDocument/2006/relationships/diagramQuickStyle" Target="../diagrams/quickStyle94.xml"/><Relationship Id="rId19" Type="http://schemas.openxmlformats.org/officeDocument/2006/relationships/diagramLayout" Target="../diagrams/layout96.xml"/><Relationship Id="rId31" Type="http://schemas.openxmlformats.org/officeDocument/2006/relationships/diagramColors" Target="../diagrams/colors98.xml"/><Relationship Id="rId4" Type="http://schemas.openxmlformats.org/officeDocument/2006/relationships/diagramLayout" Target="../diagrams/layout93.xml"/><Relationship Id="rId9" Type="http://schemas.openxmlformats.org/officeDocument/2006/relationships/diagramLayout" Target="../diagrams/layout94.xml"/><Relationship Id="rId14" Type="http://schemas.openxmlformats.org/officeDocument/2006/relationships/diagramLayout" Target="../diagrams/layout95.xml"/><Relationship Id="rId22" Type="http://schemas.microsoft.com/office/2007/relationships/diagramDrawing" Target="../diagrams/drawing96.xml"/><Relationship Id="rId27" Type="http://schemas.microsoft.com/office/2007/relationships/diagramDrawing" Target="../diagrams/drawing97.xml"/><Relationship Id="rId30" Type="http://schemas.openxmlformats.org/officeDocument/2006/relationships/diagramQuickStyle" Target="../diagrams/quickStyle98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4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0.xml"/><Relationship Id="rId13" Type="http://schemas.openxmlformats.org/officeDocument/2006/relationships/diagramData" Target="../diagrams/data101.xml"/><Relationship Id="rId18" Type="http://schemas.openxmlformats.org/officeDocument/2006/relationships/diagramData" Target="../diagrams/data102.xml"/><Relationship Id="rId26" Type="http://schemas.openxmlformats.org/officeDocument/2006/relationships/diagramColors" Target="../diagrams/colors103.xml"/><Relationship Id="rId3" Type="http://schemas.openxmlformats.org/officeDocument/2006/relationships/diagramData" Target="../diagrams/data99.xml"/><Relationship Id="rId21" Type="http://schemas.openxmlformats.org/officeDocument/2006/relationships/diagramColors" Target="../diagrams/colors102.xml"/><Relationship Id="rId7" Type="http://schemas.microsoft.com/office/2007/relationships/diagramDrawing" Target="../diagrams/drawing99.xml"/><Relationship Id="rId12" Type="http://schemas.microsoft.com/office/2007/relationships/diagramDrawing" Target="../diagrams/drawing100.xml"/><Relationship Id="rId17" Type="http://schemas.microsoft.com/office/2007/relationships/diagramDrawing" Target="../diagrams/drawing101.xml"/><Relationship Id="rId25" Type="http://schemas.openxmlformats.org/officeDocument/2006/relationships/diagramQuickStyle" Target="../diagrams/quickStyle103.xml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121.xml"/><Relationship Id="rId16" Type="http://schemas.openxmlformats.org/officeDocument/2006/relationships/diagramColors" Target="../diagrams/colors101.xml"/><Relationship Id="rId20" Type="http://schemas.openxmlformats.org/officeDocument/2006/relationships/diagramQuickStyle" Target="../diagrams/quickStyle102.xml"/><Relationship Id="rId29" Type="http://schemas.openxmlformats.org/officeDocument/2006/relationships/diagramLayout" Target="../diagrams/layout10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9.xml"/><Relationship Id="rId11" Type="http://schemas.openxmlformats.org/officeDocument/2006/relationships/diagramColors" Target="../diagrams/colors100.xml"/><Relationship Id="rId24" Type="http://schemas.openxmlformats.org/officeDocument/2006/relationships/diagramLayout" Target="../diagrams/layout103.xml"/><Relationship Id="rId32" Type="http://schemas.microsoft.com/office/2007/relationships/diagramDrawing" Target="../diagrams/drawing104.xml"/><Relationship Id="rId5" Type="http://schemas.openxmlformats.org/officeDocument/2006/relationships/diagramQuickStyle" Target="../diagrams/quickStyle99.xml"/><Relationship Id="rId15" Type="http://schemas.openxmlformats.org/officeDocument/2006/relationships/diagramQuickStyle" Target="../diagrams/quickStyle101.xml"/><Relationship Id="rId23" Type="http://schemas.openxmlformats.org/officeDocument/2006/relationships/diagramData" Target="../diagrams/data103.xml"/><Relationship Id="rId28" Type="http://schemas.openxmlformats.org/officeDocument/2006/relationships/diagramData" Target="../diagrams/data104.xml"/><Relationship Id="rId10" Type="http://schemas.openxmlformats.org/officeDocument/2006/relationships/diagramQuickStyle" Target="../diagrams/quickStyle100.xml"/><Relationship Id="rId19" Type="http://schemas.openxmlformats.org/officeDocument/2006/relationships/diagramLayout" Target="../diagrams/layout102.xml"/><Relationship Id="rId31" Type="http://schemas.openxmlformats.org/officeDocument/2006/relationships/diagramColors" Target="../diagrams/colors104.xml"/><Relationship Id="rId4" Type="http://schemas.openxmlformats.org/officeDocument/2006/relationships/diagramLayout" Target="../diagrams/layout99.xml"/><Relationship Id="rId9" Type="http://schemas.openxmlformats.org/officeDocument/2006/relationships/diagramLayout" Target="../diagrams/layout100.xml"/><Relationship Id="rId14" Type="http://schemas.openxmlformats.org/officeDocument/2006/relationships/diagramLayout" Target="../diagrams/layout101.xml"/><Relationship Id="rId22" Type="http://schemas.microsoft.com/office/2007/relationships/diagramDrawing" Target="../diagrams/drawing102.xml"/><Relationship Id="rId27" Type="http://schemas.microsoft.com/office/2007/relationships/diagramDrawing" Target="../diagrams/drawing103.xml"/><Relationship Id="rId30" Type="http://schemas.openxmlformats.org/officeDocument/2006/relationships/diagramQuickStyle" Target="../diagrams/quickStyle104.xml"/></Relationships>
</file>

<file path=ppt/slides/_rels/slide4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4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4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4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4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4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4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4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6.xml"/><Relationship Id="rId13" Type="http://schemas.openxmlformats.org/officeDocument/2006/relationships/diagramData" Target="../diagrams/data107.xml"/><Relationship Id="rId18" Type="http://schemas.openxmlformats.org/officeDocument/2006/relationships/diagramData" Target="../diagrams/data108.xml"/><Relationship Id="rId26" Type="http://schemas.openxmlformats.org/officeDocument/2006/relationships/diagramColors" Target="../diagrams/colors109.xml"/><Relationship Id="rId3" Type="http://schemas.openxmlformats.org/officeDocument/2006/relationships/diagramData" Target="../diagrams/data105.xml"/><Relationship Id="rId21" Type="http://schemas.openxmlformats.org/officeDocument/2006/relationships/diagramColors" Target="../diagrams/colors108.xml"/><Relationship Id="rId7" Type="http://schemas.microsoft.com/office/2007/relationships/diagramDrawing" Target="../diagrams/drawing105.xml"/><Relationship Id="rId12" Type="http://schemas.microsoft.com/office/2007/relationships/diagramDrawing" Target="../diagrams/drawing106.xml"/><Relationship Id="rId17" Type="http://schemas.microsoft.com/office/2007/relationships/diagramDrawing" Target="../diagrams/drawing107.xml"/><Relationship Id="rId25" Type="http://schemas.openxmlformats.org/officeDocument/2006/relationships/diagramQuickStyle" Target="../diagrams/quickStyle109.xml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135.xml"/><Relationship Id="rId16" Type="http://schemas.openxmlformats.org/officeDocument/2006/relationships/diagramColors" Target="../diagrams/colors107.xml"/><Relationship Id="rId20" Type="http://schemas.openxmlformats.org/officeDocument/2006/relationships/diagramQuickStyle" Target="../diagrams/quickStyle108.xml"/><Relationship Id="rId29" Type="http://schemas.openxmlformats.org/officeDocument/2006/relationships/diagramLayout" Target="../diagrams/layout1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5.xml"/><Relationship Id="rId11" Type="http://schemas.openxmlformats.org/officeDocument/2006/relationships/diagramColors" Target="../diagrams/colors106.xml"/><Relationship Id="rId24" Type="http://schemas.openxmlformats.org/officeDocument/2006/relationships/diagramLayout" Target="../diagrams/layout109.xml"/><Relationship Id="rId32" Type="http://schemas.microsoft.com/office/2007/relationships/diagramDrawing" Target="../diagrams/drawing110.xml"/><Relationship Id="rId5" Type="http://schemas.openxmlformats.org/officeDocument/2006/relationships/diagramQuickStyle" Target="../diagrams/quickStyle105.xml"/><Relationship Id="rId15" Type="http://schemas.openxmlformats.org/officeDocument/2006/relationships/diagramQuickStyle" Target="../diagrams/quickStyle107.xml"/><Relationship Id="rId23" Type="http://schemas.openxmlformats.org/officeDocument/2006/relationships/diagramData" Target="../diagrams/data109.xml"/><Relationship Id="rId28" Type="http://schemas.openxmlformats.org/officeDocument/2006/relationships/diagramData" Target="../diagrams/data110.xml"/><Relationship Id="rId10" Type="http://schemas.openxmlformats.org/officeDocument/2006/relationships/diagramQuickStyle" Target="../diagrams/quickStyle106.xml"/><Relationship Id="rId19" Type="http://schemas.openxmlformats.org/officeDocument/2006/relationships/diagramLayout" Target="../diagrams/layout108.xml"/><Relationship Id="rId31" Type="http://schemas.openxmlformats.org/officeDocument/2006/relationships/diagramColors" Target="../diagrams/colors110.xml"/><Relationship Id="rId4" Type="http://schemas.openxmlformats.org/officeDocument/2006/relationships/diagramLayout" Target="../diagrams/layout105.xml"/><Relationship Id="rId9" Type="http://schemas.openxmlformats.org/officeDocument/2006/relationships/diagramLayout" Target="../diagrams/layout106.xml"/><Relationship Id="rId14" Type="http://schemas.openxmlformats.org/officeDocument/2006/relationships/diagramLayout" Target="../diagrams/layout107.xml"/><Relationship Id="rId22" Type="http://schemas.microsoft.com/office/2007/relationships/diagramDrawing" Target="../diagrams/drawing108.xml"/><Relationship Id="rId27" Type="http://schemas.microsoft.com/office/2007/relationships/diagramDrawing" Target="../diagrams/drawing109.xml"/><Relationship Id="rId30" Type="http://schemas.openxmlformats.org/officeDocument/2006/relationships/diagramQuickStyle" Target="../diagrams/quickStyle110.xml"/></Relationships>
</file>

<file path=ppt/slides/_rels/slide4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4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4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4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4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4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4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C/C++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Win32</a:t>
            </a:r>
            <a:r>
              <a:rPr lang="zh-CN" altLang="en-US" dirty="0" smtClean="0"/>
              <a:t>核心编程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编译、链接和执行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编译环境准备</a:t>
            </a:r>
          </a:p>
          <a:p>
            <a:pPr>
              <a:buNone/>
            </a:pPr>
            <a:r>
              <a:rPr lang="en-US" altLang="zh-CN" dirty="0" smtClean="0"/>
              <a:t>   VC98\BIN\VCVARS32.BAT</a:t>
            </a:r>
          </a:p>
          <a:p>
            <a:r>
              <a:rPr lang="zh-CN" altLang="en-US" dirty="0" smtClean="0"/>
              <a:t>编译程序 </a:t>
            </a:r>
            <a:r>
              <a:rPr lang="en-US" altLang="zh-CN" dirty="0" smtClean="0"/>
              <a:t>- CL</a:t>
            </a:r>
          </a:p>
          <a:p>
            <a:pPr>
              <a:buNone/>
            </a:pPr>
            <a:r>
              <a:rPr lang="en-US" altLang="zh-CN" dirty="0" smtClean="0"/>
              <a:t>    CL.EXE -? 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CL</a:t>
            </a:r>
            <a:r>
              <a:rPr lang="zh-CN" altLang="en-US" dirty="0" smtClean="0"/>
              <a:t>的帮助</a:t>
            </a:r>
          </a:p>
          <a:p>
            <a:pPr>
              <a:buNone/>
            </a:pPr>
            <a:r>
              <a:rPr lang="en-US" altLang="zh-CN" dirty="0" smtClean="0"/>
              <a:t>     /c  </a:t>
            </a:r>
            <a:r>
              <a:rPr lang="zh-CN" altLang="en-US" dirty="0" smtClean="0"/>
              <a:t>只编译不链接</a:t>
            </a:r>
          </a:p>
          <a:p>
            <a:pPr>
              <a:buNone/>
            </a:pPr>
            <a:r>
              <a:rPr lang="en-US" altLang="zh-CN" dirty="0" smtClean="0"/>
              <a:t>    /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</a:t>
            </a:r>
          </a:p>
          <a:p>
            <a:pPr>
              <a:buNone/>
            </a:pPr>
            <a:r>
              <a:rPr lang="en-US" altLang="zh-CN" dirty="0" smtClean="0"/>
              <a:t>    /</a:t>
            </a:r>
            <a:r>
              <a:rPr lang="en-US" altLang="zh-CN" dirty="0" err="1" smtClean="0"/>
              <a:t>Tp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文件</a:t>
            </a:r>
          </a:p>
          <a:p>
            <a:pPr>
              <a:buNone/>
            </a:pPr>
            <a:r>
              <a:rPr lang="en-US" altLang="zh-CN" dirty="0" smtClean="0"/>
              <a:t>    /I  </a:t>
            </a:r>
            <a:r>
              <a:rPr lang="zh-CN" altLang="en-US" dirty="0" smtClean="0"/>
              <a:t>头文件路径</a:t>
            </a:r>
            <a:endParaRPr lang="en-US" altLang="zh-CN" dirty="0" smtClean="0"/>
          </a:p>
          <a:p>
            <a:r>
              <a:rPr lang="zh-CN" altLang="en-US" dirty="0" smtClean="0"/>
              <a:t>链接程序 </a:t>
            </a:r>
            <a:r>
              <a:rPr lang="en-US" altLang="zh-CN" dirty="0" smtClean="0"/>
              <a:t>- LINK</a:t>
            </a:r>
          </a:p>
          <a:p>
            <a:pPr>
              <a:buNone/>
            </a:pPr>
            <a:r>
              <a:rPr lang="en-US" altLang="zh-CN" dirty="0" smtClean="0"/>
              <a:t>     LINK.EXE xxx.obj xxx.lib </a:t>
            </a:r>
          </a:p>
          <a:p>
            <a:r>
              <a:rPr lang="zh-CN" altLang="en-US" dirty="0" smtClean="0"/>
              <a:t>执行</a:t>
            </a:r>
            <a:endParaRPr lang="zh-CN" alt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对话框的分类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模式对话框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当对话框显示时，会禁止其他窗口的输入等用户交互操作。</a:t>
            </a:r>
          </a:p>
          <a:p>
            <a:pPr lvl="1">
              <a:buNone/>
            </a:pPr>
            <a:r>
              <a:rPr lang="zh-CN" altLang="en-US" dirty="0" smtClean="0"/>
              <a:t>	无模式对话框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在对话框显示后，其他窗口同样可以接收输入等用户交互操作。</a:t>
            </a:r>
            <a:endParaRPr lang="en-US" altLang="zh-CN" dirty="0" smtClean="0"/>
          </a:p>
          <a:p>
            <a:r>
              <a:rPr lang="zh-CN" altLang="en-US" dirty="0" smtClean="0"/>
              <a:t>对话框基本使用</a:t>
            </a:r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对话框窗口处理函数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注册窗口类（可选，基本不使用）</a:t>
            </a:r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创建对话框</a:t>
            </a:r>
          </a:p>
          <a:p>
            <a:pPr lvl="1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对话框的关闭</a:t>
            </a:r>
            <a:endParaRPr lang="zh-CN" alt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模式对话框的使用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3100" dirty="0" smtClean="0"/>
              <a:t>1 </a:t>
            </a:r>
            <a:r>
              <a:rPr lang="zh-CN" altLang="en-US" sz="3100" dirty="0" smtClean="0"/>
              <a:t>对话框窗口处理函数</a:t>
            </a:r>
          </a:p>
          <a:p>
            <a:pPr lvl="1">
              <a:buNone/>
            </a:pPr>
            <a:r>
              <a:rPr lang="en-US" altLang="zh-CN" dirty="0" smtClean="0"/>
              <a:t>INT_PTR CALLBACK </a:t>
            </a:r>
            <a:r>
              <a:rPr lang="en-US" altLang="zh-CN" dirty="0" err="1" smtClean="0"/>
              <a:t>DialogProc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HWND </a:t>
            </a:r>
            <a:r>
              <a:rPr lang="en-US" altLang="zh-CN" dirty="0" err="1" smtClean="0"/>
              <a:t>hwndDlg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窗口句柄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uMsg</a:t>
            </a:r>
            <a:r>
              <a:rPr lang="en-US" altLang="zh-CN" dirty="0" smtClean="0"/>
              <a:t>,     //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	WPARAM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zh-CN" altLang="en-US" dirty="0" smtClean="0"/>
              <a:t>返回</a:t>
            </a:r>
            <a:r>
              <a:rPr lang="en-US" altLang="zh-CN" dirty="0" smtClean="0"/>
              <a:t>TRUE - 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DialogProc</a:t>
            </a:r>
            <a:r>
              <a:rPr lang="zh-CN" altLang="en-US" dirty="0" smtClean="0"/>
              <a:t>函数中处理了这个消息，缺省处理函数不需要处理。</a:t>
            </a:r>
          </a:p>
          <a:p>
            <a:pPr lvl="1">
              <a:buNone/>
            </a:pPr>
            <a:r>
              <a:rPr lang="zh-CN" altLang="en-US" dirty="0" smtClean="0"/>
              <a:t>返回</a:t>
            </a:r>
            <a:r>
              <a:rPr lang="en-US" altLang="zh-CN" dirty="0" smtClean="0"/>
              <a:t>FALSE- 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DialogProc</a:t>
            </a:r>
            <a:r>
              <a:rPr lang="zh-CN" altLang="en-US" dirty="0" smtClean="0"/>
              <a:t>函数未处理这个消息，交给缺省处理函数处理。</a:t>
            </a:r>
          </a:p>
          <a:p>
            <a:pPr lvl="1">
              <a:buNone/>
            </a:pPr>
            <a:r>
              <a:rPr lang="zh-CN" altLang="en-US" dirty="0" smtClean="0"/>
              <a:t>不需要调用缺省对话框窗口处理函数。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z="3400" dirty="0" smtClean="0"/>
              <a:t>    2 </a:t>
            </a:r>
            <a:r>
              <a:rPr lang="zh-CN" altLang="en-US" sz="3400" dirty="0" smtClean="0"/>
              <a:t>创建对话框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INT_PTR </a:t>
            </a:r>
            <a:r>
              <a:rPr lang="en-US" altLang="zh-CN" dirty="0" err="1" smtClean="0"/>
              <a:t>DialogBox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  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应用程序实例句柄</a:t>
            </a:r>
          </a:p>
          <a:p>
            <a:pPr>
              <a:buNone/>
            </a:pPr>
            <a:r>
              <a:rPr lang="zh-CN" altLang="en-US" dirty="0" smtClean="0"/>
              <a:t>	    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lpTemplate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对话框模板资源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	    HWND </a:t>
            </a:r>
            <a:r>
              <a:rPr lang="en-US" altLang="zh-CN" dirty="0" err="1" smtClean="0"/>
              <a:t>hWndParent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对话框父窗口</a:t>
            </a:r>
          </a:p>
          <a:p>
            <a:pPr>
              <a:buNone/>
            </a:pPr>
            <a:r>
              <a:rPr lang="zh-CN" altLang="en-US" dirty="0" smtClean="0"/>
              <a:t>	    </a:t>
            </a:r>
            <a:r>
              <a:rPr lang="en-US" altLang="zh-CN" dirty="0" smtClean="0"/>
              <a:t>DLGPROC </a:t>
            </a:r>
            <a:r>
              <a:rPr lang="en-US" altLang="zh-CN" dirty="0" err="1" smtClean="0"/>
              <a:t>lpDialogFunc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对话框窗口处理函数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	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需要添加对话框资源。	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DialogBox</a:t>
            </a:r>
            <a:r>
              <a:rPr lang="zh-CN" altLang="en-US" dirty="0" smtClean="0"/>
              <a:t>是一个阻塞函数，只有当对话框关闭后，</a:t>
            </a:r>
          </a:p>
          <a:p>
            <a:pPr>
              <a:buNone/>
            </a:pPr>
            <a:r>
              <a:rPr lang="zh-CN" altLang="en-US" dirty="0" smtClean="0"/>
              <a:t>	才会返回，继续执行后续代码。</a:t>
            </a:r>
          </a:p>
          <a:p>
            <a:pPr>
              <a:buNone/>
            </a:pPr>
            <a:r>
              <a:rPr lang="zh-CN" altLang="en-US" dirty="0" smtClean="0"/>
              <a:t>	返回值是通过</a:t>
            </a:r>
            <a:r>
              <a:rPr lang="en-US" altLang="zh-CN" dirty="0" err="1" smtClean="0"/>
              <a:t>EndDialog</a:t>
            </a:r>
            <a:r>
              <a:rPr lang="zh-CN" altLang="en-US" dirty="0" smtClean="0"/>
              <a:t>设置。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endParaRPr lang="zh-CN" alt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3600" dirty="0" smtClean="0"/>
              <a:t>3 </a:t>
            </a:r>
            <a:r>
              <a:rPr lang="zh-CN" altLang="en-US" sz="3600" dirty="0" smtClean="0"/>
              <a:t>对话框的关闭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EndDialog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  HWND </a:t>
            </a:r>
            <a:r>
              <a:rPr lang="en-US" altLang="zh-CN" dirty="0" err="1" smtClean="0"/>
              <a:t>hDlg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关闭的对话框窗口句柄</a:t>
            </a:r>
          </a:p>
          <a:p>
            <a:pPr>
              <a:buNone/>
            </a:pPr>
            <a:r>
              <a:rPr lang="zh-CN" altLang="en-US" dirty="0" smtClean="0"/>
              <a:t>		  </a:t>
            </a:r>
            <a:r>
              <a:rPr lang="en-US" altLang="zh-CN" dirty="0" smtClean="0"/>
              <a:t>INT_PTR </a:t>
            </a:r>
            <a:r>
              <a:rPr lang="en-US" altLang="zh-CN" dirty="0" err="1" smtClean="0"/>
              <a:t>nResult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关闭的返回值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关闭模式对话框，只能使用</a:t>
            </a:r>
            <a:r>
              <a:rPr lang="en-US" altLang="zh-CN" dirty="0" err="1" smtClean="0"/>
              <a:t>EndDialog</a:t>
            </a:r>
            <a:r>
              <a:rPr lang="zh-CN" altLang="en-US" dirty="0" smtClean="0"/>
              <a:t>，不能使用</a:t>
            </a:r>
            <a:r>
              <a:rPr lang="en-US" altLang="zh-CN" dirty="0" err="1" smtClean="0"/>
              <a:t>DestroyWindow</a:t>
            </a:r>
            <a:r>
              <a:rPr lang="zh-CN" altLang="en-US" dirty="0" smtClean="0"/>
              <a:t>等函数。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nResult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DialogBox</a:t>
            </a:r>
            <a:r>
              <a:rPr lang="zh-CN" altLang="en-US" dirty="0" smtClean="0"/>
              <a:t>函数退出时的返回值。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3600" dirty="0" smtClean="0"/>
              <a:t>4 </a:t>
            </a:r>
            <a:r>
              <a:rPr lang="zh-CN" altLang="en-US" sz="3600" dirty="0" smtClean="0"/>
              <a:t>对话框的消息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WM_INITDIALOG - </a:t>
            </a:r>
            <a:r>
              <a:rPr lang="zh-CN" altLang="en-US" dirty="0" smtClean="0"/>
              <a:t>对话框创建之后显示之前，通知对话框窗口处理函数，可以完成自己的初始化相关的操作。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5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400" dirty="0" smtClean="0"/>
              <a:t>无模式对话框</a:t>
            </a:r>
            <a:endParaRPr lang="en-US" altLang="zh-CN" sz="3400" dirty="0" smtClean="0"/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对话框窗口处理函数  </a:t>
            </a:r>
            <a:r>
              <a:rPr lang="en-US" altLang="zh-CN" dirty="0" err="1" smtClean="0"/>
              <a:t>DialogProc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创建对话框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HWND </a:t>
            </a:r>
            <a:r>
              <a:rPr lang="en-US" altLang="zh-CN" dirty="0" err="1" smtClean="0"/>
              <a:t>CreateDialog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	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应用程序实例句柄</a:t>
            </a:r>
          </a:p>
          <a:p>
            <a:pPr lvl="1">
              <a:buNone/>
            </a:pPr>
            <a:r>
              <a:rPr lang="zh-CN" altLang="en-US" dirty="0" smtClean="0"/>
              <a:t>		 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lpTemplate</a:t>
            </a:r>
            <a:r>
              <a:rPr lang="en-US" altLang="zh-CN" dirty="0" smtClean="0"/>
              <a:t>,   //</a:t>
            </a:r>
            <a:r>
              <a:rPr lang="zh-CN" altLang="en-US" dirty="0" smtClean="0"/>
              <a:t>模板资源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		 HWND </a:t>
            </a:r>
            <a:r>
              <a:rPr lang="en-US" altLang="zh-CN" dirty="0" err="1" smtClean="0"/>
              <a:t>hWndParent</a:t>
            </a:r>
            <a:r>
              <a:rPr lang="en-US" altLang="zh-CN" dirty="0" smtClean="0"/>
              <a:t>,      //</a:t>
            </a:r>
            <a:r>
              <a:rPr lang="zh-CN" altLang="en-US" dirty="0" smtClean="0"/>
              <a:t>父窗口</a:t>
            </a:r>
          </a:p>
          <a:p>
            <a:pPr lvl="1">
              <a:buNone/>
            </a:pPr>
            <a:r>
              <a:rPr lang="zh-CN" altLang="en-US" dirty="0" smtClean="0"/>
              <a:t>		 </a:t>
            </a:r>
            <a:r>
              <a:rPr lang="en-US" altLang="zh-CN" dirty="0" smtClean="0"/>
              <a:t>DLGPROC </a:t>
            </a:r>
            <a:r>
              <a:rPr lang="en-US" altLang="zh-CN" dirty="0" err="1" smtClean="0"/>
              <a:t>lpDialogFunc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窗口处理函数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非阻塞函数，创建成功返回窗口句柄，需要使用</a:t>
            </a:r>
            <a:r>
              <a:rPr lang="en-US" altLang="zh-CN" dirty="0" err="1" smtClean="0"/>
              <a:t>ShowWindow</a:t>
            </a:r>
            <a:r>
              <a:rPr lang="zh-CN" altLang="en-US" dirty="0" smtClean="0"/>
              <a:t>函数显示对话框。</a:t>
            </a:r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对话框的关闭</a:t>
            </a:r>
          </a:p>
          <a:p>
            <a:pPr lvl="1">
              <a:buNone/>
            </a:pPr>
            <a:r>
              <a:rPr lang="zh-CN" altLang="en-US" dirty="0" smtClean="0"/>
              <a:t>	关闭时使用</a:t>
            </a:r>
            <a:r>
              <a:rPr lang="en-US" altLang="zh-CN" dirty="0" err="1" smtClean="0"/>
              <a:t>DestroyWindow</a:t>
            </a:r>
            <a:r>
              <a:rPr lang="zh-CN" altLang="en-US" dirty="0" smtClean="0"/>
              <a:t>销毁窗口，不能使用</a:t>
            </a:r>
            <a:r>
              <a:rPr lang="en-US" altLang="zh-CN" dirty="0" err="1" smtClean="0"/>
              <a:t>EndDialog</a:t>
            </a:r>
            <a:r>
              <a:rPr lang="zh-CN" altLang="en-US" dirty="0" smtClean="0"/>
              <a:t>关闭对话框。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对话框的消息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3800" dirty="0" smtClean="0"/>
              <a:t>WM_INITDIALOG - </a:t>
            </a:r>
            <a:r>
              <a:rPr lang="zh-CN" altLang="en-US" sz="3800" dirty="0" smtClean="0"/>
              <a:t>对话框创建之后显示之前，通知对话框窗口处理函数，可以完成自己的初始化相关的操作。</a:t>
            </a:r>
          </a:p>
          <a:p>
            <a:r>
              <a:rPr lang="zh-CN" altLang="en-US" sz="5500" dirty="0" smtClean="0"/>
              <a:t>对话框</a:t>
            </a:r>
            <a:r>
              <a:rPr lang="en-US" altLang="zh-CN" sz="5500" dirty="0" smtClean="0"/>
              <a:t>VS</a:t>
            </a:r>
            <a:r>
              <a:rPr lang="zh-CN" altLang="en-US" sz="5500" dirty="0" smtClean="0"/>
              <a:t>普通窗口</a:t>
            </a:r>
          </a:p>
          <a:p>
            <a:pPr lvl="1">
              <a:buNone/>
            </a:pPr>
            <a:r>
              <a:rPr lang="en-US" altLang="zh-CN" sz="3800" dirty="0" smtClean="0"/>
              <a:t>1 </a:t>
            </a:r>
            <a:r>
              <a:rPr lang="zh-CN" altLang="en-US" sz="3800" dirty="0" smtClean="0"/>
              <a:t>创建</a:t>
            </a:r>
          </a:p>
          <a:p>
            <a:pPr lvl="1">
              <a:buNone/>
            </a:pPr>
            <a:r>
              <a:rPr lang="zh-CN" altLang="en-US" sz="3800" dirty="0" smtClean="0"/>
              <a:t>	模式对话框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DialogBox</a:t>
            </a:r>
            <a:r>
              <a:rPr lang="en-US" altLang="zh-CN" sz="3800" dirty="0" smtClean="0"/>
              <a:t>,</a:t>
            </a:r>
            <a:r>
              <a:rPr lang="zh-CN" altLang="en-US" sz="3800" dirty="0" smtClean="0"/>
              <a:t>阻塞函数</a:t>
            </a:r>
          </a:p>
          <a:p>
            <a:pPr lvl="1">
              <a:buNone/>
            </a:pPr>
            <a:r>
              <a:rPr lang="zh-CN" altLang="en-US" sz="3800" dirty="0" smtClean="0"/>
              <a:t>	无模式对话框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CreateDialog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普通窗口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CreateWindow</a:t>
            </a:r>
            <a:r>
              <a:rPr lang="en-US" altLang="zh-CN" sz="3800" dirty="0" smtClean="0"/>
              <a:t>/Ex</a:t>
            </a:r>
          </a:p>
          <a:p>
            <a:pPr lvl="1">
              <a:buNone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窗口处理函数</a:t>
            </a:r>
          </a:p>
          <a:p>
            <a:pPr lvl="1">
              <a:buNone/>
            </a:pPr>
            <a:r>
              <a:rPr lang="zh-CN" altLang="en-US" sz="3800" dirty="0" smtClean="0"/>
              <a:t>	对话框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DialogProc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普通窗口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WindowProc</a:t>
            </a:r>
            <a:r>
              <a:rPr lang="zh-CN" altLang="en-US" sz="3800" dirty="0" smtClean="0"/>
              <a:t>，需要调用缺省窗口处理函数</a:t>
            </a:r>
          </a:p>
          <a:p>
            <a:pPr lvl="1">
              <a:buNone/>
            </a:pPr>
            <a:r>
              <a:rPr lang="en-US" altLang="zh-CN" sz="3800" dirty="0" smtClean="0"/>
              <a:t>3 </a:t>
            </a:r>
            <a:r>
              <a:rPr lang="zh-CN" altLang="en-US" sz="3800" dirty="0" smtClean="0"/>
              <a:t>窗口消息</a:t>
            </a:r>
          </a:p>
          <a:p>
            <a:pPr lvl="1">
              <a:buNone/>
            </a:pPr>
            <a:r>
              <a:rPr lang="zh-CN" altLang="en-US" sz="3800" dirty="0" smtClean="0"/>
              <a:t>	普通窗口 </a:t>
            </a:r>
            <a:r>
              <a:rPr lang="en-US" altLang="zh-CN" sz="3800" dirty="0" smtClean="0"/>
              <a:t>- WM_CREATE</a:t>
            </a:r>
          </a:p>
          <a:p>
            <a:pPr lvl="1">
              <a:buNone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对话框   </a:t>
            </a:r>
            <a:r>
              <a:rPr lang="en-US" altLang="zh-CN" sz="3800" dirty="0" smtClean="0"/>
              <a:t>- WM_INITDIALOG</a:t>
            </a:r>
          </a:p>
          <a:p>
            <a:pPr lvl="1">
              <a:buNone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窗口关闭</a:t>
            </a:r>
          </a:p>
          <a:p>
            <a:pPr lvl="1">
              <a:buNone/>
            </a:pPr>
            <a:r>
              <a:rPr lang="zh-CN" altLang="en-US" sz="3800" dirty="0" smtClean="0"/>
              <a:t>	模式对话框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EndDialog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无模式对话框</a:t>
            </a:r>
            <a:r>
              <a:rPr lang="en-US" altLang="zh-CN" sz="3800" dirty="0" smtClean="0"/>
              <a:t>/</a:t>
            </a:r>
            <a:r>
              <a:rPr lang="zh-CN" altLang="en-US" sz="3800" dirty="0" smtClean="0"/>
              <a:t>普通窗口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DestroyWindow</a:t>
            </a:r>
            <a:endParaRPr lang="zh-CN" altLang="en-US" sz="3800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子控件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子控件</a:t>
            </a:r>
          </a:p>
          <a:p>
            <a:pPr lvl="1">
              <a:buNone/>
            </a:pPr>
            <a:r>
              <a:rPr lang="zh-CN" altLang="en-US" dirty="0" smtClean="0"/>
              <a:t>系统已经定义窗口类型，相应窗口的处理函数等</a:t>
            </a:r>
          </a:p>
          <a:p>
            <a:pPr lvl="1">
              <a:buNone/>
            </a:pPr>
            <a:r>
              <a:rPr lang="zh-CN" altLang="en-US" dirty="0" smtClean="0"/>
              <a:t>都已经由系统完成。例如 编辑框、按钮等等。	</a:t>
            </a:r>
          </a:p>
          <a:p>
            <a:pPr>
              <a:buNone/>
            </a:pPr>
            <a:r>
              <a:rPr lang="zh-CN" altLang="en-US" dirty="0" smtClean="0"/>
              <a:t>子控件的创建</a:t>
            </a:r>
          </a:p>
          <a:p>
            <a:pPr lvl="1">
              <a:buNone/>
            </a:pPr>
            <a:r>
              <a:rPr lang="zh-CN" altLang="en-US" dirty="0" smtClean="0"/>
              <a:t>不需要注册，直接使用</a:t>
            </a:r>
            <a:r>
              <a:rPr lang="en-US" altLang="zh-CN" dirty="0" err="1" smtClean="0"/>
              <a:t>CreateWindow</a:t>
            </a:r>
            <a:r>
              <a:rPr lang="en-US" altLang="zh-CN" dirty="0" smtClean="0"/>
              <a:t>/Ex</a:t>
            </a:r>
          </a:p>
          <a:p>
            <a:pPr lvl="1">
              <a:buNone/>
            </a:pPr>
            <a:r>
              <a:rPr lang="zh-CN" altLang="en-US" dirty="0" smtClean="0"/>
              <a:t>创建该类的窗口。子控件创建时，每个控件</a:t>
            </a:r>
          </a:p>
          <a:p>
            <a:pPr lvl="1">
              <a:buNone/>
            </a:pPr>
            <a:r>
              <a:rPr lang="zh-CN" altLang="en-US" dirty="0" smtClean="0"/>
              <a:t>都具有一个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号。</a:t>
            </a:r>
          </a:p>
          <a:p>
            <a:pPr>
              <a:buNone/>
            </a:pPr>
            <a:r>
              <a:rPr lang="zh-CN" altLang="en-US" dirty="0" smtClean="0"/>
              <a:t>控件的消息</a:t>
            </a:r>
          </a:p>
          <a:p>
            <a:pPr lvl="1">
              <a:buNone/>
            </a:pPr>
            <a:r>
              <a:rPr lang="zh-CN" altLang="en-US" dirty="0" smtClean="0"/>
              <a:t>程序和子控件之间交互，都是通过消息完成。</a:t>
            </a:r>
          </a:p>
          <a:p>
            <a:pPr lvl="1">
              <a:buNone/>
            </a:pPr>
            <a:r>
              <a:rPr lang="zh-CN" altLang="en-US" dirty="0" smtClean="0"/>
              <a:t>   控件的窗口消息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程序可以使用</a:t>
            </a:r>
            <a:r>
              <a:rPr lang="en-US" altLang="zh-CN" dirty="0" err="1" smtClean="0"/>
              <a:t>SendMessage</a:t>
            </a:r>
            <a:r>
              <a:rPr lang="zh-CN" altLang="en-US" dirty="0" smtClean="0"/>
              <a:t>向控件发送消息，获取控件的信息或设置控件。</a:t>
            </a:r>
          </a:p>
          <a:p>
            <a:pPr lvl="1">
              <a:buNone/>
            </a:pPr>
            <a:r>
              <a:rPr lang="zh-CN" altLang="en-US" dirty="0" smtClean="0"/>
              <a:t>   控件的通知消息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控件有相应的事件发生后，会向所在的父窗口发送通知消息，父窗口可以根据通知消息的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，做相应的处理。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静态框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静态框相关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常用于显示文字和图标等。窗口类名称“</a:t>
            </a:r>
            <a:r>
              <a:rPr lang="en-US" altLang="zh-CN" dirty="0" smtClean="0"/>
              <a:t>STATIC”</a:t>
            </a:r>
            <a:r>
              <a:rPr lang="zh-CN" altLang="en-US" dirty="0" smtClean="0"/>
              <a:t>。</a:t>
            </a:r>
          </a:p>
          <a:p>
            <a:pPr lvl="1">
              <a:buNone/>
            </a:pPr>
            <a:r>
              <a:rPr lang="zh-CN" altLang="en-US" dirty="0" smtClean="0"/>
              <a:t>	文字静态框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显示文字</a:t>
            </a:r>
          </a:p>
          <a:p>
            <a:pPr lvl="1">
              <a:buNone/>
            </a:pPr>
            <a:r>
              <a:rPr lang="zh-CN" altLang="en-US" dirty="0" smtClean="0"/>
              <a:t>	图标静态框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显示图标，设置</a:t>
            </a:r>
            <a:r>
              <a:rPr lang="en-US" altLang="zh-CN" dirty="0" smtClean="0"/>
              <a:t>SS_ICON/SS_BITMAP</a:t>
            </a:r>
          </a:p>
          <a:p>
            <a:r>
              <a:rPr lang="zh-CN" altLang="en-US" sz="3100" dirty="0" smtClean="0"/>
              <a:t>静态框的使用</a:t>
            </a:r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CreateWindow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CreateWindowEx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风格</a:t>
            </a:r>
          </a:p>
          <a:p>
            <a:pPr lvl="1">
              <a:buNone/>
            </a:pPr>
            <a:r>
              <a:rPr lang="zh-CN" altLang="en-US" dirty="0" smtClean="0"/>
              <a:t>	图标静态框 使用 </a:t>
            </a:r>
            <a:r>
              <a:rPr lang="en-US" altLang="zh-CN" dirty="0" smtClean="0"/>
              <a:t>SS_ICON/SS_BITMAP </a:t>
            </a:r>
            <a:r>
              <a:rPr lang="zh-CN" altLang="en-US" dirty="0" smtClean="0"/>
              <a:t>风格</a:t>
            </a:r>
          </a:p>
          <a:p>
            <a:pPr lvl="1">
              <a:buNone/>
            </a:pPr>
            <a:r>
              <a:rPr lang="zh-CN" altLang="en-US" dirty="0" smtClean="0"/>
              <a:t>	如果创建 图标静态框，那么窗口的名称要设置成 图标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例如：</a:t>
            </a:r>
            <a:r>
              <a:rPr lang="en-US" altLang="zh-CN" dirty="0" err="1" smtClean="0"/>
              <a:t>CreateWindowEx</a:t>
            </a:r>
            <a:r>
              <a:rPr lang="en-US" altLang="zh-CN" dirty="0" smtClean="0"/>
              <a:t>( 0, "STATIC", "#101"...... );</a:t>
            </a:r>
            <a:endParaRPr lang="zh-CN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静态框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9"/>
            <a:ext cx="8363272" cy="4785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2 </a:t>
            </a:r>
            <a:r>
              <a:rPr lang="zh-CN" altLang="en-US" sz="2400" dirty="0" smtClean="0"/>
              <a:t>窗口消息</a:t>
            </a:r>
          </a:p>
          <a:p>
            <a:pPr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err="1" smtClean="0"/>
              <a:t>SendMessage</a:t>
            </a:r>
            <a:r>
              <a:rPr lang="zh-CN" altLang="en-US" sz="2000" dirty="0" smtClean="0"/>
              <a:t>发送到控件即可。例如：</a:t>
            </a:r>
            <a:r>
              <a:rPr lang="en-US" altLang="zh-CN" sz="2000" dirty="0" smtClean="0"/>
              <a:t>STM_SETICON</a:t>
            </a:r>
          </a:p>
          <a:p>
            <a:pPr>
              <a:buNone/>
            </a:pPr>
            <a:r>
              <a:rPr lang="en-US" altLang="zh-CN" sz="2400" dirty="0" smtClean="0"/>
              <a:t>3 </a:t>
            </a:r>
            <a:r>
              <a:rPr lang="zh-CN" altLang="en-US" sz="2400" dirty="0" smtClean="0"/>
              <a:t>通知消息</a:t>
            </a:r>
          </a:p>
          <a:p>
            <a:pPr>
              <a:buNone/>
            </a:pPr>
            <a:r>
              <a:rPr lang="zh-CN" altLang="en-US" sz="2000" dirty="0" smtClean="0"/>
              <a:t>	需要在创建时增加</a:t>
            </a:r>
            <a:r>
              <a:rPr lang="en-US" altLang="zh-CN" sz="2000" dirty="0" smtClean="0"/>
              <a:t>SS_NOTIFY</a:t>
            </a:r>
            <a:r>
              <a:rPr lang="zh-CN" altLang="en-US" sz="2000" dirty="0" smtClean="0"/>
              <a:t>风格。</a:t>
            </a:r>
          </a:p>
          <a:p>
            <a:pPr>
              <a:buNone/>
            </a:pPr>
            <a:r>
              <a:rPr lang="zh-CN" altLang="en-US" sz="2000" dirty="0" smtClean="0"/>
              <a:t>	通知消息通过</a:t>
            </a:r>
            <a:r>
              <a:rPr lang="en-US" altLang="zh-CN" sz="2000" dirty="0" smtClean="0"/>
              <a:t>WM_COMMAND </a:t>
            </a:r>
            <a:r>
              <a:rPr lang="zh-CN" altLang="en-US" sz="2000" dirty="0" smtClean="0"/>
              <a:t>消息传递</a:t>
            </a:r>
          </a:p>
          <a:p>
            <a:pPr>
              <a:buNone/>
            </a:pPr>
            <a:r>
              <a:rPr lang="zh-CN" altLang="en-US" sz="2000" dirty="0" smtClean="0"/>
              <a:t>	附：</a:t>
            </a:r>
            <a:r>
              <a:rPr lang="en-US" altLang="zh-CN" sz="2000" dirty="0" smtClean="0"/>
              <a:t>WM_COMMAND</a:t>
            </a:r>
          </a:p>
          <a:p>
            <a:pPr>
              <a:buNone/>
            </a:pPr>
            <a:r>
              <a:rPr lang="en-US" altLang="zh-CN" sz="2000" dirty="0" smtClean="0"/>
              <a:t>	       WPARAM:</a:t>
            </a:r>
          </a:p>
          <a:p>
            <a:pPr>
              <a:buNone/>
            </a:pPr>
            <a:r>
              <a:rPr lang="en-US" altLang="zh-CN" sz="2000" dirty="0" smtClean="0"/>
              <a:t>			LOWORD - </a:t>
            </a:r>
            <a:r>
              <a:rPr lang="zh-CN" altLang="en-US" sz="2000" dirty="0" smtClean="0"/>
              <a:t>菜单项、加速键、控件的</a:t>
            </a:r>
            <a:r>
              <a:rPr lang="en-US" altLang="zh-CN" sz="2000" dirty="0" smtClean="0"/>
              <a:t>ID</a:t>
            </a:r>
          </a:p>
          <a:p>
            <a:pPr>
              <a:buNone/>
            </a:pPr>
            <a:r>
              <a:rPr lang="en-US" altLang="zh-CN" sz="2000" dirty="0" smtClean="0"/>
              <a:t>			HIWORD - </a:t>
            </a:r>
            <a:r>
              <a:rPr lang="zh-CN" altLang="en-US" sz="2000" dirty="0" smtClean="0"/>
              <a:t>对于菜单项，为</a:t>
            </a:r>
            <a:r>
              <a:rPr lang="en-US" altLang="zh-CN" sz="2000" dirty="0" smtClean="0"/>
              <a:t>0</a:t>
            </a:r>
          </a:p>
          <a:p>
            <a:pPr>
              <a:buNone/>
            </a:pPr>
            <a:r>
              <a:rPr lang="en-US" altLang="zh-CN" sz="2000" dirty="0" smtClean="0"/>
              <a:t>				      </a:t>
            </a:r>
            <a:r>
              <a:rPr lang="zh-CN" altLang="en-US" sz="2000" dirty="0" smtClean="0"/>
              <a:t>对于加速键，为</a:t>
            </a:r>
            <a:r>
              <a:rPr lang="en-US" altLang="zh-CN" sz="2000" dirty="0" smtClean="0"/>
              <a:t>1</a:t>
            </a:r>
          </a:p>
          <a:p>
            <a:pPr>
              <a:buNone/>
            </a:pPr>
            <a:r>
              <a:rPr lang="en-US" altLang="zh-CN" sz="2000" dirty="0" smtClean="0"/>
              <a:t>				      </a:t>
            </a:r>
            <a:r>
              <a:rPr lang="zh-CN" altLang="en-US" sz="2000" dirty="0" smtClean="0"/>
              <a:t>对于控件，是</a:t>
            </a:r>
            <a:r>
              <a:rPr lang="en-US" altLang="zh-CN" sz="2000" dirty="0" smtClean="0"/>
              <a:t>Notify-Code</a:t>
            </a:r>
          </a:p>
          <a:p>
            <a:pPr>
              <a:buNone/>
            </a:pPr>
            <a:r>
              <a:rPr lang="en-US" altLang="zh-CN" sz="2000" dirty="0" smtClean="0"/>
              <a:t>		LPARAM</a:t>
            </a:r>
            <a:r>
              <a:rPr lang="zh-CN" altLang="en-US" sz="2000" dirty="0" smtClean="0"/>
              <a:t>：</a:t>
            </a:r>
          </a:p>
          <a:p>
            <a:pPr>
              <a:buNone/>
            </a:pPr>
            <a:r>
              <a:rPr lang="zh-CN" altLang="en-US" sz="2000" dirty="0" smtClean="0"/>
              <a:t>			对于菜单项、加速键为</a:t>
            </a:r>
            <a:r>
              <a:rPr lang="en-US" altLang="zh-CN" sz="2000" dirty="0" smtClean="0"/>
              <a:t>NULL</a:t>
            </a:r>
          </a:p>
          <a:p>
            <a:pPr>
              <a:buNone/>
            </a:pPr>
            <a:r>
              <a:rPr lang="en-US" altLang="zh-CN" sz="2000" dirty="0" smtClean="0"/>
              <a:t>			</a:t>
            </a:r>
            <a:r>
              <a:rPr lang="zh-CN" altLang="en-US" sz="2000" dirty="0" smtClean="0"/>
              <a:t>对于控件，为控件窗口句柄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1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4400" dirty="0" smtClean="0"/>
              <a:t>1 </a:t>
            </a:r>
            <a:r>
              <a:rPr lang="zh-CN" altLang="en-US" sz="4400" dirty="0" smtClean="0"/>
              <a:t>按钮相关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zh-CN" altLang="en-US" sz="3600" dirty="0" smtClean="0"/>
              <a:t>根据按钮的风格，将按钮分成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类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1.1 </a:t>
            </a:r>
            <a:r>
              <a:rPr lang="zh-CN" altLang="en-US" sz="3600" dirty="0" smtClean="0"/>
              <a:t>下压式按钮：</a:t>
            </a:r>
            <a:r>
              <a:rPr lang="en-US" altLang="zh-CN" sz="3600" dirty="0" smtClean="0"/>
              <a:t>BS_PUSHBUTTON/BS_DEFPUSHBUTTON</a:t>
            </a:r>
          </a:p>
          <a:p>
            <a:pPr>
              <a:buNone/>
            </a:pPr>
            <a:r>
              <a:rPr lang="en-US" altLang="zh-CN" sz="3600" dirty="0" smtClean="0"/>
              <a:t>	1.2 </a:t>
            </a:r>
            <a:r>
              <a:rPr lang="zh-CN" altLang="en-US" sz="3600" dirty="0" smtClean="0"/>
              <a:t>分组框：</a:t>
            </a:r>
            <a:r>
              <a:rPr lang="en-US" altLang="zh-CN" sz="3600" dirty="0" smtClean="0"/>
              <a:t>BS_GROUPBOX</a:t>
            </a:r>
          </a:p>
          <a:p>
            <a:pPr>
              <a:buNone/>
            </a:pPr>
            <a:r>
              <a:rPr lang="en-US" altLang="zh-CN" sz="3600" dirty="0" smtClean="0"/>
              <a:t>	1.3 </a:t>
            </a:r>
            <a:r>
              <a:rPr lang="zh-CN" altLang="en-US" sz="3600" dirty="0" smtClean="0"/>
              <a:t>复选框：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BS_CHECKBOX/BS_AUTOCHECKBOX</a:t>
            </a:r>
          </a:p>
          <a:p>
            <a:pPr>
              <a:buNone/>
            </a:pPr>
            <a:r>
              <a:rPr lang="en-US" altLang="zh-CN" sz="3600" dirty="0" smtClean="0"/>
              <a:t>		BS_3STATE/BS_AUTO3STATE</a:t>
            </a:r>
          </a:p>
          <a:p>
            <a:pPr>
              <a:buNone/>
            </a:pPr>
            <a:r>
              <a:rPr lang="en-US" altLang="zh-CN" sz="3600" dirty="0" smtClean="0"/>
              <a:t>	1.4 </a:t>
            </a:r>
            <a:r>
              <a:rPr lang="zh-CN" altLang="en-US" sz="3600" dirty="0" smtClean="0"/>
              <a:t>单选框：</a:t>
            </a:r>
            <a:r>
              <a:rPr lang="en-US" altLang="zh-CN" sz="3600" dirty="0" smtClean="0"/>
              <a:t>BS_RADIOBUTTON/BS_AUTORADIOBUTTON	</a:t>
            </a:r>
          </a:p>
          <a:p>
            <a:pPr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窗口类名称 </a:t>
            </a:r>
            <a:r>
              <a:rPr lang="en-US" altLang="zh-CN" sz="3600" dirty="0" smtClean="0"/>
              <a:t>BUTTON</a:t>
            </a:r>
          </a:p>
          <a:p>
            <a:r>
              <a:rPr lang="en-US" altLang="zh-CN" sz="4400" dirty="0" smtClean="0"/>
              <a:t>2 </a:t>
            </a:r>
            <a:r>
              <a:rPr lang="zh-CN" altLang="en-US" sz="4400" dirty="0" smtClean="0"/>
              <a:t>下压式按钮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3600" dirty="0" smtClean="0"/>
              <a:t>2.1 </a:t>
            </a:r>
            <a:r>
              <a:rPr lang="zh-CN" altLang="en-US" sz="3600" dirty="0" smtClean="0"/>
              <a:t>创建按钮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2.2 </a:t>
            </a:r>
            <a:r>
              <a:rPr lang="zh-CN" altLang="en-US" sz="3600" dirty="0" smtClean="0"/>
              <a:t>窗口消息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2.3 </a:t>
            </a:r>
            <a:r>
              <a:rPr lang="zh-CN" altLang="en-US" sz="3600" dirty="0" smtClean="0"/>
              <a:t>通知消息</a:t>
            </a:r>
          </a:p>
          <a:p>
            <a:r>
              <a:rPr lang="en-US" altLang="zh-CN" sz="4400" dirty="0" smtClean="0"/>
              <a:t>3 </a:t>
            </a:r>
            <a:r>
              <a:rPr lang="zh-CN" altLang="en-US" sz="4400" dirty="0" smtClean="0"/>
              <a:t>分组框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zh-CN" altLang="en-US" sz="3600" dirty="0" smtClean="0"/>
              <a:t>常用于界面上的控件分组显示，提高界面友好性。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编写第一个窗口程序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编写窗口程序的步骤：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1 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WinMain</a:t>
            </a:r>
            <a:r>
              <a:rPr lang="zh-CN" altLang="en-US" dirty="0" smtClean="0"/>
              <a:t>函数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 </a:t>
            </a:r>
            <a:r>
              <a:rPr lang="zh-CN" altLang="en-US" dirty="0" smtClean="0"/>
              <a:t>定义窗口处理函数 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注册窗口类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4 </a:t>
            </a:r>
            <a:r>
              <a:rPr lang="zh-CN" altLang="en-US" dirty="0" smtClean="0"/>
              <a:t>创建窗口 		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5 </a:t>
            </a:r>
            <a:r>
              <a:rPr lang="zh-CN" altLang="en-US" dirty="0" smtClean="0"/>
              <a:t>显示窗口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6 </a:t>
            </a:r>
            <a:r>
              <a:rPr lang="zh-CN" altLang="en-US" dirty="0" smtClean="0"/>
              <a:t>消息循环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7 </a:t>
            </a:r>
            <a:r>
              <a:rPr lang="zh-CN" altLang="en-US" dirty="0" smtClean="0"/>
              <a:t>消息处理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4 </a:t>
            </a:r>
            <a:r>
              <a:rPr lang="zh-CN" altLang="en-US" sz="2400" dirty="0" smtClean="0"/>
              <a:t>复选框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200" dirty="0" smtClean="0"/>
              <a:t>4.1 </a:t>
            </a:r>
            <a:r>
              <a:rPr lang="zh-CN" altLang="en-US" sz="2200" dirty="0" smtClean="0"/>
              <a:t>风格和创建</a:t>
            </a:r>
          </a:p>
          <a:p>
            <a:pPr lvl="1">
              <a:buNone/>
            </a:pPr>
            <a:r>
              <a:rPr lang="en-US" altLang="zh-CN" sz="2000" dirty="0" smtClean="0"/>
              <a:t>BS_CHECKBOX - </a:t>
            </a:r>
            <a:r>
              <a:rPr lang="zh-CN" altLang="en-US" sz="2000" dirty="0" smtClean="0"/>
              <a:t>点击选择时，需要自己维护选择状态</a:t>
            </a:r>
          </a:p>
          <a:p>
            <a:pPr lvl="1">
              <a:buNone/>
            </a:pPr>
            <a:r>
              <a:rPr lang="en-US" altLang="zh-CN" sz="2000" dirty="0" smtClean="0"/>
              <a:t>BS_AUTOCHECKBOX - </a:t>
            </a:r>
            <a:r>
              <a:rPr lang="zh-CN" altLang="en-US" sz="2000" dirty="0" smtClean="0"/>
              <a:t>点击选择时，系统自动维护选择状态</a:t>
            </a:r>
          </a:p>
          <a:p>
            <a:pPr lvl="1">
              <a:buNone/>
            </a:pPr>
            <a:r>
              <a:rPr lang="en-US" altLang="zh-CN" sz="2200" dirty="0" smtClean="0"/>
              <a:t>4.2 </a:t>
            </a:r>
            <a:r>
              <a:rPr lang="zh-CN" altLang="en-US" sz="2200" dirty="0" smtClean="0"/>
              <a:t>窗口消息</a:t>
            </a:r>
          </a:p>
          <a:p>
            <a:pPr lvl="1">
              <a:buNone/>
            </a:pPr>
            <a:r>
              <a:rPr lang="zh-CN" altLang="en-US" sz="2000" dirty="0" smtClean="0"/>
              <a:t>获取和设置选择状态</a:t>
            </a:r>
          </a:p>
          <a:p>
            <a:pPr lvl="1">
              <a:buNone/>
            </a:pPr>
            <a:r>
              <a:rPr lang="en-US" altLang="zh-CN" sz="2000" dirty="0" smtClean="0"/>
              <a:t>BM_SETCHECK</a:t>
            </a:r>
          </a:p>
          <a:p>
            <a:pPr lvl="1">
              <a:buNone/>
            </a:pPr>
            <a:r>
              <a:rPr lang="en-US" altLang="zh-CN" sz="2000" dirty="0" smtClean="0"/>
              <a:t>BM_GETCHECK</a:t>
            </a:r>
          </a:p>
          <a:p>
            <a:pPr lvl="1">
              <a:buNone/>
            </a:pPr>
            <a:r>
              <a:rPr lang="en-US" altLang="zh-CN" sz="2200" dirty="0" smtClean="0"/>
              <a:t>4.3 </a:t>
            </a:r>
            <a:r>
              <a:rPr lang="zh-CN" altLang="en-US" sz="2200" dirty="0" smtClean="0"/>
              <a:t>通知消息</a:t>
            </a:r>
          </a:p>
          <a:p>
            <a:pPr lvl="1">
              <a:buNone/>
            </a:pPr>
            <a:r>
              <a:rPr lang="en-US" altLang="zh-CN" sz="2000" dirty="0" smtClean="0"/>
              <a:t>BN_CLICKED </a:t>
            </a:r>
            <a:r>
              <a:rPr lang="zh-CN" altLang="en-US" sz="2000" dirty="0" smtClean="0"/>
              <a:t>按钮被点击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800" dirty="0" smtClean="0"/>
              <a:t>5 </a:t>
            </a:r>
            <a:r>
              <a:rPr lang="zh-CN" altLang="en-US" sz="3800" dirty="0" smtClean="0"/>
              <a:t>单选按钮</a:t>
            </a:r>
            <a:endParaRPr lang="en-US" altLang="zh-CN" sz="3800" dirty="0" smtClean="0"/>
          </a:p>
          <a:p>
            <a:pPr>
              <a:buNone/>
            </a:pPr>
            <a:r>
              <a:rPr lang="en-US" altLang="zh-CN" sz="3500" dirty="0" smtClean="0"/>
              <a:t>5.1 </a:t>
            </a:r>
            <a:r>
              <a:rPr lang="zh-CN" altLang="en-US" sz="3500" dirty="0" smtClean="0"/>
              <a:t>风格和创建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BS_RADIOBUTTON - </a:t>
            </a:r>
            <a:r>
              <a:rPr lang="zh-CN" altLang="en-US" dirty="0" smtClean="0"/>
              <a:t>自己维护状态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BS_AUTORADIOBUTTON - </a:t>
            </a:r>
            <a:r>
              <a:rPr lang="zh-CN" altLang="en-US" dirty="0" smtClean="0"/>
              <a:t>系统自动维护状态</a:t>
            </a:r>
          </a:p>
          <a:p>
            <a:pPr>
              <a:buNone/>
            </a:pPr>
            <a:r>
              <a:rPr lang="en-US" altLang="zh-CN" sz="3500" dirty="0" smtClean="0"/>
              <a:t>5.2 </a:t>
            </a:r>
            <a:r>
              <a:rPr lang="zh-CN" altLang="en-US" sz="3500" dirty="0" smtClean="0"/>
              <a:t>窗口消息</a:t>
            </a:r>
          </a:p>
          <a:p>
            <a:pPr>
              <a:buNone/>
            </a:pPr>
            <a:r>
              <a:rPr lang="zh-CN" altLang="en-US" dirty="0" smtClean="0"/>
              <a:t>	获取和设置选择状态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BM_SETCHECK</a:t>
            </a:r>
          </a:p>
          <a:p>
            <a:pPr>
              <a:buNone/>
            </a:pPr>
            <a:r>
              <a:rPr lang="en-US" altLang="zh-CN" dirty="0" smtClean="0"/>
              <a:t>	BM_GETCHECK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每组单选框中只能同时有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个被选择。</a:t>
            </a:r>
          </a:p>
          <a:p>
            <a:pPr>
              <a:buNone/>
            </a:pPr>
            <a:r>
              <a:rPr lang="en-US" altLang="zh-CN" sz="3500" dirty="0" smtClean="0"/>
              <a:t>5.3 </a:t>
            </a:r>
            <a:r>
              <a:rPr lang="zh-CN" altLang="en-US" sz="3500" dirty="0" smtClean="0"/>
              <a:t>通知消息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BN_CLICKED</a:t>
            </a:r>
          </a:p>
          <a:p>
            <a:pPr>
              <a:buNone/>
            </a:pPr>
            <a:r>
              <a:rPr lang="en-US" altLang="zh-CN" sz="3500" dirty="0" smtClean="0"/>
              <a:t>5.4 </a:t>
            </a:r>
            <a:r>
              <a:rPr lang="zh-CN" altLang="en-US" sz="3500" dirty="0" smtClean="0"/>
              <a:t>其他</a:t>
            </a:r>
          </a:p>
          <a:p>
            <a:pPr>
              <a:buNone/>
            </a:pPr>
            <a:r>
              <a:rPr lang="zh-CN" altLang="en-US" dirty="0" smtClean="0"/>
              <a:t>	单选框分组，可以使用</a:t>
            </a:r>
            <a:r>
              <a:rPr lang="en-US" altLang="zh-CN" dirty="0" smtClean="0"/>
              <a:t>WS_GROUP</a:t>
            </a:r>
            <a:r>
              <a:rPr lang="zh-CN" altLang="en-US" dirty="0" smtClean="0"/>
              <a:t>风格分组。</a:t>
            </a:r>
          </a:p>
          <a:p>
            <a:pPr>
              <a:buNone/>
            </a:pPr>
            <a:r>
              <a:rPr lang="zh-CN" altLang="en-US" dirty="0" smtClean="0"/>
              <a:t>	从当前具有</a:t>
            </a:r>
            <a:r>
              <a:rPr lang="en-US" altLang="zh-CN" dirty="0" smtClean="0"/>
              <a:t>WS_GROUP</a:t>
            </a:r>
            <a:r>
              <a:rPr lang="zh-CN" altLang="en-US" dirty="0" smtClean="0"/>
              <a:t>风格的单选框，到下一个</a:t>
            </a:r>
            <a:r>
              <a:rPr lang="en-US" altLang="zh-CN" dirty="0" smtClean="0"/>
              <a:t>WS_GROUP</a:t>
            </a:r>
            <a:r>
              <a:rPr lang="zh-CN" altLang="en-US" dirty="0" smtClean="0"/>
              <a:t>风格单选框之前，为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组单选框</a:t>
            </a:r>
            <a:endParaRPr lang="zh-CN" alt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编辑框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3800" dirty="0" smtClean="0"/>
              <a:t>1 </a:t>
            </a:r>
            <a:r>
              <a:rPr lang="zh-CN" altLang="en-US" sz="3800" dirty="0" smtClean="0"/>
              <a:t>编辑框相关</a:t>
            </a:r>
          </a:p>
          <a:p>
            <a:pPr>
              <a:buNone/>
            </a:pPr>
            <a:r>
              <a:rPr lang="zh-CN" altLang="en-US" dirty="0" smtClean="0"/>
              <a:t>	从风格可以将编辑框分成几类：</a:t>
            </a:r>
          </a:p>
          <a:p>
            <a:pPr>
              <a:buNone/>
            </a:pPr>
            <a:r>
              <a:rPr lang="zh-CN" altLang="en-US" dirty="0" smtClean="0"/>
              <a:t>	单行编辑框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只能处理一行文字</a:t>
            </a:r>
          </a:p>
          <a:p>
            <a:pPr>
              <a:buNone/>
            </a:pPr>
            <a:r>
              <a:rPr lang="zh-CN" altLang="en-US" dirty="0" smtClean="0"/>
              <a:t>	多行编辑框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可以显示多行文字</a:t>
            </a:r>
          </a:p>
          <a:p>
            <a:pPr>
              <a:buNone/>
            </a:pPr>
            <a:r>
              <a:rPr lang="zh-CN" altLang="en-US" dirty="0" smtClean="0"/>
              <a:t>	密码编辑框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密码输入 </a:t>
            </a:r>
            <a:r>
              <a:rPr lang="en-US" altLang="zh-CN" dirty="0" smtClean="0"/>
              <a:t>ES_PASSWORD</a:t>
            </a:r>
          </a:p>
          <a:p>
            <a:pPr>
              <a:buNone/>
            </a:pPr>
            <a:r>
              <a:rPr lang="en-US" altLang="zh-CN" dirty="0" smtClean="0"/>
              <a:t>	...</a:t>
            </a:r>
          </a:p>
          <a:p>
            <a:r>
              <a:rPr lang="en-US" altLang="zh-CN" sz="3800" dirty="0" smtClean="0"/>
              <a:t>2 </a:t>
            </a:r>
            <a:r>
              <a:rPr lang="zh-CN" altLang="en-US" sz="3800" dirty="0" smtClean="0"/>
              <a:t>编辑框的使用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 </a:t>
            </a:r>
            <a:r>
              <a:rPr lang="zh-CN" altLang="en-US" dirty="0" smtClean="0"/>
              <a:t>创建</a:t>
            </a:r>
          </a:p>
          <a:p>
            <a:pPr>
              <a:buNone/>
            </a:pPr>
            <a:r>
              <a:rPr lang="zh-CN" altLang="en-US" dirty="0" smtClean="0"/>
              <a:t>		窗口类名称 </a:t>
            </a:r>
            <a:r>
              <a:rPr lang="en-US" altLang="zh-CN" dirty="0" smtClean="0"/>
              <a:t>EDIT</a:t>
            </a:r>
          </a:p>
          <a:p>
            <a:pPr>
              <a:buNone/>
            </a:pPr>
            <a:r>
              <a:rPr lang="en-US" altLang="zh-CN" dirty="0" smtClean="0"/>
              <a:t>	2.2 </a:t>
            </a:r>
            <a:r>
              <a:rPr lang="zh-CN" altLang="en-US" dirty="0" smtClean="0"/>
              <a:t>窗口消息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2.3 </a:t>
            </a:r>
            <a:r>
              <a:rPr lang="zh-CN" altLang="en-US" dirty="0" smtClean="0"/>
              <a:t>通知消息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EN_CHANGE </a:t>
            </a:r>
            <a:r>
              <a:rPr lang="zh-CN" altLang="en-US" dirty="0" smtClean="0"/>
              <a:t>当编辑框内的文字被修改，通知父窗口。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组合框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4400" dirty="0" smtClean="0"/>
              <a:t>1 </a:t>
            </a:r>
            <a:r>
              <a:rPr lang="zh-CN" altLang="en-US" sz="4400" dirty="0" smtClean="0"/>
              <a:t>组合框相关</a:t>
            </a:r>
            <a:endParaRPr lang="en-US" altLang="zh-CN" sz="4400" dirty="0" smtClean="0"/>
          </a:p>
          <a:p>
            <a:pPr>
              <a:buNone/>
            </a:pPr>
            <a:r>
              <a:rPr lang="zh-CN" altLang="en-US" sz="3600" dirty="0" smtClean="0"/>
              <a:t>组合框的分类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1.1 </a:t>
            </a:r>
            <a:r>
              <a:rPr lang="zh-CN" altLang="en-US" sz="3600" dirty="0" smtClean="0"/>
              <a:t>简单组合框	</a:t>
            </a:r>
            <a:r>
              <a:rPr lang="en-US" altLang="zh-CN" sz="3600" dirty="0" smtClean="0"/>
              <a:t>- CBS_SIMPLE</a:t>
            </a:r>
          </a:p>
          <a:p>
            <a:pPr>
              <a:buNone/>
            </a:pPr>
            <a:r>
              <a:rPr lang="en-US" altLang="zh-CN" sz="3600" dirty="0" smtClean="0"/>
              <a:t>	1.2 </a:t>
            </a:r>
            <a:r>
              <a:rPr lang="zh-CN" altLang="en-US" sz="3600" dirty="0" smtClean="0"/>
              <a:t>下拉式组合框 </a:t>
            </a:r>
            <a:r>
              <a:rPr lang="en-US" altLang="zh-CN" sz="3600" dirty="0" smtClean="0"/>
              <a:t>- </a:t>
            </a:r>
            <a:r>
              <a:rPr lang="zh-CN" altLang="en-US" sz="3600" dirty="0" smtClean="0"/>
              <a:t>可以输入，</a:t>
            </a:r>
            <a:r>
              <a:rPr lang="en-US" altLang="zh-CN" sz="3600" dirty="0" smtClean="0"/>
              <a:t>CBS_DROPDOWN</a:t>
            </a:r>
          </a:p>
          <a:p>
            <a:pPr>
              <a:buNone/>
            </a:pPr>
            <a:r>
              <a:rPr lang="en-US" altLang="zh-CN" sz="3600" dirty="0" smtClean="0"/>
              <a:t>	1.3 </a:t>
            </a:r>
            <a:r>
              <a:rPr lang="zh-CN" altLang="en-US" sz="3600" dirty="0" smtClean="0"/>
              <a:t>下拉列表式组合框 </a:t>
            </a:r>
            <a:r>
              <a:rPr lang="en-US" altLang="zh-CN" sz="3600" dirty="0" smtClean="0"/>
              <a:t>- </a:t>
            </a:r>
            <a:r>
              <a:rPr lang="zh-CN" altLang="en-US" sz="3600" dirty="0" smtClean="0"/>
              <a:t>只能从选项中选择</a:t>
            </a:r>
          </a:p>
          <a:p>
            <a:pPr>
              <a:buNone/>
            </a:pPr>
            <a:r>
              <a:rPr lang="zh-CN" altLang="en-US" sz="3600" dirty="0" smtClean="0"/>
              <a:t>				</a:t>
            </a:r>
            <a:r>
              <a:rPr lang="en-US" altLang="zh-CN" sz="3600" dirty="0" smtClean="0"/>
              <a:t>CBS_DROPDOWNLIST</a:t>
            </a:r>
          </a:p>
          <a:p>
            <a:pPr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组合框窗口类 </a:t>
            </a:r>
            <a:r>
              <a:rPr lang="en-US" altLang="zh-CN" sz="3600" dirty="0" smtClean="0"/>
              <a:t>- COMBOBOX</a:t>
            </a:r>
          </a:p>
          <a:p>
            <a:r>
              <a:rPr lang="en-US" altLang="zh-CN" sz="4400" dirty="0" smtClean="0"/>
              <a:t>2 </a:t>
            </a:r>
            <a:r>
              <a:rPr lang="zh-CN" altLang="en-US" sz="4400" dirty="0" smtClean="0"/>
              <a:t>组合框的使用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2.1 </a:t>
            </a:r>
            <a:r>
              <a:rPr lang="zh-CN" altLang="en-US" sz="3600" dirty="0" smtClean="0"/>
              <a:t>创建组合框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2.2 </a:t>
            </a:r>
            <a:r>
              <a:rPr lang="zh-CN" altLang="en-US" sz="3600" dirty="0" smtClean="0"/>
              <a:t>选项的添加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CB_ADDSTRING - WPARAM </a:t>
            </a:r>
            <a:r>
              <a:rPr lang="zh-CN" altLang="en-US" sz="3600" dirty="0" smtClean="0"/>
              <a:t>不使用</a:t>
            </a:r>
          </a:p>
          <a:p>
            <a:pPr>
              <a:buNone/>
            </a:pPr>
            <a:r>
              <a:rPr lang="zh-CN" altLang="en-US" sz="3600" dirty="0" smtClean="0"/>
              <a:t>		                             </a:t>
            </a:r>
            <a:r>
              <a:rPr lang="en-US" altLang="zh-CN" sz="3600" dirty="0" smtClean="0"/>
              <a:t>LPARAM </a:t>
            </a:r>
            <a:r>
              <a:rPr lang="zh-CN" altLang="en-US" sz="3600" dirty="0" smtClean="0"/>
              <a:t>字符串指针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CB_INSERTSTRING</a:t>
            </a:r>
          </a:p>
          <a:p>
            <a:pPr>
              <a:buNone/>
            </a:pPr>
            <a:r>
              <a:rPr lang="en-US" altLang="zh-CN" sz="3600" dirty="0" smtClean="0"/>
              <a:t>	2.3 </a:t>
            </a:r>
            <a:r>
              <a:rPr lang="zh-CN" altLang="en-US" sz="3600" dirty="0" smtClean="0"/>
              <a:t>选项的删除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CB_DELETESTRING - </a:t>
            </a:r>
            <a:r>
              <a:rPr lang="zh-CN" altLang="en-US" sz="3600" dirty="0" smtClean="0"/>
              <a:t>删除指定项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CB_RESETCONTENT - </a:t>
            </a:r>
            <a:r>
              <a:rPr lang="zh-CN" altLang="en-US" sz="3600" dirty="0" smtClean="0"/>
              <a:t>清除所有项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组合框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2.4 </a:t>
            </a:r>
            <a:r>
              <a:rPr lang="zh-CN" altLang="en-US" dirty="0" smtClean="0"/>
              <a:t>获取和设置选择项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CB_GETCURSEL - </a:t>
            </a:r>
            <a:r>
              <a:rPr lang="zh-CN" altLang="en-US" dirty="0" smtClean="0"/>
              <a:t>获取选择项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CB_SETCURSEL - </a:t>
            </a:r>
            <a:r>
              <a:rPr lang="zh-CN" altLang="en-US" dirty="0" smtClean="0"/>
              <a:t>设置当前被选择项</a:t>
            </a:r>
          </a:p>
          <a:p>
            <a:pPr>
              <a:buNone/>
            </a:pPr>
            <a:r>
              <a:rPr lang="en-US" altLang="zh-CN" dirty="0" smtClean="0"/>
              <a:t>2.5 </a:t>
            </a:r>
            <a:r>
              <a:rPr lang="zh-CN" altLang="en-US" dirty="0" smtClean="0"/>
              <a:t>查找选择项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CB_FINDSTRING - </a:t>
            </a:r>
            <a:r>
              <a:rPr lang="zh-CN" altLang="en-US" dirty="0" smtClean="0"/>
              <a:t>根据字符串，查找选择项，从选项的起始字符查找包含字符串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CB_FINDSTRINGEXACT - </a:t>
            </a:r>
            <a:r>
              <a:rPr lang="zh-CN" altLang="en-US" dirty="0" smtClean="0"/>
              <a:t>匹配查找的字符串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CB_SELECTSTRING - </a:t>
            </a:r>
            <a:r>
              <a:rPr lang="zh-CN" altLang="en-US" dirty="0" smtClean="0"/>
              <a:t>查找并设置成当前被选择项</a:t>
            </a:r>
          </a:p>
          <a:p>
            <a:pPr>
              <a:buNone/>
            </a:pPr>
            <a:r>
              <a:rPr lang="en-US" altLang="zh-CN" dirty="0" smtClean="0"/>
              <a:t>2.6 </a:t>
            </a:r>
            <a:r>
              <a:rPr lang="zh-CN" altLang="en-US" dirty="0" smtClean="0"/>
              <a:t>获取选项的字符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CB_GETLBTEXTLEN - </a:t>
            </a:r>
            <a:r>
              <a:rPr lang="zh-CN" altLang="en-US" dirty="0" smtClean="0"/>
              <a:t>获取选项的字符长度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CB_GETLBTEXT - </a:t>
            </a:r>
            <a:r>
              <a:rPr lang="zh-CN" altLang="en-US" dirty="0" smtClean="0"/>
              <a:t>获取选项的字符内容</a:t>
            </a:r>
          </a:p>
          <a:p>
            <a:pPr>
              <a:buNone/>
            </a:pPr>
            <a:r>
              <a:rPr lang="zh-CN" altLang="en-US" dirty="0" smtClean="0"/>
              <a:t>	输入的字符串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WM_GETTEXT</a:t>
            </a:r>
          </a:p>
          <a:p>
            <a:pPr>
              <a:buNone/>
            </a:pPr>
            <a:r>
              <a:rPr lang="en-US" altLang="zh-CN" dirty="0" smtClean="0"/>
              <a:t>2.7 </a:t>
            </a:r>
            <a:r>
              <a:rPr lang="zh-CN" altLang="en-US" dirty="0" smtClean="0"/>
              <a:t>目录的显示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CB_DIR - </a:t>
            </a:r>
            <a:r>
              <a:rPr lang="zh-CN" altLang="en-US" dirty="0" smtClean="0"/>
              <a:t>在组合框中显示指定路径下的文件和子目录</a:t>
            </a:r>
            <a:endParaRPr lang="zh-CN" alt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组合框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dirty="0" smtClean="0"/>
              <a:t>2.8 </a:t>
            </a:r>
            <a:r>
              <a:rPr lang="zh-CN" altLang="en-US" dirty="0" smtClean="0"/>
              <a:t>选项的附加数据</a:t>
            </a:r>
          </a:p>
          <a:p>
            <a:pPr>
              <a:buNone/>
            </a:pPr>
            <a:r>
              <a:rPr lang="zh-CN" altLang="en-US" dirty="0" smtClean="0"/>
              <a:t>	在每个选项中，可以保存自定义的数据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CB_SETITEMDATA - </a:t>
            </a:r>
            <a:r>
              <a:rPr lang="zh-CN" altLang="en-US" dirty="0" smtClean="0"/>
              <a:t>将数据保存到指定选项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CB_GETITEMDATA - </a:t>
            </a:r>
            <a:r>
              <a:rPr lang="zh-CN" altLang="en-US" dirty="0" smtClean="0"/>
              <a:t>从指定选项获取数据</a:t>
            </a:r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通知消息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CBN_SELCHANGE - </a:t>
            </a:r>
            <a:r>
              <a:rPr lang="zh-CN" altLang="en-US" dirty="0" smtClean="0"/>
              <a:t>当前被选择项发生变化后，通知父窗口。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CBN_EDITCHANGE - </a:t>
            </a:r>
            <a:r>
              <a:rPr lang="zh-CN" altLang="en-US" dirty="0" smtClean="0"/>
              <a:t>当输入发生变化后	</a:t>
            </a:r>
            <a:endParaRPr lang="zh-CN" alt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滚动条控件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z="3400" dirty="0" smtClean="0"/>
              <a:t>1 </a:t>
            </a:r>
            <a:r>
              <a:rPr lang="zh-CN" altLang="en-US" sz="3400" dirty="0" smtClean="0"/>
              <a:t>滚动条相关</a:t>
            </a:r>
          </a:p>
          <a:p>
            <a:pPr>
              <a:buNone/>
            </a:pPr>
            <a:r>
              <a:rPr lang="zh-CN" altLang="en-US" dirty="0" smtClean="0"/>
              <a:t>	垂直滚动条 </a:t>
            </a:r>
            <a:r>
              <a:rPr lang="en-US" altLang="zh-CN" dirty="0" smtClean="0"/>
              <a:t>- SBS_VERT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水平滚动条 </a:t>
            </a:r>
            <a:r>
              <a:rPr lang="en-US" altLang="zh-CN" dirty="0" smtClean="0"/>
              <a:t>- SBS_HORZ	</a:t>
            </a:r>
          </a:p>
          <a:p>
            <a:pPr>
              <a:buNone/>
            </a:pPr>
            <a:r>
              <a:rPr lang="en-US" altLang="zh-CN" sz="3400" dirty="0" smtClean="0"/>
              <a:t>2 </a:t>
            </a:r>
            <a:r>
              <a:rPr lang="zh-CN" altLang="en-US" sz="3400" dirty="0" smtClean="0"/>
              <a:t>滚动条的使用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 </a:t>
            </a:r>
            <a:r>
              <a:rPr lang="zh-CN" altLang="en-US" dirty="0" smtClean="0"/>
              <a:t>创建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SCROLLBAR</a:t>
            </a:r>
          </a:p>
          <a:p>
            <a:pPr>
              <a:buNone/>
            </a:pPr>
            <a:r>
              <a:rPr lang="en-US" altLang="zh-CN" dirty="0" smtClean="0"/>
              <a:t>	2.2 </a:t>
            </a:r>
            <a:r>
              <a:rPr lang="zh-CN" altLang="en-US" dirty="0" smtClean="0"/>
              <a:t>设置和获取滚动范围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SBM_SETRANGE  </a:t>
            </a:r>
            <a:r>
              <a:rPr lang="zh-CN" altLang="en-US" dirty="0" smtClean="0"/>
              <a:t>设置滚动范围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SBM_GETRANGE  </a:t>
            </a:r>
            <a:r>
              <a:rPr lang="zh-CN" altLang="en-US" dirty="0" smtClean="0"/>
              <a:t>获取滚动范围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2.3 </a:t>
            </a:r>
            <a:r>
              <a:rPr lang="zh-CN" altLang="en-US" dirty="0" smtClean="0"/>
              <a:t>设置和获取滑块位置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SBM_SETPOS </a:t>
            </a:r>
            <a:r>
              <a:rPr lang="zh-CN" altLang="en-US" dirty="0" smtClean="0"/>
              <a:t>设置滑块位置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SBM_GETPOS </a:t>
            </a:r>
            <a:r>
              <a:rPr lang="zh-CN" altLang="en-US" dirty="0" smtClean="0"/>
              <a:t>获取滑块位置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滚动条控件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 smtClean="0"/>
              <a:t>3 </a:t>
            </a:r>
            <a:r>
              <a:rPr lang="zh-CN" altLang="en-US" sz="2800" dirty="0" smtClean="0"/>
              <a:t>通知消息</a:t>
            </a:r>
          </a:p>
          <a:p>
            <a:pPr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WM_HSCROLL - </a:t>
            </a:r>
            <a:r>
              <a:rPr lang="zh-CN" altLang="en-US" sz="2800" dirty="0" smtClean="0"/>
              <a:t>水平滚动条变化时</a:t>
            </a:r>
          </a:p>
          <a:p>
            <a:pPr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WM_VSCROLL - </a:t>
            </a:r>
            <a:r>
              <a:rPr lang="zh-CN" altLang="en-US" sz="2800" dirty="0" smtClean="0"/>
              <a:t>垂直滚动条变化时</a:t>
            </a:r>
          </a:p>
          <a:p>
            <a:pPr>
              <a:buNone/>
            </a:pPr>
            <a:r>
              <a:rPr lang="zh-CN" altLang="en-US" sz="2800" dirty="0" smtClean="0"/>
              <a:t>	</a:t>
            </a:r>
          </a:p>
          <a:p>
            <a:pPr>
              <a:buNone/>
            </a:pPr>
            <a:r>
              <a:rPr lang="zh-CN" altLang="en-US" sz="2800" dirty="0" smtClean="0"/>
              <a:t>	注意：窗口附带滚动条也使用同样的消息处理，</a:t>
            </a:r>
          </a:p>
          <a:p>
            <a:pPr>
              <a:buNone/>
            </a:pPr>
            <a:r>
              <a:rPr lang="zh-CN" altLang="en-US" sz="2800" dirty="0" smtClean="0"/>
              <a:t>	在判断滚动条类型时，可以判断</a:t>
            </a:r>
            <a:r>
              <a:rPr lang="en-US" altLang="zh-CN" sz="2800" dirty="0" smtClean="0"/>
              <a:t>LPARAM</a:t>
            </a:r>
            <a:r>
              <a:rPr lang="zh-CN" altLang="en-US" sz="2800" dirty="0" smtClean="0"/>
              <a:t>参数是否为</a:t>
            </a:r>
            <a:r>
              <a:rPr lang="en-US" altLang="zh-CN" sz="2800" dirty="0" smtClean="0"/>
              <a:t>NULL</a:t>
            </a:r>
            <a:r>
              <a:rPr lang="zh-CN" altLang="en-US" sz="2800" dirty="0" smtClean="0"/>
              <a:t>：</a:t>
            </a:r>
          </a:p>
          <a:p>
            <a:pPr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）控件滚动条为控件窗口句柄</a:t>
            </a:r>
          </a:p>
          <a:p>
            <a:pPr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）窗口附带的为</a:t>
            </a:r>
            <a:r>
              <a:rPr lang="en-US" altLang="zh-CN" sz="2800" dirty="0" smtClean="0"/>
              <a:t>NULL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MDI</a:t>
            </a:r>
            <a:r>
              <a:rPr lang="zh-CN" altLang="en-US" dirty="0" smtClean="0"/>
              <a:t>窗口的创建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8112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创建主窗口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－</a:t>
            </a:r>
            <a:r>
              <a:rPr lang="en-US" altLang="zh-CN" dirty="0" smtClean="0"/>
              <a:t> </a:t>
            </a:r>
            <a:r>
              <a:rPr lang="zh-CN" altLang="en-US" dirty="0" smtClean="0"/>
              <a:t>没有父窗口，需要注册窗口类。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－在主窗口的窗口处理函数中，调用</a:t>
            </a:r>
            <a:r>
              <a:rPr lang="en-US" altLang="zh-CN" dirty="0" smtClean="0"/>
              <a:t>MDI</a:t>
            </a:r>
            <a:r>
              <a:rPr lang="zh-CN" altLang="en-US" dirty="0" smtClean="0"/>
              <a:t>主窗口的缺省处理函数，</a:t>
            </a:r>
            <a:r>
              <a:rPr lang="en-US" altLang="zh-CN" dirty="0" err="1" smtClean="0"/>
              <a:t>DefFrameProc</a:t>
            </a:r>
            <a:r>
              <a:rPr lang="zh-CN" altLang="en-US" dirty="0" smtClean="0"/>
              <a:t>，不调用</a:t>
            </a:r>
            <a:r>
              <a:rPr lang="en-US" altLang="zh-CN" dirty="0" err="1" smtClean="0"/>
              <a:t>DefWindowProc</a:t>
            </a:r>
            <a:r>
              <a:rPr lang="zh-CN" altLang="en-US" dirty="0" smtClean="0"/>
              <a:t>函数。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创建“</a:t>
            </a:r>
            <a:r>
              <a:rPr lang="en-US" altLang="zh-CN" dirty="0" smtClean="0"/>
              <a:t>MDICLIENT”</a:t>
            </a:r>
            <a:r>
              <a:rPr lang="zh-CN" altLang="en-US" dirty="0" smtClean="0"/>
              <a:t>窗口</a:t>
            </a:r>
          </a:p>
          <a:p>
            <a:pPr>
              <a:buNone/>
            </a:pPr>
            <a:r>
              <a:rPr lang="zh-CN" altLang="en-US" dirty="0" smtClean="0"/>
              <a:t>    －父窗口是主窗口，窗口类为“</a:t>
            </a:r>
            <a:r>
              <a:rPr lang="en-US" altLang="zh-CN" dirty="0" smtClean="0"/>
              <a:t>MDICLIENT”</a:t>
            </a:r>
          </a:p>
          <a:p>
            <a:pPr>
              <a:buNone/>
            </a:pPr>
            <a:r>
              <a:rPr lang="zh-CN" altLang="en-US" dirty="0" smtClean="0"/>
              <a:t>    －创建时，要使用创建参数</a:t>
            </a:r>
            <a:r>
              <a:rPr lang="en-US" altLang="zh-CN" dirty="0" smtClean="0"/>
              <a:t>CLIENTCREATESTRUCT </a:t>
            </a:r>
            <a:r>
              <a:rPr lang="zh-CN" altLang="en-US" dirty="0" smtClean="0"/>
              <a:t>定义子窗口的起始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创建子窗口</a:t>
            </a:r>
          </a:p>
          <a:p>
            <a:pPr>
              <a:buNone/>
            </a:pPr>
            <a:r>
              <a:rPr lang="zh-CN" altLang="en-US" dirty="0" smtClean="0"/>
              <a:t>    －子窗口的父窗口是“</a:t>
            </a:r>
            <a:r>
              <a:rPr lang="en-US" altLang="zh-CN" dirty="0" smtClean="0"/>
              <a:t>MDICLIENT”</a:t>
            </a:r>
            <a:r>
              <a:rPr lang="zh-CN" altLang="en-US" dirty="0" smtClean="0"/>
              <a:t>窗口，需要注册窗口类</a:t>
            </a:r>
          </a:p>
          <a:p>
            <a:pPr>
              <a:buNone/>
            </a:pPr>
            <a:r>
              <a:rPr lang="zh-CN" altLang="en-US" dirty="0" smtClean="0"/>
              <a:t>    －子窗口的窗口处理函数缺省调用</a:t>
            </a:r>
            <a:r>
              <a:rPr lang="en-US" altLang="zh-CN" dirty="0" err="1" smtClean="0"/>
              <a:t>DefMDIChildProc</a:t>
            </a:r>
            <a:endParaRPr lang="zh-CN" alt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编写资源的文件 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资源脚本文件</a:t>
            </a:r>
          </a:p>
          <a:p>
            <a:r>
              <a:rPr lang="zh-CN" altLang="en-US" dirty="0" smtClean="0"/>
              <a:t>编译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文件 － </a:t>
            </a:r>
            <a:r>
              <a:rPr lang="en-US" altLang="zh-CN" dirty="0" smtClean="0"/>
              <a:t>RC.EXE</a:t>
            </a:r>
          </a:p>
          <a:p>
            <a:r>
              <a:rPr lang="zh-CN" altLang="en-US" dirty="0" smtClean="0"/>
              <a:t>将资源链接到程序中 － </a:t>
            </a:r>
            <a:r>
              <a:rPr lang="en-US" altLang="zh-CN" dirty="0" smtClean="0"/>
              <a:t>LINK.EXE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800" dirty="0" smtClean="0"/>
              <a:t>静态库程序 </a:t>
            </a:r>
            <a:r>
              <a:rPr lang="en-US" altLang="zh-CN" sz="2800" dirty="0" smtClean="0"/>
              <a:t>- </a:t>
            </a:r>
            <a:r>
              <a:rPr lang="zh-CN" altLang="en-US" sz="2800" dirty="0" smtClean="0"/>
              <a:t>运行时不独立存在，会被链接</a:t>
            </a:r>
          </a:p>
          <a:p>
            <a:pPr>
              <a:buNone/>
            </a:pPr>
            <a:r>
              <a:rPr lang="zh-CN" altLang="en-US" sz="2800" dirty="0" smtClean="0"/>
              <a:t>到可执行文件或者动态库中，目标程序的归档。</a:t>
            </a:r>
          </a:p>
          <a:p>
            <a:pPr>
              <a:buNone/>
            </a:pPr>
            <a:r>
              <a:rPr lang="zh-CN" altLang="en-US" sz="2800" dirty="0" smtClean="0"/>
              <a:t>文件扩展名：</a:t>
            </a:r>
            <a:r>
              <a:rPr lang="en-US" altLang="zh-CN" sz="2800" dirty="0" smtClean="0"/>
              <a:t>LIB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动态库程序 </a:t>
            </a:r>
            <a:r>
              <a:rPr lang="en-US" altLang="zh-CN" sz="2800" dirty="0" smtClean="0"/>
              <a:t>- </a:t>
            </a:r>
            <a:r>
              <a:rPr lang="zh-CN" altLang="en-US" sz="2800" dirty="0" smtClean="0"/>
              <a:t>运行时独立存在，不会被链接到可执行文件或其他动态库中。</a:t>
            </a:r>
          </a:p>
          <a:p>
            <a:pPr>
              <a:buNone/>
            </a:pPr>
            <a:r>
              <a:rPr lang="zh-CN" altLang="en-US" sz="2800" dirty="0" smtClean="0"/>
              <a:t>文件扩展名：</a:t>
            </a:r>
            <a:r>
              <a:rPr lang="en-US" altLang="zh-CN" sz="2800" dirty="0" smtClean="0"/>
              <a:t>DLL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800" dirty="0" smtClean="0"/>
              <a:t>静态库程序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sz="3200" dirty="0" smtClean="0"/>
              <a:t>1 </a:t>
            </a:r>
            <a:r>
              <a:rPr lang="zh-CN" altLang="en-US" sz="3200" dirty="0" smtClean="0"/>
              <a:t>静态库特点</a:t>
            </a:r>
          </a:p>
          <a:p>
            <a:pPr lvl="1"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）运行时不独立存在</a:t>
            </a:r>
          </a:p>
          <a:p>
            <a:pPr lvl="1">
              <a:buNone/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）链接到可执行文件或者动态库中</a:t>
            </a:r>
          </a:p>
          <a:p>
            <a:pPr lvl="1">
              <a:buNone/>
            </a:pPr>
            <a:r>
              <a:rPr lang="en-US" altLang="zh-CN" sz="3200" dirty="0" smtClean="0"/>
              <a:t>3</a:t>
            </a:r>
            <a:r>
              <a:rPr lang="zh-CN" altLang="en-US" sz="3200" dirty="0" smtClean="0"/>
              <a:t>）目标程序的归档</a:t>
            </a:r>
          </a:p>
          <a:p>
            <a:pPr lvl="1">
              <a:buNone/>
            </a:pPr>
            <a:r>
              <a:rPr lang="en-US" altLang="zh-CN" sz="3200" dirty="0" smtClean="0"/>
              <a:t>2 C</a:t>
            </a:r>
            <a:r>
              <a:rPr lang="zh-CN" altLang="en-US" sz="3200" dirty="0" smtClean="0"/>
              <a:t>语言静态库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2.1 </a:t>
            </a:r>
            <a:r>
              <a:rPr lang="zh-CN" altLang="en-US" sz="3200" dirty="0" smtClean="0"/>
              <a:t>静态库的使用</a:t>
            </a:r>
          </a:p>
          <a:p>
            <a:pPr lvl="1">
              <a:buNone/>
            </a:pPr>
            <a:r>
              <a:rPr lang="zh-CN" altLang="en-US" sz="3200" dirty="0" smtClean="0"/>
              <a:t>	建立一个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文件，可以在文件中直接使用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库函数，不需要头文件。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编译器只是根据库函数名称，在库中找到对应的函数代码，进行链接。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2.2 </a:t>
            </a:r>
            <a:r>
              <a:rPr lang="zh-CN" altLang="en-US" sz="3200" dirty="0" smtClean="0"/>
              <a:t>静态库的创建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）建项目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）添加库程序，源文件使用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文件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2.3 </a:t>
            </a:r>
            <a:r>
              <a:rPr lang="zh-CN" altLang="en-US" sz="3200" dirty="0" smtClean="0"/>
              <a:t>库的路径设置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）项目的“</a:t>
            </a:r>
            <a:r>
              <a:rPr lang="en-US" altLang="zh-CN" sz="3200" dirty="0" smtClean="0"/>
              <a:t>Setting”</a:t>
            </a:r>
            <a:r>
              <a:rPr lang="zh-CN" altLang="en-US" sz="3200" dirty="0" smtClean="0"/>
              <a:t>中设置库的路径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）可以使用 </a:t>
            </a:r>
            <a:r>
              <a:rPr lang="en-US" altLang="zh-CN" sz="3200" dirty="0" err="1" smtClean="0"/>
              <a:t>pragma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关键字设置</a:t>
            </a:r>
            <a:r>
              <a:rPr lang="en-US" altLang="zh-CN" sz="3200" dirty="0" smtClean="0"/>
              <a:t>#</a:t>
            </a:r>
            <a:r>
              <a:rPr lang="en-US" altLang="zh-CN" sz="3200" dirty="0" err="1" smtClean="0"/>
              <a:t>pragma</a:t>
            </a:r>
            <a:r>
              <a:rPr lang="en-US" altLang="zh-CN" sz="3200" dirty="0" smtClean="0"/>
              <a:t> comment( lib, "..\\lib\\clib.lib")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3 C++</a:t>
            </a:r>
            <a:r>
              <a:rPr lang="zh-CN" altLang="en-US" dirty="0" smtClean="0"/>
              <a:t>语言的静态库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2800" dirty="0" smtClean="0"/>
              <a:t>3.1 </a:t>
            </a:r>
            <a:r>
              <a:rPr lang="zh-CN" altLang="en-US" sz="2800" dirty="0" smtClean="0"/>
              <a:t>静态库的建立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）建立项目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）添加库程序，源文件使用</a:t>
            </a:r>
            <a:r>
              <a:rPr lang="en-US" altLang="zh-CN" sz="2800" dirty="0" smtClean="0"/>
              <a:t>CPP</a:t>
            </a:r>
            <a:r>
              <a:rPr lang="zh-CN" altLang="en-US" sz="2800" dirty="0" smtClean="0"/>
              <a:t>文件</a:t>
            </a:r>
          </a:p>
          <a:p>
            <a:pPr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3.2 </a:t>
            </a:r>
            <a:r>
              <a:rPr lang="zh-CN" altLang="en-US" sz="2800" dirty="0" smtClean="0"/>
              <a:t>库的导入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）项目的“</a:t>
            </a:r>
            <a:r>
              <a:rPr lang="en-US" altLang="zh-CN" sz="2800" dirty="0" smtClean="0"/>
              <a:t>Setting”</a:t>
            </a:r>
            <a:r>
              <a:rPr lang="zh-CN" altLang="en-US" sz="2800" dirty="0" smtClean="0"/>
              <a:t>中设置库的路径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）可以使用 </a:t>
            </a:r>
            <a:r>
              <a:rPr lang="en-US" altLang="zh-CN" sz="2800" dirty="0" err="1" smtClean="0"/>
              <a:t>pragma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关键字设置</a:t>
            </a:r>
          </a:p>
          <a:p>
            <a:pPr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3.3 </a:t>
            </a:r>
            <a:r>
              <a:rPr lang="zh-CN" altLang="en-US" sz="2800" dirty="0" smtClean="0"/>
              <a:t>注意</a:t>
            </a:r>
          </a:p>
          <a:p>
            <a:pPr>
              <a:buNone/>
            </a:pPr>
            <a:r>
              <a:rPr lang="zh-CN" altLang="en-US" sz="2800" dirty="0" smtClean="0"/>
              <a:t>		在</a:t>
            </a:r>
            <a:r>
              <a:rPr lang="en-US" altLang="zh-CN" sz="2800" dirty="0" smtClean="0"/>
              <a:t>CPP</a:t>
            </a:r>
            <a:r>
              <a:rPr lang="zh-CN" altLang="en-US" sz="2800" dirty="0" smtClean="0"/>
              <a:t>环境使用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静态库，库中函数原型定义要增加 </a:t>
            </a:r>
            <a:r>
              <a:rPr lang="en-US" altLang="zh-CN" sz="2800" dirty="0" smtClean="0"/>
              <a:t>extern “C”, </a:t>
            </a:r>
            <a:r>
              <a:rPr lang="zh-CN" altLang="en-US" sz="2800" dirty="0" smtClean="0"/>
              <a:t>例如：</a:t>
            </a:r>
            <a:r>
              <a:rPr lang="en-US" altLang="zh-CN" sz="2800" dirty="0" smtClean="0"/>
              <a:t>extern "C"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Add(... );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18457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800" dirty="0" smtClean="0"/>
              <a:t>动态库程序</a:t>
            </a:r>
            <a:endParaRPr lang="en-US" altLang="zh-CN" sz="3800" dirty="0" smtClean="0"/>
          </a:p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动态库特点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）运行时独立存在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）不会链接到执行程序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）使用时加载</a:t>
            </a:r>
          </a:p>
          <a:p>
            <a:pPr>
              <a:buNone/>
            </a:pPr>
            <a:r>
              <a:rPr lang="zh-CN" altLang="en-US" dirty="0" smtClean="0"/>
              <a:t>与静态库的比较：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）由于静态库是将代码嵌入到使用程序中，多个程序使用时，会有多份代码，所以代码体积会增大。动态库的代码只需要存在一份，其他程序通过函数地址使用，所以代码体积小。</a:t>
            </a:r>
          </a:p>
          <a:p>
            <a:pPr>
              <a:buNone/>
            </a:pPr>
            <a:r>
              <a:rPr lang="zh-CN" altLang="en-US" dirty="0" smtClean="0"/>
              <a:t>	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）静态库发生变化后，新的代码需要重新链接嵌入到执行程序中。动态库发生变化后，如果库中函数的定义（或地址）未变化，其他使用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的程序不需重新链接。	   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动态库的创建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1 ) </a:t>
            </a:r>
            <a:r>
              <a:rPr lang="zh-CN" altLang="en-US" dirty="0" smtClean="0"/>
              <a:t>建立项目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2 ) </a:t>
            </a:r>
            <a:r>
              <a:rPr lang="zh-CN" altLang="en-US" dirty="0" smtClean="0"/>
              <a:t>添加库程序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3 ) </a:t>
            </a:r>
            <a:r>
              <a:rPr lang="zh-CN" altLang="en-US" dirty="0" smtClean="0"/>
              <a:t>库程序导出 － 提供给使用者库中的函数等信息。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5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sz="4400" dirty="0" smtClean="0"/>
              <a:t>3 </a:t>
            </a:r>
            <a:r>
              <a:rPr lang="zh-CN" altLang="en-US" sz="4400" dirty="0" smtClean="0"/>
              <a:t>动态库的使用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3.1 </a:t>
            </a:r>
            <a:r>
              <a:rPr lang="zh-CN" altLang="en-US" sz="3600" dirty="0" smtClean="0"/>
              <a:t>隐式链接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3.2 </a:t>
            </a:r>
            <a:r>
              <a:rPr lang="zh-CN" altLang="en-US" sz="3600" dirty="0" smtClean="0"/>
              <a:t>显式链接</a:t>
            </a:r>
          </a:p>
          <a:p>
            <a:pPr>
              <a:buNone/>
            </a:pPr>
            <a:r>
              <a:rPr lang="en-US" altLang="zh-CN" sz="4400" dirty="0" smtClean="0"/>
              <a:t>4 </a:t>
            </a:r>
            <a:r>
              <a:rPr lang="zh-CN" altLang="en-US" sz="4400" dirty="0" smtClean="0"/>
              <a:t>动态库的函数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3600" dirty="0" smtClean="0"/>
              <a:t>4.1 </a:t>
            </a:r>
            <a:r>
              <a:rPr lang="zh-CN" altLang="en-US" sz="3600" dirty="0" smtClean="0"/>
              <a:t>实现动态库的函数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4.2 </a:t>
            </a:r>
            <a:r>
              <a:rPr lang="zh-CN" altLang="en-US" sz="3600" dirty="0" smtClean="0"/>
              <a:t>库函数的导出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 </a:t>
            </a:r>
            <a:r>
              <a:rPr lang="en-US" altLang="zh-CN" sz="3600" dirty="0" smtClean="0"/>
              <a:t>C++</a:t>
            </a:r>
            <a:r>
              <a:rPr lang="zh-CN" altLang="en-US" sz="3600" dirty="0" smtClean="0"/>
              <a:t>的导出</a:t>
            </a:r>
          </a:p>
          <a:p>
            <a:pPr>
              <a:buNone/>
            </a:pPr>
            <a:r>
              <a:rPr lang="zh-CN" altLang="en-US" sz="3600" dirty="0" smtClean="0"/>
              <a:t>	使用 </a:t>
            </a:r>
            <a:r>
              <a:rPr lang="en-US" altLang="zh-CN" sz="3600" dirty="0" smtClean="0"/>
              <a:t>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dllexport</a:t>
            </a:r>
            <a:r>
              <a:rPr lang="en-US" altLang="zh-CN" sz="3600" dirty="0" smtClean="0"/>
              <a:t>) </a:t>
            </a:r>
            <a:r>
              <a:rPr lang="zh-CN" altLang="en-US" sz="3600" dirty="0" smtClean="0"/>
              <a:t>导出函数</a:t>
            </a:r>
          </a:p>
          <a:p>
            <a:pPr>
              <a:buNone/>
            </a:pPr>
            <a:r>
              <a:rPr lang="zh-CN" altLang="en-US" sz="3600" dirty="0" smtClean="0"/>
              <a:t>	注意：动态库编译链接后，也会有</a:t>
            </a:r>
            <a:r>
              <a:rPr lang="en-US" altLang="zh-CN" sz="3600" dirty="0" smtClean="0"/>
              <a:t>LIB</a:t>
            </a:r>
            <a:r>
              <a:rPr lang="zh-CN" altLang="en-US" sz="3600" dirty="0" smtClean="0"/>
              <a:t>文件，是作为动态库函数映射使用，与静态库不完全相同。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</a:t>
            </a:r>
            <a:r>
              <a:rPr lang="en-US" altLang="zh-CN" sz="3600" dirty="0" smtClean="0"/>
              <a:t>C</a:t>
            </a:r>
            <a:r>
              <a:rPr lang="zh-CN" altLang="en-US" sz="3600" dirty="0" smtClean="0"/>
              <a:t>的导出方式     </a:t>
            </a:r>
            <a:r>
              <a:rPr lang="en-US" altLang="zh-CN" sz="3600" dirty="0" smtClean="0"/>
              <a:t>extern “C” 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dllexport</a:t>
            </a:r>
            <a:r>
              <a:rPr lang="en-US" altLang="zh-CN" sz="3600" dirty="0" smtClean="0"/>
              <a:t>) 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Sub(...);</a:t>
            </a:r>
          </a:p>
          <a:p>
            <a:pPr>
              <a:buNone/>
            </a:pPr>
            <a:r>
              <a:rPr lang="en-US" altLang="zh-CN" sz="3600" dirty="0" smtClean="0"/>
              <a:t>	3</a:t>
            </a:r>
            <a:r>
              <a:rPr lang="zh-CN" altLang="en-US" sz="3600" dirty="0" smtClean="0"/>
              <a:t>）模块定义文件 </a:t>
            </a:r>
            <a:r>
              <a:rPr lang="en-US" altLang="zh-CN" sz="3600" dirty="0" smtClean="0"/>
              <a:t>.def</a:t>
            </a:r>
          </a:p>
          <a:p>
            <a:pPr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例如：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LIBRARY </a:t>
            </a:r>
            <a:r>
              <a:rPr lang="en-US" altLang="zh-CN" sz="3600" dirty="0" err="1" smtClean="0"/>
              <a:t>DLLFunc</a:t>
            </a:r>
            <a:r>
              <a:rPr lang="en-US" altLang="zh-CN" sz="3600" dirty="0" smtClean="0"/>
              <a:t> //</a:t>
            </a:r>
            <a:r>
              <a:rPr lang="zh-CN" altLang="en-US" sz="3600" dirty="0" smtClean="0"/>
              <a:t>库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EXPORTS         //</a:t>
            </a:r>
            <a:r>
              <a:rPr lang="zh-CN" altLang="en-US" sz="3600" dirty="0" smtClean="0"/>
              <a:t>库导出表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err="1" smtClean="0"/>
              <a:t>DLL_Mul</a:t>
            </a:r>
            <a:r>
              <a:rPr lang="en-US" altLang="zh-CN" sz="3600" dirty="0" smtClean="0"/>
              <a:t>	@1	//</a:t>
            </a:r>
            <a:r>
              <a:rPr lang="zh-CN" altLang="en-US" sz="3600" dirty="0" smtClean="0"/>
              <a:t>导出的函数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4.3 </a:t>
            </a:r>
            <a:r>
              <a:rPr lang="zh-CN" altLang="en-US" sz="3800" dirty="0" smtClean="0"/>
              <a:t>库函数的使用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4.3.1 </a:t>
            </a:r>
            <a:r>
              <a:rPr lang="zh-CN" altLang="en-US" dirty="0" smtClean="0"/>
              <a:t>隐式链接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）头文件和函数原型</a:t>
            </a:r>
          </a:p>
          <a:p>
            <a:pPr>
              <a:buNone/>
            </a:pPr>
            <a:r>
              <a:rPr lang="zh-CN" altLang="en-US" dirty="0" smtClean="0"/>
              <a:t>	可以在函数原型的定义前，增加</a:t>
            </a:r>
            <a:r>
              <a:rPr lang="en-US" altLang="zh-CN" dirty="0" err="1" smtClean="0"/>
              <a:t>declspec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dllimport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 例如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declspec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dllimport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DLL_Add</a:t>
            </a:r>
            <a:r>
              <a:rPr lang="en-US" altLang="zh-CN" dirty="0" smtClean="0"/>
              <a:t>( ... 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如果库函数使用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格式导出，需要在函数定义增加 </a:t>
            </a:r>
            <a:r>
              <a:rPr lang="en-US" altLang="zh-CN" dirty="0" smtClean="0"/>
              <a:t>extern “C”</a:t>
            </a:r>
          </a:p>
          <a:p>
            <a:pPr>
              <a:buNone/>
            </a:pPr>
            <a:r>
              <a:rPr lang="en-US" altLang="zh-CN" dirty="0" smtClean="0"/>
              <a:t>	2</a:t>
            </a:r>
            <a:r>
              <a:rPr lang="zh-CN" altLang="en-US" dirty="0" smtClean="0"/>
              <a:t>）导入动态库的</a:t>
            </a:r>
            <a:r>
              <a:rPr lang="en-US" altLang="zh-CN" dirty="0" smtClean="0"/>
              <a:t>LIB</a:t>
            </a:r>
            <a:r>
              <a:rPr lang="zh-CN" altLang="en-US" dirty="0" smtClean="0"/>
              <a:t>文件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）在程序中使用函数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）隐式链接的情况，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可以存放的路径：</a:t>
            </a:r>
          </a:p>
          <a:p>
            <a:pPr>
              <a:buNone/>
            </a:pPr>
            <a:r>
              <a:rPr lang="zh-CN" altLang="en-US" dirty="0" smtClean="0"/>
              <a:t>		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）与执行文件中同一个目录下</a:t>
            </a:r>
          </a:p>
          <a:p>
            <a:pPr>
              <a:buNone/>
            </a:pPr>
            <a:r>
              <a:rPr lang="zh-CN" altLang="en-US" dirty="0" smtClean="0"/>
              <a:t>		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）当前工作目录</a:t>
            </a:r>
          </a:p>
          <a:p>
            <a:pPr>
              <a:buNone/>
            </a:pPr>
            <a:r>
              <a:rPr lang="zh-CN" altLang="en-US" dirty="0" smtClean="0"/>
              <a:t>		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目录</a:t>
            </a:r>
          </a:p>
          <a:p>
            <a:pPr>
              <a:buNone/>
            </a:pPr>
            <a:r>
              <a:rPr lang="zh-CN" altLang="en-US" dirty="0" smtClean="0"/>
              <a:t>		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Windows/System32</a:t>
            </a:r>
            <a:r>
              <a:rPr lang="zh-CN" altLang="en-US" dirty="0" smtClean="0"/>
              <a:t>目录</a:t>
            </a:r>
          </a:p>
          <a:p>
            <a:pPr>
              <a:buNone/>
            </a:pPr>
            <a:r>
              <a:rPr lang="zh-CN" altLang="en-US" dirty="0" smtClean="0"/>
              <a:t>		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Windows/System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）环境变量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指定目录</a:t>
            </a:r>
          </a:p>
          <a:p>
            <a:pPr>
              <a:buNone/>
            </a:pPr>
            <a:r>
              <a:rPr lang="zh-CN" altLang="en-US" dirty="0" smtClean="0"/>
              <a:t>      注意：高版本</a:t>
            </a:r>
            <a:r>
              <a:rPr lang="en-US" altLang="zh-CN" dirty="0" smtClean="0"/>
              <a:t>VC</a:t>
            </a:r>
            <a:r>
              <a:rPr lang="zh-CN" altLang="en-US" dirty="0" smtClean="0"/>
              <a:t>的配置文件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18457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4.3.2 </a:t>
            </a:r>
            <a:r>
              <a:rPr lang="zh-CN" altLang="en-US" sz="3800" dirty="0" smtClean="0"/>
              <a:t>显式链接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）定义函数指针类型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）加载动态库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HMODULE </a:t>
            </a:r>
            <a:r>
              <a:rPr lang="en-US" altLang="zh-CN" dirty="0" err="1" smtClean="0"/>
              <a:t>LoadLibrary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LPCTSTR </a:t>
            </a:r>
            <a:r>
              <a:rPr lang="en-US" altLang="zh-CN" dirty="0" err="1" smtClean="0"/>
              <a:t>lpFileName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动态库文件名或全路径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的实例句柄（</a:t>
            </a:r>
            <a:r>
              <a:rPr lang="en-US" altLang="zh-CN" dirty="0" smtClean="0"/>
              <a:t>HINSTANCE</a:t>
            </a:r>
            <a:r>
              <a:rPr lang="zh-CN" altLang="en-US" dirty="0" smtClean="0"/>
              <a:t>）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）获取函数地址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FARPROC </a:t>
            </a:r>
            <a:r>
              <a:rPr lang="en-US" altLang="zh-CN" dirty="0" err="1" smtClean="0"/>
              <a:t>GetProcAddress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HMODULE </a:t>
            </a:r>
            <a:r>
              <a:rPr lang="en-US" altLang="zh-CN" dirty="0" err="1" smtClean="0"/>
              <a:t>hModule</a:t>
            </a:r>
            <a:r>
              <a:rPr lang="en-US" altLang="zh-CN" dirty="0" smtClean="0"/>
              <a:t>,    //DLL</a:t>
            </a:r>
            <a:r>
              <a:rPr lang="zh-CN" altLang="en-US" dirty="0" smtClean="0"/>
              <a:t>句柄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LPCSTR </a:t>
            </a:r>
            <a:r>
              <a:rPr lang="en-US" altLang="zh-CN" dirty="0" err="1" smtClean="0"/>
              <a:t>lpProcName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函数名称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成功返回函数地址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）使用函数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）卸载动态库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FreeLibrary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HMODULE </a:t>
            </a:r>
            <a:r>
              <a:rPr lang="en-US" altLang="zh-CN" dirty="0" err="1" smtClean="0"/>
              <a:t>hModule</a:t>
            </a:r>
            <a:r>
              <a:rPr lang="en-US" altLang="zh-CN" dirty="0" smtClean="0"/>
              <a:t>   //DLL</a:t>
            </a:r>
            <a:r>
              <a:rPr lang="zh-CN" altLang="en-US" dirty="0" smtClean="0"/>
              <a:t>的实例句柄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56937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smtClean="0"/>
              <a:t>4.3.3 </a:t>
            </a:r>
            <a:r>
              <a:rPr lang="zh-CN" altLang="en-US" dirty="0" smtClean="0"/>
              <a:t>两种链接方式对比</a:t>
            </a:r>
          </a:p>
          <a:p>
            <a:pPr lvl="1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）在库函数的定义不变情况下：</a:t>
            </a:r>
          </a:p>
          <a:p>
            <a:pPr lvl="1">
              <a:buNone/>
            </a:pPr>
            <a:r>
              <a:rPr lang="zh-CN" altLang="en-US" dirty="0" smtClean="0"/>
              <a:t>隐式链接，由于库函数地址是在程序编译链接时设置，所以当动态库变化后，使用程序需要重新编译链接。</a:t>
            </a:r>
          </a:p>
          <a:p>
            <a:pPr lvl="1">
              <a:buNone/>
            </a:pPr>
            <a:r>
              <a:rPr lang="zh-CN" altLang="en-US" dirty="0" smtClean="0"/>
              <a:t>显式链接，由于库函数地址是在程序执行时，动态的从库中查询，所以库变化后，不需要重新编译链接。				</a:t>
            </a:r>
          </a:p>
          <a:p>
            <a:pPr lvl="1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）动态库加载</a:t>
            </a:r>
          </a:p>
          <a:p>
            <a:pPr lvl="1">
              <a:buNone/>
            </a:pPr>
            <a:r>
              <a:rPr lang="zh-CN" altLang="en-US" dirty="0" smtClean="0"/>
              <a:t>隐式链接，动态库是在程序启动时就被加载，当</a:t>
            </a:r>
            <a:r>
              <a:rPr lang="en-US" altLang="zh-CN" dirty="0" smtClean="0"/>
              <a:t>DLL</a:t>
            </a:r>
            <a:r>
              <a:rPr lang="zh-CN" altLang="en-US" dirty="0" smtClean="0"/>
              <a:t>不存在，程序无法启动</a:t>
            </a:r>
          </a:p>
          <a:p>
            <a:pPr lvl="1">
              <a:buNone/>
            </a:pPr>
            <a:r>
              <a:rPr lang="zh-CN" altLang="en-US" dirty="0" smtClean="0"/>
              <a:t>显式链接，动态库只在使用</a:t>
            </a:r>
            <a:r>
              <a:rPr lang="en-US" altLang="zh-CN" dirty="0" err="1" smtClean="0"/>
              <a:t>LoadLibrary</a:t>
            </a:r>
            <a:r>
              <a:rPr lang="zh-CN" altLang="en-US" dirty="0" smtClean="0"/>
              <a:t>函数，才会被加载。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7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4400" dirty="0" smtClean="0"/>
              <a:t>DLL</a:t>
            </a:r>
            <a:r>
              <a:rPr lang="zh-CN" altLang="en-US" sz="4400" dirty="0" smtClean="0"/>
              <a:t>中类的使用</a:t>
            </a:r>
            <a:endParaRPr lang="en-US" altLang="zh-CN" sz="4400" dirty="0" smtClean="0"/>
          </a:p>
          <a:p>
            <a:pPr>
              <a:buNone/>
            </a:pPr>
            <a:r>
              <a:rPr lang="en-US" altLang="zh-CN" sz="4000" dirty="0" smtClean="0"/>
              <a:t>DLL</a:t>
            </a:r>
            <a:r>
              <a:rPr lang="zh-CN" altLang="en-US" sz="4000" dirty="0" smtClean="0"/>
              <a:t>中类的导出</a:t>
            </a:r>
          </a:p>
          <a:p>
            <a:pPr>
              <a:buNone/>
            </a:pPr>
            <a:r>
              <a:rPr lang="zh-CN" altLang="en-US" sz="3600" dirty="0" smtClean="0"/>
              <a:t>在类名称前增加 </a:t>
            </a:r>
            <a:r>
              <a:rPr lang="en-US" altLang="zh-CN" sz="3600" dirty="0" smtClean="0"/>
              <a:t>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dllexport</a:t>
            </a:r>
            <a:r>
              <a:rPr lang="en-US" altLang="zh-CN" sz="3600" dirty="0" smtClean="0"/>
              <a:t>) </a:t>
            </a:r>
            <a:r>
              <a:rPr lang="zh-CN" altLang="en-US" sz="3600" dirty="0" smtClean="0"/>
              <a:t>定义，例如：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class 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dllexport</a:t>
            </a:r>
            <a:r>
              <a:rPr lang="en-US" altLang="zh-CN" sz="3600" dirty="0" smtClean="0"/>
              <a:t>) </a:t>
            </a:r>
            <a:r>
              <a:rPr lang="en-US" altLang="zh-CN" sz="3600" dirty="0" err="1" smtClean="0"/>
              <a:t>CMath</a:t>
            </a:r>
            <a:r>
              <a:rPr lang="en-US" altLang="zh-CN" sz="3600" dirty="0" smtClean="0"/>
              <a:t> {</a:t>
            </a:r>
          </a:p>
          <a:p>
            <a:pPr>
              <a:buNone/>
            </a:pPr>
            <a:r>
              <a:rPr lang="en-US" altLang="zh-CN" sz="3600" dirty="0" smtClean="0"/>
              <a:t>	...</a:t>
            </a:r>
          </a:p>
          <a:p>
            <a:pPr>
              <a:buNone/>
            </a:pPr>
            <a:r>
              <a:rPr lang="en-US" altLang="zh-CN" sz="3600" dirty="0" smtClean="0"/>
              <a:t>	};</a:t>
            </a:r>
          </a:p>
          <a:p>
            <a:pPr>
              <a:buNone/>
            </a:pPr>
            <a:r>
              <a:rPr lang="zh-CN" altLang="en-US" sz="3600" dirty="0" smtClean="0"/>
              <a:t>通常使用预编译开关切换类的导入导出定义，例如：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#</a:t>
            </a:r>
            <a:r>
              <a:rPr lang="en-US" altLang="zh-CN" sz="3600" dirty="0" err="1" smtClean="0"/>
              <a:t>ifdef</a:t>
            </a:r>
            <a:r>
              <a:rPr lang="en-US" altLang="zh-CN" sz="3600" dirty="0" smtClean="0"/>
              <a:t> DLLCLASS_EXPORTS</a:t>
            </a:r>
          </a:p>
          <a:p>
            <a:pPr>
              <a:buNone/>
            </a:pPr>
            <a:r>
              <a:rPr lang="en-US" altLang="zh-CN" sz="3600" dirty="0" smtClean="0"/>
              <a:t>	#define EXT_CLASS 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dllexport</a:t>
            </a:r>
            <a:r>
              <a:rPr lang="en-US" altLang="zh-CN" sz="3600" dirty="0" smtClean="0"/>
              <a:t>)//DLL</a:t>
            </a:r>
          </a:p>
          <a:p>
            <a:pPr>
              <a:buNone/>
            </a:pPr>
            <a:r>
              <a:rPr lang="en-US" altLang="zh-CN" sz="3600" dirty="0" smtClean="0"/>
              <a:t>	#else</a:t>
            </a:r>
          </a:p>
          <a:p>
            <a:pPr>
              <a:buNone/>
            </a:pPr>
            <a:r>
              <a:rPr lang="en-US" altLang="zh-CN" sz="3600" dirty="0" smtClean="0"/>
              <a:t>	#define EXT_CLASS 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dllimport</a:t>
            </a:r>
            <a:r>
              <a:rPr lang="en-US" altLang="zh-CN" sz="3600" dirty="0" smtClean="0"/>
              <a:t>)//</a:t>
            </a:r>
            <a:r>
              <a:rPr lang="zh-CN" altLang="en-US" sz="3600" dirty="0" smtClean="0"/>
              <a:t>使用者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#</a:t>
            </a:r>
            <a:r>
              <a:rPr lang="en-US" altLang="zh-CN" sz="3600" dirty="0" err="1" smtClean="0"/>
              <a:t>endif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class EXT_CLASS </a:t>
            </a:r>
            <a:r>
              <a:rPr lang="en-US" altLang="zh-CN" sz="3600" dirty="0" err="1" smtClean="0"/>
              <a:t>CMath</a:t>
            </a:r>
            <a:r>
              <a:rPr lang="en-US" altLang="zh-CN" sz="3600" dirty="0" smtClean="0"/>
              <a:t>{</a:t>
            </a:r>
          </a:p>
          <a:p>
            <a:pPr>
              <a:buNone/>
            </a:pPr>
            <a:r>
              <a:rPr lang="en-US" altLang="zh-CN" sz="3600" dirty="0" smtClean="0"/>
              <a:t>	...</a:t>
            </a:r>
          </a:p>
          <a:p>
            <a:pPr>
              <a:buNone/>
            </a:pPr>
            <a:r>
              <a:rPr lang="en-US" altLang="zh-CN" sz="3600" dirty="0" smtClean="0"/>
              <a:t>	};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78539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400" dirty="0" smtClean="0"/>
              <a:t>使用</a:t>
            </a:r>
            <a:r>
              <a:rPr lang="en-US" altLang="zh-CN" sz="3400" dirty="0" smtClean="0"/>
              <a:t>DLL</a:t>
            </a:r>
            <a:r>
              <a:rPr lang="zh-CN" altLang="en-US" sz="3400" dirty="0" smtClean="0"/>
              <a:t>中的类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导入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LIb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2 </a:t>
            </a:r>
            <a:r>
              <a:rPr lang="zh-CN" altLang="en-US" dirty="0" smtClean="0"/>
              <a:t>类的定义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使用类</a:t>
            </a:r>
          </a:p>
          <a:p>
            <a:r>
              <a:rPr lang="zh-CN" altLang="en-US" sz="3400" dirty="0" smtClean="0"/>
              <a:t>动态库的程序入口</a:t>
            </a:r>
          </a:p>
          <a:p>
            <a:pPr>
              <a:buNone/>
            </a:pPr>
            <a:r>
              <a:rPr lang="zh-CN" altLang="en-US" dirty="0" smtClean="0"/>
              <a:t>	入口程序不是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必须的。常用于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内部初始化或善后处理。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WINAPI </a:t>
            </a:r>
            <a:r>
              <a:rPr lang="en-US" altLang="zh-CN" dirty="0" err="1" smtClean="0"/>
              <a:t>DllMain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  HINSTANCE </a:t>
            </a:r>
            <a:r>
              <a:rPr lang="en-US" altLang="zh-CN" dirty="0" err="1" smtClean="0"/>
              <a:t>hinstDLL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动态库实例句柄</a:t>
            </a:r>
          </a:p>
          <a:p>
            <a:pPr>
              <a:buNone/>
            </a:pPr>
            <a:r>
              <a:rPr lang="zh-CN" altLang="en-US" dirty="0" smtClean="0"/>
              <a:t>	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fdwReason</a:t>
            </a:r>
            <a:r>
              <a:rPr lang="en-US" altLang="zh-CN" dirty="0" smtClean="0"/>
              <a:t>,    //</a:t>
            </a:r>
            <a:r>
              <a:rPr lang="zh-CN" altLang="en-US" dirty="0" smtClean="0"/>
              <a:t>被调用的原因</a:t>
            </a:r>
          </a:p>
          <a:p>
            <a:pPr>
              <a:buNone/>
            </a:pPr>
            <a:r>
              <a:rPr lang="zh-CN" altLang="en-US" dirty="0" smtClean="0"/>
              <a:t>		  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lpvReserved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保留值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，表示动态库加载成功。</a:t>
            </a:r>
          </a:p>
          <a:p>
            <a:pPr>
              <a:buNone/>
            </a:pPr>
            <a:r>
              <a:rPr lang="zh-CN" altLang="en-US" dirty="0" smtClean="0"/>
              <a:t>	动态库的加载或卸载时会被调用。例如：使用</a:t>
            </a:r>
            <a:r>
              <a:rPr lang="en-US" altLang="zh-CN" dirty="0" err="1" smtClean="0"/>
              <a:t>LoadLibrary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FreeLibrary</a:t>
            </a:r>
            <a:r>
              <a:rPr lang="zh-CN" altLang="en-US" dirty="0" smtClean="0"/>
              <a:t>时会被调用。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字符和编码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字符的编码方式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－</a:t>
            </a:r>
            <a:r>
              <a:rPr lang="en-US" altLang="zh-CN" dirty="0" smtClean="0"/>
              <a:t>ASC</a:t>
            </a:r>
            <a:r>
              <a:rPr lang="zh-CN" altLang="en-US" dirty="0" smtClean="0"/>
              <a:t>码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位表示一个字符，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－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位表示一个字符，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Codepage </a:t>
            </a:r>
            <a:r>
              <a:rPr lang="zh-CN" altLang="en-US" dirty="0" smtClean="0"/>
              <a:t>代码页可以切换数字所代表的字符。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－</a:t>
            </a:r>
            <a:r>
              <a:rPr lang="en-US" altLang="zh-CN" dirty="0" smtClean="0"/>
              <a:t>DBCS</a:t>
            </a:r>
            <a:r>
              <a:rPr lang="zh-CN" altLang="en-US" dirty="0" smtClean="0"/>
              <a:t>字符 </a:t>
            </a:r>
            <a:r>
              <a:rPr lang="en-US" altLang="zh-CN" dirty="0" smtClean="0"/>
              <a:t>Double Byte Character Set</a:t>
            </a:r>
          </a:p>
          <a:p>
            <a:pPr>
              <a:buNone/>
            </a:pPr>
            <a:r>
              <a:rPr lang="en-US" altLang="zh-CN" dirty="0" smtClean="0"/>
              <a:t>	 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个或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个字节表示一个字符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－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码</a:t>
            </a:r>
          </a:p>
          <a:p>
            <a:pPr>
              <a:buNone/>
            </a:pPr>
            <a:r>
              <a:rPr lang="zh-CN" altLang="en-US" dirty="0" smtClean="0"/>
              <a:t>	  	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平台下，采用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字节表示一个字符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3600" dirty="0" smtClean="0"/>
              <a:t>Windows</a:t>
            </a:r>
            <a:r>
              <a:rPr lang="zh-CN" altLang="en-US" sz="3600" dirty="0" smtClean="0"/>
              <a:t>文件系统</a:t>
            </a:r>
            <a:endParaRPr lang="en-US" altLang="zh-CN" sz="3600" dirty="0" smtClean="0"/>
          </a:p>
          <a:p>
            <a:pPr lvl="1">
              <a:buNone/>
            </a:pPr>
            <a:r>
              <a:rPr lang="zh-CN" altLang="en-US" dirty="0" smtClean="0"/>
              <a:t>操作系统管理磁盘数据的方式。</a:t>
            </a:r>
          </a:p>
          <a:p>
            <a:pPr lvl="1">
              <a:buNone/>
            </a:pPr>
            <a:r>
              <a:rPr lang="en-US" altLang="zh-CN" dirty="0" smtClean="0"/>
              <a:t>FAT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FAT32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NTFS</a:t>
            </a:r>
          </a:p>
          <a:p>
            <a:pPr lvl="1">
              <a:buNone/>
            </a:pPr>
            <a:r>
              <a:rPr lang="zh-CN" altLang="en-US" dirty="0" smtClean="0"/>
              <a:t>硬盘的管理</a:t>
            </a:r>
          </a:p>
          <a:p>
            <a:pPr lvl="1">
              <a:buNone/>
            </a:pPr>
            <a:r>
              <a:rPr lang="zh-CN" altLang="en-US" dirty="0" smtClean="0"/>
              <a:t>磁道、扇、扇区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大小为</a:t>
            </a:r>
            <a:r>
              <a:rPr lang="en-US" altLang="zh-CN" dirty="0" smtClean="0"/>
              <a:t>512</a:t>
            </a:r>
            <a:r>
              <a:rPr lang="zh-CN" altLang="en-US" dirty="0" smtClean="0"/>
              <a:t>字节</a:t>
            </a:r>
          </a:p>
          <a:p>
            <a:pPr lvl="1">
              <a:buNone/>
            </a:pPr>
            <a:r>
              <a:rPr lang="zh-CN" altLang="en-US" dirty="0" smtClean="0"/>
              <a:t>文件系统最小管理单位</a:t>
            </a:r>
          </a:p>
          <a:p>
            <a:pPr lvl="1">
              <a:buNone/>
            </a:pPr>
            <a:r>
              <a:rPr lang="zh-CN" altLang="en-US" dirty="0" smtClean="0"/>
              <a:t>	簇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由连续的几个扇区组成</a:t>
            </a:r>
            <a:r>
              <a:rPr lang="en-US" altLang="zh-CN" dirty="0" smtClean="0"/>
              <a:t>8/16/32/64</a:t>
            </a:r>
          </a:p>
          <a:p>
            <a:pPr lvl="1">
              <a:buNone/>
            </a:pPr>
            <a:r>
              <a:rPr lang="en-US" altLang="zh-CN" dirty="0" smtClean="0"/>
              <a:t>	FAT32 - 1</a:t>
            </a:r>
            <a:r>
              <a:rPr lang="zh-CN" altLang="en-US" dirty="0" smtClean="0"/>
              <a:t>簇</a:t>
            </a:r>
            <a:r>
              <a:rPr lang="en-US" altLang="zh-CN" dirty="0" smtClean="0"/>
              <a:t>16</a:t>
            </a:r>
            <a:r>
              <a:rPr lang="zh-CN" altLang="en-US" dirty="0" smtClean="0"/>
              <a:t>扇区</a:t>
            </a:r>
            <a:r>
              <a:rPr lang="en-US" altLang="zh-CN" dirty="0" smtClean="0"/>
              <a:t>.32</a:t>
            </a:r>
          </a:p>
          <a:p>
            <a:pPr lvl="1">
              <a:buNone/>
            </a:pPr>
            <a:r>
              <a:rPr lang="en-US" altLang="zh-CN" dirty="0" smtClean="0"/>
              <a:t>	NTFS  - 1</a:t>
            </a:r>
            <a:r>
              <a:rPr lang="zh-CN" altLang="en-US" dirty="0" smtClean="0"/>
              <a:t>簇</a:t>
            </a:r>
            <a:r>
              <a:rPr lang="en-US" altLang="zh-CN" dirty="0" smtClean="0"/>
              <a:t>8</a:t>
            </a:r>
            <a:r>
              <a:rPr lang="zh-CN" altLang="en-US" dirty="0" smtClean="0"/>
              <a:t>扇区</a:t>
            </a:r>
            <a:r>
              <a:rPr lang="en-US" altLang="zh-CN" dirty="0" smtClean="0"/>
              <a:t>4K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文件存储时，是以簇为单位占用硬盘空间，</a:t>
            </a:r>
          </a:p>
          <a:p>
            <a:pPr lvl="1">
              <a:buNone/>
            </a:pPr>
            <a:r>
              <a:rPr lang="zh-CN" altLang="en-US" dirty="0" smtClean="0"/>
              <a:t>	即使文件只有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个字节，也要占用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簇的空间。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4400" dirty="0" smtClean="0"/>
              <a:t>Windows</a:t>
            </a:r>
            <a:r>
              <a:rPr lang="zh-CN" altLang="en-US" sz="4400" dirty="0" smtClean="0"/>
              <a:t>目录</a:t>
            </a:r>
            <a:endParaRPr lang="en-US" altLang="zh-CN" sz="4400" dirty="0" smtClean="0"/>
          </a:p>
          <a:p>
            <a:pPr lvl="1">
              <a:buNone/>
            </a:pPr>
            <a:r>
              <a:rPr lang="en-US" altLang="zh-CN" dirty="0" smtClean="0"/>
              <a:t>1 Windows</a:t>
            </a:r>
            <a:r>
              <a:rPr lang="zh-CN" altLang="en-US" dirty="0" smtClean="0"/>
              <a:t>相关的目录</a:t>
            </a:r>
          </a:p>
          <a:p>
            <a:pPr lvl="1">
              <a:buNone/>
            </a:pPr>
            <a:r>
              <a:rPr lang="zh-CN" altLang="en-US" dirty="0" smtClean="0"/>
              <a:t>	程序当前工作目录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GetCurrentDirectory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	DWORD </a:t>
            </a:r>
            <a:r>
              <a:rPr lang="en-US" altLang="zh-CN" dirty="0" err="1" smtClean="0"/>
              <a:t>nBufferLength</a:t>
            </a:r>
            <a:r>
              <a:rPr lang="en-US" altLang="zh-CN" dirty="0" smtClean="0"/>
              <a:t>,  // size of directory buffer</a:t>
            </a:r>
          </a:p>
          <a:p>
            <a:pPr lvl="1">
              <a:buNone/>
            </a:pPr>
            <a:r>
              <a:rPr lang="en-US" altLang="zh-CN" dirty="0" smtClean="0"/>
              <a:t>		LPTSTR </a:t>
            </a:r>
            <a:r>
              <a:rPr lang="en-US" altLang="zh-CN" dirty="0" err="1" smtClean="0"/>
              <a:t>lpBuffer</a:t>
            </a:r>
            <a:r>
              <a:rPr lang="en-US" altLang="zh-CN" dirty="0" smtClean="0"/>
              <a:t>       // directory buffer</a:t>
            </a:r>
          </a:p>
          <a:p>
            <a:pPr lvl="1">
              <a:buNone/>
            </a:pPr>
            <a:r>
              <a:rPr lang="en-US" altLang="zh-CN" dirty="0" smtClean="0"/>
              <a:t>	);</a:t>
            </a:r>
          </a:p>
          <a:p>
            <a:pPr lvl="1">
              <a:buNone/>
            </a:pPr>
            <a:r>
              <a:rPr lang="en-US" altLang="zh-CN" dirty="0" smtClean="0"/>
              <a:t>	BOOL </a:t>
            </a:r>
            <a:r>
              <a:rPr lang="en-US" altLang="zh-CN" dirty="0" err="1" smtClean="0"/>
              <a:t>SetCurrentDirectory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	LPCTSTR </a:t>
            </a:r>
            <a:r>
              <a:rPr lang="en-US" altLang="zh-CN" dirty="0" err="1" smtClean="0"/>
              <a:t>lpPathName</a:t>
            </a:r>
            <a:r>
              <a:rPr lang="en-US" altLang="zh-CN" dirty="0" smtClean="0"/>
              <a:t>   // new directory name</a:t>
            </a:r>
          </a:p>
          <a:p>
            <a:pPr lvl="1">
              <a:buNone/>
            </a:pPr>
            <a:r>
              <a:rPr lang="en-US" altLang="zh-CN" dirty="0" smtClean="0"/>
              <a:t>	);</a:t>
            </a:r>
          </a:p>
          <a:p>
            <a:pPr lvl="1">
              <a:buNone/>
            </a:pPr>
            <a:r>
              <a:rPr lang="en-US" altLang="zh-CN" dirty="0" smtClean="0"/>
              <a:t>	Windows</a:t>
            </a:r>
            <a:r>
              <a:rPr lang="zh-CN" altLang="en-US" dirty="0" smtClean="0"/>
              <a:t>目录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GetWindowsDirectory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	LPTSTR </a:t>
            </a:r>
            <a:r>
              <a:rPr lang="en-US" altLang="zh-CN" dirty="0" err="1" smtClean="0"/>
              <a:t>lpBuffer</a:t>
            </a:r>
            <a:r>
              <a:rPr lang="en-US" altLang="zh-CN" dirty="0" smtClean="0"/>
              <a:t>,  // buffer for Windows directory</a:t>
            </a:r>
          </a:p>
          <a:p>
            <a:pPr lvl="1">
              <a:buNone/>
            </a:pPr>
            <a:r>
              <a:rPr lang="en-US" altLang="zh-CN" dirty="0" smtClean="0"/>
              <a:t>		UINT </a:t>
            </a:r>
            <a:r>
              <a:rPr lang="en-US" altLang="zh-CN" dirty="0" err="1" smtClean="0"/>
              <a:t>uSize</a:t>
            </a:r>
            <a:r>
              <a:rPr lang="en-US" altLang="zh-CN" dirty="0" smtClean="0"/>
              <a:t>        // size of directory buffer</a:t>
            </a:r>
          </a:p>
          <a:p>
            <a:pPr lvl="1">
              <a:buNone/>
            </a:pPr>
            <a:r>
              <a:rPr lang="en-US" altLang="zh-CN" dirty="0" smtClean="0"/>
              <a:t>	);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  Windows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目录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GetSystemDirectory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LPTSTR </a:t>
            </a:r>
            <a:r>
              <a:rPr lang="en-US" altLang="zh-CN" dirty="0" err="1" smtClean="0"/>
              <a:t>lpBuffer</a:t>
            </a:r>
            <a:r>
              <a:rPr lang="en-US" altLang="zh-CN" dirty="0" smtClean="0"/>
              <a:t>,  // buffer for system directory</a:t>
            </a:r>
          </a:p>
          <a:p>
            <a:pPr>
              <a:buNone/>
            </a:pPr>
            <a:r>
              <a:rPr lang="en-US" altLang="zh-CN" dirty="0" smtClean="0"/>
              <a:t>		UINT </a:t>
            </a:r>
            <a:r>
              <a:rPr lang="en-US" altLang="zh-CN" dirty="0" err="1" smtClean="0"/>
              <a:t>uSize</a:t>
            </a:r>
            <a:r>
              <a:rPr lang="en-US" altLang="zh-CN" dirty="0" smtClean="0"/>
              <a:t>        // size of directory buffer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zh-CN" altLang="en-US" dirty="0" smtClean="0"/>
              <a:t>  临时文件目录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GetTempPath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		DWORD </a:t>
            </a:r>
            <a:r>
              <a:rPr lang="en-US" altLang="zh-CN" dirty="0" err="1" smtClean="0"/>
              <a:t>nBufferLength</a:t>
            </a:r>
            <a:r>
              <a:rPr lang="en-US" altLang="zh-CN" dirty="0" smtClean="0"/>
              <a:t>,  // size of buffer</a:t>
            </a:r>
          </a:p>
          <a:p>
            <a:pPr>
              <a:buNone/>
            </a:pPr>
            <a:r>
              <a:rPr lang="en-US" altLang="zh-CN" dirty="0" smtClean="0"/>
              <a:t>  		LPTSTR </a:t>
            </a:r>
            <a:r>
              <a:rPr lang="en-US" altLang="zh-CN" dirty="0" err="1" smtClean="0"/>
              <a:t>lpBuffer</a:t>
            </a:r>
            <a:r>
              <a:rPr lang="en-US" altLang="zh-CN" dirty="0" smtClean="0"/>
              <a:t>       // path buffer</a:t>
            </a:r>
          </a:p>
          <a:p>
            <a:pPr>
              <a:buNone/>
            </a:pPr>
            <a:r>
              <a:rPr lang="en-US" altLang="zh-CN" dirty="0" smtClean="0"/>
              <a:t>	);		</a:t>
            </a:r>
          </a:p>
          <a:p>
            <a:pPr>
              <a:buNone/>
            </a:pPr>
            <a:r>
              <a:rPr lang="en-US" altLang="zh-CN" sz="4400" dirty="0" smtClean="0"/>
              <a:t>2 </a:t>
            </a:r>
            <a:r>
              <a:rPr lang="zh-CN" altLang="en-US" sz="4400" dirty="0" smtClean="0"/>
              <a:t>目录创建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CreateDirectory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LPCTSTR </a:t>
            </a:r>
            <a:r>
              <a:rPr lang="en-US" altLang="zh-CN" dirty="0" err="1" smtClean="0"/>
              <a:t>lpPathName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目录名称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LPSECURITY_ATTRIBUTES </a:t>
            </a:r>
            <a:r>
              <a:rPr lang="en-US" altLang="zh-CN" dirty="0" err="1" smtClean="0"/>
              <a:t>lpSecurityAttributes</a:t>
            </a: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安全属性，默认为</a:t>
            </a:r>
            <a:r>
              <a:rPr lang="en-US" altLang="zh-CN" dirty="0" smtClean="0"/>
              <a:t>NULL</a:t>
            </a:r>
          </a:p>
          <a:p>
            <a:pPr>
              <a:buNone/>
            </a:pPr>
            <a:r>
              <a:rPr lang="en-US" altLang="zh-CN" dirty="0" smtClean="0"/>
              <a:t>	);</a:t>
            </a:r>
            <a:endParaRPr lang="zh-CN" altLang="en-US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z="3400" dirty="0" smtClean="0"/>
              <a:t>3 </a:t>
            </a:r>
            <a:r>
              <a:rPr lang="zh-CN" altLang="en-US" sz="3400" dirty="0" smtClean="0"/>
              <a:t>目录删除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RemoveDirectory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LPCTSTR </a:t>
            </a:r>
            <a:r>
              <a:rPr lang="en-US" altLang="zh-CN" dirty="0" err="1" smtClean="0"/>
              <a:t>lpPathName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目录名称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目录中不能包含子目录或文件。</a:t>
            </a:r>
          </a:p>
          <a:p>
            <a:pPr>
              <a:buNone/>
            </a:pPr>
            <a:r>
              <a:rPr lang="en-US" altLang="zh-CN" sz="3400" dirty="0" smtClean="0"/>
              <a:t>4 </a:t>
            </a:r>
            <a:r>
              <a:rPr lang="zh-CN" altLang="en-US" sz="3400" dirty="0" smtClean="0"/>
              <a:t>目录修改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MoveFile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LPCTSTR </a:t>
            </a:r>
            <a:r>
              <a:rPr lang="en-US" altLang="zh-CN" dirty="0" err="1" smtClean="0"/>
              <a:t>lpExistingFileName</a:t>
            </a:r>
            <a:r>
              <a:rPr lang="en-US" altLang="zh-CN" dirty="0" smtClean="0"/>
              <a:t>, </a:t>
            </a:r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当前的名称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lpNewFileName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//</a:t>
            </a:r>
            <a:r>
              <a:rPr lang="zh-CN" altLang="en-US" dirty="0" smtClean="0"/>
              <a:t>新的名称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9908"/>
            <a:ext cx="8229600" cy="485740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400" dirty="0" smtClean="0"/>
              <a:t>Windows</a:t>
            </a:r>
            <a:r>
              <a:rPr lang="zh-CN" altLang="en-US" sz="3400" dirty="0" smtClean="0"/>
              <a:t>文件</a:t>
            </a:r>
            <a:endParaRPr lang="en-US" altLang="zh-CN" sz="3400" dirty="0" smtClean="0"/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创建或打开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文件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HANDLE </a:t>
            </a:r>
            <a:r>
              <a:rPr lang="en-US" altLang="zh-CN" dirty="0" err="1" smtClean="0"/>
              <a:t>CreateFile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  	  LPCTSTR </a:t>
            </a:r>
            <a:r>
              <a:rPr lang="en-US" altLang="zh-CN" dirty="0" err="1" smtClean="0"/>
              <a:t>lpFileName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文件名称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dwDesiredAccess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访问权限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dwShareMode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共享方式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LPSECURITY_ATTRIBUTES </a:t>
            </a:r>
            <a:r>
              <a:rPr lang="en-US" altLang="zh-CN" dirty="0" err="1" smtClean="0"/>
              <a:t>lpSecurityAttributes</a:t>
            </a:r>
            <a:r>
              <a:rPr lang="en-US" altLang="zh-CN" dirty="0" smtClean="0"/>
              <a:t>, </a:t>
            </a:r>
          </a:p>
          <a:p>
            <a:pPr lvl="1">
              <a:buNone/>
            </a:pPr>
            <a:r>
              <a:rPr lang="en-US" altLang="zh-CN" dirty="0" smtClean="0"/>
              <a:t>	  	//</a:t>
            </a:r>
            <a:r>
              <a:rPr lang="zh-CN" altLang="en-US" dirty="0" smtClean="0"/>
              <a:t>安全属性，默认为</a:t>
            </a:r>
            <a:r>
              <a:rPr lang="en-US" altLang="zh-CN" dirty="0" smtClean="0"/>
              <a:t>NULL</a:t>
            </a:r>
          </a:p>
          <a:p>
            <a:pPr lvl="1">
              <a:buNone/>
            </a:pPr>
            <a:r>
              <a:rPr lang="en-US" altLang="zh-CN" dirty="0" smtClean="0"/>
              <a:t>	  DWORD </a:t>
            </a:r>
            <a:r>
              <a:rPr lang="en-US" altLang="zh-CN" dirty="0" err="1" smtClean="0"/>
              <a:t>dwCreationDisposition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创建方式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dwFlagsAndAttributes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文件属性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HANDLE </a:t>
            </a:r>
            <a:r>
              <a:rPr lang="en-US" altLang="zh-CN" dirty="0" err="1" smtClean="0"/>
              <a:t>hTemplateFile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文件句柄模板，默认为</a:t>
            </a:r>
            <a:r>
              <a:rPr lang="en-US" altLang="zh-CN" dirty="0" smtClean="0"/>
              <a:t>NULL</a:t>
            </a:r>
          </a:p>
          <a:p>
            <a:pPr lvl="1">
              <a:buNone/>
            </a:pPr>
            <a:r>
              <a:rPr lang="en-US" altLang="zh-CN" dirty="0" smtClean="0"/>
              <a:t>	);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成功返回文件句柄。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5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写数据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WriteFile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hFile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文件句柄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LPCVOID </a:t>
            </a:r>
            <a:r>
              <a:rPr lang="en-US" altLang="zh-CN" dirty="0" err="1" smtClean="0"/>
              <a:t>lpBuffer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BUFF</a:t>
            </a:r>
          </a:p>
          <a:p>
            <a:pPr>
              <a:buNone/>
            </a:pPr>
            <a:r>
              <a:rPr lang="en-US" altLang="zh-CN" dirty="0" smtClean="0"/>
              <a:t>	  DWORD </a:t>
            </a:r>
            <a:r>
              <a:rPr lang="en-US" altLang="zh-CN" dirty="0" err="1" smtClean="0"/>
              <a:t>nNumberOfBytesToWrite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数据长度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LPDWORD </a:t>
            </a:r>
            <a:r>
              <a:rPr lang="en-US" altLang="zh-CN" dirty="0" err="1" smtClean="0"/>
              <a:t>lpNumberOfBytesWritten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返回实际写入的数据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LPOVERLAPPED </a:t>
            </a:r>
            <a:r>
              <a:rPr lang="en-US" altLang="zh-CN" dirty="0" err="1" smtClean="0"/>
              <a:t>lpOverlapped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NULL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dirty="0" smtClean="0"/>
              <a:t> 3 </a:t>
            </a:r>
            <a:r>
              <a:rPr lang="zh-CN" altLang="en-US" dirty="0" smtClean="0"/>
              <a:t>读数据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ReadFile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hFile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文件句柄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lpBuffer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BUFF</a:t>
            </a:r>
          </a:p>
          <a:p>
            <a:pPr>
              <a:buNone/>
            </a:pPr>
            <a:r>
              <a:rPr lang="en-US" altLang="zh-CN" dirty="0" smtClean="0"/>
              <a:t>	  DWORD </a:t>
            </a:r>
            <a:r>
              <a:rPr lang="en-US" altLang="zh-CN" dirty="0" err="1" smtClean="0"/>
              <a:t>nNumberOfBytesToRead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要读的字节数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LPDWORD </a:t>
            </a:r>
            <a:r>
              <a:rPr lang="en-US" altLang="zh-CN" dirty="0" err="1" smtClean="0"/>
              <a:t>lpNumberOfBytesRead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实际读到字节数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LPOVERLAPPED </a:t>
            </a:r>
            <a:r>
              <a:rPr lang="en-US" altLang="zh-CN" dirty="0" err="1" smtClean="0"/>
              <a:t>lpOverlapped</a:t>
            </a:r>
            <a:r>
              <a:rPr lang="en-US" altLang="zh-CN" dirty="0" smtClean="0"/>
              <a:t>    //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NULL</a:t>
            </a:r>
          </a:p>
          <a:p>
            <a:pPr>
              <a:buNone/>
            </a:pPr>
            <a:r>
              <a:rPr lang="en-US" altLang="zh-CN" dirty="0" smtClean="0"/>
              <a:t>	);</a:t>
            </a:r>
            <a:endParaRPr lang="zh-CN" altLang="en-US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11256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buNone/>
            </a:pPr>
            <a:r>
              <a:rPr lang="en-US" altLang="zh-CN" sz="2000" dirty="0" smtClean="0"/>
              <a:t>4 </a:t>
            </a:r>
            <a:r>
              <a:rPr lang="zh-CN" altLang="en-US" sz="2000" dirty="0" smtClean="0"/>
              <a:t>关闭文件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BOOL </a:t>
            </a:r>
            <a:r>
              <a:rPr lang="en-US" altLang="zh-CN" sz="2000" dirty="0" err="1" smtClean="0"/>
              <a:t>CloseHandle</a:t>
            </a:r>
            <a:r>
              <a:rPr lang="en-US" altLang="zh-CN" sz="2000" dirty="0" smtClean="0"/>
              <a:t>(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dirty="0" smtClean="0"/>
              <a:t>	  HANDLE </a:t>
            </a:r>
            <a:r>
              <a:rPr lang="en-US" altLang="zh-CN" sz="2000" dirty="0" err="1" smtClean="0"/>
              <a:t>hObject</a:t>
            </a:r>
            <a:r>
              <a:rPr lang="en-US" altLang="zh-CN" sz="2000" dirty="0" smtClean="0"/>
              <a:t>   //</a:t>
            </a:r>
            <a:r>
              <a:rPr lang="zh-CN" altLang="en-US" sz="2000" dirty="0" smtClean="0"/>
              <a:t>文件句柄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);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dirty="0" smtClean="0"/>
              <a:t>5 </a:t>
            </a:r>
            <a:r>
              <a:rPr lang="zh-CN" altLang="en-US" sz="2000" dirty="0" smtClean="0"/>
              <a:t>文件长度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DWORD </a:t>
            </a:r>
            <a:r>
              <a:rPr lang="en-US" altLang="zh-CN" sz="2000" dirty="0" err="1" smtClean="0"/>
              <a:t>GetFileSize</a:t>
            </a:r>
            <a:r>
              <a:rPr lang="en-US" altLang="zh-CN" sz="2000" dirty="0" smtClean="0"/>
              <a:t>(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dirty="0" smtClean="0"/>
              <a:t>	  HANDLE </a:t>
            </a:r>
            <a:r>
              <a:rPr lang="en-US" altLang="zh-CN" sz="2000" dirty="0" err="1" smtClean="0"/>
              <a:t>hFile</a:t>
            </a:r>
            <a:r>
              <a:rPr lang="en-US" altLang="zh-CN" sz="2000" dirty="0" smtClean="0"/>
              <a:t>, //</a:t>
            </a:r>
            <a:r>
              <a:rPr lang="zh-CN" altLang="en-US" sz="2000" dirty="0" smtClean="0"/>
              <a:t>文件句柄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  </a:t>
            </a:r>
            <a:r>
              <a:rPr lang="en-US" altLang="zh-CN" sz="2000" dirty="0" smtClean="0"/>
              <a:t>LPDWORD </a:t>
            </a:r>
            <a:r>
              <a:rPr lang="en-US" altLang="zh-CN" sz="2000" dirty="0" err="1" smtClean="0"/>
              <a:t>lpFileSizeHigh</a:t>
            </a:r>
            <a:r>
              <a:rPr lang="en-US" altLang="zh-CN" sz="2000" dirty="0" smtClean="0"/>
              <a:t>  //</a:t>
            </a:r>
            <a:r>
              <a:rPr lang="zh-CN" altLang="en-US" sz="2000" dirty="0" smtClean="0"/>
              <a:t>文件长度的高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); </a:t>
            </a:r>
            <a:r>
              <a:rPr lang="zh-CN" altLang="en-US" sz="2000" dirty="0" smtClean="0"/>
              <a:t>返回值是文件长度的低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dirty="0" smtClean="0"/>
              <a:t>6 </a:t>
            </a:r>
            <a:r>
              <a:rPr lang="zh-CN" altLang="en-US" sz="2000" dirty="0" smtClean="0"/>
              <a:t>文件指针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DWORD </a:t>
            </a:r>
            <a:r>
              <a:rPr lang="en-US" altLang="zh-CN" sz="2000" dirty="0" err="1" smtClean="0"/>
              <a:t>SetFilePointer</a:t>
            </a:r>
            <a:r>
              <a:rPr lang="en-US" altLang="zh-CN" sz="2000" dirty="0" smtClean="0"/>
              <a:t>(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dirty="0" smtClean="0"/>
              <a:t>	  HANDLE </a:t>
            </a:r>
            <a:r>
              <a:rPr lang="en-US" altLang="zh-CN" sz="2000" dirty="0" err="1" smtClean="0"/>
              <a:t>hFile</a:t>
            </a:r>
            <a:r>
              <a:rPr lang="en-US" altLang="zh-CN" sz="2000" dirty="0" smtClean="0"/>
              <a:t>, //</a:t>
            </a:r>
            <a:r>
              <a:rPr lang="zh-CN" altLang="en-US" sz="2000" dirty="0" smtClean="0"/>
              <a:t>文件句柄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  </a:t>
            </a:r>
            <a:r>
              <a:rPr lang="en-US" altLang="zh-CN" sz="2000" dirty="0" smtClean="0"/>
              <a:t>LONG </a:t>
            </a:r>
            <a:r>
              <a:rPr lang="en-US" altLang="zh-CN" sz="2000" dirty="0" err="1" smtClean="0"/>
              <a:t>lDistanceToMove</a:t>
            </a:r>
            <a:r>
              <a:rPr lang="en-US" altLang="zh-CN" sz="2000" dirty="0" smtClean="0"/>
              <a:t>, //</a:t>
            </a:r>
            <a:r>
              <a:rPr lang="zh-CN" altLang="en-US" sz="2000" dirty="0" smtClean="0"/>
              <a:t>偏移量的低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  </a:t>
            </a:r>
            <a:r>
              <a:rPr lang="en-US" altLang="zh-CN" sz="2000" dirty="0" smtClean="0"/>
              <a:t>PLONG </a:t>
            </a:r>
            <a:r>
              <a:rPr lang="en-US" altLang="zh-CN" sz="2000" dirty="0" err="1" smtClean="0"/>
              <a:t>lpDistanceToMoveHigh</a:t>
            </a:r>
            <a:r>
              <a:rPr lang="en-US" altLang="zh-CN" sz="2000" dirty="0" smtClean="0"/>
              <a:t>,  //</a:t>
            </a:r>
            <a:r>
              <a:rPr lang="zh-CN" altLang="en-US" sz="2000" dirty="0" smtClean="0"/>
              <a:t>偏移量的高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  </a:t>
            </a:r>
            <a:r>
              <a:rPr lang="en-US" altLang="zh-CN" sz="2000" dirty="0" smtClean="0"/>
              <a:t>DWORD </a:t>
            </a:r>
            <a:r>
              <a:rPr lang="en-US" altLang="zh-CN" sz="2000" dirty="0" err="1" smtClean="0"/>
              <a:t>dwMoveMethod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偏移的相对位置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);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600" dirty="0" err="1" smtClean="0"/>
              <a:t>SetFilePointer</a:t>
            </a:r>
            <a:r>
              <a:rPr lang="zh-CN" altLang="en-US" sz="2600" dirty="0" smtClean="0"/>
              <a:t>函数返回实际偏移量的低</a:t>
            </a:r>
            <a:r>
              <a:rPr lang="en-US" altLang="zh-CN" sz="2600" dirty="0" smtClean="0"/>
              <a:t>32</a:t>
            </a:r>
            <a:r>
              <a:rPr lang="zh-CN" altLang="en-US" sz="2600" dirty="0" smtClean="0"/>
              <a:t>位，</a:t>
            </a:r>
            <a:r>
              <a:rPr lang="en-US" altLang="zh-CN" sz="2600" dirty="0" err="1" smtClean="0"/>
              <a:t>lpDistanceToMoveHigh</a:t>
            </a:r>
            <a:r>
              <a:rPr lang="zh-CN" altLang="en-US" sz="2600" dirty="0" smtClean="0"/>
              <a:t>返回实际偏移量的高</a:t>
            </a:r>
            <a:r>
              <a:rPr lang="en-US" altLang="zh-CN" sz="2600" dirty="0" smtClean="0"/>
              <a:t>32</a:t>
            </a:r>
            <a:r>
              <a:rPr lang="zh-CN" altLang="en-US" sz="2600" dirty="0" smtClean="0"/>
              <a:t>位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7 </a:t>
            </a:r>
            <a:r>
              <a:rPr lang="zh-CN" altLang="en-US" sz="2600" dirty="0" smtClean="0"/>
              <a:t>文件相关操作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err="1" smtClean="0"/>
              <a:t>CopyFile</a:t>
            </a:r>
            <a:r>
              <a:rPr lang="en-US" altLang="zh-CN" sz="2600" dirty="0" smtClean="0"/>
              <a:t> - </a:t>
            </a:r>
            <a:r>
              <a:rPr lang="zh-CN" altLang="en-US" sz="2600" dirty="0" smtClean="0"/>
              <a:t>拷贝文件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err="1" smtClean="0"/>
              <a:t>DeleteFile</a:t>
            </a:r>
            <a:r>
              <a:rPr lang="en-US" altLang="zh-CN" sz="2600" dirty="0" smtClean="0"/>
              <a:t> - </a:t>
            </a:r>
            <a:r>
              <a:rPr lang="zh-CN" altLang="en-US" sz="2600" dirty="0" smtClean="0"/>
              <a:t>删除文件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err="1" smtClean="0"/>
              <a:t>MoveFile</a:t>
            </a:r>
            <a:r>
              <a:rPr lang="en-US" altLang="zh-CN" sz="2600" dirty="0" smtClean="0"/>
              <a:t> - </a:t>
            </a:r>
            <a:r>
              <a:rPr lang="zh-CN" altLang="en-US" sz="2600" dirty="0" smtClean="0"/>
              <a:t>移动文件</a:t>
            </a:r>
          </a:p>
          <a:p>
            <a:pPr>
              <a:buNone/>
            </a:pPr>
            <a:r>
              <a:rPr lang="en-US" altLang="zh-CN" sz="2600" dirty="0" smtClean="0"/>
              <a:t>8 </a:t>
            </a:r>
            <a:r>
              <a:rPr lang="zh-CN" altLang="en-US" sz="2600" dirty="0" smtClean="0"/>
              <a:t>文件属性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err="1" smtClean="0"/>
              <a:t>GetFileAttributes</a:t>
            </a:r>
            <a:r>
              <a:rPr lang="en-US" altLang="zh-CN" sz="2600" dirty="0" smtClean="0"/>
              <a:t> - </a:t>
            </a:r>
            <a:r>
              <a:rPr lang="zh-CN" altLang="en-US" sz="2600" dirty="0" smtClean="0"/>
              <a:t>获取文件属性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err="1" smtClean="0"/>
              <a:t>SetFileAttributes</a:t>
            </a:r>
            <a:r>
              <a:rPr lang="en-US" altLang="zh-CN" sz="2600" dirty="0" smtClean="0"/>
              <a:t> - </a:t>
            </a:r>
            <a:r>
              <a:rPr lang="zh-CN" altLang="en-US" sz="2600" dirty="0" smtClean="0"/>
              <a:t>设置文件属性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err="1" smtClean="0"/>
              <a:t>GetFileAttributesEx</a:t>
            </a:r>
            <a:r>
              <a:rPr lang="en-US" altLang="zh-CN" sz="2600" dirty="0" smtClean="0"/>
              <a:t> - </a:t>
            </a:r>
            <a:r>
              <a:rPr lang="zh-CN" altLang="en-US" sz="2600" dirty="0" smtClean="0"/>
              <a:t>获取文件属性、时间等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800" dirty="0" smtClean="0"/>
              <a:t>文件查找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查找文件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HANDLE </a:t>
            </a:r>
            <a:r>
              <a:rPr lang="en-US" altLang="zh-CN" dirty="0" err="1" smtClean="0"/>
              <a:t>FindFirstFile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  LPCTSTR </a:t>
            </a:r>
            <a:r>
              <a:rPr lang="en-US" altLang="zh-CN" dirty="0" err="1" smtClean="0"/>
              <a:t>lpFileName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查找路径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LPWIN32_FIND_DATA </a:t>
            </a:r>
            <a:r>
              <a:rPr lang="en-US" altLang="zh-CN" dirty="0" err="1" smtClean="0"/>
              <a:t>lpFindFileData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查找的数据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 </a:t>
            </a:r>
            <a:r>
              <a:rPr lang="zh-CN" altLang="en-US" dirty="0" smtClean="0"/>
              <a:t>返回查找句柄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获取下一个文件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FindNextFile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hFindFile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查找句柄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LPWIN32_FIND_DATA </a:t>
            </a:r>
            <a:r>
              <a:rPr lang="en-US" altLang="zh-CN" dirty="0" err="1" smtClean="0"/>
              <a:t>lpFindFileData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查找的数据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找到返回</a:t>
            </a:r>
            <a:r>
              <a:rPr lang="en-US" altLang="zh-CN" dirty="0" smtClean="0"/>
              <a:t>TRUE</a:t>
            </a:r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关闭查找</a:t>
            </a:r>
          </a:p>
          <a:p>
            <a:pPr lvl="1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FindClose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hFindFile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查找句柄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DBCS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DBCS</a:t>
            </a:r>
            <a:r>
              <a:rPr lang="zh-CN" altLang="en-US" dirty="0" smtClean="0"/>
              <a:t>字符编码：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A   </a:t>
            </a:r>
            <a:r>
              <a:rPr lang="zh-CN" altLang="en-US" dirty="0" smtClean="0"/>
              <a:t>我       是       程      序      员</a:t>
            </a:r>
          </a:p>
          <a:p>
            <a:pPr>
              <a:buNone/>
            </a:pPr>
            <a:r>
              <a:rPr lang="en-US" altLang="zh-CN" dirty="0" smtClean="0"/>
              <a:t>  01 0203  0405  0607 0809 0A0B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但是解析时，可能为：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01     02030405060708090A0B</a:t>
            </a:r>
          </a:p>
          <a:p>
            <a:pPr>
              <a:buNone/>
            </a:pPr>
            <a:r>
              <a:rPr lang="en-US" altLang="zh-CN" dirty="0" smtClean="0"/>
              <a:t>  0102    030405060708090A0B</a:t>
            </a:r>
          </a:p>
          <a:p>
            <a:r>
              <a:rPr lang="en-US" altLang="zh-CN" dirty="0" smtClean="0"/>
              <a:t>UNICODE</a:t>
            </a:r>
            <a:r>
              <a:rPr lang="zh-CN" altLang="en-US" dirty="0" smtClean="0"/>
              <a:t>编码：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A     </a:t>
            </a:r>
            <a:r>
              <a:rPr lang="zh-CN" altLang="en-US" dirty="0" smtClean="0"/>
              <a:t>我       是       程      序     员</a:t>
            </a:r>
          </a:p>
          <a:p>
            <a:pPr>
              <a:buNone/>
            </a:pPr>
            <a:r>
              <a:rPr lang="en-US" altLang="zh-CN" dirty="0" smtClean="0"/>
              <a:t>0001 0203  0405  0607 0809 0A0B 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不存在解析的问题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400" dirty="0" smtClean="0"/>
              <a:t>Windows</a:t>
            </a:r>
            <a:r>
              <a:rPr lang="zh-CN" altLang="en-US" sz="3400" dirty="0" smtClean="0"/>
              <a:t>内存地址空间</a:t>
            </a:r>
            <a:endParaRPr lang="en-US" altLang="zh-CN" sz="3400" dirty="0" smtClean="0"/>
          </a:p>
          <a:p>
            <a:pPr lvl="1">
              <a:buNone/>
            </a:pPr>
            <a:r>
              <a:rPr lang="en-US" altLang="zh-CN" sz="3100" dirty="0" smtClean="0"/>
              <a:t>1 </a:t>
            </a:r>
            <a:r>
              <a:rPr lang="zh-CN" altLang="en-US" sz="3100" dirty="0" smtClean="0"/>
              <a:t>地址空间</a:t>
            </a:r>
          </a:p>
          <a:p>
            <a:pPr lvl="1">
              <a:buNone/>
            </a:pPr>
            <a:r>
              <a:rPr lang="zh-CN" altLang="en-US" dirty="0" smtClean="0"/>
              <a:t>	程序中可以寻址的最大范围。对于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位操作系统，</a:t>
            </a:r>
          </a:p>
          <a:p>
            <a:pPr lvl="1">
              <a:buNone/>
            </a:pPr>
            <a:r>
              <a:rPr lang="zh-CN" altLang="en-US" dirty="0" smtClean="0"/>
              <a:t>	地址空间范围为</a:t>
            </a:r>
            <a:r>
              <a:rPr lang="en-US" altLang="zh-CN" dirty="0" smtClean="0"/>
              <a:t>0-4G(2^32)</a:t>
            </a:r>
            <a:r>
              <a:rPr lang="zh-CN" altLang="en-US" dirty="0" smtClean="0"/>
              <a:t>，地址空间越大，</a:t>
            </a:r>
          </a:p>
          <a:p>
            <a:pPr lvl="1">
              <a:buNone/>
            </a:pPr>
            <a:r>
              <a:rPr lang="zh-CN" altLang="en-US" dirty="0" smtClean="0"/>
              <a:t>	相对程序的编写就会容易。</a:t>
            </a:r>
          </a:p>
          <a:p>
            <a:pPr lvl="1">
              <a:buNone/>
            </a:pPr>
            <a:r>
              <a:rPr lang="en-US" altLang="zh-CN" sz="3100" dirty="0" smtClean="0"/>
              <a:t>2 </a:t>
            </a:r>
            <a:r>
              <a:rPr lang="zh-CN" altLang="en-US" sz="3100" dirty="0" smtClean="0"/>
              <a:t>地址空间的划分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 </a:t>
            </a:r>
            <a:r>
              <a:rPr lang="zh-CN" altLang="en-US" dirty="0" smtClean="0"/>
              <a:t>用户地址空间 </a:t>
            </a:r>
            <a:r>
              <a:rPr lang="en-US" altLang="zh-CN" dirty="0" smtClean="0"/>
              <a:t>0 - 2G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7FFFFFFF </a:t>
            </a:r>
            <a:r>
              <a:rPr lang="zh-CN" altLang="en-US" dirty="0" smtClean="0"/>
              <a:t>）</a:t>
            </a:r>
          </a:p>
          <a:p>
            <a:pPr lvl="1">
              <a:buNone/>
            </a:pPr>
            <a:r>
              <a:rPr lang="zh-CN" altLang="en-US" dirty="0" smtClean="0"/>
              <a:t>	存放用户的程序和数据。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用户空间的代码是不能访问内核空间的数据和代码。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2.1.1 </a:t>
            </a:r>
            <a:r>
              <a:rPr lang="zh-CN" altLang="en-US" dirty="0" smtClean="0"/>
              <a:t>空指针区（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区，</a:t>
            </a:r>
            <a:r>
              <a:rPr lang="en-US" altLang="zh-CN" dirty="0" smtClean="0"/>
              <a:t>0-64K</a:t>
            </a:r>
            <a:r>
              <a:rPr lang="zh-CN" altLang="en-US" dirty="0" smtClean="0"/>
              <a:t>）系统将地址小于</a:t>
            </a:r>
            <a:r>
              <a:rPr lang="en-US" altLang="zh-CN" dirty="0" smtClean="0"/>
              <a:t>64K</a:t>
            </a:r>
            <a:r>
              <a:rPr lang="zh-CN" altLang="en-US" dirty="0" smtClean="0"/>
              <a:t>指针，都认为是空指针。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2.1.2 </a:t>
            </a:r>
            <a:r>
              <a:rPr lang="zh-CN" altLang="en-US" dirty="0" smtClean="0"/>
              <a:t>用户区 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2.1.3 64K</a:t>
            </a:r>
            <a:r>
              <a:rPr lang="zh-CN" altLang="en-US" dirty="0" smtClean="0"/>
              <a:t>禁入区（</a:t>
            </a:r>
            <a:r>
              <a:rPr lang="en-US" altLang="zh-CN" dirty="0" smtClean="0"/>
              <a:t>0x7FFEFFFF - 0x7FFFFFFF )</a:t>
            </a:r>
          </a:p>
          <a:p>
            <a:pPr lvl="1">
              <a:buNone/>
            </a:pPr>
            <a:r>
              <a:rPr lang="en-US" altLang="zh-CN" dirty="0" smtClean="0"/>
              <a:t>	2.2 </a:t>
            </a:r>
            <a:r>
              <a:rPr lang="zh-CN" altLang="en-US" dirty="0" smtClean="0"/>
              <a:t>内核地址空间 </a:t>
            </a:r>
            <a:r>
              <a:rPr lang="en-US" altLang="zh-CN" dirty="0" smtClean="0"/>
              <a:t>2G - 4G 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存放内核的代码和数据，例如系统驱动。</a:t>
            </a:r>
          </a:p>
          <a:p>
            <a:pPr lvl="1">
              <a:buNone/>
            </a:pPr>
            <a:r>
              <a:rPr lang="zh-CN" altLang="en-US" dirty="0" smtClean="0"/>
              <a:t>	内核空间代码是可以访问用户空间。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400" dirty="0" smtClean="0"/>
              <a:t>Windows </a:t>
            </a:r>
            <a:r>
              <a:rPr lang="zh-CN" altLang="en-US" sz="3400" dirty="0" smtClean="0"/>
              <a:t>内存</a:t>
            </a:r>
            <a:endParaRPr lang="en-US" altLang="zh-CN" sz="3400" dirty="0" smtClean="0"/>
          </a:p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区域</a:t>
            </a:r>
          </a:p>
          <a:p>
            <a:pPr>
              <a:buNone/>
            </a:pPr>
            <a:r>
              <a:rPr lang="zh-CN" altLang="en-US" dirty="0" smtClean="0"/>
              <a:t>	区域就是连续的一块内存。区域的大小一般为</a:t>
            </a:r>
            <a:r>
              <a:rPr lang="en-US" altLang="zh-CN" dirty="0" smtClean="0"/>
              <a:t>64K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64K</a:t>
            </a:r>
            <a:r>
              <a:rPr lang="zh-CN" altLang="en-US" dirty="0" smtClean="0"/>
              <a:t>倍数。每个区域都有自己的状态：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）空闲：没有被使用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）私有：被预定的区域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）映像：存放代码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）映射：存放数据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物理内存</a:t>
            </a:r>
          </a:p>
          <a:p>
            <a:pPr>
              <a:buNone/>
            </a:pPr>
            <a:r>
              <a:rPr lang="zh-CN" altLang="en-US" dirty="0" smtClean="0"/>
              <a:t>	系统可以使用的实际内存。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可以直接访问的内存。</a:t>
            </a:r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虚拟内存</a:t>
            </a:r>
          </a:p>
          <a:p>
            <a:pPr>
              <a:buNone/>
            </a:pPr>
            <a:r>
              <a:rPr lang="zh-CN" altLang="en-US" dirty="0" smtClean="0"/>
              <a:t>	将硬盘文件虚拟成内存使用。（</a:t>
            </a:r>
            <a:r>
              <a:rPr lang="en-US" altLang="zh-CN" dirty="0" smtClean="0"/>
              <a:t>pagefile.sys </a:t>
            </a:r>
            <a:r>
              <a:rPr lang="zh-CN" altLang="en-US" dirty="0" smtClean="0"/>
              <a:t>文件）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如果要访问虚拟内存数据，必须将虚拟内存数据</a:t>
            </a:r>
          </a:p>
          <a:p>
            <a:pPr>
              <a:buNone/>
            </a:pPr>
            <a:r>
              <a:rPr lang="zh-CN" altLang="en-US" dirty="0" smtClean="0"/>
              <a:t>	放到物理内存。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413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4 </a:t>
            </a:r>
            <a:r>
              <a:rPr lang="zh-CN" altLang="en-US" sz="2400" dirty="0" smtClean="0"/>
              <a:t>内存页</a:t>
            </a:r>
          </a:p>
          <a:p>
            <a:pPr>
              <a:buNone/>
            </a:pPr>
            <a:r>
              <a:rPr lang="zh-CN" altLang="en-US" sz="2400" dirty="0" smtClean="0"/>
              <a:t>	系统管理内存的最小单位。内存页大小为</a:t>
            </a:r>
            <a:r>
              <a:rPr lang="en-US" altLang="zh-CN" sz="2400" dirty="0" smtClean="0"/>
              <a:t>4K</a:t>
            </a:r>
            <a:r>
              <a:rPr lang="zh-CN" altLang="en-US" sz="2400" dirty="0" smtClean="0"/>
              <a:t>，每个</a:t>
            </a:r>
          </a:p>
          <a:p>
            <a:pPr>
              <a:buNone/>
            </a:pPr>
            <a:r>
              <a:rPr lang="zh-CN" altLang="en-US" sz="2400" dirty="0" smtClean="0"/>
              <a:t>	内存页有自己的权限。</a:t>
            </a:r>
          </a:p>
          <a:p>
            <a:pPr>
              <a:buNone/>
            </a:pPr>
            <a:r>
              <a:rPr lang="en-US" altLang="zh-CN" sz="2400" dirty="0" smtClean="0"/>
              <a:t>5 </a:t>
            </a:r>
            <a:r>
              <a:rPr lang="zh-CN" altLang="en-US" sz="2400" dirty="0" smtClean="0"/>
              <a:t>页目表</a:t>
            </a:r>
          </a:p>
          <a:p>
            <a:pPr>
              <a:buNone/>
            </a:pPr>
            <a:r>
              <a:rPr lang="zh-CN" altLang="en-US" sz="2400" dirty="0" smtClean="0"/>
              <a:t>		指针地址</a:t>
            </a:r>
          </a:p>
          <a:p>
            <a:pPr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31        22 21        12 11           0</a:t>
            </a:r>
          </a:p>
          <a:p>
            <a:pPr>
              <a:buNone/>
            </a:pPr>
            <a:r>
              <a:rPr lang="en-US" altLang="zh-CN" sz="2400" dirty="0" smtClean="0"/>
              <a:t>		|-----------|------------|--------------|</a:t>
            </a:r>
          </a:p>
          <a:p>
            <a:pPr>
              <a:buNone/>
            </a:pPr>
            <a:r>
              <a:rPr lang="en-US" altLang="zh-CN" sz="2400" dirty="0" smtClean="0"/>
              <a:t>		    10</a:t>
            </a:r>
            <a:r>
              <a:rPr lang="zh-CN" altLang="en-US" sz="2400" dirty="0" smtClean="0"/>
              <a:t>位          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位         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位  </a:t>
            </a:r>
          </a:p>
          <a:p>
            <a:pPr>
              <a:buNone/>
            </a:pPr>
            <a:r>
              <a:rPr lang="zh-CN" altLang="en-US" sz="2400" dirty="0" smtClean="0"/>
              <a:t>		    </a:t>
            </a:r>
          </a:p>
          <a:p>
            <a:pPr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2^10=1024       1024           4K</a:t>
            </a:r>
          </a:p>
          <a:p>
            <a:pPr>
              <a:buNone/>
            </a:pPr>
            <a:r>
              <a:rPr lang="en-US" altLang="zh-CN" sz="2400" dirty="0" smtClean="0"/>
              <a:t>		 </a:t>
            </a:r>
            <a:r>
              <a:rPr lang="zh-CN" altLang="en-US" sz="2400" dirty="0" smtClean="0"/>
              <a:t>页目                  页表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3100" dirty="0" smtClean="0"/>
              <a:t>6 </a:t>
            </a:r>
            <a:r>
              <a:rPr lang="zh-CN" altLang="en-US" sz="3100" dirty="0" smtClean="0"/>
              <a:t>从内存获取数据过程</a:t>
            </a:r>
          </a:p>
          <a:p>
            <a:pPr lvl="1">
              <a:buNone/>
            </a:pPr>
            <a:r>
              <a:rPr lang="en-US" altLang="zh-CN" dirty="0" smtClean="0"/>
              <a:t>6.1 </a:t>
            </a:r>
            <a:r>
              <a:rPr lang="zh-CN" altLang="en-US" dirty="0" smtClean="0"/>
              <a:t>根据地址在物理内存中查找相应的位置。如果找到物理内存，取回数据。如果未找到，执行</a:t>
            </a:r>
            <a:r>
              <a:rPr lang="en-US" altLang="zh-CN" dirty="0" smtClean="0"/>
              <a:t>6.2.</a:t>
            </a:r>
          </a:p>
          <a:p>
            <a:pPr lvl="1">
              <a:buNone/>
            </a:pPr>
            <a:r>
              <a:rPr lang="en-US" altLang="zh-CN" dirty="0" smtClean="0"/>
              <a:t>6.2 </a:t>
            </a:r>
            <a:r>
              <a:rPr lang="zh-CN" altLang="en-US" dirty="0" smtClean="0"/>
              <a:t>根据地址去虚拟内存中查找相应的位置。如果未找到，那么该地址没有内存空间，返回错误。如果找到，执行</a:t>
            </a:r>
            <a:r>
              <a:rPr lang="en-US" altLang="zh-CN" dirty="0" smtClean="0"/>
              <a:t>6.3.</a:t>
            </a:r>
          </a:p>
          <a:p>
            <a:pPr lvl="1">
              <a:buNone/>
            </a:pPr>
            <a:r>
              <a:rPr lang="en-US" altLang="zh-CN" dirty="0" smtClean="0"/>
              <a:t>6.3 </a:t>
            </a:r>
            <a:r>
              <a:rPr lang="zh-CN" altLang="en-US" dirty="0" smtClean="0"/>
              <a:t>将该地址所在内存页，置换到物理内存中，同时将原物理内存数据，存入到虚拟内存中。</a:t>
            </a:r>
          </a:p>
          <a:p>
            <a:pPr lvl="1">
              <a:buNone/>
            </a:pPr>
            <a:r>
              <a:rPr lang="en-US" altLang="zh-CN" dirty="0" smtClean="0"/>
              <a:t>6.4 </a:t>
            </a:r>
            <a:r>
              <a:rPr lang="zh-CN" altLang="en-US" dirty="0" smtClean="0"/>
              <a:t>将物理内存中的数据返回给使用者。		</a:t>
            </a:r>
          </a:p>
          <a:p>
            <a:pPr>
              <a:buNone/>
            </a:pPr>
            <a:r>
              <a:rPr lang="en-US" altLang="zh-CN" sz="3100" dirty="0" smtClean="0"/>
              <a:t>7 </a:t>
            </a:r>
            <a:r>
              <a:rPr lang="zh-CN" altLang="en-US" sz="3100" dirty="0" smtClean="0"/>
              <a:t>内存分配</a:t>
            </a:r>
          </a:p>
          <a:p>
            <a:pPr lvl="1">
              <a:buNone/>
            </a:pPr>
            <a:r>
              <a:rPr lang="en-US" altLang="zh-CN" dirty="0" smtClean="0"/>
              <a:t>7.1 </a:t>
            </a:r>
            <a:r>
              <a:rPr lang="zh-CN" altLang="en-US" dirty="0" smtClean="0"/>
              <a:t>虚拟内存分配－适合大内存分配，一般是</a:t>
            </a:r>
            <a:r>
              <a:rPr lang="en-US" altLang="zh-CN" dirty="0" smtClean="0"/>
              <a:t>1M</a:t>
            </a:r>
            <a:r>
              <a:rPr lang="zh-CN" altLang="en-US" dirty="0" smtClean="0"/>
              <a:t>之上的内存。</a:t>
            </a:r>
          </a:p>
          <a:p>
            <a:pPr lvl="1">
              <a:buNone/>
            </a:pPr>
            <a:r>
              <a:rPr lang="en-US" altLang="zh-CN" dirty="0" smtClean="0"/>
              <a:t>7.2 </a:t>
            </a:r>
            <a:r>
              <a:rPr lang="zh-CN" altLang="en-US" dirty="0" smtClean="0"/>
              <a:t>堆内存分配－适合小内存分配，一般是</a:t>
            </a:r>
            <a:r>
              <a:rPr lang="en-US" altLang="zh-CN" dirty="0" smtClean="0"/>
              <a:t>1M</a:t>
            </a:r>
            <a:r>
              <a:rPr lang="zh-CN" altLang="en-US" dirty="0" smtClean="0"/>
              <a:t>以下的内存。</a:t>
            </a:r>
          </a:p>
          <a:p>
            <a:pPr lvl="1">
              <a:buNone/>
            </a:pPr>
            <a:r>
              <a:rPr lang="en-US" altLang="zh-CN" dirty="0" err="1" smtClean="0"/>
              <a:t>malloc</a:t>
            </a:r>
            <a:r>
              <a:rPr lang="en-US" altLang="zh-CN" dirty="0" smtClean="0"/>
              <a:t>/new</a:t>
            </a:r>
          </a:p>
          <a:p>
            <a:pPr lvl="1">
              <a:buNone/>
            </a:pPr>
            <a:r>
              <a:rPr lang="en-US" altLang="zh-CN" dirty="0" smtClean="0"/>
              <a:t>7.3 </a:t>
            </a:r>
            <a:r>
              <a:rPr lang="zh-CN" altLang="en-US" dirty="0" smtClean="0"/>
              <a:t>栈内存分配－适合小内存分配，一般是</a:t>
            </a:r>
            <a:r>
              <a:rPr lang="en-US" altLang="zh-CN" dirty="0" smtClean="0"/>
              <a:t>1M</a:t>
            </a:r>
            <a:r>
              <a:rPr lang="zh-CN" altLang="en-US" dirty="0" smtClean="0"/>
              <a:t>以下的内存。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3400" dirty="0" smtClean="0"/>
              <a:t>虚拟内存分配</a:t>
            </a:r>
            <a:endParaRPr lang="en-US" altLang="zh-CN" sz="3400" dirty="0" smtClean="0"/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虚拟内存分配</a:t>
            </a:r>
          </a:p>
          <a:p>
            <a:pPr lvl="1">
              <a:buNone/>
            </a:pPr>
            <a:r>
              <a:rPr lang="zh-CN" altLang="en-US" dirty="0" smtClean="0"/>
              <a:t>速度快，大内存效率高。将内存和地址分配分别执行，可以在需要的时候再提交内存。常用字大型电子表格等处理。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虚拟内存使用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 </a:t>
            </a:r>
            <a:r>
              <a:rPr lang="zh-CN" altLang="en-US" dirty="0" smtClean="0"/>
              <a:t>内存分配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VirtualAlloc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	LPVOID </a:t>
            </a:r>
            <a:r>
              <a:rPr lang="en-US" altLang="zh-CN" dirty="0" err="1" smtClean="0"/>
              <a:t>lpAddress</a:t>
            </a:r>
            <a:r>
              <a:rPr lang="en-US" altLang="zh-CN" dirty="0" smtClean="0"/>
              <a:t>,// NULL</a:t>
            </a:r>
            <a:r>
              <a:rPr lang="zh-CN" altLang="en-US" dirty="0" smtClean="0"/>
              <a:t>或提交地址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SIZE_T </a:t>
            </a:r>
            <a:r>
              <a:rPr lang="en-US" altLang="zh-CN" dirty="0" err="1" smtClean="0"/>
              <a:t>dwSize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分配的大小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flAllocationType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分配方式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flProtect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内存访问方式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   </a:t>
            </a:r>
            <a:r>
              <a:rPr lang="zh-CN" altLang="en-US" dirty="0" smtClean="0"/>
              <a:t>分配成功返回地址</a:t>
            </a:r>
            <a:endParaRPr lang="zh-CN" altLang="en-US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dirty="0" smtClean="0"/>
              <a:t>     分配方式：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MEM_COMMIT - </a:t>
            </a:r>
            <a:r>
              <a:rPr lang="zh-CN" altLang="en-US" dirty="0" smtClean="0"/>
              <a:t>提交内存，分配之后返回地址和内存空间</a:t>
            </a:r>
          </a:p>
          <a:p>
            <a:pPr>
              <a:buNone/>
            </a:pPr>
            <a:r>
              <a:rPr lang="zh-CN" altLang="en-US" dirty="0" smtClean="0"/>
              <a:t>	 </a:t>
            </a:r>
            <a:r>
              <a:rPr lang="en-US" altLang="zh-CN" dirty="0" smtClean="0"/>
              <a:t>MEM_RESERVE- </a:t>
            </a:r>
            <a:r>
              <a:rPr lang="zh-CN" altLang="en-US" dirty="0" smtClean="0"/>
              <a:t>保留地址，分配之后只返回地址，内存空间不生成。要使用内存必须再次提交。			</a:t>
            </a:r>
          </a:p>
          <a:p>
            <a:pPr>
              <a:buNone/>
            </a:pPr>
            <a:r>
              <a:rPr lang="en-US" altLang="zh-CN" dirty="0" smtClean="0"/>
              <a:t>  2.2 </a:t>
            </a:r>
            <a:r>
              <a:rPr lang="zh-CN" altLang="en-US" dirty="0" smtClean="0"/>
              <a:t>使用</a:t>
            </a:r>
          </a:p>
          <a:p>
            <a:pPr>
              <a:buNone/>
            </a:pPr>
            <a:r>
              <a:rPr lang="en-US" altLang="zh-CN" dirty="0" smtClean="0"/>
              <a:t>  2.3 </a:t>
            </a:r>
            <a:r>
              <a:rPr lang="zh-CN" altLang="en-US" dirty="0" smtClean="0"/>
              <a:t>释放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VirtualFree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LPVOID </a:t>
            </a:r>
            <a:r>
              <a:rPr lang="en-US" altLang="zh-CN" dirty="0" err="1" smtClean="0"/>
              <a:t>lpAddress</a:t>
            </a:r>
            <a:r>
              <a:rPr lang="en-US" altLang="zh-CN" dirty="0" smtClean="0"/>
              <a:t>,//</a:t>
            </a:r>
            <a:r>
              <a:rPr lang="zh-CN" altLang="en-US" dirty="0" smtClean="0"/>
              <a:t>释放地址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SIZE_T </a:t>
            </a:r>
            <a:r>
              <a:rPr lang="en-US" altLang="zh-CN" dirty="0" err="1" smtClean="0"/>
              <a:t>dwSize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释放的大小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dwFreeType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释放方式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释放方式：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MEM_DECOMMIT - </a:t>
            </a:r>
            <a:r>
              <a:rPr lang="zh-CN" altLang="en-US" dirty="0" smtClean="0"/>
              <a:t>只释放内存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MEM_RELEASE - </a:t>
            </a:r>
            <a:r>
              <a:rPr lang="zh-CN" altLang="en-US" dirty="0" smtClean="0"/>
              <a:t>地址和内存都释放</a:t>
            </a:r>
            <a:endParaRPr lang="zh-CN" altLang="en-US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5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400" dirty="0" smtClean="0"/>
              <a:t>堆内存 </a:t>
            </a:r>
            <a:r>
              <a:rPr lang="en-US" altLang="zh-CN" sz="3400" dirty="0" smtClean="0"/>
              <a:t>Heap</a:t>
            </a:r>
          </a:p>
          <a:p>
            <a:pPr lvl="1">
              <a:buNone/>
            </a:pPr>
            <a:r>
              <a:rPr lang="en-US" altLang="zh-CN" sz="3100" dirty="0" smtClean="0"/>
              <a:t>1 </a:t>
            </a:r>
            <a:r>
              <a:rPr lang="zh-CN" altLang="en-US" sz="3100" dirty="0" smtClean="0"/>
              <a:t>堆内存分配</a:t>
            </a:r>
          </a:p>
          <a:p>
            <a:pPr lvl="1">
              <a:buNone/>
            </a:pPr>
            <a:r>
              <a:rPr lang="zh-CN" altLang="en-US" sz="3100" dirty="0" smtClean="0"/>
              <a:t>适合分配小内存，一般是小于</a:t>
            </a:r>
            <a:r>
              <a:rPr lang="en-US" altLang="zh-CN" sz="3100" dirty="0" smtClean="0"/>
              <a:t>1M</a:t>
            </a:r>
            <a:r>
              <a:rPr lang="zh-CN" altLang="en-US" sz="3100" dirty="0" smtClean="0"/>
              <a:t>的内存。一般每个程序都有自己的堆，默认大小为</a:t>
            </a:r>
            <a:r>
              <a:rPr lang="en-US" altLang="zh-CN" sz="3100" dirty="0" smtClean="0"/>
              <a:t>1M</a:t>
            </a:r>
            <a:r>
              <a:rPr lang="zh-CN" altLang="en-US" sz="3100" dirty="0" smtClean="0"/>
              <a:t>，会根据使用情况进行调整。	</a:t>
            </a:r>
          </a:p>
          <a:p>
            <a:pPr lvl="1">
              <a:buNone/>
            </a:pPr>
            <a:r>
              <a:rPr lang="en-US" altLang="zh-CN" sz="3100" dirty="0" smtClean="0"/>
              <a:t>2 </a:t>
            </a:r>
            <a:r>
              <a:rPr lang="zh-CN" altLang="en-US" sz="3100" dirty="0" smtClean="0"/>
              <a:t>堆的使用</a:t>
            </a:r>
          </a:p>
          <a:p>
            <a:pPr lvl="1">
              <a:buNone/>
            </a:pPr>
            <a:r>
              <a:rPr lang="zh-CN" altLang="en-US" sz="3100" dirty="0" smtClean="0"/>
              <a:t>	</a:t>
            </a:r>
            <a:r>
              <a:rPr lang="en-US" altLang="zh-CN" sz="3100" dirty="0" smtClean="0"/>
              <a:t>2.1 </a:t>
            </a:r>
            <a:r>
              <a:rPr lang="zh-CN" altLang="en-US" sz="3100" dirty="0" smtClean="0"/>
              <a:t>堆的信息</a:t>
            </a:r>
          </a:p>
          <a:p>
            <a:pPr lvl="1"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err="1" smtClean="0"/>
              <a:t>GetProcessHeap</a:t>
            </a:r>
            <a:r>
              <a:rPr lang="en-US" altLang="zh-CN" sz="3100" dirty="0" smtClean="0"/>
              <a:t> - </a:t>
            </a:r>
            <a:r>
              <a:rPr lang="zh-CN" altLang="en-US" sz="3100" dirty="0" smtClean="0"/>
              <a:t>获得程序的堆</a:t>
            </a:r>
          </a:p>
          <a:p>
            <a:pPr lvl="1"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err="1" smtClean="0"/>
              <a:t>GetProcessHeaps</a:t>
            </a:r>
            <a:r>
              <a:rPr lang="en-US" altLang="zh-CN" sz="3100" dirty="0" smtClean="0"/>
              <a:t> - </a:t>
            </a:r>
            <a:r>
              <a:rPr lang="zh-CN" altLang="en-US" sz="3100" dirty="0" smtClean="0"/>
              <a:t>获取程序中所有的堆</a:t>
            </a:r>
            <a:endParaRPr lang="en-US" altLang="zh-CN" sz="3100" dirty="0" smtClean="0"/>
          </a:p>
          <a:p>
            <a:pPr lvl="1">
              <a:buNone/>
            </a:pPr>
            <a:r>
              <a:rPr lang="en-US" altLang="zh-CN" sz="3100" dirty="0" smtClean="0"/>
              <a:t>    2.2 </a:t>
            </a:r>
            <a:r>
              <a:rPr lang="zh-CN" altLang="en-US" sz="3100" dirty="0" smtClean="0"/>
              <a:t>创建堆</a:t>
            </a:r>
          </a:p>
          <a:p>
            <a:pPr lvl="1"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smtClean="0"/>
              <a:t>HANDLE </a:t>
            </a:r>
            <a:r>
              <a:rPr lang="en-US" altLang="zh-CN" sz="3100" dirty="0" err="1" smtClean="0"/>
              <a:t>HeapCreate</a:t>
            </a:r>
            <a:r>
              <a:rPr lang="en-US" altLang="zh-CN" sz="3100" dirty="0" smtClean="0"/>
              <a:t>(</a:t>
            </a:r>
          </a:p>
          <a:p>
            <a:pPr lvl="1">
              <a:buNone/>
            </a:pPr>
            <a:r>
              <a:rPr lang="en-US" altLang="zh-CN" sz="3100" dirty="0" smtClean="0"/>
              <a:t>			DWORD </a:t>
            </a:r>
            <a:r>
              <a:rPr lang="en-US" altLang="zh-CN" sz="3100" dirty="0" err="1" smtClean="0"/>
              <a:t>flOptions</a:t>
            </a:r>
            <a:r>
              <a:rPr lang="en-US" altLang="zh-CN" sz="3100" dirty="0" smtClean="0"/>
              <a:t>,//</a:t>
            </a:r>
            <a:r>
              <a:rPr lang="zh-CN" altLang="en-US" sz="3100" dirty="0" smtClean="0"/>
              <a:t>创建选项</a:t>
            </a:r>
          </a:p>
          <a:p>
            <a:pPr lvl="1">
              <a:buNone/>
            </a:pPr>
            <a:r>
              <a:rPr lang="zh-CN" altLang="en-US" sz="3100" dirty="0" smtClean="0"/>
              <a:t>			 </a:t>
            </a:r>
            <a:r>
              <a:rPr lang="en-US" altLang="zh-CN" sz="3100" dirty="0" smtClean="0"/>
              <a:t>SIZE_T </a:t>
            </a:r>
            <a:r>
              <a:rPr lang="en-US" altLang="zh-CN" sz="3100" dirty="0" err="1" smtClean="0"/>
              <a:t>dwInitialSize</a:t>
            </a:r>
            <a:r>
              <a:rPr lang="en-US" altLang="zh-CN" sz="3100" dirty="0" smtClean="0"/>
              <a:t>, //</a:t>
            </a:r>
            <a:r>
              <a:rPr lang="zh-CN" altLang="en-US" sz="3100" dirty="0" smtClean="0"/>
              <a:t>初始化大小</a:t>
            </a:r>
          </a:p>
          <a:p>
            <a:pPr lvl="1">
              <a:buNone/>
            </a:pPr>
            <a:r>
              <a:rPr lang="zh-CN" altLang="en-US" sz="3100" dirty="0" smtClean="0"/>
              <a:t>			 </a:t>
            </a:r>
            <a:r>
              <a:rPr lang="en-US" altLang="zh-CN" sz="3100" dirty="0" smtClean="0"/>
              <a:t>SIZE_T </a:t>
            </a:r>
            <a:r>
              <a:rPr lang="en-US" altLang="zh-CN" sz="3100" dirty="0" err="1" smtClean="0"/>
              <a:t>dwMaximumSize</a:t>
            </a:r>
            <a:r>
              <a:rPr lang="en-US" altLang="zh-CN" sz="3100" dirty="0" smtClean="0"/>
              <a:t> //</a:t>
            </a:r>
            <a:r>
              <a:rPr lang="zh-CN" altLang="en-US" sz="3100" dirty="0" smtClean="0"/>
              <a:t>最大值</a:t>
            </a:r>
          </a:p>
          <a:p>
            <a:pPr lvl="1"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smtClean="0"/>
              <a:t>); </a:t>
            </a:r>
            <a:r>
              <a:rPr lang="zh-CN" altLang="en-US" sz="3100" dirty="0" smtClean="0"/>
              <a:t>成功返回堆句柄</a:t>
            </a:r>
            <a:endParaRPr lang="zh-CN" altLang="en-US" sz="3100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2.3 </a:t>
            </a:r>
            <a:r>
              <a:rPr lang="zh-CN" altLang="en-US" dirty="0" smtClean="0"/>
              <a:t>从堆中分配内存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HeapAlloc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HANDLE </a:t>
            </a:r>
            <a:r>
              <a:rPr lang="en-US" altLang="zh-CN" dirty="0" err="1" smtClean="0"/>
              <a:t>hHeap</a:t>
            </a:r>
            <a:r>
              <a:rPr lang="en-US" altLang="zh-CN" dirty="0" smtClean="0"/>
              <a:t>,   //</a:t>
            </a:r>
            <a:r>
              <a:rPr lang="zh-CN" altLang="en-US" dirty="0" smtClean="0"/>
              <a:t>堆句柄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dwFlags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分配方式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SIZE_T </a:t>
            </a:r>
            <a:r>
              <a:rPr lang="en-US" altLang="zh-CN" dirty="0" err="1" smtClean="0"/>
              <a:t>dwBytes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分配大小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成功返回地址</a:t>
            </a:r>
          </a:p>
          <a:p>
            <a:pPr>
              <a:buNone/>
            </a:pPr>
            <a:r>
              <a:rPr lang="en-US" altLang="zh-CN" dirty="0" smtClean="0"/>
              <a:t>2.4 </a:t>
            </a:r>
            <a:r>
              <a:rPr lang="zh-CN" altLang="en-US" dirty="0" smtClean="0"/>
              <a:t>使用内存   </a:t>
            </a:r>
          </a:p>
          <a:p>
            <a:pPr>
              <a:buNone/>
            </a:pPr>
            <a:r>
              <a:rPr lang="en-US" altLang="zh-CN" dirty="0" smtClean="0"/>
              <a:t>2.5 </a:t>
            </a:r>
            <a:r>
              <a:rPr lang="zh-CN" altLang="en-US" dirty="0" smtClean="0"/>
              <a:t>释放内存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HeapFree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HANDLE </a:t>
            </a:r>
            <a:r>
              <a:rPr lang="en-US" altLang="zh-CN" dirty="0" err="1" smtClean="0"/>
              <a:t>hHeap</a:t>
            </a:r>
            <a:r>
              <a:rPr lang="en-US" altLang="zh-CN" dirty="0" smtClean="0"/>
              <a:t>,  // </a:t>
            </a:r>
            <a:r>
              <a:rPr lang="zh-CN" altLang="en-US" dirty="0" smtClean="0"/>
              <a:t>堆句柄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dwFlags</a:t>
            </a:r>
            <a:r>
              <a:rPr lang="en-US" altLang="zh-CN" dirty="0" smtClean="0"/>
              <a:t>, // </a:t>
            </a:r>
            <a:r>
              <a:rPr lang="zh-CN" altLang="en-US" dirty="0" smtClean="0"/>
              <a:t>释放方式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lpMem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释放地址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7853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2.6 </a:t>
            </a:r>
            <a:r>
              <a:rPr lang="zh-CN" altLang="en-US" sz="2400" dirty="0" smtClean="0"/>
              <a:t>销毁堆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BOOL </a:t>
            </a:r>
            <a:r>
              <a:rPr lang="en-US" altLang="zh-CN" sz="2400" dirty="0" err="1" smtClean="0"/>
              <a:t>HeapDestroy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		HANDLE </a:t>
            </a:r>
            <a:r>
              <a:rPr lang="en-US" altLang="zh-CN" sz="2400" dirty="0" err="1" smtClean="0"/>
              <a:t>hHeap</a:t>
            </a:r>
            <a:r>
              <a:rPr lang="en-US" altLang="zh-CN" sz="2400" dirty="0" smtClean="0"/>
              <a:t>   //</a:t>
            </a:r>
            <a:r>
              <a:rPr lang="zh-CN" altLang="en-US" sz="2400" dirty="0" smtClean="0"/>
              <a:t>堆句柄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当堆被销毁后，使用该堆分配内存全都被销毁。</a:t>
            </a:r>
          </a:p>
          <a:p>
            <a:pPr>
              <a:buNone/>
            </a:pPr>
            <a:r>
              <a:rPr lang="en-US" altLang="zh-CN" sz="2400" dirty="0" smtClean="0"/>
              <a:t>3 </a:t>
            </a:r>
            <a:r>
              <a:rPr lang="en-US" altLang="zh-CN" sz="2400" dirty="0" err="1" smtClean="0"/>
              <a:t>VirtualAlloc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HeapAlloc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malloc</a:t>
            </a:r>
            <a:r>
              <a:rPr lang="en-US" altLang="zh-CN" sz="2400" dirty="0" smtClean="0"/>
              <a:t>/new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平台上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函数调用关系：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new/</a:t>
            </a:r>
            <a:r>
              <a:rPr lang="en-US" altLang="zh-CN" sz="2400" dirty="0" err="1" smtClean="0"/>
              <a:t>malloc</a:t>
            </a:r>
            <a:r>
              <a:rPr lang="en-US" altLang="zh-CN" sz="2400" dirty="0" smtClean="0"/>
              <a:t> -&gt; </a:t>
            </a:r>
            <a:r>
              <a:rPr lang="en-US" altLang="zh-CN" sz="2400" dirty="0" err="1" smtClean="0"/>
              <a:t>HeapAlloc</a:t>
            </a:r>
            <a:r>
              <a:rPr lang="en-US" altLang="zh-CN" sz="2400" dirty="0" smtClean="0"/>
              <a:t> -&gt;</a:t>
            </a:r>
            <a:r>
              <a:rPr lang="en-US" altLang="zh-CN" sz="2400" dirty="0" err="1" smtClean="0"/>
              <a:t>VirtualAlloc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编码和</a:t>
            </a:r>
            <a:r>
              <a:rPr lang="en-US" altLang="zh-CN" dirty="0" smtClean="0"/>
              <a:t>UTF</a:t>
            </a:r>
            <a:r>
              <a:rPr lang="zh-CN" altLang="en-US" dirty="0" smtClean="0"/>
              <a:t>之间的关系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UNICODE</a:t>
            </a:r>
          </a:p>
          <a:p>
            <a:r>
              <a:rPr lang="en-US" altLang="zh-CN" dirty="0" smtClean="0"/>
              <a:t>UTF-16</a:t>
            </a:r>
          </a:p>
          <a:p>
            <a:r>
              <a:rPr lang="en-US" altLang="zh-CN" dirty="0" smtClean="0"/>
              <a:t>UTF-8</a:t>
            </a:r>
          </a:p>
          <a:p>
            <a:r>
              <a:rPr lang="en-US" altLang="zh-CN" dirty="0" smtClean="0"/>
              <a:t>UTF-24</a:t>
            </a:r>
            <a:endParaRPr lang="zh-CN" altLang="en-US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栈内存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400" dirty="0" smtClean="0"/>
              <a:t>    栈内存－每个线程都具有自己的栈，默认大小</a:t>
            </a:r>
            <a:r>
              <a:rPr lang="en-US" altLang="zh-CN" sz="2400" dirty="0" smtClean="0"/>
              <a:t>1M</a:t>
            </a:r>
            <a:r>
              <a:rPr lang="zh-CN" altLang="en-US" sz="2400" dirty="0" smtClean="0"/>
              <a:t>。</a:t>
            </a:r>
          </a:p>
          <a:p>
            <a:pPr>
              <a:buNone/>
            </a:pPr>
            <a:r>
              <a:rPr lang="zh-CN" altLang="en-US" sz="2400" dirty="0" smtClean="0"/>
              <a:t>	一般是系统维护栈。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	Windows</a:t>
            </a:r>
            <a:r>
              <a:rPr lang="zh-CN" altLang="en-US" sz="2400" dirty="0" smtClean="0"/>
              <a:t>提供了 </a:t>
            </a:r>
            <a:r>
              <a:rPr lang="en-US" altLang="zh-CN" sz="2400" dirty="0" smtClean="0"/>
              <a:t>_</a:t>
            </a:r>
            <a:r>
              <a:rPr lang="en-US" altLang="zh-CN" sz="2400" dirty="0" err="1" smtClean="0"/>
              <a:t>alloca</a:t>
            </a:r>
            <a:r>
              <a:rPr lang="zh-CN" altLang="en-US" sz="2400" dirty="0" smtClean="0"/>
              <a:t>， 可以在栈上分配内存。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800" dirty="0" smtClean="0"/>
              <a:t>内存映射文件</a:t>
            </a:r>
            <a:endParaRPr lang="en-US" altLang="zh-CN" sz="3800" dirty="0" smtClean="0"/>
          </a:p>
          <a:p>
            <a:pPr lvl="1">
              <a:lnSpc>
                <a:spcPct val="120000"/>
              </a:lnSpc>
              <a:buNone/>
            </a:pPr>
            <a:r>
              <a:rPr lang="zh-CN" altLang="en-US" sz="3200" dirty="0" smtClean="0"/>
              <a:t>将文件映射成内存来使用。当使用内存时，就是在使用文件。</a:t>
            </a:r>
            <a:endParaRPr lang="en-US" altLang="zh-CN" sz="3200" dirty="0" smtClean="0"/>
          </a:p>
          <a:p>
            <a:pPr marL="342900" lvl="1" indent="-342900">
              <a:buFont typeface="Arial" charset="0"/>
              <a:buChar char="•"/>
            </a:pPr>
            <a:r>
              <a:rPr lang="zh-CN" altLang="en-US" sz="3800" dirty="0" smtClean="0"/>
              <a:t>内存映射文件的使用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3200" dirty="0" smtClean="0"/>
              <a:t>1 </a:t>
            </a:r>
            <a:r>
              <a:rPr lang="zh-CN" altLang="en-US" sz="3200" dirty="0" smtClean="0"/>
              <a:t>创建或打开文件</a:t>
            </a:r>
            <a:r>
              <a:rPr lang="en-US" altLang="zh-CN" sz="3200" dirty="0" err="1" smtClean="0"/>
              <a:t>CreateFile</a:t>
            </a:r>
            <a:endParaRPr lang="en-US" altLang="zh-CN" sz="3200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sz="3200" dirty="0" smtClean="0"/>
              <a:t>2 </a:t>
            </a:r>
            <a:r>
              <a:rPr lang="zh-CN" altLang="en-US" sz="3200" dirty="0" smtClean="0"/>
              <a:t>创建内存映射文件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HANDLE </a:t>
            </a:r>
            <a:r>
              <a:rPr lang="en-US" altLang="zh-CN" sz="3200" dirty="0" err="1" smtClean="0"/>
              <a:t>CreateFileMapping</a:t>
            </a:r>
            <a:r>
              <a:rPr lang="en-US" altLang="zh-CN" sz="3200" dirty="0" smtClean="0"/>
              <a:t>(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3200" dirty="0" smtClean="0"/>
              <a:t>		HANDLE </a:t>
            </a:r>
            <a:r>
              <a:rPr lang="en-US" altLang="zh-CN" sz="3200" dirty="0" err="1" smtClean="0"/>
              <a:t>hFile</a:t>
            </a:r>
            <a:r>
              <a:rPr lang="en-US" altLang="zh-CN" sz="3200" dirty="0" smtClean="0"/>
              <a:t>, //</a:t>
            </a:r>
            <a:r>
              <a:rPr lang="zh-CN" altLang="en-US" sz="3200" dirty="0" smtClean="0"/>
              <a:t>文件句柄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3200" dirty="0" smtClean="0"/>
              <a:t>		</a:t>
            </a:r>
            <a:r>
              <a:rPr lang="en-US" altLang="zh-CN" sz="3200" dirty="0" smtClean="0"/>
              <a:t>LPSECURITY_ATTRIBUTES </a:t>
            </a:r>
            <a:r>
              <a:rPr lang="en-US" altLang="zh-CN" sz="3200" dirty="0" err="1" smtClean="0"/>
              <a:t>lpAttributes</a:t>
            </a:r>
            <a:r>
              <a:rPr lang="en-US" altLang="zh-CN" sz="3200" dirty="0" smtClean="0"/>
              <a:t>, //</a:t>
            </a:r>
            <a:r>
              <a:rPr lang="zh-CN" altLang="en-US" sz="3200" dirty="0" smtClean="0"/>
              <a:t>安全属性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3200" dirty="0" smtClean="0"/>
              <a:t>		</a:t>
            </a:r>
            <a:r>
              <a:rPr lang="en-US" altLang="zh-CN" sz="3200" dirty="0" smtClean="0"/>
              <a:t>DWORD </a:t>
            </a:r>
            <a:r>
              <a:rPr lang="en-US" altLang="zh-CN" sz="3200" dirty="0" err="1" smtClean="0"/>
              <a:t>flProtect</a:t>
            </a:r>
            <a:r>
              <a:rPr lang="en-US" altLang="zh-CN" sz="3200" dirty="0" smtClean="0"/>
              <a:t>,//</a:t>
            </a:r>
            <a:r>
              <a:rPr lang="zh-CN" altLang="en-US" sz="3200" dirty="0" smtClean="0"/>
              <a:t>访问方式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3200" dirty="0" smtClean="0"/>
              <a:t>		</a:t>
            </a:r>
            <a:r>
              <a:rPr lang="en-US" altLang="zh-CN" sz="3200" dirty="0" smtClean="0"/>
              <a:t>DWORD </a:t>
            </a:r>
            <a:r>
              <a:rPr lang="en-US" altLang="zh-CN" sz="3200" dirty="0" err="1" smtClean="0"/>
              <a:t>dwMaximumSizeHigh</a:t>
            </a:r>
            <a:r>
              <a:rPr lang="en-US" altLang="zh-CN" sz="3200" dirty="0" smtClean="0"/>
              <a:t>,//</a:t>
            </a:r>
            <a:r>
              <a:rPr lang="zh-CN" altLang="en-US" sz="3200" dirty="0" smtClean="0"/>
              <a:t>内存映射文件大小的高</a:t>
            </a:r>
            <a:r>
              <a:rPr lang="en-US" altLang="zh-CN" sz="3200" dirty="0" smtClean="0"/>
              <a:t>32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3200" dirty="0" smtClean="0"/>
              <a:t>		DWORD </a:t>
            </a:r>
            <a:r>
              <a:rPr lang="en-US" altLang="zh-CN" sz="3200" dirty="0" err="1" smtClean="0"/>
              <a:t>dwMaximumSizeLow</a:t>
            </a:r>
            <a:r>
              <a:rPr lang="en-US" altLang="zh-CN" sz="3200" dirty="0" smtClean="0"/>
              <a:t>, //</a:t>
            </a:r>
            <a:r>
              <a:rPr lang="zh-CN" altLang="en-US" sz="3200" dirty="0" smtClean="0"/>
              <a:t>内存映射文件大小的低</a:t>
            </a:r>
            <a:r>
              <a:rPr lang="en-US" altLang="zh-CN" sz="3200" dirty="0" smtClean="0"/>
              <a:t>32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3200" dirty="0" smtClean="0"/>
              <a:t>		 LPCTSTR </a:t>
            </a:r>
            <a:r>
              <a:rPr lang="en-US" altLang="zh-CN" sz="3200" dirty="0" err="1" smtClean="0"/>
              <a:t>lpName</a:t>
            </a:r>
            <a:r>
              <a:rPr lang="en-US" altLang="zh-CN" sz="3200" dirty="0" smtClean="0"/>
              <a:t> //</a:t>
            </a:r>
            <a:r>
              <a:rPr lang="zh-CN" altLang="en-US" sz="3200" dirty="0" smtClean="0"/>
              <a:t>命名，可以为</a:t>
            </a:r>
            <a:r>
              <a:rPr lang="en-US" altLang="zh-CN" sz="3200" dirty="0" smtClean="0"/>
              <a:t>NULL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3200" dirty="0" smtClean="0"/>
              <a:t>	);    </a:t>
            </a:r>
            <a:r>
              <a:rPr lang="zh-CN" altLang="en-US" sz="3200" dirty="0" smtClean="0"/>
              <a:t>创建成功返回句柄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5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加载内存映射文件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LPVOID </a:t>
            </a:r>
            <a:r>
              <a:rPr lang="en-US" altLang="zh-CN" sz="2600" dirty="0" err="1" smtClean="0"/>
              <a:t>MapViewOfFile</a:t>
            </a:r>
            <a:r>
              <a:rPr lang="en-US" altLang="zh-CN" sz="2600" dirty="0" smtClean="0"/>
              <a:t>(</a:t>
            </a:r>
          </a:p>
          <a:p>
            <a:pPr>
              <a:buNone/>
            </a:pPr>
            <a:r>
              <a:rPr lang="en-US" altLang="zh-CN" sz="2600" dirty="0" smtClean="0"/>
              <a:t>		HANDLE </a:t>
            </a:r>
            <a:r>
              <a:rPr lang="en-US" altLang="zh-CN" sz="2600" dirty="0" err="1" smtClean="0"/>
              <a:t>hFileMappingObject</a:t>
            </a:r>
            <a:r>
              <a:rPr lang="en-US" altLang="zh-CN" sz="2600" dirty="0" smtClean="0"/>
              <a:t>,//</a:t>
            </a:r>
            <a:r>
              <a:rPr lang="zh-CN" altLang="en-US" sz="2600" dirty="0" smtClean="0"/>
              <a:t>内存映射文件句柄</a:t>
            </a:r>
          </a:p>
          <a:p>
            <a:pPr>
              <a:buNone/>
            </a:pPr>
            <a:r>
              <a:rPr lang="zh-CN" altLang="en-US" sz="2600" dirty="0" smtClean="0"/>
              <a:t>		</a:t>
            </a:r>
            <a:r>
              <a:rPr lang="en-US" altLang="zh-CN" sz="2600" dirty="0" smtClean="0"/>
              <a:t>DWORD </a:t>
            </a:r>
            <a:r>
              <a:rPr lang="en-US" altLang="zh-CN" sz="2600" dirty="0" err="1" smtClean="0"/>
              <a:t>dwDesiredAccess</a:t>
            </a:r>
            <a:r>
              <a:rPr lang="en-US" altLang="zh-CN" sz="2600" dirty="0" smtClean="0"/>
              <a:t>,       //</a:t>
            </a:r>
            <a:r>
              <a:rPr lang="zh-CN" altLang="en-US" sz="2600" dirty="0" smtClean="0"/>
              <a:t>访问模式</a:t>
            </a:r>
          </a:p>
          <a:p>
            <a:pPr>
              <a:buNone/>
            </a:pPr>
            <a:r>
              <a:rPr lang="zh-CN" altLang="en-US" sz="2600" dirty="0" smtClean="0"/>
              <a:t>		</a:t>
            </a:r>
            <a:r>
              <a:rPr lang="en-US" altLang="zh-CN" sz="2600" dirty="0" smtClean="0"/>
              <a:t>DWORD </a:t>
            </a:r>
            <a:r>
              <a:rPr lang="en-US" altLang="zh-CN" sz="2600" dirty="0" err="1" smtClean="0"/>
              <a:t>dwFileOffsetHigh</a:t>
            </a:r>
            <a:r>
              <a:rPr lang="en-US" altLang="zh-CN" sz="2600" dirty="0" smtClean="0"/>
              <a:t>,  //</a:t>
            </a:r>
            <a:r>
              <a:rPr lang="zh-CN" altLang="en-US" sz="2600" dirty="0" smtClean="0"/>
              <a:t>偏移量的高</a:t>
            </a:r>
            <a:r>
              <a:rPr lang="en-US" altLang="zh-CN" sz="2600" dirty="0" smtClean="0"/>
              <a:t>32</a:t>
            </a:r>
            <a:r>
              <a:rPr lang="zh-CN" altLang="en-US" sz="2600" dirty="0" smtClean="0"/>
              <a:t>位</a:t>
            </a:r>
          </a:p>
          <a:p>
            <a:pPr>
              <a:buNone/>
            </a:pPr>
            <a:r>
              <a:rPr lang="zh-CN" altLang="en-US" sz="2600" dirty="0" smtClean="0"/>
              <a:t>		</a:t>
            </a:r>
            <a:r>
              <a:rPr lang="en-US" altLang="zh-CN" sz="2600" dirty="0" smtClean="0"/>
              <a:t>DWORD </a:t>
            </a:r>
            <a:r>
              <a:rPr lang="en-US" altLang="zh-CN" sz="2600" dirty="0" err="1" smtClean="0"/>
              <a:t>dwFileOffsetLow</a:t>
            </a:r>
            <a:r>
              <a:rPr lang="en-US" altLang="zh-CN" sz="2600" dirty="0" smtClean="0"/>
              <a:t>,       //</a:t>
            </a:r>
            <a:r>
              <a:rPr lang="zh-CN" altLang="en-US" sz="2600" dirty="0" smtClean="0"/>
              <a:t>偏移量的低</a:t>
            </a:r>
            <a:r>
              <a:rPr lang="en-US" altLang="zh-CN" sz="2600" dirty="0" smtClean="0"/>
              <a:t>32</a:t>
            </a:r>
            <a:r>
              <a:rPr lang="zh-CN" altLang="en-US" sz="2600" dirty="0" smtClean="0"/>
              <a:t>位</a:t>
            </a:r>
          </a:p>
          <a:p>
            <a:pPr>
              <a:buNone/>
            </a:pPr>
            <a:r>
              <a:rPr lang="zh-CN" altLang="en-US" sz="2600" dirty="0" smtClean="0"/>
              <a:t>		</a:t>
            </a:r>
            <a:r>
              <a:rPr lang="en-US" altLang="zh-CN" sz="2600" dirty="0" smtClean="0"/>
              <a:t>SIZE_T </a:t>
            </a:r>
            <a:r>
              <a:rPr lang="en-US" altLang="zh-CN" sz="2600" dirty="0" err="1" smtClean="0"/>
              <a:t>dwNumberOfBytesToMap</a:t>
            </a:r>
            <a:r>
              <a:rPr lang="en-US" altLang="zh-CN" sz="2600" dirty="0" smtClean="0"/>
              <a:t>  </a:t>
            </a:r>
          </a:p>
          <a:p>
            <a:pPr>
              <a:buNone/>
            </a:pPr>
            <a:r>
              <a:rPr lang="en-US" altLang="zh-CN" sz="2600" dirty="0" smtClean="0"/>
              <a:t>		 //</a:t>
            </a:r>
            <a:r>
              <a:rPr lang="zh-CN" altLang="en-US" sz="2600" dirty="0" smtClean="0"/>
              <a:t>映射的字节数量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); </a:t>
            </a:r>
            <a:r>
              <a:rPr lang="zh-CN" altLang="en-US" sz="2600" dirty="0" smtClean="0"/>
              <a:t>成功返回地址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err="1" smtClean="0"/>
              <a:t>dwFileOffsetHigh</a:t>
            </a:r>
            <a:r>
              <a:rPr lang="zh-CN" altLang="en-US" sz="2600" dirty="0" smtClean="0"/>
              <a:t>和</a:t>
            </a:r>
            <a:r>
              <a:rPr lang="en-US" altLang="zh-CN" sz="2600" dirty="0" err="1" smtClean="0"/>
              <a:t>dwFileOffsetLow</a:t>
            </a:r>
            <a:r>
              <a:rPr lang="zh-CN" altLang="en-US" sz="2600" dirty="0" smtClean="0"/>
              <a:t>合成的偏移量，必须是区域粒度的整数倍</a:t>
            </a:r>
            <a:r>
              <a:rPr lang="en-US" altLang="zh-CN" sz="2600" dirty="0" smtClean="0"/>
              <a:t>(64K</a:t>
            </a:r>
            <a:r>
              <a:rPr lang="zh-CN" altLang="en-US" sz="2600" dirty="0" smtClean="0"/>
              <a:t>的整数倍</a:t>
            </a:r>
            <a:r>
              <a:rPr lang="en-US" altLang="zh-CN" sz="2600" dirty="0" smtClean="0"/>
              <a:t>)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4 </a:t>
            </a:r>
            <a:r>
              <a:rPr lang="zh-CN" altLang="en-US" sz="2400" dirty="0" smtClean="0"/>
              <a:t>使用内存</a:t>
            </a:r>
          </a:p>
          <a:p>
            <a:pPr>
              <a:buNone/>
            </a:pPr>
            <a:r>
              <a:rPr lang="en-US" altLang="zh-CN" sz="2400" dirty="0" smtClean="0"/>
              <a:t>5 </a:t>
            </a:r>
            <a:r>
              <a:rPr lang="zh-CN" altLang="en-US" sz="2400" dirty="0" smtClean="0"/>
              <a:t>卸载内存映射文件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BOOL </a:t>
            </a:r>
            <a:r>
              <a:rPr lang="en-US" altLang="zh-CN" sz="2400" dirty="0" err="1" smtClean="0"/>
              <a:t>UnmapViewOfFile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		LPCVOID </a:t>
            </a:r>
            <a:r>
              <a:rPr lang="en-US" altLang="zh-CN" sz="2400" dirty="0" err="1" smtClean="0"/>
              <a:t>lpBaseAddress</a:t>
            </a:r>
            <a:r>
              <a:rPr lang="en-US" altLang="zh-CN" sz="2400" dirty="0" smtClean="0"/>
              <a:t> //</a:t>
            </a:r>
            <a:r>
              <a:rPr lang="zh-CN" altLang="en-US" sz="2400" dirty="0" smtClean="0"/>
              <a:t>卸载地址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en-US" altLang="zh-CN" sz="2400" dirty="0" smtClean="0"/>
              <a:t>6 </a:t>
            </a:r>
            <a:r>
              <a:rPr lang="zh-CN" altLang="en-US" sz="2400" dirty="0" smtClean="0"/>
              <a:t>关闭内存映射文件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CloseHandle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7 </a:t>
            </a:r>
            <a:r>
              <a:rPr lang="zh-CN" altLang="en-US" sz="2400" dirty="0" smtClean="0"/>
              <a:t>关闭文件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CloseHandle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Windows</a:t>
            </a:r>
            <a:r>
              <a:rPr lang="zh-CN" altLang="en-US" sz="2800" dirty="0" smtClean="0"/>
              <a:t>进程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400" dirty="0" smtClean="0"/>
              <a:t>进程是一个容器，包含程序执行需要的代码、数据、资源等等信息。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是多任务操作系统，可以</a:t>
            </a:r>
          </a:p>
          <a:p>
            <a:pPr>
              <a:buNone/>
            </a:pPr>
            <a:r>
              <a:rPr lang="zh-CN" altLang="en-US" sz="2400" dirty="0" smtClean="0"/>
              <a:t>	同时执行多个进程。</a:t>
            </a:r>
          </a:p>
          <a:p>
            <a:pPr>
              <a:buNone/>
            </a:pP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进程的特点：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）每个进程都有自己的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号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）每个进程都有自己的地址空间，进程之间无法访问对方的地址空间。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）每个进程都有自己的安全属性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）每个进程当中至少包含一个线程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sz="3400" dirty="0" smtClean="0"/>
              <a:t>进程环境信息</a:t>
            </a:r>
            <a:endParaRPr lang="en-US" altLang="zh-CN" sz="3400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获取和释放环境信息</a:t>
            </a:r>
          </a:p>
          <a:p>
            <a:pPr>
              <a:buNone/>
            </a:pPr>
            <a:r>
              <a:rPr lang="zh-CN" altLang="en-US" dirty="0" smtClean="0"/>
              <a:t>	获取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LPVOID </a:t>
            </a:r>
            <a:r>
              <a:rPr lang="en-US" altLang="zh-CN" dirty="0" err="1" smtClean="0"/>
              <a:t>GetEnvironmentStrings</a:t>
            </a:r>
            <a:r>
              <a:rPr lang="en-US" altLang="zh-CN" dirty="0" smtClean="0"/>
              <a:t>(VOID);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释放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FreeEnvironmentStrings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  LPTSTR </a:t>
            </a:r>
            <a:r>
              <a:rPr lang="en-US" altLang="zh-CN" dirty="0" err="1" smtClean="0"/>
              <a:t>lpszEnvironmentBlock</a:t>
            </a: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           // environment strings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sz="3400" dirty="0" smtClean="0"/>
              <a:t> </a:t>
            </a:r>
            <a:r>
              <a:rPr lang="zh-CN" altLang="en-US" sz="3400" dirty="0" smtClean="0"/>
              <a:t>获取和设置环境变量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GetEnvironmentVariable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SetEnvironmentVariable</a:t>
            </a:r>
            <a:endParaRPr lang="zh-CN" altLang="en-US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3300" dirty="0" smtClean="0"/>
              <a:t>进程的信息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进程</a:t>
            </a:r>
            <a:r>
              <a:rPr lang="en-US" altLang="zh-CN" sz="2800" dirty="0" smtClean="0"/>
              <a:t>ID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GetCurrentProcessId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2 </a:t>
            </a:r>
            <a:r>
              <a:rPr lang="zh-CN" altLang="en-US" sz="2800" dirty="0" smtClean="0"/>
              <a:t>进程句柄</a:t>
            </a:r>
          </a:p>
          <a:p>
            <a:pPr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err="1" smtClean="0"/>
              <a:t>GetCurrentProcess</a:t>
            </a:r>
            <a:r>
              <a:rPr lang="zh-CN" altLang="en-US" sz="2800" dirty="0" smtClean="0"/>
              <a:t>返回进程的伪句柄（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），可以使用该句柄访问该进程的所有操作。</a:t>
            </a:r>
          </a:p>
          <a:p>
            <a:r>
              <a:rPr lang="zh-CN" altLang="en-US" sz="3300" dirty="0" smtClean="0"/>
              <a:t>进程的使用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创建进程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err="1" smtClean="0"/>
              <a:t>WinExec</a:t>
            </a:r>
            <a:r>
              <a:rPr lang="en-US" altLang="zh-CN" sz="2800" dirty="0" smtClean="0"/>
              <a:t> - </a:t>
            </a:r>
            <a:r>
              <a:rPr lang="zh-CN" altLang="en-US" sz="2800" dirty="0" smtClean="0"/>
              <a:t>早期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err="1" smtClean="0"/>
              <a:t>ShellExecute</a:t>
            </a:r>
            <a:r>
              <a:rPr lang="en-US" altLang="zh-CN" sz="2800" dirty="0" smtClean="0"/>
              <a:t> - Shell</a:t>
            </a:r>
            <a:r>
              <a:rPr lang="zh-CN" altLang="en-US" sz="2800" dirty="0" smtClean="0"/>
              <a:t>操作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err="1" smtClean="0"/>
              <a:t>CreateProcess</a:t>
            </a:r>
            <a:r>
              <a:rPr lang="en-US" altLang="zh-CN" sz="2800" dirty="0" smtClean="0"/>
              <a:t> - </a:t>
            </a:r>
            <a:r>
              <a:rPr lang="zh-CN" altLang="en-US" sz="2800" dirty="0" smtClean="0"/>
              <a:t>目前最多使用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82453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CreateProcess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LPCTSTR </a:t>
            </a:r>
            <a:r>
              <a:rPr lang="en-US" altLang="zh-CN" dirty="0" err="1" smtClean="0"/>
              <a:t>lpApplicationName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应用程序名称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LPTSTR </a:t>
            </a:r>
            <a:r>
              <a:rPr lang="en-US" altLang="zh-CN" dirty="0" err="1" smtClean="0"/>
              <a:t>lpCommandLine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命令行参数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LPSECURITY_ATTRIBUTES </a:t>
            </a:r>
            <a:r>
              <a:rPr lang="en-US" altLang="zh-CN" dirty="0" err="1" smtClean="0"/>
              <a:t>lpProcessAttributes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进程安全属性 </a:t>
            </a:r>
            <a:r>
              <a:rPr lang="en-US" altLang="zh-CN" dirty="0" smtClean="0"/>
              <a:t>SD</a:t>
            </a:r>
          </a:p>
          <a:p>
            <a:pPr>
              <a:buNone/>
            </a:pPr>
            <a:r>
              <a:rPr lang="en-US" altLang="zh-CN" dirty="0" smtClean="0"/>
              <a:t>	LPSECURITY_ATTRIBUTES </a:t>
            </a:r>
            <a:r>
              <a:rPr lang="en-US" altLang="zh-CN" dirty="0" err="1" smtClean="0"/>
              <a:t>lpThreadAttributes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线程安全属性 </a:t>
            </a:r>
            <a:r>
              <a:rPr lang="en-US" altLang="zh-CN" dirty="0" smtClean="0"/>
              <a:t>SD</a:t>
            </a:r>
          </a:p>
          <a:p>
            <a:pPr>
              <a:buNone/>
            </a:pPr>
            <a:r>
              <a:rPr lang="en-US" altLang="zh-CN" dirty="0" smtClean="0"/>
              <a:t>	BOOL </a:t>
            </a:r>
            <a:r>
              <a:rPr lang="en-US" altLang="zh-CN" dirty="0" err="1" smtClean="0"/>
              <a:t>bInheritHandles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进程的句柄继承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dwCreationFlags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创建方式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lpEnvironment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环境信息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lpCurrentDirectory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当前目录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LPSTARTUPINFO </a:t>
            </a:r>
            <a:r>
              <a:rPr lang="en-US" altLang="zh-CN" dirty="0" err="1" smtClean="0"/>
              <a:t>lpStartupInfo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起始信息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LPPROCESS_INFORMATION </a:t>
            </a:r>
            <a:r>
              <a:rPr lang="en-US" altLang="zh-CN" dirty="0" err="1" smtClean="0"/>
              <a:t>lpProcessInformation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返回进程和线程的句柄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78539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z="3400" dirty="0" smtClean="0"/>
              <a:t>2 </a:t>
            </a:r>
            <a:r>
              <a:rPr lang="zh-CN" altLang="en-US" sz="3400" dirty="0" smtClean="0"/>
              <a:t>结束进程</a:t>
            </a:r>
          </a:p>
          <a:p>
            <a:pPr>
              <a:buNone/>
            </a:pPr>
            <a:r>
              <a:rPr lang="zh-CN" altLang="en-US" sz="2900" dirty="0" smtClean="0"/>
              <a:t>	</a:t>
            </a:r>
            <a:r>
              <a:rPr lang="en-US" altLang="zh-CN" sz="2900" dirty="0" smtClean="0"/>
              <a:t>VOID </a:t>
            </a:r>
            <a:r>
              <a:rPr lang="en-US" altLang="zh-CN" sz="2900" dirty="0" err="1" smtClean="0"/>
              <a:t>ExitProcess</a:t>
            </a:r>
            <a:r>
              <a:rPr lang="en-US" altLang="zh-CN" sz="2900" dirty="0" smtClean="0"/>
              <a:t>(</a:t>
            </a:r>
          </a:p>
          <a:p>
            <a:pPr>
              <a:buNone/>
            </a:pPr>
            <a:r>
              <a:rPr lang="en-US" altLang="zh-CN" sz="2900" dirty="0" smtClean="0"/>
              <a:t>		UINT </a:t>
            </a:r>
            <a:r>
              <a:rPr lang="en-US" altLang="zh-CN" sz="2900" dirty="0" err="1" smtClean="0"/>
              <a:t>uExitCode</a:t>
            </a:r>
            <a:r>
              <a:rPr lang="en-US" altLang="zh-CN" sz="2900" dirty="0" smtClean="0"/>
              <a:t>   // exit code for all threads</a:t>
            </a:r>
          </a:p>
          <a:p>
            <a:pPr>
              <a:buNone/>
            </a:pPr>
            <a:r>
              <a:rPr lang="en-US" altLang="zh-CN" sz="2900" dirty="0" smtClean="0"/>
              <a:t>	);	</a:t>
            </a:r>
          </a:p>
          <a:p>
            <a:pPr>
              <a:buNone/>
            </a:pPr>
            <a:r>
              <a:rPr lang="en-US" altLang="zh-CN" sz="2900" dirty="0" smtClean="0"/>
              <a:t>	BOOL </a:t>
            </a:r>
            <a:r>
              <a:rPr lang="en-US" altLang="zh-CN" sz="2900" dirty="0" err="1" smtClean="0"/>
              <a:t>TerminateProcess</a:t>
            </a:r>
            <a:r>
              <a:rPr lang="en-US" altLang="zh-CN" sz="2900" dirty="0" smtClean="0"/>
              <a:t>(</a:t>
            </a:r>
          </a:p>
          <a:p>
            <a:pPr>
              <a:buNone/>
            </a:pPr>
            <a:r>
              <a:rPr lang="en-US" altLang="zh-CN" sz="2900" dirty="0" smtClean="0"/>
              <a:t>		 HANDLE </a:t>
            </a:r>
            <a:r>
              <a:rPr lang="en-US" altLang="zh-CN" sz="2900" dirty="0" err="1" smtClean="0"/>
              <a:t>hProcess</a:t>
            </a:r>
            <a:r>
              <a:rPr lang="en-US" altLang="zh-CN" sz="2900" dirty="0" smtClean="0"/>
              <a:t>, // handle to the process</a:t>
            </a:r>
          </a:p>
          <a:p>
            <a:pPr>
              <a:buNone/>
            </a:pPr>
            <a:r>
              <a:rPr lang="en-US" altLang="zh-CN" sz="2900" dirty="0" smtClean="0"/>
              <a:t>		 UINT </a:t>
            </a:r>
            <a:r>
              <a:rPr lang="en-US" altLang="zh-CN" sz="2900" dirty="0" err="1" smtClean="0"/>
              <a:t>uExitCode</a:t>
            </a:r>
            <a:r>
              <a:rPr lang="en-US" altLang="zh-CN" sz="2900" dirty="0" smtClean="0"/>
              <a:t>   // exit code for the process</a:t>
            </a:r>
          </a:p>
          <a:p>
            <a:pPr>
              <a:buNone/>
            </a:pPr>
            <a:r>
              <a:rPr lang="en-US" altLang="zh-CN" sz="2900" dirty="0" smtClean="0"/>
              <a:t>	);</a:t>
            </a:r>
          </a:p>
          <a:p>
            <a:pPr>
              <a:buNone/>
            </a:pPr>
            <a:r>
              <a:rPr lang="en-US" altLang="zh-CN" sz="3400" dirty="0" smtClean="0"/>
              <a:t>3 </a:t>
            </a:r>
            <a:r>
              <a:rPr lang="zh-CN" altLang="en-US" sz="3400" dirty="0" smtClean="0"/>
              <a:t>打开进程</a:t>
            </a:r>
          </a:p>
          <a:p>
            <a:pPr>
              <a:buNone/>
            </a:pPr>
            <a:r>
              <a:rPr lang="zh-CN" altLang="en-US" sz="2900" dirty="0" smtClean="0"/>
              <a:t>	</a:t>
            </a:r>
            <a:r>
              <a:rPr lang="en-US" altLang="zh-CN" sz="2900" dirty="0" smtClean="0"/>
              <a:t>HANDLE </a:t>
            </a:r>
            <a:r>
              <a:rPr lang="en-US" altLang="zh-CN" sz="2900" dirty="0" err="1" smtClean="0"/>
              <a:t>OpenProcess</a:t>
            </a:r>
            <a:r>
              <a:rPr lang="en-US" altLang="zh-CN" sz="2900" dirty="0" smtClean="0"/>
              <a:t>(</a:t>
            </a:r>
          </a:p>
          <a:p>
            <a:pPr>
              <a:buNone/>
            </a:pPr>
            <a:r>
              <a:rPr lang="en-US" altLang="zh-CN" sz="2900" dirty="0" smtClean="0"/>
              <a:t>		DWORD </a:t>
            </a:r>
            <a:r>
              <a:rPr lang="en-US" altLang="zh-CN" sz="2900" dirty="0" err="1" smtClean="0"/>
              <a:t>dwDesiredAccess</a:t>
            </a:r>
            <a:r>
              <a:rPr lang="en-US" altLang="zh-CN" sz="2900" dirty="0" smtClean="0"/>
              <a:t>,  //</a:t>
            </a:r>
            <a:r>
              <a:rPr lang="zh-CN" altLang="en-US" sz="2900" dirty="0" smtClean="0"/>
              <a:t>访问权限</a:t>
            </a:r>
          </a:p>
          <a:p>
            <a:pPr>
              <a:buNone/>
            </a:pPr>
            <a:r>
              <a:rPr lang="zh-CN" altLang="en-US" sz="2900" dirty="0" smtClean="0"/>
              <a:t>		</a:t>
            </a:r>
            <a:r>
              <a:rPr lang="en-US" altLang="zh-CN" sz="2900" dirty="0" smtClean="0"/>
              <a:t>BOOL </a:t>
            </a:r>
            <a:r>
              <a:rPr lang="en-US" altLang="zh-CN" sz="2900" dirty="0" err="1" smtClean="0"/>
              <a:t>bInheritHandle</a:t>
            </a:r>
            <a:r>
              <a:rPr lang="en-US" altLang="zh-CN" sz="2900" dirty="0" smtClean="0"/>
              <a:t>,    //</a:t>
            </a:r>
            <a:r>
              <a:rPr lang="zh-CN" altLang="en-US" sz="2900" dirty="0" smtClean="0"/>
              <a:t>继承标识</a:t>
            </a:r>
          </a:p>
          <a:p>
            <a:pPr>
              <a:buNone/>
            </a:pPr>
            <a:r>
              <a:rPr lang="zh-CN" altLang="en-US" sz="2900" dirty="0" smtClean="0"/>
              <a:t>		</a:t>
            </a:r>
            <a:r>
              <a:rPr lang="en-US" altLang="zh-CN" sz="2900" dirty="0" smtClean="0"/>
              <a:t>DWORD </a:t>
            </a:r>
            <a:r>
              <a:rPr lang="en-US" altLang="zh-CN" sz="2900" dirty="0" err="1" smtClean="0"/>
              <a:t>dwProcessId</a:t>
            </a:r>
            <a:r>
              <a:rPr lang="en-US" altLang="zh-CN" sz="2900" dirty="0" smtClean="0"/>
              <a:t>       //</a:t>
            </a:r>
            <a:r>
              <a:rPr lang="zh-CN" altLang="en-US" sz="2900" dirty="0" smtClean="0"/>
              <a:t>进程</a:t>
            </a:r>
            <a:r>
              <a:rPr lang="en-US" altLang="zh-CN" sz="2900" dirty="0" smtClean="0"/>
              <a:t>ID</a:t>
            </a:r>
          </a:p>
          <a:p>
            <a:pPr>
              <a:buNone/>
            </a:pPr>
            <a:r>
              <a:rPr lang="en-US" altLang="zh-CN" sz="2900" dirty="0" smtClean="0"/>
              <a:t>	); </a:t>
            </a:r>
            <a:r>
              <a:rPr lang="zh-CN" altLang="en-US" sz="2900" dirty="0" smtClean="0"/>
              <a:t>返回进程句柄</a:t>
            </a:r>
            <a:endParaRPr lang="zh-CN" altLang="en-US" sz="2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字符集的应用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ASC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r>
              <a:rPr lang="zh-CN" altLang="en-US" dirty="0" smtClean="0"/>
              <a:t>代码页的切换</a:t>
            </a:r>
          </a:p>
          <a:p>
            <a:pPr>
              <a:buNone/>
            </a:pPr>
            <a:r>
              <a:rPr lang="zh-CN" altLang="en-US" dirty="0" smtClean="0"/>
              <a:t>   设置控制台下，输出的代码页</a:t>
            </a:r>
          </a:p>
          <a:p>
            <a:pPr>
              <a:buNone/>
            </a:pPr>
            <a:r>
              <a:rPr lang="en-US" altLang="zh-CN" dirty="0" smtClean="0"/>
              <a:t>   BOOL </a:t>
            </a:r>
            <a:r>
              <a:rPr lang="en-US" altLang="zh-CN" dirty="0" err="1" smtClean="0"/>
              <a:t>SetConsoleOutputCP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      UINT </a:t>
            </a:r>
            <a:r>
              <a:rPr lang="en-US" altLang="zh-CN" dirty="0" err="1" smtClean="0"/>
              <a:t>wCodePageID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代码页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    ); </a:t>
            </a:r>
          </a:p>
          <a:p>
            <a:r>
              <a:rPr lang="zh-CN" altLang="en-US" dirty="0" smtClean="0"/>
              <a:t>宽字节字符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wchar_t</a:t>
            </a:r>
            <a:r>
              <a:rPr lang="en-US" altLang="zh-CN" dirty="0" smtClean="0"/>
              <a:t> </a:t>
            </a:r>
            <a:r>
              <a:rPr lang="zh-CN" altLang="en-US" dirty="0" smtClean="0"/>
              <a:t>每个字符占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char  </a:t>
            </a:r>
            <a:r>
              <a:rPr lang="zh-CN" altLang="en-US" dirty="0" smtClean="0"/>
              <a:t>每个字符占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wchar_t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实际是 </a:t>
            </a:r>
            <a:r>
              <a:rPr lang="en-US" altLang="zh-CN" dirty="0" smtClean="0"/>
              <a:t>unsigned short </a:t>
            </a:r>
            <a:r>
              <a:rPr lang="zh-CN" altLang="en-US" dirty="0" smtClean="0"/>
              <a:t>类型，定义时，需要增加“</a:t>
            </a:r>
            <a:r>
              <a:rPr lang="en-US" altLang="zh-CN" dirty="0" smtClean="0"/>
              <a:t>L”</a:t>
            </a:r>
            <a:r>
              <a:rPr lang="zh-CN" altLang="en-US" dirty="0" smtClean="0"/>
              <a:t>，通知编译器按照双字节编译字符串，采用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编码。</a:t>
            </a:r>
          </a:p>
          <a:p>
            <a:pPr>
              <a:buNone/>
            </a:pPr>
            <a:r>
              <a:rPr lang="zh-CN" altLang="en-US" dirty="0" smtClean="0"/>
              <a:t>	  需要使用支持 </a:t>
            </a:r>
            <a:r>
              <a:rPr lang="en-US" altLang="zh-CN" dirty="0" err="1" smtClean="0"/>
              <a:t>wchar_t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函数操作宽字节字符串。例如：</a:t>
            </a:r>
          </a:p>
          <a:p>
            <a:pPr>
              <a:buNone/>
            </a:pPr>
            <a:r>
              <a:rPr lang="zh-CN" altLang="en-US" dirty="0" smtClean="0"/>
              <a:t>	     </a:t>
            </a:r>
            <a:r>
              <a:rPr lang="en-US" altLang="zh-CN" dirty="0" err="1" smtClean="0"/>
              <a:t>wchar_t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pwszText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L"Hello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wchar</a:t>
            </a:r>
            <a:r>
              <a:rPr lang="en-US" altLang="zh-CN" dirty="0" smtClean="0"/>
              <a:t>";</a:t>
            </a:r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wprintf</a:t>
            </a:r>
            <a:r>
              <a:rPr lang="en-US" altLang="zh-CN" dirty="0" smtClean="0"/>
              <a:t>( L"%s\n", </a:t>
            </a:r>
            <a:r>
              <a:rPr lang="en-US" altLang="zh-CN" dirty="0" err="1" smtClean="0"/>
              <a:t>pwszText</a:t>
            </a:r>
            <a:r>
              <a:rPr lang="en-US" altLang="zh-CN" dirty="0" smtClean="0"/>
              <a:t> );</a:t>
            </a:r>
            <a:endParaRPr lang="zh-CN" altLang="en-US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4 </a:t>
            </a:r>
            <a:r>
              <a:rPr lang="zh-CN" altLang="en-US" sz="2400" dirty="0" smtClean="0"/>
              <a:t>关闭进程句柄</a:t>
            </a:r>
          </a:p>
          <a:p>
            <a:pPr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err="1" smtClean="0"/>
              <a:t>CloseHandle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5 </a:t>
            </a:r>
            <a:r>
              <a:rPr lang="zh-CN" altLang="en-US" sz="2400" dirty="0" smtClean="0"/>
              <a:t>进程间的等候</a:t>
            </a:r>
          </a:p>
          <a:p>
            <a:pPr>
              <a:buNone/>
            </a:pPr>
            <a:r>
              <a:rPr lang="zh-CN" altLang="en-US" sz="2400" dirty="0" smtClean="0"/>
              <a:t>	等候 可等候的句柄 的信号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DWORD </a:t>
            </a:r>
            <a:r>
              <a:rPr lang="en-US" altLang="zh-CN" sz="2400" dirty="0" err="1" smtClean="0"/>
              <a:t>WaitForSingleObject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		HANDLE </a:t>
            </a:r>
            <a:r>
              <a:rPr lang="en-US" altLang="zh-CN" sz="2400" dirty="0" err="1" smtClean="0"/>
              <a:t>hHandle</a:t>
            </a:r>
            <a:r>
              <a:rPr lang="en-US" altLang="zh-CN" sz="2400" dirty="0" smtClean="0"/>
              <a:t>, //</a:t>
            </a:r>
            <a:r>
              <a:rPr lang="zh-CN" altLang="en-US" sz="2400" dirty="0" smtClean="0"/>
              <a:t>句柄</a:t>
            </a:r>
          </a:p>
          <a:p>
            <a:pPr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DWORD </a:t>
            </a:r>
            <a:r>
              <a:rPr lang="en-US" altLang="zh-CN" sz="2400" dirty="0" err="1" smtClean="0"/>
              <a:t>dwMilliseconds</a:t>
            </a:r>
            <a:r>
              <a:rPr lang="en-US" altLang="zh-CN" sz="2400" dirty="0" smtClean="0"/>
              <a:t> //</a:t>
            </a:r>
            <a:r>
              <a:rPr lang="zh-CN" altLang="en-US" sz="2400" dirty="0" smtClean="0"/>
              <a:t>等候时间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zh-CN" altLang="en-US" sz="2400" dirty="0" smtClean="0"/>
              <a:t>    阻塞函数，等候句柄的信号，只在句柄有信号或超出等候时间，才会结束等候。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800" dirty="0" smtClean="0"/>
              <a:t>Windows</a:t>
            </a:r>
            <a:r>
              <a:rPr lang="zh-CN" altLang="en-US" sz="3800" dirty="0" smtClean="0"/>
              <a:t>线程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线程是可以执行的代码的实例。系统是以线程为单位调度程序。一个程序当中可以有多个线程，实现多任务的处理。</a:t>
            </a:r>
          </a:p>
          <a:p>
            <a:pPr lvl="1">
              <a:buNone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线程的特点：</a:t>
            </a:r>
          </a:p>
          <a:p>
            <a:pPr lvl="1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）线程都具有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）线程具有自己的安全属性</a:t>
            </a:r>
          </a:p>
          <a:p>
            <a:pPr lvl="1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）每个线程都具有自己的内存栈</a:t>
            </a:r>
          </a:p>
          <a:p>
            <a:pPr lvl="1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）每个线程都具有自己的寄存器信息</a:t>
            </a:r>
          </a:p>
          <a:p>
            <a:pPr lvl="1">
              <a:buNone/>
            </a:pPr>
            <a:r>
              <a:rPr lang="zh-CN" altLang="en-US" dirty="0" smtClean="0"/>
              <a:t>进程多任务和线程多任务：</a:t>
            </a:r>
          </a:p>
          <a:p>
            <a:pPr lvl="1">
              <a:buNone/>
            </a:pPr>
            <a:r>
              <a:rPr lang="zh-CN" altLang="en-US" dirty="0" smtClean="0"/>
              <a:t>	进程多任务是每个进程都使用私有地址空间，</a:t>
            </a:r>
          </a:p>
          <a:p>
            <a:pPr lvl="1">
              <a:buNone/>
            </a:pPr>
            <a:r>
              <a:rPr lang="zh-CN" altLang="en-US" dirty="0" smtClean="0"/>
              <a:t>	线程多任务是进程内的多个线程使用同一个地址空间。</a:t>
            </a:r>
          </a:p>
          <a:p>
            <a:pPr lvl="1">
              <a:buNone/>
            </a:pPr>
            <a:r>
              <a:rPr lang="zh-CN" altLang="en-US" dirty="0" smtClean="0"/>
              <a:t>线程的调度</a:t>
            </a:r>
            <a:r>
              <a:rPr lang="en-US" altLang="zh-CN" dirty="0" smtClean="0"/>
              <a:t>: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的执行时间划分成时间片，依次根据时间片执行不同的线程。</a:t>
            </a:r>
          </a:p>
          <a:p>
            <a:pPr lvl="1">
              <a:buNone/>
            </a:pPr>
            <a:r>
              <a:rPr lang="zh-CN" altLang="en-US" dirty="0" smtClean="0"/>
              <a:t>	线程轮询：线程</a:t>
            </a:r>
            <a:r>
              <a:rPr lang="en-US" altLang="zh-CN" dirty="0" smtClean="0"/>
              <a:t>A -&gt; 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B -&gt; 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A......</a:t>
            </a:r>
            <a:endParaRPr lang="zh-CN" altLang="en-US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435280" cy="496855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800" dirty="0" smtClean="0"/>
              <a:t>线程的使用</a:t>
            </a:r>
            <a:endParaRPr lang="en-US" altLang="zh-CN" sz="3800" dirty="0" smtClean="0"/>
          </a:p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定义线程处理函数</a:t>
            </a:r>
          </a:p>
          <a:p>
            <a:pPr>
              <a:buNone/>
            </a:pPr>
            <a:r>
              <a:rPr lang="en-US" altLang="zh-CN" dirty="0" smtClean="0"/>
              <a:t>DWORD WINAPI </a:t>
            </a:r>
            <a:r>
              <a:rPr lang="en-US" altLang="zh-CN" dirty="0" err="1" smtClean="0"/>
              <a:t>ThreadProc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	LPVOID </a:t>
            </a:r>
            <a:r>
              <a:rPr lang="en-US" altLang="zh-CN" dirty="0" err="1" smtClean="0"/>
              <a:t>lpParameter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创建线程时，传递给线程的参数</a:t>
            </a:r>
          </a:p>
          <a:p>
            <a:pPr>
              <a:buNone/>
            </a:pP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创建线程</a:t>
            </a:r>
          </a:p>
          <a:p>
            <a:pPr>
              <a:buNone/>
            </a:pPr>
            <a:r>
              <a:rPr lang="en-US" altLang="zh-CN" dirty="0" smtClean="0"/>
              <a:t>HANDLE </a:t>
            </a:r>
            <a:r>
              <a:rPr lang="en-US" altLang="zh-CN" dirty="0" err="1" smtClean="0"/>
              <a:t>CreateThread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LPSECURITY_ATTRIBUTES </a:t>
            </a:r>
            <a:r>
              <a:rPr lang="en-US" altLang="zh-CN" dirty="0" err="1" smtClean="0"/>
              <a:t>lpThreadAttributes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安全属性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SIZE_T </a:t>
            </a:r>
            <a:r>
              <a:rPr lang="en-US" altLang="zh-CN" dirty="0" err="1" smtClean="0"/>
              <a:t>dwStackSize</a:t>
            </a:r>
            <a:r>
              <a:rPr lang="en-US" altLang="zh-CN" dirty="0" smtClean="0"/>
              <a:t>,                       //</a:t>
            </a:r>
            <a:r>
              <a:rPr lang="zh-CN" altLang="en-US" dirty="0" smtClean="0"/>
              <a:t>线程栈的大小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LPTHREAD_START_ROUTINE </a:t>
            </a:r>
            <a:r>
              <a:rPr lang="en-US" altLang="zh-CN" dirty="0" err="1" smtClean="0"/>
              <a:t>lpStartAddress</a:t>
            </a:r>
            <a:r>
              <a:rPr lang="en-US" altLang="zh-CN" dirty="0" smtClean="0"/>
              <a:t>,    //</a:t>
            </a:r>
            <a:r>
              <a:rPr lang="zh-CN" altLang="en-US" dirty="0" smtClean="0"/>
              <a:t>线程处理函数的函数地址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lpParameter</a:t>
            </a:r>
            <a:r>
              <a:rPr lang="en-US" altLang="zh-CN" dirty="0" smtClean="0"/>
              <a:t>,                       //</a:t>
            </a:r>
            <a:r>
              <a:rPr lang="zh-CN" altLang="en-US" dirty="0" smtClean="0"/>
              <a:t>传递给线程处理函数的参数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dwCreationFlags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线程的创建方式，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LPDWORD </a:t>
            </a:r>
            <a:r>
              <a:rPr lang="en-US" altLang="zh-CN" dirty="0" err="1" smtClean="0"/>
              <a:t>lpThreadId</a:t>
            </a:r>
            <a:r>
              <a:rPr lang="en-US" altLang="zh-CN" dirty="0" smtClean="0"/>
              <a:t>                       //</a:t>
            </a:r>
            <a:r>
              <a:rPr lang="zh-CN" altLang="en-US" dirty="0" smtClean="0"/>
              <a:t>创建成功，返回线程的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); </a:t>
            </a:r>
            <a:r>
              <a:rPr lang="zh-CN" altLang="en-US" dirty="0" smtClean="0"/>
              <a:t>创建成功，返回线程句柄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 smtClean="0"/>
              <a:t>dwCreationFlags</a:t>
            </a:r>
            <a:r>
              <a:rPr lang="zh-CN" altLang="en-US" dirty="0" smtClean="0"/>
              <a:t>：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0 - </a:t>
            </a:r>
            <a:r>
              <a:rPr lang="zh-CN" altLang="en-US" dirty="0" smtClean="0"/>
              <a:t>创建之后线程立刻执行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CREATE_SUSPENDED - </a:t>
            </a:r>
            <a:r>
              <a:rPr lang="zh-CN" altLang="en-US" dirty="0" smtClean="0"/>
              <a:t>创建之后线程处于挂起状态。</a:t>
            </a:r>
            <a:endParaRPr lang="en-US" altLang="zh-CN" dirty="0" smtClean="0"/>
          </a:p>
          <a:p>
            <a:pPr>
              <a:buNone/>
            </a:pPr>
            <a:r>
              <a:rPr lang="en-US" altLang="zh-CN" sz="3400" dirty="0" smtClean="0"/>
              <a:t>3 </a:t>
            </a:r>
            <a:r>
              <a:rPr lang="zh-CN" altLang="en-US" sz="3400" dirty="0" smtClean="0"/>
              <a:t>结束线程</a:t>
            </a:r>
          </a:p>
          <a:p>
            <a:pPr>
              <a:buNone/>
            </a:pPr>
            <a:r>
              <a:rPr lang="zh-CN" altLang="en-US" dirty="0" smtClean="0"/>
              <a:t>	结束指定线程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TerminateThread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		HANDLE </a:t>
            </a:r>
            <a:r>
              <a:rPr lang="en-US" altLang="zh-CN" dirty="0" err="1" smtClean="0"/>
              <a:t>hThread</a:t>
            </a:r>
            <a:r>
              <a:rPr lang="en-US" altLang="zh-CN" dirty="0" smtClean="0"/>
              <a:t>,    // handle to thread</a:t>
            </a:r>
          </a:p>
          <a:p>
            <a:pPr>
              <a:buNone/>
            </a:pPr>
            <a:r>
              <a:rPr lang="en-US" altLang="zh-CN" dirty="0" smtClean="0"/>
              <a:t>  		DWORD </a:t>
            </a:r>
            <a:r>
              <a:rPr lang="en-US" altLang="zh-CN" dirty="0" err="1" smtClean="0"/>
              <a:t>dwExitCode</a:t>
            </a:r>
            <a:r>
              <a:rPr lang="en-US" altLang="zh-CN" dirty="0" smtClean="0"/>
              <a:t>   // exit code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结束函数所在的线程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ExitThread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DWORD </a:t>
            </a:r>
            <a:r>
              <a:rPr lang="en-US" altLang="zh-CN" dirty="0" err="1" smtClean="0"/>
              <a:t>dwExitCode</a:t>
            </a:r>
            <a:r>
              <a:rPr lang="en-US" altLang="zh-CN" dirty="0" smtClean="0"/>
              <a:t>   // exit code for this thread</a:t>
            </a:r>
          </a:p>
          <a:p>
            <a:pPr>
              <a:buNone/>
            </a:pPr>
            <a:r>
              <a:rPr lang="en-US" altLang="zh-CN" dirty="0" smtClean="0"/>
              <a:t>	);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4 </a:t>
            </a:r>
            <a:r>
              <a:rPr lang="zh-CN" altLang="en-US" sz="2400" dirty="0" smtClean="0"/>
              <a:t>关闭线程句柄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CloseHandle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5 </a:t>
            </a:r>
            <a:r>
              <a:rPr lang="zh-CN" altLang="en-US" sz="2400" dirty="0" smtClean="0"/>
              <a:t>线程的挂起和执行</a:t>
            </a:r>
          </a:p>
          <a:p>
            <a:pPr>
              <a:buNone/>
            </a:pPr>
            <a:r>
              <a:rPr lang="zh-CN" altLang="en-US" sz="2400" dirty="0" smtClean="0"/>
              <a:t>	挂起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DWORD </a:t>
            </a:r>
            <a:r>
              <a:rPr lang="en-US" altLang="zh-CN" sz="2400" dirty="0" err="1" smtClean="0"/>
              <a:t>SuspendThread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		 HANDLE </a:t>
            </a:r>
            <a:r>
              <a:rPr lang="en-US" altLang="zh-CN" sz="2400" dirty="0" err="1" smtClean="0"/>
              <a:t>hThread</a:t>
            </a:r>
            <a:r>
              <a:rPr lang="en-US" altLang="zh-CN" sz="2400" dirty="0" smtClean="0"/>
              <a:t>   // handle to thread</a:t>
            </a:r>
          </a:p>
          <a:p>
            <a:pPr>
              <a:buNone/>
            </a:pPr>
            <a:r>
              <a:rPr lang="en-US" altLang="zh-CN" sz="2400" dirty="0" smtClean="0"/>
              <a:t>	);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执行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DWORD </a:t>
            </a:r>
            <a:r>
              <a:rPr lang="en-US" altLang="zh-CN" sz="2400" dirty="0" err="1" smtClean="0"/>
              <a:t>ResumeThread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		HANDLE </a:t>
            </a:r>
            <a:r>
              <a:rPr lang="en-US" altLang="zh-CN" sz="2400" dirty="0" err="1" smtClean="0"/>
              <a:t>hThread</a:t>
            </a:r>
            <a:r>
              <a:rPr lang="en-US" altLang="zh-CN" sz="2400" dirty="0" smtClean="0"/>
              <a:t>   // handle to thread</a:t>
            </a:r>
          </a:p>
          <a:p>
            <a:pPr>
              <a:buNone/>
            </a:pPr>
            <a:r>
              <a:rPr lang="en-US" altLang="zh-CN" sz="2400" dirty="0" smtClean="0"/>
              <a:t>	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413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/>
              <a:t>6 </a:t>
            </a:r>
            <a:r>
              <a:rPr lang="zh-CN" altLang="en-US" sz="2800" dirty="0" smtClean="0"/>
              <a:t>线程的信息</a:t>
            </a:r>
          </a:p>
          <a:p>
            <a:pPr>
              <a:buNone/>
            </a:pPr>
            <a:r>
              <a:rPr lang="zh-CN" altLang="en-US" sz="2800" dirty="0" smtClean="0"/>
              <a:t>	</a:t>
            </a:r>
            <a:r>
              <a:rPr lang="en-US" altLang="zh-CN" sz="2400" dirty="0" err="1" smtClean="0"/>
              <a:t>GetCurrentThreadId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获取当前线程的</a:t>
            </a:r>
            <a:r>
              <a:rPr lang="en-US" altLang="zh-CN" sz="2400" dirty="0" smtClean="0"/>
              <a:t>ID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GetCurrentThread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获取当前线程的句柄</a:t>
            </a:r>
          </a:p>
          <a:p>
            <a:pPr>
              <a:buNone/>
            </a:pPr>
            <a:r>
              <a:rPr lang="zh-CN" altLang="en-US" sz="2400" dirty="0" smtClean="0"/>
              <a:t>	打开指定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的线程，获取其句柄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HANDLE </a:t>
            </a:r>
            <a:r>
              <a:rPr lang="en-US" altLang="zh-CN" sz="2400" dirty="0" err="1" smtClean="0"/>
              <a:t>OpenThread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		 DWORD </a:t>
            </a:r>
            <a:r>
              <a:rPr lang="en-US" altLang="zh-CN" sz="2400" dirty="0" err="1" smtClean="0"/>
              <a:t>dwDesiredAccess</a:t>
            </a:r>
            <a:r>
              <a:rPr lang="en-US" altLang="zh-CN" sz="2400" dirty="0" smtClean="0"/>
              <a:t>,  // access right</a:t>
            </a:r>
          </a:p>
          <a:p>
            <a:pPr>
              <a:buNone/>
            </a:pPr>
            <a:r>
              <a:rPr lang="en-US" altLang="zh-CN" sz="2400" dirty="0" smtClean="0"/>
              <a:t>		 BOOL </a:t>
            </a:r>
            <a:r>
              <a:rPr lang="en-US" altLang="zh-CN" sz="2400" dirty="0" err="1" smtClean="0"/>
              <a:t>bInheritHandle</a:t>
            </a:r>
            <a:r>
              <a:rPr lang="en-US" altLang="zh-CN" sz="2400" dirty="0" smtClean="0"/>
              <a:t>,    // handle inheritance option</a:t>
            </a:r>
          </a:p>
          <a:p>
            <a:pPr>
              <a:buNone/>
            </a:pPr>
            <a:r>
              <a:rPr lang="en-US" altLang="zh-CN" sz="2400" dirty="0" smtClean="0"/>
              <a:t>		 DWORD </a:t>
            </a:r>
            <a:r>
              <a:rPr lang="en-US" altLang="zh-CN" sz="2400" dirty="0" err="1" smtClean="0"/>
              <a:t>dwThreadId</a:t>
            </a:r>
            <a:r>
              <a:rPr lang="en-US" altLang="zh-CN" sz="2400" dirty="0" smtClean="0"/>
              <a:t>        // thread identifier</a:t>
            </a:r>
          </a:p>
          <a:p>
            <a:pPr>
              <a:buNone/>
            </a:pPr>
            <a:r>
              <a:rPr lang="en-US" altLang="zh-CN" sz="2400" dirty="0" smtClean="0"/>
              <a:t>	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78539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多线程的问题</a:t>
            </a:r>
            <a:endParaRPr lang="en-US" altLang="zh-CN" sz="2800" dirty="0" smtClean="0"/>
          </a:p>
          <a:p>
            <a:pPr lvl="1">
              <a:buNone/>
            </a:pPr>
            <a:r>
              <a:rPr lang="zh-CN" altLang="en-US" sz="2400" dirty="0" smtClean="0"/>
              <a:t>线程</a:t>
            </a:r>
            <a:r>
              <a:rPr lang="en-US" altLang="zh-CN" sz="2400" dirty="0" smtClean="0"/>
              <a:t>A -&gt; </a:t>
            </a:r>
            <a:r>
              <a:rPr lang="zh-CN" altLang="en-US" sz="2400" dirty="0" smtClean="0"/>
              <a:t>线程</a:t>
            </a:r>
            <a:r>
              <a:rPr lang="en-US" altLang="zh-CN" sz="2400" dirty="0" smtClean="0"/>
              <a:t>B -&gt; </a:t>
            </a:r>
            <a:r>
              <a:rPr lang="zh-CN" altLang="en-US" sz="2400" dirty="0" smtClean="0"/>
              <a:t>线程</a:t>
            </a:r>
            <a:r>
              <a:rPr lang="en-US" altLang="zh-CN" sz="2400" dirty="0" smtClean="0"/>
              <a:t>A </a:t>
            </a:r>
            <a:r>
              <a:rPr lang="zh-CN" altLang="en-US" sz="2400" dirty="0" smtClean="0"/>
              <a:t>。。。。。</a:t>
            </a:r>
            <a:endParaRPr lang="en-US" altLang="zh-CN" sz="2400" dirty="0" smtClean="0"/>
          </a:p>
          <a:p>
            <a:pPr lvl="1">
              <a:buNone/>
            </a:pPr>
            <a:endParaRPr lang="zh-CN" altLang="en-US" sz="2400" dirty="0" smtClean="0"/>
          </a:p>
          <a:p>
            <a:pPr lvl="1">
              <a:buNone/>
            </a:pPr>
            <a:r>
              <a:rPr lang="zh-CN" altLang="en-US" sz="2400" dirty="0" smtClean="0"/>
              <a:t>当线程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执行</a:t>
            </a:r>
            <a:r>
              <a:rPr lang="en-US" altLang="zh-CN" sz="2400" dirty="0" err="1" smtClean="0"/>
              <a:t>printf</a:t>
            </a:r>
            <a:r>
              <a:rPr lang="zh-CN" altLang="en-US" sz="2400" dirty="0" smtClean="0"/>
              <a:t>输出时，如果线程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的执行时间结束，系统会将线程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的相关信息（栈、寄存器）压栈保护，同时将线程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相关信息恢复，然后执行线程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继续输出字符。由于线程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正输出字符，线程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会继续输出，画面字符会产生混乱。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线程同步技术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zh-CN" altLang="en-US" sz="2400" dirty="0" smtClean="0"/>
              <a:t>原子锁</a:t>
            </a:r>
          </a:p>
          <a:p>
            <a:pPr>
              <a:buNone/>
            </a:pPr>
            <a:r>
              <a:rPr lang="zh-CN" altLang="en-US" sz="2400" dirty="0" smtClean="0"/>
              <a:t>	临界区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段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事件</a:t>
            </a:r>
          </a:p>
          <a:p>
            <a:pPr>
              <a:buNone/>
            </a:pPr>
            <a:r>
              <a:rPr lang="zh-CN" altLang="en-US" sz="2400" dirty="0" smtClean="0"/>
              <a:t>	互斥</a:t>
            </a:r>
          </a:p>
          <a:p>
            <a:pPr>
              <a:buNone/>
            </a:pPr>
            <a:r>
              <a:rPr lang="zh-CN" altLang="en-US" sz="2400" dirty="0" smtClean="0"/>
              <a:t>	信号量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100" dirty="0" smtClean="0"/>
              <a:t>等候函数</a:t>
            </a:r>
            <a:endParaRPr lang="en-US" altLang="zh-CN" sz="3100" dirty="0" smtClean="0"/>
          </a:p>
          <a:p>
            <a:pPr lvl="1">
              <a:buNone/>
            </a:pPr>
            <a:r>
              <a:rPr lang="en-US" altLang="zh-CN" dirty="0" err="1" smtClean="0"/>
              <a:t>WaitForSingleObject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等候单个</a:t>
            </a:r>
          </a:p>
          <a:p>
            <a:pPr lvl="1">
              <a:buNone/>
            </a:pPr>
            <a:r>
              <a:rPr lang="en-US" altLang="zh-CN" dirty="0" err="1" smtClean="0"/>
              <a:t>WaitForMultipleObjects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等候多个</a:t>
            </a:r>
          </a:p>
          <a:p>
            <a:pPr lvl="1">
              <a:buNone/>
            </a:pPr>
            <a:r>
              <a:rPr lang="en-US" altLang="zh-CN" dirty="0" smtClean="0"/>
              <a:t>DWORD </a:t>
            </a:r>
            <a:r>
              <a:rPr lang="en-US" altLang="zh-CN" dirty="0" err="1" smtClean="0"/>
              <a:t>WaitForMultipleObjects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  DWORD </a:t>
            </a:r>
            <a:r>
              <a:rPr lang="en-US" altLang="zh-CN" dirty="0" err="1" smtClean="0"/>
              <a:t>nCount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句柄数量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CONST HANDLE *</a:t>
            </a:r>
            <a:r>
              <a:rPr lang="en-US" altLang="zh-CN" dirty="0" err="1" smtClean="0"/>
              <a:t>lpHandles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句柄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的地址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bWaitAll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等候方式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dwMilliseconds</a:t>
            </a:r>
            <a:r>
              <a:rPr lang="en-US" altLang="zh-CN" dirty="0" smtClean="0"/>
              <a:t>      // </a:t>
            </a:r>
            <a:r>
              <a:rPr lang="zh-CN" altLang="en-US" dirty="0" smtClean="0"/>
              <a:t>等候时间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en-US" altLang="zh-CN" dirty="0" err="1" smtClean="0"/>
              <a:t>bWaitAll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等候方式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TRUE - </a:t>
            </a:r>
            <a:r>
              <a:rPr lang="zh-CN" altLang="en-US" dirty="0" smtClean="0"/>
              <a:t>表示所有句柄都有信号，才结束等候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FASLE- </a:t>
            </a:r>
            <a:r>
              <a:rPr lang="zh-CN" altLang="en-US" dirty="0" smtClean="0"/>
              <a:t>表示句柄中只要有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个有信号，就结束等候。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原子锁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  </a:t>
            </a:r>
            <a:r>
              <a:rPr lang="zh-CN" altLang="en-US" sz="2400" dirty="0" smtClean="0"/>
              <a:t>相关问题</a:t>
            </a:r>
          </a:p>
          <a:p>
            <a:pPr>
              <a:buNone/>
            </a:pPr>
            <a:r>
              <a:rPr lang="zh-CN" altLang="en-US" sz="2400" dirty="0" smtClean="0"/>
              <a:t>	多个线程对同一个数据进行原子操作，会产生结果</a:t>
            </a:r>
          </a:p>
          <a:p>
            <a:pPr>
              <a:buNone/>
            </a:pPr>
            <a:r>
              <a:rPr lang="zh-CN" altLang="en-US" sz="2400" dirty="0" smtClean="0"/>
              <a:t>	丢失。比如执行</a:t>
            </a:r>
            <a:r>
              <a:rPr lang="en-US" altLang="zh-CN" sz="2400" dirty="0" smtClean="0"/>
              <a:t>++</a:t>
            </a:r>
            <a:r>
              <a:rPr lang="zh-CN" altLang="en-US" sz="2400" dirty="0" smtClean="0"/>
              <a:t>运算时，</a:t>
            </a:r>
          </a:p>
          <a:p>
            <a:pPr>
              <a:buNone/>
            </a:pPr>
            <a:r>
              <a:rPr lang="zh-CN" altLang="en-US" sz="2400" dirty="0" smtClean="0"/>
              <a:t>	当线程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执行</a:t>
            </a:r>
            <a:r>
              <a:rPr lang="en-US" altLang="zh-CN" sz="2400" dirty="0" smtClean="0"/>
              <a:t>g_nValue1++</a:t>
            </a:r>
            <a:r>
              <a:rPr lang="zh-CN" altLang="en-US" sz="2400" dirty="0" smtClean="0"/>
              <a:t>时，如果线程切换时间</a:t>
            </a:r>
          </a:p>
          <a:p>
            <a:pPr>
              <a:buNone/>
            </a:pPr>
            <a:r>
              <a:rPr lang="zh-CN" altLang="en-US" sz="2400" dirty="0" smtClean="0"/>
              <a:t>	正好是在线程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将值保存到</a:t>
            </a:r>
            <a:r>
              <a:rPr lang="en-US" altLang="zh-CN" sz="2400" dirty="0" smtClean="0"/>
              <a:t>g_nValue1</a:t>
            </a:r>
            <a:r>
              <a:rPr lang="zh-CN" altLang="en-US" sz="2400" dirty="0" smtClean="0"/>
              <a:t>之前，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继续执行</a:t>
            </a:r>
            <a:r>
              <a:rPr lang="en-US" altLang="zh-CN" sz="2400" dirty="0" smtClean="0"/>
              <a:t>g_nValue1++</a:t>
            </a:r>
            <a:r>
              <a:rPr lang="zh-CN" altLang="en-US" sz="2400" dirty="0" smtClean="0"/>
              <a:t>，那么当线程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再次被切换回来之后，会将原来线程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保存的值保存到</a:t>
            </a:r>
            <a:r>
              <a:rPr lang="en-US" altLang="zh-CN" sz="2400" dirty="0" smtClean="0"/>
              <a:t>g_nValue1</a:t>
            </a:r>
            <a:r>
              <a:rPr lang="zh-CN" altLang="en-US" sz="2400" dirty="0" smtClean="0"/>
              <a:t>上，线程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进行的加法操作被覆盖。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字符集的应用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 TCHAR</a:t>
            </a:r>
          </a:p>
          <a:p>
            <a:pPr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ifdef</a:t>
            </a:r>
            <a:r>
              <a:rPr lang="en-US" altLang="zh-CN" dirty="0" smtClean="0"/>
              <a:t>  UNICODE  // </a:t>
            </a:r>
            <a:r>
              <a:rPr lang="en-US" altLang="zh-CN" dirty="0" err="1" smtClean="0"/>
              <a:t>r_winnt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WCHAR TCHAR, *PTCHAR;</a:t>
            </a:r>
          </a:p>
          <a:p>
            <a:pPr>
              <a:buNone/>
            </a:pPr>
            <a:r>
              <a:rPr lang="en-US" altLang="zh-CN" dirty="0" smtClean="0"/>
              <a:t>   #define __TEXT(quote) L##quote </a:t>
            </a:r>
          </a:p>
          <a:p>
            <a:pPr>
              <a:buNone/>
            </a:pPr>
            <a:r>
              <a:rPr lang="en-US" altLang="zh-CN" dirty="0" smtClean="0"/>
              <a:t> #else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char TCHAR, *PTCHAR;</a:t>
            </a:r>
          </a:p>
          <a:p>
            <a:pPr>
              <a:buNone/>
            </a:pPr>
            <a:r>
              <a:rPr lang="en-US" altLang="zh-CN" dirty="0" smtClean="0"/>
              <a:t>   #define __TEXT(quote) quote   </a:t>
            </a:r>
          </a:p>
          <a:p>
            <a:pPr>
              <a:buNone/>
            </a:pPr>
            <a:r>
              <a:rPr lang="en-US" altLang="zh-CN" dirty="0" smtClean="0"/>
              <a:t> 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r>
              <a:rPr lang="en-US" altLang="zh-CN" sz="3100" dirty="0" smtClean="0"/>
              <a:t>UNICODE</a:t>
            </a:r>
            <a:r>
              <a:rPr lang="zh-CN" altLang="en-US" sz="3100" dirty="0" smtClean="0"/>
              <a:t>字符打印</a:t>
            </a:r>
          </a:p>
          <a:p>
            <a:pPr>
              <a:buNone/>
            </a:pPr>
            <a:r>
              <a:rPr lang="zh-CN" altLang="en-US" dirty="0" smtClean="0"/>
              <a:t>	 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对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字符打印支持不完善。</a:t>
            </a:r>
          </a:p>
          <a:p>
            <a:pPr>
              <a:buNone/>
            </a:pPr>
            <a:r>
              <a:rPr lang="zh-CN" altLang="en-US" dirty="0" smtClean="0"/>
              <a:t>	 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下使用</a:t>
            </a:r>
            <a:r>
              <a:rPr lang="en-US" altLang="zh-CN" dirty="0" err="1" smtClean="0"/>
              <a:t>WriteConsole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打印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</a:t>
            </a:r>
            <a:endParaRPr lang="zh-CN" altLang="en-US" dirty="0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dirty="0" smtClean="0"/>
              <a:t>原子锁的使用</a:t>
            </a:r>
            <a:endParaRPr lang="en-US" altLang="zh-CN" sz="3000" dirty="0" smtClean="0"/>
          </a:p>
          <a:p>
            <a:pPr lvl="1">
              <a:buNone/>
            </a:pPr>
            <a:r>
              <a:rPr lang="zh-CN" altLang="en-US" sz="2600" dirty="0" smtClean="0"/>
              <a:t>原子锁－对单条指令的操作。</a:t>
            </a:r>
          </a:p>
          <a:p>
            <a:pPr lvl="1">
              <a:buNone/>
            </a:pPr>
            <a:r>
              <a:rPr lang="en-US" altLang="zh-CN" sz="2600" dirty="0" smtClean="0"/>
              <a:t>API</a:t>
            </a:r>
          </a:p>
          <a:p>
            <a:pPr lvl="1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InterlockedIncrement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InterlockedDecrement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InterlockedCompareExchange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InterlockedExchange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 smtClean="0"/>
              <a:t>	...</a:t>
            </a:r>
          </a:p>
          <a:p>
            <a:pPr lvl="1">
              <a:buNone/>
            </a:pPr>
            <a:r>
              <a:rPr lang="zh-CN" altLang="en-US" sz="2600" dirty="0" smtClean="0"/>
              <a:t>原子锁的实现：</a:t>
            </a:r>
          </a:p>
          <a:p>
            <a:pPr lvl="1">
              <a:buNone/>
            </a:pPr>
            <a:r>
              <a:rPr lang="zh-CN" altLang="en-US" sz="2600" dirty="0" smtClean="0"/>
              <a:t>	直接对数据所在的内存操作，并且在任何一个瞬间只能有一个线程访问。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413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dirty="0" smtClean="0"/>
              <a:t>临界区</a:t>
            </a:r>
            <a:endParaRPr lang="en-US" altLang="zh-CN" sz="3000" dirty="0" smtClean="0"/>
          </a:p>
          <a:p>
            <a:pPr lvl="1">
              <a:buNone/>
            </a:pPr>
            <a:r>
              <a:rPr lang="zh-CN" altLang="en-US" sz="2600" dirty="0" smtClean="0"/>
              <a:t>相关问题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err="1" smtClean="0"/>
              <a:t>printf</a:t>
            </a:r>
            <a:r>
              <a:rPr lang="zh-CN" altLang="en-US" sz="2600" dirty="0" smtClean="0"/>
              <a:t>输出混乱，多线程情况下同时使用一段代码。</a:t>
            </a:r>
          </a:p>
          <a:p>
            <a:pPr lvl="1">
              <a:buNone/>
            </a:pPr>
            <a:r>
              <a:rPr lang="zh-CN" altLang="en-US" sz="2600" dirty="0" smtClean="0"/>
              <a:t>   临界区可以锁定一段代码，防止多个线程同时使用该段代码</a:t>
            </a:r>
          </a:p>
          <a:p>
            <a:pPr lvl="1">
              <a:buNone/>
            </a:pPr>
            <a:r>
              <a:rPr lang="zh-CN" altLang="en-US" sz="2600" dirty="0" smtClean="0"/>
              <a:t>使用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1 </a:t>
            </a:r>
            <a:r>
              <a:rPr lang="zh-CN" altLang="en-US" sz="2600" dirty="0" smtClean="0"/>
              <a:t>初始化一个临界区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VOID </a:t>
            </a:r>
            <a:r>
              <a:rPr lang="en-US" altLang="zh-CN" sz="2600" dirty="0" err="1" smtClean="0"/>
              <a:t>InitializeCriticalSection</a:t>
            </a:r>
            <a:r>
              <a:rPr lang="en-US" altLang="zh-CN" sz="2600" dirty="0" smtClean="0"/>
              <a:t>(</a:t>
            </a:r>
          </a:p>
          <a:p>
            <a:pPr lvl="1">
              <a:buNone/>
            </a:pPr>
            <a:r>
              <a:rPr lang="en-US" altLang="zh-CN" sz="2600" dirty="0" smtClean="0"/>
              <a:t>	  LPCRITICAL_SECTION </a:t>
            </a:r>
            <a:r>
              <a:rPr lang="en-US" altLang="zh-CN" sz="2600" dirty="0" err="1" smtClean="0"/>
              <a:t>lpCriticalSection</a:t>
            </a:r>
            <a:r>
              <a:rPr lang="en-US" altLang="zh-CN" sz="2600" dirty="0" smtClean="0"/>
              <a:t>  </a:t>
            </a:r>
          </a:p>
          <a:p>
            <a:pPr lvl="1">
              <a:buNone/>
            </a:pPr>
            <a:r>
              <a:rPr lang="en-US" altLang="zh-CN" sz="2600" dirty="0" smtClean="0"/>
              <a:t>	  	//</a:t>
            </a:r>
            <a:r>
              <a:rPr lang="zh-CN" altLang="en-US" sz="2600" dirty="0" smtClean="0"/>
              <a:t>临界区变量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);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进入临界区</a:t>
            </a:r>
          </a:p>
          <a:p>
            <a:pPr>
              <a:buNone/>
            </a:pPr>
            <a:r>
              <a:rPr lang="zh-CN" altLang="en-US" dirty="0" smtClean="0"/>
              <a:t>	添加到被锁定的代码之前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EnterCriticalSection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LPCRITICAL_SECTION </a:t>
            </a:r>
            <a:r>
              <a:rPr lang="en-US" altLang="zh-CN" dirty="0" err="1" smtClean="0"/>
              <a:t>lpCriticalSection</a:t>
            </a:r>
            <a:r>
              <a:rPr lang="en-US" altLang="zh-CN" dirty="0" smtClean="0"/>
              <a:t>  // critical section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sz="3800" dirty="0" smtClean="0"/>
              <a:t>3 </a:t>
            </a:r>
            <a:r>
              <a:rPr lang="zh-CN" altLang="en-US" sz="3800" dirty="0" smtClean="0"/>
              <a:t>离开临界区</a:t>
            </a:r>
          </a:p>
          <a:p>
            <a:pPr>
              <a:buNone/>
            </a:pPr>
            <a:r>
              <a:rPr lang="zh-CN" altLang="en-US" dirty="0" smtClean="0"/>
              <a:t>	添加到被锁定的代码之后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LeaveCriticalSection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	LPCRITICAL_SECTION </a:t>
            </a:r>
            <a:r>
              <a:rPr lang="en-US" altLang="zh-CN" dirty="0" err="1" smtClean="0"/>
              <a:t>lpCriticalSection</a:t>
            </a:r>
            <a:r>
              <a:rPr lang="en-US" altLang="zh-CN" dirty="0" smtClean="0"/>
              <a:t>   // critical section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删除临近区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DeleteCriticalSection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LPCRITICAL_SECTION </a:t>
            </a:r>
            <a:r>
              <a:rPr lang="en-US" altLang="zh-CN" dirty="0" err="1" smtClean="0"/>
              <a:t>lpCriticalSection</a:t>
            </a:r>
            <a:r>
              <a:rPr lang="en-US" altLang="zh-CN" dirty="0" smtClean="0"/>
              <a:t>   </a:t>
            </a:r>
          </a:p>
          <a:p>
            <a:pPr>
              <a:buNone/>
            </a:pPr>
            <a:r>
              <a:rPr lang="en-US" altLang="zh-CN" dirty="0" smtClean="0"/>
              <a:t>	  	//</a:t>
            </a:r>
            <a:r>
              <a:rPr lang="zh-CN" altLang="en-US" dirty="0" smtClean="0"/>
              <a:t>临界区变量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原子锁和临界区</a:t>
            </a:r>
          </a:p>
          <a:p>
            <a:pPr lvl="1">
              <a:buNone/>
            </a:pPr>
            <a:r>
              <a:rPr lang="zh-CN" altLang="en-US" dirty="0" smtClean="0"/>
              <a:t>原子锁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单条指令。</a:t>
            </a:r>
          </a:p>
          <a:p>
            <a:pPr lvl="1">
              <a:buNone/>
            </a:pPr>
            <a:r>
              <a:rPr lang="zh-CN" altLang="en-US" dirty="0" smtClean="0"/>
              <a:t>临界区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单条或多行代码。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4138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3400" dirty="0" smtClean="0"/>
              <a:t>事件</a:t>
            </a:r>
            <a:endParaRPr lang="en-US" altLang="zh-CN" sz="3400" dirty="0" smtClean="0"/>
          </a:p>
          <a:p>
            <a:pPr lvl="1">
              <a:buNone/>
            </a:pPr>
            <a:r>
              <a:rPr lang="zh-CN" altLang="en-US" sz="3100" dirty="0" smtClean="0"/>
              <a:t>相关问题</a:t>
            </a:r>
          </a:p>
          <a:p>
            <a:pPr lvl="1">
              <a:buNone/>
            </a:pPr>
            <a:r>
              <a:rPr lang="zh-CN" altLang="en-US" dirty="0" smtClean="0"/>
              <a:t>	程序之间的通知的问题。</a:t>
            </a:r>
          </a:p>
          <a:p>
            <a:pPr lvl="1">
              <a:buNone/>
            </a:pPr>
            <a:r>
              <a:rPr lang="en-US" altLang="zh-CN" sz="3100" dirty="0" smtClean="0"/>
              <a:t> </a:t>
            </a:r>
            <a:r>
              <a:rPr lang="zh-CN" altLang="en-US" sz="3100" dirty="0" smtClean="0"/>
              <a:t>事件的使用</a:t>
            </a:r>
          </a:p>
          <a:p>
            <a:pPr lvl="2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创建事件</a:t>
            </a:r>
          </a:p>
          <a:p>
            <a:pPr lvl="2">
              <a:buNone/>
            </a:pPr>
            <a:r>
              <a:rPr lang="en-US" altLang="zh-CN" dirty="0" smtClean="0"/>
              <a:t>HANDLE </a:t>
            </a:r>
            <a:r>
              <a:rPr lang="en-US" altLang="zh-CN" dirty="0" err="1" smtClean="0"/>
              <a:t>CreateEvent</a:t>
            </a:r>
            <a:r>
              <a:rPr lang="en-US" altLang="zh-CN" dirty="0" smtClean="0"/>
              <a:t>(</a:t>
            </a:r>
          </a:p>
          <a:p>
            <a:pPr lvl="2">
              <a:buNone/>
            </a:pPr>
            <a:r>
              <a:rPr lang="en-US" altLang="zh-CN" dirty="0" smtClean="0"/>
              <a:t>	LPSECURITY_ATTRIBUTES </a:t>
            </a:r>
            <a:r>
              <a:rPr lang="en-US" altLang="zh-CN" dirty="0" err="1" smtClean="0"/>
              <a:t>lpEventAttributes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安全属性</a:t>
            </a:r>
          </a:p>
          <a:p>
            <a:pPr lvl="2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bManualReset</a:t>
            </a:r>
            <a:r>
              <a:rPr lang="en-US" altLang="zh-CN" dirty="0" smtClean="0"/>
              <a:t>,                       </a:t>
            </a:r>
          </a:p>
          <a:p>
            <a:pPr lvl="2">
              <a:buNone/>
            </a:pPr>
            <a:r>
              <a:rPr lang="en-US" altLang="zh-CN" dirty="0" smtClean="0"/>
              <a:t>		  	//</a:t>
            </a:r>
            <a:r>
              <a:rPr lang="zh-CN" altLang="en-US" dirty="0" smtClean="0"/>
              <a:t>事件重置方式，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手动，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自动</a:t>
            </a:r>
          </a:p>
          <a:p>
            <a:pPr lvl="2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bInitialState</a:t>
            </a:r>
            <a:r>
              <a:rPr lang="en-US" altLang="zh-CN" dirty="0" smtClean="0"/>
              <a:t>,       //</a:t>
            </a:r>
            <a:r>
              <a:rPr lang="zh-CN" altLang="en-US" dirty="0" smtClean="0"/>
              <a:t>事件初始状态，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有信号</a:t>
            </a:r>
          </a:p>
          <a:p>
            <a:pPr lvl="2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lpName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事件命名</a:t>
            </a:r>
          </a:p>
          <a:p>
            <a:pPr lvl="2">
              <a:buNone/>
            </a:pPr>
            <a:r>
              <a:rPr lang="en-US" altLang="zh-CN" dirty="0" smtClean="0"/>
              <a:t>); </a:t>
            </a:r>
            <a:r>
              <a:rPr lang="zh-CN" altLang="en-US" dirty="0" smtClean="0"/>
              <a:t>创建成功返回 事件句柄</a:t>
            </a:r>
            <a:endParaRPr lang="zh-CN" altLang="en-US" dirty="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等候事件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WaitForSingleObject</a:t>
            </a:r>
            <a:r>
              <a:rPr lang="en-US" altLang="zh-CN" dirty="0" smtClean="0"/>
              <a:t>/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WaitForMultipleObjects</a:t>
            </a:r>
            <a:endParaRPr lang="en-US" altLang="zh-CN" dirty="0" smtClean="0"/>
          </a:p>
          <a:p>
            <a:pPr>
              <a:buNone/>
            </a:pPr>
            <a:r>
              <a:rPr lang="en-US" altLang="zh-CN" sz="3800" dirty="0" smtClean="0"/>
              <a:t>3 </a:t>
            </a:r>
            <a:r>
              <a:rPr lang="zh-CN" altLang="en-US" sz="3800" dirty="0" smtClean="0"/>
              <a:t>触发事件</a:t>
            </a:r>
          </a:p>
          <a:p>
            <a:pPr>
              <a:buNone/>
            </a:pPr>
            <a:r>
              <a:rPr lang="zh-CN" altLang="en-US" dirty="0" smtClean="0"/>
              <a:t>	将事件设置成有信号状态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SetEvent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		HANDLE </a:t>
            </a:r>
            <a:r>
              <a:rPr lang="en-US" altLang="zh-CN" dirty="0" err="1" smtClean="0"/>
              <a:t>hEvent</a:t>
            </a:r>
            <a:r>
              <a:rPr lang="en-US" altLang="zh-CN" dirty="0" smtClean="0"/>
              <a:t>   // handle to event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将事件设置成无信号状态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ResetEvent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		HANDLE </a:t>
            </a:r>
            <a:r>
              <a:rPr lang="en-US" altLang="zh-CN" dirty="0" err="1" smtClean="0"/>
              <a:t>hEvent</a:t>
            </a:r>
            <a:r>
              <a:rPr lang="en-US" altLang="zh-CN" dirty="0" smtClean="0"/>
              <a:t>   // handle to event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关闭事件    </a:t>
            </a:r>
            <a:r>
              <a:rPr lang="en-US" altLang="zh-CN" sz="3800" dirty="0" err="1" smtClean="0"/>
              <a:t>CloseHandle</a:t>
            </a:r>
            <a:endParaRPr lang="en-US" altLang="zh-CN" sz="3800" dirty="0" smtClean="0"/>
          </a:p>
          <a:p>
            <a:pPr>
              <a:buNone/>
            </a:pPr>
            <a:endParaRPr lang="en-US" altLang="zh-CN" sz="3800" dirty="0" smtClean="0"/>
          </a:p>
          <a:p>
            <a:pPr>
              <a:buNone/>
            </a:pPr>
            <a:r>
              <a:rPr lang="zh-CN" altLang="en-US" sz="3800" dirty="0" smtClean="0"/>
              <a:t>小心事件的死锁。</a:t>
            </a:r>
            <a:endParaRPr lang="zh-CN" altLang="en-US" sz="3800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dirty="0" smtClean="0"/>
              <a:t>互斥 </a:t>
            </a:r>
            <a:r>
              <a:rPr lang="en-US" altLang="zh-CN" sz="3000" dirty="0" err="1" smtClean="0"/>
              <a:t>Mutex</a:t>
            </a:r>
            <a:endParaRPr lang="en-US" altLang="zh-CN" sz="3000" dirty="0" smtClean="0"/>
          </a:p>
          <a:p>
            <a:pPr lvl="1">
              <a:buNone/>
            </a:pPr>
            <a:r>
              <a:rPr lang="zh-CN" altLang="en-US" sz="2600" dirty="0" smtClean="0"/>
              <a:t>相关的问题</a:t>
            </a:r>
          </a:p>
          <a:p>
            <a:pPr lvl="1">
              <a:buNone/>
            </a:pPr>
            <a:r>
              <a:rPr lang="zh-CN" altLang="en-US" sz="2600" dirty="0" smtClean="0"/>
              <a:t>	多线程下代码或资源的共享使用。</a:t>
            </a:r>
          </a:p>
          <a:p>
            <a:pPr lvl="1">
              <a:buNone/>
            </a:pPr>
            <a:r>
              <a:rPr lang="zh-CN" altLang="en-US" sz="2600" dirty="0" smtClean="0"/>
              <a:t>互斥的使用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1 </a:t>
            </a:r>
            <a:r>
              <a:rPr lang="zh-CN" altLang="en-US" sz="2600" dirty="0" smtClean="0"/>
              <a:t>创建互斥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HANDLE </a:t>
            </a:r>
            <a:r>
              <a:rPr lang="en-US" altLang="zh-CN" sz="2600" dirty="0" err="1" smtClean="0"/>
              <a:t>CreateMutex</a:t>
            </a:r>
            <a:r>
              <a:rPr lang="en-US" altLang="zh-CN" sz="2600" dirty="0" smtClean="0"/>
              <a:t>(</a:t>
            </a:r>
          </a:p>
          <a:p>
            <a:pPr lvl="1">
              <a:buNone/>
            </a:pPr>
            <a:r>
              <a:rPr lang="en-US" altLang="zh-CN" sz="2600" dirty="0" smtClean="0"/>
              <a:t>		 LPSECURITY_ATTRIBUTES </a:t>
            </a:r>
            <a:r>
              <a:rPr lang="en-US" altLang="zh-CN" sz="2600" dirty="0" err="1" smtClean="0"/>
              <a:t>lpMutexAttributes</a:t>
            </a:r>
            <a:r>
              <a:rPr lang="en-US" altLang="zh-CN" sz="2600" dirty="0" smtClean="0"/>
              <a:t>,</a:t>
            </a:r>
          </a:p>
          <a:p>
            <a:pPr lvl="1">
              <a:buNone/>
            </a:pPr>
            <a:r>
              <a:rPr lang="en-US" altLang="zh-CN" sz="2600" dirty="0" smtClean="0"/>
              <a:t>		   //</a:t>
            </a:r>
            <a:r>
              <a:rPr lang="zh-CN" altLang="en-US" sz="2600" dirty="0" smtClean="0"/>
              <a:t>安全属性</a:t>
            </a:r>
          </a:p>
          <a:p>
            <a:pPr lvl="1">
              <a:buNone/>
            </a:pPr>
            <a:r>
              <a:rPr lang="zh-CN" altLang="en-US" sz="2600" dirty="0" smtClean="0"/>
              <a:t>		</a:t>
            </a:r>
            <a:r>
              <a:rPr lang="en-US" altLang="zh-CN" sz="2600" dirty="0" smtClean="0"/>
              <a:t>BOOL </a:t>
            </a:r>
            <a:r>
              <a:rPr lang="en-US" altLang="zh-CN" sz="2600" dirty="0" err="1" smtClean="0"/>
              <a:t>bInitialOwner</a:t>
            </a:r>
            <a:r>
              <a:rPr lang="en-US" altLang="zh-CN" sz="2600" dirty="0" smtClean="0"/>
              <a:t>,//</a:t>
            </a:r>
            <a:r>
              <a:rPr lang="zh-CN" altLang="en-US" sz="2600" dirty="0" smtClean="0"/>
              <a:t>初始的拥有者</a:t>
            </a:r>
          </a:p>
          <a:p>
            <a:pPr lvl="1">
              <a:buNone/>
            </a:pPr>
            <a:r>
              <a:rPr lang="zh-CN" altLang="en-US" sz="2600" dirty="0" smtClean="0"/>
              <a:t>		 </a:t>
            </a:r>
            <a:r>
              <a:rPr lang="en-US" altLang="zh-CN" sz="2600" dirty="0" smtClean="0"/>
              <a:t>LPCTSTR </a:t>
            </a:r>
            <a:r>
              <a:rPr lang="en-US" altLang="zh-CN" sz="2600" dirty="0" err="1" smtClean="0"/>
              <a:t>lpName</a:t>
            </a:r>
            <a:r>
              <a:rPr lang="en-US" altLang="zh-CN" sz="2600" dirty="0" smtClean="0"/>
              <a:t>    //</a:t>
            </a:r>
            <a:r>
              <a:rPr lang="zh-CN" altLang="en-US" sz="2600" dirty="0" smtClean="0"/>
              <a:t>命名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); </a:t>
            </a:r>
            <a:r>
              <a:rPr lang="zh-CN" altLang="en-US" sz="2600" dirty="0" smtClean="0"/>
              <a:t>创建成功返回互斥句柄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bInitialOwner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初始的拥有者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TRUE  - 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CreateMutex</a:t>
            </a:r>
            <a:r>
              <a:rPr lang="zh-CN" altLang="en-US" dirty="0" smtClean="0"/>
              <a:t>的线程拥有互斥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FALSE - </a:t>
            </a:r>
            <a:r>
              <a:rPr lang="zh-CN" altLang="en-US" dirty="0" smtClean="0"/>
              <a:t>创建的时没有线程拥有互斥</a:t>
            </a:r>
          </a:p>
          <a:p>
            <a:pPr>
              <a:buNone/>
            </a:pPr>
            <a:r>
              <a:rPr lang="en-US" altLang="zh-CN" sz="3400" dirty="0" smtClean="0"/>
              <a:t>2 </a:t>
            </a:r>
            <a:r>
              <a:rPr lang="zh-CN" altLang="en-US" sz="3400" dirty="0" smtClean="0"/>
              <a:t>等候互斥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WaitFor</a:t>
            </a:r>
            <a:r>
              <a:rPr lang="en-US" altLang="zh-CN" dirty="0" smtClean="0"/>
              <a:t>....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互斥的等候遵循谁先等候谁先获取。</a:t>
            </a:r>
          </a:p>
          <a:p>
            <a:pPr>
              <a:buNone/>
            </a:pPr>
            <a:r>
              <a:rPr lang="en-US" altLang="zh-CN" sz="3400" dirty="0" smtClean="0"/>
              <a:t>3 </a:t>
            </a:r>
            <a:r>
              <a:rPr lang="zh-CN" altLang="en-US" sz="3400" dirty="0" smtClean="0"/>
              <a:t>释放互斥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ReleaseMutex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HANDLE </a:t>
            </a:r>
            <a:r>
              <a:rPr lang="en-US" altLang="zh-CN" dirty="0" err="1" smtClean="0"/>
              <a:t>hMutex</a:t>
            </a:r>
            <a:r>
              <a:rPr lang="en-US" altLang="zh-CN" dirty="0" smtClean="0"/>
              <a:t>   // handle to </a:t>
            </a:r>
            <a:r>
              <a:rPr lang="en-US" altLang="zh-CN" dirty="0" err="1" smtClean="0"/>
              <a:t>mutex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sz="3400" dirty="0" smtClean="0"/>
              <a:t>4 </a:t>
            </a:r>
            <a:r>
              <a:rPr lang="zh-CN" altLang="en-US" sz="3400" dirty="0" smtClean="0"/>
              <a:t>关闭互斥句柄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CloseHandle</a:t>
            </a:r>
            <a:endParaRPr lang="zh-CN" altLang="en-US"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互斥和临界区的区别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 lvl="1">
              <a:buNone/>
            </a:pPr>
            <a:r>
              <a:rPr lang="zh-CN" altLang="en-US" sz="2400" dirty="0" smtClean="0"/>
              <a:t>临界区 </a:t>
            </a:r>
            <a:r>
              <a:rPr lang="en-US" altLang="zh-CN" sz="2400" dirty="0" smtClean="0"/>
              <a:t>- </a:t>
            </a:r>
            <a:r>
              <a:rPr lang="zh-CN" altLang="en-US" sz="2400" dirty="0" smtClean="0"/>
              <a:t>用户态，执行效率高，只能在同一个进程中使用。</a:t>
            </a:r>
          </a:p>
          <a:p>
            <a:pPr lvl="1">
              <a:buNone/>
            </a:pPr>
            <a:r>
              <a:rPr lang="zh-CN" altLang="en-US" sz="2400" dirty="0" smtClean="0"/>
              <a:t>互斥 </a:t>
            </a:r>
            <a:r>
              <a:rPr lang="en-US" altLang="zh-CN" sz="2400" dirty="0" smtClean="0"/>
              <a:t>- </a:t>
            </a:r>
            <a:r>
              <a:rPr lang="zh-CN" altLang="en-US" sz="2400" dirty="0" smtClean="0"/>
              <a:t>内核态，执行效率低，可以通过命名的方式跨进程使用。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5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4000" dirty="0" smtClean="0"/>
              <a:t>信号量</a:t>
            </a:r>
            <a:endParaRPr lang="en-US" altLang="zh-CN" sz="4000" dirty="0" smtClean="0"/>
          </a:p>
          <a:p>
            <a:pPr>
              <a:buNone/>
            </a:pPr>
            <a:r>
              <a:rPr lang="zh-CN" altLang="en-US" sz="3400" dirty="0" smtClean="0"/>
              <a:t>相关的问题</a:t>
            </a:r>
          </a:p>
          <a:p>
            <a:pPr>
              <a:buNone/>
            </a:pPr>
            <a:r>
              <a:rPr lang="zh-CN" altLang="en-US" sz="3400" dirty="0" smtClean="0"/>
              <a:t>	类似于事件，解决通知的相关问题。但是可以提供一个计数器，可以设置次数。</a:t>
            </a:r>
          </a:p>
          <a:p>
            <a:pPr>
              <a:buNone/>
            </a:pPr>
            <a:r>
              <a:rPr lang="zh-CN" altLang="en-US" sz="3400" dirty="0" smtClean="0"/>
              <a:t>信号量的使用</a:t>
            </a:r>
          </a:p>
          <a:p>
            <a:pPr>
              <a:buNone/>
            </a:pPr>
            <a:r>
              <a:rPr lang="zh-CN" altLang="en-US" sz="3400" dirty="0" smtClean="0"/>
              <a:t>	</a:t>
            </a:r>
            <a:r>
              <a:rPr lang="en-US" altLang="zh-CN" sz="3400" dirty="0" smtClean="0"/>
              <a:t>1 </a:t>
            </a:r>
            <a:r>
              <a:rPr lang="zh-CN" altLang="en-US" sz="3400" dirty="0" smtClean="0"/>
              <a:t>创建 信号量</a:t>
            </a:r>
          </a:p>
          <a:p>
            <a:pPr>
              <a:buNone/>
            </a:pPr>
            <a:r>
              <a:rPr lang="zh-CN" altLang="en-US" sz="3400" dirty="0" smtClean="0"/>
              <a:t>	</a:t>
            </a:r>
            <a:r>
              <a:rPr lang="en-US" altLang="zh-CN" sz="3400" dirty="0" smtClean="0"/>
              <a:t>HANDLE </a:t>
            </a:r>
            <a:r>
              <a:rPr lang="en-US" altLang="zh-CN" sz="3400" dirty="0" err="1" smtClean="0"/>
              <a:t>CreateSemaphore</a:t>
            </a:r>
            <a:r>
              <a:rPr lang="en-US" altLang="zh-CN" sz="3400" dirty="0" smtClean="0"/>
              <a:t>(</a:t>
            </a:r>
          </a:p>
          <a:p>
            <a:pPr>
              <a:buNone/>
            </a:pPr>
            <a:r>
              <a:rPr lang="en-US" altLang="zh-CN" sz="3400" dirty="0" smtClean="0"/>
              <a:t>	  LPSECURITY_ATTRIBUTES </a:t>
            </a:r>
            <a:r>
              <a:rPr lang="en-US" altLang="zh-CN" sz="3400" dirty="0" err="1" smtClean="0"/>
              <a:t>lpSemaphoreAttributes</a:t>
            </a:r>
            <a:r>
              <a:rPr lang="en-US" altLang="zh-CN" sz="3400" dirty="0" smtClean="0"/>
              <a:t>, </a:t>
            </a:r>
          </a:p>
          <a:p>
            <a:pPr>
              <a:buNone/>
            </a:pPr>
            <a:r>
              <a:rPr lang="en-US" altLang="zh-CN" sz="3400" dirty="0" smtClean="0"/>
              <a:t>	  	//</a:t>
            </a:r>
            <a:r>
              <a:rPr lang="zh-CN" altLang="en-US" sz="3400" dirty="0" smtClean="0"/>
              <a:t>安全属性</a:t>
            </a:r>
          </a:p>
          <a:p>
            <a:pPr>
              <a:buNone/>
            </a:pPr>
            <a:r>
              <a:rPr lang="zh-CN" altLang="en-US" sz="3400" dirty="0" smtClean="0"/>
              <a:t>	  </a:t>
            </a:r>
            <a:r>
              <a:rPr lang="en-US" altLang="zh-CN" sz="3400" dirty="0" smtClean="0"/>
              <a:t>LONG </a:t>
            </a:r>
            <a:r>
              <a:rPr lang="en-US" altLang="zh-CN" sz="3400" dirty="0" err="1" smtClean="0"/>
              <a:t>lInitialCount</a:t>
            </a:r>
            <a:r>
              <a:rPr lang="en-US" altLang="zh-CN" sz="3400" dirty="0" smtClean="0"/>
              <a:t>,        //</a:t>
            </a:r>
            <a:r>
              <a:rPr lang="zh-CN" altLang="en-US" sz="3400" dirty="0" smtClean="0"/>
              <a:t>初始化信号量数量</a:t>
            </a:r>
          </a:p>
          <a:p>
            <a:pPr>
              <a:buNone/>
            </a:pPr>
            <a:r>
              <a:rPr lang="zh-CN" altLang="en-US" sz="3400" dirty="0" smtClean="0"/>
              <a:t>	  </a:t>
            </a:r>
            <a:r>
              <a:rPr lang="en-US" altLang="zh-CN" sz="3400" dirty="0" smtClean="0"/>
              <a:t>LONG </a:t>
            </a:r>
            <a:r>
              <a:rPr lang="en-US" altLang="zh-CN" sz="3400" dirty="0" err="1" smtClean="0"/>
              <a:t>lMaximumCount</a:t>
            </a:r>
            <a:r>
              <a:rPr lang="en-US" altLang="zh-CN" sz="3400" dirty="0" smtClean="0"/>
              <a:t>, //</a:t>
            </a:r>
            <a:r>
              <a:rPr lang="zh-CN" altLang="en-US" sz="3400" dirty="0" smtClean="0"/>
              <a:t>信号量的最大值</a:t>
            </a:r>
          </a:p>
          <a:p>
            <a:pPr>
              <a:buNone/>
            </a:pPr>
            <a:r>
              <a:rPr lang="zh-CN" altLang="en-US" sz="3400" dirty="0" smtClean="0"/>
              <a:t>	  </a:t>
            </a:r>
            <a:r>
              <a:rPr lang="en-US" altLang="zh-CN" sz="3400" dirty="0" smtClean="0"/>
              <a:t>LPCTSTR </a:t>
            </a:r>
            <a:r>
              <a:rPr lang="en-US" altLang="zh-CN" sz="3400" dirty="0" err="1" smtClean="0"/>
              <a:t>lpName</a:t>
            </a:r>
            <a:r>
              <a:rPr lang="en-US" altLang="zh-CN" sz="3400" dirty="0" smtClean="0"/>
              <a:t>           //</a:t>
            </a:r>
            <a:r>
              <a:rPr lang="zh-CN" altLang="en-US" sz="3400" dirty="0" smtClean="0"/>
              <a:t>命名</a:t>
            </a:r>
          </a:p>
          <a:p>
            <a:pPr>
              <a:buNone/>
            </a:pPr>
            <a:r>
              <a:rPr lang="zh-CN" altLang="en-US" sz="3400" dirty="0" smtClean="0"/>
              <a:t>	</a:t>
            </a:r>
            <a:r>
              <a:rPr lang="en-US" altLang="zh-CN" sz="3400" dirty="0" smtClean="0"/>
              <a:t>); </a:t>
            </a:r>
            <a:r>
              <a:rPr lang="zh-CN" altLang="en-US" sz="3400" dirty="0" smtClean="0"/>
              <a:t>创建成功返回信号量句柄</a:t>
            </a:r>
            <a:endParaRPr lang="zh-CN" altLang="en-US" sz="3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窗口程序的创建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窗口程序的创建步骤：</a:t>
            </a:r>
          </a:p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WinMain</a:t>
            </a:r>
            <a:r>
              <a:rPr lang="zh-CN" altLang="en-US" dirty="0" smtClean="0"/>
              <a:t>入口函数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定义窗口处理函数 </a:t>
            </a:r>
            <a:r>
              <a:rPr lang="en-US" altLang="zh-CN" dirty="0" err="1" smtClean="0"/>
              <a:t>WindowProc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注册窗口类  </a:t>
            </a:r>
            <a:r>
              <a:rPr lang="en-US" altLang="zh-CN" dirty="0" err="1" smtClean="0"/>
              <a:t>RegisterClass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创建窗口  </a:t>
            </a:r>
            <a:r>
              <a:rPr lang="en-US" altLang="zh-CN" dirty="0" err="1" smtClean="0"/>
              <a:t>CreateWindow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显示窗口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ShowWindow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UpdateWindow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6 </a:t>
            </a:r>
            <a:r>
              <a:rPr lang="zh-CN" altLang="en-US" dirty="0" smtClean="0"/>
              <a:t>消息循环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GetMessage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TranslateMessage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DisptachMessage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7 </a:t>
            </a:r>
            <a:r>
              <a:rPr lang="zh-CN" altLang="en-US" dirty="0" smtClean="0"/>
              <a:t>消息处理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z="3400" dirty="0" smtClean="0"/>
              <a:t>2 </a:t>
            </a:r>
            <a:r>
              <a:rPr lang="zh-CN" altLang="en-US" sz="3400" dirty="0" smtClean="0"/>
              <a:t>等候信号量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WaitFor</a:t>
            </a:r>
            <a:r>
              <a:rPr lang="en-US" altLang="zh-CN" dirty="0" smtClean="0"/>
              <a:t>...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每等候通过一次，信号量的信号减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，直到为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阻塞</a:t>
            </a:r>
          </a:p>
          <a:p>
            <a:pPr>
              <a:buNone/>
            </a:pPr>
            <a:r>
              <a:rPr lang="en-US" altLang="zh-CN" sz="3400" dirty="0" smtClean="0"/>
              <a:t>3 </a:t>
            </a:r>
            <a:r>
              <a:rPr lang="zh-CN" altLang="en-US" sz="3400" dirty="0" smtClean="0"/>
              <a:t>释放信号量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ReleaseSemaphore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hSemaphore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信号量句柄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lReleaseCount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释放数量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LPLONG </a:t>
            </a:r>
            <a:r>
              <a:rPr lang="en-US" altLang="zh-CN" dirty="0" err="1" smtClean="0"/>
              <a:t>lpPreviousCount</a:t>
            </a:r>
            <a:r>
              <a:rPr lang="en-US" altLang="zh-CN" dirty="0" smtClean="0"/>
              <a:t>   </a:t>
            </a:r>
          </a:p>
          <a:p>
            <a:pPr>
              <a:buNone/>
            </a:pPr>
            <a:r>
              <a:rPr lang="en-US" altLang="zh-CN" dirty="0" smtClean="0"/>
              <a:t>	  	//</a:t>
            </a:r>
            <a:r>
              <a:rPr lang="zh-CN" altLang="en-US" dirty="0" smtClean="0"/>
              <a:t>释放前原来信号量的数量，可以为</a:t>
            </a:r>
            <a:r>
              <a:rPr lang="en-US" altLang="zh-CN" dirty="0" smtClean="0"/>
              <a:t>NULL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sz="3400" dirty="0" smtClean="0"/>
              <a:t>4 </a:t>
            </a:r>
            <a:r>
              <a:rPr lang="zh-CN" altLang="en-US" sz="3400" dirty="0" smtClean="0"/>
              <a:t>关闭句柄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CloseHandle</a:t>
            </a:r>
            <a:endParaRPr lang="zh-CN" altLang="en-US" dirty="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3"/>
          <p:cNvSpPr>
            <a:spLocks noGrp="1"/>
          </p:cNvSpPr>
          <p:nvPr>
            <p:ph type="title"/>
          </p:nvPr>
        </p:nvSpPr>
        <p:spPr>
          <a:xfrm>
            <a:off x="5429250" y="2857500"/>
            <a:ext cx="3400425" cy="1143000"/>
          </a:xfrm>
          <a:noFill/>
        </p:spPr>
        <p:txBody>
          <a:bodyPr/>
          <a:lstStyle/>
          <a:p>
            <a:r>
              <a:rPr lang="en-US" altLang="zh-CN" smtClean="0"/>
              <a:t>The End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778000"/>
            <a:ext cx="5610225" cy="39703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908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556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3204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5148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4500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852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33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Visual Studio</a:t>
            </a:r>
            <a:r>
              <a:rPr lang="zh-CN" altLang="en-US" dirty="0" smtClean="0"/>
              <a:t>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Visual Studio</a:t>
            </a:r>
          </a:p>
          <a:p>
            <a:pPr lvl="1"/>
            <a:r>
              <a:rPr lang="zh-CN" altLang="en-US" sz="2400" dirty="0" smtClean="0"/>
              <a:t>是微软公司提供的集成开发环境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最流行的</a:t>
            </a:r>
            <a:r>
              <a:rPr lang="en-US" altLang="zh-CN" sz="2400" dirty="0" smtClean="0"/>
              <a:t>Windows </a:t>
            </a:r>
            <a:r>
              <a:rPr lang="zh-CN" altLang="en-US" sz="2400" dirty="0" smtClean="0"/>
              <a:t>平台下程序开发平台</a:t>
            </a:r>
            <a:endParaRPr lang="en-US" altLang="zh-CN" sz="2400" dirty="0" smtClean="0"/>
          </a:p>
          <a:p>
            <a:r>
              <a:rPr lang="zh-CN" altLang="en-US" sz="2800" dirty="0" smtClean="0"/>
              <a:t>目前常见的几个版本是</a:t>
            </a:r>
            <a:endParaRPr lang="en-US" altLang="zh-CN" sz="2800" dirty="0" smtClean="0"/>
          </a:p>
          <a:p>
            <a:pPr lvl="1"/>
            <a:r>
              <a:rPr lang="en-US" sz="2400" dirty="0" smtClean="0"/>
              <a:t>Visual Studio </a:t>
            </a:r>
            <a:r>
              <a:rPr lang="en-US" altLang="zh-CN" sz="2400" dirty="0" smtClean="0"/>
              <a:t>6.0 </a:t>
            </a:r>
          </a:p>
          <a:p>
            <a:pPr lvl="1"/>
            <a:r>
              <a:rPr lang="en-US" sz="2400" dirty="0" smtClean="0"/>
              <a:t>Visual Studio.NET </a:t>
            </a:r>
            <a:r>
              <a:rPr lang="en-US" altLang="zh-CN" sz="2400" dirty="0" smtClean="0"/>
              <a:t>2003 (7.0)</a:t>
            </a:r>
          </a:p>
          <a:p>
            <a:pPr lvl="1"/>
            <a:r>
              <a:rPr lang="en-US" sz="2400" dirty="0" smtClean="0"/>
              <a:t>Visual Studio </a:t>
            </a:r>
            <a:r>
              <a:rPr lang="en-US" altLang="zh-CN" sz="2400" dirty="0" smtClean="0"/>
              <a:t>2005 (8.0)</a:t>
            </a:r>
          </a:p>
          <a:p>
            <a:pPr lvl="1"/>
            <a:r>
              <a:rPr lang="en-US" sz="2400" dirty="0" smtClean="0"/>
              <a:t>Visual Studio </a:t>
            </a:r>
            <a:r>
              <a:rPr lang="en-US" altLang="zh-CN" sz="2400" dirty="0" smtClean="0"/>
              <a:t>2008 (9.0)</a:t>
            </a:r>
          </a:p>
          <a:p>
            <a:pPr lvl="1"/>
            <a:r>
              <a:rPr lang="en-US" sz="2400" dirty="0" smtClean="0"/>
              <a:t>Visual Studio </a:t>
            </a:r>
            <a:r>
              <a:rPr lang="en-US" altLang="zh-CN" sz="2400" dirty="0" smtClean="0"/>
              <a:t>2010 (10.0)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Visual Studio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MFC</a:t>
            </a:r>
            <a:r>
              <a:rPr lang="zh-CN" altLang="en-US" dirty="0" smtClean="0"/>
              <a:t>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MFC 1.0 ~ MFC 4.X </a:t>
            </a:r>
          </a:p>
          <a:p>
            <a:r>
              <a:rPr lang="en-US" altLang="zh-CN" dirty="0" smtClean="0"/>
              <a:t>MFC 6.X - </a:t>
            </a:r>
            <a:r>
              <a:rPr lang="en-US" dirty="0" smtClean="0"/>
              <a:t>Visual Studio C++ </a:t>
            </a:r>
            <a:r>
              <a:rPr lang="en-US" altLang="zh-CN" dirty="0" smtClean="0"/>
              <a:t>6.0</a:t>
            </a:r>
          </a:p>
          <a:p>
            <a:pPr lvl="1"/>
            <a:r>
              <a:rPr lang="en-US" altLang="zh-CN" dirty="0" smtClean="0"/>
              <a:t>MFC 7.X - </a:t>
            </a:r>
            <a:r>
              <a:rPr lang="en-US" dirty="0" smtClean="0"/>
              <a:t>Visual Studio C++ </a:t>
            </a:r>
            <a:r>
              <a:rPr lang="en-US" altLang="zh-CN" dirty="0" smtClean="0"/>
              <a:t>2003</a:t>
            </a:r>
          </a:p>
          <a:p>
            <a:pPr lvl="1"/>
            <a:r>
              <a:rPr lang="en-US" altLang="zh-CN" dirty="0" smtClean="0"/>
              <a:t>MFC 8.X - </a:t>
            </a:r>
            <a:r>
              <a:rPr lang="en-US" dirty="0" smtClean="0"/>
              <a:t>Visual Studio C++ </a:t>
            </a:r>
            <a:r>
              <a:rPr lang="en-US" altLang="zh-CN" dirty="0" smtClean="0"/>
              <a:t>2005</a:t>
            </a:r>
          </a:p>
          <a:p>
            <a:pPr lvl="1"/>
            <a:r>
              <a:rPr lang="en-US" altLang="zh-CN" dirty="0" smtClean="0"/>
              <a:t>MFC 9.X - </a:t>
            </a:r>
            <a:r>
              <a:rPr lang="en-US" dirty="0" smtClean="0"/>
              <a:t>Visual Studio C++ </a:t>
            </a:r>
            <a:r>
              <a:rPr lang="en-US" altLang="zh-CN" dirty="0" smtClean="0"/>
              <a:t>2008</a:t>
            </a:r>
          </a:p>
          <a:p>
            <a:r>
              <a:rPr lang="en-US" altLang="zh-CN" dirty="0" smtClean="0"/>
              <a:t>MFC 10.X - </a:t>
            </a:r>
            <a:r>
              <a:rPr lang="en-US" dirty="0" smtClean="0"/>
              <a:t>Visual Studio C++ </a:t>
            </a:r>
            <a:r>
              <a:rPr lang="en-US" altLang="zh-CN" dirty="0" smtClean="0"/>
              <a:t>2010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MFC</a:t>
            </a:r>
            <a:r>
              <a:rPr lang="zh-CN" altLang="en-US" b="1" dirty="0" smtClean="0"/>
              <a:t>编程框架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编程框架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微软提供的，用于在</a:t>
            </a:r>
            <a:r>
              <a:rPr lang="en-US" altLang="zh-CN" dirty="0" smtClean="0"/>
              <a:t>VC++</a:t>
            </a:r>
            <a:r>
              <a:rPr lang="zh-CN" altLang="en-US" dirty="0" smtClean="0"/>
              <a:t>环境下编写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应用程序的一个框架和引擎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微软为</a:t>
            </a:r>
            <a:r>
              <a:rPr lang="en-US" altLang="zh-CN" dirty="0" smtClean="0"/>
              <a:t>VC++</a:t>
            </a:r>
            <a:r>
              <a:rPr lang="zh-CN" altLang="en-US" dirty="0" smtClean="0"/>
              <a:t>专门提供的一个类库</a:t>
            </a:r>
            <a:endParaRPr lang="en-US" altLang="zh-CN" dirty="0" smtClean="0"/>
          </a:p>
          <a:p>
            <a:r>
              <a:rPr lang="en-US" altLang="zh-CN" dirty="0" smtClean="0"/>
              <a:t>MFC</a:t>
            </a:r>
            <a:r>
              <a:rPr lang="zh-CN" altLang="en-US" dirty="0" smtClean="0"/>
              <a:t>对</a:t>
            </a:r>
            <a:r>
              <a:rPr lang="en-US" altLang="zh-CN" dirty="0" smtClean="0"/>
              <a:t>Windows API</a:t>
            </a:r>
            <a:r>
              <a:rPr lang="zh-CN" altLang="en-US" dirty="0" smtClean="0"/>
              <a:t>进行了封装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微软做了大量的工作，隐藏了很多程序开发人员在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下用</a:t>
            </a:r>
            <a:r>
              <a:rPr lang="en-US" altLang="zh-CN" dirty="0" smtClean="0"/>
              <a:t>C++ </a:t>
            </a:r>
            <a:r>
              <a:rPr lang="zh-CN" altLang="en-US" dirty="0" smtClean="0"/>
              <a:t>编制软件时的大量细节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MFC</a:t>
            </a:r>
            <a:r>
              <a:rPr lang="zh-CN" altLang="en-US" b="1" dirty="0" smtClean="0"/>
              <a:t>库和头文件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afxwin.h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程序都应该包含这个头文件，因为它包含的相关所有的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类。并且包含了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Windows.h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r>
              <a:rPr lang="en-US" altLang="zh-CN" dirty="0" err="1" smtClean="0"/>
              <a:t>afxext.h</a:t>
            </a:r>
            <a:r>
              <a:rPr lang="en-US" altLang="zh-CN" dirty="0" smtClean="0"/>
              <a:t>  </a:t>
            </a:r>
          </a:p>
          <a:p>
            <a:pPr lvl="1"/>
            <a:r>
              <a:rPr lang="en-US" altLang="zh-CN" dirty="0" smtClean="0"/>
              <a:t>MFC</a:t>
            </a:r>
            <a:r>
              <a:rPr lang="zh-CN" altLang="en-US" dirty="0" smtClean="0"/>
              <a:t>扩展头文件，提供工具栏、状态栏的程序。</a:t>
            </a:r>
          </a:p>
          <a:p>
            <a:r>
              <a:rPr lang="en-US" altLang="zh-CN" dirty="0" err="1" smtClean="0"/>
              <a:t>afxdlgs.h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使用通用对话框</a:t>
            </a:r>
            <a:r>
              <a:rPr lang="en-US" altLang="zh-CN" dirty="0" smtClean="0"/>
              <a:t>(Common Dialog)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程序要包含此头文件。</a:t>
            </a:r>
          </a:p>
          <a:p>
            <a:r>
              <a:rPr lang="en-US" altLang="zh-CN" dirty="0" err="1" smtClean="0"/>
              <a:t>afxcmn.h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使用通用型控件</a:t>
            </a:r>
            <a:r>
              <a:rPr lang="en-US" altLang="zh-CN" dirty="0" smtClean="0"/>
              <a:t>(Common Control)</a:t>
            </a:r>
            <a:r>
              <a:rPr lang="zh-CN" altLang="en-US" dirty="0" smtClean="0"/>
              <a:t>之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程序需包含此头文件。</a:t>
            </a:r>
          </a:p>
          <a:p>
            <a:r>
              <a:rPr lang="en-US" altLang="zh-CN" dirty="0" err="1" smtClean="0"/>
              <a:t>afxcoll.h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MFC</a:t>
            </a:r>
            <a:r>
              <a:rPr lang="zh-CN" altLang="en-US" dirty="0" smtClean="0"/>
              <a:t>数据集合类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数组、链表类等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的程序需包含此头文件。</a:t>
            </a:r>
          </a:p>
          <a:p>
            <a:r>
              <a:rPr lang="en-US" altLang="zh-CN" dirty="0" err="1" smtClean="0"/>
              <a:t>afxres.h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MFC</a:t>
            </a:r>
            <a:r>
              <a:rPr lang="zh-CN" altLang="en-US" dirty="0" smtClean="0"/>
              <a:t>程序的</a:t>
            </a:r>
            <a:r>
              <a:rPr lang="en-US" altLang="zh-CN" dirty="0" smtClean="0"/>
              <a:t>RC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资源文件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需要包含此头文件，在这个文件中，包含了</a:t>
            </a:r>
            <a:r>
              <a:rPr lang="en-US" altLang="zh-CN" dirty="0" smtClean="0"/>
              <a:t>MFC</a:t>
            </a:r>
            <a:r>
              <a:rPr lang="zh-CN" altLang="en-US" dirty="0" smtClean="0"/>
              <a:t>对于标准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资源的默认定义。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MFC</a:t>
            </a:r>
            <a:r>
              <a:rPr lang="zh-CN" altLang="en-US" b="1" dirty="0" smtClean="0"/>
              <a:t>应用程序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控制台程序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控制台程序是为了兼容</a:t>
            </a:r>
            <a:r>
              <a:rPr lang="en-US" altLang="zh-CN" dirty="0" smtClean="0"/>
              <a:t>DOS</a:t>
            </a:r>
            <a:r>
              <a:rPr lang="zh-CN" altLang="en-US" dirty="0" smtClean="0"/>
              <a:t>程序而设立的，没有独立的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窗口。</a:t>
            </a:r>
            <a:endParaRPr lang="en-US" altLang="zh-CN" dirty="0" smtClean="0"/>
          </a:p>
          <a:p>
            <a:r>
              <a:rPr lang="en-US" altLang="zh-CN" dirty="0" smtClean="0"/>
              <a:t>MFC</a:t>
            </a:r>
            <a:r>
              <a:rPr lang="zh-CN" altLang="en-US" dirty="0" smtClean="0"/>
              <a:t>的动态库和静态库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可以更为容易地将程序分成不同模块，方便使和维护，而尽量减小该部分的对其他程序的影响。</a:t>
            </a:r>
            <a:endParaRPr lang="en-US" altLang="zh-CN" dirty="0" smtClean="0"/>
          </a:p>
          <a:p>
            <a:r>
              <a:rPr lang="en-US" altLang="zh-CN" dirty="0" smtClean="0"/>
              <a:t>MFC</a:t>
            </a:r>
            <a:r>
              <a:rPr lang="zh-CN" altLang="en-US" dirty="0" smtClean="0"/>
              <a:t>窗口程序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拥有独立的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窗口界面，并且可以通过界面与用户完成交互。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MFC</a:t>
            </a:r>
            <a:r>
              <a:rPr lang="zh-CN" altLang="en-US" b="1" dirty="0" smtClean="0"/>
              <a:t>应用程序</a:t>
            </a:r>
            <a:r>
              <a:rPr lang="en-US" altLang="zh-CN" b="1" dirty="0" smtClean="0"/>
              <a:t>-</a:t>
            </a:r>
            <a:r>
              <a:rPr lang="zh-CN" altLang="en-US" dirty="0" smtClean="0"/>
              <a:t>控制台程序</a:t>
            </a:r>
            <a:endParaRPr lang="en-US" altLang="zh-CN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控制台程序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包含</a:t>
            </a:r>
            <a:r>
              <a:rPr lang="en-US" altLang="zh-CN" dirty="0" err="1" smtClean="0"/>
              <a:t>afx</a:t>
            </a:r>
            <a:r>
              <a:rPr lang="zh-CN" altLang="en-US" dirty="0" smtClean="0"/>
              <a:t>系列的头文件</a:t>
            </a:r>
          </a:p>
          <a:p>
            <a:pPr lvl="1"/>
            <a:r>
              <a:rPr lang="en-US" altLang="zh-CN" dirty="0" err="1" smtClean="0"/>
              <a:t>CWinApp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theApp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AfxWinInit</a:t>
            </a:r>
            <a:r>
              <a:rPr lang="en-US" altLang="zh-CN" dirty="0" smtClean="0"/>
              <a:t> MFC</a:t>
            </a:r>
            <a:r>
              <a:rPr lang="zh-CN" altLang="en-US" dirty="0" smtClean="0"/>
              <a:t>初始化函数将应用程序的信息初始化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85786" y="2071678"/>
            <a:ext cx="7786742" cy="2428892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err="1" smtClean="0"/>
              <a:t>CWinApp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theApp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_</a:t>
            </a:r>
            <a:r>
              <a:rPr lang="en-US" altLang="zh-CN" dirty="0" err="1" smtClean="0"/>
              <a:t>tmain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TCHAR* 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[], TCHAR* </a:t>
            </a:r>
            <a:r>
              <a:rPr lang="en-US" altLang="zh-CN" dirty="0" err="1" smtClean="0"/>
              <a:t>envp</a:t>
            </a:r>
            <a:r>
              <a:rPr lang="en-US" altLang="zh-CN" dirty="0" smtClean="0"/>
              <a:t>[])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nRetCode</a:t>
            </a:r>
            <a:r>
              <a:rPr lang="en-US" altLang="zh-CN" dirty="0" smtClean="0"/>
              <a:t> = 0;</a:t>
            </a:r>
          </a:p>
          <a:p>
            <a:r>
              <a:rPr lang="en-US" altLang="zh-CN" dirty="0" smtClean="0"/>
              <a:t>       if (!</a:t>
            </a:r>
            <a:r>
              <a:rPr lang="en-US" altLang="zh-CN" dirty="0" err="1" smtClean="0"/>
              <a:t>AfxWinInit</a:t>
            </a:r>
            <a:r>
              <a:rPr lang="en-US" altLang="zh-CN" dirty="0" smtClean="0"/>
              <a:t>(::</a:t>
            </a:r>
            <a:r>
              <a:rPr lang="en-US" altLang="zh-CN" dirty="0" err="1" smtClean="0"/>
              <a:t>GetModuleHandle</a:t>
            </a:r>
            <a:r>
              <a:rPr lang="en-US" altLang="zh-CN" dirty="0" smtClean="0"/>
              <a:t>(NULL), NULL, ::</a:t>
            </a:r>
            <a:r>
              <a:rPr lang="en-US" altLang="zh-CN" dirty="0" err="1" smtClean="0"/>
              <a:t>GetCommandLine</a:t>
            </a:r>
            <a:r>
              <a:rPr lang="en-US" altLang="zh-CN" dirty="0" smtClean="0"/>
              <a:t>(), 0))</a:t>
            </a:r>
          </a:p>
          <a:p>
            <a:r>
              <a:rPr lang="en-US" altLang="zh-CN" dirty="0" smtClean="0"/>
              <a:t>       {  ……	}</a:t>
            </a:r>
          </a:p>
          <a:p>
            <a:r>
              <a:rPr lang="en-US" altLang="zh-CN" dirty="0" smtClean="0"/>
              <a:t>       else</a:t>
            </a:r>
          </a:p>
          <a:p>
            <a:r>
              <a:rPr lang="en-US" altLang="zh-CN" dirty="0" smtClean="0"/>
              <a:t>       {  ……  }</a:t>
            </a:r>
          </a:p>
          <a:p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MSDN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MSDN </a:t>
            </a:r>
            <a:r>
              <a:rPr lang="zh-CN" altLang="en-US" dirty="0" smtClean="0"/>
              <a:t>的全称是 </a:t>
            </a:r>
            <a:r>
              <a:rPr lang="en-US" altLang="zh-CN" dirty="0" smtClean="0"/>
              <a:t>Microsoft Developer Network</a:t>
            </a:r>
            <a:r>
              <a:rPr lang="zh-CN" altLang="en-US" dirty="0" smtClean="0"/>
              <a:t>，这是微软公司面向软件开发者的一种信息服务。</a:t>
            </a:r>
            <a:r>
              <a:rPr lang="en-US" altLang="zh-CN" dirty="0" smtClean="0"/>
              <a:t>MSDN </a:t>
            </a:r>
            <a:r>
              <a:rPr lang="zh-CN" altLang="en-US" dirty="0" smtClean="0"/>
              <a:t>库为使用 </a:t>
            </a:r>
            <a:r>
              <a:rPr lang="en-US" altLang="zh-CN" dirty="0" smtClean="0"/>
              <a:t>Microsoft</a:t>
            </a:r>
            <a:r>
              <a:rPr lang="zh-CN" altLang="en-US" dirty="0" smtClean="0"/>
              <a:t>工具、产品、技术和服务的开发人员提供必不可少的信息资源。</a:t>
            </a:r>
            <a:r>
              <a:rPr lang="en-US" altLang="zh-CN" dirty="0" smtClean="0"/>
              <a:t>MSDN </a:t>
            </a:r>
            <a:r>
              <a:rPr lang="zh-CN" altLang="en-US" dirty="0" smtClean="0"/>
              <a:t>库包含操作方法和参考文档、示例代码、技术文章和其他内容。</a:t>
            </a:r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MSDN</a:t>
            </a:r>
            <a:endParaRPr lang="zh-CN" altLang="en-US" dirty="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MFC</a:t>
            </a:r>
            <a:r>
              <a:rPr lang="zh-CN" altLang="en-US" b="1" dirty="0" smtClean="0"/>
              <a:t>应用程序</a:t>
            </a:r>
            <a:r>
              <a:rPr lang="en-US" altLang="zh-CN" b="1" dirty="0" smtClean="0"/>
              <a:t>-</a:t>
            </a:r>
            <a:r>
              <a:rPr lang="zh-CN" altLang="en-US" dirty="0" smtClean="0"/>
              <a:t>动态库和静态库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静态库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增加了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的支持</a:t>
            </a:r>
          </a:p>
          <a:p>
            <a:r>
              <a:rPr lang="en-US" altLang="zh-CN" dirty="0" smtClean="0"/>
              <a:t>MFC</a:t>
            </a:r>
            <a:r>
              <a:rPr lang="zh-CN" altLang="en-US" dirty="0" smtClean="0"/>
              <a:t>动态库</a:t>
            </a:r>
          </a:p>
          <a:p>
            <a:pPr lvl="1"/>
            <a:r>
              <a:rPr lang="en-US" altLang="zh-CN" dirty="0" smtClean="0"/>
              <a:t>MFC</a:t>
            </a:r>
            <a:r>
              <a:rPr lang="zh-CN" altLang="en-US" dirty="0" smtClean="0"/>
              <a:t>规则</a:t>
            </a:r>
            <a:r>
              <a:rPr lang="en-US" altLang="zh-CN" dirty="0" smtClean="0"/>
              <a:t>DLL</a:t>
            </a:r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MFC</a:t>
            </a:r>
            <a:r>
              <a:rPr lang="zh-CN" altLang="en-US" dirty="0" smtClean="0"/>
              <a:t>静态库的规则</a:t>
            </a:r>
            <a:r>
              <a:rPr lang="en-US" altLang="zh-CN" dirty="0" smtClean="0"/>
              <a:t>DLL</a:t>
            </a:r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MFC</a:t>
            </a:r>
            <a:r>
              <a:rPr lang="zh-CN" altLang="en-US" dirty="0" smtClean="0"/>
              <a:t>动态库的规则</a:t>
            </a:r>
            <a:r>
              <a:rPr lang="en-US" altLang="zh-CN" dirty="0" smtClean="0"/>
              <a:t>DLL</a:t>
            </a:r>
          </a:p>
          <a:p>
            <a:pPr lvl="1"/>
            <a:r>
              <a:rPr lang="en-US" altLang="zh-CN" dirty="0" smtClean="0"/>
              <a:t>MFC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DLL</a:t>
            </a:r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动态库的不同</a:t>
            </a:r>
          </a:p>
          <a:p>
            <a:pPr lvl="2"/>
            <a:r>
              <a:rPr lang="en-US" altLang="zh-CN" dirty="0" smtClean="0"/>
              <a:t>MFC</a:t>
            </a:r>
            <a:r>
              <a:rPr lang="zh-CN" altLang="en-US" dirty="0" smtClean="0"/>
              <a:t>相关的</a:t>
            </a:r>
            <a:r>
              <a:rPr lang="en-US" altLang="zh-CN" dirty="0" err="1" smtClean="0"/>
              <a:t>afx</a:t>
            </a:r>
            <a:r>
              <a:rPr lang="zh-CN" altLang="en-US" dirty="0" smtClean="0"/>
              <a:t>头文件</a:t>
            </a:r>
          </a:p>
          <a:p>
            <a:pPr lvl="2"/>
            <a:r>
              <a:rPr lang="zh-CN" altLang="en-US" dirty="0" smtClean="0"/>
              <a:t>包含继承</a:t>
            </a:r>
            <a:r>
              <a:rPr lang="en-US" altLang="zh-CN" dirty="0" err="1" smtClean="0"/>
              <a:t>CWinApp</a:t>
            </a:r>
            <a:r>
              <a:rPr lang="zh-CN" altLang="en-US" dirty="0" smtClean="0"/>
              <a:t>的子类，并定义了该类的全局变量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MFC</a:t>
            </a:r>
            <a:r>
              <a:rPr lang="zh-CN" altLang="en-US" b="1" dirty="0" smtClean="0"/>
              <a:t>应用程序</a:t>
            </a:r>
            <a:r>
              <a:rPr lang="en-US" altLang="zh-CN" b="1" dirty="0" smtClean="0"/>
              <a:t>-</a:t>
            </a:r>
            <a:r>
              <a:rPr lang="zh-CN" altLang="en-US" dirty="0" smtClean="0"/>
              <a:t>窗口程序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窗口程序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窗口程序的</a:t>
            </a:r>
            <a:r>
              <a:rPr lang="en-US" altLang="zh-CN" dirty="0" smtClean="0"/>
              <a:t>MFC</a:t>
            </a:r>
            <a:r>
              <a:rPr lang="zh-CN" altLang="en-US" dirty="0" smtClean="0"/>
              <a:t>封装</a:t>
            </a:r>
            <a:endParaRPr lang="en-US" altLang="zh-CN" dirty="0" smtClean="0"/>
          </a:p>
          <a:p>
            <a:r>
              <a:rPr lang="zh-CN" altLang="en-US" dirty="0" smtClean="0"/>
              <a:t>窗口程序种类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单文档视图应用程序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多文档视图应用程序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对话框应用程序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MFC</a:t>
            </a:r>
            <a:r>
              <a:rPr lang="zh-CN" altLang="en-US" b="1" dirty="0" smtClean="0"/>
              <a:t>应用程序</a:t>
            </a:r>
            <a:r>
              <a:rPr lang="en-US" altLang="zh-CN" b="1" dirty="0" smtClean="0"/>
              <a:t>-</a:t>
            </a:r>
            <a:r>
              <a:rPr lang="zh-CN" altLang="en-US" dirty="0" smtClean="0"/>
              <a:t>窗口程序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单文档视图应用程序</a:t>
            </a:r>
          </a:p>
          <a:p>
            <a:pPr lvl="1"/>
            <a:r>
              <a:rPr lang="zh-CN" altLang="en-US" dirty="0" smtClean="0"/>
              <a:t>包含一个继承</a:t>
            </a:r>
            <a:r>
              <a:rPr lang="en-US" altLang="zh-CN" dirty="0" err="1" smtClean="0"/>
              <a:t>CWinApp</a:t>
            </a:r>
            <a:r>
              <a:rPr lang="zh-CN" altLang="en-US" dirty="0" smtClean="0"/>
              <a:t>类</a:t>
            </a:r>
          </a:p>
          <a:p>
            <a:pPr lvl="1"/>
            <a:r>
              <a:rPr lang="en-US" altLang="zh-CN" dirty="0" err="1" smtClean="0"/>
              <a:t>CMainFrame</a:t>
            </a:r>
            <a:r>
              <a:rPr lang="zh-CN" altLang="en-US" dirty="0" smtClean="0"/>
              <a:t>类</a:t>
            </a:r>
          </a:p>
          <a:p>
            <a:pPr lvl="1"/>
            <a:r>
              <a:rPr lang="en-US" altLang="zh-CN" dirty="0" err="1" smtClean="0"/>
              <a:t>CView</a:t>
            </a:r>
            <a:r>
              <a:rPr lang="zh-CN" altLang="en-US" dirty="0" smtClean="0"/>
              <a:t>的一个子类</a:t>
            </a:r>
          </a:p>
          <a:p>
            <a:pPr lvl="1"/>
            <a:r>
              <a:rPr lang="en-US" altLang="zh-CN" dirty="0" err="1" smtClean="0"/>
              <a:t>CDocument</a:t>
            </a:r>
            <a:r>
              <a:rPr lang="zh-CN" altLang="en-US" dirty="0" smtClean="0"/>
              <a:t>的一个子类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MFC</a:t>
            </a:r>
            <a:r>
              <a:rPr lang="zh-CN" altLang="en-US" b="1" dirty="0" smtClean="0"/>
              <a:t>应用程序</a:t>
            </a:r>
            <a:r>
              <a:rPr lang="en-US" altLang="zh-CN" b="1" dirty="0" smtClean="0"/>
              <a:t>-</a:t>
            </a:r>
            <a:r>
              <a:rPr lang="zh-CN" altLang="en-US" dirty="0" smtClean="0"/>
              <a:t>窗口程序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多文档视图应用程序</a:t>
            </a:r>
          </a:p>
          <a:p>
            <a:pPr lvl="1"/>
            <a:r>
              <a:rPr lang="zh-CN" altLang="en-US" dirty="0" smtClean="0"/>
              <a:t>包含一个继承</a:t>
            </a:r>
            <a:r>
              <a:rPr lang="en-US" altLang="zh-CN" dirty="0" err="1" smtClean="0"/>
              <a:t>CWinApp</a:t>
            </a:r>
            <a:r>
              <a:rPr lang="zh-CN" altLang="en-US" dirty="0" smtClean="0"/>
              <a:t>类</a:t>
            </a:r>
          </a:p>
          <a:p>
            <a:pPr lvl="1"/>
            <a:r>
              <a:rPr lang="en-US" altLang="zh-CN" dirty="0" err="1" smtClean="0"/>
              <a:t>CMainFrame</a:t>
            </a:r>
            <a:r>
              <a:rPr lang="zh-CN" altLang="en-US" dirty="0" smtClean="0"/>
              <a:t>类</a:t>
            </a:r>
          </a:p>
          <a:p>
            <a:pPr lvl="1"/>
            <a:r>
              <a:rPr lang="en-US" altLang="zh-CN" dirty="0" err="1" smtClean="0"/>
              <a:t>CView</a:t>
            </a:r>
            <a:r>
              <a:rPr lang="zh-CN" altLang="en-US" dirty="0" smtClean="0"/>
              <a:t>的一个子类</a:t>
            </a:r>
          </a:p>
          <a:p>
            <a:pPr lvl="1"/>
            <a:r>
              <a:rPr lang="en-US" altLang="zh-CN" dirty="0" err="1" smtClean="0"/>
              <a:t>CDocument</a:t>
            </a:r>
            <a:r>
              <a:rPr lang="zh-CN" altLang="en-US" dirty="0" smtClean="0"/>
              <a:t>的一个子类</a:t>
            </a:r>
          </a:p>
          <a:p>
            <a:pPr lvl="1"/>
            <a:r>
              <a:rPr lang="en-US" altLang="zh-CN" dirty="0" err="1" smtClean="0"/>
              <a:t>CChildFrame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子框架窗口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MFC</a:t>
            </a:r>
            <a:r>
              <a:rPr lang="zh-CN" altLang="en-US" b="1" dirty="0" smtClean="0"/>
              <a:t>应用程序</a:t>
            </a:r>
            <a:r>
              <a:rPr lang="en-US" altLang="zh-CN" b="1" dirty="0" smtClean="0"/>
              <a:t>-</a:t>
            </a:r>
            <a:r>
              <a:rPr lang="zh-CN" altLang="en-US" dirty="0" smtClean="0"/>
              <a:t>窗口程序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对话框应用程序</a:t>
            </a:r>
          </a:p>
          <a:p>
            <a:pPr lvl="1"/>
            <a:r>
              <a:rPr lang="zh-CN" altLang="en-US" dirty="0" smtClean="0"/>
              <a:t>包含一个继承</a:t>
            </a:r>
            <a:r>
              <a:rPr lang="en-US" altLang="zh-CN" dirty="0" err="1" smtClean="0"/>
              <a:t>CWinApp</a:t>
            </a:r>
            <a:r>
              <a:rPr lang="zh-CN" altLang="en-US" dirty="0" smtClean="0"/>
              <a:t>的子类</a:t>
            </a:r>
          </a:p>
          <a:p>
            <a:pPr lvl="1"/>
            <a:r>
              <a:rPr lang="zh-CN" altLang="en-US" dirty="0" smtClean="0"/>
              <a:t>对话框类</a:t>
            </a:r>
            <a:r>
              <a:rPr lang="en-US" altLang="zh-CN" dirty="0" err="1" smtClean="0"/>
              <a:t>CDialog</a:t>
            </a:r>
            <a:r>
              <a:rPr lang="zh-CN" altLang="en-US" dirty="0" smtClean="0"/>
              <a:t>的子类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中的类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类结构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143116"/>
            <a:ext cx="6572296" cy="39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中的类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CObject</a:t>
            </a:r>
            <a:r>
              <a:rPr lang="zh-CN" altLang="en-US" dirty="0" smtClean="0"/>
              <a:t>类</a:t>
            </a:r>
          </a:p>
          <a:p>
            <a:pPr lvl="1"/>
            <a:r>
              <a:rPr lang="en-US" altLang="zh-CN" dirty="0" smtClean="0"/>
              <a:t>MFC</a:t>
            </a:r>
            <a:r>
              <a:rPr lang="zh-CN" altLang="en-US" dirty="0" smtClean="0"/>
              <a:t>类的基础，大部分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类都是它的子类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CObject</a:t>
            </a:r>
            <a:r>
              <a:rPr lang="zh-CN" altLang="en-US" dirty="0" smtClean="0"/>
              <a:t>封装了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的基础的机制</a:t>
            </a:r>
          </a:p>
          <a:p>
            <a:pPr lvl="2"/>
            <a:r>
              <a:rPr lang="en-US" altLang="zh-CN" dirty="0" smtClean="0"/>
              <a:t>new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</a:p>
          <a:p>
            <a:pPr lvl="2"/>
            <a:r>
              <a:rPr lang="en-US" altLang="zh-CN" dirty="0" smtClean="0"/>
              <a:t>Assert</a:t>
            </a:r>
          </a:p>
          <a:p>
            <a:pPr lvl="2"/>
            <a:r>
              <a:rPr lang="zh-CN" altLang="en-US" dirty="0" smtClean="0"/>
              <a:t>运行式信息</a:t>
            </a:r>
          </a:p>
          <a:p>
            <a:pPr lvl="2"/>
            <a:r>
              <a:rPr lang="zh-CN" altLang="en-US" dirty="0" smtClean="0"/>
              <a:t>动态创建</a:t>
            </a:r>
          </a:p>
          <a:p>
            <a:pPr lvl="2"/>
            <a:r>
              <a:rPr lang="zh-CN" altLang="en-US" dirty="0" smtClean="0"/>
              <a:t>序列化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中的类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应用程序框架</a:t>
            </a:r>
          </a:p>
          <a:p>
            <a:pPr lvl="1"/>
            <a:r>
              <a:rPr lang="zh-CN" altLang="en-US" dirty="0" smtClean="0"/>
              <a:t>应用程序启动相关信息，以及</a:t>
            </a:r>
            <a:r>
              <a:rPr lang="en-US" altLang="zh-CN" dirty="0" smtClean="0"/>
              <a:t>MFC</a:t>
            </a:r>
            <a:r>
              <a:rPr lang="zh-CN" altLang="en-US" dirty="0" smtClean="0"/>
              <a:t>消息映射机制。</a:t>
            </a:r>
          </a:p>
          <a:p>
            <a:r>
              <a:rPr lang="zh-CN" altLang="en-US" dirty="0" smtClean="0"/>
              <a:t>窗口类</a:t>
            </a:r>
          </a:p>
          <a:p>
            <a:pPr lvl="1"/>
            <a:r>
              <a:rPr lang="zh-CN" altLang="en-US" dirty="0" smtClean="0"/>
              <a:t>封装了窗口操作的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，各种控件及窗口的框架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绘图类</a:t>
            </a:r>
          </a:p>
          <a:p>
            <a:pPr lvl="1"/>
            <a:r>
              <a:rPr lang="zh-CN" altLang="en-US" dirty="0" smtClean="0"/>
              <a:t>提供了绘图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的封装，以及相关的</a:t>
            </a:r>
            <a:r>
              <a:rPr lang="en-US" altLang="zh-CN" dirty="0" smtClean="0"/>
              <a:t>GDI</a:t>
            </a:r>
            <a:r>
              <a:rPr lang="zh-CN" altLang="en-US" dirty="0" smtClean="0"/>
              <a:t>设备封装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MFC</a:t>
            </a:r>
            <a:r>
              <a:rPr lang="zh-CN" altLang="en-US" dirty="0" smtClean="0"/>
              <a:t>的集合类</a:t>
            </a:r>
          </a:p>
          <a:p>
            <a:pPr lvl="1"/>
            <a:r>
              <a:rPr lang="zh-CN" altLang="en-US" dirty="0" smtClean="0"/>
              <a:t>提供了数组、链表、映射的数据结构的操作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中的类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数据库支持类</a:t>
            </a:r>
          </a:p>
          <a:p>
            <a:pPr lvl="1"/>
            <a:r>
              <a:rPr lang="en-US" altLang="zh-CN" dirty="0" smtClean="0"/>
              <a:t>ODBC</a:t>
            </a:r>
            <a:r>
              <a:rPr lang="zh-CN" altLang="en-US" dirty="0" smtClean="0"/>
              <a:t>支持类和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的支持类。</a:t>
            </a:r>
            <a:endParaRPr lang="en-US" altLang="zh-CN" dirty="0" smtClean="0"/>
          </a:p>
          <a:p>
            <a:r>
              <a:rPr lang="zh-CN" altLang="en-US" dirty="0" smtClean="0"/>
              <a:t>同步类</a:t>
            </a:r>
          </a:p>
          <a:p>
            <a:pPr lvl="1"/>
            <a:r>
              <a:rPr lang="zh-CN" altLang="en-US" dirty="0" smtClean="0"/>
              <a:t>临界区</a:t>
            </a:r>
            <a:r>
              <a:rPr lang="en-US" altLang="zh-CN" dirty="0" smtClean="0"/>
              <a:t>/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互斥</a:t>
            </a:r>
            <a:r>
              <a:rPr lang="en-US" altLang="zh-CN" dirty="0" smtClean="0"/>
              <a:t>/</a:t>
            </a:r>
            <a:r>
              <a:rPr lang="zh-CN" altLang="en-US" dirty="0" smtClean="0"/>
              <a:t>信号量的封装</a:t>
            </a:r>
          </a:p>
          <a:p>
            <a:r>
              <a:rPr lang="en-US" altLang="zh-CN" dirty="0" smtClean="0"/>
              <a:t>Socket</a:t>
            </a:r>
            <a:r>
              <a:rPr lang="zh-CN" altLang="en-US" dirty="0" smtClean="0"/>
              <a:t>类</a:t>
            </a:r>
          </a:p>
          <a:p>
            <a:pPr lvl="1"/>
            <a:r>
              <a:rPr lang="zh-CN" altLang="en-US" dirty="0" smtClean="0"/>
              <a:t>封装了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的编程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常用数据结构</a:t>
            </a:r>
          </a:p>
          <a:p>
            <a:pPr lvl="1"/>
            <a:r>
              <a:rPr lang="en-US" altLang="zh-CN" dirty="0" err="1" smtClean="0"/>
              <a:t>CString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CPoint</a:t>
            </a:r>
            <a:r>
              <a:rPr lang="zh-CN" altLang="en-US" dirty="0" smtClean="0"/>
              <a:t>等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环境设置</a:t>
            </a:r>
          </a:p>
          <a:p>
            <a:pPr lvl="1"/>
            <a:r>
              <a:rPr lang="zh-CN" altLang="en-US" dirty="0" smtClean="0"/>
              <a:t>修改头文件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Setting</a:t>
            </a:r>
            <a:r>
              <a:rPr lang="zh-CN" altLang="en-US" dirty="0" smtClean="0"/>
              <a:t>中增加</a:t>
            </a:r>
            <a:r>
              <a:rPr lang="en-US" altLang="zh-CN" dirty="0" smtClean="0"/>
              <a:t>MFC</a:t>
            </a:r>
            <a:r>
              <a:rPr lang="zh-CN" altLang="en-US" dirty="0" smtClean="0"/>
              <a:t>库支持</a:t>
            </a:r>
          </a:p>
          <a:p>
            <a:r>
              <a:rPr lang="zh-CN" altLang="en-US" dirty="0" smtClean="0"/>
              <a:t>增加应用程序类</a:t>
            </a:r>
            <a:r>
              <a:rPr lang="en-US" altLang="zh-CN" dirty="0" err="1" smtClean="0"/>
              <a:t>CWinApp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err="1" smtClean="0"/>
              <a:t>CWinApp</a:t>
            </a:r>
            <a:r>
              <a:rPr lang="zh-CN" altLang="en-US" dirty="0" smtClean="0"/>
              <a:t>的子类</a:t>
            </a:r>
            <a:r>
              <a:rPr lang="en-US" altLang="zh-CN" dirty="0" err="1" smtClean="0"/>
              <a:t>CMyApp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err="1" smtClean="0"/>
              <a:t>InitInstance</a:t>
            </a:r>
            <a:r>
              <a:rPr lang="zh-CN" altLang="en-US" dirty="0" smtClean="0"/>
              <a:t>函数</a:t>
            </a:r>
          </a:p>
          <a:p>
            <a:pPr lvl="2"/>
            <a:r>
              <a:rPr lang="zh-CN" altLang="en-US" dirty="0" smtClean="0"/>
              <a:t>在程序启动过程中，会被调用，我们可以在这个函数中，创建窗口或者各种初始化操作。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340768"/>
            <a:ext cx="5610225" cy="475252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484784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060848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2636912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4365104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378904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212976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33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  <p:graphicFrame>
        <p:nvGraphicFramePr>
          <p:cNvPr id="13" name="图示 12"/>
          <p:cNvGraphicFramePr/>
          <p:nvPr/>
        </p:nvGraphicFramePr>
        <p:xfrm>
          <a:off x="3203848" y="5517232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  <p:graphicFrame>
        <p:nvGraphicFramePr>
          <p:cNvPr id="21" name="图示 20"/>
          <p:cNvGraphicFramePr/>
          <p:nvPr/>
        </p:nvGraphicFramePr>
        <p:xfrm>
          <a:off x="3203848" y="4911254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9" r:lo="rId40" r:qs="rId41" r:cs="rId4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  <p:bldGraphic spid="13" grpId="0">
        <p:bldAsOne/>
      </p:bldGraphic>
      <p:bldGraphic spid="21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窗口的注册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窗口类</a:t>
            </a:r>
          </a:p>
          <a:p>
            <a:pPr>
              <a:buNone/>
            </a:pPr>
            <a:r>
              <a:rPr lang="zh-CN" altLang="en-US" sz="2400" dirty="0" smtClean="0"/>
              <a:t>    窗口类包含了窗口的各种参数信息的数据结构。每个窗口都具有窗口类，基于窗口类创建窗口。每个窗口类都具有一个名称，使用前必须注册到系统。		</a:t>
            </a:r>
          </a:p>
          <a:p>
            <a:r>
              <a:rPr lang="zh-CN" altLang="en-US" sz="2400" dirty="0" smtClean="0"/>
              <a:t>窗口类的分类</a:t>
            </a:r>
          </a:p>
          <a:p>
            <a:pPr>
              <a:buNone/>
            </a:pPr>
            <a:r>
              <a:rPr lang="zh-CN" altLang="en-US" sz="2400" dirty="0" smtClean="0"/>
              <a:t>    －系统窗口类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系统已经定义好的窗口类，所有应用程序都可以直接使用。</a:t>
            </a:r>
          </a:p>
          <a:p>
            <a:pPr>
              <a:buNone/>
            </a:pPr>
            <a:r>
              <a:rPr lang="zh-CN" altLang="en-US" sz="2400" dirty="0" smtClean="0"/>
              <a:t>    －应用程序全局窗口类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由用户自己定义，当前应用程序所有模块都可以使用。</a:t>
            </a:r>
          </a:p>
          <a:p>
            <a:pPr>
              <a:buNone/>
            </a:pPr>
            <a:r>
              <a:rPr lang="zh-CN" altLang="en-US" sz="2400" dirty="0" smtClean="0"/>
              <a:t>    －应用程序局部窗口类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由用户自己定义，当前应用程序中本模块可以使用	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添加</a:t>
            </a:r>
            <a:r>
              <a:rPr lang="en-US" altLang="zh-CN" dirty="0" err="1" smtClean="0"/>
              <a:t>CMyApp</a:t>
            </a:r>
            <a:r>
              <a:rPr lang="zh-CN" altLang="en-US" dirty="0" smtClean="0"/>
              <a:t>的全局变量</a:t>
            </a:r>
          </a:p>
          <a:p>
            <a:r>
              <a:rPr lang="zh-CN" altLang="en-US" dirty="0" smtClean="0"/>
              <a:t>添加</a:t>
            </a:r>
            <a:r>
              <a:rPr lang="en-US" altLang="zh-CN" dirty="0" err="1" smtClean="0"/>
              <a:t>CFrameWnd</a:t>
            </a:r>
            <a:r>
              <a:rPr lang="zh-CN" altLang="en-US" dirty="0" smtClean="0"/>
              <a:t>的子类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InitInstance</a:t>
            </a:r>
            <a:r>
              <a:rPr lang="zh-CN" altLang="en-US" dirty="0" smtClean="0"/>
              <a:t>函数定义窗口对象</a:t>
            </a:r>
          </a:p>
          <a:p>
            <a:pPr lvl="1"/>
            <a:r>
              <a:rPr lang="zh-CN" altLang="en-US" dirty="0" smtClean="0"/>
              <a:t>创建窗口</a:t>
            </a:r>
            <a:r>
              <a:rPr lang="en-US" altLang="zh-CN" dirty="0" smtClean="0"/>
              <a:t>(Create)</a:t>
            </a:r>
            <a:r>
              <a:rPr lang="zh-CN" altLang="en-US" dirty="0" smtClean="0"/>
              <a:t>并显示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ShowWindow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将窗口设置成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的主窗口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CMyFrameWnd</a:t>
            </a:r>
            <a:r>
              <a:rPr lang="zh-CN" altLang="en-US" dirty="0" smtClean="0"/>
              <a:t>中添加窗口处理函数</a:t>
            </a:r>
          </a:p>
          <a:p>
            <a:pPr lvl="1"/>
            <a:r>
              <a:rPr lang="en-US" altLang="zh-CN" dirty="0" err="1" smtClean="0"/>
              <a:t>WindowProc</a:t>
            </a:r>
            <a:r>
              <a:rPr lang="zh-CN" altLang="en-US" dirty="0" smtClean="0"/>
              <a:t>函数处理消息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MFC</a:t>
            </a:r>
            <a:r>
              <a:rPr lang="zh-CN" altLang="en-US" dirty="0" smtClean="0"/>
              <a:t>应用程序的启动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应用程序与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程序一样，都需要程序的入口函数</a:t>
            </a:r>
            <a:r>
              <a:rPr lang="en-US" altLang="zh-CN" dirty="0" smtClean="0"/>
              <a:t>.  </a:t>
            </a:r>
          </a:p>
          <a:p>
            <a:r>
              <a:rPr lang="en-US" altLang="zh-CN" dirty="0" err="1" smtClean="0"/>
              <a:t>CWinApp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应用程序类，封装了应用程序的相关信息，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可以提供初始化 消息循环等处理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CWinApp</a:t>
            </a:r>
            <a:r>
              <a:rPr lang="zh-CN" altLang="en-US" dirty="0" smtClean="0"/>
              <a:t>的构造函数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将自己的地址保存到</a:t>
            </a:r>
            <a:r>
              <a:rPr lang="en-US" altLang="zh-CN" dirty="0" smtClean="0"/>
              <a:t>MFC</a:t>
            </a:r>
            <a:r>
              <a:rPr lang="zh-CN" altLang="en-US" dirty="0" smtClean="0"/>
              <a:t>库中的相应的全局变量中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各种的成员变量的初始化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MFC</a:t>
            </a:r>
            <a:r>
              <a:rPr lang="zh-CN" altLang="en-US" dirty="0" smtClean="0"/>
              <a:t>应用程序的启动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程序的入口函数</a:t>
            </a:r>
          </a:p>
          <a:p>
            <a:pPr lvl="1"/>
            <a:r>
              <a:rPr lang="zh-CN" altLang="en-US" dirty="0" smtClean="0"/>
              <a:t>程序启动，首先调用</a:t>
            </a:r>
            <a:r>
              <a:rPr lang="en-US" altLang="zh-CN" dirty="0" err="1" smtClean="0"/>
              <a:t>WinMain</a:t>
            </a:r>
            <a:r>
              <a:rPr lang="zh-CN" altLang="en-US" dirty="0" smtClean="0"/>
              <a:t>函数，与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应用程序一致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WinMain</a:t>
            </a:r>
            <a:r>
              <a:rPr lang="zh-CN" altLang="en-US" dirty="0" smtClean="0"/>
              <a:t>函数中，调用了</a:t>
            </a:r>
            <a:r>
              <a:rPr lang="en-US" altLang="zh-CN" dirty="0" err="1" smtClean="0"/>
              <a:t>AfxWinMain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err="1" smtClean="0"/>
              <a:t>AfxWinMain</a:t>
            </a:r>
            <a:r>
              <a:rPr lang="zh-CN" altLang="en-US" dirty="0" smtClean="0"/>
              <a:t>函数</a:t>
            </a:r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AfxWinInit</a:t>
            </a:r>
            <a:r>
              <a:rPr lang="zh-CN" altLang="en-US" dirty="0" smtClean="0"/>
              <a:t>初始化应用程序</a:t>
            </a:r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CWinApp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InitApplication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MFC</a:t>
            </a:r>
            <a:r>
              <a:rPr lang="zh-CN" altLang="en-US" dirty="0" smtClean="0"/>
              <a:t>内部数据</a:t>
            </a:r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CWinThread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InitInstance</a:t>
            </a:r>
            <a:r>
              <a:rPr lang="zh-CN" altLang="en-US" dirty="0" smtClean="0"/>
              <a:t>函数做初始化操作</a:t>
            </a:r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CWinThread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Run</a:t>
            </a:r>
            <a:r>
              <a:rPr lang="zh-CN" altLang="en-US" dirty="0" smtClean="0"/>
              <a:t>函数进行消息循环</a:t>
            </a:r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AfxWinTerm</a:t>
            </a:r>
            <a:r>
              <a:rPr lang="zh-CN" altLang="en-US" dirty="0" smtClean="0"/>
              <a:t>函数做退出处理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MFC</a:t>
            </a:r>
            <a:r>
              <a:rPr lang="zh-CN" altLang="en-US" sz="36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应用程序的启动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程序的启动过程</a:t>
            </a:r>
          </a:p>
          <a:p>
            <a:pPr lvl="1"/>
            <a:r>
              <a:rPr lang="en-US" altLang="zh-CN" dirty="0" err="1" smtClean="0"/>
              <a:t>CWinApp</a:t>
            </a:r>
            <a:r>
              <a:rPr lang="zh-CN" altLang="en-US" dirty="0" smtClean="0"/>
              <a:t>在构造过程中，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将本身的地址分别保存到</a:t>
            </a:r>
            <a:r>
              <a:rPr lang="en-US" altLang="zh-CN" dirty="0" smtClean="0"/>
              <a:t>MFC</a:t>
            </a:r>
            <a:r>
              <a:rPr lang="zh-CN" altLang="en-US" dirty="0" smtClean="0"/>
              <a:t>全局变量中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AfxWinMain</a:t>
            </a:r>
            <a:r>
              <a:rPr lang="zh-CN" altLang="en-US" dirty="0" smtClean="0"/>
              <a:t>执行中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首先从</a:t>
            </a:r>
            <a:r>
              <a:rPr lang="en-US" altLang="zh-CN" dirty="0" smtClean="0"/>
              <a:t>MFC</a:t>
            </a:r>
            <a:r>
              <a:rPr lang="zh-CN" altLang="en-US" dirty="0" smtClean="0"/>
              <a:t>全局变量获取</a:t>
            </a:r>
            <a:r>
              <a:rPr lang="en-US" altLang="zh-CN" dirty="0" err="1" smtClean="0"/>
              <a:t>CWinApp</a:t>
            </a:r>
            <a:r>
              <a:rPr lang="zh-CN" altLang="en-US" dirty="0" smtClean="0"/>
              <a:t>的地址指针</a:t>
            </a:r>
            <a:r>
              <a:rPr lang="en-US" altLang="zh-CN" dirty="0" smtClean="0"/>
              <a:t>.</a:t>
            </a:r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CWinApp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InitInstance</a:t>
            </a:r>
            <a:r>
              <a:rPr lang="zh-CN" altLang="en-US" dirty="0" smtClean="0"/>
              <a:t>函数，进行初始化</a:t>
            </a:r>
            <a:r>
              <a:rPr lang="en-US" altLang="zh-CN" dirty="0" smtClean="0"/>
              <a:t>.</a:t>
            </a:r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InitInstance</a:t>
            </a:r>
            <a:r>
              <a:rPr lang="zh-CN" altLang="en-US" dirty="0" smtClean="0"/>
              <a:t>函数中，创建窗口等初始化操作</a:t>
            </a:r>
            <a:r>
              <a:rPr lang="en-US" altLang="zh-CN" dirty="0" smtClean="0"/>
              <a:t>.</a:t>
            </a:r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smtClean="0"/>
              <a:t>Run</a:t>
            </a:r>
            <a:r>
              <a:rPr lang="zh-CN" altLang="en-US" dirty="0" smtClean="0"/>
              <a:t>函数，进行消息循环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窗口创建及窗口处理函数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窗口的参数初始化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包括窗口类</a:t>
            </a:r>
            <a:r>
              <a:rPr lang="en-US" altLang="zh-CN" dirty="0" smtClean="0"/>
              <a:t>.</a:t>
            </a:r>
            <a:r>
              <a:rPr lang="zh-CN" altLang="en-US" dirty="0" smtClean="0"/>
              <a:t>风格窗口处理函数等信息</a:t>
            </a:r>
            <a:r>
              <a:rPr lang="en-US" altLang="zh-CN" dirty="0" smtClean="0"/>
              <a:t>. 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 smtClean="0"/>
              <a:t>DefWindowProc</a:t>
            </a:r>
            <a:r>
              <a:rPr lang="zh-CN" altLang="en-US" dirty="0" smtClean="0"/>
              <a:t>注册成窗口处理函数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设置窗口创建</a:t>
            </a:r>
            <a:r>
              <a:rPr lang="en-US" altLang="zh-CN" dirty="0" smtClean="0"/>
              <a:t>HOOK (</a:t>
            </a:r>
            <a:r>
              <a:rPr lang="zh-CN" altLang="en-US" dirty="0" smtClean="0"/>
              <a:t>钩子</a:t>
            </a:r>
            <a:r>
              <a:rPr lang="en-US" altLang="zh-CN" dirty="0" smtClean="0"/>
              <a:t>) </a:t>
            </a:r>
          </a:p>
          <a:p>
            <a:pPr lvl="1"/>
            <a:r>
              <a:rPr lang="zh-CN" altLang="en-US" dirty="0" smtClean="0"/>
              <a:t>当窗口创建的时候，调用这个</a:t>
            </a:r>
            <a:r>
              <a:rPr lang="en-US" altLang="zh-CN" dirty="0" smtClean="0"/>
              <a:t>HOOK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创建窗口</a:t>
            </a:r>
          </a:p>
          <a:p>
            <a:pPr lvl="1"/>
            <a:r>
              <a:rPr lang="en-US" altLang="zh-CN" dirty="0" err="1" smtClean="0"/>
              <a:t>CreateWindowEx</a:t>
            </a:r>
            <a:endParaRPr lang="en-US" altLang="zh-CN" dirty="0" smtClean="0"/>
          </a:p>
          <a:p>
            <a:r>
              <a:rPr lang="zh-CN" altLang="en-US" dirty="0" smtClean="0"/>
              <a:t>卸载创建</a:t>
            </a:r>
            <a:r>
              <a:rPr lang="en-US" altLang="zh-CN" dirty="0" smtClean="0"/>
              <a:t>HOOK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HOOK</a:t>
            </a:r>
            <a:r>
              <a:rPr lang="zh-CN" altLang="en-US" dirty="0" smtClean="0"/>
              <a:t>程序从当前程序中移除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窗口创建及窗口处理函数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钩子（</a:t>
            </a:r>
            <a:r>
              <a:rPr lang="en-US" altLang="zh-CN" dirty="0" smtClean="0"/>
              <a:t> HOOK </a:t>
            </a:r>
            <a:r>
              <a:rPr lang="zh-CN" altLang="en-US" dirty="0" smtClean="0"/>
              <a:t>）程序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AfxGetAfxWndProc</a:t>
            </a:r>
            <a:r>
              <a:rPr lang="zh-CN" altLang="en-US" dirty="0" smtClean="0"/>
              <a:t>函数获取</a:t>
            </a:r>
            <a:r>
              <a:rPr lang="en-US" altLang="zh-CN" dirty="0" smtClean="0"/>
              <a:t>WNDPROC</a:t>
            </a:r>
            <a:r>
              <a:rPr lang="zh-CN" altLang="en-US" dirty="0" smtClean="0"/>
              <a:t>函数指针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AfxWndProc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AfxWndProcBase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函数地址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将这个</a:t>
            </a:r>
            <a:r>
              <a:rPr lang="en-US" altLang="zh-CN" dirty="0" smtClean="0"/>
              <a:t>WNDPROC</a:t>
            </a:r>
            <a:r>
              <a:rPr lang="zh-CN" altLang="en-US" dirty="0" smtClean="0"/>
              <a:t>函数设置成当前窗口的处理函数</a:t>
            </a:r>
          </a:p>
          <a:p>
            <a:pPr lvl="1"/>
            <a:r>
              <a:rPr lang="zh-CN" altLang="en-US" dirty="0" smtClean="0"/>
              <a:t>将窗口句柄和窗口类的指针保存到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的映射数据中</a:t>
            </a:r>
            <a:r>
              <a:rPr lang="en-US" altLang="zh-CN" dirty="0" smtClean="0"/>
              <a:t>.(</a:t>
            </a:r>
            <a:r>
              <a:rPr lang="en-US" altLang="zh-CN" dirty="0" err="1" smtClean="0"/>
              <a:t>afxMapHWND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窗口创建及窗口处理函数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AfxWndProc</a:t>
            </a:r>
            <a:r>
              <a:rPr lang="en-US" altLang="zh-CN" dirty="0" smtClean="0"/>
              <a:t>(Base)</a:t>
            </a:r>
            <a:r>
              <a:rPr lang="zh-CN" altLang="en-US" dirty="0" smtClean="0"/>
              <a:t>窗口处理函数</a:t>
            </a:r>
          </a:p>
          <a:p>
            <a:pPr lvl="1"/>
            <a:r>
              <a:rPr lang="zh-CN" altLang="en-US" dirty="0" smtClean="0"/>
              <a:t>根据窗口句柄获取了相对应的窗口的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 *</a:t>
            </a:r>
            <a:r>
              <a:rPr lang="zh-CN" altLang="en-US" dirty="0" smtClean="0"/>
              <a:t>类型的指针，从映射数据中根据窗口句柄查找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 *</a:t>
            </a:r>
            <a:r>
              <a:rPr lang="zh-CN" altLang="en-US" dirty="0" smtClean="0"/>
              <a:t>指针</a:t>
            </a:r>
            <a:r>
              <a:rPr lang="en-US" altLang="zh-CN" dirty="0" smtClean="0"/>
              <a:t>. (</a:t>
            </a:r>
            <a:r>
              <a:rPr lang="en-US" altLang="zh-CN" dirty="0" err="1" smtClean="0"/>
              <a:t>afxMapHWND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AfxCallWndProc</a:t>
            </a:r>
            <a:r>
              <a:rPr lang="zh-CN" altLang="en-US" dirty="0" smtClean="0"/>
              <a:t>函数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AfxCallWndProc</a:t>
            </a:r>
            <a:r>
              <a:rPr lang="zh-CN" altLang="en-US" dirty="0" smtClean="0"/>
              <a:t>函数中，调用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WindowProc</a:t>
            </a:r>
            <a:r>
              <a:rPr lang="zh-CN" altLang="en-US" dirty="0" smtClean="0"/>
              <a:t>函数</a:t>
            </a:r>
          </a:p>
          <a:p>
            <a:pPr lvl="2"/>
            <a:r>
              <a:rPr lang="zh-CN" altLang="en-US" dirty="0" smtClean="0"/>
              <a:t>注意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程序当中，所有窗口都是使用同一个窗口处理函数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窗口创建及窗口处理函数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窗口的创建及处理过程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 smtClean="0"/>
              <a:t>DefWindowProc</a:t>
            </a:r>
            <a:r>
              <a:rPr lang="zh-CN" altLang="en-US" dirty="0" smtClean="0"/>
              <a:t>函数注册成当前窗口的处理函数</a:t>
            </a:r>
          </a:p>
          <a:p>
            <a:pPr lvl="1"/>
            <a:r>
              <a:rPr lang="zh-CN" altLang="en-US" dirty="0" smtClean="0"/>
              <a:t>设置钩子函数</a:t>
            </a:r>
          </a:p>
          <a:p>
            <a:pPr lvl="1"/>
            <a:r>
              <a:rPr lang="zh-CN" altLang="en-US" dirty="0" smtClean="0"/>
              <a:t>创建窗口，并执行钩子函数</a:t>
            </a:r>
          </a:p>
          <a:p>
            <a:pPr lvl="1"/>
            <a:r>
              <a:rPr lang="zh-CN" altLang="en-US" dirty="0" smtClean="0"/>
              <a:t>将窗口类指针和窗口句柄的对应关系保存</a:t>
            </a:r>
            <a:r>
              <a:rPr lang="en-US" altLang="zh-CN" dirty="0" smtClean="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窗口创建及窗口处理函数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窗口的创建及处理过程</a:t>
            </a:r>
          </a:p>
          <a:p>
            <a:pPr lvl="1"/>
            <a:r>
              <a:rPr lang="zh-CN" altLang="en-US" dirty="0" smtClean="0"/>
              <a:t>在钩子函数将</a:t>
            </a:r>
            <a:r>
              <a:rPr lang="en-US" altLang="zh-CN" dirty="0" err="1" smtClean="0"/>
              <a:t>AfxWndProc</a:t>
            </a:r>
            <a:r>
              <a:rPr lang="en-US" altLang="zh-CN" dirty="0" smtClean="0"/>
              <a:t>(Base)</a:t>
            </a:r>
            <a:r>
              <a:rPr lang="zh-CN" altLang="en-US" dirty="0" smtClean="0"/>
              <a:t>函数设置为当前窗口的窗口处理函数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AfxWndProc</a:t>
            </a:r>
            <a:r>
              <a:rPr lang="en-US" altLang="zh-CN" dirty="0" smtClean="0"/>
              <a:t>(Base)</a:t>
            </a:r>
            <a:r>
              <a:rPr lang="zh-CN" altLang="en-US" dirty="0" smtClean="0"/>
              <a:t>收到窗口消息，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从窗口对应关系的数据中，根据窗口句柄查找相应的窗口类指针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调用窗口类</a:t>
            </a:r>
            <a:r>
              <a:rPr lang="en-US" altLang="zh-CN" dirty="0" err="1" smtClean="0"/>
              <a:t>WindowProc</a:t>
            </a:r>
            <a:r>
              <a:rPr lang="zh-CN" altLang="en-US" dirty="0" smtClean="0"/>
              <a:t>函数处理消息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消息映射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系统窗口类的注册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不需要注册，直接使用窗口类即可。系统</a:t>
            </a:r>
          </a:p>
          <a:p>
            <a:pPr>
              <a:buNone/>
            </a:pPr>
            <a:r>
              <a:rPr lang="zh-CN" altLang="en-US" dirty="0" smtClean="0"/>
              <a:t>已经定义好相应名称，例如：</a:t>
            </a:r>
          </a:p>
          <a:p>
            <a:pPr>
              <a:buNone/>
            </a:pPr>
            <a:r>
              <a:rPr lang="zh-CN" altLang="en-US" dirty="0" smtClean="0"/>
              <a:t>    按钮   </a:t>
            </a:r>
            <a:r>
              <a:rPr lang="en-US" altLang="zh-CN" dirty="0" smtClean="0"/>
              <a:t>- BUTTON</a:t>
            </a:r>
          </a:p>
          <a:p>
            <a:pPr>
              <a:buNone/>
            </a:pPr>
            <a:r>
              <a:rPr lang="zh-CN" altLang="en-US" dirty="0" smtClean="0"/>
              <a:t>    编辑框 </a:t>
            </a:r>
            <a:r>
              <a:rPr lang="en-US" altLang="zh-CN" dirty="0" smtClean="0"/>
              <a:t>- EDIT</a:t>
            </a:r>
            <a:endParaRPr lang="zh-CN" altLang="en-US" dirty="0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778000"/>
            <a:ext cx="5610225" cy="39703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908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556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3204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5148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4500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852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33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消息处理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Windows</a:t>
            </a:r>
            <a:r>
              <a:rPr lang="zh-CN" altLang="en-US" sz="2800" dirty="0" smtClean="0"/>
              <a:t>消息机制</a:t>
            </a:r>
          </a:p>
          <a:p>
            <a:pPr lvl="1"/>
            <a:r>
              <a:rPr lang="zh-CN" altLang="en-US" sz="2400" dirty="0" smtClean="0"/>
              <a:t>应用程序的输入由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系统以消息的形式发送给应用程序的窗口</a:t>
            </a:r>
            <a:endParaRPr lang="en-US" sz="2400" dirty="0" smtClean="0"/>
          </a:p>
          <a:p>
            <a:r>
              <a:rPr lang="en-US" altLang="zh-CN" sz="2800" dirty="0" smtClean="0"/>
              <a:t>MFC</a:t>
            </a:r>
            <a:r>
              <a:rPr lang="zh-CN" altLang="en-US" sz="2800" dirty="0" smtClean="0"/>
              <a:t>消息机制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MFC</a:t>
            </a:r>
            <a:r>
              <a:rPr lang="zh-CN" altLang="en-US" sz="2400" dirty="0" smtClean="0"/>
              <a:t>框架</a:t>
            </a:r>
            <a:r>
              <a:rPr lang="zh-CN" altLang="en-US" sz="2400" smtClean="0"/>
              <a:t>编程时，消息</a:t>
            </a:r>
            <a:r>
              <a:rPr lang="zh-CN" altLang="en-US" sz="2400" dirty="0" smtClean="0"/>
              <a:t>发送和处理的本质仍然是</a:t>
            </a:r>
            <a:r>
              <a:rPr lang="en-US" altLang="zh-CN" sz="2400" dirty="0" smtClean="0"/>
              <a:t>Windows</a:t>
            </a:r>
            <a:r>
              <a:rPr lang="zh-CN" altLang="en-US" sz="2400" smtClean="0"/>
              <a:t>消息机制，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MFC</a:t>
            </a:r>
            <a:r>
              <a:rPr lang="zh-CN" altLang="en-US" sz="2400" dirty="0" smtClean="0"/>
              <a:t>简化了程序员编程时处理消息的复杂性</a:t>
            </a:r>
            <a:endParaRPr lang="en-US" altLang="zh-CN" sz="2400" dirty="0" smtClean="0"/>
          </a:p>
          <a:p>
            <a:r>
              <a:rPr lang="en-US" altLang="zh-CN" sz="2400" dirty="0" smtClean="0"/>
              <a:t>MFC</a:t>
            </a:r>
            <a:r>
              <a:rPr lang="zh-CN" altLang="en-US" sz="2400" dirty="0" smtClean="0"/>
              <a:t>消息映射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就是让程序员可以方便的指定要某个有消息处理能力的</a:t>
            </a:r>
            <a:r>
              <a:rPr lang="en-US" altLang="zh-CN" sz="2400" smtClean="0"/>
              <a:t>MFC</a:t>
            </a:r>
            <a:r>
              <a:rPr lang="zh-CN" altLang="en-US" sz="2400" smtClean="0"/>
              <a:t>类，能够</a:t>
            </a:r>
            <a:r>
              <a:rPr lang="zh-CN" altLang="en-US" sz="2400" dirty="0" smtClean="0"/>
              <a:t>处理某个消息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消息映射的添加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在</a:t>
            </a:r>
            <a:r>
              <a:rPr lang="en-US" sz="2800" dirty="0" err="1" smtClean="0"/>
              <a:t>FrameWnd</a:t>
            </a:r>
            <a:r>
              <a:rPr lang="zh-CN" altLang="en-US" sz="2800" dirty="0" smtClean="0"/>
              <a:t>添加消息宏定义</a:t>
            </a:r>
          </a:p>
          <a:p>
            <a:pPr lvl="1"/>
            <a:r>
              <a:rPr lang="en-US" sz="2400" dirty="0" smtClean="0"/>
              <a:t>DECLARE_MESSAGE_MAP</a:t>
            </a:r>
          </a:p>
          <a:p>
            <a:r>
              <a:rPr lang="zh-CN" altLang="en-US" sz="2800" dirty="0" smtClean="0"/>
              <a:t>添加消息宏实现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EGIN_MESSAGE_MAP</a:t>
            </a:r>
            <a:r>
              <a:rPr lang="en-US" altLang="zh-CN" sz="2400" smtClean="0"/>
              <a:t>( theClass, </a:t>
            </a:r>
            <a:r>
              <a:rPr lang="en-US" altLang="zh-CN" sz="2400" dirty="0" err="1" smtClean="0"/>
              <a:t>parentClass</a:t>
            </a:r>
            <a:r>
              <a:rPr lang="en-US" altLang="zh-CN" sz="2400" dirty="0" smtClean="0"/>
              <a:t> )</a:t>
            </a:r>
          </a:p>
          <a:p>
            <a:pPr lvl="1"/>
            <a:r>
              <a:rPr lang="en-US" altLang="zh-CN" sz="2400" dirty="0" smtClean="0"/>
              <a:t>END_MESSAGE_MAP( )</a:t>
            </a:r>
          </a:p>
          <a:p>
            <a:r>
              <a:rPr lang="zh-CN" altLang="en-US" sz="2800" dirty="0" smtClean="0"/>
              <a:t>添加消息处理函数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afx_msg</a:t>
            </a:r>
            <a:r>
              <a:rPr lang="en-US" altLang="zh-CN" sz="2400" dirty="0" smtClean="0"/>
              <a:t> LRESULT </a:t>
            </a:r>
            <a:r>
              <a:rPr lang="en-US" altLang="zh-CN" sz="2400" dirty="0" err="1" smtClean="0"/>
              <a:t>OnPaint</a:t>
            </a:r>
            <a:r>
              <a:rPr lang="en-US" altLang="zh-CN" sz="2400" dirty="0" smtClean="0"/>
              <a:t>( </a:t>
            </a:r>
            <a:r>
              <a:rPr lang="en-US" altLang="zh-CN" sz="2400" smtClean="0"/>
              <a:t>WPARAM wParam,</a:t>
            </a:r>
            <a:r>
              <a:rPr lang="en-US" altLang="zh-CN" sz="2400" dirty="0" smtClean="0"/>
              <a:t>	LPARAM </a:t>
            </a:r>
            <a:r>
              <a:rPr lang="en-US" altLang="zh-CN" sz="2400" dirty="0" err="1" smtClean="0"/>
              <a:t>lParam</a:t>
            </a:r>
            <a:r>
              <a:rPr lang="en-US" altLang="zh-CN" sz="2400" dirty="0" smtClean="0"/>
              <a:t> );</a:t>
            </a:r>
          </a:p>
          <a:p>
            <a:r>
              <a:rPr lang="zh-CN" altLang="en-US" sz="2800" dirty="0" smtClean="0"/>
              <a:t>添加消息和处理函数的对应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ON_MESSAGE</a:t>
            </a:r>
            <a:r>
              <a:rPr lang="en-US" altLang="zh-CN" sz="2400" smtClean="0"/>
              <a:t>( WM_PAINT, </a:t>
            </a:r>
            <a:r>
              <a:rPr lang="en-US" altLang="zh-CN" sz="2400" dirty="0" err="1" smtClean="0"/>
              <a:t>OnPaint</a:t>
            </a:r>
            <a:r>
              <a:rPr lang="en-US" altLang="zh-CN" sz="2400" dirty="0" smtClean="0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消息宏的实现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AFX_MSGMAP_ENTRY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用于保存消息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与对应函数指针及相关的信息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857224" y="2714620"/>
            <a:ext cx="7358114" cy="3429024"/>
          </a:xfrm>
          <a:prstGeom prst="roundRect">
            <a:avLst>
              <a:gd name="adj" fmla="val 47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1"/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AFX_MSGMAP_ENTRY</a:t>
            </a:r>
          </a:p>
          <a:p>
            <a:pPr lvl="1"/>
            <a:r>
              <a:rPr lang="en-US" altLang="zh-CN" sz="2400" dirty="0" smtClean="0"/>
              <a:t>{</a:t>
            </a:r>
          </a:p>
          <a:p>
            <a:pPr lvl="1"/>
            <a:r>
              <a:rPr lang="en-US" altLang="zh-CN" sz="2400" dirty="0" smtClean="0"/>
              <a:t>       UINT </a:t>
            </a:r>
            <a:r>
              <a:rPr lang="en-US" altLang="zh-CN" sz="2400" dirty="0" err="1" smtClean="0"/>
              <a:t>nMessage</a:t>
            </a:r>
            <a:r>
              <a:rPr lang="en-US" altLang="zh-CN" sz="2400" dirty="0" smtClean="0"/>
              <a:t>; //</a:t>
            </a:r>
            <a:r>
              <a:rPr lang="zh-CN" altLang="en-US" sz="2400" dirty="0" smtClean="0"/>
              <a:t>消息</a:t>
            </a:r>
            <a:r>
              <a:rPr lang="en-US" altLang="zh-CN" sz="2400" dirty="0" smtClean="0"/>
              <a:t>ID</a:t>
            </a:r>
          </a:p>
          <a:p>
            <a:pPr lvl="1"/>
            <a:r>
              <a:rPr lang="en-US" altLang="zh-CN" sz="2400" dirty="0" smtClean="0"/>
              <a:t>       UINT </a:t>
            </a:r>
            <a:r>
              <a:rPr lang="en-US" altLang="zh-CN" sz="2400" dirty="0" err="1" smtClean="0"/>
              <a:t>nCode</a:t>
            </a:r>
            <a:r>
              <a:rPr lang="en-US" altLang="zh-CN" sz="2400" dirty="0" smtClean="0"/>
              <a:t>;        //</a:t>
            </a:r>
            <a:r>
              <a:rPr lang="zh-CN" altLang="en-US" sz="2400" dirty="0" smtClean="0"/>
              <a:t>通知代码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       UINT </a:t>
            </a:r>
            <a:r>
              <a:rPr lang="en-US" altLang="zh-CN" sz="2400" dirty="0" err="1" smtClean="0"/>
              <a:t>nID</a:t>
            </a:r>
            <a:r>
              <a:rPr lang="en-US" altLang="zh-CN" sz="2400" dirty="0" smtClean="0"/>
              <a:t>;             //</a:t>
            </a:r>
            <a:r>
              <a:rPr lang="zh-CN" altLang="en-US" sz="2400" dirty="0" smtClean="0"/>
              <a:t>控件的</a:t>
            </a:r>
            <a:r>
              <a:rPr lang="en-US" altLang="zh-CN" sz="2400" dirty="0" smtClean="0"/>
              <a:t>ID</a:t>
            </a:r>
          </a:p>
          <a:p>
            <a:pPr lvl="1"/>
            <a:r>
              <a:rPr lang="en-US" altLang="zh-CN" sz="2400" dirty="0" smtClean="0"/>
              <a:t>       UINT </a:t>
            </a:r>
            <a:r>
              <a:rPr lang="en-US" altLang="zh-CN" sz="2400" dirty="0" err="1" smtClean="0"/>
              <a:t>nLastID</a:t>
            </a:r>
            <a:r>
              <a:rPr lang="en-US" altLang="zh-CN" sz="2400" dirty="0" smtClean="0"/>
              <a:t>;      //</a:t>
            </a:r>
            <a:r>
              <a:rPr lang="zh-CN" altLang="en-US" sz="2400" dirty="0" smtClean="0"/>
              <a:t>控件的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范围的最后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       UINT </a:t>
            </a:r>
            <a:r>
              <a:rPr lang="en-US" altLang="zh-CN" sz="2400" dirty="0" err="1" smtClean="0"/>
              <a:t>nSig</a:t>
            </a:r>
            <a:r>
              <a:rPr lang="en-US" altLang="zh-CN" sz="2400" dirty="0" smtClean="0"/>
              <a:t>;           //</a:t>
            </a:r>
            <a:r>
              <a:rPr lang="zh-CN" altLang="en-US" sz="2400" dirty="0" smtClean="0"/>
              <a:t>操作类型或</a:t>
            </a:r>
            <a:r>
              <a:rPr lang="en-US" altLang="zh-CN" sz="2400" dirty="0" err="1" smtClean="0"/>
              <a:t>pfn</a:t>
            </a:r>
            <a:r>
              <a:rPr lang="zh-CN" altLang="en-US" sz="2400" dirty="0" smtClean="0"/>
              <a:t>函数类型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        AFX_PMSG </a:t>
            </a:r>
            <a:r>
              <a:rPr lang="en-US" altLang="zh-CN" sz="2400" dirty="0" err="1" smtClean="0"/>
              <a:t>pfn</a:t>
            </a:r>
            <a:r>
              <a:rPr lang="en-US" altLang="zh-CN" sz="2400" dirty="0" smtClean="0"/>
              <a:t>;//</a:t>
            </a:r>
            <a:r>
              <a:rPr lang="zh-CN" altLang="en-US" sz="2400" dirty="0" smtClean="0"/>
              <a:t>消息处理函数的函数指针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};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消息宏的实现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AFX_MSGMAP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用于保存</a:t>
            </a:r>
            <a:r>
              <a:rPr lang="en-US" altLang="zh-CN" dirty="0" err="1" smtClean="0"/>
              <a:t>GetBaseMap</a:t>
            </a:r>
            <a:r>
              <a:rPr lang="zh-CN" altLang="en-US" dirty="0" smtClean="0"/>
              <a:t>的</a:t>
            </a:r>
            <a:r>
              <a:rPr lang="zh-CN" altLang="en-US" smtClean="0"/>
              <a:t>函数地址，以及</a:t>
            </a:r>
            <a:r>
              <a:rPr lang="en-US" altLang="zh-CN" dirty="0" smtClean="0"/>
              <a:t>AFX_MSGMAP_ENTRY</a:t>
            </a:r>
            <a:r>
              <a:rPr lang="zh-CN" altLang="en-US" dirty="0" smtClean="0"/>
              <a:t>数组的地址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928662" y="3143248"/>
            <a:ext cx="7358114" cy="2857520"/>
          </a:xfrm>
          <a:prstGeom prst="roundRect">
            <a:avLst>
              <a:gd name="adj" fmla="val 611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AFX_MSGMAP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 smtClean="0"/>
              <a:t>      //</a:t>
            </a:r>
            <a:r>
              <a:rPr lang="zh-CN" altLang="en-US" sz="2400" dirty="0" smtClean="0"/>
              <a:t>函数指针</a:t>
            </a:r>
            <a:endParaRPr lang="en-US" altLang="zh-CN" sz="2400" dirty="0" smtClean="0"/>
          </a:p>
          <a:p>
            <a:r>
              <a:rPr lang="en-US" altLang="zh-CN" sz="2400" dirty="0" smtClean="0"/>
              <a:t>      const AFX_MSGMAP* (PASCAL* </a:t>
            </a:r>
            <a:r>
              <a:rPr lang="en-US" altLang="zh-CN" sz="2400" dirty="0" err="1" smtClean="0"/>
              <a:t>pfnGetBaseMap</a:t>
            </a:r>
            <a:r>
              <a:rPr lang="en-US" altLang="zh-CN" sz="2400" dirty="0" smtClean="0"/>
              <a:t>)();</a:t>
            </a:r>
          </a:p>
          <a:p>
            <a:r>
              <a:rPr lang="en-US" altLang="zh-CN" sz="2400" dirty="0" smtClean="0"/>
              <a:t>      //AFX_MSGMAP_ENTRY</a:t>
            </a:r>
            <a:r>
              <a:rPr lang="zh-CN" altLang="en-US" sz="2400" dirty="0" smtClean="0"/>
              <a:t>类型指针</a:t>
            </a:r>
            <a:endParaRPr lang="en-US" altLang="zh-CN" sz="2400" dirty="0" smtClean="0"/>
          </a:p>
          <a:p>
            <a:r>
              <a:rPr lang="en-US" altLang="zh-CN" sz="2400" dirty="0" smtClean="0"/>
              <a:t>     const AFX_MSGMAP_ENTRY* </a:t>
            </a:r>
            <a:r>
              <a:rPr lang="en-US" altLang="zh-CN" sz="2400" dirty="0" err="1" smtClean="0"/>
              <a:t>lpEntries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};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消息宏的实现</a:t>
            </a:r>
            <a:r>
              <a:rPr lang="en-US" altLang="zh-CN" dirty="0" smtClean="0"/>
              <a:t>-</a:t>
            </a:r>
            <a:r>
              <a:rPr lang="zh-CN" altLang="en-US" b="1" dirty="0" smtClean="0"/>
              <a:t>代码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57224" y="2428868"/>
            <a:ext cx="7786742" cy="3571900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sz="2000" dirty="0" smtClean="0"/>
              <a:t>class </a:t>
            </a:r>
            <a:r>
              <a:rPr lang="en-US" altLang="zh-CN" sz="2000" dirty="0" err="1" smtClean="0"/>
              <a:t>CMsgFrame</a:t>
            </a:r>
            <a:r>
              <a:rPr lang="en-US" altLang="zh-CN" sz="2000" dirty="0" smtClean="0"/>
              <a:t> : public </a:t>
            </a:r>
            <a:r>
              <a:rPr lang="en-US" altLang="zh-CN" sz="2000" dirty="0" err="1" smtClean="0"/>
              <a:t>CFrameWnd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private:</a:t>
            </a:r>
          </a:p>
          <a:p>
            <a:pPr>
              <a:buNone/>
            </a:pPr>
            <a:r>
              <a:rPr lang="en-US" altLang="zh-CN" sz="2000" dirty="0" smtClean="0"/>
              <a:t>      static const FX_MSGMAP_ENTRY _</a:t>
            </a:r>
            <a:r>
              <a:rPr lang="en-US" altLang="zh-CN" sz="2000" dirty="0" err="1" smtClean="0"/>
              <a:t>messageEntries</a:t>
            </a:r>
            <a:r>
              <a:rPr lang="en-US" altLang="zh-CN" sz="2000" dirty="0" smtClean="0"/>
              <a:t>[]; </a:t>
            </a:r>
          </a:p>
          <a:p>
            <a:pPr>
              <a:buNone/>
            </a:pPr>
            <a:r>
              <a:rPr lang="en-US" altLang="zh-CN" sz="2000" dirty="0" smtClean="0"/>
              <a:t>protected:</a:t>
            </a:r>
          </a:p>
          <a:p>
            <a:r>
              <a:rPr lang="en-US" altLang="zh-CN" sz="2000" dirty="0" smtClean="0"/>
              <a:t>      static AFX_DATA const AFX_MSGMAP </a:t>
            </a:r>
            <a:r>
              <a:rPr lang="en-US" altLang="zh-CN" sz="2000" dirty="0" err="1" smtClean="0"/>
              <a:t>messageMap</a:t>
            </a:r>
            <a:r>
              <a:rPr lang="en-US" altLang="zh-CN" sz="2000" dirty="0" smtClean="0"/>
              <a:t>; </a:t>
            </a:r>
          </a:p>
          <a:p>
            <a:r>
              <a:rPr lang="en-US" altLang="zh-CN" sz="2000" dirty="0" smtClean="0"/>
              <a:t>      static const AFX_MSGMAP* PASCAL _</a:t>
            </a:r>
            <a:r>
              <a:rPr lang="en-US" altLang="zh-CN" sz="2000" dirty="0" err="1" smtClean="0"/>
              <a:t>GetBaseMessageMap</a:t>
            </a:r>
            <a:r>
              <a:rPr lang="en-US" altLang="zh-CN" sz="2000" dirty="0" smtClean="0"/>
              <a:t>(); </a:t>
            </a:r>
          </a:p>
          <a:p>
            <a:r>
              <a:rPr lang="en-US" altLang="zh-CN" sz="2000" dirty="0" smtClean="0"/>
              <a:t>      virtual const AFX_MSGMAP* </a:t>
            </a:r>
            <a:r>
              <a:rPr lang="en-US" altLang="zh-CN" sz="2000" dirty="0" err="1" smtClean="0"/>
              <a:t>GetMessageMap</a:t>
            </a:r>
            <a:r>
              <a:rPr lang="en-US" altLang="zh-CN" sz="2000" dirty="0" smtClean="0"/>
              <a:t>() const;</a:t>
            </a:r>
          </a:p>
          <a:p>
            <a:r>
              <a:rPr lang="en-US" altLang="zh-CN" sz="2000" dirty="0" smtClean="0"/>
              <a:t> }</a:t>
            </a:r>
          </a:p>
          <a:p>
            <a:pPr algn="ctr"/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在类中添加消息宏的定义代码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消息宏的实现</a:t>
            </a:r>
            <a:r>
              <a:rPr lang="en-US" altLang="zh-CN" dirty="0" smtClean="0"/>
              <a:t>-</a:t>
            </a:r>
            <a:r>
              <a:rPr lang="zh-CN" altLang="en-US" b="1" dirty="0" smtClean="0"/>
              <a:t>代码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消息宏所对应类的实现代码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57224" y="2285992"/>
            <a:ext cx="7786742" cy="3571900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sz="1400" dirty="0" smtClean="0"/>
              <a:t>const AFX_MSGMAP* PASCAL </a:t>
            </a:r>
            <a:r>
              <a:rPr lang="en-US" altLang="zh-CN" sz="1400" dirty="0" err="1" smtClean="0"/>
              <a:t>CMsgFrame</a:t>
            </a:r>
            <a:r>
              <a:rPr lang="en-US" altLang="zh-CN" sz="1400" dirty="0" smtClean="0"/>
              <a:t>::_</a:t>
            </a:r>
            <a:r>
              <a:rPr lang="en-US" altLang="zh-CN" sz="1400" dirty="0" err="1" smtClean="0"/>
              <a:t>GetBaseMessageMap</a:t>
            </a:r>
            <a:r>
              <a:rPr lang="en-US" altLang="zh-CN" sz="1400" dirty="0" smtClean="0"/>
              <a:t>() </a:t>
            </a:r>
          </a:p>
          <a:p>
            <a:r>
              <a:rPr lang="en-US" altLang="zh-CN" sz="1400" dirty="0" smtClean="0"/>
              <a:t>{      return &amp;</a:t>
            </a:r>
            <a:r>
              <a:rPr lang="en-US" altLang="zh-CN" sz="1400" dirty="0" err="1" smtClean="0"/>
              <a:t>CFrameWnd</a:t>
            </a:r>
            <a:r>
              <a:rPr lang="en-US" altLang="zh-CN" sz="1400" dirty="0" smtClean="0"/>
              <a:t>::</a:t>
            </a:r>
            <a:r>
              <a:rPr lang="en-US" altLang="zh-CN" sz="1400" dirty="0" err="1" smtClean="0"/>
              <a:t>messageMap</a:t>
            </a:r>
            <a:r>
              <a:rPr lang="en-US" altLang="zh-CN" sz="1400" dirty="0" smtClean="0"/>
              <a:t>;          }</a:t>
            </a:r>
          </a:p>
          <a:p>
            <a:r>
              <a:rPr lang="en-US" altLang="zh-CN" sz="1400" dirty="0" smtClean="0"/>
              <a:t>const AFX_MSGMAP* </a:t>
            </a:r>
            <a:r>
              <a:rPr lang="en-US" altLang="zh-CN" sz="1400" dirty="0" err="1" smtClean="0"/>
              <a:t>CMsgFrame</a:t>
            </a:r>
            <a:r>
              <a:rPr lang="en-US" altLang="zh-CN" sz="1400" dirty="0" smtClean="0"/>
              <a:t>::</a:t>
            </a:r>
            <a:r>
              <a:rPr lang="en-US" altLang="zh-CN" sz="1400" dirty="0" err="1" smtClean="0"/>
              <a:t>GetMessageMap</a:t>
            </a:r>
            <a:r>
              <a:rPr lang="en-US" altLang="zh-CN" sz="1400" dirty="0" smtClean="0"/>
              <a:t>() const</a:t>
            </a:r>
          </a:p>
          <a:p>
            <a:r>
              <a:rPr lang="en-US" altLang="zh-CN" sz="1400" dirty="0" smtClean="0"/>
              <a:t>{      return &amp;</a:t>
            </a:r>
            <a:r>
              <a:rPr lang="en-US" altLang="zh-CN" sz="1400" dirty="0" err="1" smtClean="0"/>
              <a:t>CMsgFrame</a:t>
            </a:r>
            <a:r>
              <a:rPr lang="en-US" altLang="zh-CN" sz="1400" dirty="0" smtClean="0"/>
              <a:t>::</a:t>
            </a:r>
            <a:r>
              <a:rPr lang="en-US" altLang="zh-CN" sz="1400" dirty="0" err="1" smtClean="0"/>
              <a:t>messageMap</a:t>
            </a:r>
            <a:r>
              <a:rPr lang="en-US" altLang="zh-CN" sz="1400" dirty="0" smtClean="0"/>
              <a:t>;          }</a:t>
            </a:r>
          </a:p>
          <a:p>
            <a:r>
              <a:rPr lang="en-US" altLang="zh-CN" sz="1400" dirty="0" smtClean="0"/>
              <a:t>AFX_COMDAT AFX_DATADEF const AFX_MSGMAP </a:t>
            </a:r>
            <a:r>
              <a:rPr lang="en-US" altLang="zh-CN" sz="1400" dirty="0" err="1" smtClean="0"/>
              <a:t>CMsgFrame</a:t>
            </a:r>
            <a:r>
              <a:rPr lang="en-US" altLang="zh-CN" sz="1400" dirty="0" smtClean="0"/>
              <a:t>::</a:t>
            </a:r>
            <a:r>
              <a:rPr lang="en-US" altLang="zh-CN" sz="1400" dirty="0" err="1" smtClean="0"/>
              <a:t>messageMap</a:t>
            </a:r>
            <a:r>
              <a:rPr lang="en-US" altLang="zh-CN" sz="1400" dirty="0" smtClean="0"/>
              <a:t> = </a:t>
            </a:r>
          </a:p>
          <a:p>
            <a:r>
              <a:rPr lang="en-US" altLang="zh-CN" sz="1400" dirty="0" smtClean="0"/>
              <a:t>{		</a:t>
            </a:r>
          </a:p>
          <a:p>
            <a:r>
              <a:rPr lang="en-US" altLang="zh-CN" sz="1400" dirty="0" smtClean="0"/>
              <a:t>      &amp;</a:t>
            </a:r>
            <a:r>
              <a:rPr lang="en-US" altLang="zh-CN" sz="1400" dirty="0" err="1" smtClean="0"/>
              <a:t>CMsgFrame</a:t>
            </a:r>
            <a:r>
              <a:rPr lang="en-US" altLang="zh-CN" sz="1400" smtClean="0"/>
              <a:t>::_GetBaseMessageMap, </a:t>
            </a:r>
            <a:endParaRPr lang="en-US" altLang="zh-CN" sz="1400" dirty="0" smtClean="0"/>
          </a:p>
          <a:p>
            <a:r>
              <a:rPr lang="en-US" altLang="zh-CN" sz="1400" dirty="0" smtClean="0"/>
              <a:t>      &amp;</a:t>
            </a:r>
            <a:r>
              <a:rPr lang="en-US" altLang="zh-CN" sz="1400" dirty="0" err="1" smtClean="0"/>
              <a:t>CMsgFrame</a:t>
            </a:r>
            <a:r>
              <a:rPr lang="en-US" altLang="zh-CN" sz="1400" dirty="0" smtClean="0"/>
              <a:t>::_</a:t>
            </a:r>
            <a:r>
              <a:rPr lang="en-US" altLang="zh-CN" sz="1400" dirty="0" err="1" smtClean="0"/>
              <a:t>messageEntries</a:t>
            </a:r>
            <a:r>
              <a:rPr lang="en-US" altLang="zh-CN" sz="1400" dirty="0" smtClean="0"/>
              <a:t>[0] </a:t>
            </a:r>
          </a:p>
          <a:p>
            <a:r>
              <a:rPr lang="en-US" altLang="zh-CN" sz="1400" dirty="0" smtClean="0"/>
              <a:t>}; </a:t>
            </a:r>
          </a:p>
          <a:p>
            <a:r>
              <a:rPr lang="en-US" altLang="zh-CN" sz="1400" dirty="0" smtClean="0"/>
              <a:t>AFX_COMDAT const AFX_MSGMAP_ENTRY </a:t>
            </a:r>
            <a:r>
              <a:rPr lang="en-US" altLang="zh-CN" sz="1400" dirty="0" err="1" smtClean="0"/>
              <a:t>CMsgFrame</a:t>
            </a:r>
            <a:r>
              <a:rPr lang="en-US" altLang="zh-CN" sz="1400" dirty="0" smtClean="0"/>
              <a:t>::_</a:t>
            </a:r>
            <a:r>
              <a:rPr lang="en-US" altLang="zh-CN" sz="1400" dirty="0" err="1" smtClean="0"/>
              <a:t>messageEntries</a:t>
            </a:r>
            <a:r>
              <a:rPr lang="en-US" altLang="zh-CN" sz="1400" dirty="0" smtClean="0"/>
              <a:t>[] = </a:t>
            </a:r>
          </a:p>
          <a:p>
            <a:r>
              <a:rPr lang="en-US" altLang="zh-CN" sz="1400" dirty="0" smtClean="0"/>
              <a:t>{  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smtClean="0"/>
              <a:t>{ WM_PAINT, 0, 0, 0, AfxSig_lwl,</a:t>
            </a:r>
            <a:endParaRPr lang="en-US" altLang="zh-CN" sz="1400" dirty="0" smtClean="0"/>
          </a:p>
          <a:p>
            <a:r>
              <a:rPr lang="en-US" altLang="zh-CN" sz="1400" dirty="0" smtClean="0"/>
              <a:t>(AFX_PMSG)(AFX_PMSGW)(LRESULT    (AFX_MSG_CALL </a:t>
            </a:r>
            <a:r>
              <a:rPr lang="en-US" altLang="zh-CN" sz="1400" dirty="0" err="1" smtClean="0"/>
              <a:t>CWnd</a:t>
            </a:r>
            <a:r>
              <a:rPr lang="en-US" altLang="zh-CN" sz="1400" smtClean="0"/>
              <a:t>::*)(WPARAM, </a:t>
            </a:r>
            <a:r>
              <a:rPr lang="en-US" altLang="zh-CN" sz="1400" dirty="0" smtClean="0"/>
              <a:t>LPARAM))&amp;</a:t>
            </a:r>
            <a:r>
              <a:rPr lang="en-US" altLang="zh-CN" sz="1400" err="1" smtClean="0"/>
              <a:t>OnPaint</a:t>
            </a:r>
            <a:r>
              <a:rPr lang="en-US" altLang="zh-CN" sz="1400" smtClean="0"/>
              <a:t> },</a:t>
            </a:r>
            <a:endParaRPr lang="en-US" altLang="zh-CN" sz="1400" dirty="0" smtClean="0"/>
          </a:p>
          <a:p>
            <a:r>
              <a:rPr lang="en-US" altLang="zh-CN" sz="1400" dirty="0" smtClean="0"/>
              <a:t>   </a:t>
            </a:r>
            <a:r>
              <a:rPr lang="en-US" altLang="zh-CN" sz="1400" smtClean="0"/>
              <a:t>{0, 0, 0, 0, AfxSig_end, </a:t>
            </a:r>
            <a:r>
              <a:rPr lang="en-US" altLang="zh-CN" sz="1400" dirty="0" smtClean="0"/>
              <a:t>(AFX_PMSG)0 } </a:t>
            </a:r>
          </a:p>
          <a:p>
            <a:r>
              <a:rPr lang="en-US" altLang="zh-CN" sz="1400" dirty="0" smtClean="0"/>
              <a:t>};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消息宏的实现</a:t>
            </a:r>
            <a:r>
              <a:rPr lang="en-US" altLang="zh-CN" dirty="0" smtClean="0"/>
              <a:t>-</a:t>
            </a:r>
            <a:r>
              <a:rPr lang="zh-CN" altLang="en-US" b="1" dirty="0" smtClean="0"/>
              <a:t>代码说明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_</a:t>
            </a:r>
            <a:r>
              <a:rPr lang="en-US" altLang="zh-CN" dirty="0" err="1" smtClean="0"/>
              <a:t>messageEntries</a:t>
            </a:r>
            <a:r>
              <a:rPr lang="en-US" altLang="zh-CN" dirty="0" smtClean="0"/>
              <a:t>[]</a:t>
            </a:r>
          </a:p>
          <a:p>
            <a:pPr lvl="1"/>
            <a:r>
              <a:rPr lang="zh-CN" altLang="en-US" dirty="0" smtClean="0"/>
              <a:t>静态变量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类型为 </a:t>
            </a:r>
            <a:r>
              <a:rPr lang="en-US" altLang="zh-CN" dirty="0" smtClean="0"/>
              <a:t>AFX_MSGMAP_ENTRY</a:t>
            </a:r>
          </a:p>
          <a:p>
            <a:pPr lvl="1"/>
            <a:r>
              <a:rPr lang="zh-CN" altLang="en-US" dirty="0" smtClean="0"/>
              <a:t>保存</a:t>
            </a:r>
            <a:r>
              <a:rPr lang="en-US" altLang="zh-CN" dirty="0" err="1" smtClean="0"/>
              <a:t>CMsgFrame</a:t>
            </a:r>
            <a:r>
              <a:rPr lang="zh-CN" altLang="en-US" dirty="0" smtClean="0"/>
              <a:t>中消息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和对应的消息处理函数的数组</a:t>
            </a:r>
            <a:endParaRPr lang="en-US" altLang="zh-CN" dirty="0" smtClean="0"/>
          </a:p>
          <a:p>
            <a:r>
              <a:rPr lang="en-US" altLang="zh-CN" dirty="0" err="1" smtClean="0"/>
              <a:t>messageMap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类型为 </a:t>
            </a:r>
            <a:r>
              <a:rPr lang="en-US" altLang="zh-CN" dirty="0" smtClean="0"/>
              <a:t>AFX_MSGMAP</a:t>
            </a:r>
          </a:p>
          <a:p>
            <a:pPr lvl="1"/>
            <a:r>
              <a:rPr lang="zh-CN" altLang="en-US" dirty="0" smtClean="0"/>
              <a:t>保存了</a:t>
            </a:r>
            <a:r>
              <a:rPr lang="en-US" altLang="zh-CN" dirty="0" err="1" smtClean="0"/>
              <a:t>CMsgFrame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GetBaseMessageMap</a:t>
            </a:r>
            <a:r>
              <a:rPr lang="zh-CN" altLang="en-US" dirty="0" smtClean="0"/>
              <a:t>函数指针以及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messageEntries</a:t>
            </a:r>
            <a:r>
              <a:rPr lang="zh-CN" altLang="en-US" dirty="0" smtClean="0"/>
              <a:t>数组地址</a:t>
            </a:r>
            <a:endParaRPr lang="en-US" altLang="zh-CN" dirty="0" smtClean="0"/>
          </a:p>
          <a:p>
            <a:r>
              <a:rPr lang="en-US" altLang="zh-CN" dirty="0" err="1" smtClean="0"/>
              <a:t>GetBaseMessageMap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获取父类的</a:t>
            </a:r>
            <a:r>
              <a:rPr lang="en-US" altLang="zh-CN" dirty="0" err="1" smtClean="0"/>
              <a:t>messageMap</a:t>
            </a:r>
            <a:r>
              <a:rPr lang="zh-CN" altLang="en-US" dirty="0" smtClean="0"/>
              <a:t>的地址</a:t>
            </a:r>
            <a:endParaRPr lang="en-US" altLang="zh-CN" dirty="0" smtClean="0"/>
          </a:p>
          <a:p>
            <a:r>
              <a:rPr lang="en-US" altLang="zh-CN" dirty="0" err="1" smtClean="0"/>
              <a:t>GetMessageMap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获取本身的</a:t>
            </a:r>
            <a:r>
              <a:rPr lang="en-US" altLang="zh-CN" dirty="0" err="1" smtClean="0"/>
              <a:t>messageMap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消息映射的处理过程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消息处理函数</a:t>
            </a:r>
            <a:r>
              <a:rPr lang="en-US" altLang="zh-CN" dirty="0" err="1" smtClean="0"/>
              <a:t>WindowProc</a:t>
            </a:r>
            <a:r>
              <a:rPr lang="zh-CN" altLang="en-US" dirty="0" smtClean="0"/>
              <a:t>收到消息后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OnWndMsg</a:t>
            </a:r>
            <a:r>
              <a:rPr lang="zh-CN" altLang="en-US" dirty="0" smtClean="0"/>
              <a:t>处理消息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OnWndMsg</a:t>
            </a:r>
            <a:r>
              <a:rPr lang="zh-CN" altLang="en-US" dirty="0" smtClean="0"/>
              <a:t>如果不处理消息，</a:t>
            </a:r>
            <a:r>
              <a:rPr lang="en-US" altLang="zh-CN" dirty="0" err="1" smtClean="0"/>
              <a:t>WindowProc</a:t>
            </a:r>
            <a:r>
              <a:rPr lang="zh-CN" altLang="en-US" dirty="0" smtClean="0"/>
              <a:t>函数调用</a:t>
            </a:r>
            <a:r>
              <a:rPr lang="en-US" altLang="zh-CN" dirty="0" err="1" smtClean="0"/>
              <a:t>DefWindowProc</a:t>
            </a:r>
            <a:r>
              <a:rPr lang="zh-CN" altLang="en-US" dirty="0" smtClean="0"/>
              <a:t>默认处理消息并返回，否则</a:t>
            </a:r>
            <a:r>
              <a:rPr lang="en-US" altLang="zh-CN" dirty="0" err="1" smtClean="0"/>
              <a:t>OnWndMsg</a:t>
            </a:r>
            <a:r>
              <a:rPr lang="zh-CN" altLang="en-US" dirty="0" smtClean="0"/>
              <a:t>处理消息继续执行。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GetMessageMap</a:t>
            </a:r>
            <a:r>
              <a:rPr lang="zh-CN" altLang="en-US" dirty="0" smtClean="0"/>
              <a:t>函数获取该窗口类的</a:t>
            </a:r>
            <a:r>
              <a:rPr lang="en-US" altLang="zh-CN" dirty="0" err="1" smtClean="0"/>
              <a:t>messageMap</a:t>
            </a:r>
            <a:r>
              <a:rPr lang="zh-CN" altLang="en-US" dirty="0" smtClean="0"/>
              <a:t>变量的地址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28662" y="4714884"/>
            <a:ext cx="7358114" cy="1214446"/>
          </a:xfrm>
          <a:prstGeom prst="roundRect">
            <a:avLst>
              <a:gd name="adj" fmla="val 611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1"/>
            <a:r>
              <a:rPr lang="en-US" altLang="zh-CN" sz="2000" dirty="0" smtClean="0"/>
              <a:t>const AFX_MSGMAP* </a:t>
            </a:r>
            <a:r>
              <a:rPr lang="en-US" altLang="zh-CN" sz="2000" dirty="0" err="1" smtClean="0"/>
              <a:t>pMessageMap</a:t>
            </a:r>
            <a:r>
              <a:rPr lang="en-US" altLang="zh-CN" sz="2000" dirty="0" smtClean="0"/>
              <a:t>; </a:t>
            </a:r>
          </a:p>
          <a:p>
            <a:pPr lvl="1"/>
            <a:r>
              <a:rPr lang="en-US" altLang="zh-CN" sz="2000" dirty="0" err="1" smtClean="0"/>
              <a:t>pMessageMap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GetMessageMap</a:t>
            </a:r>
            <a:r>
              <a:rPr lang="en-US" altLang="zh-CN" sz="2000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消息映射的处理过程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messageMap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lpEntries</a:t>
            </a:r>
            <a:r>
              <a:rPr lang="zh-CN" altLang="en-US" dirty="0" smtClean="0"/>
              <a:t>数组中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查找消息</a:t>
            </a:r>
            <a:r>
              <a:rPr lang="en-US" altLang="zh-CN" dirty="0" smtClean="0"/>
              <a:t>ID</a:t>
            </a:r>
            <a:r>
              <a:rPr lang="zh-CN" altLang="en-US" dirty="0" smtClean="0"/>
              <a:t>所对应的数组元素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如果未找到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获取父类的</a:t>
            </a:r>
            <a:r>
              <a:rPr lang="en-US" altLang="zh-CN" dirty="0" err="1" smtClean="0"/>
              <a:t>messageMap</a:t>
            </a:r>
            <a:r>
              <a:rPr lang="zh-CN" altLang="en-US" dirty="0" smtClean="0"/>
              <a:t>指针，从父类的</a:t>
            </a:r>
            <a:r>
              <a:rPr lang="en-US" altLang="zh-CN" dirty="0" err="1" smtClean="0"/>
              <a:t>lpEntries</a:t>
            </a:r>
            <a:r>
              <a:rPr lang="zh-CN" altLang="en-US" dirty="0" smtClean="0"/>
              <a:t>数组继续查找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如果找到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获取找到的数组元素的地址</a:t>
            </a:r>
            <a:r>
              <a:rPr lang="en-US" altLang="zh-CN" dirty="0" err="1" smtClean="0"/>
              <a:t>lpEntry</a:t>
            </a:r>
            <a:r>
              <a:rPr lang="zh-CN" altLang="en-US" dirty="0" smtClean="0"/>
              <a:t>，退出查找过程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执行下一步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应用程序全局窗口类的注册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err="1" smtClean="0"/>
              <a:t>RegisterClass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RegisterClassEx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	</a:t>
            </a:r>
          </a:p>
          <a:p>
            <a:pPr>
              <a:buNone/>
            </a:pPr>
            <a:r>
              <a:rPr lang="en-US" altLang="zh-CN" sz="2400" dirty="0" smtClean="0"/>
              <a:t>ATOM </a:t>
            </a:r>
            <a:r>
              <a:rPr lang="en-US" altLang="zh-CN" sz="2400" dirty="0" err="1" smtClean="0"/>
              <a:t>RegisterClass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CONST WNDCLASS *</a:t>
            </a:r>
            <a:r>
              <a:rPr lang="en-US" altLang="zh-CN" sz="2400" dirty="0" err="1" smtClean="0"/>
              <a:t>lpWndClass</a:t>
            </a:r>
            <a:r>
              <a:rPr lang="en-US" altLang="zh-CN" sz="2400" dirty="0" smtClean="0"/>
              <a:t> //</a:t>
            </a:r>
            <a:r>
              <a:rPr lang="zh-CN" altLang="en-US" sz="2400" dirty="0" smtClean="0"/>
              <a:t>窗口类的数据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); </a:t>
            </a:r>
            <a:r>
              <a:rPr lang="zh-CN" altLang="en-US" sz="2400" dirty="0" smtClean="0"/>
              <a:t>注册成功后，返回一个数字标识。</a:t>
            </a:r>
          </a:p>
          <a:p>
            <a:r>
              <a:rPr lang="en-US" altLang="zh-CN" sz="2400" dirty="0" smtClean="0"/>
              <a:t>ATOM </a:t>
            </a:r>
            <a:r>
              <a:rPr lang="en-US" altLang="zh-CN" sz="2400" dirty="0" err="1" smtClean="0"/>
              <a:t>RegisterClassEx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CONST WNDCLASSEX *</a:t>
            </a:r>
            <a:r>
              <a:rPr lang="en-US" altLang="zh-CN" sz="2400" dirty="0" err="1" smtClean="0"/>
              <a:t>lpwcx</a:t>
            </a:r>
            <a:r>
              <a:rPr lang="en-US" altLang="zh-CN" sz="2400" dirty="0" smtClean="0"/>
              <a:t>  //</a:t>
            </a:r>
            <a:r>
              <a:rPr lang="zh-CN" altLang="en-US" sz="2400" dirty="0" smtClean="0"/>
              <a:t>窗口类的数据</a:t>
            </a:r>
          </a:p>
          <a:p>
            <a:pPr>
              <a:buNone/>
            </a:pPr>
            <a:r>
              <a:rPr lang="en-US" altLang="zh-CN" sz="2400" dirty="0" smtClean="0"/>
              <a:t>);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消息映射的处理过程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messageMap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lpEntries</a:t>
            </a:r>
            <a:r>
              <a:rPr lang="zh-CN" altLang="en-US" dirty="0" smtClean="0"/>
              <a:t>数组中，查找消息</a:t>
            </a:r>
            <a:r>
              <a:rPr lang="en-US" altLang="zh-CN" dirty="0" smtClean="0"/>
              <a:t>ID</a:t>
            </a:r>
            <a:r>
              <a:rPr lang="zh-CN" altLang="en-US" dirty="0" smtClean="0"/>
              <a:t>所对应的数组元素。</a:t>
            </a:r>
            <a:endParaRPr lang="en-US" altLang="zh-CN" dirty="0" smtClean="0"/>
          </a:p>
          <a:p>
            <a:r>
              <a:rPr lang="zh-CN" altLang="en-US" dirty="0" smtClean="0"/>
              <a:t>根据找到的消息处理函数的类型标识，调用对应的的函数指针，处理消息。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消息分类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窗口消息</a:t>
            </a:r>
            <a:endParaRPr lang="en-US" altLang="zh-CN" dirty="0" smtClean="0"/>
          </a:p>
          <a:p>
            <a:r>
              <a:rPr lang="zh-CN" altLang="en-US" dirty="0" smtClean="0"/>
              <a:t>命令消息</a:t>
            </a:r>
            <a:endParaRPr lang="en-US" altLang="zh-CN" dirty="0" smtClean="0"/>
          </a:p>
          <a:p>
            <a:r>
              <a:rPr lang="zh-CN" altLang="en-US" dirty="0" smtClean="0"/>
              <a:t>通知消息</a:t>
            </a:r>
            <a:endParaRPr lang="en-US" altLang="zh-CN" dirty="0" smtClean="0"/>
          </a:p>
          <a:p>
            <a:r>
              <a:rPr lang="zh-CN" altLang="en-US" dirty="0" smtClean="0"/>
              <a:t>自注册消息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窗口消息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r>
              <a:rPr lang="en-US" altLang="zh-CN" dirty="0" smtClean="0"/>
              <a:t>WM_CREATE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、鼠标、键盘等消息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这些消息的处理方式是直接调用消息处理函数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这类消息使用的宏</a:t>
            </a:r>
          </a:p>
          <a:p>
            <a:pPr lvl="1"/>
            <a:r>
              <a:rPr lang="en-US" altLang="zh-CN" dirty="0" smtClean="0"/>
              <a:t>ON_MESSAGE(  )</a:t>
            </a:r>
          </a:p>
          <a:p>
            <a:pPr lvl="1"/>
            <a:r>
              <a:rPr lang="en-US" altLang="zh-CN" dirty="0" smtClean="0"/>
              <a:t>ON_WM_XXXXX( )</a:t>
            </a:r>
          </a:p>
          <a:p>
            <a:pPr lvl="1"/>
            <a:r>
              <a:rPr lang="en-US" altLang="zh-CN" dirty="0" smtClean="0"/>
              <a:t>ON_WM_CREATE()</a:t>
            </a:r>
          </a:p>
          <a:p>
            <a:r>
              <a:rPr lang="zh-CN" altLang="en-US" dirty="0" smtClean="0"/>
              <a:t>消息处理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基本采用前述的方式。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命令消息 </a:t>
            </a:r>
            <a:r>
              <a:rPr lang="en-US" altLang="zh-CN" b="1" dirty="0" smtClean="0"/>
              <a:t>WM_COMMAND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命令消息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菜单、工具栏、按钮等点击时的命令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消息首先发送到主窗口，由主窗口逐层向子窗口派发。</a:t>
            </a:r>
          </a:p>
          <a:p>
            <a:r>
              <a:rPr lang="zh-CN" altLang="en-US" dirty="0" smtClean="0"/>
              <a:t>这类的消息使用的宏</a:t>
            </a:r>
          </a:p>
          <a:p>
            <a:pPr lvl="1"/>
            <a:r>
              <a:rPr lang="en-US" altLang="zh-CN" dirty="0" smtClean="0"/>
              <a:t>ON_COMMAND( )</a:t>
            </a:r>
          </a:p>
          <a:p>
            <a:pPr lvl="1"/>
            <a:r>
              <a:rPr lang="en-US" altLang="zh-CN" dirty="0" smtClean="0"/>
              <a:t>ON_COMMAND_RANGE( )</a:t>
            </a:r>
          </a:p>
          <a:p>
            <a:r>
              <a:rPr lang="zh-CN" altLang="en-US" dirty="0" smtClean="0"/>
              <a:t>消息处理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OnWndMsg</a:t>
            </a:r>
            <a:r>
              <a:rPr lang="zh-CN" altLang="en-US" dirty="0" smtClean="0"/>
              <a:t>中调用</a:t>
            </a:r>
            <a:r>
              <a:rPr lang="en-US" altLang="zh-CN" dirty="0" err="1" smtClean="0"/>
              <a:t>OnCommand</a:t>
            </a:r>
            <a:r>
              <a:rPr lang="zh-CN" altLang="en-US" dirty="0" smtClean="0"/>
              <a:t>处理函数进行消息处理。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通知消息 </a:t>
            </a:r>
            <a:r>
              <a:rPr lang="en-US" altLang="zh-CN" dirty="0" smtClean="0"/>
              <a:t>WM_NOTIFY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通知消息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子窗口对父窗口的通知消息。</a:t>
            </a:r>
          </a:p>
          <a:p>
            <a:r>
              <a:rPr lang="zh-CN" altLang="en-US" dirty="0" smtClean="0"/>
              <a:t>控件消息宏，例如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EDIT</a:t>
            </a:r>
            <a:r>
              <a:rPr lang="zh-CN" altLang="en-US" dirty="0" smtClean="0"/>
              <a:t>控件 </a:t>
            </a:r>
            <a:r>
              <a:rPr lang="en-US" altLang="zh-CN" dirty="0" smtClean="0"/>
              <a:t>ON_EN_CHANGE</a:t>
            </a:r>
          </a:p>
          <a:p>
            <a:pPr lvl="1"/>
            <a:r>
              <a:rPr lang="en-US" altLang="zh-CN" dirty="0" smtClean="0"/>
              <a:t>ON_NOTIFY/ON_NOTIFY_RANGE</a:t>
            </a:r>
          </a:p>
          <a:p>
            <a:r>
              <a:rPr lang="zh-CN" altLang="en-US" dirty="0" smtClean="0"/>
              <a:t>消息处理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OnWndMsg</a:t>
            </a:r>
            <a:r>
              <a:rPr lang="zh-CN" altLang="en-US" dirty="0" smtClean="0"/>
              <a:t>中调用</a:t>
            </a:r>
            <a:r>
              <a:rPr lang="en-US" altLang="zh-CN" dirty="0" err="1" smtClean="0"/>
              <a:t>OnNotify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OnCommand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处理函数进行消息处理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自注册消息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用户自注册消息的处理。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用户需调用</a:t>
            </a:r>
            <a:r>
              <a:rPr lang="en-US" altLang="zh-CN" dirty="0" err="1" smtClean="0"/>
              <a:t>RegisterWindowMessage</a:t>
            </a:r>
            <a:r>
              <a:rPr lang="zh-CN" altLang="en-US" dirty="0" smtClean="0"/>
              <a:t>函数注册消息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然后在消息映射中使用。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返回注册成功的消息</a:t>
            </a:r>
            <a:r>
              <a:rPr lang="en-US" altLang="zh-CN" dirty="0" smtClean="0"/>
              <a:t>ID(0xC000-0xFFFF)</a:t>
            </a:r>
          </a:p>
          <a:p>
            <a:r>
              <a:rPr lang="zh-CN" altLang="en-US" dirty="0" smtClean="0"/>
              <a:t>消息映射宏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ON_REGISTERED_MESSAGE</a:t>
            </a:r>
          </a:p>
          <a:p>
            <a:r>
              <a:rPr lang="zh-CN" altLang="en-US" dirty="0" smtClean="0"/>
              <a:t>消息处理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与窗口消息处理类似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但是在查找消息处理函数和执行消息处理函数时不同。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菜单、工具栏和视图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778000"/>
            <a:ext cx="5610225" cy="39703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908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556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3204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5148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4500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852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33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菜单相关类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CMenu</a:t>
            </a:r>
            <a:r>
              <a:rPr lang="zh-CN" altLang="en-US" dirty="0" smtClean="0"/>
              <a:t>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HMENU</a:t>
            </a:r>
            <a:r>
              <a:rPr lang="zh-CN" altLang="en-US" dirty="0" smtClean="0"/>
              <a:t>句柄及相关的菜单的</a:t>
            </a:r>
            <a:r>
              <a:rPr lang="en-US" altLang="zh-CN" dirty="0" smtClean="0"/>
              <a:t>Win32 API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菜单的用法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在项目中，添加菜单资源</a:t>
            </a:r>
          </a:p>
          <a:p>
            <a:pPr lvl="1"/>
            <a:r>
              <a:rPr lang="zh-CN" altLang="en-US" dirty="0" smtClean="0"/>
              <a:t>在窗口创建时，添加菜单项到窗口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菜单项的命令响应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ON_COMMAND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只要是</a:t>
            </a:r>
            <a:r>
              <a:rPr lang="en-US" altLang="zh-CN" dirty="0" err="1" smtClean="0"/>
              <a:t>CCmdTarget</a:t>
            </a:r>
            <a:r>
              <a:rPr lang="zh-CN" altLang="en-US" dirty="0" smtClean="0"/>
              <a:t>的子类，都可以添加菜单的消息映射机制</a:t>
            </a:r>
            <a:r>
              <a:rPr lang="en-US" altLang="zh-CN" dirty="0" smtClean="0"/>
              <a:t>.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应用程序全局窗口类的注册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_WNDCLASSEX { </a:t>
            </a:r>
          </a:p>
          <a:p>
            <a:r>
              <a:rPr lang="en-US" altLang="zh-CN" dirty="0" smtClean="0"/>
              <a:t>    UINT       </a:t>
            </a:r>
            <a:r>
              <a:rPr lang="en-US" altLang="zh-CN" dirty="0" err="1" smtClean="0"/>
              <a:t>cbSize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结构体的大小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UINT       style;  //</a:t>
            </a:r>
            <a:r>
              <a:rPr lang="zh-CN" altLang="en-US" dirty="0" smtClean="0"/>
              <a:t>窗口类的风格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WNDPROC    </a:t>
            </a:r>
            <a:r>
              <a:rPr lang="en-US" altLang="zh-CN" dirty="0" err="1" smtClean="0"/>
              <a:t>lpfnWndProc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窗口处理函数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cbClsExtra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窗口类的附加数据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cbWndExtra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窗口的附加数据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HINSTANCE 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当前模块的实例句柄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HICON      </a:t>
            </a:r>
            <a:r>
              <a:rPr lang="en-US" altLang="zh-CN" dirty="0" err="1" smtClean="0"/>
              <a:t>hIcon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窗口图标句柄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HCURSOR    </a:t>
            </a:r>
            <a:r>
              <a:rPr lang="en-US" altLang="zh-CN" dirty="0" err="1" smtClean="0"/>
              <a:t>hCursor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鼠标的句柄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HBRUSH     </a:t>
            </a:r>
            <a:r>
              <a:rPr lang="en-US" altLang="zh-CN" dirty="0" err="1" smtClean="0"/>
              <a:t>hbrBackground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绘制窗口背景的画刷句柄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LPCTSTR    </a:t>
            </a:r>
            <a:r>
              <a:rPr lang="en-US" altLang="zh-CN" dirty="0" err="1" smtClean="0"/>
              <a:t>lpszMenuName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窗口菜单的资源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字符串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LPCTSTR    </a:t>
            </a:r>
            <a:r>
              <a:rPr lang="en-US" altLang="zh-CN" dirty="0" err="1" smtClean="0"/>
              <a:t>lpszClassName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窗口类的名称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HICON      </a:t>
            </a:r>
            <a:r>
              <a:rPr lang="en-US" altLang="zh-CN" dirty="0" err="1" smtClean="0"/>
              <a:t>hIconSm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窗口的小图标句柄 </a:t>
            </a:r>
          </a:p>
          <a:p>
            <a:r>
              <a:rPr lang="en-US" altLang="zh-CN" dirty="0" smtClean="0"/>
              <a:t>} WNDCLASSEX, *PWNDCLASSEX;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工具栏的使用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MFC</a:t>
            </a:r>
            <a:r>
              <a:rPr lang="zh-CN" altLang="en-US" dirty="0" smtClean="0"/>
              <a:t>工具栏相关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CToolBar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父类是</a:t>
            </a:r>
            <a:r>
              <a:rPr lang="en-US" altLang="zh-CN" dirty="0" err="1" smtClean="0"/>
              <a:t>CControBar</a:t>
            </a:r>
            <a:r>
              <a:rPr lang="zh-CN" altLang="en-US" dirty="0" smtClean="0"/>
              <a:t>，提供了与框架窗口相关的支持。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CToolBarCtrl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父类是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，对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Toolbar</a:t>
            </a:r>
            <a:r>
              <a:rPr lang="zh-CN" altLang="en-US" dirty="0" smtClean="0"/>
              <a:t>控件进行封装。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程序当中，一般使用</a:t>
            </a:r>
            <a:r>
              <a:rPr lang="en-US" altLang="zh-CN" dirty="0" err="1" smtClean="0"/>
              <a:t>CToolBar</a:t>
            </a:r>
            <a:r>
              <a:rPr lang="zh-CN" altLang="en-US" dirty="0" smtClean="0"/>
              <a:t>创建工具栏，如果要进更多工具栏的操作，需要使用</a:t>
            </a:r>
            <a:r>
              <a:rPr lang="en-US" altLang="zh-CN" dirty="0" err="1" smtClean="0"/>
              <a:t>GetToolBarCtrl</a:t>
            </a:r>
            <a:r>
              <a:rPr lang="zh-CN" altLang="en-US" dirty="0" smtClean="0"/>
              <a:t>函数获取该工具栏的</a:t>
            </a:r>
            <a:r>
              <a:rPr lang="en-US" altLang="zh-CN" dirty="0" err="1" smtClean="0"/>
              <a:t>CToolBarCtrl</a:t>
            </a:r>
            <a:r>
              <a:rPr lang="zh-CN" altLang="en-US" dirty="0" smtClean="0"/>
              <a:t>类。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工具栏的使用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工具栏的使用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添加工具栏资源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err="1" smtClean="0"/>
              <a:t>CToolBar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err="1" smtClean="0"/>
              <a:t>CToolBar</a:t>
            </a:r>
            <a:r>
              <a:rPr lang="zh-CN" altLang="en-US" dirty="0" smtClean="0"/>
              <a:t>的头文件是</a:t>
            </a:r>
            <a:r>
              <a:rPr lang="en-US" altLang="zh-CN" dirty="0" err="1" smtClean="0"/>
              <a:t>afxext.h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创建工具栏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Create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CreateEx</a:t>
            </a:r>
            <a:r>
              <a:rPr lang="zh-CN" altLang="en-US" dirty="0" smtClean="0"/>
              <a:t>创建工具栏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加载工具栏资源 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LoadToolBar</a:t>
            </a:r>
            <a:r>
              <a:rPr lang="zh-CN" altLang="en-US" dirty="0" smtClean="0"/>
              <a:t>加载</a:t>
            </a:r>
            <a:r>
              <a:rPr lang="zh-CN" altLang="en-US" smtClean="0"/>
              <a:t>工具栏资源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工具栏的使用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工具栏的停靠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工具栏支持停靠 </a:t>
            </a:r>
            <a:r>
              <a:rPr lang="en-US" altLang="zh-CN" dirty="0" err="1" smtClean="0"/>
              <a:t>CToolBar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EnableDocking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框架窗口支持停靠  </a:t>
            </a:r>
            <a:r>
              <a:rPr lang="en-US" altLang="zh-CN" dirty="0" err="1" smtClean="0"/>
              <a:t>CFrameWnd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EnableDocking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停靠工具栏  </a:t>
            </a:r>
            <a:r>
              <a:rPr lang="en-US" altLang="zh-CN" dirty="0" err="1" smtClean="0"/>
              <a:t>CFrameWnd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DockControlBar</a:t>
            </a:r>
            <a:endParaRPr lang="en-US" altLang="zh-CN" dirty="0" smtClean="0"/>
          </a:p>
          <a:p>
            <a:r>
              <a:rPr lang="zh-CN" altLang="en-US" dirty="0" smtClean="0"/>
              <a:t>工具栏的显示和关闭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CFrameWnd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ShowControlBar</a:t>
            </a:r>
            <a:endParaRPr lang="en-US" altLang="zh-CN" dirty="0" smtClean="0"/>
          </a:p>
          <a:p>
            <a:r>
              <a:rPr lang="zh-CN" altLang="en-US" dirty="0" smtClean="0"/>
              <a:t> 命令消息处理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菜单和工具栏按钮状态和提示信息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添加状态处理函数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afx_msg</a:t>
            </a:r>
            <a:r>
              <a:rPr lang="en-US" altLang="zh-CN" dirty="0" smtClean="0"/>
              <a:t> void XXXXX( </a:t>
            </a:r>
            <a:r>
              <a:rPr lang="en-US" altLang="zh-CN" dirty="0" err="1" smtClean="0"/>
              <a:t>CCmdUI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pCmdUI</a:t>
            </a:r>
            <a:r>
              <a:rPr lang="en-US" altLang="zh-CN" dirty="0" smtClean="0"/>
              <a:t> );</a:t>
            </a:r>
          </a:p>
          <a:p>
            <a:r>
              <a:rPr lang="zh-CN" altLang="en-US" dirty="0" smtClean="0"/>
              <a:t>添加消息映射宏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ON_UPDATE_COMMAND_UI</a:t>
            </a:r>
          </a:p>
          <a:p>
            <a:r>
              <a:rPr lang="zh-CN" altLang="en-US" dirty="0" smtClean="0"/>
              <a:t>在状态处理函数设置菜单或工具栏按钮状态使用</a:t>
            </a:r>
            <a:r>
              <a:rPr lang="en-US" altLang="zh-CN" dirty="0" err="1" smtClean="0"/>
              <a:t>CCmdUI</a:t>
            </a:r>
            <a:r>
              <a:rPr lang="zh-CN" altLang="en-US" dirty="0" smtClean="0"/>
              <a:t>提供的成员函数，可以修改状态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菜单和工具栏按钮状态和提示信息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Tooltip</a:t>
            </a:r>
            <a:r>
              <a:rPr lang="zh-CN" altLang="en-US" dirty="0" smtClean="0"/>
              <a:t>提示信息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工具栏需要有</a:t>
            </a:r>
            <a:r>
              <a:rPr lang="en-US" altLang="zh-CN" dirty="0" smtClean="0"/>
              <a:t>CBRS_TOOLTIPS </a:t>
            </a:r>
          </a:p>
          <a:p>
            <a:pPr lvl="1"/>
            <a:r>
              <a:rPr lang="zh-CN" altLang="en-US" dirty="0" smtClean="0"/>
              <a:t>添加提示信息字符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根据命令</a:t>
            </a:r>
            <a:r>
              <a:rPr lang="en-US" altLang="zh-CN" dirty="0" smtClean="0"/>
              <a:t>ID</a:t>
            </a:r>
            <a:r>
              <a:rPr lang="zh-CN" altLang="en-US" dirty="0" smtClean="0"/>
              <a:t>添加字符串资源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格式</a:t>
            </a:r>
            <a:r>
              <a:rPr lang="en-US" altLang="zh-CN" dirty="0" smtClean="0"/>
              <a:t>:   XXX\</a:t>
            </a:r>
            <a:r>
              <a:rPr lang="en-US" altLang="zh-CN" dirty="0" err="1" smtClean="0"/>
              <a:t>nYYY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XXX - </a:t>
            </a:r>
            <a:r>
              <a:rPr lang="zh-CN" altLang="en-US" dirty="0" smtClean="0"/>
              <a:t>状态栏提示信息</a:t>
            </a:r>
          </a:p>
          <a:p>
            <a:pPr lvl="2"/>
            <a:r>
              <a:rPr lang="en-US" altLang="zh-CN" dirty="0" smtClean="0"/>
              <a:t>YYY - </a:t>
            </a:r>
            <a:r>
              <a:rPr lang="zh-CN" altLang="en-US" dirty="0" smtClean="0"/>
              <a:t>工具栏提示信息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状态栏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状态栏相关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CStatusBar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父类是</a:t>
            </a:r>
            <a:r>
              <a:rPr lang="en-US" altLang="zh-CN" dirty="0" err="1" smtClean="0"/>
              <a:t>CControBar</a:t>
            </a:r>
            <a:r>
              <a:rPr lang="zh-CN" altLang="en-US" dirty="0" smtClean="0"/>
              <a:t>，提供了与框架窗口相关的支持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CStatusBarCtrl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父类是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，对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下的</a:t>
            </a:r>
            <a:r>
              <a:rPr lang="en-US" altLang="zh-CN" dirty="0" err="1" smtClean="0"/>
              <a:t>Statusbar</a:t>
            </a:r>
            <a:r>
              <a:rPr lang="zh-CN" altLang="en-US" dirty="0" smtClean="0"/>
              <a:t>控件进行封装。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程序中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通常使用</a:t>
            </a:r>
            <a:r>
              <a:rPr lang="en-US" altLang="zh-CN" dirty="0" err="1" smtClean="0"/>
              <a:t>CStatusBar</a:t>
            </a:r>
            <a:r>
              <a:rPr lang="en-US" altLang="zh-CN" dirty="0" smtClean="0"/>
              <a:t>. </a:t>
            </a:r>
            <a:r>
              <a:rPr lang="zh-CN" altLang="en-US" dirty="0" smtClean="0"/>
              <a:t> 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状态栏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状态栏的使用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创建状态栏</a:t>
            </a:r>
            <a:r>
              <a:rPr lang="en-US" altLang="zh-CN" dirty="0" err="1" smtClean="0"/>
              <a:t>CStatusBar</a:t>
            </a:r>
            <a:r>
              <a:rPr lang="en-US" altLang="zh-CN" dirty="0" smtClean="0"/>
              <a:t>::Create/</a:t>
            </a:r>
            <a:r>
              <a:rPr lang="en-US" altLang="zh-CN" dirty="0" err="1" smtClean="0"/>
              <a:t>CreateEx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设置指示器</a:t>
            </a:r>
            <a:r>
              <a:rPr lang="en-US" altLang="zh-CN" dirty="0" err="1" smtClean="0"/>
              <a:t>CStatusBar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SetIndicators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设置和显示信息</a:t>
            </a:r>
            <a:r>
              <a:rPr lang="en-US" altLang="zh-CN" dirty="0" err="1" smtClean="0"/>
              <a:t>CStatusBar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GetPaneText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CStatusBar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SetPaneText</a:t>
            </a:r>
            <a:endParaRPr lang="en-US" altLang="zh-CN" dirty="0" smtClean="0"/>
          </a:p>
          <a:p>
            <a:r>
              <a:rPr lang="zh-CN" altLang="en-US" dirty="0" smtClean="0"/>
              <a:t>可以使用自定义的字符串</a:t>
            </a:r>
            <a:r>
              <a:rPr lang="en-US" altLang="zh-CN" dirty="0" smtClean="0"/>
              <a:t>ID</a:t>
            </a:r>
            <a:r>
              <a:rPr lang="zh-CN" altLang="en-US" dirty="0" smtClean="0"/>
              <a:t>作为状态栏的指示器。只需将字符串的资源</a:t>
            </a:r>
            <a:r>
              <a:rPr lang="en-US" altLang="zh-CN" dirty="0" smtClean="0"/>
              <a:t>ID</a:t>
            </a:r>
            <a:r>
              <a:rPr lang="zh-CN" altLang="en-US" dirty="0" smtClean="0"/>
              <a:t>添加到指示器的数组当中即可</a:t>
            </a:r>
            <a:r>
              <a:rPr lang="en-US" altLang="zh-CN" dirty="0" smtClean="0"/>
              <a:t>.</a:t>
            </a:r>
          </a:p>
          <a:p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视图窗口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视图窗口相关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err="1" smtClean="0"/>
              <a:t>CView</a:t>
            </a:r>
            <a:r>
              <a:rPr lang="zh-CN" altLang="en-US" dirty="0" smtClean="0"/>
              <a:t>及其子类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提供视图操作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用于显示信息等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视图窗口的使用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定义视图窗口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 err="1" smtClean="0"/>
              <a:t>CView</a:t>
            </a:r>
            <a:r>
              <a:rPr lang="zh-CN" altLang="en-US" dirty="0" smtClean="0"/>
              <a:t>的子类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 smtClean="0"/>
              <a:t>CView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OnDraw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创建视图窗口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定义视图窗口的窗口指针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</a:t>
            </a:r>
            <a:r>
              <a:rPr lang="zh-CN" altLang="en-US" dirty="0" smtClean="0"/>
              <a:t>窗口对象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</a:t>
            </a:r>
            <a:r>
              <a:rPr lang="zh-CN" altLang="en-US" dirty="0" smtClean="0"/>
              <a:t>函数创建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窗口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视图窗口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消息的处理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定义消息映射宏及对应的消息处理函数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窗口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</a:t>
            </a:r>
            <a:r>
              <a:rPr lang="en-US" altLang="zh-CN" dirty="0" smtClean="0"/>
              <a:t>WM_COMMAND</a:t>
            </a:r>
            <a:r>
              <a:rPr lang="zh-CN" altLang="en-US" dirty="0" smtClean="0"/>
              <a:t>消息派发给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窗口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关于</a:t>
            </a:r>
            <a:r>
              <a:rPr lang="en-US" altLang="zh-CN" dirty="0" smtClean="0"/>
              <a:t>WM_COMMAND</a:t>
            </a:r>
            <a:r>
              <a:rPr lang="zh-CN" altLang="en-US" dirty="0" smtClean="0"/>
              <a:t>消息的处理</a:t>
            </a:r>
            <a:r>
              <a:rPr lang="en-US" altLang="zh-CN" dirty="0" smtClean="0"/>
              <a:t>WM_COMMAND</a:t>
            </a:r>
            <a:r>
              <a:rPr lang="zh-CN" altLang="en-US" dirty="0" smtClean="0"/>
              <a:t>消息会首先发送给顶层窗口（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窗口），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Frame</a:t>
            </a:r>
            <a:r>
              <a:rPr lang="zh-CN" altLang="en-US" dirty="0" smtClean="0"/>
              <a:t>窗口</a:t>
            </a:r>
            <a:r>
              <a:rPr lang="en-US" altLang="zh-CN" dirty="0" err="1" smtClean="0"/>
              <a:t>OnWndMsg</a:t>
            </a:r>
            <a:r>
              <a:rPr lang="zh-CN" altLang="en-US" dirty="0" smtClean="0"/>
              <a:t>函数调用</a:t>
            </a:r>
            <a:r>
              <a:rPr lang="en-US" altLang="zh-CN" dirty="0" err="1" smtClean="0"/>
              <a:t>OnCommand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OnCommand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OnCmdMsg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将命令消息逐层派发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视图窗口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</a:t>
            </a:r>
            <a:r>
              <a:rPr lang="en-US" altLang="zh-CN" dirty="0" err="1" smtClean="0"/>
              <a:t>CFrameWnd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SetActiveView</a:t>
            </a:r>
            <a:r>
              <a:rPr lang="zh-CN" altLang="en-US" dirty="0" smtClean="0"/>
              <a:t>将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设置成当前</a:t>
            </a:r>
            <a:r>
              <a:rPr lang="en-US" altLang="zh-CN" dirty="0" err="1" smtClean="0"/>
              <a:t>FrameWnd</a:t>
            </a:r>
            <a:r>
              <a:rPr lang="zh-CN" altLang="en-US" dirty="0" smtClean="0"/>
              <a:t>活动视图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应用程序全局窗口类的注册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应用程序全局窗口类的注册，需要在窗口类的风格中增加 </a:t>
            </a:r>
            <a:r>
              <a:rPr lang="en-US" altLang="zh-CN" dirty="0" smtClean="0"/>
              <a:t>CS_GLOBALCLASS</a:t>
            </a:r>
            <a:r>
              <a:rPr lang="zh-CN" altLang="en-US" dirty="0" smtClean="0"/>
              <a:t>，例如：</a:t>
            </a:r>
          </a:p>
          <a:p>
            <a:pPr>
              <a:buNone/>
            </a:pPr>
            <a:r>
              <a:rPr lang="en-US" altLang="zh-CN" dirty="0" smtClean="0"/>
              <a:t>    WNDCLASSEX </a:t>
            </a:r>
            <a:r>
              <a:rPr lang="en-US" altLang="zh-CN" dirty="0" err="1" smtClean="0"/>
              <a:t>wce</a:t>
            </a:r>
            <a:r>
              <a:rPr lang="en-US" altLang="zh-CN" dirty="0" smtClean="0"/>
              <a:t> = {0};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wce.style</a:t>
            </a:r>
            <a:r>
              <a:rPr lang="en-US" altLang="zh-CN" dirty="0" smtClean="0"/>
              <a:t> = CS_GLOBALCLASS;</a:t>
            </a:r>
          </a:p>
          <a:p>
            <a:r>
              <a:rPr lang="zh-CN" altLang="en-US" dirty="0" smtClean="0"/>
              <a:t>应用程序局部窗口类</a:t>
            </a:r>
          </a:p>
          <a:p>
            <a:pPr>
              <a:buNone/>
            </a:pPr>
            <a:r>
              <a:rPr lang="zh-CN" altLang="en-US" dirty="0" smtClean="0"/>
              <a:t>    在注册窗口类时，不添加</a:t>
            </a:r>
            <a:r>
              <a:rPr lang="en-US" altLang="zh-CN" dirty="0" smtClean="0"/>
              <a:t>CS_GLOBALCLASS</a:t>
            </a:r>
            <a:r>
              <a:rPr lang="zh-CN" altLang="en-US" dirty="0" smtClean="0"/>
              <a:t>风格。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切分窗口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切分窗口的分类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动态切分在窗口使用过程当中，实现切分。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静态切分在窗口创建时，实现切分。</a:t>
            </a:r>
            <a:endParaRPr lang="en-US" altLang="zh-CN" sz="2400" dirty="0" smtClean="0"/>
          </a:p>
          <a:p>
            <a:r>
              <a:rPr lang="en-US" altLang="zh-CN" sz="2800" dirty="0" smtClean="0"/>
              <a:t>MFC</a:t>
            </a:r>
            <a:r>
              <a:rPr lang="zh-CN" altLang="en-US" sz="2800" dirty="0" smtClean="0"/>
              <a:t>切分窗口相关</a:t>
            </a:r>
            <a:endParaRPr lang="en-US" altLang="zh-CN" sz="2800" dirty="0" smtClean="0"/>
          </a:p>
          <a:p>
            <a:pPr lvl="1"/>
            <a:r>
              <a:rPr lang="en-US" altLang="zh-CN" sz="2000" dirty="0" err="1" smtClean="0"/>
              <a:t>CSplitterWnd</a:t>
            </a:r>
            <a:r>
              <a:rPr lang="en-US" altLang="zh-CN" sz="2000" dirty="0" smtClean="0"/>
              <a:t> - </a:t>
            </a:r>
            <a:r>
              <a:rPr lang="zh-CN" altLang="en-US" sz="2000" dirty="0" smtClean="0"/>
              <a:t>父类是</a:t>
            </a:r>
            <a:r>
              <a:rPr lang="en-US" altLang="zh-CN" sz="2000" dirty="0" err="1" smtClean="0"/>
              <a:t>CWnd</a:t>
            </a:r>
            <a:r>
              <a:rPr lang="zh-CN" altLang="en-US" sz="2000" dirty="0" smtClean="0"/>
              <a:t>，实现一个可以切分的窗口。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被切分的窗口的类必须是</a:t>
            </a:r>
            <a:r>
              <a:rPr lang="en-US" altLang="zh-CN" sz="2000" dirty="0" err="1" smtClean="0"/>
              <a:t>CView</a:t>
            </a:r>
            <a:r>
              <a:rPr lang="zh-CN" altLang="en-US" sz="2000" dirty="0" smtClean="0"/>
              <a:t>类的子类。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实现切分的代码，要在</a:t>
            </a:r>
            <a:r>
              <a:rPr lang="en-US" altLang="zh-CN" sz="2000" dirty="0" err="1" smtClean="0"/>
              <a:t>CFrameWnd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OnCreateClient</a:t>
            </a:r>
            <a:r>
              <a:rPr lang="zh-CN" altLang="en-US" sz="2000" dirty="0" smtClean="0"/>
              <a:t>实现。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OnCreateClient</a:t>
            </a:r>
            <a:r>
              <a:rPr lang="zh-CN" altLang="en-US" sz="2000" dirty="0" smtClean="0"/>
              <a:t>函数会在</a:t>
            </a:r>
            <a:r>
              <a:rPr lang="en-US" altLang="zh-CN" sz="2000" dirty="0" err="1" smtClean="0"/>
              <a:t>FrameWnd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OnCreate</a:t>
            </a:r>
            <a:r>
              <a:rPr lang="zh-CN" altLang="en-US" sz="2000" dirty="0" smtClean="0"/>
              <a:t>函数中调用。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 动态切分窗口的实现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FrameWnd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CSplitterWnd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CSplitterWnd</a:t>
            </a:r>
            <a:r>
              <a:rPr lang="zh-CN" altLang="en-US" dirty="0" smtClean="0"/>
              <a:t>窗口动态切分窗口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CSplitterWnd</a:t>
            </a:r>
            <a:r>
              <a:rPr lang="en-US" altLang="zh-CN" dirty="0" smtClean="0"/>
              <a:t>::Create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785786" y="3357562"/>
            <a:ext cx="7786742" cy="2643206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2">
              <a:buNone/>
            </a:pPr>
            <a:r>
              <a:rPr lang="en-US" altLang="zh-CN" sz="2400" dirty="0" smtClean="0"/>
              <a:t>BOOL Create( </a:t>
            </a:r>
            <a:r>
              <a:rPr lang="en-US" altLang="zh-CN" sz="2400" dirty="0" err="1" smtClean="0"/>
              <a:t>CWnd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pParentWnd</a:t>
            </a:r>
            <a:r>
              <a:rPr lang="en-US" altLang="zh-CN" sz="2400" dirty="0" smtClean="0"/>
              <a:t>, </a:t>
            </a:r>
          </a:p>
          <a:p>
            <a:pPr lvl="2">
              <a:buNone/>
            </a:pPr>
            <a:r>
              <a:rPr lang="en-US" altLang="zh-CN" sz="2400" dirty="0" smtClean="0"/>
              <a:t>                      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nMaxRows</a:t>
            </a:r>
            <a:r>
              <a:rPr lang="en-US" altLang="zh-CN" sz="2400" dirty="0" smtClean="0"/>
              <a:t>, //</a:t>
            </a:r>
            <a:r>
              <a:rPr lang="zh-CN" altLang="en-US" sz="2400" dirty="0" smtClean="0"/>
              <a:t>切分的行数</a:t>
            </a:r>
          </a:p>
          <a:p>
            <a:pPr lvl="2">
              <a:buNone/>
            </a:pPr>
            <a:r>
              <a:rPr lang="en-US" altLang="zh-CN" sz="2400" dirty="0" smtClean="0"/>
              <a:t>                      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nMaxCols</a:t>
            </a:r>
            <a:r>
              <a:rPr lang="en-US" altLang="zh-CN" sz="2400" dirty="0" smtClean="0"/>
              <a:t>, //</a:t>
            </a:r>
            <a:r>
              <a:rPr lang="zh-CN" altLang="en-US" sz="2400" dirty="0" smtClean="0"/>
              <a:t>切分的列数</a:t>
            </a:r>
          </a:p>
          <a:p>
            <a:pPr lvl="2">
              <a:buNone/>
            </a:pPr>
            <a:r>
              <a:rPr lang="en-US" altLang="zh-CN" sz="2400" dirty="0" smtClean="0"/>
              <a:t>                           SIZE </a:t>
            </a:r>
            <a:r>
              <a:rPr lang="en-US" altLang="zh-CN" sz="2400" dirty="0" err="1" smtClean="0"/>
              <a:t>sizeMin</a:t>
            </a:r>
            <a:r>
              <a:rPr lang="en-US" altLang="zh-CN" sz="2400" dirty="0" smtClean="0"/>
              <a:t>, //Pane</a:t>
            </a:r>
            <a:r>
              <a:rPr lang="zh-CN" altLang="en-US" sz="2400" dirty="0" smtClean="0"/>
              <a:t>的最值</a:t>
            </a:r>
          </a:p>
          <a:p>
            <a:pPr lvl="2">
              <a:buNone/>
            </a:pPr>
            <a:r>
              <a:rPr lang="en-US" altLang="zh-CN" sz="2400" dirty="0" smtClean="0"/>
              <a:t>                           </a:t>
            </a:r>
            <a:r>
              <a:rPr lang="en-US" altLang="zh-CN" sz="2400" dirty="0" err="1" smtClean="0"/>
              <a:t>CCreateContext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pContext</a:t>
            </a:r>
            <a:r>
              <a:rPr lang="en-US" altLang="zh-CN" sz="2400" dirty="0" smtClean="0"/>
              <a:t>, //</a:t>
            </a:r>
            <a:r>
              <a:rPr lang="zh-CN" altLang="en-US" sz="2400" dirty="0" smtClean="0"/>
              <a:t>创建信息             </a:t>
            </a:r>
          </a:p>
          <a:p>
            <a:pPr lvl="2">
              <a:buNone/>
            </a:pPr>
            <a:r>
              <a:rPr lang="en-US" altLang="zh-CN" sz="2400" dirty="0" smtClean="0"/>
              <a:t>                           DWORD </a:t>
            </a:r>
            <a:r>
              <a:rPr lang="en-US" altLang="zh-CN" sz="2400" dirty="0" err="1" smtClean="0"/>
              <a:t>dwStyle</a:t>
            </a:r>
            <a:r>
              <a:rPr lang="en-US" altLang="zh-CN" sz="2400" dirty="0" smtClean="0"/>
              <a:t>, </a:t>
            </a:r>
          </a:p>
          <a:p>
            <a:pPr lvl="2">
              <a:buNone/>
            </a:pPr>
            <a:r>
              <a:rPr lang="en-US" altLang="zh-CN" sz="2400" dirty="0" smtClean="0"/>
              <a:t>                           UINT </a:t>
            </a:r>
            <a:r>
              <a:rPr lang="en-US" altLang="zh-CN" sz="2400" dirty="0" err="1" smtClean="0"/>
              <a:t>nID</a:t>
            </a:r>
            <a:r>
              <a:rPr lang="en-US" altLang="zh-CN" sz="2400" dirty="0" smtClean="0"/>
              <a:t> = AFX_IDW_PANE_FIRST )</a:t>
            </a:r>
            <a:r>
              <a:rPr lang="zh-CN" altLang="en-US" sz="2400" dirty="0" smtClean="0"/>
              <a:t> 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 动态切分窗口的实现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MFC</a:t>
            </a:r>
            <a:r>
              <a:rPr lang="zh-CN" altLang="en-US" dirty="0" smtClean="0"/>
              <a:t>当中动态切分应该不大 </a:t>
            </a:r>
            <a:r>
              <a:rPr lang="en-US" altLang="zh-CN" dirty="0" smtClean="0"/>
              <a:t>2 X 2</a:t>
            </a:r>
            <a:r>
              <a:rPr lang="zh-CN" altLang="en-US" dirty="0" smtClean="0"/>
              <a:t>。所有切分出的</a:t>
            </a:r>
            <a:r>
              <a:rPr lang="en-US" altLang="zh-CN" dirty="0" smtClean="0"/>
              <a:t>Pane</a:t>
            </a:r>
            <a:r>
              <a:rPr lang="zh-CN" altLang="en-US" dirty="0" smtClean="0"/>
              <a:t>的窗口都是使用相同的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类。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 静态切分窗口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定义切分窗口变量</a:t>
            </a:r>
            <a:endParaRPr lang="en-US" altLang="zh-CN" dirty="0" smtClean="0"/>
          </a:p>
          <a:p>
            <a:r>
              <a:rPr lang="zh-CN" altLang="en-US" dirty="0" smtClean="0"/>
              <a:t>创建静态切分</a:t>
            </a:r>
            <a:r>
              <a:rPr lang="en-US" altLang="zh-CN" dirty="0" err="1" smtClean="0"/>
              <a:t>CSplitterWnd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CreateStatic</a:t>
            </a:r>
            <a:endParaRPr lang="en-US" altLang="zh-CN" dirty="0" smtClean="0"/>
          </a:p>
          <a:p>
            <a:r>
              <a:rPr lang="zh-CN" altLang="en-US" dirty="0" smtClean="0"/>
              <a:t>创建视图</a:t>
            </a:r>
            <a:r>
              <a:rPr lang="en-US" altLang="zh-CN" dirty="0" err="1" smtClean="0"/>
              <a:t>CSplitterWnd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CreateView</a:t>
            </a:r>
            <a:endParaRPr lang="en-US" altLang="zh-CN" dirty="0" smtClean="0"/>
          </a:p>
          <a:p>
            <a:r>
              <a:rPr lang="zh-CN" altLang="en-US" dirty="0" smtClean="0"/>
              <a:t>静态切分窗口，每</a:t>
            </a:r>
            <a:r>
              <a:rPr lang="en-US" altLang="zh-CN" dirty="0" smtClean="0"/>
              <a:t>Pane</a:t>
            </a:r>
            <a:r>
              <a:rPr lang="zh-CN" altLang="en-US" dirty="0" smtClean="0"/>
              <a:t>需要单独创建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窗口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这些窗口的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类可以不同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切分窗口的再切分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切分窗口的再切分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CSplitterWnd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IdFromRowCol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Row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Col</a:t>
            </a:r>
            <a:r>
              <a:rPr lang="zh-CN" altLang="en-US" dirty="0" smtClean="0"/>
              <a:t>获取指定</a:t>
            </a:r>
            <a:r>
              <a:rPr lang="en-US" altLang="zh-CN" dirty="0" smtClean="0"/>
              <a:t>Pane</a:t>
            </a:r>
            <a:r>
              <a:rPr lang="zh-CN" altLang="en-US" dirty="0" smtClean="0"/>
              <a:t>的字窗口</a:t>
            </a:r>
            <a:r>
              <a:rPr lang="en-US" altLang="zh-CN" dirty="0" smtClean="0"/>
              <a:t>ID.</a:t>
            </a:r>
          </a:p>
          <a:p>
            <a:pPr lvl="1"/>
            <a:r>
              <a:rPr lang="zh-CN" altLang="en-US" dirty="0" smtClean="0"/>
              <a:t>创建静态切分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父窗口是上一层切分窗口</a:t>
            </a:r>
            <a:r>
              <a:rPr lang="en-US" altLang="zh-CN" dirty="0" smtClean="0"/>
              <a:t>,ID</a:t>
            </a:r>
            <a:r>
              <a:rPr lang="zh-CN" altLang="en-US" dirty="0" smtClean="0"/>
              <a:t>是使用</a:t>
            </a:r>
            <a:r>
              <a:rPr lang="en-US" altLang="zh-CN" dirty="0" err="1" smtClean="0"/>
              <a:t>IdFromRowCol</a:t>
            </a:r>
            <a:r>
              <a:rPr lang="zh-CN" altLang="en-US" dirty="0" smtClean="0"/>
              <a:t>从父窗口切分单位中获取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给被切分好的窗口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创建视图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切分窗口的其他操作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设置大小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SetRowInfo</a:t>
            </a:r>
            <a:r>
              <a:rPr lang="zh-CN" altLang="en-US" dirty="0" smtClean="0"/>
              <a:t>设置行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列的大小信息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SetColumnInfo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列的大小信息</a:t>
            </a:r>
            <a:endParaRPr lang="en-US" altLang="zh-CN" dirty="0" smtClean="0"/>
          </a:p>
          <a:p>
            <a:r>
              <a:rPr lang="zh-CN" altLang="en-US" dirty="0" smtClean="0"/>
              <a:t>激活状态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SetActivePane</a:t>
            </a:r>
            <a:r>
              <a:rPr lang="zh-CN" altLang="en-US" dirty="0" smtClean="0"/>
              <a:t>设置当前激活的视图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GetActivePane</a:t>
            </a:r>
            <a:r>
              <a:rPr lang="zh-CN" altLang="en-US" dirty="0" smtClean="0"/>
              <a:t>获取当前激活的视图</a:t>
            </a:r>
            <a:endParaRPr lang="en-US" altLang="zh-CN" dirty="0" smtClean="0"/>
          </a:p>
          <a:p>
            <a:r>
              <a:rPr lang="en-US" altLang="zh-CN" dirty="0" err="1" smtClean="0"/>
              <a:t>PaneGetPane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获取指定位置</a:t>
            </a:r>
            <a:r>
              <a:rPr lang="en-US" altLang="zh-CN" dirty="0" smtClean="0"/>
              <a:t>Pane</a:t>
            </a:r>
            <a:r>
              <a:rPr lang="zh-CN" altLang="en-US" dirty="0" smtClean="0"/>
              <a:t>中的视图窗口指针</a:t>
            </a:r>
            <a:endParaRPr lang="en-US" altLang="zh-CN" dirty="0" smtClean="0"/>
          </a:p>
          <a:p>
            <a:r>
              <a:rPr lang="zh-CN" altLang="en-US" dirty="0" smtClean="0"/>
              <a:t>命令消息处理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命令消息使用当前</a:t>
            </a:r>
            <a:r>
              <a:rPr lang="en-US" altLang="zh-CN" dirty="0" err="1" smtClean="0"/>
              <a:t>ActivePane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进行派发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/>
              <a:t>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运行时类信息与动态创建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778000"/>
            <a:ext cx="5610225" cy="39703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908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556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3204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5148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4500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852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33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运行时类信息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运行时类信息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MFC</a:t>
            </a:r>
            <a:r>
              <a:rPr lang="zh-CN" altLang="en-US" dirty="0" smtClean="0"/>
              <a:t>中维护了一个对象的类的相关信息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可以通过这些信息判断对象的类的类型继承关系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运行时类信息相关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CObject</a:t>
            </a:r>
            <a:r>
              <a:rPr lang="zh-CN" altLang="en-US" dirty="0" smtClean="0"/>
              <a:t>类所有使用运行时类信息的类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必须是</a:t>
            </a:r>
            <a:r>
              <a:rPr lang="en-US" altLang="zh-CN" dirty="0" err="1" smtClean="0"/>
              <a:t>CObject</a:t>
            </a:r>
            <a:r>
              <a:rPr lang="zh-CN" altLang="en-US" dirty="0" smtClean="0"/>
              <a:t>的子类</a:t>
            </a:r>
            <a:r>
              <a:rPr lang="en-US" altLang="zh-CN" dirty="0" smtClean="0"/>
              <a:t>.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运行时类信息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运行时类信息类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857224" y="2285992"/>
            <a:ext cx="7786742" cy="3714776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err="1" smtClean="0"/>
              <a:t>CRuntimeClassstruct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CRuntimeClass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LPCSTR </a:t>
            </a:r>
            <a:r>
              <a:rPr lang="en-US" altLang="zh-CN" dirty="0" err="1" smtClean="0"/>
              <a:t>m_lpszClassName</a:t>
            </a:r>
            <a:r>
              <a:rPr lang="en-US" altLang="zh-CN" dirty="0" smtClean="0"/>
              <a:t>;  //</a:t>
            </a:r>
            <a:r>
              <a:rPr lang="zh-CN" altLang="en-US" dirty="0" smtClean="0"/>
              <a:t>类名称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m_nObjectSize</a:t>
            </a:r>
            <a:r>
              <a:rPr lang="en-US" altLang="zh-CN" dirty="0" smtClean="0"/>
              <a:t>;              //</a:t>
            </a:r>
            <a:r>
              <a:rPr lang="zh-CN" altLang="en-US" dirty="0" smtClean="0"/>
              <a:t>类对象大小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m_wSchema</a:t>
            </a:r>
            <a:r>
              <a:rPr lang="en-US" altLang="zh-CN" dirty="0" smtClean="0"/>
              <a:t>;             //</a:t>
            </a:r>
            <a:r>
              <a:rPr lang="zh-CN" altLang="en-US" dirty="0" smtClean="0"/>
              <a:t>版本号</a:t>
            </a:r>
            <a:r>
              <a:rPr lang="en-US" altLang="zh-CN" dirty="0" smtClean="0"/>
              <a:t>(-1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0~N)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CObject</a:t>
            </a:r>
            <a:r>
              <a:rPr lang="en-US" altLang="zh-CN" dirty="0" smtClean="0"/>
              <a:t>* (PASCAL* </a:t>
            </a:r>
            <a:r>
              <a:rPr lang="en-US" altLang="zh-CN" dirty="0" err="1" smtClean="0"/>
              <a:t>m_pfnCreateObject</a:t>
            </a:r>
            <a:r>
              <a:rPr lang="en-US" altLang="zh-CN" dirty="0" smtClean="0"/>
              <a:t>)();  //</a:t>
            </a:r>
            <a:r>
              <a:rPr lang="zh-CN" altLang="en-US" dirty="0" smtClean="0"/>
              <a:t>创建类的对象的函数指针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err="1" smtClean="0"/>
              <a:t>CRuntimeClass</a:t>
            </a:r>
            <a:r>
              <a:rPr lang="en-US" altLang="zh-CN" dirty="0" smtClean="0"/>
              <a:t>* (PASCAL* </a:t>
            </a:r>
            <a:r>
              <a:rPr lang="en-US" altLang="zh-CN" dirty="0" err="1" smtClean="0"/>
              <a:t>m_pfnGetBaseClass</a:t>
            </a:r>
            <a:r>
              <a:rPr lang="en-US" altLang="zh-CN" dirty="0" smtClean="0"/>
              <a:t>)();</a:t>
            </a:r>
          </a:p>
          <a:p>
            <a:r>
              <a:rPr lang="en-US" altLang="zh-CN" dirty="0" smtClean="0"/>
              <a:t>        //</a:t>
            </a:r>
            <a:r>
              <a:rPr lang="zh-CN" altLang="en-US" dirty="0" smtClean="0"/>
              <a:t>获取父类的</a:t>
            </a:r>
            <a:r>
              <a:rPr lang="en-US" altLang="zh-CN" dirty="0" err="1" smtClean="0"/>
              <a:t>CRuntimeClass</a:t>
            </a:r>
            <a:r>
              <a:rPr lang="zh-CN" altLang="en-US" dirty="0" smtClean="0"/>
              <a:t>的函数指针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....</a:t>
            </a:r>
          </a:p>
          <a:p>
            <a:r>
              <a:rPr lang="en-US" altLang="zh-CN" dirty="0" smtClean="0"/>
              <a:t>}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窗口类的风格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CS_GLOBALCLASS - </a:t>
            </a:r>
            <a:r>
              <a:rPr lang="zh-CN" altLang="en-US" dirty="0" smtClean="0"/>
              <a:t>应用程序全局窗口类</a:t>
            </a:r>
          </a:p>
          <a:p>
            <a:pPr>
              <a:buNone/>
            </a:pPr>
            <a:r>
              <a:rPr lang="en-US" altLang="zh-CN" dirty="0" smtClean="0"/>
              <a:t>CS_BYTEALIGNCLIENT - </a:t>
            </a:r>
            <a:r>
              <a:rPr lang="zh-CN" altLang="en-US" dirty="0" smtClean="0"/>
              <a:t>窗口客户区的水平位置</a:t>
            </a:r>
            <a:r>
              <a:rPr lang="en-US" altLang="zh-CN" dirty="0" smtClean="0"/>
              <a:t>8</a:t>
            </a:r>
            <a:r>
              <a:rPr lang="zh-CN" altLang="en-US" dirty="0" smtClean="0"/>
              <a:t>倍数对齐</a:t>
            </a:r>
          </a:p>
          <a:p>
            <a:pPr>
              <a:buNone/>
            </a:pPr>
            <a:r>
              <a:rPr lang="en-US" altLang="zh-CN" dirty="0" smtClean="0"/>
              <a:t>CS_BYTEALIGNWINDOW - </a:t>
            </a:r>
            <a:r>
              <a:rPr lang="zh-CN" altLang="en-US" dirty="0" smtClean="0"/>
              <a:t>窗口的水平位置</a:t>
            </a:r>
            <a:r>
              <a:rPr lang="en-US" altLang="zh-CN" dirty="0" smtClean="0"/>
              <a:t>8</a:t>
            </a:r>
            <a:r>
              <a:rPr lang="zh-CN" altLang="en-US" dirty="0" smtClean="0"/>
              <a:t>倍数对齐</a:t>
            </a:r>
          </a:p>
          <a:p>
            <a:pPr>
              <a:buNone/>
            </a:pPr>
            <a:r>
              <a:rPr lang="en-US" altLang="zh-CN" dirty="0" smtClean="0"/>
              <a:t>CS_HREDRAW - </a:t>
            </a:r>
            <a:r>
              <a:rPr lang="zh-CN" altLang="en-US" dirty="0" smtClean="0"/>
              <a:t>当窗口水平变化时，窗口重新绘制</a:t>
            </a:r>
          </a:p>
          <a:p>
            <a:pPr>
              <a:buNone/>
            </a:pPr>
            <a:r>
              <a:rPr lang="en-US" altLang="zh-CN" dirty="0" smtClean="0"/>
              <a:t>CS_VREDRAW - </a:t>
            </a:r>
            <a:r>
              <a:rPr lang="zh-CN" altLang="en-US" dirty="0" smtClean="0"/>
              <a:t>当窗口垂直变化时，窗口重新绘制 </a:t>
            </a:r>
          </a:p>
          <a:p>
            <a:pPr>
              <a:buNone/>
            </a:pPr>
            <a:r>
              <a:rPr lang="en-US" altLang="zh-CN" dirty="0" smtClean="0"/>
              <a:t>CS_CLASSDC - </a:t>
            </a:r>
            <a:r>
              <a:rPr lang="zh-CN" altLang="en-US" dirty="0" smtClean="0"/>
              <a:t>该类型的窗口，都是有同一个绘图</a:t>
            </a:r>
            <a:r>
              <a:rPr lang="en-US" altLang="zh-CN" dirty="0" smtClean="0"/>
              <a:t>(DC)</a:t>
            </a:r>
            <a:r>
              <a:rPr lang="zh-CN" altLang="en-US" dirty="0" smtClean="0"/>
              <a:t>设备 </a:t>
            </a:r>
          </a:p>
          <a:p>
            <a:pPr>
              <a:buNone/>
            </a:pPr>
            <a:r>
              <a:rPr lang="en-US" altLang="zh-CN" dirty="0" smtClean="0"/>
              <a:t>CS_PARENTDC - </a:t>
            </a:r>
            <a:r>
              <a:rPr lang="zh-CN" altLang="en-US" dirty="0" smtClean="0"/>
              <a:t>该类型的窗口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使用它的父窗口的绘图</a:t>
            </a:r>
            <a:r>
              <a:rPr lang="en-US" altLang="zh-CN" dirty="0" smtClean="0"/>
              <a:t>(DC)</a:t>
            </a:r>
            <a:r>
              <a:rPr lang="zh-CN" altLang="en-US" dirty="0" smtClean="0"/>
              <a:t>设备</a:t>
            </a:r>
          </a:p>
          <a:p>
            <a:pPr>
              <a:buNone/>
            </a:pPr>
            <a:r>
              <a:rPr lang="en-US" altLang="zh-CN" dirty="0" smtClean="0"/>
              <a:t>CS_OWNDC - </a:t>
            </a:r>
            <a:r>
              <a:rPr lang="zh-CN" altLang="en-US" dirty="0" smtClean="0"/>
              <a:t>该类型的窗口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每个窗口都使用自己的绘图</a:t>
            </a:r>
            <a:r>
              <a:rPr lang="en-US" altLang="zh-CN" dirty="0" smtClean="0"/>
              <a:t>(DC)</a:t>
            </a:r>
            <a:r>
              <a:rPr lang="zh-CN" altLang="en-US" dirty="0" smtClean="0"/>
              <a:t>设备</a:t>
            </a:r>
          </a:p>
          <a:p>
            <a:pPr>
              <a:buNone/>
            </a:pPr>
            <a:r>
              <a:rPr lang="en-US" altLang="zh-CN" dirty="0" smtClean="0"/>
              <a:t>CS_SAVEBITS - </a:t>
            </a:r>
            <a:r>
              <a:rPr lang="zh-CN" altLang="en-US" dirty="0" smtClean="0"/>
              <a:t>允许窗口保存成图（位图），提高窗口的绘图效率，但是耗费内存资源</a:t>
            </a:r>
          </a:p>
          <a:p>
            <a:pPr>
              <a:buNone/>
            </a:pPr>
            <a:r>
              <a:rPr lang="en-US" altLang="zh-CN" dirty="0" smtClean="0"/>
              <a:t>CS_DBLCLKS - </a:t>
            </a:r>
            <a:r>
              <a:rPr lang="zh-CN" altLang="en-US" dirty="0" smtClean="0"/>
              <a:t>允许窗口接收鼠标左键双击</a:t>
            </a:r>
          </a:p>
          <a:p>
            <a:pPr>
              <a:buNone/>
            </a:pPr>
            <a:r>
              <a:rPr lang="en-US" altLang="zh-CN" dirty="0" smtClean="0"/>
              <a:t>CS_NOCLOSE - </a:t>
            </a:r>
            <a:r>
              <a:rPr lang="zh-CN" altLang="en-US" dirty="0" smtClean="0"/>
              <a:t>窗口没有关闭按钮</a:t>
            </a:r>
            <a:endParaRPr lang="zh-CN" altLang="en-US" dirty="0"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运行时类信息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运行时类信息宏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RUNTIME_CLASS</a:t>
            </a:r>
          </a:p>
          <a:p>
            <a:pPr lvl="2"/>
            <a:r>
              <a:rPr lang="zh-CN" altLang="en-US" dirty="0" smtClean="0"/>
              <a:t>获取类的</a:t>
            </a:r>
            <a:r>
              <a:rPr lang="en-US" altLang="zh-CN" dirty="0" err="1" smtClean="0"/>
              <a:t>CRuntimeClass</a:t>
            </a:r>
            <a:r>
              <a:rPr lang="zh-CN" altLang="en-US" dirty="0" smtClean="0"/>
              <a:t>的变量的地址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DECLARE_DYNAMIC</a:t>
            </a:r>
          </a:p>
          <a:p>
            <a:pPr lvl="2"/>
            <a:r>
              <a:rPr lang="zh-CN" altLang="en-US" dirty="0" smtClean="0"/>
              <a:t>定义运行时类信息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IMPLEMENT_DYNAMIC</a:t>
            </a:r>
          </a:p>
          <a:p>
            <a:pPr lvl="2"/>
            <a:r>
              <a:rPr lang="zh-CN" altLang="en-US" dirty="0" smtClean="0"/>
              <a:t>实现运行时类信息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运行时类信息使用</a:t>
            </a:r>
            <a:endParaRPr lang="en-US" altLang="zh-CN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运行时类信息使用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必须定义继承于</a:t>
            </a:r>
            <a:r>
              <a:rPr lang="en-US" altLang="zh-CN" dirty="0" err="1" smtClean="0"/>
              <a:t>CObject</a:t>
            </a:r>
            <a:r>
              <a:rPr lang="zh-CN" altLang="en-US" dirty="0" smtClean="0"/>
              <a:t>的子类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定义运行时类信息宏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85786" y="3357562"/>
            <a:ext cx="7786742" cy="2500330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1">
              <a:buNone/>
            </a:pPr>
            <a:r>
              <a:rPr lang="en-US" altLang="zh-CN" sz="2400" dirty="0" smtClean="0"/>
              <a:t>class </a:t>
            </a:r>
            <a:r>
              <a:rPr lang="en-US" altLang="zh-CN" sz="2400" dirty="0" err="1" smtClean="0"/>
              <a:t>CAnimal</a:t>
            </a:r>
            <a:r>
              <a:rPr lang="en-US" altLang="zh-CN" sz="2400" dirty="0" smtClean="0"/>
              <a:t> : public </a:t>
            </a:r>
            <a:r>
              <a:rPr lang="en-US" altLang="zh-CN" sz="2400" dirty="0" err="1" smtClean="0"/>
              <a:t>CObject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smtClean="0"/>
              <a:t>{</a:t>
            </a:r>
          </a:p>
          <a:p>
            <a:pPr lvl="1">
              <a:buNone/>
            </a:pPr>
            <a:r>
              <a:rPr lang="en-US" altLang="zh-CN" sz="2400" dirty="0" smtClean="0"/>
              <a:t>        DECLARE_DYNAMIC( </a:t>
            </a:r>
            <a:r>
              <a:rPr lang="en-US" altLang="zh-CN" sz="2400" dirty="0" err="1" smtClean="0"/>
              <a:t>CAnimal</a:t>
            </a:r>
            <a:r>
              <a:rPr lang="en-US" altLang="zh-CN" sz="2400" dirty="0" smtClean="0"/>
              <a:t> )</a:t>
            </a:r>
          </a:p>
          <a:p>
            <a:pPr lvl="1">
              <a:buNone/>
            </a:pPr>
            <a:r>
              <a:rPr lang="en-US" altLang="zh-CN" sz="2400" dirty="0" smtClean="0"/>
              <a:t>}</a:t>
            </a:r>
          </a:p>
          <a:p>
            <a:pPr lvl="1">
              <a:buNone/>
            </a:pPr>
            <a:r>
              <a:rPr lang="en-US" altLang="zh-CN" sz="2400" dirty="0" smtClean="0"/>
              <a:t>IMPLEMENT_DYNAMIC( </a:t>
            </a:r>
            <a:r>
              <a:rPr lang="en-US" altLang="zh-CN" sz="2400" dirty="0" err="1" smtClean="0"/>
              <a:t>CAnimal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CObject</a:t>
            </a:r>
            <a:r>
              <a:rPr lang="en-US" altLang="zh-CN" sz="2400" dirty="0" smtClean="0"/>
              <a:t> )</a:t>
            </a:r>
          </a:p>
          <a:p>
            <a:pPr algn="ctr"/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运行时类信息的实现代码展开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类定义的宏展开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85786" y="2571744"/>
            <a:ext cx="7786742" cy="3000396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>
              <a:buNone/>
            </a:pPr>
            <a:r>
              <a:rPr lang="en-US" altLang="zh-CN" sz="2400" dirty="0" smtClean="0"/>
              <a:t>class </a:t>
            </a:r>
            <a:r>
              <a:rPr lang="en-US" altLang="zh-CN" sz="2400" dirty="0" err="1" smtClean="0"/>
              <a:t>CAnimal</a:t>
            </a:r>
            <a:r>
              <a:rPr lang="en-US" altLang="zh-CN" sz="2400" dirty="0" smtClean="0"/>
              <a:t> : public </a:t>
            </a:r>
            <a:r>
              <a:rPr lang="en-US" altLang="zh-CN" sz="2400" dirty="0" err="1" smtClean="0"/>
              <a:t>CObject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{</a:t>
            </a:r>
          </a:p>
          <a:p>
            <a:pPr>
              <a:buNone/>
            </a:pPr>
            <a:r>
              <a:rPr lang="en-US" altLang="zh-CN" sz="2400" dirty="0" smtClean="0"/>
              <a:t>protected: </a:t>
            </a:r>
          </a:p>
          <a:p>
            <a:pPr>
              <a:buNone/>
            </a:pPr>
            <a:r>
              <a:rPr lang="en-US" altLang="zh-CN" sz="2400" dirty="0" smtClean="0"/>
              <a:t>	static </a:t>
            </a:r>
            <a:r>
              <a:rPr lang="en-US" altLang="zh-CN" sz="2400" dirty="0" err="1" smtClean="0"/>
              <a:t>CRuntimeClass</a:t>
            </a:r>
            <a:r>
              <a:rPr lang="en-US" altLang="zh-CN" sz="2400" dirty="0" smtClean="0"/>
              <a:t>* PASCAL _</a:t>
            </a:r>
            <a:r>
              <a:rPr lang="en-US" altLang="zh-CN" sz="2400" dirty="0" err="1" smtClean="0"/>
              <a:t>GetBaseClass</a:t>
            </a:r>
            <a:r>
              <a:rPr lang="en-US" altLang="zh-CN" sz="2400" dirty="0" smtClean="0"/>
              <a:t>(); </a:t>
            </a:r>
          </a:p>
          <a:p>
            <a:pPr>
              <a:buNone/>
            </a:pPr>
            <a:r>
              <a:rPr lang="en-US" altLang="zh-CN" sz="2400" dirty="0" smtClean="0"/>
              <a:t>public: </a:t>
            </a:r>
          </a:p>
          <a:p>
            <a:pPr>
              <a:buNone/>
            </a:pPr>
            <a:r>
              <a:rPr lang="en-US" altLang="zh-CN" sz="2400" dirty="0" smtClean="0"/>
              <a:t>	static const AFX_DATA </a:t>
            </a:r>
            <a:r>
              <a:rPr lang="en-US" altLang="zh-CN" sz="2400" dirty="0" err="1" smtClean="0"/>
              <a:t>CRuntimeClass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classCAnimal</a:t>
            </a:r>
            <a:r>
              <a:rPr lang="en-US" altLang="zh-CN" sz="2400" dirty="0" smtClean="0"/>
              <a:t>;</a:t>
            </a:r>
          </a:p>
          <a:p>
            <a:pPr>
              <a:buNone/>
            </a:pPr>
            <a:r>
              <a:rPr lang="en-US" altLang="zh-CN" sz="2400" dirty="0" smtClean="0"/>
              <a:t>	virtual </a:t>
            </a:r>
            <a:r>
              <a:rPr lang="en-US" altLang="zh-CN" sz="2400" dirty="0" err="1" smtClean="0"/>
              <a:t>CRuntimeClass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GetRuntimeClass</a:t>
            </a:r>
            <a:r>
              <a:rPr lang="en-US" altLang="zh-CN" sz="2400" dirty="0" smtClean="0"/>
              <a:t>() const;</a:t>
            </a:r>
          </a:p>
          <a:p>
            <a:pPr>
              <a:buNone/>
            </a:pPr>
            <a:r>
              <a:rPr lang="en-US" altLang="zh-CN" sz="2400" dirty="0" smtClean="0"/>
              <a:t>};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运行时类信息的实现代码展开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类实现的宏展开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857224" y="2285992"/>
            <a:ext cx="7786742" cy="3714776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>
              <a:buNone/>
            </a:pPr>
            <a:r>
              <a:rPr lang="en-US" altLang="zh-CN" dirty="0" err="1" smtClean="0"/>
              <a:t>CRuntimeClass</a:t>
            </a:r>
            <a:r>
              <a:rPr lang="en-US" altLang="zh-CN" dirty="0" smtClean="0"/>
              <a:t>* PASCAL 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::_</a:t>
            </a:r>
            <a:r>
              <a:rPr lang="en-US" altLang="zh-CN" dirty="0" err="1" smtClean="0"/>
              <a:t>GetBaseClass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{     return &amp;</a:t>
            </a:r>
            <a:r>
              <a:rPr lang="en-US" altLang="zh-CN" dirty="0" err="1" smtClean="0"/>
              <a:t>CObject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classCObject</a:t>
            </a:r>
            <a:r>
              <a:rPr lang="en-US" altLang="zh-CN" dirty="0" smtClean="0"/>
              <a:t>;   }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CRuntimeClass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GetRuntimeClass</a:t>
            </a:r>
            <a:r>
              <a:rPr lang="en-US" altLang="zh-CN" dirty="0" smtClean="0"/>
              <a:t>() const </a:t>
            </a:r>
          </a:p>
          <a:p>
            <a:pPr>
              <a:buNone/>
            </a:pPr>
            <a:r>
              <a:rPr lang="en-US" altLang="zh-CN" dirty="0" smtClean="0"/>
              <a:t>{     return &amp;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classCAnimal</a:t>
            </a:r>
            <a:r>
              <a:rPr lang="en-US" altLang="zh-CN" dirty="0" smtClean="0"/>
              <a:t>;  }</a:t>
            </a:r>
            <a:r>
              <a:rPr lang="en-US" altLang="zh-CN" sz="2400" dirty="0" smtClean="0"/>
              <a:t>	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dirty="0" smtClean="0"/>
              <a:t>AFX_COMDAT const AFX_DATADEF  </a:t>
            </a:r>
            <a:r>
              <a:rPr lang="en-US" altLang="zh-CN" dirty="0" err="1" smtClean="0"/>
              <a:t>CRuntimeClass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classCAnimal</a:t>
            </a:r>
            <a:r>
              <a:rPr lang="en-US" altLang="zh-CN" dirty="0" smtClean="0"/>
              <a:t> = { </a:t>
            </a:r>
          </a:p>
          <a:p>
            <a:pPr>
              <a:buNone/>
            </a:pPr>
            <a:r>
              <a:rPr lang="en-US" altLang="zh-CN" dirty="0" smtClean="0"/>
              <a:t>    "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",   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(class 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),   0xFFFF,  NULL, </a:t>
            </a:r>
          </a:p>
          <a:p>
            <a:pPr>
              <a:buNone/>
            </a:pPr>
            <a:r>
              <a:rPr lang="en-US" altLang="zh-CN" dirty="0" smtClean="0"/>
              <a:t>    &amp;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::_</a:t>
            </a:r>
            <a:r>
              <a:rPr lang="en-US" altLang="zh-CN" dirty="0" err="1" smtClean="0"/>
              <a:t>GetBaseClass</a:t>
            </a:r>
            <a:r>
              <a:rPr lang="en-US" altLang="zh-CN" dirty="0" smtClean="0"/>
              <a:t>,  NULL };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CAnimal</a:t>
            </a:r>
            <a:r>
              <a:rPr lang="en-US" altLang="zh-CN" dirty="0" smtClean="0"/>
              <a:t>::_</a:t>
            </a:r>
            <a:r>
              <a:rPr lang="en-US" altLang="zh-CN" dirty="0" err="1" smtClean="0"/>
              <a:t>GetBaseClass</a:t>
            </a:r>
            <a:r>
              <a:rPr lang="en-US" altLang="zh-CN" dirty="0" smtClean="0"/>
              <a:t>() </a:t>
            </a:r>
          </a:p>
          <a:p>
            <a:pPr lvl="2"/>
            <a:r>
              <a:rPr lang="zh-CN" altLang="en-US" dirty="0" smtClean="0"/>
              <a:t>获取父类的</a:t>
            </a:r>
            <a:r>
              <a:rPr lang="en-US" altLang="zh-CN" dirty="0" err="1" smtClean="0"/>
              <a:t>CRuntimeClass</a:t>
            </a:r>
            <a:r>
              <a:rPr lang="zh-CN" altLang="en-US" dirty="0" smtClean="0"/>
              <a:t>变量的地址</a:t>
            </a:r>
          </a:p>
          <a:p>
            <a:pPr lvl="1"/>
            <a:r>
              <a:rPr lang="en-US" altLang="zh-CN" dirty="0" err="1" smtClean="0"/>
              <a:t>CAnimal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GetRuntimeClass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获取自己的</a:t>
            </a:r>
            <a:r>
              <a:rPr lang="en-US" altLang="zh-CN" dirty="0" err="1" smtClean="0"/>
              <a:t>CRuntimeClass</a:t>
            </a:r>
            <a:r>
              <a:rPr lang="zh-CN" altLang="en-US" dirty="0" smtClean="0"/>
              <a:t>变量的地址</a:t>
            </a:r>
          </a:p>
          <a:p>
            <a:pPr lvl="1"/>
            <a:r>
              <a:rPr lang="en-US" altLang="zh-CN" dirty="0" err="1" smtClean="0"/>
              <a:t>CRuntimeClass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classCAnimal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保存自己的</a:t>
            </a:r>
            <a:r>
              <a:rPr lang="en-US" altLang="zh-CN" dirty="0" err="1" smtClean="0"/>
              <a:t>RuntimeClass</a:t>
            </a:r>
            <a:r>
              <a:rPr lang="zh-CN" altLang="en-US" dirty="0" smtClean="0"/>
              <a:t>信息的变量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运行时类信息代码说明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 动态创建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动态创建作用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创建未知类型的对象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动态创建相关类和宏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</a:t>
            </a:r>
            <a:r>
              <a:rPr lang="en-US" altLang="zh-CN" dirty="0" err="1" smtClean="0"/>
              <a:t>CObject</a:t>
            </a:r>
            <a:r>
              <a:rPr lang="zh-CN" altLang="en-US" dirty="0" smtClean="0"/>
              <a:t>派生的子类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DECLARE_DYNCREATE</a:t>
            </a:r>
          </a:p>
          <a:p>
            <a:pPr lvl="1"/>
            <a:r>
              <a:rPr lang="en-US" altLang="zh-CN" dirty="0" smtClean="0"/>
              <a:t>IMPLEMENT_DYNCREATE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 动态创建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动态创建的使用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创建对象</a:t>
            </a:r>
            <a:endParaRPr lang="en-US" altLang="zh-CN" dirty="0" smtClean="0"/>
          </a:p>
          <a:p>
            <a:r>
              <a:rPr lang="zh-CN" altLang="en-US" dirty="0" smtClean="0"/>
              <a:t>动态创建的实现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类定义代码展开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</a:p>
          <a:p>
            <a:endParaRPr lang="zh-CN" altLang="en-US" dirty="0" smtClean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动态创建的代码展开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42910" y="2643182"/>
            <a:ext cx="7786742" cy="2786082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>
              <a:buNone/>
            </a:pPr>
            <a:r>
              <a:rPr lang="en-US" altLang="zh-CN" sz="2400" dirty="0" smtClean="0"/>
              <a:t>class </a:t>
            </a:r>
            <a:r>
              <a:rPr lang="en-US" altLang="zh-CN" sz="2400" dirty="0" err="1" smtClean="0"/>
              <a:t>CAnimal</a:t>
            </a:r>
            <a:r>
              <a:rPr lang="en-US" altLang="zh-CN" sz="2400" dirty="0" smtClean="0"/>
              <a:t> : public </a:t>
            </a:r>
            <a:r>
              <a:rPr lang="en-US" altLang="zh-CN" sz="2400" dirty="0" err="1" smtClean="0"/>
              <a:t>CObject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{</a:t>
            </a:r>
          </a:p>
          <a:p>
            <a:pPr>
              <a:buNone/>
            </a:pPr>
            <a:r>
              <a:rPr lang="en-US" altLang="zh-CN" sz="2400" dirty="0" smtClean="0"/>
              <a:t>public:</a:t>
            </a:r>
          </a:p>
          <a:p>
            <a:pPr>
              <a:buNone/>
            </a:pPr>
            <a:r>
              <a:rPr lang="en-US" altLang="zh-CN" sz="2400" dirty="0" smtClean="0"/>
              <a:t>	DECLARE_DYNAMIC(</a:t>
            </a:r>
            <a:r>
              <a:rPr lang="en-US" altLang="zh-CN" sz="2400" dirty="0" err="1" smtClean="0"/>
              <a:t>CAnimal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	static </a:t>
            </a:r>
            <a:r>
              <a:rPr lang="en-US" altLang="zh-CN" sz="2400" dirty="0" err="1" smtClean="0"/>
              <a:t>CObject</a:t>
            </a:r>
            <a:r>
              <a:rPr lang="en-US" altLang="zh-CN" sz="2400" dirty="0" smtClean="0"/>
              <a:t>* PASCAL </a:t>
            </a:r>
            <a:r>
              <a:rPr lang="en-US" altLang="zh-CN" sz="2400" dirty="0" err="1" smtClean="0"/>
              <a:t>CreateObject</a:t>
            </a:r>
            <a:r>
              <a:rPr lang="en-US" altLang="zh-CN" sz="2400" dirty="0" smtClean="0"/>
              <a:t>();</a:t>
            </a:r>
          </a:p>
          <a:p>
            <a:pPr>
              <a:buNone/>
            </a:pPr>
            <a:r>
              <a:rPr lang="en-US" altLang="zh-CN" sz="2400" dirty="0" smtClean="0"/>
              <a:t>}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类实现代码展开</a:t>
            </a: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动态创建的代码展开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00100" y="2214554"/>
            <a:ext cx="7786742" cy="3714776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>
              <a:buNone/>
            </a:pPr>
            <a:r>
              <a:rPr lang="en-US" altLang="zh-CN" dirty="0" err="1" smtClean="0"/>
              <a:t>CObject</a:t>
            </a:r>
            <a:r>
              <a:rPr lang="en-US" altLang="zh-CN" dirty="0" smtClean="0"/>
              <a:t>* PASCAL 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CreateObject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{ </a:t>
            </a:r>
          </a:p>
          <a:p>
            <a:pPr lvl="1">
              <a:buNone/>
            </a:pPr>
            <a:r>
              <a:rPr lang="en-US" altLang="zh-CN" dirty="0" smtClean="0"/>
              <a:t>return new 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; 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IMPLEMENT_RUNTIMECLASS(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CObject</a:t>
            </a:r>
            <a:r>
              <a:rPr lang="en-US" altLang="zh-CN" dirty="0" smtClean="0"/>
              <a:t>, 0xFFFF, 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CreateObject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AFX_COMDAT const AFX_DATADEF </a:t>
            </a:r>
            <a:r>
              <a:rPr lang="en-US" altLang="zh-CN" dirty="0" err="1" smtClean="0"/>
              <a:t>CRuntimeClass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classCAnimal</a:t>
            </a:r>
            <a:r>
              <a:rPr lang="en-US" altLang="zh-CN" dirty="0" smtClean="0"/>
              <a:t> = { </a:t>
            </a:r>
          </a:p>
          <a:p>
            <a:pPr>
              <a:buNone/>
            </a:pPr>
            <a:r>
              <a:rPr lang="en-US" altLang="zh-CN" dirty="0" smtClean="0"/>
              <a:t>	  "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",  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(class 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),  0xFFFF, </a:t>
            </a:r>
          </a:p>
          <a:p>
            <a:pPr>
              <a:buNone/>
            </a:pPr>
            <a:r>
              <a:rPr lang="en-US" altLang="zh-CN" dirty="0" smtClean="0"/>
              <a:t>	  &amp;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CreateObject</a:t>
            </a:r>
            <a:r>
              <a:rPr lang="en-US" altLang="zh-CN" dirty="0" smtClean="0"/>
              <a:t>,  &amp;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::_</a:t>
            </a:r>
            <a:r>
              <a:rPr lang="en-US" altLang="zh-CN" dirty="0" err="1" smtClean="0"/>
              <a:t>GetBaseClass</a:t>
            </a:r>
            <a:r>
              <a:rPr lang="en-US" altLang="zh-CN" dirty="0" smtClean="0"/>
              <a:t>,   NULL 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CAnimal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CreateObject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CAniaml</a:t>
            </a:r>
            <a:r>
              <a:rPr lang="zh-CN" altLang="en-US" dirty="0" smtClean="0"/>
              <a:t>类的对象其他与</a:t>
            </a:r>
            <a:r>
              <a:rPr lang="en-US" altLang="zh-CN" dirty="0" smtClean="0"/>
              <a:t>DYNAMIC</a:t>
            </a:r>
            <a:r>
              <a:rPr lang="zh-CN" altLang="en-US" dirty="0" smtClean="0"/>
              <a:t>的定义相同，只是将</a:t>
            </a:r>
            <a:r>
              <a:rPr lang="en-US" altLang="zh-CN" dirty="0" smtClean="0"/>
              <a:t>Animal::</a:t>
            </a:r>
            <a:r>
              <a:rPr lang="en-US" altLang="zh-CN" dirty="0" err="1" smtClean="0"/>
              <a:t>CreateObject</a:t>
            </a:r>
            <a:r>
              <a:rPr lang="zh-CN" altLang="en-US" dirty="0" smtClean="0"/>
              <a:t>地址保存到</a:t>
            </a:r>
            <a:r>
              <a:rPr lang="en-US" altLang="zh-CN" dirty="0" err="1" smtClean="0"/>
              <a:t>classCAnimal</a:t>
            </a:r>
            <a:r>
              <a:rPr lang="zh-CN" altLang="en-US" dirty="0" smtClean="0"/>
              <a:t>变量当中。</a:t>
            </a:r>
            <a:endParaRPr lang="en-US" altLang="zh-CN" dirty="0" smtClean="0"/>
          </a:p>
          <a:p>
            <a:r>
              <a:rPr lang="zh-CN" altLang="en-US" dirty="0" smtClean="0"/>
              <a:t>实现过程</a:t>
            </a:r>
            <a:r>
              <a:rPr lang="en-US" altLang="zh-CN" dirty="0" err="1" smtClean="0"/>
              <a:t>pClass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CreateObject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获取该类的</a:t>
            </a:r>
            <a:r>
              <a:rPr lang="en-US" altLang="zh-CN" dirty="0" err="1" smtClean="0"/>
              <a:t>RuntimeClass</a:t>
            </a:r>
            <a:r>
              <a:rPr lang="zh-CN" altLang="en-US" dirty="0" smtClean="0"/>
              <a:t>变量的指针</a:t>
            </a:r>
            <a:r>
              <a:rPr lang="en-US" altLang="zh-CN" dirty="0" err="1" smtClean="0"/>
              <a:t>pClass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动态创建的代码说明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窗口类的查找过程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系统根据传入的窗口类名称，在应用程序局部窗口类中查找，如果找到执行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，如果未找到执行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en-US" altLang="zh-CN" dirty="0" smtClean="0"/>
              <a:t>2	</a:t>
            </a:r>
            <a:r>
              <a:rPr lang="zh-CN" altLang="en-US" dirty="0" smtClean="0"/>
              <a:t>比较局部窗口类与创建窗口时传入的</a:t>
            </a:r>
            <a:r>
              <a:rPr lang="en-US" altLang="zh-CN" dirty="0" smtClean="0"/>
              <a:t>HINSTANCE</a:t>
            </a:r>
            <a:r>
              <a:rPr lang="zh-CN" altLang="en-US" dirty="0" smtClean="0"/>
              <a:t>变量。如果发现相等，创建和注册的窗口类在同一模块，创建窗口返回。如果不相等，继续执行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在应用程序全局窗口类，如果找到，执行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，如果未找到执行</a:t>
            </a:r>
            <a:r>
              <a:rPr lang="en-US" altLang="zh-CN" dirty="0" smtClean="0"/>
              <a:t>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使用找到的窗口类的信息，创建窗口返回。</a:t>
            </a:r>
          </a:p>
          <a:p>
            <a:pPr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在系统窗口类中查找，如果找到创建窗口返回，否则创建窗口失败。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动态创建的代码说明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RuntimeClass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CreateObject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CreateObject</a:t>
            </a:r>
            <a:r>
              <a:rPr lang="zh-CN" altLang="en-US" dirty="0" smtClean="0"/>
              <a:t>函数中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m_pfnCreateObject</a:t>
            </a:r>
            <a:r>
              <a:rPr lang="zh-CN" altLang="en-US" dirty="0" smtClean="0"/>
              <a:t>函数指针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这个函数指针的地址是该类的</a:t>
            </a:r>
            <a:r>
              <a:rPr lang="en-US" altLang="zh-CN" dirty="0" err="1" smtClean="0"/>
              <a:t>CreateObject</a:t>
            </a:r>
            <a:r>
              <a:rPr lang="zh-CN" altLang="en-US" dirty="0" smtClean="0"/>
              <a:t>函数的地址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CreateObject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操作符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将该类的对象创建并返回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smtClean="0"/>
              <a:t>文档视图框架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778000"/>
            <a:ext cx="5610225" cy="39703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908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556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3204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5148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4500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852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33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MFC</a:t>
            </a:r>
            <a:r>
              <a:rPr lang="zh-CN" altLang="en-US" b="1" dirty="0" smtClean="0"/>
              <a:t>文档类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文档类作用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提供数据管理的功能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包括数据的存储等功能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也可以提供文件打开等消息处理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MFC</a:t>
            </a:r>
            <a:r>
              <a:rPr lang="zh-CN" altLang="en-US" dirty="0" smtClean="0"/>
              <a:t>文档相关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CDocument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文档类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父类是</a:t>
            </a:r>
            <a:r>
              <a:rPr lang="en-US" altLang="zh-CN" dirty="0" err="1" smtClean="0"/>
              <a:t>CCmdTarget</a:t>
            </a:r>
            <a:r>
              <a:rPr lang="en-US" altLang="zh-CN" dirty="0" smtClean="0"/>
              <a:t>.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MFC</a:t>
            </a:r>
            <a:r>
              <a:rPr lang="zh-CN" altLang="en-US" dirty="0" smtClean="0"/>
              <a:t>关于文档的封装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MFC</a:t>
            </a:r>
            <a:r>
              <a:rPr lang="zh-CN" altLang="en-US" dirty="0" smtClean="0"/>
              <a:t>文档的使用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定义文档类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创建文档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MFC</a:t>
            </a:r>
            <a:r>
              <a:rPr lang="zh-CN" altLang="en-US" b="1" dirty="0" smtClean="0"/>
              <a:t>文档类创建过程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FrameWnd</a:t>
            </a:r>
            <a:r>
              <a:rPr lang="zh-CN" altLang="en-US" dirty="0" smtClean="0"/>
              <a:t>窗口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CFrameWnd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LoadFrame</a:t>
            </a:r>
            <a:r>
              <a:rPr lang="zh-CN" altLang="en-US" dirty="0" smtClean="0"/>
              <a:t>函数创建窗口</a:t>
            </a:r>
            <a:endParaRPr lang="en-US" altLang="zh-CN" dirty="0" smtClean="0"/>
          </a:p>
          <a:p>
            <a:r>
              <a:rPr lang="zh-CN" altLang="en-US" dirty="0" smtClean="0"/>
              <a:t>处理</a:t>
            </a:r>
            <a:r>
              <a:rPr lang="en-US" altLang="zh-CN" dirty="0" err="1" smtClean="0"/>
              <a:t>FrameWnd</a:t>
            </a:r>
            <a:r>
              <a:rPr lang="zh-CN" altLang="en-US" dirty="0" smtClean="0"/>
              <a:t>窗口的</a:t>
            </a:r>
            <a:r>
              <a:rPr lang="en-US" altLang="zh-CN" dirty="0" smtClean="0"/>
              <a:t>WM_CREATE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CFrameWnd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WM_CREATE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OnCreate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CFrameWnd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OnCreateClient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创建视图窗口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CFrameWnd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OnCreateClient</a:t>
            </a:r>
            <a:r>
              <a:rPr lang="zh-CN" altLang="en-US" dirty="0" smtClean="0"/>
              <a:t>函数中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会根据传入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RuntimeClass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对象和窗口创建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处理视图窗口的</a:t>
            </a:r>
            <a:r>
              <a:rPr lang="en-US" altLang="zh-CN" dirty="0" smtClean="0"/>
              <a:t>WM_CREATE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CView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WM_CREATE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OnCreate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获取到创建参数中的</a:t>
            </a:r>
            <a:r>
              <a:rPr lang="en-US" altLang="zh-CN" dirty="0" err="1" smtClean="0"/>
              <a:t>CDoument</a:t>
            </a:r>
            <a:r>
              <a:rPr lang="zh-CN" altLang="en-US" dirty="0" smtClean="0"/>
              <a:t>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CDoument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AddView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的地址保存到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同时将</a:t>
            </a:r>
            <a:r>
              <a:rPr lang="en-US" altLang="zh-CN" dirty="0" err="1" smtClean="0"/>
              <a:t>Dociment</a:t>
            </a:r>
            <a:r>
              <a:rPr lang="zh-CN" altLang="en-US" dirty="0" smtClean="0"/>
              <a:t>的地址保存到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m_pDocumet</a:t>
            </a:r>
            <a:r>
              <a:rPr lang="zh-CN" altLang="en-US" dirty="0" smtClean="0"/>
              <a:t>成员变量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MFC</a:t>
            </a:r>
            <a:r>
              <a:rPr lang="zh-CN" altLang="en-US" b="1" dirty="0" smtClean="0"/>
              <a:t>文档类消息处理</a:t>
            </a:r>
            <a:endParaRPr lang="en-US" altLang="zh-CN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与视图窗口的消息处理方式相同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添加消息映射宏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添加消息处理函数</a:t>
            </a:r>
            <a:endParaRPr lang="en-US" altLang="zh-CN" dirty="0" smtClean="0"/>
          </a:p>
          <a:p>
            <a:r>
              <a:rPr lang="en-US" altLang="zh-CN" dirty="0" smtClean="0"/>
              <a:t>WM_COMMAND</a:t>
            </a:r>
            <a:r>
              <a:rPr lang="zh-CN" altLang="en-US" dirty="0" smtClean="0"/>
              <a:t>命令消息处理顺序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CView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CDocument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CFrameWnd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CWinApp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MFC</a:t>
            </a:r>
            <a:r>
              <a:rPr lang="zh-CN" altLang="en-US" b="1" dirty="0" smtClean="0"/>
              <a:t>文档类消息过程</a:t>
            </a:r>
            <a:endParaRPr lang="en-US" altLang="zh-CN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WM_COMMAND</a:t>
            </a:r>
            <a:r>
              <a:rPr lang="zh-CN" altLang="en-US" dirty="0" smtClean="0"/>
              <a:t>消息的执行过程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WM_COMMAND</a:t>
            </a:r>
            <a:r>
              <a:rPr lang="zh-CN" altLang="en-US" dirty="0" smtClean="0"/>
              <a:t>发送到程序的顶层</a:t>
            </a:r>
            <a:r>
              <a:rPr lang="en-US" altLang="zh-CN" dirty="0" err="1" smtClean="0"/>
              <a:t>FrameWnd</a:t>
            </a:r>
            <a:r>
              <a:rPr lang="zh-CN" altLang="en-US" dirty="0" smtClean="0"/>
              <a:t>窗口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FrameWnd</a:t>
            </a:r>
            <a:r>
              <a:rPr lang="zh-CN" altLang="en-US" dirty="0" smtClean="0"/>
              <a:t>窗口获取当前活动视图，并将命令派发给视图窗口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在视图窗口中，视图先进行消息处理，如果视图不处理这个消息，会将消息派发给</a:t>
            </a:r>
            <a:r>
              <a:rPr lang="en-US" altLang="zh-CN" dirty="0" err="1" smtClean="0"/>
              <a:t>CDocument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CDocument</a:t>
            </a:r>
            <a:r>
              <a:rPr lang="zh-CN" altLang="en-US" dirty="0" smtClean="0"/>
              <a:t>进行消息处理，返回到</a:t>
            </a:r>
            <a:r>
              <a:rPr lang="en-US" altLang="zh-CN" dirty="0" err="1" smtClean="0"/>
              <a:t>FrameWnd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如果视图和文档已处理，那么消息处理结束，否则</a:t>
            </a:r>
            <a:r>
              <a:rPr lang="en-US" altLang="zh-CN" dirty="0" err="1" smtClean="0"/>
              <a:t>FrameWnd</a:t>
            </a:r>
            <a:r>
              <a:rPr lang="zh-CN" altLang="en-US" dirty="0" smtClean="0"/>
              <a:t>自己对消息进行处理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err="1" smtClean="0"/>
              <a:t>FrameWnd</a:t>
            </a:r>
            <a:r>
              <a:rPr lang="zh-CN" altLang="en-US" dirty="0" smtClean="0"/>
              <a:t>不处理，就将消息派发给</a:t>
            </a:r>
            <a:r>
              <a:rPr lang="en-US" altLang="zh-CN" dirty="0" err="1" smtClean="0"/>
              <a:t>CWinApp</a:t>
            </a:r>
            <a:r>
              <a:rPr lang="zh-CN" altLang="en-US" dirty="0" smtClean="0"/>
              <a:t>进行消息处理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如果都不处理，消息将丢弃并返回。</a:t>
            </a:r>
            <a:endParaRPr lang="en-US" altLang="zh-CN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MFC</a:t>
            </a:r>
            <a:r>
              <a:rPr lang="zh-CN" altLang="en-US" b="1" dirty="0" smtClean="0"/>
              <a:t>单文档视图应用程序</a:t>
            </a:r>
            <a:r>
              <a:rPr lang="en-US" altLang="zh-CN" b="1" dirty="0" smtClean="0"/>
              <a:t>(SDI)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单文档视图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只能对单个文档进行处理的应用程序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MFC</a:t>
            </a:r>
            <a:r>
              <a:rPr lang="zh-CN" altLang="en-US" dirty="0" smtClean="0"/>
              <a:t>单文档视图相关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CWinApp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CFrameWnd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CView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CDocument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MFC</a:t>
            </a:r>
            <a:r>
              <a:rPr lang="zh-CN" altLang="en-US" b="1" dirty="0" smtClean="0"/>
              <a:t>单文档视图应用程序</a:t>
            </a:r>
            <a:r>
              <a:rPr lang="en-US" altLang="zh-CN" b="1" dirty="0" smtClean="0"/>
              <a:t>(SDI)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文档模板类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CDocTemplate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文档模版类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父类是</a:t>
            </a:r>
            <a:r>
              <a:rPr lang="en-US" altLang="zh-CN" dirty="0" err="1" smtClean="0"/>
              <a:t>CCmdTarget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作用是处理框架窗口、视图及文档之间的关系。它是一个抽象类，不能直接使用。</a:t>
            </a:r>
            <a:endParaRPr lang="en-US" altLang="zh-CN" dirty="0" smtClean="0"/>
          </a:p>
          <a:p>
            <a:r>
              <a:rPr lang="zh-CN" altLang="en-US" dirty="0" smtClean="0"/>
              <a:t>文档模板类的两个子类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CSingleDocTemplate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单文档模板类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CMultiDocTemplate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多文档模板类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单文档视图的实现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创建单文档模版对象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保存到</a:t>
            </a:r>
            <a:r>
              <a:rPr lang="en-US" altLang="zh-CN" dirty="0" err="1" smtClean="0"/>
              <a:t>CWinApp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AddDocTemplate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pTemp</a:t>
            </a:r>
            <a:r>
              <a:rPr lang="en-US" altLang="zh-CN" dirty="0" smtClean="0"/>
              <a:t> );</a:t>
            </a:r>
          </a:p>
          <a:p>
            <a:r>
              <a:rPr lang="zh-CN" altLang="en-US" dirty="0" smtClean="0"/>
              <a:t>新建文档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OnFileNew</a:t>
            </a:r>
            <a:r>
              <a:rPr lang="en-US" altLang="zh-CN" dirty="0" smtClean="0"/>
              <a:t>( );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85786" y="2143116"/>
            <a:ext cx="7786742" cy="1785950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err="1" smtClean="0"/>
              <a:t>CSingleDocTemplate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pTemp</a:t>
            </a:r>
            <a:r>
              <a:rPr lang="en-US" altLang="zh-CN" dirty="0" smtClean="0"/>
              <a:t> = NULL; </a:t>
            </a:r>
            <a:r>
              <a:rPr lang="en-US" altLang="zh-CN" dirty="0" err="1" smtClean="0"/>
              <a:t>pTemp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CSingleDocTemplate</a:t>
            </a:r>
            <a:r>
              <a:rPr lang="en-US" altLang="zh-CN" dirty="0" smtClean="0"/>
              <a:t>( </a:t>
            </a:r>
          </a:p>
          <a:p>
            <a:r>
              <a:rPr lang="en-US" altLang="zh-CN" dirty="0" smtClean="0"/>
              <a:t>	        IDR_MAINFRM,</a:t>
            </a:r>
          </a:p>
          <a:p>
            <a:r>
              <a:rPr lang="en-US" altLang="zh-CN" dirty="0" smtClean="0"/>
              <a:t>	        RUNTIME_CLASS( </a:t>
            </a:r>
            <a:r>
              <a:rPr lang="en-US" altLang="zh-CN" dirty="0" err="1" smtClean="0"/>
              <a:t>CSdiDocument</a:t>
            </a:r>
            <a:r>
              <a:rPr lang="en-US" altLang="zh-CN" dirty="0" smtClean="0"/>
              <a:t> ),</a:t>
            </a:r>
          </a:p>
          <a:p>
            <a:r>
              <a:rPr lang="en-US" altLang="zh-CN" dirty="0" smtClean="0"/>
              <a:t>	        RUNTIME_CLASS( </a:t>
            </a:r>
            <a:r>
              <a:rPr lang="en-US" altLang="zh-CN" dirty="0" err="1" smtClean="0"/>
              <a:t>CSdiFrame</a:t>
            </a:r>
            <a:r>
              <a:rPr lang="en-US" altLang="zh-CN" dirty="0" smtClean="0"/>
              <a:t> ),</a:t>
            </a:r>
          </a:p>
          <a:p>
            <a:r>
              <a:rPr lang="en-US" altLang="zh-CN" dirty="0" smtClean="0"/>
              <a:t>	        RUNTIME_CLASS( </a:t>
            </a:r>
            <a:r>
              <a:rPr lang="en-US" altLang="zh-CN" dirty="0" err="1" smtClean="0"/>
              <a:t>CSdiView</a:t>
            </a:r>
            <a:r>
              <a:rPr lang="en-US" altLang="zh-CN" dirty="0" smtClean="0"/>
              <a:t>)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RegisterClass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RegisterClassEx</a:t>
            </a:r>
            <a:r>
              <a:rPr lang="en-US" altLang="zh-CN" dirty="0" smtClean="0"/>
              <a:t> </a:t>
            </a:r>
            <a:r>
              <a:rPr lang="zh-CN" altLang="en-US" dirty="0" smtClean="0"/>
              <a:t>注册</a:t>
            </a:r>
          </a:p>
          <a:p>
            <a:r>
              <a:rPr lang="en-US" altLang="zh-CN" dirty="0" err="1" smtClean="0"/>
              <a:t>GetClassInfo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获取信息</a:t>
            </a:r>
          </a:p>
          <a:p>
            <a:r>
              <a:rPr lang="en-US" altLang="zh-CN" dirty="0" err="1" smtClean="0"/>
              <a:t>UnregisterClass</a:t>
            </a:r>
            <a:r>
              <a:rPr lang="en-US" altLang="zh-CN" dirty="0" smtClean="0"/>
              <a:t> </a:t>
            </a:r>
            <a:r>
              <a:rPr lang="zh-CN" altLang="en-US" dirty="0" smtClean="0"/>
              <a:t>卸载</a:t>
            </a:r>
            <a:endParaRPr lang="zh-CN" altLang="en-US" dirty="0"/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 单文档视图创建过程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创建 </a:t>
            </a:r>
            <a:r>
              <a:rPr lang="en-US" altLang="zh-CN" dirty="0" err="1" smtClean="0"/>
              <a:t>CSingleDocTemplate</a:t>
            </a:r>
            <a:r>
              <a:rPr lang="zh-CN" altLang="en-US" dirty="0" smtClean="0"/>
              <a:t>对象</a:t>
            </a:r>
            <a:r>
              <a:rPr lang="en-US" altLang="zh-CN" dirty="0" err="1" smtClean="0"/>
              <a:t>pTemplate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同时将</a:t>
            </a:r>
            <a:r>
              <a:rPr lang="en-US" altLang="zh-CN" dirty="0" err="1" smtClean="0"/>
              <a:t>FrameWnd</a:t>
            </a:r>
            <a:r>
              <a:rPr lang="en-US" altLang="zh-CN" dirty="0" smtClean="0"/>
              <a:t>/View/Document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RUNTIEM_CLASS</a:t>
            </a:r>
            <a:r>
              <a:rPr lang="zh-CN" altLang="en-US" dirty="0" smtClean="0"/>
              <a:t>信息保存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/>
              <a:t>CRuntimeClass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m_pDocClass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CRuntimeClass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m_pFrameClass</a:t>
            </a:r>
            <a:r>
              <a:rPr lang="en-US" altLang="zh-CN" dirty="0" smtClean="0"/>
              <a:t>; </a:t>
            </a:r>
          </a:p>
          <a:p>
            <a:pPr lvl="1"/>
            <a:r>
              <a:rPr lang="en-US" altLang="zh-CN" dirty="0" err="1" smtClean="0"/>
              <a:t>CRuntimeClass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m_pViewClass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调用</a:t>
            </a:r>
            <a:r>
              <a:rPr lang="en-US" altLang="zh-CN" dirty="0" err="1" smtClean="0"/>
              <a:t>AddDocTemplate</a:t>
            </a:r>
            <a:r>
              <a:rPr lang="zh-CN" altLang="en-US" dirty="0" smtClean="0"/>
              <a:t>将模版对象</a:t>
            </a:r>
            <a:r>
              <a:rPr lang="en-US" altLang="zh-CN" dirty="0" err="1" smtClean="0"/>
              <a:t>pTemplate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添加到</a:t>
            </a:r>
            <a:r>
              <a:rPr lang="en-US" altLang="zh-CN" dirty="0" err="1" smtClean="0"/>
              <a:t>CWinApp</a:t>
            </a:r>
            <a:r>
              <a:rPr lang="zh-CN" altLang="en-US" dirty="0" smtClean="0"/>
              <a:t>当中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CWinApp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pTemplate</a:t>
            </a:r>
            <a:r>
              <a:rPr lang="zh-CN" altLang="en-US" dirty="0" smtClean="0"/>
              <a:t>保存到文档模版管理器</a:t>
            </a:r>
            <a:r>
              <a:rPr lang="en-US" altLang="zh-CN" dirty="0" err="1" smtClean="0"/>
              <a:t>m_pDocManager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err="1" smtClean="0"/>
              <a:t>CDocManager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m_pDocManager</a:t>
            </a:r>
            <a:r>
              <a:rPr lang="en-US" altLang="zh-CN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 单文档视图创建过程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CWinApp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OnFileNew</a:t>
            </a:r>
            <a:r>
              <a:rPr lang="zh-CN" altLang="en-US" dirty="0" smtClean="0"/>
              <a:t>等其他方式创建文档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CWinApp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OnFileNew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CDocManager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OnFileNew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 </a:t>
            </a:r>
            <a:r>
              <a:rPr lang="en-US" altLang="zh-CN" dirty="0" err="1" smtClean="0"/>
              <a:t>CDocManager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OnFileNew</a:t>
            </a:r>
            <a:r>
              <a:rPr lang="zh-CN" altLang="en-US" dirty="0" smtClean="0"/>
              <a:t>函数查找模板</a:t>
            </a:r>
            <a:r>
              <a:rPr lang="en-US" altLang="zh-CN" dirty="0" err="1" smtClean="0"/>
              <a:t>pTemplate</a:t>
            </a:r>
            <a:r>
              <a:rPr lang="en-US" altLang="zh-CN" dirty="0" smtClean="0"/>
              <a:t>.</a:t>
            </a:r>
            <a:r>
              <a:rPr lang="zh-CN" altLang="en-US" dirty="0" smtClean="0"/>
              <a:t>然后调用</a:t>
            </a:r>
            <a:r>
              <a:rPr lang="en-US" altLang="zh-CN" dirty="0" err="1" smtClean="0"/>
              <a:t>pTemplate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OpenDocumentFile</a:t>
            </a:r>
            <a:r>
              <a:rPr lang="zh-CN" altLang="en-US" dirty="0" smtClean="0"/>
              <a:t>函数打开新文档</a:t>
            </a:r>
            <a:r>
              <a:rPr lang="en-US" altLang="zh-CN" dirty="0" err="1" smtClean="0"/>
              <a:t>pTemplate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OpenDocumentFile</a:t>
            </a:r>
            <a:r>
              <a:rPr lang="en-US" altLang="zh-CN" dirty="0" smtClean="0"/>
              <a:t>( NULL );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CreateNewDocument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.</a:t>
            </a:r>
            <a:r>
              <a:rPr lang="zh-CN" altLang="en-US" dirty="0" smtClean="0"/>
              <a:t>创建一个文档对象</a:t>
            </a:r>
            <a:r>
              <a:rPr lang="en-US" altLang="zh-CN" dirty="0" err="1" smtClean="0"/>
              <a:t>pDocument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CreateNewFrame</a:t>
            </a:r>
            <a:r>
              <a:rPr lang="zh-CN" altLang="en-US" dirty="0" smtClean="0"/>
              <a:t>函数以及</a:t>
            </a:r>
            <a:r>
              <a:rPr lang="en-US" altLang="zh-CN" dirty="0" err="1" smtClean="0"/>
              <a:t>pDocument</a:t>
            </a:r>
            <a:r>
              <a:rPr lang="en-US" altLang="zh-CN" dirty="0" smtClean="0"/>
              <a:t>,</a:t>
            </a:r>
            <a:r>
              <a:rPr lang="zh-CN" altLang="en-US" dirty="0" smtClean="0"/>
              <a:t>创建框架窗口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创建框架窗口时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CFrameWnd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LoadFrame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将窗口创建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MFC</a:t>
            </a:r>
            <a:r>
              <a:rPr lang="zh-CN" altLang="en-US" b="1" dirty="0" smtClean="0"/>
              <a:t>多文档视图应用程序</a:t>
            </a:r>
            <a:r>
              <a:rPr lang="en-US" altLang="zh-CN" b="1" dirty="0" smtClean="0"/>
              <a:t>(MDI)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多文档视图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只能对多个文档进行处理的应用程序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MFC</a:t>
            </a:r>
            <a:r>
              <a:rPr lang="zh-CN" altLang="en-US" dirty="0" smtClean="0"/>
              <a:t>多文档视图相关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CWinApp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Cview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Cdocument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CMDIFrameWnd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CMDIChildWnd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MDI</a:t>
            </a:r>
            <a:r>
              <a:rPr lang="zh-CN" altLang="en-US" dirty="0" smtClean="0"/>
              <a:t>框架窗口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它们的父类都是</a:t>
            </a:r>
            <a:r>
              <a:rPr lang="en-US" altLang="zh-CN" dirty="0" err="1" smtClean="0"/>
              <a:t>CFrameWnd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CMultiDocTemplate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多文档的文档模版类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MFC</a:t>
            </a:r>
            <a:r>
              <a:rPr lang="zh-CN" altLang="en-US" b="1" dirty="0" smtClean="0"/>
              <a:t>多文档视图应用程序</a:t>
            </a:r>
            <a:r>
              <a:rPr lang="en-US" altLang="zh-CN" b="1" dirty="0" smtClean="0"/>
              <a:t>(MDI)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定义模版对象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保存到</a:t>
            </a:r>
            <a:r>
              <a:rPr lang="en-US" altLang="zh-CN" dirty="0" err="1" smtClean="0"/>
              <a:t>CWinApp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AddDocTemplate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pTemp</a:t>
            </a:r>
            <a:r>
              <a:rPr lang="en-US" altLang="zh-CN" dirty="0" smtClean="0"/>
              <a:t> );</a:t>
            </a:r>
          </a:p>
          <a:p>
            <a:r>
              <a:rPr lang="zh-CN" altLang="en-US" dirty="0" smtClean="0"/>
              <a:t>创建主窗口创建</a:t>
            </a:r>
            <a:r>
              <a:rPr lang="en-US" altLang="zh-CN" dirty="0" err="1" smtClean="0"/>
              <a:t>CMDIFrameWnd</a:t>
            </a:r>
            <a:r>
              <a:rPr lang="zh-CN" altLang="en-US" dirty="0" smtClean="0"/>
              <a:t>的窗口</a:t>
            </a:r>
            <a:endParaRPr lang="en-US" altLang="zh-CN" dirty="0" smtClean="0"/>
          </a:p>
          <a:p>
            <a:r>
              <a:rPr lang="zh-CN" altLang="en-US" dirty="0" smtClean="0"/>
              <a:t>新建文档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OnFileNew</a:t>
            </a:r>
            <a:r>
              <a:rPr lang="en-US" altLang="zh-CN" dirty="0" smtClean="0"/>
              <a:t>( );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14348" y="2071678"/>
            <a:ext cx="7786742" cy="1785950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err="1" smtClean="0"/>
              <a:t>CMultiDocTemplate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pDocTemp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pDocTemp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CMultiDocTemplate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            IDR_CHILDFRM, </a:t>
            </a:r>
          </a:p>
          <a:p>
            <a:r>
              <a:rPr lang="en-US" altLang="zh-CN" dirty="0" smtClean="0"/>
              <a:t>            RUNTIME_CLASS( </a:t>
            </a:r>
            <a:r>
              <a:rPr lang="en-US" altLang="zh-CN" dirty="0" err="1" smtClean="0"/>
              <a:t>CMdiDocument</a:t>
            </a:r>
            <a:r>
              <a:rPr lang="en-US" altLang="zh-CN" dirty="0" smtClean="0"/>
              <a:t> ),</a:t>
            </a:r>
          </a:p>
          <a:p>
            <a:r>
              <a:rPr lang="en-US" altLang="zh-CN" dirty="0" smtClean="0"/>
              <a:t>            RUNTIME_CLASS( </a:t>
            </a:r>
            <a:r>
              <a:rPr lang="en-US" altLang="zh-CN" dirty="0" err="1" smtClean="0"/>
              <a:t>CChildFrame</a:t>
            </a:r>
            <a:r>
              <a:rPr lang="en-US" altLang="zh-CN" dirty="0" smtClean="0"/>
              <a:t> ),</a:t>
            </a:r>
          </a:p>
          <a:p>
            <a:r>
              <a:rPr lang="en-US" altLang="zh-CN" dirty="0" smtClean="0"/>
              <a:t>            RUNTIME_CLASS( </a:t>
            </a:r>
            <a:r>
              <a:rPr lang="en-US" altLang="zh-CN" dirty="0" err="1" smtClean="0"/>
              <a:t>CMdiView</a:t>
            </a:r>
            <a:r>
              <a:rPr lang="en-US" altLang="zh-CN" dirty="0" smtClean="0"/>
              <a:t> )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MFC</a:t>
            </a:r>
            <a:r>
              <a:rPr lang="zh-CN" altLang="en-US" dirty="0" smtClean="0"/>
              <a:t>文档视图程序各部分作用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MFC</a:t>
            </a:r>
            <a:r>
              <a:rPr lang="zh-CN" altLang="en-US" sz="2800" dirty="0" smtClean="0"/>
              <a:t>文档视图的各个部分</a:t>
            </a:r>
            <a:r>
              <a:rPr lang="en-US" altLang="zh-CN" sz="2800" dirty="0" err="1" smtClean="0"/>
              <a:t>CWinApp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应用程序类，应用程序的启动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消息处理等。类中还维护了一个文档管理器。</a:t>
            </a:r>
            <a:endParaRPr lang="en-US" sz="2800" dirty="0" smtClean="0"/>
          </a:p>
          <a:p>
            <a:r>
              <a:rPr lang="en-US" altLang="zh-CN" sz="2800" dirty="0" err="1" smtClean="0"/>
              <a:t>CFrameWnd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框架窗口类，提供了窗口的容器，可以放置菜单、工具栏、状态栏、视图等窗口。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err="1" smtClean="0"/>
              <a:t>CView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视图类，提供了数据的显示以及和用户交互。</a:t>
            </a:r>
            <a:endParaRPr lang="en-US" altLang="zh-CN" sz="2800" dirty="0" smtClean="0"/>
          </a:p>
          <a:p>
            <a:r>
              <a:rPr lang="en-US" altLang="zh-CN" sz="2400" dirty="0" err="1" smtClean="0"/>
              <a:t>CDocument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文档类，提供数据的维护等操作。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CDocTemplate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文档模板类，提供了对文档</a:t>
            </a:r>
            <a:r>
              <a:rPr lang="en-US" altLang="zh-CN" sz="2400" dirty="0" err="1" smtClean="0"/>
              <a:t>CDocument</a:t>
            </a:r>
            <a:r>
              <a:rPr lang="zh-CN" altLang="en-US" sz="2400" dirty="0" smtClean="0"/>
              <a:t>类的管理。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CSingleDocTemplate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单文档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CMultiDocTemplate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多文档</a:t>
            </a:r>
            <a:endParaRPr lang="en-US" altLang="zh-CN" sz="2000" dirty="0" smtClean="0"/>
          </a:p>
          <a:p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CDocManager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文档管理器，提供了文档模板的管理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文档视图程序各部分的关系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CWinApp</a:t>
            </a:r>
            <a:r>
              <a:rPr lang="zh-CN" altLang="en-US" dirty="0" smtClean="0"/>
              <a:t>中维护一个文档管理器</a:t>
            </a:r>
            <a:r>
              <a:rPr lang="en-US" altLang="zh-CN" dirty="0" err="1" smtClean="0"/>
              <a:t>CDocManager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m_pDocManager</a:t>
            </a:r>
            <a:r>
              <a:rPr lang="en-US" altLang="zh-CN" dirty="0" smtClean="0"/>
              <a:t>;</a:t>
            </a:r>
            <a:r>
              <a:rPr lang="zh-CN" altLang="en-US" dirty="0" smtClean="0"/>
              <a:t>和主窗口</a:t>
            </a:r>
            <a:r>
              <a:rPr lang="en-US" altLang="zh-CN" dirty="0" err="1" smtClean="0"/>
              <a:t>m_pMainWnd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文档管理器维护了一个文档模板的链表 </a:t>
            </a:r>
            <a:endParaRPr lang="en-US" altLang="zh-CN" dirty="0" smtClean="0"/>
          </a:p>
          <a:p>
            <a:r>
              <a:rPr lang="zh-CN" altLang="en-US" dirty="0" smtClean="0"/>
              <a:t>文档模板维护了文档对象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err="1" smtClean="0"/>
              <a:t>CSingleDocTemplate</a:t>
            </a:r>
            <a:r>
              <a:rPr lang="en-US" altLang="zh-CN" dirty="0" smtClean="0"/>
              <a:t>: </a:t>
            </a:r>
            <a:r>
              <a:rPr lang="zh-CN" altLang="en-US" dirty="0" smtClean="0"/>
              <a:t>维护了一个文档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err="1" smtClean="0"/>
              <a:t>CMultiDocTemplate</a:t>
            </a:r>
            <a:r>
              <a:rPr lang="en-US" altLang="zh-CN" dirty="0" smtClean="0"/>
              <a:t>: </a:t>
            </a:r>
            <a:r>
              <a:rPr lang="zh-CN" altLang="en-US" dirty="0" smtClean="0"/>
              <a:t>维护了一个文档的链表</a:t>
            </a:r>
            <a:endParaRPr lang="en-US" altLang="zh-CN" dirty="0" smtClean="0"/>
          </a:p>
          <a:p>
            <a:r>
              <a:rPr lang="en-US" altLang="zh-CN" dirty="0" err="1" smtClean="0"/>
              <a:t>CDocument</a:t>
            </a:r>
            <a:r>
              <a:rPr lang="zh-CN" altLang="en-US" dirty="0" smtClean="0"/>
              <a:t>文档当中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维护了一个视图链表</a:t>
            </a:r>
            <a:endParaRPr lang="en-US" altLang="zh-CN" dirty="0" smtClean="0"/>
          </a:p>
          <a:p>
            <a:r>
              <a:rPr lang="en-US" altLang="zh-CN" dirty="0" err="1" smtClean="0"/>
              <a:t>CFrameWnd</a:t>
            </a:r>
            <a:r>
              <a:rPr lang="zh-CN" altLang="en-US" dirty="0" smtClean="0"/>
              <a:t>框架窗口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主要维护了当前的活动视图</a:t>
            </a:r>
            <a:r>
              <a:rPr lang="en-US" altLang="zh-CN" dirty="0" err="1" smtClean="0"/>
              <a:t>m_pAcivetView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CView</a:t>
            </a:r>
            <a:r>
              <a:rPr lang="zh-CN" altLang="en-US" dirty="0" smtClean="0"/>
              <a:t>视图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维护一个当前的视图可以显示的文档指针</a:t>
            </a:r>
            <a:r>
              <a:rPr lang="en-US" altLang="zh-CN" dirty="0" err="1" smtClean="0"/>
              <a:t>m_pDocument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MFC</a:t>
            </a:r>
            <a:r>
              <a:rPr lang="zh-CN" altLang="en-US" dirty="0" smtClean="0"/>
              <a:t>文档视图程序创建过程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CWinApp</a:t>
            </a:r>
            <a:r>
              <a:rPr lang="zh-CN" altLang="en-US" dirty="0" smtClean="0"/>
              <a:t>创建应用程序</a:t>
            </a:r>
            <a:endParaRPr lang="en-US" altLang="zh-CN" dirty="0" smtClean="0"/>
          </a:p>
          <a:p>
            <a:r>
              <a:rPr lang="zh-CN" altLang="en-US" dirty="0" smtClean="0"/>
              <a:t>使用文档模板中的</a:t>
            </a:r>
            <a:r>
              <a:rPr lang="en-US" altLang="zh-CN" dirty="0" err="1" smtClean="0"/>
              <a:t>CreateNewDocument</a:t>
            </a:r>
            <a:r>
              <a:rPr lang="zh-CN" altLang="en-US" dirty="0" smtClean="0"/>
              <a:t>创建文档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使用文档模板中的</a:t>
            </a:r>
            <a:r>
              <a:rPr lang="en-US" altLang="zh-CN" dirty="0" err="1" smtClean="0"/>
              <a:t>CreateNewFrame</a:t>
            </a:r>
            <a:r>
              <a:rPr lang="zh-CN" altLang="en-US" dirty="0" smtClean="0"/>
              <a:t>创建框架窗口</a:t>
            </a:r>
            <a:endParaRPr lang="en-US" altLang="zh-CN" dirty="0" smtClean="0"/>
          </a:p>
          <a:p>
            <a:r>
              <a:rPr lang="zh-CN" altLang="en-US" dirty="0" smtClean="0"/>
              <a:t>在框架窗口</a:t>
            </a:r>
            <a:r>
              <a:rPr lang="en-US" altLang="zh-CN" dirty="0" smtClean="0"/>
              <a:t>WM_CREATE</a:t>
            </a:r>
            <a:r>
              <a:rPr lang="zh-CN" altLang="en-US" dirty="0" smtClean="0"/>
              <a:t>消息中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CreateView</a:t>
            </a:r>
            <a:r>
              <a:rPr lang="zh-CN" altLang="en-US" dirty="0" smtClean="0"/>
              <a:t>创建视图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文档视图程序命令消息处理过程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命令消息处理过程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CView</a:t>
            </a:r>
            <a:r>
              <a:rPr lang="zh-CN" altLang="en-US" dirty="0" smtClean="0"/>
              <a:t>视图类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CDocument</a:t>
            </a:r>
            <a:r>
              <a:rPr lang="zh-CN" altLang="en-US" dirty="0" smtClean="0"/>
              <a:t>文档类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CFrameWnd</a:t>
            </a:r>
            <a:r>
              <a:rPr lang="zh-CN" altLang="en-US" dirty="0" smtClean="0"/>
              <a:t>框架窗口类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CWinApp</a:t>
            </a:r>
            <a:r>
              <a:rPr lang="zh-CN" altLang="en-US" dirty="0" smtClean="0"/>
              <a:t>应用程序类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该消息映射过程可以通过修改</a:t>
            </a:r>
            <a:r>
              <a:rPr lang="en-US" altLang="zh-CN" dirty="0" smtClean="0"/>
              <a:t>MFC</a:t>
            </a:r>
            <a:r>
              <a:rPr lang="zh-CN" altLang="en-US" dirty="0" smtClean="0"/>
              <a:t>消息函数，改变处理流程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绘图的使用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778000"/>
            <a:ext cx="5610225" cy="39703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908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556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3204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5148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4500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852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33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CreateWindow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CreateWindowEx</a:t>
            </a:r>
            <a:endParaRPr lang="en-US" altLang="zh-CN" dirty="0" smtClean="0"/>
          </a:p>
          <a:p>
            <a:r>
              <a:rPr lang="en-US" altLang="zh-CN" dirty="0" smtClean="0"/>
              <a:t>HWND </a:t>
            </a:r>
            <a:r>
              <a:rPr lang="en-US" altLang="zh-CN" dirty="0" err="1" smtClean="0"/>
              <a:t>CreateWindowEx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	DWORD </a:t>
            </a:r>
            <a:r>
              <a:rPr lang="en-US" altLang="zh-CN" dirty="0" err="1" smtClean="0"/>
              <a:t>dwExStyle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窗口的扩展风格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lpClassName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已经注册的窗口类名称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lpWindowName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窗口标题栏的名字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dwStyle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窗口的基本风格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//</a:t>
            </a:r>
            <a:r>
              <a:rPr lang="zh-CN" altLang="en-US" dirty="0" smtClean="0"/>
              <a:t>窗口左上角水平坐标位置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 //</a:t>
            </a:r>
            <a:r>
              <a:rPr lang="zh-CN" altLang="en-US" dirty="0" smtClean="0"/>
              <a:t>窗口左上角垂直坐标位置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nWidth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窗口的宽度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nHeight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窗口的高度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HWND </a:t>
            </a:r>
            <a:r>
              <a:rPr lang="en-US" altLang="zh-CN" dirty="0" err="1" smtClean="0"/>
              <a:t>hWndParent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窗口的父窗口句柄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HMENU </a:t>
            </a:r>
            <a:r>
              <a:rPr lang="en-US" altLang="zh-CN" dirty="0" err="1" smtClean="0"/>
              <a:t>hMenu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窗口菜单句柄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应用程序实例句柄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lpParam</a:t>
            </a:r>
            <a:r>
              <a:rPr lang="en-US" altLang="zh-CN" dirty="0" smtClean="0"/>
              <a:t> //</a:t>
            </a:r>
            <a:r>
              <a:rPr lang="zh-CN" altLang="en-US" dirty="0" smtClean="0"/>
              <a:t>窗口创建时附加参数   </a:t>
            </a:r>
          </a:p>
          <a:p>
            <a:r>
              <a:rPr lang="en-US" altLang="zh-CN" dirty="0" smtClean="0"/>
              <a:t>); </a:t>
            </a:r>
            <a:r>
              <a:rPr lang="zh-CN" altLang="en-US" dirty="0" smtClean="0"/>
              <a:t>创建成功返回窗口句柄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MFC</a:t>
            </a:r>
            <a:r>
              <a:rPr lang="zh-CN" altLang="en-US" b="1" dirty="0" smtClean="0"/>
              <a:t>绘图类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CDC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父类是</a:t>
            </a:r>
            <a:r>
              <a:rPr lang="en-US" altLang="zh-CN" dirty="0" err="1" smtClean="0"/>
              <a:t>CObject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封装了</a:t>
            </a:r>
            <a:r>
              <a:rPr lang="en-US" altLang="zh-CN" dirty="0" smtClean="0"/>
              <a:t>HDC</a:t>
            </a:r>
            <a:r>
              <a:rPr lang="zh-CN" altLang="en-US" dirty="0" smtClean="0"/>
              <a:t>句柄及大部分的关于绘图</a:t>
            </a:r>
            <a:r>
              <a:rPr lang="en-US" altLang="zh-CN" dirty="0" smtClean="0"/>
              <a:t>Win32 API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CWindowDC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父类</a:t>
            </a:r>
            <a:r>
              <a:rPr lang="en-US" altLang="zh-CN" dirty="0" smtClean="0"/>
              <a:t>CDC</a:t>
            </a:r>
            <a:r>
              <a:rPr lang="zh-CN" altLang="en-US" dirty="0" smtClean="0"/>
              <a:t>，是窗口的</a:t>
            </a:r>
            <a:r>
              <a:rPr lang="en-US" altLang="zh-CN" dirty="0" smtClean="0"/>
              <a:t>DC</a:t>
            </a:r>
            <a:r>
              <a:rPr lang="zh-CN" altLang="en-US" dirty="0" smtClean="0"/>
              <a:t>。是以窗口的左上角和大小进行绘图的</a:t>
            </a:r>
            <a:r>
              <a:rPr lang="en-US" altLang="zh-CN" dirty="0" smtClean="0"/>
              <a:t>DC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CClientDC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父类</a:t>
            </a:r>
            <a:r>
              <a:rPr lang="en-US" altLang="zh-CN" dirty="0" smtClean="0"/>
              <a:t>CDC</a:t>
            </a:r>
            <a:r>
              <a:rPr lang="zh-CN" altLang="en-US" dirty="0" smtClean="0"/>
              <a:t>，是客户区的</a:t>
            </a:r>
            <a:r>
              <a:rPr lang="en-US" altLang="zh-CN" dirty="0" smtClean="0"/>
              <a:t>DC</a:t>
            </a:r>
            <a:r>
              <a:rPr lang="zh-CN" altLang="en-US" dirty="0" smtClean="0"/>
              <a:t>。是以窗口的客户区左上角和大小进行绘图的</a:t>
            </a:r>
            <a:r>
              <a:rPr lang="en-US" altLang="zh-CN" dirty="0" smtClean="0"/>
              <a:t>DC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CPaintDC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父类是</a:t>
            </a:r>
            <a:r>
              <a:rPr lang="en-US" altLang="zh-CN" dirty="0" smtClean="0"/>
              <a:t>CDC</a:t>
            </a:r>
            <a:r>
              <a:rPr lang="zh-CN" altLang="en-US" dirty="0" smtClean="0"/>
              <a:t>，是客户区的</a:t>
            </a:r>
            <a:r>
              <a:rPr lang="en-US" altLang="zh-CN" dirty="0" smtClean="0"/>
              <a:t>DC</a:t>
            </a:r>
            <a:r>
              <a:rPr lang="zh-CN" altLang="en-US" dirty="0" smtClean="0"/>
              <a:t>。是以客户区的大小绘图。但是，它只能使用在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消息中。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CMetaFileDC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父类是</a:t>
            </a:r>
            <a:r>
              <a:rPr lang="en-US" altLang="zh-CN" dirty="0" smtClean="0"/>
              <a:t>CDC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WMF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EMF</a:t>
            </a:r>
            <a:r>
              <a:rPr lang="zh-CN" altLang="en-US" dirty="0" smtClean="0"/>
              <a:t>文件方式进行绘图。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en-US" altLang="zh-CN" b="1" dirty="0" smtClean="0"/>
              <a:t>DC</a:t>
            </a:r>
            <a:r>
              <a:rPr lang="zh-CN" altLang="en-US" b="1" dirty="0" smtClean="0"/>
              <a:t>类的使用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创建或获取</a:t>
            </a:r>
            <a:r>
              <a:rPr lang="en-US" altLang="zh-CN" dirty="0" smtClean="0"/>
              <a:t>DC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绘图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CDC</a:t>
            </a:r>
            <a:r>
              <a:rPr lang="zh-CN" altLang="en-US" dirty="0" smtClean="0"/>
              <a:t>封装的绘图函数绘制图形</a:t>
            </a:r>
            <a:endParaRPr lang="en-US" altLang="zh-CN" dirty="0" smtClean="0"/>
          </a:p>
          <a:p>
            <a:r>
              <a:rPr lang="zh-CN" altLang="en-US" dirty="0" smtClean="0"/>
              <a:t>释放</a:t>
            </a:r>
            <a:r>
              <a:rPr lang="en-US" altLang="zh-CN" dirty="0" smtClean="0"/>
              <a:t>DC</a:t>
            </a:r>
          </a:p>
          <a:p>
            <a:pPr lvl="1"/>
            <a:r>
              <a:rPr lang="en-US" altLang="zh-CN" dirty="0" smtClean="0"/>
              <a:t>CDC::</a:t>
            </a:r>
            <a:r>
              <a:rPr lang="en-US" altLang="zh-CN" dirty="0" err="1" smtClean="0"/>
              <a:t>DeleteDC</a:t>
            </a:r>
            <a:endParaRPr lang="zh-CN" altLang="en-US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714348" y="2214554"/>
            <a:ext cx="7786742" cy="1785950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smtClean="0"/>
              <a:t>CDC::</a:t>
            </a:r>
            <a:r>
              <a:rPr lang="en-US" altLang="zh-CN" dirty="0" err="1" smtClean="0"/>
              <a:t>CreateDC</a:t>
            </a:r>
            <a:r>
              <a:rPr lang="en-US" altLang="zh-CN" dirty="0" smtClean="0"/>
              <a:t>(  LPCTSTR </a:t>
            </a:r>
            <a:r>
              <a:rPr lang="en-US" altLang="zh-CN" dirty="0" err="1" smtClean="0"/>
              <a:t>lpszDriverName</a:t>
            </a:r>
            <a:r>
              <a:rPr lang="en-US" altLang="zh-CN" dirty="0" smtClean="0"/>
              <a:t>,  </a:t>
            </a:r>
          </a:p>
          <a:p>
            <a:r>
              <a:rPr lang="en-US" altLang="zh-CN" dirty="0" smtClean="0"/>
              <a:t>                              LPCTSTR </a:t>
            </a:r>
            <a:r>
              <a:rPr lang="en-US" altLang="zh-CN" dirty="0" err="1" smtClean="0"/>
              <a:t>lpszDeviceName</a:t>
            </a:r>
            <a:r>
              <a:rPr lang="en-US" altLang="zh-CN" dirty="0" smtClean="0"/>
              <a:t>, </a:t>
            </a:r>
          </a:p>
          <a:p>
            <a:r>
              <a:rPr lang="en-US" altLang="zh-CN" dirty="0" smtClean="0"/>
              <a:t>                              LPCTSTR </a:t>
            </a:r>
            <a:r>
              <a:rPr lang="en-US" altLang="zh-CN" dirty="0" err="1" smtClean="0"/>
              <a:t>lpszOutput</a:t>
            </a:r>
            <a:r>
              <a:rPr lang="en-US" altLang="zh-CN" dirty="0" smtClean="0"/>
              <a:t>, </a:t>
            </a:r>
          </a:p>
          <a:p>
            <a:r>
              <a:rPr lang="en-US" altLang="zh-CN" dirty="0" smtClean="0"/>
              <a:t>                              const void* </a:t>
            </a:r>
            <a:r>
              <a:rPr lang="en-US" altLang="zh-CN" dirty="0" err="1" smtClean="0"/>
              <a:t>lpInitData</a:t>
            </a:r>
            <a:r>
              <a:rPr lang="en-US" altLang="zh-CN" dirty="0" smtClean="0"/>
              <a:t> );</a:t>
            </a:r>
          </a:p>
          <a:p>
            <a:r>
              <a:rPr lang="en-US" altLang="zh-CN" dirty="0" err="1" smtClean="0"/>
              <a:t>lpszDriverName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设备类型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显示器</a:t>
            </a:r>
            <a:r>
              <a:rPr lang="en-US" altLang="zh-CN" dirty="0" smtClean="0"/>
              <a:t>"DISPLAY",</a:t>
            </a:r>
            <a:r>
              <a:rPr lang="zh-CN" altLang="en-US" dirty="0" smtClean="0"/>
              <a:t>打印机</a:t>
            </a:r>
            <a:r>
              <a:rPr lang="en-US" altLang="zh-CN" dirty="0" smtClean="0"/>
              <a:t>"WINSPOOL“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窗口和客户区</a:t>
            </a:r>
            <a:r>
              <a:rPr lang="en-US" altLang="zh-CN" dirty="0" smtClean="0"/>
              <a:t>DC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窗口</a:t>
            </a:r>
            <a:r>
              <a:rPr lang="en-US" altLang="zh-CN" dirty="0" err="1" smtClean="0"/>
              <a:t>DCCWindowDC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是以窗口的边框的左上角为原点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绘制区域是整个窗口包括边框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客户区</a:t>
            </a:r>
            <a:r>
              <a:rPr lang="en-US" altLang="zh-CN" dirty="0" smtClean="0"/>
              <a:t>DC </a:t>
            </a:r>
            <a:r>
              <a:rPr lang="en-US" altLang="zh-CN" dirty="0" err="1" smtClean="0"/>
              <a:t>CClientDC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是以窗口内的客户区左上角为原点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绘制区域只是在窗户的客户区之内。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85786" y="4643446"/>
            <a:ext cx="7786742" cy="1143008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1"/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  <a:r>
              <a:rPr lang="zh-CN" altLang="en-US" dirty="0" smtClean="0"/>
              <a:t>也可以使用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GetDC</a:t>
            </a:r>
            <a:r>
              <a:rPr lang="zh-CN" altLang="en-US" dirty="0" smtClean="0"/>
              <a:t> 函数获取客户区</a:t>
            </a:r>
            <a:r>
              <a:rPr lang="en-US" altLang="zh-CN" dirty="0" smtClean="0"/>
              <a:t>DC</a:t>
            </a:r>
          </a:p>
          <a:p>
            <a:pPr lvl="2"/>
            <a:r>
              <a:rPr lang="en-US" altLang="zh-CN" dirty="0" smtClean="0"/>
              <a:t> CDC * </a:t>
            </a:r>
            <a:r>
              <a:rPr lang="en-US" altLang="zh-CN" dirty="0" err="1" smtClean="0"/>
              <a:t>pDC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GetDC</a:t>
            </a:r>
            <a:r>
              <a:rPr lang="en-US" altLang="zh-CN" dirty="0" smtClean="0"/>
              <a:t>( );</a:t>
            </a:r>
          </a:p>
          <a:p>
            <a:r>
              <a:rPr lang="en-US" altLang="zh-CN" dirty="0" smtClean="0"/>
              <a:t>                   </a:t>
            </a:r>
            <a:r>
              <a:rPr lang="en-US" altLang="zh-CN" dirty="0" err="1" smtClean="0"/>
              <a:t>ReleaseDC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pDC</a:t>
            </a:r>
            <a:r>
              <a:rPr lang="en-US" altLang="zh-CN" dirty="0" smtClean="0"/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WM_PAINT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CPaintDC</a:t>
            </a:r>
            <a:endParaRPr lang="en-US" altLang="zh-CN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WM_PAINT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窗口的绘制消息</a:t>
            </a:r>
            <a:endParaRPr lang="en-US" altLang="zh-CN" dirty="0" smtClean="0"/>
          </a:p>
          <a:p>
            <a:r>
              <a:rPr lang="en-US" altLang="zh-CN" dirty="0" err="1" smtClean="0"/>
              <a:t>CPaintDC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CPaintDC</a:t>
            </a:r>
            <a:r>
              <a:rPr lang="zh-CN" altLang="en-US" dirty="0" smtClean="0"/>
              <a:t>的构造和析构函数中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分别封装了</a:t>
            </a:r>
            <a:r>
              <a:rPr lang="en-US" altLang="zh-CN" dirty="0" err="1" smtClean="0"/>
              <a:t>BeginPaint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EndPaint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所以只能使用在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消息中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CMetaFileDC</a:t>
            </a:r>
            <a:r>
              <a:rPr lang="zh-CN" altLang="en-US" dirty="0" smtClean="0"/>
              <a:t>的使用</a:t>
            </a:r>
            <a:endParaRPr lang="en-US" altLang="zh-CN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DC</a:t>
            </a:r>
          </a:p>
          <a:p>
            <a:pPr lvl="1"/>
            <a:r>
              <a:rPr lang="en-US" altLang="zh-CN" dirty="0" smtClean="0"/>
              <a:t>Create/</a:t>
            </a:r>
            <a:r>
              <a:rPr lang="en-US" altLang="zh-CN" dirty="0" err="1" smtClean="0"/>
              <a:t>CreateEnhanced</a:t>
            </a:r>
            <a:endParaRPr lang="en-US" altLang="zh-CN" dirty="0" smtClean="0"/>
          </a:p>
          <a:p>
            <a:r>
              <a:rPr lang="zh-CN" altLang="en-US" dirty="0" smtClean="0"/>
              <a:t> 绘图</a:t>
            </a:r>
            <a:endParaRPr lang="en-US" altLang="zh-CN" dirty="0" smtClean="0"/>
          </a:p>
          <a:p>
            <a:r>
              <a:rPr lang="zh-CN" altLang="en-US" dirty="0" smtClean="0"/>
              <a:t>关闭</a:t>
            </a:r>
            <a:r>
              <a:rPr lang="en-US" altLang="zh-CN" dirty="0" smtClean="0"/>
              <a:t>DC,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HEMTAFILE</a:t>
            </a:r>
            <a:r>
              <a:rPr lang="zh-CN" altLang="en-US" dirty="0" smtClean="0"/>
              <a:t>句柄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Close/</a:t>
            </a:r>
            <a:r>
              <a:rPr lang="en-US" altLang="zh-CN" dirty="0" err="1" smtClean="0"/>
              <a:t>CloseEnhanced</a:t>
            </a:r>
            <a:endParaRPr lang="en-US" altLang="zh-CN" dirty="0" smtClean="0"/>
          </a:p>
          <a:p>
            <a:r>
              <a:rPr lang="zh-CN" altLang="en-US" dirty="0" smtClean="0"/>
              <a:t>显示绘图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可显示</a:t>
            </a:r>
            <a:r>
              <a:rPr lang="en-US" altLang="zh-CN" dirty="0" smtClean="0"/>
              <a:t>DC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PlayMetaFile</a:t>
            </a:r>
            <a:endParaRPr lang="en-US" altLang="zh-CN" dirty="0" smtClean="0"/>
          </a:p>
          <a:p>
            <a:r>
              <a:rPr lang="zh-CN" altLang="en-US" dirty="0" smtClean="0"/>
              <a:t>删除句柄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DeleteMetaFile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MFC</a:t>
            </a:r>
            <a:r>
              <a:rPr lang="zh-CN" altLang="en-US" b="1" dirty="0" smtClean="0"/>
              <a:t>绘图对象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绘图对象和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相关类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CPen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画笔</a:t>
            </a:r>
          </a:p>
          <a:p>
            <a:pPr lvl="1"/>
            <a:r>
              <a:rPr lang="en-US" altLang="zh-CN" dirty="0" err="1" smtClean="0"/>
              <a:t>CBrush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画刷</a:t>
            </a:r>
          </a:p>
          <a:p>
            <a:pPr lvl="1"/>
            <a:r>
              <a:rPr lang="en-US" altLang="zh-CN" dirty="0" err="1" smtClean="0"/>
              <a:t>CFont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字体</a:t>
            </a:r>
          </a:p>
          <a:p>
            <a:pPr lvl="1"/>
            <a:r>
              <a:rPr lang="en-US" altLang="zh-CN" dirty="0" err="1" smtClean="0"/>
              <a:t>CBitmap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位图</a:t>
            </a:r>
          </a:p>
          <a:p>
            <a:pPr lvl="1"/>
            <a:r>
              <a:rPr lang="en-US" altLang="zh-CN" dirty="0" err="1" smtClean="0"/>
              <a:t>CPallete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调色板</a:t>
            </a:r>
          </a:p>
          <a:p>
            <a:pPr lvl="1"/>
            <a:r>
              <a:rPr lang="en-US" altLang="zh-CN" dirty="0" err="1" smtClean="0"/>
              <a:t>CRgn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区域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MFC</a:t>
            </a:r>
            <a:r>
              <a:rPr lang="zh-CN" altLang="en-US" b="1" dirty="0" smtClean="0"/>
              <a:t>绘图对象</a:t>
            </a:r>
            <a:r>
              <a:rPr lang="en-US" altLang="zh-CN" b="1" dirty="0" smtClean="0"/>
              <a:t>-</a:t>
            </a:r>
            <a:r>
              <a:rPr lang="zh-CN" altLang="en-US" dirty="0" smtClean="0"/>
              <a:t>画笔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画笔相关类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CPen</a:t>
            </a:r>
            <a:r>
              <a:rPr lang="en-US" altLang="zh-CN" dirty="0" smtClean="0"/>
              <a:t> </a:t>
            </a:r>
            <a:r>
              <a:rPr lang="zh-CN" altLang="en-US" dirty="0" smtClean="0"/>
              <a:t>封装了画笔句柄以及相关</a:t>
            </a:r>
            <a:r>
              <a:rPr lang="en-US" altLang="zh-CN" dirty="0" smtClean="0"/>
              <a:t>API</a:t>
            </a:r>
          </a:p>
          <a:p>
            <a:r>
              <a:rPr lang="en-US" altLang="zh-CN" dirty="0" err="1" smtClean="0"/>
              <a:t>CPen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创建画笔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选择画笔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绘图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选出画笔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MFC</a:t>
            </a:r>
            <a:r>
              <a:rPr lang="zh-CN" altLang="en-US" b="1" dirty="0" smtClean="0"/>
              <a:t>绘图对象</a:t>
            </a:r>
            <a:r>
              <a:rPr lang="en-US" altLang="zh-CN" b="1" dirty="0" smtClean="0"/>
              <a:t>-</a:t>
            </a:r>
            <a:r>
              <a:rPr lang="zh-CN" altLang="en-US" dirty="0" smtClean="0"/>
              <a:t>画刷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画刷</a:t>
            </a:r>
            <a:r>
              <a:rPr lang="en-US" altLang="zh-CN" dirty="0" err="1" smtClean="0"/>
              <a:t>CBrush</a:t>
            </a:r>
            <a:endParaRPr lang="en-US" altLang="zh-CN" dirty="0" smtClean="0"/>
          </a:p>
          <a:p>
            <a:pPr marL="742950" lvl="2" indent="-342900"/>
            <a:r>
              <a:rPr lang="en-US" altLang="zh-CN" dirty="0" err="1" smtClean="0"/>
              <a:t>CBrush</a:t>
            </a:r>
            <a:r>
              <a:rPr lang="zh-CN" altLang="en-US" dirty="0" smtClean="0"/>
              <a:t>封装了画刷句柄以及相关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画刷</a:t>
            </a:r>
            <a:r>
              <a:rPr lang="en-US" altLang="zh-CN" dirty="0" err="1" smtClean="0"/>
              <a:t>CBrush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创建画刷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选择画刷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绘图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选出画刷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MFC</a:t>
            </a:r>
            <a:r>
              <a:rPr lang="zh-CN" altLang="en-US" b="1" dirty="0" smtClean="0"/>
              <a:t>绘图对象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字体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字体</a:t>
            </a:r>
            <a:r>
              <a:rPr lang="en-US" altLang="zh-CN" dirty="0" err="1" smtClean="0"/>
              <a:t>CFont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CFont</a:t>
            </a:r>
            <a:r>
              <a:rPr lang="zh-CN" altLang="en-US" dirty="0" smtClean="0"/>
              <a:t>封装了字体句柄以及相关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字体</a:t>
            </a:r>
            <a:r>
              <a:rPr lang="en-US" altLang="zh-CN" dirty="0" err="1" smtClean="0"/>
              <a:t>CFont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创建字体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选择字体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输出文字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选出字体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MFC</a:t>
            </a:r>
            <a:r>
              <a:rPr lang="zh-CN" altLang="en-US" b="1" dirty="0" smtClean="0"/>
              <a:t>绘图对象</a:t>
            </a:r>
            <a:r>
              <a:rPr lang="en-US" altLang="zh-CN" b="1" dirty="0" smtClean="0"/>
              <a:t>-</a:t>
            </a:r>
            <a:r>
              <a:rPr lang="zh-CN" altLang="en-US" dirty="0" smtClean="0"/>
              <a:t>位图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位图 </a:t>
            </a:r>
            <a:r>
              <a:rPr lang="en-US" altLang="zh-CN" dirty="0" err="1" smtClean="0"/>
              <a:t>CBitmap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CBitmap</a:t>
            </a:r>
            <a:r>
              <a:rPr lang="zh-CN" altLang="en-US" dirty="0" smtClean="0"/>
              <a:t>封装了位图句柄以及相关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位图 </a:t>
            </a:r>
            <a:r>
              <a:rPr lang="en-US" altLang="zh-CN" dirty="0" err="1" smtClean="0"/>
              <a:t>CBitmap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加载位图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创建一个当前</a:t>
            </a:r>
            <a:r>
              <a:rPr lang="en-US" altLang="zh-CN" dirty="0" smtClean="0"/>
              <a:t>DC</a:t>
            </a:r>
            <a:r>
              <a:rPr lang="zh-CN" altLang="en-US" dirty="0" smtClean="0"/>
              <a:t>湘匹配的</a:t>
            </a:r>
            <a:r>
              <a:rPr lang="en-US" altLang="zh-CN" dirty="0" smtClean="0"/>
              <a:t>DC</a:t>
            </a:r>
          </a:p>
          <a:p>
            <a:pPr lvl="1"/>
            <a:r>
              <a:rPr lang="zh-CN" altLang="en-US" dirty="0" smtClean="0"/>
              <a:t>将位图放入</a:t>
            </a:r>
            <a:r>
              <a:rPr lang="en-US" altLang="zh-CN" dirty="0" smtClean="0"/>
              <a:t>DC</a:t>
            </a:r>
          </a:p>
          <a:p>
            <a:pPr lvl="1"/>
            <a:r>
              <a:rPr lang="zh-CN" altLang="en-US" dirty="0" smtClean="0"/>
              <a:t>绘制</a:t>
            </a:r>
            <a:r>
              <a:rPr lang="en-US" altLang="zh-CN" dirty="0" smtClean="0"/>
              <a:t>DC</a:t>
            </a:r>
          </a:p>
          <a:p>
            <a:pPr lvl="1"/>
            <a:r>
              <a:rPr lang="zh-CN" altLang="en-US" dirty="0" smtClean="0"/>
              <a:t>选出位图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删除</a:t>
            </a:r>
            <a:r>
              <a:rPr lang="en-US" altLang="zh-CN" dirty="0" smtClean="0"/>
              <a:t>DC</a:t>
            </a:r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LoadImage</a:t>
            </a:r>
            <a:r>
              <a:rPr lang="zh-CN" altLang="en-US" dirty="0" smtClean="0"/>
              <a:t>函数加载</a:t>
            </a:r>
            <a:r>
              <a:rPr lang="en-US" altLang="zh-CN" dirty="0" smtClean="0"/>
              <a:t>BMP</a:t>
            </a:r>
            <a:r>
              <a:rPr lang="zh-CN" altLang="en-US" dirty="0" smtClean="0"/>
              <a:t>格式图片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子窗口的创建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创建时要设置父窗口句柄</a:t>
            </a:r>
            <a:endParaRPr lang="en-US" altLang="zh-CN" dirty="0" smtClean="0"/>
          </a:p>
          <a:p>
            <a:r>
              <a:rPr lang="zh-CN" altLang="en-US" dirty="0" smtClean="0"/>
              <a:t>创建风格要增加 </a:t>
            </a:r>
            <a:r>
              <a:rPr lang="en-US" altLang="zh-CN" dirty="0" smtClean="0"/>
              <a:t>WS_CHILD|WS_VISIBLE</a:t>
            </a:r>
            <a:endParaRPr lang="zh-CN" altLang="en-US" dirty="0"/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调色板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MFC</a:t>
            </a:r>
            <a:r>
              <a:rPr lang="zh-CN" altLang="en-US" sz="2800" dirty="0" smtClean="0"/>
              <a:t>调色板 </a:t>
            </a:r>
            <a:r>
              <a:rPr lang="en-US" altLang="zh-CN" sz="2800" dirty="0" err="1" smtClean="0"/>
              <a:t>CPalette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CPalette</a:t>
            </a:r>
            <a:r>
              <a:rPr lang="zh-CN" altLang="en-US" sz="2400" dirty="0" smtClean="0"/>
              <a:t>封装了调色板句柄以及相关</a:t>
            </a:r>
            <a:r>
              <a:rPr lang="en-US" altLang="zh-CN" sz="2400" dirty="0" smtClean="0"/>
              <a:t>API</a:t>
            </a:r>
          </a:p>
          <a:p>
            <a:r>
              <a:rPr lang="zh-CN" altLang="en-US" sz="2800" dirty="0" smtClean="0"/>
              <a:t>调色板数据</a:t>
            </a:r>
            <a:endParaRPr lang="en-US" altLang="zh-CN" sz="28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928662" y="3357562"/>
            <a:ext cx="7429552" cy="1928826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tagLOGPALETTE</a:t>
            </a:r>
            <a:r>
              <a:rPr lang="en-US" altLang="zh-CN" sz="2000" dirty="0" smtClean="0"/>
              <a:t> {  </a:t>
            </a:r>
          </a:p>
          <a:p>
            <a:r>
              <a:rPr lang="en-US" altLang="zh-CN" sz="2000" dirty="0" smtClean="0"/>
              <a:t>    WORD  </a:t>
            </a:r>
            <a:r>
              <a:rPr lang="en-US" altLang="zh-CN" sz="2000" dirty="0" err="1" smtClean="0"/>
              <a:t>palVersion</a:t>
            </a:r>
            <a:r>
              <a:rPr lang="en-US" altLang="zh-CN" sz="2000" dirty="0" smtClean="0"/>
              <a:t>;                    //</a:t>
            </a:r>
            <a:r>
              <a:rPr lang="zh-CN" altLang="en-US" sz="2000" dirty="0" smtClean="0"/>
              <a:t>版本号，</a:t>
            </a:r>
            <a:r>
              <a:rPr lang="en-US" altLang="zh-CN" sz="2000" dirty="0" smtClean="0"/>
              <a:t>0x300</a:t>
            </a:r>
          </a:p>
          <a:p>
            <a:r>
              <a:rPr lang="en-US" altLang="zh-CN" sz="2000" dirty="0" smtClean="0"/>
              <a:t>    WORD  </a:t>
            </a:r>
            <a:r>
              <a:rPr lang="en-US" altLang="zh-CN" sz="2000" dirty="0" err="1" smtClean="0"/>
              <a:t>palNumEntries</a:t>
            </a:r>
            <a:r>
              <a:rPr lang="en-US" altLang="zh-CN" sz="2000" dirty="0" smtClean="0"/>
              <a:t>;             //PALETTEENTRY</a:t>
            </a:r>
            <a:r>
              <a:rPr lang="zh-CN" altLang="en-US" sz="2000" dirty="0" smtClean="0"/>
              <a:t>的数组长度</a:t>
            </a:r>
          </a:p>
          <a:p>
            <a:r>
              <a:rPr lang="zh-CN" altLang="en-US" sz="2000" dirty="0" smtClean="0"/>
              <a:t>    </a:t>
            </a:r>
            <a:r>
              <a:rPr lang="en-US" altLang="zh-CN" sz="2000" dirty="0" smtClean="0"/>
              <a:t>PALETTEENTRY </a:t>
            </a:r>
            <a:r>
              <a:rPr lang="en-US" altLang="zh-CN" sz="2000" dirty="0" err="1" smtClean="0"/>
              <a:t>palPalEntry</a:t>
            </a:r>
            <a:r>
              <a:rPr lang="en-US" altLang="zh-CN" sz="2000" dirty="0" smtClean="0"/>
              <a:t>[1]; //</a:t>
            </a:r>
            <a:r>
              <a:rPr lang="zh-CN" altLang="en-US" sz="2000" dirty="0" smtClean="0"/>
              <a:t>数组</a:t>
            </a:r>
          </a:p>
          <a:p>
            <a:r>
              <a:rPr lang="en-US" altLang="zh-CN" sz="2000" dirty="0" smtClean="0"/>
              <a:t>} LOGPALETTE;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调色板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调色板 </a:t>
            </a:r>
            <a:r>
              <a:rPr lang="en-US" altLang="zh-CN" sz="2800" dirty="0" err="1" smtClean="0"/>
              <a:t>CPalette</a:t>
            </a:r>
            <a:r>
              <a:rPr lang="zh-CN" altLang="en-US" sz="2800" dirty="0" smtClean="0"/>
              <a:t>的使用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创建调色板</a:t>
            </a:r>
            <a:endParaRPr lang="en-US" altLang="zh-CN" sz="2400" dirty="0" smtClean="0"/>
          </a:p>
          <a:p>
            <a:pPr lvl="2"/>
            <a:r>
              <a:rPr lang="en-US" altLang="zh-CN" sz="2000" dirty="0" err="1" smtClean="0"/>
              <a:t>CPalette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CreatePalette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将调色板选择到当前的</a:t>
            </a:r>
            <a:r>
              <a:rPr lang="en-US" altLang="zh-CN" sz="2400" dirty="0" smtClean="0"/>
              <a:t>DC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CDC::</a:t>
            </a:r>
            <a:r>
              <a:rPr lang="en-US" altLang="zh-CN" sz="2000" dirty="0" err="1" smtClean="0"/>
              <a:t>SelectPalette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加载调色板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CDC::</a:t>
            </a:r>
            <a:r>
              <a:rPr lang="en-US" altLang="zh-CN" sz="2000" dirty="0" err="1" smtClean="0"/>
              <a:t>RealizePalette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使用调色板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PALETTEINDEX</a:t>
            </a:r>
          </a:p>
          <a:p>
            <a:pPr lvl="1"/>
            <a:r>
              <a:rPr lang="zh-CN" altLang="en-US" sz="2400" dirty="0" smtClean="0"/>
              <a:t>选出调色板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CDC::</a:t>
            </a:r>
            <a:r>
              <a:rPr lang="en-US" altLang="zh-CN" sz="2000" dirty="0" err="1" smtClean="0"/>
              <a:t>SelectPalette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区域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区域 </a:t>
            </a:r>
            <a:r>
              <a:rPr lang="en-US" altLang="zh-CN" dirty="0" err="1" smtClean="0"/>
              <a:t>CRgn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CRgn</a:t>
            </a:r>
            <a:r>
              <a:rPr lang="zh-CN" altLang="en-US" dirty="0" smtClean="0"/>
              <a:t>封装了区域句柄以及相关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区域 </a:t>
            </a:r>
            <a:r>
              <a:rPr lang="en-US" altLang="zh-CN" dirty="0" err="1" smtClean="0"/>
              <a:t>CRgn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 </a:t>
            </a:r>
            <a:r>
              <a:rPr lang="en-US" altLang="zh-CN" dirty="0" err="1" smtClean="0"/>
              <a:t>CRgn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CreateRectRgn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CreateEllipticRgn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...</a:t>
            </a:r>
          </a:p>
          <a:p>
            <a:pPr lvl="1"/>
            <a:r>
              <a:rPr lang="zh-CN" altLang="en-US" dirty="0" smtClean="0"/>
              <a:t>逻辑运算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CRgn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CombineRgn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绘制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CDC::</a:t>
            </a:r>
            <a:r>
              <a:rPr lang="en-US" altLang="zh-CN" dirty="0" err="1" smtClean="0"/>
              <a:t>FillRgn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CDC::</a:t>
            </a:r>
            <a:r>
              <a:rPr lang="en-US" altLang="zh-CN" dirty="0" err="1" smtClean="0"/>
              <a:t>FrameRgn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数据集合类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778000"/>
            <a:ext cx="5610225" cy="39703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908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556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3204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5148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4500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852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33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MFC</a:t>
            </a:r>
            <a:r>
              <a:rPr lang="zh-CN" altLang="en-US" dirty="0" smtClean="0"/>
              <a:t>数据集合类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MFC</a:t>
            </a:r>
            <a:r>
              <a:rPr lang="zh-CN" altLang="en-US" dirty="0" smtClean="0"/>
              <a:t>的数据集合类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动态数组，数组长度可以动态的增加。可以使用数组索引访问。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链表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双向链表，使用链表节点访问数据。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映射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类似于字典，根据关键字</a:t>
            </a:r>
            <a:r>
              <a:rPr lang="en-US" altLang="zh-CN" dirty="0" smtClean="0"/>
              <a:t>(key)</a:t>
            </a:r>
            <a:r>
              <a:rPr lang="zh-CN" altLang="en-US" dirty="0" smtClean="0"/>
              <a:t>找到对应数据信息</a:t>
            </a:r>
            <a:r>
              <a:rPr lang="en-US" altLang="zh-CN" dirty="0" smtClean="0"/>
              <a:t>(value)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MFC</a:t>
            </a:r>
            <a:r>
              <a:rPr lang="zh-CN" altLang="en-US" dirty="0" smtClean="0"/>
              <a:t>数组类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一般数组类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CObArray</a:t>
            </a:r>
            <a:r>
              <a:rPr lang="zh-CN" altLang="en-US" dirty="0" smtClean="0"/>
              <a:t>类：父类</a:t>
            </a:r>
            <a:r>
              <a:rPr lang="en-US" altLang="zh-CN" dirty="0" err="1" smtClean="0"/>
              <a:t>CObject</a:t>
            </a:r>
            <a:endParaRPr lang="en-US" altLang="zh-CN" dirty="0" smtClean="0"/>
          </a:p>
          <a:p>
            <a:pPr lvl="1"/>
            <a:r>
              <a:rPr lang="en-US" dirty="0" err="1" smtClean="0"/>
              <a:t>CByteArray</a:t>
            </a:r>
            <a:r>
              <a:rPr lang="zh-CN" altLang="en-US" dirty="0" smtClean="0"/>
              <a:t>类：父类</a:t>
            </a:r>
            <a:r>
              <a:rPr lang="en-US" altLang="zh-CN" dirty="0" err="1" smtClean="0"/>
              <a:t>CObject</a:t>
            </a:r>
            <a:endParaRPr lang="en-US" dirty="0" smtClean="0"/>
          </a:p>
          <a:p>
            <a:pPr lvl="1"/>
            <a:r>
              <a:rPr lang="en-US" dirty="0" err="1" smtClean="0"/>
              <a:t>CDWordArray</a:t>
            </a:r>
            <a:r>
              <a:rPr lang="zh-CN" altLang="en-US" dirty="0" smtClean="0"/>
              <a:t>类：父类</a:t>
            </a:r>
            <a:r>
              <a:rPr lang="en-US" altLang="zh-CN" dirty="0" err="1" smtClean="0"/>
              <a:t>CObject</a:t>
            </a:r>
            <a:endParaRPr lang="en-US" dirty="0" smtClean="0"/>
          </a:p>
          <a:p>
            <a:pPr lvl="1"/>
            <a:r>
              <a:rPr lang="en-US" altLang="zh-CN" dirty="0" err="1" smtClean="0"/>
              <a:t>CPtrArray</a:t>
            </a:r>
            <a:r>
              <a:rPr lang="zh-CN" altLang="en-US" dirty="0" smtClean="0"/>
              <a:t>类：父类</a:t>
            </a:r>
            <a:r>
              <a:rPr lang="en-US" altLang="zh-CN" dirty="0" err="1" smtClean="0"/>
              <a:t>CObject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CStringArrary</a:t>
            </a:r>
            <a:r>
              <a:rPr lang="zh-CN" altLang="en-US" dirty="0" smtClean="0"/>
              <a:t>类：父类</a:t>
            </a:r>
            <a:r>
              <a:rPr lang="en-US" altLang="zh-CN" dirty="0" err="1" smtClean="0"/>
              <a:t>CObject</a:t>
            </a:r>
            <a:endParaRPr lang="en-US" altLang="zh-CN" dirty="0" smtClean="0"/>
          </a:p>
          <a:p>
            <a:r>
              <a:rPr lang="zh-CN" altLang="en-US" dirty="0" smtClean="0"/>
              <a:t>模板数组类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CArray</a:t>
            </a:r>
            <a:r>
              <a:rPr lang="zh-CN" altLang="en-US" dirty="0" smtClean="0"/>
              <a:t>类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父类</a:t>
            </a:r>
            <a:r>
              <a:rPr lang="en-US" altLang="zh-CN" dirty="0" err="1" smtClean="0"/>
              <a:t>CObject</a:t>
            </a:r>
            <a:r>
              <a:rPr lang="zh-CN" altLang="en-US" dirty="0" smtClean="0"/>
              <a:t>，它本身是一个模板类，因此可以支持自定义的类型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MFC</a:t>
            </a:r>
            <a:r>
              <a:rPr lang="zh-CN" altLang="en-US" dirty="0" smtClean="0"/>
              <a:t>数组类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CArray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类具有默认的构造函数，可以不带参数，或者参数全部具有默认值。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operator= </a:t>
            </a:r>
            <a:r>
              <a:rPr lang="zh-CN" altLang="en-US" dirty="0" smtClean="0"/>
              <a:t>重载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构造该类的数组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285852" y="4500570"/>
            <a:ext cx="6500858" cy="1571636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smtClean="0"/>
              <a:t>template&lt; class TYPE, class ARG_TYPE &gt; </a:t>
            </a:r>
          </a:p>
          <a:p>
            <a:r>
              <a:rPr lang="en-US" altLang="zh-CN" dirty="0" smtClean="0"/>
              <a:t>       class </a:t>
            </a:r>
            <a:r>
              <a:rPr lang="en-US" altLang="zh-CN" dirty="0" err="1" smtClean="0"/>
              <a:t>CArray</a:t>
            </a:r>
            <a:r>
              <a:rPr lang="en-US" altLang="zh-CN" dirty="0" smtClean="0"/>
              <a:t> : public </a:t>
            </a:r>
            <a:r>
              <a:rPr lang="en-US" altLang="zh-CN" dirty="0" err="1" smtClean="0"/>
              <a:t>CObject</a:t>
            </a:r>
            <a:endParaRPr lang="en-US" altLang="zh-CN" dirty="0" smtClean="0"/>
          </a:p>
          <a:p>
            <a:r>
              <a:rPr lang="en-US" altLang="zh-CN" dirty="0" smtClean="0"/>
              <a:t>          class TYPE - </a:t>
            </a:r>
            <a:r>
              <a:rPr lang="zh-CN" altLang="en-US" dirty="0" smtClean="0"/>
              <a:t>数组类型</a:t>
            </a:r>
          </a:p>
          <a:p>
            <a:r>
              <a:rPr lang="zh-CN" altLang="en-US" dirty="0" smtClean="0"/>
              <a:t>          </a:t>
            </a:r>
            <a:r>
              <a:rPr lang="en-US" altLang="zh-CN" dirty="0" smtClean="0"/>
              <a:t>class ARG_TYPE - </a:t>
            </a:r>
            <a:r>
              <a:rPr lang="zh-CN" altLang="en-US" dirty="0" smtClean="0"/>
              <a:t>参数类型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err="1" smtClean="0"/>
              <a:t>CArray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 &amp;&gt; </a:t>
            </a:r>
            <a:r>
              <a:rPr lang="en-US" altLang="zh-CN" dirty="0" err="1" smtClean="0"/>
              <a:t>arAnimal</a:t>
            </a:r>
            <a:r>
              <a:rPr lang="en-US" altLang="zh-CN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MFC</a:t>
            </a:r>
            <a:r>
              <a:rPr lang="zh-CN" altLang="en-US" dirty="0" smtClean="0"/>
              <a:t>数组类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数据的添加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Append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数据的获取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方括号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ElementAt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GetAt</a:t>
            </a:r>
            <a:endParaRPr lang="en-US" altLang="zh-CN" dirty="0" smtClean="0"/>
          </a:p>
          <a:p>
            <a:r>
              <a:rPr lang="zh-CN" altLang="en-US" dirty="0" smtClean="0"/>
              <a:t>数组长度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GetSize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返回数据元素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GetUpperBound</a:t>
            </a:r>
            <a:r>
              <a:rPr lang="en-US" altLang="zh-CN" dirty="0" smtClean="0"/>
              <a:t> - </a:t>
            </a:r>
            <a:r>
              <a:rPr lang="zh-CN" altLang="en-US" dirty="0" smtClean="0"/>
              <a:t>返回最大的索引号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err="1" smtClean="0"/>
              <a:t>SetSize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设置数组长度</a:t>
            </a:r>
            <a:endParaRPr lang="en-US" altLang="zh-CN" dirty="0" smtClean="0"/>
          </a:p>
          <a:p>
            <a:r>
              <a:rPr lang="zh-CN" altLang="en-US" dirty="0" smtClean="0"/>
              <a:t>数组的删除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RemoveAt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RemoveAll</a:t>
            </a:r>
            <a:r>
              <a:rPr lang="zh-CN" altLang="en-US" dirty="0" smtClean="0"/>
              <a:t>在删除时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要注意自己的分配的内存</a:t>
            </a:r>
            <a:r>
              <a:rPr lang="en-US" altLang="zh-CN" dirty="0" err="1" smtClean="0"/>
              <a:t>CArray</a:t>
            </a:r>
            <a:r>
              <a:rPr lang="zh-CN" altLang="en-US" dirty="0" smtClean="0"/>
              <a:t>不负责删除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MFC</a:t>
            </a:r>
            <a:r>
              <a:rPr lang="zh-CN" altLang="en-US" dirty="0" smtClean="0"/>
              <a:t>链表类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一般链表类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CObList</a:t>
            </a:r>
            <a:r>
              <a:rPr lang="zh-CN" altLang="en-US" dirty="0" smtClean="0"/>
              <a:t>类：父类</a:t>
            </a:r>
            <a:r>
              <a:rPr lang="en-US" altLang="zh-CN" dirty="0" err="1" smtClean="0"/>
              <a:t>Cobject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CPtrList</a:t>
            </a:r>
            <a:r>
              <a:rPr lang="zh-CN" altLang="en-US" dirty="0" smtClean="0"/>
              <a:t>类：父类</a:t>
            </a:r>
            <a:r>
              <a:rPr lang="en-US" altLang="zh-CN" dirty="0" err="1" smtClean="0"/>
              <a:t>Cobject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CStringList</a:t>
            </a:r>
            <a:r>
              <a:rPr lang="zh-CN" altLang="en-US" dirty="0" smtClean="0"/>
              <a:t>类：父类</a:t>
            </a:r>
            <a:r>
              <a:rPr lang="en-US" altLang="zh-CN" dirty="0" err="1" smtClean="0"/>
              <a:t>Cobject</a:t>
            </a:r>
            <a:endParaRPr lang="en-US" altLang="zh-CN" dirty="0" smtClean="0"/>
          </a:p>
          <a:p>
            <a:r>
              <a:rPr lang="zh-CN" altLang="en-US" dirty="0" smtClean="0"/>
              <a:t>模板链表类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CList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父类</a:t>
            </a:r>
            <a:r>
              <a:rPr lang="en-US" altLang="zh-CN" dirty="0" err="1" smtClean="0"/>
              <a:t>CObject</a:t>
            </a:r>
            <a:r>
              <a:rPr lang="zh-CN" altLang="en-US" dirty="0" smtClean="0"/>
              <a:t>，它本身是一个模板类，因此可以支持自定义的类型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编程基础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窗口类和窗口的附加数据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作用</a:t>
            </a:r>
          </a:p>
          <a:p>
            <a:pPr>
              <a:buNone/>
            </a:pPr>
            <a:r>
              <a:rPr lang="zh-CN" altLang="en-US" dirty="0" smtClean="0"/>
              <a:t>    注册窗口时，可以设置这两个数据内存空间 的大小。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cbClsExtra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窗口类的附加数据大小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cbWndExtra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窗口的附加数据大小</a:t>
            </a:r>
          </a:p>
          <a:p>
            <a:pPr>
              <a:buNone/>
            </a:pPr>
            <a:r>
              <a:rPr lang="zh-CN" altLang="en-US" dirty="0" smtClean="0"/>
              <a:t>     可以提供窗口类和窗口存放自己的数据的空间。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链表</a:t>
            </a:r>
            <a:r>
              <a:rPr lang="en-US" altLang="zh-CN" b="1" dirty="0" err="1" smtClean="0"/>
              <a:t>CList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CList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定义类类具有默认的构造函数，可以不带参数，或者参数全部具有默认值。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operate= </a:t>
            </a:r>
            <a:r>
              <a:rPr lang="zh-CN" altLang="en-US" dirty="0" smtClean="0"/>
              <a:t>重载</a:t>
            </a:r>
            <a:endParaRPr lang="en-US" altLang="zh-CN" dirty="0" smtClean="0"/>
          </a:p>
          <a:p>
            <a:r>
              <a:rPr lang="zh-CN" altLang="en-US" dirty="0" smtClean="0"/>
              <a:t>构造该类的链表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4214818"/>
            <a:ext cx="6500858" cy="1571636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1"/>
            <a:r>
              <a:rPr lang="en-US" altLang="zh-CN" dirty="0" smtClean="0"/>
              <a:t>template&lt; class TYPE, class ARG_TYPE &gt; </a:t>
            </a:r>
          </a:p>
          <a:p>
            <a:pPr lvl="1"/>
            <a:r>
              <a:rPr lang="en-US" altLang="zh-CN" dirty="0" smtClean="0"/>
              <a:t>class </a:t>
            </a:r>
            <a:r>
              <a:rPr lang="en-US" altLang="zh-CN" dirty="0" err="1" smtClean="0"/>
              <a:t>CList</a:t>
            </a:r>
            <a:r>
              <a:rPr lang="en-US" altLang="zh-CN" dirty="0" smtClean="0"/>
              <a:t> : public </a:t>
            </a:r>
            <a:r>
              <a:rPr lang="en-US" altLang="zh-CN" dirty="0" err="1" smtClean="0"/>
              <a:t>Cobject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 TYPE - </a:t>
            </a:r>
            <a:r>
              <a:rPr lang="zh-CN" altLang="en-US" dirty="0" smtClean="0"/>
              <a:t>数组类型  </a:t>
            </a:r>
            <a:r>
              <a:rPr lang="en-US" altLang="zh-CN" dirty="0" smtClean="0"/>
              <a:t>class ARG_TYPE - </a:t>
            </a:r>
            <a:r>
              <a:rPr lang="zh-CN" altLang="en-US" dirty="0" smtClean="0"/>
              <a:t>参数类型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err="1" smtClean="0"/>
              <a:t>CList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 &amp;&gt; </a:t>
            </a:r>
            <a:r>
              <a:rPr lang="en-US" altLang="zh-CN" dirty="0" err="1" smtClean="0"/>
              <a:t>lstAnimal</a:t>
            </a:r>
            <a:r>
              <a:rPr lang="en-US" altLang="zh-CN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链表</a:t>
            </a:r>
            <a:r>
              <a:rPr lang="en-US" altLang="zh-CN" b="1" dirty="0" err="1" smtClean="0"/>
              <a:t>CList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添加或者插入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AddTail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AddHead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InsertAfter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InsertBefore</a:t>
            </a:r>
            <a:endParaRPr lang="en-US" altLang="zh-CN" dirty="0" smtClean="0"/>
          </a:p>
          <a:p>
            <a:r>
              <a:rPr lang="zh-CN" altLang="en-US" dirty="0" smtClean="0"/>
              <a:t>遍历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GetHeadPosition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GetTailPosition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GetNext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GetPrev</a:t>
            </a:r>
            <a:endParaRPr lang="en-US" altLang="zh-CN" dirty="0" smtClean="0"/>
          </a:p>
          <a:p>
            <a:r>
              <a:rPr lang="zh-CN" altLang="en-US" dirty="0" smtClean="0"/>
              <a:t>获取</a:t>
            </a:r>
            <a:r>
              <a:rPr lang="en-US" altLang="zh-CN" dirty="0" smtClean="0"/>
              <a:t>/</a:t>
            </a:r>
            <a:r>
              <a:rPr lang="zh-CN" altLang="en-US" dirty="0" smtClean="0"/>
              <a:t>设置或者查找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GetAt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SetAt</a:t>
            </a:r>
            <a:r>
              <a:rPr lang="en-US" altLang="zh-CN" dirty="0" smtClean="0"/>
              <a:t>   Find/</a:t>
            </a:r>
            <a:r>
              <a:rPr lang="en-US" altLang="zh-CN" dirty="0" err="1" smtClean="0"/>
              <a:t>FindIndex</a:t>
            </a:r>
            <a:endParaRPr lang="en-US" altLang="zh-CN" dirty="0" smtClean="0"/>
          </a:p>
          <a:p>
            <a:r>
              <a:rPr lang="zh-CN" altLang="en-US" dirty="0" smtClean="0"/>
              <a:t>删除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RemoveAll</a:t>
            </a:r>
            <a:r>
              <a:rPr lang="en-US" altLang="zh-CN" dirty="0" smtClean="0"/>
              <a:t>/At/Head/Tail</a:t>
            </a:r>
          </a:p>
          <a:p>
            <a:r>
              <a:rPr lang="zh-CN" altLang="en-US" dirty="0" smtClean="0"/>
              <a:t>节点数量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GetCount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IsEmpty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MFC</a:t>
            </a:r>
            <a:r>
              <a:rPr lang="zh-CN" altLang="en-US" dirty="0" smtClean="0"/>
              <a:t>映射类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一般映射类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CMapPtrToWord</a:t>
            </a:r>
            <a:r>
              <a:rPr lang="zh-CN" altLang="en-US" dirty="0" smtClean="0"/>
              <a:t>类：父类</a:t>
            </a:r>
            <a:r>
              <a:rPr lang="en-US" altLang="zh-CN" dirty="0" err="1" smtClean="0"/>
              <a:t>Cobject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CMapPtrToPtr</a:t>
            </a:r>
            <a:r>
              <a:rPr lang="zh-CN" altLang="en-US" dirty="0" smtClean="0"/>
              <a:t>类：父类</a:t>
            </a:r>
            <a:r>
              <a:rPr lang="en-US" altLang="zh-CN" dirty="0" err="1" smtClean="0"/>
              <a:t>Cobject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CMapStringToOb</a:t>
            </a:r>
            <a:r>
              <a:rPr lang="zh-CN" altLang="en-US" dirty="0" smtClean="0"/>
              <a:t>类：父类</a:t>
            </a:r>
            <a:r>
              <a:rPr lang="en-US" altLang="zh-CN" dirty="0" err="1" smtClean="0"/>
              <a:t>Cobject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CMapStringToPtr</a:t>
            </a:r>
            <a:r>
              <a:rPr lang="zh-CN" altLang="en-US" dirty="0" smtClean="0"/>
              <a:t> ：父类</a:t>
            </a:r>
            <a:r>
              <a:rPr lang="en-US" altLang="zh-CN" dirty="0" err="1" smtClean="0"/>
              <a:t>Cobject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CMapStringToString</a:t>
            </a:r>
            <a:r>
              <a:rPr lang="zh-CN" altLang="en-US" dirty="0" smtClean="0"/>
              <a:t> ：父类</a:t>
            </a:r>
            <a:r>
              <a:rPr lang="en-US" altLang="zh-CN" dirty="0" err="1" smtClean="0"/>
              <a:t>Cobject</a:t>
            </a:r>
            <a:endParaRPr lang="en-US" altLang="zh-CN" dirty="0" smtClean="0"/>
          </a:p>
          <a:p>
            <a:r>
              <a:rPr lang="zh-CN" altLang="en-US" dirty="0" smtClean="0"/>
              <a:t>模板映射类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CMap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父类</a:t>
            </a:r>
            <a:r>
              <a:rPr lang="en-US" altLang="zh-CN" dirty="0" err="1" smtClean="0"/>
              <a:t>CObject</a:t>
            </a:r>
            <a:r>
              <a:rPr lang="zh-CN" altLang="en-US" dirty="0" smtClean="0"/>
              <a:t>，它本身是一个模板类，因此可以支持自定义的类型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映射类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映射</a:t>
            </a:r>
            <a:r>
              <a:rPr lang="en-US" altLang="zh-CN" sz="2800" dirty="0" err="1" smtClean="0"/>
              <a:t>CMap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CMap</a:t>
            </a:r>
            <a:r>
              <a:rPr lang="zh-CN" altLang="en-US" sz="2400" dirty="0" smtClean="0"/>
              <a:t>的内存构造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HashTable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哈希表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CMap</a:t>
            </a:r>
            <a:r>
              <a:rPr lang="zh-CN" altLang="en-US" sz="2400" dirty="0" smtClean="0"/>
              <a:t>当中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初始化</a:t>
            </a:r>
            <a:r>
              <a:rPr lang="en-US" altLang="zh-CN" sz="2400" dirty="0" err="1" smtClean="0"/>
              <a:t>HastTable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需要估算数据量</a:t>
            </a:r>
            <a:r>
              <a:rPr lang="en-US" altLang="zh-CN" sz="2400" dirty="0" smtClean="0"/>
              <a:t>N, </a:t>
            </a:r>
            <a:r>
              <a:rPr lang="zh-CN" altLang="en-US" sz="2400" dirty="0" smtClean="0"/>
              <a:t>实际初始化长度</a:t>
            </a:r>
            <a:r>
              <a:rPr lang="en-US" altLang="zh-CN" sz="2400" dirty="0" smtClean="0"/>
              <a:t>M:M = N * 1.2 + 1;</a:t>
            </a:r>
            <a:r>
              <a:rPr lang="zh-CN" altLang="en-US" sz="2400" dirty="0" smtClean="0"/>
              <a:t>例如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估算数据量</a:t>
            </a:r>
            <a:r>
              <a:rPr lang="en-US" altLang="zh-CN" sz="2400" dirty="0" smtClean="0"/>
              <a:t>100,HastTable</a:t>
            </a:r>
            <a:r>
              <a:rPr lang="zh-CN" altLang="en-US" sz="2400" dirty="0" smtClean="0"/>
              <a:t>实际长度 </a:t>
            </a:r>
            <a:r>
              <a:rPr lang="en-US" altLang="zh-CN" sz="2400" dirty="0" smtClean="0"/>
              <a:t>100 * 1.2 + 1 = 121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CMap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数据类的定义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要有默认不带参数的构造函数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或者参数全部具有默认值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将 </a:t>
            </a:r>
            <a:r>
              <a:rPr lang="en-US" altLang="zh-CN" dirty="0" smtClean="0"/>
              <a:t>operator= </a:t>
            </a:r>
            <a:r>
              <a:rPr lang="zh-CN" altLang="en-US" dirty="0" smtClean="0"/>
              <a:t>重载实现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CMap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214414" y="4286256"/>
            <a:ext cx="6500858" cy="1571636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1"/>
            <a:r>
              <a:rPr lang="en-US" altLang="zh-CN" dirty="0" smtClean="0"/>
              <a:t>template&lt; class KEY, //KEY</a:t>
            </a:r>
            <a:r>
              <a:rPr lang="zh-CN" altLang="en-US" dirty="0" smtClean="0"/>
              <a:t>的类型</a:t>
            </a:r>
          </a:p>
          <a:p>
            <a:pPr lvl="1"/>
            <a:r>
              <a:rPr lang="en-US" altLang="zh-CN" dirty="0" smtClean="0"/>
              <a:t>class ARG_KEY, //KEY</a:t>
            </a:r>
            <a:r>
              <a:rPr lang="zh-CN" altLang="en-US" dirty="0" smtClean="0"/>
              <a:t>参数类型</a:t>
            </a:r>
          </a:p>
          <a:p>
            <a:pPr lvl="1"/>
            <a:r>
              <a:rPr lang="en-US" altLang="zh-CN" dirty="0" smtClean="0"/>
              <a:t>class VALUE, //Value</a:t>
            </a:r>
            <a:r>
              <a:rPr lang="zh-CN" altLang="en-US" dirty="0" smtClean="0"/>
              <a:t>的类型</a:t>
            </a:r>
          </a:p>
          <a:p>
            <a:pPr lvl="1"/>
            <a:r>
              <a:rPr lang="en-US" altLang="zh-CN" dirty="0" smtClean="0"/>
              <a:t>class ARG_VALUE &gt;//Value</a:t>
            </a:r>
            <a:r>
              <a:rPr lang="zh-CN" altLang="en-US" dirty="0" smtClean="0"/>
              <a:t>参数类型</a:t>
            </a:r>
          </a:p>
          <a:p>
            <a:pPr lvl="1"/>
            <a:r>
              <a:rPr lang="en-US" altLang="zh-CN" dirty="0" smtClean="0"/>
              <a:t>class </a:t>
            </a:r>
            <a:r>
              <a:rPr lang="en-US" altLang="zh-CN" dirty="0" err="1" smtClean="0"/>
              <a:t>CMap</a:t>
            </a:r>
            <a:r>
              <a:rPr lang="en-US" altLang="zh-CN" dirty="0" smtClean="0"/>
              <a:t> : public </a:t>
            </a:r>
            <a:r>
              <a:rPr lang="en-US" altLang="zh-CN" dirty="0" err="1" smtClean="0"/>
              <a:t>Cobject</a:t>
            </a:r>
            <a:r>
              <a:rPr lang="en-US" altLang="zh-CN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CMap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初始化</a:t>
            </a:r>
            <a:r>
              <a:rPr lang="en-US" altLang="zh-CN" dirty="0" err="1" smtClean="0"/>
              <a:t>Hashtable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CMap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InitHashTable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设置长度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CMap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GetHashTableSize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获取长度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CMap</a:t>
            </a:r>
            <a:r>
              <a:rPr lang="zh-CN" altLang="en-US" dirty="0" smtClean="0"/>
              <a:t>默认长度</a:t>
            </a:r>
            <a:r>
              <a:rPr lang="en-US" altLang="zh-CN" dirty="0" smtClean="0"/>
              <a:t>17.</a:t>
            </a:r>
          </a:p>
          <a:p>
            <a:r>
              <a:rPr lang="zh-CN" altLang="en-US" dirty="0" smtClean="0"/>
              <a:t>数据的添加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CMap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SetAt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CMap</a:t>
            </a:r>
            <a:r>
              <a:rPr lang="en-US" altLang="zh-CN" dirty="0" smtClean="0"/>
              <a:t>::operator[]</a:t>
            </a:r>
          </a:p>
          <a:p>
            <a:r>
              <a:rPr lang="zh-CN" altLang="en-US" dirty="0" smtClean="0"/>
              <a:t>数据的查找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CMap</a:t>
            </a:r>
            <a:r>
              <a:rPr lang="en-US" altLang="zh-CN" dirty="0" smtClean="0"/>
              <a:t>::Lookup</a:t>
            </a:r>
          </a:p>
          <a:p>
            <a:pPr lvl="1"/>
            <a:r>
              <a:rPr lang="en-US" altLang="zh-CN" dirty="0" err="1" smtClean="0"/>
              <a:t>CMap</a:t>
            </a:r>
            <a:r>
              <a:rPr lang="en-US" altLang="zh-CN" dirty="0" smtClean="0"/>
              <a:t>::operator[]</a:t>
            </a:r>
          </a:p>
          <a:p>
            <a:r>
              <a:rPr lang="zh-CN" altLang="en-US" dirty="0" smtClean="0"/>
              <a:t>数据的遍历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CMap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GetStartPosition</a:t>
            </a:r>
            <a:r>
              <a:rPr lang="en-US" altLang="zh-CN" dirty="0" smtClean="0"/>
              <a:t> - </a:t>
            </a:r>
            <a:r>
              <a:rPr lang="zh-CN" altLang="en-US" dirty="0" smtClean="0"/>
              <a:t>获取起始位置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CMap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GetNextAssoc</a:t>
            </a:r>
            <a:r>
              <a:rPr lang="en-US" altLang="zh-CN" dirty="0" smtClean="0"/>
              <a:t> - </a:t>
            </a:r>
            <a:r>
              <a:rPr lang="zh-CN" altLang="en-US" dirty="0" smtClean="0"/>
              <a:t>获取本</a:t>
            </a:r>
            <a:r>
              <a:rPr lang="en-US" altLang="zh-CN" dirty="0" smtClean="0"/>
              <a:t>POS</a:t>
            </a:r>
            <a:r>
              <a:rPr lang="zh-CN" altLang="en-US" dirty="0" smtClean="0"/>
              <a:t>的数据以及下一个节点</a:t>
            </a:r>
            <a:r>
              <a:rPr lang="en-US" altLang="zh-CN" dirty="0" smtClean="0"/>
              <a:t>POS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CMap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CMap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CAssoc</a:t>
            </a:r>
            <a:r>
              <a:rPr lang="zh-CN" altLang="en-US" dirty="0" smtClean="0"/>
              <a:t>构造</a:t>
            </a:r>
            <a:r>
              <a:rPr lang="en-US" altLang="zh-CN" dirty="0" err="1" smtClean="0"/>
              <a:t>HashTable</a:t>
            </a:r>
            <a:r>
              <a:rPr lang="zh-CN" altLang="en-US" dirty="0" smtClean="0"/>
              <a:t>以及在节点中保存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285852" y="3357562"/>
            <a:ext cx="6500858" cy="2286016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smtClean="0"/>
              <a:t>              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CAssoc</a:t>
            </a:r>
            <a:endParaRPr lang="en-US" altLang="zh-CN" dirty="0" smtClean="0"/>
          </a:p>
          <a:p>
            <a:r>
              <a:rPr lang="en-US" altLang="zh-CN" dirty="0" smtClean="0"/>
              <a:t>	   {</a:t>
            </a:r>
          </a:p>
          <a:p>
            <a:r>
              <a:rPr lang="en-US" altLang="zh-CN" dirty="0" smtClean="0"/>
              <a:t>		  </a:t>
            </a:r>
            <a:r>
              <a:rPr lang="en-US" altLang="zh-CN" dirty="0" err="1" smtClean="0"/>
              <a:t>CAssoc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pNext</a:t>
            </a:r>
            <a:r>
              <a:rPr lang="en-US" altLang="zh-CN" dirty="0" smtClean="0"/>
              <a:t>;//</a:t>
            </a:r>
            <a:r>
              <a:rPr lang="zh-CN" altLang="en-US" dirty="0" smtClean="0"/>
              <a:t>下一个节点</a:t>
            </a:r>
          </a:p>
          <a:p>
            <a:r>
              <a:rPr lang="zh-CN" altLang="en-US" dirty="0" smtClean="0"/>
              <a:t>		  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nHashValue</a:t>
            </a:r>
            <a:r>
              <a:rPr lang="en-US" altLang="zh-CN" dirty="0" smtClean="0"/>
              <a:t>;//</a:t>
            </a:r>
            <a:r>
              <a:rPr lang="zh-CN" altLang="en-US" dirty="0" smtClean="0"/>
              <a:t>提高遍历效率</a:t>
            </a:r>
          </a:p>
          <a:p>
            <a:r>
              <a:rPr lang="zh-CN" altLang="en-US" dirty="0" smtClean="0"/>
              <a:t>		  </a:t>
            </a:r>
            <a:r>
              <a:rPr lang="en-US" altLang="zh-CN" dirty="0" smtClean="0"/>
              <a:t>KEY </a:t>
            </a:r>
            <a:r>
              <a:rPr lang="en-US" altLang="zh-CN" dirty="0" err="1" smtClean="0"/>
              <a:t>key</a:t>
            </a:r>
            <a:r>
              <a:rPr lang="en-US" altLang="zh-CN" dirty="0" smtClean="0"/>
              <a:t>;//KEY</a:t>
            </a:r>
            <a:r>
              <a:rPr lang="zh-CN" altLang="en-US" dirty="0" smtClean="0"/>
              <a:t>的值</a:t>
            </a:r>
          </a:p>
          <a:p>
            <a:r>
              <a:rPr lang="zh-CN" altLang="en-US" dirty="0" smtClean="0"/>
              <a:t>		  </a:t>
            </a:r>
            <a:r>
              <a:rPr lang="en-US" altLang="zh-CN" dirty="0" smtClean="0"/>
              <a:t>VALUE </a:t>
            </a:r>
            <a:r>
              <a:rPr lang="en-US" altLang="zh-CN" dirty="0" err="1" smtClean="0"/>
              <a:t>value</a:t>
            </a:r>
            <a:r>
              <a:rPr lang="en-US" altLang="zh-CN" dirty="0" smtClean="0"/>
              <a:t>; //VALUE</a:t>
            </a:r>
            <a:r>
              <a:rPr lang="zh-CN" altLang="en-US" dirty="0" smtClean="0"/>
              <a:t>的数据</a:t>
            </a:r>
          </a:p>
          <a:p>
            <a:r>
              <a:rPr lang="zh-CN" altLang="en-US" dirty="0" smtClean="0"/>
              <a:t>	   </a:t>
            </a:r>
            <a:r>
              <a:rPr lang="en-US" altLang="zh-CN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CMap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数据的删除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CMap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RemoveKey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删除指定的</a:t>
            </a:r>
            <a:r>
              <a:rPr lang="en-US" altLang="zh-CN" dirty="0" smtClean="0"/>
              <a:t>KEY</a:t>
            </a:r>
          </a:p>
          <a:p>
            <a:pPr lvl="1"/>
            <a:r>
              <a:rPr lang="en-US" altLang="zh-CN" dirty="0" err="1" smtClean="0"/>
              <a:t>CMap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RemoveAll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删除所有的数据</a:t>
            </a:r>
            <a:endParaRPr lang="en-US" altLang="zh-CN" dirty="0" smtClean="0"/>
          </a:p>
          <a:p>
            <a:r>
              <a:rPr lang="zh-CN" altLang="en-US" dirty="0" smtClean="0"/>
              <a:t>数据数量的获取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CMap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GetCount</a:t>
            </a:r>
            <a:r>
              <a:rPr lang="en-US" altLang="zh-CN" dirty="0" smtClean="0"/>
              <a:t> - </a:t>
            </a:r>
            <a:r>
              <a:rPr lang="zh-CN" altLang="en-US" dirty="0" smtClean="0"/>
              <a:t>获取数量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CMap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判断是否为空</a:t>
            </a:r>
            <a:endParaRPr lang="en-US" altLang="zh-CN" dirty="0" smtClean="0"/>
          </a:p>
          <a:p>
            <a:r>
              <a:rPr lang="zh-CN" altLang="en-US" dirty="0" smtClean="0"/>
              <a:t>关于内存管理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如果使用的</a:t>
            </a:r>
            <a:r>
              <a:rPr lang="en-US" altLang="zh-CN" dirty="0" smtClean="0"/>
              <a:t>new</a:t>
            </a:r>
            <a:r>
              <a:rPr lang="zh-CN" altLang="en-US" dirty="0" smtClean="0"/>
              <a:t>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在删除时要自己删除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文件和序列化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778000"/>
            <a:ext cx="5610225" cy="39703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908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556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3204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5148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4500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852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33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窗口类附加数据的使用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定义数据空间的大小</a:t>
            </a:r>
          </a:p>
          <a:p>
            <a:pPr>
              <a:buNone/>
            </a:pPr>
            <a:r>
              <a:rPr lang="zh-CN" altLang="en-US" dirty="0" smtClean="0"/>
              <a:t>    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cbClsExtra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一般定义为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字节倍数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存入数据</a:t>
            </a:r>
          </a:p>
          <a:p>
            <a:pPr>
              <a:buNone/>
            </a:pPr>
            <a:r>
              <a:rPr lang="zh-CN" altLang="en-US" dirty="0" smtClean="0"/>
              <a:t>    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SetClassLong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窗口句柄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字节索引号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dwNewLong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存入数据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  <a:r>
              <a:rPr lang="zh-CN" altLang="en-US" dirty="0" smtClean="0"/>
              <a:t>返回旧数据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3 </a:t>
            </a:r>
            <a:r>
              <a:rPr lang="zh-CN" altLang="en-US" dirty="0" smtClean="0"/>
              <a:t>读取数据</a:t>
            </a:r>
          </a:p>
          <a:p>
            <a:pPr>
              <a:buNone/>
            </a:pPr>
            <a:r>
              <a:rPr lang="zh-CN" altLang="en-US" dirty="0" smtClean="0"/>
              <a:t>    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GetClassLong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窗口句柄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字节索引号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返回获取值</a:t>
            </a:r>
            <a:endParaRPr lang="zh-CN" altLang="en-US" dirty="0"/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MFC</a:t>
            </a:r>
            <a:r>
              <a:rPr lang="zh-CN" altLang="en-US" dirty="0" smtClean="0"/>
              <a:t>的文件类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的文件相关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CFile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父类是</a:t>
            </a:r>
            <a:r>
              <a:rPr lang="en-US" altLang="zh-CN" dirty="0" err="1" smtClean="0"/>
              <a:t>CObject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封装了文件基本操作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CFileFind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父类是</a:t>
            </a:r>
            <a:r>
              <a:rPr lang="en-US" altLang="zh-CN" dirty="0" err="1" smtClean="0"/>
              <a:t>CObject</a:t>
            </a:r>
            <a:r>
              <a:rPr lang="en-US" altLang="zh-CN" dirty="0" smtClean="0"/>
              <a:t>,</a:t>
            </a:r>
            <a:r>
              <a:rPr lang="zh-CN" altLang="en-US" dirty="0" smtClean="0"/>
              <a:t>封装了文件的搜索等操作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MFC</a:t>
            </a:r>
            <a:r>
              <a:rPr lang="zh-CN" altLang="en-US" dirty="0" smtClean="0"/>
              <a:t>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文件的创建或打开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创建或打开成功返回</a:t>
            </a:r>
            <a:r>
              <a:rPr lang="en-US" altLang="zh-CN" dirty="0" smtClean="0"/>
              <a:t>TRUE.</a:t>
            </a:r>
          </a:p>
          <a:p>
            <a:r>
              <a:rPr lang="zh-CN" altLang="en-US" dirty="0" smtClean="0"/>
              <a:t>文件的关闭</a:t>
            </a:r>
            <a:r>
              <a:rPr lang="en-US" altLang="zh-CN" dirty="0" err="1" smtClean="0"/>
              <a:t>CFile</a:t>
            </a:r>
            <a:r>
              <a:rPr lang="en-US" altLang="zh-CN" dirty="0" smtClean="0"/>
              <a:t>::Close()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00100" y="2285992"/>
            <a:ext cx="6500858" cy="1928826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sz="2400" dirty="0" smtClean="0"/>
              <a:t>virtual BOOL Open(</a:t>
            </a:r>
          </a:p>
          <a:p>
            <a:r>
              <a:rPr lang="en-US" altLang="zh-CN" sz="2400" dirty="0" smtClean="0"/>
              <a:t>LPCTSTR </a:t>
            </a:r>
            <a:r>
              <a:rPr lang="en-US" altLang="zh-CN" sz="2400" dirty="0" err="1" smtClean="0"/>
              <a:t>lpszFileName</a:t>
            </a:r>
            <a:r>
              <a:rPr lang="en-US" altLang="zh-CN" sz="2400" dirty="0" smtClean="0"/>
              <a:t>, //</a:t>
            </a:r>
            <a:r>
              <a:rPr lang="zh-CN" altLang="en-US" sz="2400" dirty="0" smtClean="0"/>
              <a:t>文件名及路径</a:t>
            </a:r>
            <a:endParaRPr lang="en-US" altLang="zh-CN" sz="2400" dirty="0" smtClean="0"/>
          </a:p>
          <a:p>
            <a:r>
              <a:rPr lang="en-US" altLang="zh-CN" sz="2400" dirty="0" smtClean="0"/>
              <a:t>UINT </a:t>
            </a:r>
            <a:r>
              <a:rPr lang="en-US" altLang="zh-CN" sz="2400" dirty="0" err="1" smtClean="0"/>
              <a:t>nOpenFlags</a:t>
            </a:r>
            <a:r>
              <a:rPr lang="en-US" altLang="zh-CN" sz="2400" dirty="0" smtClean="0"/>
              <a:t>, //</a:t>
            </a:r>
            <a:r>
              <a:rPr lang="zh-CN" altLang="en-US" sz="2400" dirty="0" smtClean="0"/>
              <a:t>打开或创建方式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CFileException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pError</a:t>
            </a:r>
            <a:r>
              <a:rPr lang="en-US" altLang="zh-CN" sz="2400" dirty="0" smtClean="0"/>
              <a:t> = NULL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MFC</a:t>
            </a:r>
            <a:r>
              <a:rPr lang="zh-CN" altLang="en-US" dirty="0" smtClean="0"/>
              <a:t>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数据的读写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当读写数据产生错误时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会抛出异常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00100" y="2285992"/>
            <a:ext cx="6500858" cy="2214578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sz="2400" dirty="0" smtClean="0"/>
              <a:t>     virtual void Write( const void* </a:t>
            </a:r>
            <a:r>
              <a:rPr lang="en-US" altLang="zh-CN" sz="2400" dirty="0" err="1" smtClean="0"/>
              <a:t>lpBuf</a:t>
            </a:r>
            <a:r>
              <a:rPr lang="en-US" altLang="zh-CN" sz="2400" dirty="0" smtClean="0"/>
              <a:t>, UINT </a:t>
            </a:r>
            <a:r>
              <a:rPr lang="en-US" altLang="zh-CN" sz="2400" dirty="0" err="1" smtClean="0"/>
              <a:t>nCount</a:t>
            </a:r>
            <a:r>
              <a:rPr lang="en-US" altLang="zh-CN" sz="2400" dirty="0" smtClean="0"/>
              <a:t> );</a:t>
            </a:r>
          </a:p>
          <a:p>
            <a:r>
              <a:rPr lang="en-US" altLang="zh-CN" sz="2400" dirty="0" smtClean="0"/>
              <a:t>           throw( </a:t>
            </a:r>
            <a:r>
              <a:rPr lang="en-US" altLang="zh-CN" sz="2400" dirty="0" err="1" smtClean="0"/>
              <a:t>CFileException</a:t>
            </a:r>
            <a:r>
              <a:rPr lang="en-US" altLang="zh-CN" sz="2400" dirty="0" smtClean="0"/>
              <a:t> );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  virtual UINT Read( void* </a:t>
            </a:r>
            <a:r>
              <a:rPr lang="en-US" altLang="zh-CN" sz="2400" dirty="0" err="1" smtClean="0"/>
              <a:t>lpBuf</a:t>
            </a:r>
            <a:r>
              <a:rPr lang="en-US" altLang="zh-CN" sz="2400" dirty="0" smtClean="0"/>
              <a:t>, UINT </a:t>
            </a:r>
            <a:r>
              <a:rPr lang="en-US" altLang="zh-CN" sz="2400" dirty="0" err="1" smtClean="0"/>
              <a:t>nCount</a:t>
            </a:r>
            <a:r>
              <a:rPr lang="en-US" altLang="zh-CN" sz="2400" dirty="0" smtClean="0"/>
              <a:t> );</a:t>
            </a:r>
          </a:p>
          <a:p>
            <a:r>
              <a:rPr lang="en-US" altLang="zh-CN" sz="2400" dirty="0" smtClean="0"/>
              <a:t>           throw( </a:t>
            </a:r>
            <a:r>
              <a:rPr lang="en-US" altLang="zh-CN" sz="2400" dirty="0" err="1" smtClean="0"/>
              <a:t>CFileException</a:t>
            </a:r>
            <a:r>
              <a:rPr lang="en-US" altLang="zh-CN" sz="2400" dirty="0" smtClean="0"/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MFC</a:t>
            </a:r>
            <a:r>
              <a:rPr lang="zh-CN" altLang="en-US" dirty="0" smtClean="0"/>
              <a:t>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文件指针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Seek - </a:t>
            </a:r>
            <a:r>
              <a:rPr lang="zh-CN" altLang="en-US" dirty="0" smtClean="0"/>
              <a:t>文件指针到指定的位置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SeekToBegin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文件指针到文件头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SeekToEnd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文件指针到文件尾</a:t>
            </a:r>
            <a:endParaRPr lang="en-US" altLang="zh-CN" dirty="0" smtClean="0"/>
          </a:p>
          <a:p>
            <a:r>
              <a:rPr lang="en-US" altLang="zh-CN" dirty="0" smtClean="0"/>
              <a:t>Flush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强制将文件缓冲区的数据写入文件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文件长度 </a:t>
            </a:r>
            <a:r>
              <a:rPr lang="en-US" altLang="zh-CN" dirty="0" err="1" smtClean="0"/>
              <a:t>GetLength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SetLength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状态信息 </a:t>
            </a:r>
            <a:r>
              <a:rPr lang="en-US" altLang="zh-CN" dirty="0" err="1" smtClean="0"/>
              <a:t>GetStatus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SetStatus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文件的查找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文件查找类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CFileFind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文件查找类的使用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CFileFind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FindFile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获取同时查找下一个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CFileFind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FindNextFile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关闭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判断类型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MFC</a:t>
            </a:r>
            <a:r>
              <a:rPr lang="zh-CN" altLang="en-US" b="1" dirty="0" smtClean="0"/>
              <a:t>序列化基础</a:t>
            </a:r>
            <a:endParaRPr lang="en-US" altLang="zh-CN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MFC</a:t>
            </a:r>
            <a:r>
              <a:rPr lang="zh-CN" altLang="en-US" dirty="0" smtClean="0"/>
              <a:t>序列化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采用数据流的方式对数据、对象进行存储或读取</a:t>
            </a:r>
            <a:r>
              <a:rPr lang="en-US" altLang="zh-C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 smtClean="0"/>
              <a:t>CArchive</a:t>
            </a:r>
            <a:r>
              <a:rPr lang="zh-CN" altLang="en-US" b="1" dirty="0" smtClean="0"/>
              <a:t>类的使用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CArchive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CArchive</a:t>
            </a:r>
            <a:r>
              <a:rPr lang="zh-CN" altLang="en-US" dirty="0" smtClean="0"/>
              <a:t>类提供了一种数据缓冲机制，用于数据或对象的读取和存储。</a:t>
            </a:r>
            <a:endParaRPr lang="en-US" altLang="zh-CN" dirty="0" smtClean="0"/>
          </a:p>
          <a:p>
            <a:r>
              <a:rPr lang="zh-CN" altLang="en-US" dirty="0" smtClean="0"/>
              <a:t>数据的读取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"&lt;&lt;"</a:t>
            </a:r>
            <a:r>
              <a:rPr lang="zh-CN" altLang="en-US" dirty="0" smtClean="0"/>
              <a:t>和</a:t>
            </a:r>
            <a:r>
              <a:rPr lang="en-US" altLang="zh-CN" dirty="0" smtClean="0"/>
              <a:t>"&gt;&gt;"</a:t>
            </a:r>
            <a:r>
              <a:rPr lang="zh-CN" altLang="en-US" dirty="0" smtClean="0"/>
              <a:t>将数据保存数据缓冲或者从数据缓冲读取数据。</a:t>
            </a:r>
            <a:endParaRPr lang="en-US" altLang="zh-CN" dirty="0" smtClean="0"/>
          </a:p>
          <a:p>
            <a:r>
              <a:rPr lang="en-US" altLang="zh-CN" dirty="0" err="1" smtClean="0"/>
              <a:t>CArchive</a:t>
            </a:r>
            <a:r>
              <a:rPr lang="zh-CN" altLang="en-US" dirty="0" smtClean="0"/>
              <a:t>类的使用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 err="1" smtClean="0"/>
              <a:t>CArchive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数据读写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关闭</a:t>
            </a:r>
            <a:r>
              <a:rPr lang="en-US" altLang="zh-CN" dirty="0" err="1" smtClean="0"/>
              <a:t>CArchive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关闭文件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CArchive</a:t>
            </a:r>
            <a:r>
              <a:rPr lang="zh-CN" altLang="en-US" dirty="0" smtClean="0"/>
              <a:t>类的实现</a:t>
            </a:r>
            <a:endParaRPr lang="en-US" altLang="zh-CN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数据缓冲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CArchive</a:t>
            </a:r>
            <a:r>
              <a:rPr lang="zh-CN" altLang="en-US" dirty="0" smtClean="0"/>
              <a:t>类内部的数据</a:t>
            </a:r>
            <a:r>
              <a:rPr lang="en-US" altLang="zh-CN" dirty="0" err="1" smtClean="0"/>
              <a:t>CArchive</a:t>
            </a:r>
            <a:r>
              <a:rPr lang="zh-CN" altLang="en-US" dirty="0" smtClean="0"/>
              <a:t>使用三个指针维护一个数据缓冲内存：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BYTE* </a:t>
            </a:r>
            <a:r>
              <a:rPr lang="en-US" altLang="zh-CN" dirty="0" err="1" smtClean="0"/>
              <a:t>m_lpBufCur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当前地址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BYTE* </a:t>
            </a:r>
            <a:r>
              <a:rPr lang="en-US" altLang="zh-CN" dirty="0" err="1" smtClean="0"/>
              <a:t>m_lpBufMax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缓冲区最大地址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BYTE* </a:t>
            </a:r>
            <a:r>
              <a:rPr lang="en-US" altLang="zh-CN" dirty="0" err="1" smtClean="0"/>
              <a:t>m_lpBufStart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缓冲区起始地址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当写入数据时，判断剩余空间是否满足需求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m_lpBufCur</a:t>
            </a:r>
            <a:r>
              <a:rPr lang="en-US" altLang="zh-CN" dirty="0" smtClean="0"/>
              <a:t> + </a:t>
            </a:r>
            <a:r>
              <a:rPr lang="zh-CN" altLang="en-US" dirty="0" smtClean="0"/>
              <a:t>需要的空间 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m_lpBufMax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不满足需求，它会调用</a:t>
            </a:r>
            <a:r>
              <a:rPr lang="en-US" altLang="zh-CN" dirty="0" smtClean="0"/>
              <a:t>Flush</a:t>
            </a:r>
            <a:r>
              <a:rPr lang="zh-CN" altLang="en-US" dirty="0" smtClean="0"/>
              <a:t>函数保存数据到文件，并且将</a:t>
            </a:r>
            <a:r>
              <a:rPr lang="en-US" altLang="zh-CN" dirty="0" err="1" smtClean="0"/>
              <a:t>m_lpBufCur</a:t>
            </a:r>
            <a:r>
              <a:rPr lang="zh-CN" altLang="en-US" dirty="0" smtClean="0"/>
              <a:t>指针设置到起始位置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m_lpBufStart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 smtClean="0"/>
              <a:t>m_lpBufStart</a:t>
            </a:r>
            <a:r>
              <a:rPr lang="zh-CN" altLang="en-US" dirty="0" smtClean="0"/>
              <a:t>的地址向后偏移需要保存的数据长度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对象序列化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支持序列化（反序列化）类的定义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定义支持序列化的类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CObject</a:t>
            </a:r>
            <a:r>
              <a:rPr lang="zh-CN" altLang="en-US" sz="2400" dirty="0" smtClean="0"/>
              <a:t>的子类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添加支持序列化的宏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DECLARE_SERIAL</a:t>
            </a:r>
          </a:p>
          <a:p>
            <a:pPr lvl="2"/>
            <a:r>
              <a:rPr lang="en-US" altLang="zh-CN" sz="2000" dirty="0" smtClean="0"/>
              <a:t>IMPLEMENT_SERIAL</a:t>
            </a:r>
          </a:p>
          <a:p>
            <a:pPr lvl="1"/>
            <a:r>
              <a:rPr lang="zh-CN" altLang="en-US" sz="2400" dirty="0" smtClean="0"/>
              <a:t>要重写函数</a:t>
            </a:r>
            <a:r>
              <a:rPr lang="en-US" altLang="zh-CN" sz="2400" dirty="0" smtClean="0"/>
              <a:t>Serialize</a:t>
            </a:r>
          </a:p>
          <a:p>
            <a:pPr lvl="2"/>
            <a:r>
              <a:rPr lang="en-US" altLang="zh-CN" sz="2000" dirty="0" smtClean="0"/>
              <a:t>virtual void Serialize( </a:t>
            </a:r>
            <a:r>
              <a:rPr lang="en-US" altLang="zh-CN" sz="2000" dirty="0" err="1" smtClean="0"/>
              <a:t>CArchive</a:t>
            </a:r>
            <a:r>
              <a:rPr lang="en-US" altLang="zh-CN" sz="2000" dirty="0" smtClean="0"/>
              <a:t>&amp; </a:t>
            </a:r>
            <a:r>
              <a:rPr lang="en-US" altLang="zh-CN" sz="2000" dirty="0" err="1" smtClean="0"/>
              <a:t>ar</a:t>
            </a:r>
            <a:r>
              <a:rPr lang="en-US" altLang="zh-CN" sz="2000" dirty="0" smtClean="0"/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对象序列化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支持序列化（反序列化）类的使用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创建文件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定义</a:t>
            </a:r>
            <a:r>
              <a:rPr lang="en-US" altLang="zh-CN" sz="2400" dirty="0" err="1" smtClean="0"/>
              <a:t>CArchive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存储对象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关闭</a:t>
            </a:r>
            <a:r>
              <a:rPr lang="en-US" altLang="zh-CN" sz="2400" dirty="0" err="1" smtClean="0"/>
              <a:t>CArchive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关闭文件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窗口附加数据的使用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定义数据空间的大小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cbWndExtra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存入数据</a:t>
            </a:r>
          </a:p>
          <a:p>
            <a:pPr>
              <a:buNone/>
            </a:pPr>
            <a:r>
              <a:rPr lang="zh-CN" altLang="en-US" dirty="0" smtClean="0"/>
              <a:t>   	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SetWindowLong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      // handle to window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,      // offset of value to set</a:t>
            </a:r>
          </a:p>
          <a:p>
            <a:pPr>
              <a:buNone/>
            </a:pPr>
            <a:r>
              <a:rPr lang="en-US" altLang="zh-CN" dirty="0" smtClean="0"/>
              <a:t>		LONG </a:t>
            </a:r>
            <a:r>
              <a:rPr lang="en-US" altLang="zh-CN" dirty="0" err="1" smtClean="0"/>
              <a:t>dwNewLong</a:t>
            </a:r>
            <a:r>
              <a:rPr lang="en-US" altLang="zh-CN" dirty="0" smtClean="0"/>
              <a:t>   // new value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读取数据</a:t>
            </a:r>
          </a:p>
          <a:p>
            <a:pPr>
              <a:buNone/>
            </a:pPr>
            <a:r>
              <a:rPr lang="zh-CN" altLang="en-US" dirty="0" smtClean="0"/>
              <a:t>  	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GetWindowLong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 // handle to window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  // offset of value to retrieve</a:t>
            </a:r>
          </a:p>
          <a:p>
            <a:pPr>
              <a:buNone/>
            </a:pPr>
            <a:r>
              <a:rPr lang="en-US" altLang="zh-CN" dirty="0" smtClean="0"/>
              <a:t>	);</a:t>
            </a:r>
            <a:endParaRPr lang="zh-CN" altLang="en-US" dirty="0"/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序列化的实现机制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序列化的类代码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928662" y="2571744"/>
            <a:ext cx="7500990" cy="2786082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>
              <a:buNone/>
            </a:pPr>
            <a:r>
              <a:rPr lang="en-US" altLang="zh-CN" sz="2400" dirty="0" smtClean="0"/>
              <a:t>class </a:t>
            </a:r>
            <a:r>
              <a:rPr lang="en-US" altLang="zh-CN" sz="2400" dirty="0" err="1" smtClean="0"/>
              <a:t>CAnimal</a:t>
            </a:r>
            <a:r>
              <a:rPr lang="en-US" altLang="zh-CN" sz="2400" dirty="0" smtClean="0"/>
              <a:t> : public </a:t>
            </a:r>
            <a:r>
              <a:rPr lang="en-US" altLang="zh-CN" sz="2400" dirty="0" err="1" smtClean="0"/>
              <a:t>Cobject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{</a:t>
            </a:r>
          </a:p>
          <a:p>
            <a:pPr>
              <a:buNone/>
            </a:pPr>
            <a:r>
              <a:rPr lang="en-US" altLang="zh-CN" sz="2400" dirty="0" smtClean="0"/>
              <a:t>     _DECLARE_DYNCREATE( </a:t>
            </a:r>
            <a:r>
              <a:rPr lang="en-US" altLang="zh-CN" sz="2400" dirty="0" err="1" smtClean="0"/>
              <a:t>CAnimal</a:t>
            </a:r>
            <a:r>
              <a:rPr lang="en-US" altLang="zh-CN" sz="2400" dirty="0" smtClean="0"/>
              <a:t> )</a:t>
            </a:r>
          </a:p>
          <a:p>
            <a:pPr>
              <a:buNone/>
            </a:pPr>
            <a:r>
              <a:rPr lang="en-US" altLang="zh-CN" sz="2400" dirty="0" smtClean="0"/>
              <a:t>      AFX_API friend </a:t>
            </a:r>
            <a:r>
              <a:rPr lang="en-US" altLang="zh-CN" sz="2400" dirty="0" err="1" smtClean="0"/>
              <a:t>CArchive</a:t>
            </a:r>
            <a:r>
              <a:rPr lang="en-US" altLang="zh-CN" sz="2400" dirty="0" smtClean="0"/>
              <a:t>&amp; AFXAPI </a:t>
            </a:r>
          </a:p>
          <a:p>
            <a:pPr>
              <a:buNone/>
            </a:pPr>
            <a:r>
              <a:rPr lang="en-US" altLang="zh-CN" sz="2400" dirty="0" smtClean="0"/>
              <a:t>    operator&gt;&gt;(</a:t>
            </a:r>
            <a:r>
              <a:rPr lang="en-US" altLang="zh-CN" sz="2400" dirty="0" err="1" smtClean="0"/>
              <a:t>CArchive</a:t>
            </a:r>
            <a:r>
              <a:rPr lang="en-US" altLang="zh-CN" sz="2400" dirty="0" smtClean="0"/>
              <a:t>&amp; </a:t>
            </a:r>
            <a:r>
              <a:rPr lang="en-US" altLang="zh-CN" sz="2400" dirty="0" err="1" smtClean="0"/>
              <a:t>ar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CAnimal</a:t>
            </a:r>
            <a:r>
              <a:rPr lang="en-US" altLang="zh-CN" sz="2400" dirty="0" smtClean="0"/>
              <a:t> * &amp;</a:t>
            </a:r>
            <a:r>
              <a:rPr lang="en-US" altLang="zh-CN" sz="2400" dirty="0" err="1" smtClean="0"/>
              <a:t>pOb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en-US" altLang="zh-CN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序列化的实现机制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序列化的类实现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928662" y="2143116"/>
            <a:ext cx="7929618" cy="4000528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>
              <a:buNone/>
            </a:pPr>
            <a:r>
              <a:rPr lang="en-US" altLang="zh-CN" sz="2000" dirty="0" err="1" smtClean="0"/>
              <a:t>CObject</a:t>
            </a:r>
            <a:r>
              <a:rPr lang="en-US" altLang="zh-CN" sz="2000" dirty="0" smtClean="0"/>
              <a:t>* PASCAL </a:t>
            </a:r>
            <a:r>
              <a:rPr lang="en-US" altLang="zh-CN" sz="2000" dirty="0" err="1" smtClean="0"/>
              <a:t>CAnimal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CreateObject</a:t>
            </a:r>
            <a:r>
              <a:rPr lang="en-US" altLang="zh-CN" sz="2000" dirty="0" smtClean="0"/>
              <a:t>()</a:t>
            </a:r>
          </a:p>
          <a:p>
            <a:pPr>
              <a:buNone/>
            </a:pPr>
            <a:r>
              <a:rPr lang="en-US" altLang="zh-CN" sz="2000" dirty="0" smtClean="0"/>
              <a:t>{       return new </a:t>
            </a:r>
            <a:r>
              <a:rPr lang="en-US" altLang="zh-CN" sz="2000" dirty="0" err="1" smtClean="0"/>
              <a:t>CAnimal</a:t>
            </a:r>
            <a:r>
              <a:rPr lang="en-US" altLang="zh-CN" sz="2000" dirty="0" smtClean="0"/>
              <a:t>;  } 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_IMPLEMENT_RUNTIMECLASS(  </a:t>
            </a:r>
            <a:r>
              <a:rPr lang="en-US" altLang="zh-CN" sz="2000" dirty="0" err="1" smtClean="0"/>
              <a:t>CAnimal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CObject</a:t>
            </a:r>
            <a:r>
              <a:rPr lang="en-US" altLang="zh-CN" sz="2000" dirty="0" smtClean="0"/>
              <a:t>,</a:t>
            </a:r>
          </a:p>
          <a:p>
            <a:pPr>
              <a:buNone/>
            </a:pPr>
            <a:r>
              <a:rPr lang="en-US" altLang="zh-CN" sz="2000" dirty="0" smtClean="0"/>
              <a:t>	 0, </a:t>
            </a:r>
            <a:r>
              <a:rPr lang="en-US" altLang="zh-CN" sz="2000" dirty="0" err="1" smtClean="0"/>
              <a:t>CAnimal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CreateObject</a:t>
            </a:r>
            <a:r>
              <a:rPr lang="en-US" altLang="zh-CN" sz="2000" dirty="0" smtClean="0"/>
              <a:t> )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AFX_CLASSINIT _</a:t>
            </a:r>
            <a:r>
              <a:rPr lang="en-US" altLang="zh-CN" sz="2000" dirty="0" err="1" smtClean="0"/>
              <a:t>init_CAnimal</a:t>
            </a:r>
            <a:r>
              <a:rPr lang="en-US" altLang="zh-CN" sz="2000" dirty="0" smtClean="0"/>
              <a:t>( RUNTIME_CLASS(</a:t>
            </a:r>
            <a:r>
              <a:rPr lang="en-US" altLang="zh-CN" sz="2000" dirty="0" err="1" smtClean="0"/>
              <a:t>CAnimal</a:t>
            </a:r>
            <a:r>
              <a:rPr lang="en-US" altLang="zh-CN" sz="2000" dirty="0" smtClean="0"/>
              <a:t>) );</a:t>
            </a:r>
          </a:p>
          <a:p>
            <a:pPr>
              <a:buNone/>
            </a:pPr>
            <a:r>
              <a:rPr lang="en-US" altLang="zh-CN" sz="2000" dirty="0" smtClean="0"/>
              <a:t> </a:t>
            </a:r>
          </a:p>
          <a:p>
            <a:pPr>
              <a:buNone/>
            </a:pPr>
            <a:r>
              <a:rPr lang="en-US" altLang="zh-CN" sz="2000" dirty="0" err="1" smtClean="0"/>
              <a:t>CArchive</a:t>
            </a:r>
            <a:r>
              <a:rPr lang="en-US" altLang="zh-CN" sz="2000" dirty="0" smtClean="0"/>
              <a:t>&amp; AFXAPI operator&gt;&gt;(</a:t>
            </a:r>
            <a:r>
              <a:rPr lang="en-US" altLang="zh-CN" sz="2000" dirty="0" err="1" smtClean="0"/>
              <a:t>CArchive</a:t>
            </a:r>
            <a:r>
              <a:rPr lang="en-US" altLang="zh-CN" sz="2000" dirty="0" smtClean="0"/>
              <a:t>&amp; </a:t>
            </a:r>
            <a:r>
              <a:rPr lang="en-US" altLang="zh-CN" sz="2000" dirty="0" err="1" smtClean="0"/>
              <a:t>ar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CAnimal</a:t>
            </a:r>
            <a:r>
              <a:rPr lang="en-US" altLang="zh-CN" sz="2000" dirty="0" smtClean="0"/>
              <a:t>* &amp;</a:t>
            </a:r>
            <a:r>
              <a:rPr lang="en-US" altLang="zh-CN" sz="2000" dirty="0" err="1" smtClean="0"/>
              <a:t>pOb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{       </a:t>
            </a:r>
            <a:r>
              <a:rPr lang="en-US" altLang="zh-CN" sz="2000" dirty="0" err="1" smtClean="0"/>
              <a:t>pOb</a:t>
            </a:r>
            <a:r>
              <a:rPr lang="en-US" altLang="zh-CN" sz="2000" dirty="0" smtClean="0"/>
              <a:t> = (</a:t>
            </a:r>
            <a:r>
              <a:rPr lang="en-US" altLang="zh-CN" sz="2000" dirty="0" err="1" smtClean="0"/>
              <a:t>CAnimal</a:t>
            </a:r>
            <a:r>
              <a:rPr lang="en-US" altLang="zh-CN" sz="2000" dirty="0" smtClean="0"/>
              <a:t>*) </a:t>
            </a:r>
          </a:p>
          <a:p>
            <a:pPr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ar.ReadObject</a:t>
            </a:r>
            <a:r>
              <a:rPr lang="en-US" altLang="zh-CN" sz="2000" dirty="0" smtClean="0"/>
              <a:t>(RUNTIME_CLASS(</a:t>
            </a:r>
            <a:r>
              <a:rPr lang="en-US" altLang="zh-CN" sz="2000" dirty="0" err="1" smtClean="0"/>
              <a:t>CAnimal</a:t>
            </a:r>
            <a:r>
              <a:rPr lang="en-US" altLang="zh-CN" sz="2000" dirty="0" smtClean="0"/>
              <a:t>)); </a:t>
            </a:r>
          </a:p>
          <a:p>
            <a:pPr>
              <a:buNone/>
            </a:pPr>
            <a:r>
              <a:rPr lang="en-US" altLang="zh-CN" sz="2000" dirty="0" smtClean="0"/>
              <a:t>        return </a:t>
            </a:r>
            <a:r>
              <a:rPr lang="en-US" altLang="zh-CN" sz="2000" dirty="0" err="1" smtClean="0"/>
              <a:t>ar</a:t>
            </a:r>
            <a:r>
              <a:rPr lang="en-US" altLang="zh-CN" sz="2000" dirty="0" smtClean="0"/>
              <a:t>;   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序列化的代码说明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_DECLARE_DYNCREATE</a:t>
            </a:r>
          </a:p>
          <a:p>
            <a:pPr lvl="1"/>
            <a:r>
              <a:rPr lang="zh-CN" altLang="en-US" dirty="0" smtClean="0"/>
              <a:t>动态创建类</a:t>
            </a:r>
            <a:endParaRPr lang="en-US" altLang="zh-CN" dirty="0" smtClean="0"/>
          </a:p>
          <a:p>
            <a:r>
              <a:rPr lang="en-US" altLang="zh-CN" dirty="0" smtClean="0"/>
              <a:t>operator&gt;&gt; </a:t>
            </a:r>
            <a:r>
              <a:rPr lang="zh-CN" altLang="en-US" dirty="0" smtClean="0"/>
              <a:t>读入操作符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读取对象数据。不是</a:t>
            </a:r>
            <a:r>
              <a:rPr lang="en-US" altLang="zh-CN" dirty="0" err="1" smtClean="0"/>
              <a:t>CAnimal</a:t>
            </a:r>
            <a:r>
              <a:rPr lang="zh-CN" altLang="en-US" dirty="0" smtClean="0"/>
              <a:t>类的成员函数，是一个</a:t>
            </a:r>
            <a:r>
              <a:rPr lang="en-US" altLang="zh-CN" dirty="0" err="1" smtClean="0"/>
              <a:t>CAnimal</a:t>
            </a:r>
            <a:r>
              <a:rPr lang="zh-CN" altLang="en-US" dirty="0" smtClean="0"/>
              <a:t>类的友员全局函数。</a:t>
            </a:r>
            <a:endParaRPr lang="en-US" altLang="zh-CN" dirty="0" smtClean="0"/>
          </a:p>
          <a:p>
            <a:r>
              <a:rPr lang="en-US" altLang="zh-CN" dirty="0" smtClean="0"/>
              <a:t>AFX_CLASSINIT _</a:t>
            </a:r>
            <a:r>
              <a:rPr lang="en-US" altLang="zh-CN" dirty="0" err="1" smtClean="0"/>
              <a:t>init_Canimal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全局变量，在程序启动的时候被创建。将</a:t>
            </a:r>
            <a:r>
              <a:rPr lang="en-US" altLang="zh-CN" dirty="0" err="1" smtClean="0"/>
              <a:t>CAnimal</a:t>
            </a:r>
            <a:r>
              <a:rPr lang="zh-CN" altLang="en-US" dirty="0" smtClean="0"/>
              <a:t>类</a:t>
            </a:r>
            <a:r>
              <a:rPr lang="en-US" altLang="zh-CN" dirty="0" smtClean="0"/>
              <a:t>RUNTIMECLASS</a:t>
            </a:r>
            <a:r>
              <a:rPr lang="zh-CN" altLang="en-US" dirty="0" smtClean="0"/>
              <a:t>信息注册到程序中</a:t>
            </a:r>
            <a:r>
              <a:rPr lang="en-US" altLang="zh-CN" dirty="0" smtClean="0"/>
              <a:t>(</a:t>
            </a:r>
            <a:r>
              <a:rPr lang="zh-CN" altLang="en-US" dirty="0" smtClean="0"/>
              <a:t>保存到数据链表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序列化的代码</a:t>
            </a:r>
            <a:r>
              <a:rPr lang="zh-CN" altLang="en-US" b="1" dirty="0" smtClean="0"/>
              <a:t>执行过程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初始化过程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init_CAnimal</a:t>
            </a:r>
            <a:r>
              <a:rPr lang="zh-CN" altLang="en-US" dirty="0" smtClean="0"/>
              <a:t>变量初始化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在构造函数中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将类的</a:t>
            </a:r>
            <a:r>
              <a:rPr lang="en-US" altLang="zh-CN" dirty="0" err="1" smtClean="0"/>
              <a:t>CRuntimeClass</a:t>
            </a:r>
            <a:r>
              <a:rPr lang="zh-CN" altLang="en-US" dirty="0" smtClean="0"/>
              <a:t>地址保存到程序</a:t>
            </a:r>
            <a:r>
              <a:rPr lang="en-US" altLang="zh-CN" dirty="0" smtClean="0"/>
              <a:t>AFX_MODULE_STATE</a:t>
            </a:r>
            <a:r>
              <a:rPr lang="zh-CN" altLang="en-US" dirty="0" smtClean="0"/>
              <a:t>的全局变量中</a:t>
            </a:r>
            <a:endParaRPr lang="en-US" altLang="zh-CN" dirty="0" smtClean="0"/>
          </a:p>
          <a:p>
            <a:r>
              <a:rPr lang="zh-CN" altLang="en-US" dirty="0" smtClean="0"/>
              <a:t>写入数据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"&lt;&lt;"</a:t>
            </a:r>
            <a:r>
              <a:rPr lang="zh-CN" altLang="en-US" dirty="0" smtClean="0"/>
              <a:t>写入对象数据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内部调用</a:t>
            </a:r>
            <a:r>
              <a:rPr lang="en-US" altLang="zh-CN" dirty="0" err="1" smtClean="0"/>
              <a:t>CArchive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WriteObject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WriteObject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将该对象的类名称写入到文件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CRuntimeClass</a:t>
            </a:r>
            <a:r>
              <a:rPr lang="zh-CN" altLang="en-US" dirty="0" smtClean="0"/>
              <a:t>信息中的版本号、类名称写入到文件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调用对象的</a:t>
            </a:r>
            <a:r>
              <a:rPr lang="en-US" altLang="zh-CN" dirty="0" smtClean="0"/>
              <a:t>Serialize,</a:t>
            </a:r>
            <a:r>
              <a:rPr lang="zh-CN" altLang="en-US" dirty="0" smtClean="0"/>
              <a:t>保存对象内的相关数据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实现机制代码</a:t>
            </a:r>
            <a:r>
              <a:rPr lang="zh-CN" altLang="en-US" b="1" dirty="0" smtClean="0"/>
              <a:t>执行过程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读取数据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"&gt;&gt;"</a:t>
            </a:r>
            <a:r>
              <a:rPr lang="zh-CN" altLang="en-US" dirty="0" smtClean="0"/>
              <a:t>读取对象数据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实际调用的是该类的友员函数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即在序列化宏中定义操作符</a:t>
            </a:r>
            <a:r>
              <a:rPr lang="en-US" altLang="zh-CN" dirty="0" smtClean="0"/>
              <a:t>).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"&gt;&gt;"</a:t>
            </a:r>
            <a:r>
              <a:rPr lang="zh-CN" altLang="en-US" dirty="0" smtClean="0"/>
              <a:t>操作符中调用</a:t>
            </a:r>
            <a:r>
              <a:rPr lang="en-US" altLang="zh-CN" dirty="0" err="1" smtClean="0"/>
              <a:t>CArchive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ReadObject</a:t>
            </a:r>
            <a:r>
              <a:rPr lang="zh-CN" altLang="en-US" dirty="0" smtClean="0"/>
              <a:t>函数读取对象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ReadObject</a:t>
            </a:r>
            <a:r>
              <a:rPr lang="zh-CN" altLang="en-US" dirty="0" smtClean="0"/>
              <a:t>中从文件中读取版本号和类名称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根据读取的类名称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m_classList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查找相应的</a:t>
            </a:r>
            <a:r>
              <a:rPr lang="en-US" altLang="zh-CN" dirty="0" err="1" smtClean="0"/>
              <a:t>CRuntimeClass</a:t>
            </a:r>
            <a:r>
              <a:rPr lang="zh-CN" altLang="en-US" dirty="0" smtClean="0"/>
              <a:t>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获取到</a:t>
            </a:r>
            <a:r>
              <a:rPr lang="en-US" altLang="zh-CN" dirty="0" err="1" smtClean="0"/>
              <a:t>CRuntimeClass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CRuntimeClass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CreateObject</a:t>
            </a:r>
            <a:r>
              <a:rPr lang="zh-CN" altLang="en-US" dirty="0" smtClean="0"/>
              <a:t>函数创建该类的对象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调用对象的</a:t>
            </a:r>
            <a:r>
              <a:rPr lang="en-US" altLang="zh-CN" dirty="0" smtClean="0"/>
              <a:t>Serialize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CArchive</a:t>
            </a:r>
            <a:r>
              <a:rPr lang="zh-CN" altLang="en-US" dirty="0" smtClean="0"/>
              <a:t>中读取对象内的数据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序列化的类的版本支持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实现机制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IMPLEMENT_SERIAL</a:t>
            </a:r>
            <a:r>
              <a:rPr lang="zh-CN" altLang="en-US" dirty="0" smtClean="0"/>
              <a:t>宏的第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个参数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来控制类的版本</a:t>
            </a:r>
            <a:endParaRPr lang="en-US" altLang="zh-CN" dirty="0" smtClean="0"/>
          </a:p>
          <a:p>
            <a:r>
              <a:rPr lang="zh-CN" altLang="en-US" dirty="0" smtClean="0"/>
              <a:t>实现方式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定义版本时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需要增加</a:t>
            </a:r>
            <a:r>
              <a:rPr lang="en-US" altLang="zh-CN" dirty="0" smtClean="0"/>
              <a:t>VERSIONABLE_SCHEMA</a:t>
            </a:r>
          </a:p>
          <a:p>
            <a:pPr lvl="2"/>
            <a:r>
              <a:rPr lang="en-US" altLang="zh-CN" dirty="0" smtClean="0"/>
              <a:t>IMPLEMENT_SERIAL( </a:t>
            </a:r>
            <a:r>
              <a:rPr lang="en-US" altLang="zh-CN" dirty="0" err="1" smtClean="0"/>
              <a:t>CAnimal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CObject</a:t>
            </a:r>
            <a:r>
              <a:rPr lang="en-US" altLang="zh-CN" dirty="0" smtClean="0"/>
              <a:t>, VERSIONABLE_SCHEMA|1 )</a:t>
            </a:r>
          </a:p>
          <a:p>
            <a:pPr lvl="1"/>
            <a:r>
              <a:rPr lang="zh-CN" altLang="en-US" dirty="0" smtClean="0"/>
              <a:t>读取数据时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要增加版本判断处理</a:t>
            </a:r>
            <a:r>
              <a:rPr lang="en-US" altLang="zh-CN" dirty="0" err="1" smtClean="0"/>
              <a:t>CArachive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GetObjectSchema</a:t>
            </a:r>
            <a:r>
              <a:rPr lang="zh-CN" altLang="en-US" dirty="0" smtClean="0"/>
              <a:t>获取当前对象的版本号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smtClean="0"/>
              <a:t>对话框和基本控件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778000"/>
            <a:ext cx="5610225" cy="39703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908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556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3204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5148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4500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852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33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MFC</a:t>
            </a:r>
            <a:r>
              <a:rPr lang="zh-CN" altLang="en-US" b="1" dirty="0" smtClean="0"/>
              <a:t>对话框分类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对话框分类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有模式对话框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无模式对话框</a:t>
            </a:r>
            <a:endParaRPr lang="en-US" altLang="zh-CN" dirty="0" smtClean="0"/>
          </a:p>
          <a:p>
            <a:r>
              <a:rPr lang="en-US" altLang="zh-CN" dirty="0" smtClean="0"/>
              <a:t>MFC APP</a:t>
            </a:r>
            <a:r>
              <a:rPr lang="zh-CN" altLang="en-US" dirty="0" smtClean="0"/>
              <a:t>对话框的使用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对话框窗口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应用程序主窗口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有模式对话框的使用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模式对话框使用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定义对话框资源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定义对话框类基于</a:t>
            </a:r>
            <a:r>
              <a:rPr lang="en-US" altLang="zh-CN" dirty="0" err="1" smtClean="0"/>
              <a:t>CDialog</a:t>
            </a:r>
            <a:r>
              <a:rPr lang="zh-CN" altLang="en-US" dirty="0" smtClean="0"/>
              <a:t>父类生成子类，将对话框的资源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通过构造函数传递给</a:t>
            </a:r>
            <a:r>
              <a:rPr lang="en-US" altLang="zh-CN" dirty="0" err="1" smtClean="0"/>
              <a:t>Cdialog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显示对话框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CDialog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DoModal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WM_INITDIALOG</a:t>
            </a:r>
            <a:r>
              <a:rPr lang="zh-CN" altLang="en-US" dirty="0" smtClean="0"/>
              <a:t>映射为</a:t>
            </a:r>
            <a:r>
              <a:rPr lang="en-US" altLang="zh-CN" dirty="0" err="1" smtClean="0"/>
              <a:t>OnInitDialog</a:t>
            </a:r>
            <a:r>
              <a:rPr lang="zh-CN" altLang="en-US" dirty="0" smtClean="0"/>
              <a:t>在这个函数中完成对话框数据的初始化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使用两种附加数据的不同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窗口类的附加数据提供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，是所有该类</a:t>
            </a:r>
          </a:p>
          <a:p>
            <a:pPr>
              <a:buNone/>
            </a:pPr>
            <a:r>
              <a:rPr lang="zh-CN" altLang="en-US" dirty="0" smtClean="0"/>
              <a:t>窗口共享的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窗口附加数据提供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，只属于该窗口所有，是窗口私有的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模式对话框消息映射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消息映射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使用消息映射宏完成消息处理 </a:t>
            </a:r>
            <a:endParaRPr lang="en-US" altLang="zh-CN" dirty="0" smtClean="0"/>
          </a:p>
          <a:p>
            <a:r>
              <a:rPr lang="zh-CN" altLang="en-US" dirty="0" smtClean="0"/>
              <a:t>对话框的关闭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对话框的关闭</a:t>
            </a:r>
            <a:r>
              <a:rPr lang="en-US" altLang="zh-CN" dirty="0" err="1" smtClean="0"/>
              <a:t>CDialog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OnOK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确定的方式关闭，</a:t>
            </a:r>
            <a:r>
              <a:rPr lang="en-US" altLang="zh-CN" dirty="0" err="1" smtClean="0"/>
              <a:t>DoModal</a:t>
            </a:r>
            <a:r>
              <a:rPr lang="zh-CN" altLang="en-US" dirty="0" smtClean="0"/>
              <a:t>函数返回</a:t>
            </a:r>
            <a:r>
              <a:rPr lang="en-US" altLang="zh-CN" dirty="0" smtClean="0"/>
              <a:t>IDOK</a:t>
            </a:r>
          </a:p>
          <a:p>
            <a:pPr lvl="1"/>
            <a:r>
              <a:rPr lang="zh-CN" altLang="en-US" dirty="0" smtClean="0"/>
              <a:t>对话框的关闭</a:t>
            </a:r>
            <a:r>
              <a:rPr lang="en-US" altLang="zh-CN" dirty="0" err="1" smtClean="0"/>
              <a:t>CDialog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OnCancel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取消的方式关闭，</a:t>
            </a:r>
            <a:r>
              <a:rPr lang="en-US" altLang="zh-CN" dirty="0" err="1" smtClean="0"/>
              <a:t>DoModal</a:t>
            </a:r>
            <a:r>
              <a:rPr lang="zh-CN" altLang="en-US" dirty="0" smtClean="0"/>
              <a:t>函数返回</a:t>
            </a:r>
            <a:r>
              <a:rPr lang="en-US" altLang="zh-CN" dirty="0" smtClean="0"/>
              <a:t>IDCANCEL</a:t>
            </a:r>
          </a:p>
          <a:p>
            <a:pPr lvl="1"/>
            <a:r>
              <a:rPr lang="en-US" altLang="zh-CN" dirty="0" err="1" smtClean="0"/>
              <a:t>CDialog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EndDialog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关闭并指定返回值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模式对话框的实现机制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模式对话框的实现机制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查找对话框资源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将父窗口设置成禁止输入状态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创建对话框窗口调用消息循环</a:t>
            </a:r>
            <a:r>
              <a:rPr lang="en-US" altLang="zh-CN" dirty="0" smtClean="0"/>
              <a:t>,</a:t>
            </a:r>
            <a:r>
              <a:rPr lang="zh-CN" altLang="en-US" dirty="0" smtClean="0"/>
              <a:t>等候对话框关闭执行。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将自己的窗口隐藏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将父窗口设置激活窗口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删除对话框窗口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返回对话框结束参数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无模式对话框的</a:t>
            </a:r>
            <a:r>
              <a:rPr lang="zh-CN" altLang="en-US" dirty="0" smtClean="0"/>
              <a:t>使用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定义对话框资源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定义对话框类基于</a:t>
            </a:r>
            <a:r>
              <a:rPr lang="en-US" altLang="zh-CN" dirty="0" err="1" smtClean="0"/>
              <a:t>CDialog</a:t>
            </a:r>
            <a:r>
              <a:rPr lang="zh-CN" altLang="en-US" dirty="0" smtClean="0"/>
              <a:t>父类生成子类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创建对话框</a:t>
            </a:r>
            <a:r>
              <a:rPr lang="en-US" altLang="zh-CN" dirty="0" err="1" smtClean="0"/>
              <a:t>CDialog</a:t>
            </a:r>
            <a:r>
              <a:rPr lang="en-US" altLang="zh-CN" dirty="0" smtClean="0"/>
              <a:t>::Create</a:t>
            </a:r>
            <a:r>
              <a:rPr lang="zh-CN" altLang="en-US" dirty="0" smtClean="0"/>
              <a:t>创建对话框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显示对话框</a:t>
            </a:r>
            <a:r>
              <a:rPr lang="en-US" altLang="zh-CN" dirty="0" err="1" smtClean="0"/>
              <a:t>CDialog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ShowWindow</a:t>
            </a:r>
            <a:r>
              <a:rPr lang="zh-CN" altLang="en-US" dirty="0" smtClean="0"/>
              <a:t>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对话框的关闭需要手动添加</a:t>
            </a:r>
            <a:r>
              <a:rPr lang="en-US" altLang="zh-CN" dirty="0" err="1" smtClean="0"/>
              <a:t>DestoryWindow</a:t>
            </a:r>
            <a:r>
              <a:rPr lang="zh-CN" altLang="en-US" dirty="0" smtClean="0"/>
              <a:t>函数可以在</a:t>
            </a:r>
            <a:r>
              <a:rPr lang="en-US" altLang="zh-CN" dirty="0" err="1" smtClean="0"/>
              <a:t>OnOK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OnCancel</a:t>
            </a:r>
            <a:r>
              <a:rPr lang="zh-CN" altLang="en-US" dirty="0" smtClean="0"/>
              <a:t>当中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无模式对话框的实现机制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无模式对话框的实现机制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定义对话框对象并执行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对话框查找资源获取资源数据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创建对话框窗口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对话框的数据交换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对话框的数据交换</a:t>
            </a:r>
            <a:endParaRPr lang="en-US" altLang="zh-CN" sz="2800" dirty="0" smtClean="0"/>
          </a:p>
          <a:p>
            <a:r>
              <a:rPr lang="zh-CN" altLang="en-US" sz="2800" dirty="0" smtClean="0"/>
              <a:t>对话框的数据交换将对话框的子控件和对话框类的成员变量绑定。</a:t>
            </a:r>
            <a:endParaRPr lang="en-US" altLang="zh-CN" sz="2800" dirty="0" smtClean="0"/>
          </a:p>
          <a:p>
            <a:r>
              <a:rPr lang="zh-CN" altLang="en-US" sz="2800" dirty="0" smtClean="0"/>
              <a:t>通过这些变量直接获取或设置子控件的值，以及获取子控件的窗口对象。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对话框的数据交换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实现方式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在对话框类中定义和子控件相对应的成员变量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重写对话框</a:t>
            </a:r>
            <a:r>
              <a:rPr lang="en-US" altLang="zh-CN" sz="2400" dirty="0" err="1" smtClean="0"/>
              <a:t>DoDataExchange</a:t>
            </a:r>
            <a:r>
              <a:rPr lang="zh-CN" altLang="en-US" sz="2400" dirty="0" smtClean="0"/>
              <a:t>函数将成员变量和控件绑定在函数中使用</a:t>
            </a:r>
            <a:r>
              <a:rPr lang="en-US" altLang="zh-CN" sz="2400" dirty="0" smtClean="0"/>
              <a:t>DDX_***</a:t>
            </a:r>
            <a:r>
              <a:rPr lang="zh-CN" altLang="en-US" sz="2400" dirty="0" smtClean="0"/>
              <a:t>的函数，将控件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与变量绑定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例如：</a:t>
            </a:r>
            <a:r>
              <a:rPr lang="en-US" altLang="zh-CN" sz="2000" dirty="0" err="1" smtClean="0"/>
              <a:t>DDX_Text</a:t>
            </a:r>
            <a:r>
              <a:rPr lang="en-US" altLang="zh-CN" sz="2000" dirty="0" smtClean="0"/>
              <a:t>( </a:t>
            </a:r>
            <a:r>
              <a:rPr lang="en-US" altLang="zh-CN" sz="2000" dirty="0" err="1" smtClean="0"/>
              <a:t>pDX</a:t>
            </a:r>
            <a:r>
              <a:rPr lang="en-US" altLang="zh-CN" sz="2000" dirty="0" smtClean="0"/>
              <a:t>, IDC_EDIT1, </a:t>
            </a:r>
            <a:r>
              <a:rPr lang="en-US" altLang="zh-CN" sz="2000" dirty="0" err="1" smtClean="0"/>
              <a:t>m_strText</a:t>
            </a:r>
            <a:r>
              <a:rPr lang="en-US" altLang="zh-CN" sz="2000" dirty="0" smtClean="0"/>
              <a:t> ); </a:t>
            </a:r>
            <a:r>
              <a:rPr lang="en-US" altLang="zh-CN" sz="2000" dirty="0" err="1" smtClean="0"/>
              <a:t>DDX_Control</a:t>
            </a:r>
            <a:r>
              <a:rPr lang="en-US" altLang="zh-CN" sz="2000" dirty="0" smtClean="0"/>
              <a:t>( </a:t>
            </a:r>
            <a:r>
              <a:rPr lang="en-US" altLang="zh-CN" sz="2000" dirty="0" err="1" smtClean="0"/>
              <a:t>pDX</a:t>
            </a:r>
            <a:r>
              <a:rPr lang="en-US" altLang="zh-CN" sz="2000" dirty="0" smtClean="0"/>
              <a:t>, IDC_BUTTON1, m_wndButton1 );</a:t>
            </a:r>
          </a:p>
          <a:p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CDialog</a:t>
            </a:r>
            <a:r>
              <a:rPr lang="en-US" altLang="zh-CN" sz="2800" dirty="0" smtClean="0"/>
              <a:t>::</a:t>
            </a:r>
            <a:r>
              <a:rPr lang="en-US" altLang="zh-CN" sz="2800" dirty="0" err="1" smtClean="0"/>
              <a:t>UpdateData</a:t>
            </a:r>
            <a:r>
              <a:rPr lang="zh-CN" altLang="en-US" sz="2800" dirty="0" smtClean="0"/>
              <a:t>函数进行数据的交换。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BOOL </a:t>
            </a:r>
            <a:r>
              <a:rPr lang="en-US" altLang="zh-CN" sz="2400" dirty="0" err="1" smtClean="0"/>
              <a:t>UpdateData</a:t>
            </a:r>
            <a:r>
              <a:rPr lang="en-US" altLang="zh-CN" sz="2400" dirty="0" smtClean="0"/>
              <a:t>( BOOL </a:t>
            </a:r>
            <a:r>
              <a:rPr lang="en-US" altLang="zh-CN" sz="2400" dirty="0" err="1" smtClean="0"/>
              <a:t>bSaveAndValidate</a:t>
            </a:r>
            <a:r>
              <a:rPr lang="en-US" altLang="zh-CN" sz="2400" dirty="0" smtClean="0"/>
              <a:t> = TRUE );</a:t>
            </a:r>
          </a:p>
          <a:p>
            <a:pPr lvl="2"/>
            <a:r>
              <a:rPr lang="en-US" altLang="zh-CN" sz="2000" dirty="0" smtClean="0"/>
              <a:t>TRUE  - </a:t>
            </a:r>
            <a:r>
              <a:rPr lang="zh-CN" altLang="en-US" sz="2000" dirty="0" smtClean="0"/>
              <a:t>将数据从控件放置到变量</a:t>
            </a:r>
          </a:p>
          <a:p>
            <a:pPr lvl="2"/>
            <a:r>
              <a:rPr lang="en-US" altLang="zh-CN" sz="2000" dirty="0" smtClean="0"/>
              <a:t>FALSE - </a:t>
            </a:r>
            <a:r>
              <a:rPr lang="zh-CN" altLang="en-US" sz="2000" dirty="0" smtClean="0"/>
              <a:t>将数据从变量放置到控件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对话框的数据交换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实现过程（</a:t>
            </a:r>
            <a:r>
              <a:rPr lang="en-US" altLang="zh-CN" sz="2800" dirty="0" err="1" smtClean="0"/>
              <a:t>DDX_Text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UpdateData</a:t>
            </a:r>
            <a:r>
              <a:rPr lang="zh-CN" altLang="en-US" sz="2400" dirty="0" smtClean="0"/>
              <a:t>函数会调用</a:t>
            </a:r>
            <a:r>
              <a:rPr lang="en-US" altLang="zh-CN" sz="2400" dirty="0" err="1" smtClean="0"/>
              <a:t>DoDataExchange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DoDataExchange</a:t>
            </a:r>
            <a:r>
              <a:rPr lang="zh-CN" altLang="en-US" sz="2400" dirty="0" smtClean="0"/>
              <a:t>函数中调用相应的</a:t>
            </a:r>
            <a:r>
              <a:rPr lang="en-US" altLang="zh-CN" sz="2400" dirty="0" err="1" smtClean="0"/>
              <a:t>DDX_Text</a:t>
            </a:r>
            <a:r>
              <a:rPr lang="zh-CN" altLang="en-US" sz="2400" dirty="0" smtClean="0"/>
              <a:t>的函数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DDX_Text</a:t>
            </a:r>
            <a:r>
              <a:rPr lang="zh-CN" altLang="en-US" sz="2400" dirty="0" smtClean="0"/>
              <a:t>函数中，根据子控件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，调用</a:t>
            </a:r>
            <a:r>
              <a:rPr lang="en-US" altLang="zh-CN" sz="2400" dirty="0" err="1" smtClean="0"/>
              <a:t>GetDlgItem</a:t>
            </a:r>
            <a:r>
              <a:rPr lang="zh-CN" altLang="en-US" sz="2400" dirty="0" smtClean="0"/>
              <a:t>函数获取子控件窗口句柄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根据子控件窗口句柄使用</a:t>
            </a:r>
            <a:r>
              <a:rPr lang="en-US" altLang="zh-CN" sz="2400" dirty="0" err="1" smtClean="0"/>
              <a:t>GetWindowText</a:t>
            </a:r>
            <a:r>
              <a:rPr lang="zh-CN" altLang="en-US" sz="2400" dirty="0" smtClean="0"/>
              <a:t>函数，获取窗口数据。</a:t>
            </a:r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通用对话框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CFileDialog</a:t>
            </a:r>
            <a:r>
              <a:rPr lang="zh-CN" altLang="en-US" dirty="0" smtClean="0"/>
              <a:t>文件对话框</a:t>
            </a:r>
            <a:endParaRPr lang="en-US" altLang="zh-CN" dirty="0" smtClean="0"/>
          </a:p>
          <a:p>
            <a:r>
              <a:rPr lang="en-US" altLang="zh-CN" dirty="0" err="1" smtClean="0"/>
              <a:t>CFontDialog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字体对话框</a:t>
            </a:r>
            <a:endParaRPr lang="en-US" altLang="zh-CN" dirty="0" smtClean="0"/>
          </a:p>
          <a:p>
            <a:r>
              <a:rPr lang="en-US" altLang="zh-CN" dirty="0" err="1" smtClean="0"/>
              <a:t>CColorDialog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颜色对话框</a:t>
            </a:r>
            <a:endParaRPr lang="en-US" altLang="zh-CN" dirty="0" smtClean="0"/>
          </a:p>
          <a:p>
            <a:r>
              <a:rPr lang="en-US" altLang="zh-CN" dirty="0" err="1" smtClean="0"/>
              <a:t>CPageSetupDialog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页面设置对话框</a:t>
            </a:r>
            <a:endParaRPr lang="en-US" altLang="zh-CN" dirty="0" smtClean="0"/>
          </a:p>
          <a:p>
            <a:r>
              <a:rPr lang="en-US" altLang="zh-CN" dirty="0" err="1" smtClean="0"/>
              <a:t>CPrintDialog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打印对话框</a:t>
            </a:r>
            <a:endParaRPr lang="en-US" altLang="zh-CN" dirty="0" smtClean="0"/>
          </a:p>
          <a:p>
            <a:r>
              <a:rPr lang="en-US" altLang="zh-CN" dirty="0" err="1" smtClean="0"/>
              <a:t>CFindReplaceDialog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查找替换对话框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基本控件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基本控件相关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父类都是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，封装了各自不同的控件处理的消息等。</a:t>
            </a:r>
            <a:endParaRPr lang="en-US" altLang="zh-CN" dirty="0" smtClean="0"/>
          </a:p>
          <a:p>
            <a:r>
              <a:rPr lang="en-US" altLang="zh-CN" dirty="0" smtClean="0"/>
              <a:t>MFC</a:t>
            </a:r>
            <a:r>
              <a:rPr lang="zh-CN" altLang="en-US" dirty="0" smtClean="0"/>
              <a:t>基本控件的使用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CStatic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CEdit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CButton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CComboBox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CListBox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属性页和通用控件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消息和消息机制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778000"/>
            <a:ext cx="5610225" cy="39703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908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556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3204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5148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4500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852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33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属性页分类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MFC</a:t>
            </a:r>
            <a:r>
              <a:rPr lang="zh-CN" altLang="en-US" sz="2800" dirty="0" smtClean="0"/>
              <a:t>属性页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一个具有选项卡的对话框，在该对话框可以集中显示、设置各种数据</a:t>
            </a:r>
            <a:endParaRPr lang="en-US" altLang="zh-CN" sz="2400" dirty="0" smtClean="0"/>
          </a:p>
          <a:p>
            <a:r>
              <a:rPr lang="zh-CN" altLang="en-US" sz="2800" dirty="0" smtClean="0"/>
              <a:t>属性页分两类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标签式属性页 </a:t>
            </a:r>
            <a:r>
              <a:rPr lang="en-US" altLang="zh-CN" sz="2400" dirty="0" smtClean="0"/>
              <a:t>- </a:t>
            </a:r>
            <a:r>
              <a:rPr lang="zh-CN" altLang="en-US" sz="2400" dirty="0" smtClean="0"/>
              <a:t>常在软件的选项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配置使用</a:t>
            </a:r>
            <a:r>
              <a:rPr lang="en-US" altLang="zh-CN" sz="2400" dirty="0" smtClean="0"/>
              <a:t>.</a:t>
            </a:r>
          </a:p>
          <a:p>
            <a:pPr lvl="1"/>
            <a:r>
              <a:rPr lang="zh-CN" altLang="en-US" sz="2400" dirty="0" smtClean="0"/>
              <a:t>向导式属性页 </a:t>
            </a:r>
            <a:r>
              <a:rPr lang="en-US" altLang="zh-CN" sz="2400" dirty="0" smtClean="0"/>
              <a:t>- </a:t>
            </a:r>
            <a:r>
              <a:rPr lang="zh-CN" altLang="en-US" sz="2400" dirty="0" smtClean="0"/>
              <a:t>常在安装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引导用户使用或者配置参数时使用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属性页相关类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 smtClean="0"/>
              <a:t>CPorpertyPage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属性页类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父类是</a:t>
            </a:r>
            <a:r>
              <a:rPr lang="en-US" altLang="zh-CN" sz="2400" dirty="0" err="1" smtClean="0"/>
              <a:t>CDialog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独立的页面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放置自己相关的一组控件</a:t>
            </a:r>
            <a:r>
              <a:rPr lang="en-US" altLang="zh-CN" sz="2400" dirty="0" smtClean="0"/>
              <a:t>. </a:t>
            </a:r>
          </a:p>
          <a:p>
            <a:r>
              <a:rPr lang="en-US" altLang="zh-CN" sz="2800" dirty="0" err="1" smtClean="0"/>
              <a:t>CPropertySheet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属性表类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父类是</a:t>
            </a:r>
            <a:r>
              <a:rPr lang="en-US" altLang="zh-CN" sz="2400" dirty="0" err="1" smtClean="0"/>
              <a:t>CWnd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容器的作用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Sheet</a:t>
            </a:r>
            <a:r>
              <a:rPr lang="zh-CN" altLang="en-US" sz="2400" dirty="0" smtClean="0"/>
              <a:t>上可以放置一个或多个</a:t>
            </a:r>
            <a:r>
              <a:rPr lang="en-US" altLang="zh-CN" sz="2400" dirty="0" err="1" smtClean="0"/>
              <a:t>CPorpertyPage</a:t>
            </a:r>
            <a:r>
              <a:rPr lang="en-US" altLang="zh-CN" sz="2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标签式属性页的使用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</a:t>
            </a:r>
            <a:r>
              <a:rPr lang="en-US" altLang="zh-CN" dirty="0" err="1" smtClean="0"/>
              <a:t>CPropertySheet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CPropertySheet</a:t>
            </a:r>
            <a:r>
              <a:rPr lang="en-US" altLang="zh-CN" dirty="0" smtClean="0"/>
              <a:t> sheet( "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" );</a:t>
            </a:r>
          </a:p>
          <a:p>
            <a:r>
              <a:rPr lang="zh-CN" altLang="en-US" dirty="0" smtClean="0"/>
              <a:t>调整</a:t>
            </a:r>
            <a:r>
              <a:rPr lang="en-US" altLang="zh-CN" dirty="0" smtClean="0"/>
              <a:t>Sheet</a:t>
            </a:r>
            <a:r>
              <a:rPr lang="zh-CN" altLang="en-US" dirty="0" smtClean="0"/>
              <a:t>的风格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可以使用它的成员变量</a:t>
            </a:r>
            <a:r>
              <a:rPr lang="en-US" altLang="zh-CN" dirty="0" err="1" smtClean="0"/>
              <a:t>CPropertySheet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m_psh</a:t>
            </a:r>
            <a:r>
              <a:rPr lang="zh-CN" altLang="en-US" dirty="0" smtClean="0"/>
              <a:t>调整</a:t>
            </a:r>
            <a:r>
              <a:rPr lang="en-US" altLang="zh-CN" dirty="0" smtClean="0"/>
              <a:t>Sheet</a:t>
            </a:r>
            <a:r>
              <a:rPr lang="zh-CN" altLang="en-US" dirty="0" smtClean="0"/>
              <a:t>的风格等参数。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标签式属性页的使用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定义</a:t>
            </a:r>
            <a:r>
              <a:rPr lang="en-US" altLang="zh-CN" dirty="0" err="1" smtClean="0"/>
              <a:t>CPropertyPage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添加属性页资源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创建属性页类，注意要选择</a:t>
            </a:r>
            <a:r>
              <a:rPr lang="en-US" altLang="zh-CN" dirty="0" err="1" smtClean="0"/>
              <a:t>CPropertyPage</a:t>
            </a:r>
            <a:r>
              <a:rPr lang="zh-CN" altLang="en-US" dirty="0" smtClean="0"/>
              <a:t>作为属性页的父类</a:t>
            </a:r>
            <a:endParaRPr lang="en-US" altLang="zh-CN" dirty="0" smtClean="0"/>
          </a:p>
          <a:p>
            <a:r>
              <a:rPr lang="zh-CN" altLang="en-US" dirty="0" smtClean="0"/>
              <a:t>将页面</a:t>
            </a:r>
            <a:r>
              <a:rPr lang="en-US" altLang="zh-CN" dirty="0" err="1" smtClean="0"/>
              <a:t>CPorpertyPage</a:t>
            </a:r>
            <a:r>
              <a:rPr lang="zh-CN" altLang="en-US" dirty="0" smtClean="0"/>
              <a:t>加入到</a:t>
            </a:r>
            <a:r>
              <a:rPr lang="en-US" altLang="zh-CN" dirty="0" smtClean="0"/>
              <a:t>Sheet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CPropertySheet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AddPage</a:t>
            </a:r>
            <a:endParaRPr lang="en-US" altLang="zh-CN" dirty="0" smtClean="0"/>
          </a:p>
          <a:p>
            <a:r>
              <a:rPr lang="zh-CN" altLang="en-US" dirty="0" smtClean="0"/>
              <a:t>显示属性页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CPropertySheet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DoModal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返回值是</a:t>
            </a:r>
            <a:r>
              <a:rPr lang="en-US" altLang="zh-CN" dirty="0" smtClean="0"/>
              <a:t>IDOK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IDCANCEL</a:t>
            </a:r>
          </a:p>
          <a:p>
            <a:r>
              <a:rPr lang="zh-CN" altLang="en-US" dirty="0" smtClean="0"/>
              <a:t>消息的响应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当点击</a:t>
            </a:r>
            <a:r>
              <a:rPr lang="en-US" altLang="zh-CN" dirty="0" smtClean="0"/>
              <a:t>Sheet</a:t>
            </a:r>
            <a:r>
              <a:rPr lang="zh-CN" altLang="en-US" dirty="0" smtClean="0"/>
              <a:t>上的按钮时，会调用各个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上相应的命令处理函数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例如：点击</a:t>
            </a:r>
            <a:r>
              <a:rPr lang="en-US" altLang="zh-CN" dirty="0" smtClean="0"/>
              <a:t>Sheet</a:t>
            </a:r>
            <a:r>
              <a:rPr lang="zh-CN" altLang="en-US" dirty="0" smtClean="0"/>
              <a:t>的确定按钮，会调用页面的</a:t>
            </a:r>
            <a:r>
              <a:rPr lang="en-US" altLang="zh-CN" dirty="0" err="1" smtClean="0"/>
              <a:t>OnOK</a:t>
            </a:r>
            <a:r>
              <a:rPr lang="zh-CN" altLang="en-US" dirty="0" smtClean="0"/>
              <a:t>函数。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标签式属性页的使用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Sheet</a:t>
            </a:r>
            <a:r>
              <a:rPr lang="zh-CN" altLang="en-US" dirty="0" smtClean="0"/>
              <a:t>并不会在显示开始的时候，就立刻创建各个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，只有在需要显示该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的时候，才会真正的将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的窗口创建出来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应用按钮需要使用</a:t>
            </a:r>
            <a:r>
              <a:rPr lang="en-US" altLang="zh-CN" dirty="0" err="1" smtClean="0"/>
              <a:t>SetModified</a:t>
            </a:r>
            <a:r>
              <a:rPr lang="zh-CN" altLang="en-US" dirty="0" smtClean="0"/>
              <a:t>函数，才能点击，需要响应的是</a:t>
            </a:r>
            <a:r>
              <a:rPr lang="en-US" altLang="zh-CN" dirty="0" err="1" smtClean="0"/>
              <a:t>OnApply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向导式属性页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</a:t>
            </a:r>
            <a:r>
              <a:rPr lang="en-US" altLang="zh-CN" dirty="0" err="1" smtClean="0"/>
              <a:t>CPropertySheet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err="1" smtClean="0"/>
              <a:t>CPropertyPage</a:t>
            </a:r>
            <a:endParaRPr lang="en-US" altLang="zh-CN" dirty="0" smtClean="0"/>
          </a:p>
          <a:p>
            <a:r>
              <a:rPr lang="zh-CN" altLang="en-US" dirty="0" smtClean="0"/>
              <a:t>添加页面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CPropertySheet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AddPage</a:t>
            </a:r>
            <a:r>
              <a:rPr lang="zh-CN" altLang="en-US" dirty="0" smtClean="0"/>
              <a:t>将属性页加入</a:t>
            </a:r>
            <a:r>
              <a:rPr lang="en-US" altLang="zh-CN" dirty="0" smtClean="0"/>
              <a:t>Sheet</a:t>
            </a:r>
            <a:r>
              <a:rPr lang="zh-CN" altLang="en-US" dirty="0" smtClean="0"/>
              <a:t>当中</a:t>
            </a:r>
            <a:endParaRPr lang="en-US" altLang="zh-CN" dirty="0" smtClean="0"/>
          </a:p>
          <a:p>
            <a:r>
              <a:rPr lang="zh-CN" altLang="en-US" dirty="0" smtClean="0"/>
              <a:t>设置成向导模式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CPropertySheet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SetWizardMode</a:t>
            </a:r>
            <a:r>
              <a:rPr lang="zh-CN" altLang="en-US" dirty="0" smtClean="0"/>
              <a:t>函数，将属性页设置成向导模式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向导式属性页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显示属性页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CPropertySheet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DoModal</a:t>
            </a:r>
            <a:r>
              <a:rPr lang="zh-CN" altLang="en-US" dirty="0" smtClean="0"/>
              <a:t>函数返回值</a:t>
            </a:r>
            <a:r>
              <a:rPr lang="en-US" altLang="zh-CN" dirty="0" smtClean="0"/>
              <a:t>ID_WIZFINISH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IDCANCEL </a:t>
            </a:r>
          </a:p>
          <a:p>
            <a:r>
              <a:rPr lang="zh-CN" altLang="en-US" dirty="0" smtClean="0"/>
              <a:t>属性表按钮状态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每个页面相关的属性表的按钮都必须在该页面中进行调整。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可以在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OnSetActive</a:t>
            </a:r>
            <a:r>
              <a:rPr lang="zh-CN" altLang="en-US" dirty="0" smtClean="0"/>
              <a:t>函数中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使用属性表的</a:t>
            </a:r>
            <a:r>
              <a:rPr lang="en-US" altLang="zh-CN" dirty="0" err="1" smtClean="0"/>
              <a:t>SetWizardButtons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完成按钮的调整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消息响应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属性表上的按钮产生消息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只对当前激活的页面有效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其他页面不会响应</a:t>
            </a:r>
            <a:r>
              <a:rPr lang="en-US" altLang="zh-C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向导式属性页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各个页面的数据的保存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需要在各自的页面的消息响应中完成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一般是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FINISH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通用控件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微调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CSpinButtonCtrl</a:t>
            </a:r>
            <a:endParaRPr lang="en-US" altLang="zh-CN" dirty="0" smtClean="0"/>
          </a:p>
          <a:p>
            <a:r>
              <a:rPr lang="zh-CN" altLang="en-US" dirty="0" smtClean="0"/>
              <a:t>滑块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CSliderCtrl</a:t>
            </a:r>
            <a:endParaRPr lang="en-US" altLang="zh-CN" dirty="0" smtClean="0"/>
          </a:p>
          <a:p>
            <a:r>
              <a:rPr lang="zh-CN" altLang="en-US" dirty="0" smtClean="0"/>
              <a:t>进度条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CProgressCtrl</a:t>
            </a:r>
            <a:endParaRPr lang="en-US" altLang="zh-CN" dirty="0" smtClean="0"/>
          </a:p>
          <a:p>
            <a:r>
              <a:rPr lang="zh-CN" altLang="en-US" dirty="0" smtClean="0"/>
              <a:t>列表控件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CListCtrl</a:t>
            </a:r>
            <a:endParaRPr lang="en-US" altLang="zh-CN" dirty="0" smtClean="0"/>
          </a:p>
          <a:p>
            <a:r>
              <a:rPr lang="zh-CN" altLang="en-US" dirty="0" smtClean="0"/>
              <a:t>树控件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CTreeCtrl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消息机制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程序执行机制</a:t>
            </a:r>
          </a:p>
          <a:p>
            <a:pPr>
              <a:buNone/>
            </a:pPr>
            <a:r>
              <a:rPr lang="zh-CN" altLang="en-US" dirty="0" smtClean="0"/>
              <a:t>   过程驱动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程序的执行过程是按照预定好的顺序执行。</a:t>
            </a:r>
          </a:p>
          <a:p>
            <a:pPr>
              <a:buNone/>
            </a:pPr>
            <a:r>
              <a:rPr lang="zh-CN" altLang="en-US" dirty="0" smtClean="0"/>
              <a:t>   事件驱动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程序的执行是无序，用户可以根据需要随机触发相应的事件。</a:t>
            </a:r>
          </a:p>
          <a:p>
            <a:r>
              <a:rPr lang="en-US" altLang="zh-CN" dirty="0" smtClean="0"/>
              <a:t>Win32</a:t>
            </a:r>
            <a:r>
              <a:rPr lang="zh-CN" altLang="en-US" dirty="0" smtClean="0"/>
              <a:t>窗口程序就是采用 事件驱动 方式执行，也就是 消息机制。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微调、滑块、进度条</a:t>
            </a:r>
            <a:r>
              <a:rPr lang="zh-CN" altLang="en-US" b="1" dirty="0" smtClean="0"/>
              <a:t>控件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控件的使用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都需要使用</a:t>
            </a:r>
            <a:r>
              <a:rPr lang="en-US" altLang="zh-CN" dirty="0" err="1" smtClean="0"/>
              <a:t>SetRange</a:t>
            </a:r>
            <a:r>
              <a:rPr lang="zh-CN" altLang="en-US" dirty="0" smtClean="0"/>
              <a:t>设置微调、进度和滑动范围</a:t>
            </a:r>
          </a:p>
          <a:p>
            <a:pPr lvl="1"/>
            <a:r>
              <a:rPr lang="zh-CN" altLang="en-US" dirty="0" smtClean="0"/>
              <a:t>都可以同</a:t>
            </a:r>
            <a:r>
              <a:rPr lang="en-US" altLang="zh-CN" dirty="0" err="1" smtClean="0"/>
              <a:t>GetPos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SetPos</a:t>
            </a:r>
            <a:r>
              <a:rPr lang="zh-CN" altLang="en-US" dirty="0" smtClean="0"/>
              <a:t>，获取或设置控件的当前</a:t>
            </a:r>
          </a:p>
          <a:p>
            <a:r>
              <a:rPr lang="zh-CN" altLang="en-US" dirty="0" smtClean="0"/>
              <a:t>微调、进度和滑动的位置</a:t>
            </a:r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Slider</a:t>
            </a:r>
            <a:r>
              <a:rPr lang="zh-CN" altLang="en-US" dirty="0" smtClean="0"/>
              <a:t>滑动时，会向窗口发送</a:t>
            </a:r>
            <a:r>
              <a:rPr lang="en-US" altLang="zh-CN" dirty="0" smtClean="0"/>
              <a:t>WM_HSCROLL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WM_VSCROLL</a:t>
            </a:r>
            <a:r>
              <a:rPr lang="zh-CN" altLang="en-US" dirty="0" smtClean="0"/>
              <a:t>消息。</a:t>
            </a:r>
          </a:p>
          <a:p>
            <a:r>
              <a:rPr lang="zh-CN" altLang="en-US" dirty="0" smtClean="0"/>
              <a:t>可以使用</a:t>
            </a:r>
            <a:r>
              <a:rPr lang="en-US" altLang="zh-CN" dirty="0" err="1" smtClean="0"/>
              <a:t>SetBuddy</a:t>
            </a:r>
            <a:r>
              <a:rPr lang="zh-CN" altLang="en-US" dirty="0" smtClean="0"/>
              <a:t>函数为</a:t>
            </a:r>
            <a:r>
              <a:rPr lang="en-US" altLang="zh-CN" dirty="0" smtClean="0"/>
              <a:t>Spin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Slider</a:t>
            </a:r>
            <a:r>
              <a:rPr lang="zh-CN" altLang="en-US" dirty="0" smtClean="0"/>
              <a:t>设置关联的控件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列表</a:t>
            </a:r>
            <a:r>
              <a:rPr lang="zh-CN" altLang="en-US" b="1" dirty="0" smtClean="0"/>
              <a:t>控件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相关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CListCtrl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封装了</a:t>
            </a:r>
            <a:r>
              <a:rPr lang="en-US" altLang="zh-CN" dirty="0" smtClean="0"/>
              <a:t>List View Ctrl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和消息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CListView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CView</a:t>
            </a:r>
            <a:r>
              <a:rPr lang="zh-CN" altLang="en-US" dirty="0" smtClean="0"/>
              <a:t>的子类，可以从中获取</a:t>
            </a:r>
            <a:r>
              <a:rPr lang="en-US" altLang="zh-CN" dirty="0" err="1" smtClean="0"/>
              <a:t>CListCtrl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列表控件的样式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ICON</a:t>
            </a:r>
          </a:p>
          <a:p>
            <a:pPr lvl="1"/>
            <a:r>
              <a:rPr lang="en-US" altLang="zh-CN" dirty="0" smtClean="0"/>
              <a:t>Small Icon</a:t>
            </a:r>
          </a:p>
          <a:p>
            <a:pPr lvl="1"/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 smtClean="0"/>
              <a:t>Report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列表控件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列表控件创建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CListCtrl</a:t>
            </a:r>
            <a:r>
              <a:rPr lang="en-US" altLang="zh-CN" dirty="0" smtClean="0"/>
              <a:t>::Create </a:t>
            </a:r>
            <a:r>
              <a:rPr lang="zh-CN" altLang="en-US" dirty="0" smtClean="0"/>
              <a:t>创建控件</a:t>
            </a:r>
            <a:endParaRPr lang="en-US" altLang="zh-CN" dirty="0" smtClean="0"/>
          </a:p>
          <a:p>
            <a:r>
              <a:rPr lang="zh-CN" altLang="en-US" dirty="0" smtClean="0"/>
              <a:t>增加项和列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CListCtrl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InsertItem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CListCtrl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InsertColumn</a:t>
            </a:r>
            <a:endParaRPr lang="en-US" altLang="zh-CN" dirty="0" smtClean="0"/>
          </a:p>
          <a:p>
            <a:r>
              <a:rPr lang="zh-CN" altLang="en-US" dirty="0" smtClean="0"/>
              <a:t>获取项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CListCtrl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GetNextItem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CListCtrl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FindItem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列表控件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删除项或列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CListCtrl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DeleteItem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CListCtrl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DeleteAllItems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CListCtrl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DeleteColume</a:t>
            </a:r>
            <a:endParaRPr lang="en-US" altLang="zh-CN" dirty="0" smtClean="0"/>
          </a:p>
          <a:p>
            <a:r>
              <a:rPr lang="en-US" altLang="zh-CN" dirty="0" smtClean="0"/>
              <a:t>List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CListCtrl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SortItems</a:t>
            </a:r>
            <a:r>
              <a:rPr lang="zh-CN" altLang="en-US" dirty="0" smtClean="0"/>
              <a:t>需要定义一个排序函数传递给</a:t>
            </a:r>
            <a:r>
              <a:rPr lang="en-US" altLang="zh-CN" dirty="0" err="1" smtClean="0"/>
              <a:t>SortItems</a:t>
            </a:r>
            <a:endParaRPr lang="en-US" altLang="zh-CN" dirty="0" smtClean="0"/>
          </a:p>
          <a:p>
            <a:pPr marL="342900" lvl="1" indent="-342900">
              <a:buFont typeface="Arial" charset="0"/>
              <a:buChar char="•"/>
            </a:pPr>
            <a:r>
              <a:rPr lang="zh-CN" altLang="en-US" dirty="0" smtClean="0"/>
              <a:t>列表控件的</a:t>
            </a:r>
            <a:r>
              <a:rPr lang="en-US" altLang="zh-CN" dirty="0" smtClean="0"/>
              <a:t>EDITLABLE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 </a:t>
            </a:r>
            <a:r>
              <a:rPr lang="en-US" altLang="zh-CN" dirty="0" smtClean="0"/>
              <a:t>LVS_EDITLABELS </a:t>
            </a:r>
            <a:r>
              <a:rPr lang="zh-CN" altLang="en-US" dirty="0" smtClean="0"/>
              <a:t>风格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要处理</a:t>
            </a:r>
            <a:r>
              <a:rPr lang="en-US" altLang="zh-CN" dirty="0" smtClean="0"/>
              <a:t>LVN_BEGINLABELEDIT  LVN_ENDLABELEDIT</a:t>
            </a:r>
          </a:p>
          <a:p>
            <a:r>
              <a:rPr lang="zh-CN" altLang="en-US" dirty="0" smtClean="0"/>
              <a:t>列表控件的项数据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SetItemData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GetItemData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树控件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树控件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相关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CTreeCtrl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封装了</a:t>
            </a:r>
            <a:r>
              <a:rPr lang="en-US" altLang="zh-CN" dirty="0" smtClean="0"/>
              <a:t>Tree View Ctrl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和消息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CTreeView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CView</a:t>
            </a:r>
            <a:r>
              <a:rPr lang="zh-CN" altLang="en-US" dirty="0" smtClean="0"/>
              <a:t>的子类，可以从中获取</a:t>
            </a:r>
            <a:r>
              <a:rPr lang="en-US" altLang="zh-CN" dirty="0" err="1" smtClean="0"/>
              <a:t>CTreeCtrl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树控件的使用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树控件的创建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CTreeCtrl</a:t>
            </a:r>
            <a:r>
              <a:rPr lang="en-US" altLang="zh-CN" dirty="0" smtClean="0"/>
              <a:t>::Create</a:t>
            </a:r>
          </a:p>
          <a:p>
            <a:r>
              <a:rPr lang="zh-CN" altLang="en-US" dirty="0" smtClean="0"/>
              <a:t>增加节点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CTreeCtrl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InsertItem</a:t>
            </a:r>
            <a:endParaRPr lang="en-US" altLang="zh-CN" dirty="0" smtClean="0"/>
          </a:p>
          <a:p>
            <a:r>
              <a:rPr lang="zh-CN" altLang="en-US" dirty="0" smtClean="0"/>
              <a:t>获取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GetSelectedItem</a:t>
            </a:r>
            <a:r>
              <a:rPr lang="en-US" altLang="zh-CN" dirty="0" smtClean="0"/>
              <a:t> - </a:t>
            </a:r>
            <a:r>
              <a:rPr lang="zh-CN" altLang="en-US" dirty="0" smtClean="0"/>
              <a:t>获取被选择的节点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GetRootItem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得到根节点</a:t>
            </a:r>
            <a:endParaRPr lang="en-US" altLang="zh-CN" dirty="0" smtClean="0"/>
          </a:p>
          <a:p>
            <a:r>
              <a:rPr lang="zh-CN" altLang="en-US" dirty="0" smtClean="0"/>
              <a:t> 删除节点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DeleteItem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DeleteAllItem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树控件的使用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树控件的</a:t>
            </a:r>
            <a:r>
              <a:rPr lang="en-US" altLang="zh-CN" dirty="0" smtClean="0"/>
              <a:t>EDITLABLE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 </a:t>
            </a:r>
            <a:r>
              <a:rPr lang="en-US" altLang="zh-CN" dirty="0" smtClean="0"/>
              <a:t>TVS_EDITLABELS </a:t>
            </a:r>
            <a:r>
              <a:rPr lang="zh-CN" altLang="en-US" dirty="0" smtClean="0"/>
              <a:t>风格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增加消息处理</a:t>
            </a:r>
            <a:endParaRPr lang="en-US" altLang="zh-CN" dirty="0" smtClean="0"/>
          </a:p>
          <a:p>
            <a:r>
              <a:rPr lang="zh-CN" altLang="en-US" dirty="0" smtClean="0"/>
              <a:t>树控件的其他消息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TVN_BEGINLABELEDIT</a:t>
            </a:r>
          </a:p>
          <a:p>
            <a:pPr lvl="1"/>
            <a:r>
              <a:rPr lang="en-US" altLang="zh-CN" dirty="0" smtClean="0"/>
              <a:t>TVN_ENDLABELEDIT</a:t>
            </a:r>
          </a:p>
          <a:p>
            <a:r>
              <a:rPr lang="zh-CN" altLang="en-US" dirty="0" smtClean="0"/>
              <a:t>树控件的项数据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GetItemData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SetItemData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动态库和线程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778000"/>
            <a:ext cx="5610225" cy="39703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908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556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3204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5148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4500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852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33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 MFC</a:t>
            </a:r>
            <a:r>
              <a:rPr lang="zh-CN" altLang="en-US" dirty="0" smtClean="0"/>
              <a:t>动态库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动态库的类型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规则库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导出函数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自定义类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静态链接</a:t>
            </a:r>
            <a:r>
              <a:rPr lang="en-US" altLang="zh-CN" dirty="0" smtClean="0"/>
              <a:t>MFC</a:t>
            </a:r>
            <a:r>
              <a:rPr lang="zh-CN" altLang="en-US" dirty="0" smtClean="0"/>
              <a:t>库的规则库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动态链接</a:t>
            </a:r>
            <a:r>
              <a:rPr lang="en-US" altLang="zh-CN" dirty="0" smtClean="0"/>
              <a:t>MFC</a:t>
            </a:r>
            <a:r>
              <a:rPr lang="zh-CN" altLang="en-US" dirty="0" smtClean="0"/>
              <a:t>库的规则库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扩展库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导出基于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的扩展类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什么是消息？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当系统通知窗口工作时，就采用消息的方式派发给窗口。</a:t>
            </a:r>
            <a:endParaRPr lang="en-US" altLang="zh-CN" dirty="0" smtClean="0"/>
          </a:p>
          <a:p>
            <a:r>
              <a:rPr lang="zh-CN" altLang="en-US" dirty="0" smtClean="0"/>
              <a:t>消息组成：</a:t>
            </a:r>
          </a:p>
          <a:p>
            <a:pPr lvl="1">
              <a:buNone/>
            </a:pPr>
            <a:r>
              <a:rPr lang="zh-CN" altLang="en-US" dirty="0" smtClean="0"/>
              <a:t>窗口句柄</a:t>
            </a:r>
          </a:p>
          <a:p>
            <a:pPr lvl="1">
              <a:buNone/>
            </a:pPr>
            <a:r>
              <a:rPr lang="zh-CN" altLang="en-US" dirty="0" smtClean="0"/>
              <a:t>消息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zh-CN" altLang="en-US" dirty="0" smtClean="0"/>
              <a:t>消息的两个参数</a:t>
            </a:r>
          </a:p>
          <a:p>
            <a:pPr lvl="1">
              <a:buNone/>
            </a:pPr>
            <a:r>
              <a:rPr lang="zh-CN" altLang="en-US" dirty="0" smtClean="0"/>
              <a:t>消息产生的时间</a:t>
            </a:r>
          </a:p>
          <a:p>
            <a:pPr lvl="1">
              <a:buNone/>
            </a:pPr>
            <a:r>
              <a:rPr lang="zh-CN" altLang="en-US" dirty="0" smtClean="0"/>
              <a:t>消息产生时的鼠标位置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 MFC</a:t>
            </a:r>
            <a:r>
              <a:rPr lang="zh-CN" altLang="en-US" dirty="0" smtClean="0"/>
              <a:t>动态库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规则库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使用类似于</a:t>
            </a:r>
            <a:r>
              <a:rPr lang="en-US" altLang="zh-CN" dirty="0" smtClean="0"/>
              <a:t>Win32</a:t>
            </a:r>
            <a:r>
              <a:rPr lang="zh-CN" altLang="en-US" dirty="0" smtClean="0"/>
              <a:t>动态库的使用。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规则库使用</a:t>
            </a:r>
            <a:r>
              <a:rPr lang="en-US" altLang="zh-CN" dirty="0" smtClean="0"/>
              <a:t>MFC</a:t>
            </a:r>
            <a:r>
              <a:rPr lang="zh-CN" altLang="en-US" dirty="0" smtClean="0"/>
              <a:t>资源的，需要在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的函数开始，增加代码：</a:t>
            </a:r>
            <a:r>
              <a:rPr lang="en-US" altLang="zh-CN" sz="2400" dirty="0" smtClean="0"/>
              <a:t>AFX_MANAGE_STATE(</a:t>
            </a:r>
            <a:r>
              <a:rPr lang="en-US" altLang="zh-CN" sz="2400" dirty="0" err="1" smtClean="0"/>
              <a:t>AfxGetStaticModuleState</a:t>
            </a:r>
            <a:r>
              <a:rPr lang="en-US" altLang="zh-CN" sz="2400" dirty="0" smtClean="0"/>
              <a:t>());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285852" y="4143380"/>
            <a:ext cx="6500858" cy="1785950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1"/>
            <a:r>
              <a:rPr lang="en-US" altLang="zh-CN" dirty="0" smtClean="0"/>
              <a:t>MFC</a:t>
            </a:r>
            <a:r>
              <a:rPr lang="zh-CN" altLang="en-US" dirty="0" smtClean="0"/>
              <a:t>程序查找资源，获取资源</a:t>
            </a:r>
            <a:r>
              <a:rPr lang="en-US" altLang="zh-CN" dirty="0" smtClean="0"/>
              <a:t>HINSTANCE</a:t>
            </a:r>
            <a:r>
              <a:rPr lang="zh-CN" altLang="en-US" dirty="0" smtClean="0"/>
              <a:t>时，默认会获得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</a:t>
            </a:r>
            <a:r>
              <a:rPr lang="en-US" altLang="zh-CN" dirty="0" smtClean="0"/>
              <a:t>EXE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HINSTANCE</a:t>
            </a:r>
            <a:r>
              <a:rPr lang="zh-CN" altLang="en-US" dirty="0" smtClean="0"/>
              <a:t>。所以，如果在</a:t>
            </a:r>
            <a:r>
              <a:rPr lang="en-US" altLang="zh-CN" dirty="0" smtClean="0"/>
              <a:t>EXE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HINSTANCE</a:t>
            </a:r>
            <a:r>
              <a:rPr lang="zh-CN" altLang="en-US" dirty="0" smtClean="0"/>
              <a:t>中，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</a:t>
            </a:r>
            <a:r>
              <a:rPr lang="en-US" altLang="zh-CN" dirty="0" smtClean="0"/>
              <a:t>DLL</a:t>
            </a:r>
            <a:r>
              <a:rPr lang="zh-CN" altLang="en-US" dirty="0" smtClean="0"/>
              <a:t>资源的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，会查找失败或者获取错误的资源数据。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因此，作用是将当前的默认资源</a:t>
            </a:r>
            <a:r>
              <a:rPr lang="en-US" altLang="zh-CN" dirty="0" smtClean="0"/>
              <a:t>HINSTANCE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由原来的</a:t>
            </a:r>
            <a:r>
              <a:rPr lang="en-US" altLang="zh-CN" dirty="0" smtClean="0"/>
              <a:t>EXE</a:t>
            </a:r>
            <a:r>
              <a:rPr lang="zh-CN" altLang="en-US" dirty="0" smtClean="0"/>
              <a:t>替换为当前所在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HINSTANCE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MFC</a:t>
            </a:r>
            <a:r>
              <a:rPr lang="zh-CN" altLang="en-US" b="1" dirty="0" smtClean="0"/>
              <a:t>线程和同步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将线程分为两类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工作者线程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在后台执行，不需要用户界面。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用户线程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提供了用户界面，可以与用户交互</a:t>
            </a:r>
            <a:endParaRPr lang="en-US" altLang="zh-CN" dirty="0" smtClean="0"/>
          </a:p>
          <a:p>
            <a:r>
              <a:rPr lang="en-US" altLang="zh-CN" dirty="0" smtClean="0"/>
              <a:t>MFC</a:t>
            </a:r>
            <a:r>
              <a:rPr lang="zh-CN" altLang="en-US" dirty="0" smtClean="0"/>
              <a:t>线程相关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AfxBeginThread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创建线程</a:t>
            </a:r>
          </a:p>
          <a:p>
            <a:pPr lvl="1"/>
            <a:r>
              <a:rPr lang="en-US" altLang="zh-CN" dirty="0" err="1" smtClean="0"/>
              <a:t>AfxEndThread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结束线程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CWinThread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线程类，父类是</a:t>
            </a:r>
            <a:r>
              <a:rPr lang="en-US" altLang="zh-CN" dirty="0" err="1" smtClean="0"/>
              <a:t>CCmdTarget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MFC</a:t>
            </a:r>
            <a:r>
              <a:rPr lang="zh-CN" altLang="en-US" b="1" dirty="0" smtClean="0"/>
              <a:t>线程和同步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线程同步类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CCriticalSection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临界段</a:t>
            </a:r>
          </a:p>
          <a:p>
            <a:pPr lvl="1"/>
            <a:r>
              <a:rPr lang="en-US" altLang="zh-CN" dirty="0" err="1" smtClean="0"/>
              <a:t>CEvent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事件</a:t>
            </a:r>
          </a:p>
          <a:p>
            <a:pPr lvl="1"/>
            <a:r>
              <a:rPr lang="en-US" altLang="zh-CN" dirty="0" err="1" smtClean="0"/>
              <a:t>CMutex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互斥</a:t>
            </a:r>
          </a:p>
          <a:p>
            <a:pPr lvl="1"/>
            <a:r>
              <a:rPr lang="en-US" altLang="zh-CN" dirty="0" err="1" smtClean="0"/>
              <a:t>CSemaphore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信号量</a:t>
            </a:r>
          </a:p>
          <a:p>
            <a:r>
              <a:rPr lang="zh-CN" altLang="en-US" dirty="0" smtClean="0"/>
              <a:t>他们的父类都是 </a:t>
            </a:r>
            <a:r>
              <a:rPr lang="en-US" altLang="zh-CN" dirty="0" err="1" smtClean="0"/>
              <a:t>CSyncObject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类，都是通过</a:t>
            </a:r>
            <a:r>
              <a:rPr lang="en-US" altLang="zh-CN" dirty="0" smtClean="0"/>
              <a:t>Lock/Unlock</a:t>
            </a:r>
            <a:r>
              <a:rPr lang="zh-CN" altLang="en-US" dirty="0" smtClean="0"/>
              <a:t>函数实现等候</a:t>
            </a:r>
            <a:r>
              <a:rPr lang="en-US" altLang="zh-CN" dirty="0" smtClean="0"/>
              <a:t>/</a:t>
            </a:r>
            <a:r>
              <a:rPr lang="zh-CN" altLang="en-US" dirty="0" smtClean="0"/>
              <a:t>释放同步操作。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工作者线程的使用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线程函数的定义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线程函数的原型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ThreadProc</a:t>
            </a:r>
            <a:r>
              <a:rPr lang="en-US" altLang="zh-CN" dirty="0" smtClean="0"/>
              <a:t>( LPVOID </a:t>
            </a:r>
            <a:r>
              <a:rPr lang="en-US" altLang="zh-CN" dirty="0" err="1" smtClean="0"/>
              <a:t>pVoid</a:t>
            </a:r>
            <a:r>
              <a:rPr lang="en-US" altLang="zh-CN" dirty="0" smtClean="0"/>
              <a:t> );</a:t>
            </a:r>
          </a:p>
          <a:p>
            <a:r>
              <a:rPr lang="zh-CN" altLang="en-US" dirty="0" smtClean="0"/>
              <a:t>线程的创建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返回值 </a:t>
            </a:r>
            <a:r>
              <a:rPr lang="en-US" altLang="zh-CN" dirty="0" err="1" smtClean="0"/>
              <a:t>CWinThread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指针，封装了线程的处理函数。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214414" y="3000372"/>
            <a:ext cx="6500858" cy="2357454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err="1" smtClean="0"/>
              <a:t>CWinThread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AfxBeginThread</a:t>
            </a:r>
            <a:r>
              <a:rPr lang="en-US" altLang="zh-CN" dirty="0" smtClean="0"/>
              <a:t>( </a:t>
            </a:r>
          </a:p>
          <a:p>
            <a:r>
              <a:rPr lang="en-US" altLang="zh-CN" dirty="0" smtClean="0"/>
              <a:t>       AFX_THREADPROC </a:t>
            </a:r>
            <a:r>
              <a:rPr lang="en-US" altLang="zh-CN" dirty="0" err="1" smtClean="0"/>
              <a:t>pfnThreadProc</a:t>
            </a:r>
            <a:r>
              <a:rPr lang="en-US" altLang="zh-CN" dirty="0" smtClean="0"/>
              <a:t>, //  </a:t>
            </a:r>
            <a:r>
              <a:rPr lang="zh-CN" altLang="en-US" dirty="0" smtClean="0"/>
              <a:t>线程处理函数的地址</a:t>
            </a:r>
            <a:endParaRPr lang="en-US" altLang="zh-CN" dirty="0" smtClean="0"/>
          </a:p>
          <a:p>
            <a:r>
              <a:rPr lang="en-US" altLang="zh-CN" dirty="0" smtClean="0"/>
              <a:t>       LPVOID </a:t>
            </a:r>
            <a:r>
              <a:rPr lang="en-US" altLang="zh-CN" dirty="0" err="1" smtClean="0"/>
              <a:t>pParam</a:t>
            </a:r>
            <a:r>
              <a:rPr lang="en-US" altLang="zh-CN" dirty="0" smtClean="0"/>
              <a:t>,                                 //</a:t>
            </a:r>
            <a:r>
              <a:rPr lang="zh-CN" altLang="en-US" dirty="0" smtClean="0"/>
              <a:t>线程参数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nPriority</a:t>
            </a:r>
            <a:r>
              <a:rPr lang="en-US" altLang="zh-CN" dirty="0" smtClean="0"/>
              <a:t> = THREAD_PRIORITY_NORMAL, //</a:t>
            </a:r>
            <a:r>
              <a:rPr lang="zh-CN" altLang="en-US" dirty="0" smtClean="0"/>
              <a:t>线程的优先级别</a:t>
            </a:r>
            <a:endParaRPr lang="en-US" altLang="zh-CN" dirty="0" smtClean="0"/>
          </a:p>
          <a:p>
            <a:r>
              <a:rPr lang="en-US" altLang="zh-CN" dirty="0" smtClean="0"/>
              <a:t>       UINT </a:t>
            </a:r>
            <a:r>
              <a:rPr lang="en-US" altLang="zh-CN" dirty="0" err="1" smtClean="0"/>
              <a:t>nStackSize</a:t>
            </a:r>
            <a:r>
              <a:rPr lang="en-US" altLang="zh-CN" dirty="0" smtClean="0"/>
              <a:t> = 0,                          //</a:t>
            </a:r>
            <a:r>
              <a:rPr lang="zh-CN" altLang="en-US" dirty="0" smtClean="0"/>
              <a:t>线程堆栈</a:t>
            </a:r>
            <a:endParaRPr lang="en-US" altLang="zh-CN" dirty="0" smtClean="0"/>
          </a:p>
          <a:p>
            <a:r>
              <a:rPr lang="en-US" altLang="zh-CN" dirty="0" smtClean="0"/>
              <a:t>       DWORD </a:t>
            </a:r>
            <a:r>
              <a:rPr lang="en-US" altLang="zh-CN" dirty="0" err="1" smtClean="0"/>
              <a:t>dwCreateFlags</a:t>
            </a:r>
            <a:r>
              <a:rPr lang="en-US" altLang="zh-CN" dirty="0" smtClean="0"/>
              <a:t> = 0,             //</a:t>
            </a:r>
            <a:r>
              <a:rPr lang="zh-CN" altLang="en-US" dirty="0" smtClean="0"/>
              <a:t>创建标识</a:t>
            </a:r>
            <a:endParaRPr lang="en-US" altLang="zh-CN" dirty="0" smtClean="0"/>
          </a:p>
          <a:p>
            <a:r>
              <a:rPr lang="en-US" altLang="zh-CN" dirty="0" smtClean="0"/>
              <a:t>       LPSECURITY_ATTRIBUTES </a:t>
            </a:r>
            <a:r>
              <a:rPr lang="en-US" altLang="zh-CN" dirty="0" err="1" smtClean="0"/>
              <a:t>lpSecurityAttrs</a:t>
            </a:r>
            <a:r>
              <a:rPr lang="en-US" altLang="zh-CN" dirty="0" smtClean="0"/>
              <a:t> = NULL ); //</a:t>
            </a:r>
            <a:r>
              <a:rPr lang="zh-CN" altLang="en-US" dirty="0" smtClean="0"/>
              <a:t>安全属性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用户线程的使用</a:t>
            </a:r>
            <a:endParaRPr lang="en-US" altLang="zh-CN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定义线程类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 smtClean="0"/>
              <a:t>CWinThread</a:t>
            </a:r>
            <a:r>
              <a:rPr lang="zh-CN" altLang="en-US" dirty="0" smtClean="0"/>
              <a:t>派生子类</a:t>
            </a:r>
            <a:endParaRPr lang="en-US" altLang="zh-CN" dirty="0" smtClean="0"/>
          </a:p>
          <a:p>
            <a:r>
              <a:rPr lang="zh-CN" altLang="en-US" dirty="0" smtClean="0"/>
              <a:t>在线程类中添加窗口在子类中创建并显示窗口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创建线程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返回值是定义的线程类的类对象指针</a:t>
            </a:r>
          </a:p>
          <a:p>
            <a:endParaRPr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1285852" y="3571876"/>
            <a:ext cx="6500858" cy="1857388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err="1" smtClean="0"/>
              <a:t>CWinThread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AfxBeginThread</a:t>
            </a:r>
            <a:r>
              <a:rPr lang="en-US" altLang="zh-CN" dirty="0" smtClean="0"/>
              <a:t>( 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CRuntimeClass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pThreadClass</a:t>
            </a:r>
            <a:r>
              <a:rPr lang="en-US" altLang="zh-CN" dirty="0" smtClean="0"/>
              <a:t>, //  </a:t>
            </a:r>
            <a:r>
              <a:rPr lang="zh-CN" altLang="en-US" dirty="0" smtClean="0"/>
              <a:t>线程类的运行时类信息</a:t>
            </a:r>
            <a:r>
              <a:rPr lang="en-US" altLang="zh-CN" dirty="0" smtClean="0"/>
              <a:t>       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nPriority</a:t>
            </a:r>
            <a:r>
              <a:rPr lang="en-US" altLang="zh-CN" dirty="0" smtClean="0"/>
              <a:t> = THREAD_PRIORITY_NORMAL, //</a:t>
            </a:r>
            <a:r>
              <a:rPr lang="zh-CN" altLang="en-US" dirty="0" smtClean="0"/>
              <a:t>线程的优先级别</a:t>
            </a:r>
            <a:endParaRPr lang="en-US" altLang="zh-CN" dirty="0" smtClean="0"/>
          </a:p>
          <a:p>
            <a:r>
              <a:rPr lang="en-US" altLang="zh-CN" dirty="0" smtClean="0"/>
              <a:t>       UINT </a:t>
            </a:r>
            <a:r>
              <a:rPr lang="en-US" altLang="zh-CN" dirty="0" err="1" smtClean="0"/>
              <a:t>nStackSize</a:t>
            </a:r>
            <a:r>
              <a:rPr lang="en-US" altLang="zh-CN" dirty="0" smtClean="0"/>
              <a:t> = 0,                          //</a:t>
            </a:r>
            <a:r>
              <a:rPr lang="zh-CN" altLang="en-US" dirty="0" smtClean="0"/>
              <a:t>线程堆栈</a:t>
            </a:r>
            <a:endParaRPr lang="en-US" altLang="zh-CN" dirty="0" smtClean="0"/>
          </a:p>
          <a:p>
            <a:r>
              <a:rPr lang="en-US" altLang="zh-CN" dirty="0" smtClean="0"/>
              <a:t>       DWORD </a:t>
            </a:r>
            <a:r>
              <a:rPr lang="en-US" altLang="zh-CN" dirty="0" err="1" smtClean="0"/>
              <a:t>dwCreateFlags</a:t>
            </a:r>
            <a:r>
              <a:rPr lang="en-US" altLang="zh-CN" dirty="0" smtClean="0"/>
              <a:t> = 0,             //</a:t>
            </a:r>
            <a:r>
              <a:rPr lang="zh-CN" altLang="en-US" dirty="0" smtClean="0"/>
              <a:t>创建标识</a:t>
            </a:r>
            <a:endParaRPr lang="en-US" altLang="zh-CN" dirty="0" smtClean="0"/>
          </a:p>
          <a:p>
            <a:r>
              <a:rPr lang="en-US" altLang="zh-CN" dirty="0" smtClean="0"/>
              <a:t>       LPSECURITY_ATTRIBUTES </a:t>
            </a:r>
            <a:r>
              <a:rPr lang="en-US" altLang="zh-CN" dirty="0" err="1" smtClean="0"/>
              <a:t>lpSecurityAttrs</a:t>
            </a:r>
            <a:r>
              <a:rPr lang="en-US" altLang="zh-CN" dirty="0" smtClean="0"/>
              <a:t> = NULL ); //</a:t>
            </a:r>
            <a:r>
              <a:rPr lang="zh-CN" altLang="en-US" dirty="0" smtClean="0"/>
              <a:t>安全属性</a:t>
            </a: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两种线程的对比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工作者线程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类似于</a:t>
            </a:r>
            <a:r>
              <a:rPr lang="en-US" altLang="zh-CN" dirty="0" smtClean="0"/>
              <a:t>Win32 </a:t>
            </a:r>
            <a:r>
              <a:rPr lang="zh-CN" altLang="en-US" dirty="0" smtClean="0"/>
              <a:t>消息处理函数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函数处理完后退出线程</a:t>
            </a:r>
            <a:endParaRPr lang="en-US" altLang="zh-CN" dirty="0" smtClean="0"/>
          </a:p>
          <a:p>
            <a:r>
              <a:rPr lang="zh-CN" altLang="en-US" dirty="0" smtClean="0"/>
              <a:t>用户线程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可以添加用户界面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线程内部增加自己的消息循环机制</a:t>
            </a:r>
            <a:r>
              <a:rPr lang="en-US" altLang="zh-CN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0112" y="3329116"/>
            <a:ext cx="29626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/>
              <a:t>Thanks</a:t>
            </a:r>
            <a:endParaRPr lang="zh-CN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500430" y="5500702"/>
            <a:ext cx="5643570" cy="857258"/>
          </a:xfrm>
        </p:spPr>
        <p:txBody>
          <a:bodyPr/>
          <a:lstStyle/>
          <a:p>
            <a:r>
              <a:rPr lang="en-US" altLang="zh-CN" dirty="0" smtClean="0"/>
              <a:t>COM</a:t>
            </a:r>
            <a:r>
              <a:rPr lang="zh-CN" altLang="en-US" dirty="0" smtClean="0"/>
              <a:t>基础和接口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778000"/>
            <a:ext cx="5610225" cy="39703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908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556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3204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5148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4500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852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33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组件基础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软件开发的阶段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结构化编程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采用自顶向下的编程方式，划分模块和功能的一种编程方式。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面向对象编程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采用对象的方式，将程序抽象成类，模拟现实世界，采用继承、多态的方式设计软件的一种编程方式。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面向组件编程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将功能和数据封装成二进制代码，采用搭积木的方式实现软件的一种编程方式。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窗口处理函数和消息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每个窗口都必须具有窗口处理函数。</a:t>
            </a:r>
          </a:p>
          <a:p>
            <a:pPr lvl="1">
              <a:buNone/>
            </a:pPr>
            <a:r>
              <a:rPr lang="en-US" altLang="zh-CN" dirty="0" smtClean="0"/>
              <a:t>LRESULT CALLBACK </a:t>
            </a:r>
            <a:r>
              <a:rPr lang="en-US" altLang="zh-CN" dirty="0" err="1" smtClean="0"/>
              <a:t>WindowProc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    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窗口句柄</a:t>
            </a:r>
          </a:p>
          <a:p>
            <a:pPr lvl="1">
              <a:buNone/>
            </a:pPr>
            <a:r>
              <a:rPr lang="en-US" altLang="zh-CN" dirty="0" smtClean="0"/>
              <a:t>    UINT </a:t>
            </a:r>
            <a:r>
              <a:rPr lang="en-US" altLang="zh-CN" dirty="0" err="1" smtClean="0"/>
              <a:t>uMsg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    WPARAM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en-US" altLang="zh-CN" dirty="0" smtClean="0"/>
              <a:t>    LPARAM 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当系统通知窗口时，会调用窗口处理函数同时，将消息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和消息参数传递给窗口处理函数。</a:t>
            </a:r>
          </a:p>
          <a:p>
            <a:r>
              <a:rPr lang="zh-CN" altLang="en-US" dirty="0" smtClean="0"/>
              <a:t>在窗口处理函数中，不处理的消息，使用缺省窗口处理函数，例如</a:t>
            </a:r>
            <a:r>
              <a:rPr lang="en-US" altLang="zh-CN" dirty="0" err="1" smtClean="0"/>
              <a:t>DefWindowProc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组件和优点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组件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实际是一些可以执行的二进制程序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它可以给其他的应用程序、操作系统或其他组件提供功能</a:t>
            </a:r>
            <a:endParaRPr lang="en-US" altLang="zh-CN" dirty="0" smtClean="0"/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可以方便的提供软件定制机制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可以很灵活的提供功能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可以很方便的实现程序的分布式开发。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组件的标准 </a:t>
            </a:r>
            <a:r>
              <a:rPr lang="en-US" altLang="zh-CN" dirty="0" smtClean="0"/>
              <a:t>– 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组件的标准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COM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Component Object Model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COM</a:t>
            </a:r>
            <a:r>
              <a:rPr lang="zh-CN" altLang="en-US" dirty="0" smtClean="0"/>
              <a:t>是一种编程规范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不论任何开发语言要实现组件都必须按照这种规范来实现。组件和开发语言无关。这些编程规范定义了组件的操作、接口的访问等等。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COM</a:t>
            </a:r>
            <a:r>
              <a:rPr lang="zh-CN" altLang="en-US" b="1" dirty="0" smtClean="0"/>
              <a:t>组件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就是在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平台下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封装在动态库</a:t>
            </a:r>
            <a:r>
              <a:rPr lang="en-US" altLang="zh-CN" dirty="0" smtClean="0"/>
              <a:t>(DLL)</a:t>
            </a:r>
            <a:r>
              <a:rPr lang="zh-CN" altLang="en-US" dirty="0" smtClean="0"/>
              <a:t>或者可执行文件</a:t>
            </a:r>
            <a:r>
              <a:rPr lang="en-US" altLang="zh-CN" dirty="0" smtClean="0"/>
              <a:t>(EXE)</a:t>
            </a:r>
            <a:r>
              <a:rPr lang="zh-CN" altLang="en-US" dirty="0" smtClean="0"/>
              <a:t>中的一段代码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这些代码是按照</a:t>
            </a:r>
            <a:r>
              <a:rPr lang="en-US" altLang="zh-CN" dirty="0" smtClean="0"/>
              <a:t>COM</a:t>
            </a:r>
            <a:r>
              <a:rPr lang="zh-CN" altLang="en-US" dirty="0" smtClean="0"/>
              <a:t>的规范实现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COM</a:t>
            </a:r>
            <a:r>
              <a:rPr lang="zh-CN" altLang="en-US" dirty="0" smtClean="0"/>
              <a:t>组件的特点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与编程语言无关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以二进制方式发布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COM</a:t>
            </a:r>
            <a:r>
              <a:rPr lang="zh-CN" altLang="en-US" b="1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接口的理解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DLL</a:t>
            </a:r>
            <a:r>
              <a:rPr lang="zh-CN" altLang="en-US" dirty="0" smtClean="0"/>
              <a:t>的接口 </a:t>
            </a:r>
            <a:r>
              <a:rPr lang="en-US" altLang="zh-CN" dirty="0" smtClean="0"/>
              <a:t>- DLL</a:t>
            </a:r>
            <a:r>
              <a:rPr lang="zh-CN" altLang="en-US" dirty="0" smtClean="0"/>
              <a:t>导出的函数类的接口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类的成员函数</a:t>
            </a:r>
            <a:r>
              <a:rPr lang="en-US" altLang="zh-CN" dirty="0" smtClean="0"/>
              <a:t>COM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是一个包含了一组函数指针的数据结构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这些函数是由组件实现的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的接口实现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C++</a:t>
            </a:r>
            <a:r>
              <a:rPr lang="zh-CN" altLang="en-US" dirty="0" smtClean="0"/>
              <a:t>实现接口的方式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使用抽象类定义接口</a:t>
            </a:r>
            <a:r>
              <a:rPr lang="en-US" altLang="zh-CN" dirty="0" smtClean="0"/>
              <a:t>.</a:t>
            </a:r>
          </a:p>
          <a:p>
            <a:pPr lvl="2"/>
            <a:r>
              <a:rPr lang="zh-CN" altLang="en-US" dirty="0" smtClean="0"/>
              <a:t>基于抽象类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派生出子类并实现功能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smtClean="0"/>
              <a:t>interface </a:t>
            </a:r>
            <a:r>
              <a:rPr lang="zh-CN" altLang="en-US" dirty="0" smtClean="0"/>
              <a:t>定义接口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interface </a:t>
            </a:r>
            <a:r>
              <a:rPr lang="en-US" altLang="zh-CN" dirty="0" err="1" smtClean="0"/>
              <a:t>ClassA</a:t>
            </a:r>
            <a:r>
              <a:rPr lang="en-US" altLang="zh-CN" dirty="0" smtClean="0"/>
              <a:t> </a:t>
            </a:r>
          </a:p>
          <a:p>
            <a:pPr lvl="2">
              <a:buNone/>
            </a:pPr>
            <a:r>
              <a:rPr lang="en-US" altLang="zh-CN" dirty="0" smtClean="0"/>
              <a:t> {</a:t>
            </a:r>
          </a:p>
          <a:p>
            <a:pPr lvl="2">
              <a:buNone/>
            </a:pPr>
            <a:r>
              <a:rPr lang="en-US" altLang="zh-CN" dirty="0" smtClean="0"/>
              <a:t> };</a:t>
            </a:r>
          </a:p>
          <a:p>
            <a:pPr lvl="2">
              <a:buNone/>
            </a:pPr>
            <a:r>
              <a:rPr lang="zh-CN" altLang="en-US" dirty="0" smtClean="0"/>
              <a:t>目前</a:t>
            </a:r>
            <a:r>
              <a:rPr lang="en-US" altLang="zh-CN" dirty="0" smtClean="0"/>
              <a:t>VC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,interface</a:t>
            </a:r>
            <a:r>
              <a:rPr lang="zh-CN" altLang="en-US" dirty="0" smtClean="0"/>
              <a:t>其实就是</a:t>
            </a:r>
            <a:r>
              <a:rPr lang="en-US" altLang="zh-CN" dirty="0" err="1" smtClean="0"/>
              <a:t>struct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接口的动态导出</a:t>
            </a:r>
            <a:endParaRPr lang="en-US" altLang="zh-CN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DLL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接口的的定义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接口的实现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创建接口的函数</a:t>
            </a:r>
            <a:endParaRPr lang="en-US" altLang="zh-CN" dirty="0" smtClean="0"/>
          </a:p>
          <a:p>
            <a:r>
              <a:rPr lang="en-US" altLang="zh-CN" dirty="0" smtClean="0"/>
              <a:t>DLL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加载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和获取创建接口的函数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使用接口的函数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接口的生命期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DLL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创建接口后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在用户程序使用完该接口后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如果使用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直接删除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会出现内存异常。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每个模块有自己的内存堆，而各个模块的这个内存堆是各自独立</a:t>
            </a:r>
            <a:r>
              <a:rPr lang="en-US" altLang="zh-CN" dirty="0" smtClean="0"/>
              <a:t>.</a:t>
            </a:r>
            <a:r>
              <a:rPr lang="zh-CN" altLang="en-US" dirty="0" smtClean="0"/>
              <a:t>所以在</a:t>
            </a:r>
            <a:r>
              <a:rPr lang="en-US" altLang="zh-CN" dirty="0" smtClean="0"/>
              <a:t>DLL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分配内存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不能在</a:t>
            </a:r>
            <a:r>
              <a:rPr lang="en-US" altLang="zh-CN" dirty="0" smtClean="0"/>
              <a:t>EXE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delete.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接口的生命期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引用计数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引用计数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就是一个整数，作用是表示接口的使用次数</a:t>
            </a:r>
            <a:endParaRPr lang="en-US" altLang="zh-CN" dirty="0" smtClean="0"/>
          </a:p>
          <a:p>
            <a:r>
              <a:rPr lang="en-US" altLang="zh-CN" dirty="0" err="1" smtClean="0"/>
              <a:t>AddRef</a:t>
            </a:r>
            <a:r>
              <a:rPr lang="en-US" altLang="zh-CN" dirty="0" smtClean="0"/>
              <a:t>/Release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AddRef</a:t>
            </a:r>
            <a:r>
              <a:rPr lang="en-US" altLang="zh-CN" dirty="0" smtClean="0"/>
              <a:t> </a:t>
            </a:r>
            <a:r>
              <a:rPr lang="zh-CN" altLang="en-US" dirty="0" smtClean="0"/>
              <a:t>增加引用计数  </a:t>
            </a:r>
            <a:r>
              <a:rPr lang="en-US" altLang="zh-CN" dirty="0" smtClean="0"/>
              <a:t>+1</a:t>
            </a:r>
          </a:p>
          <a:p>
            <a:pPr lvl="1"/>
            <a:r>
              <a:rPr lang="en-US" altLang="zh-CN" dirty="0" smtClean="0"/>
              <a:t>Release </a:t>
            </a:r>
            <a:r>
              <a:rPr lang="zh-CN" altLang="en-US" dirty="0" smtClean="0"/>
              <a:t>减少引用计数 </a:t>
            </a:r>
            <a:r>
              <a:rPr lang="en-US" altLang="zh-CN" dirty="0" smtClean="0"/>
              <a:t>-1, </a:t>
            </a:r>
            <a:r>
              <a:rPr lang="zh-CN" altLang="en-US" dirty="0" smtClean="0"/>
              <a:t>如果当引用计数为</a:t>
            </a:r>
            <a:r>
              <a:rPr lang="en-US" altLang="zh-CN" dirty="0" smtClean="0"/>
              <a:t>0,</a:t>
            </a:r>
            <a:r>
              <a:rPr lang="zh-CN" altLang="en-US" dirty="0" smtClean="0"/>
              <a:t>接口被删除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接口生命期</a:t>
            </a:r>
            <a:r>
              <a:rPr lang="zh-CN" altLang="en-US" dirty="0" smtClean="0"/>
              <a:t>的使用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使用方法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AddRef</a:t>
            </a:r>
            <a:r>
              <a:rPr lang="en-US" altLang="zh-CN" dirty="0" smtClean="0"/>
              <a:t>,</a:t>
            </a:r>
            <a:r>
              <a:rPr lang="zh-CN" altLang="en-US" dirty="0" smtClean="0"/>
              <a:t>增加引用计数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Release,</a:t>
            </a:r>
            <a:r>
              <a:rPr lang="zh-CN" altLang="en-US" dirty="0" smtClean="0"/>
              <a:t>减少引用计数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在调用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接口指针不能再使用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多线程情况下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接口引用计数要使用原子锁的方式进行加减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接口的查询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每个接口都具有唯一标识 </a:t>
            </a:r>
            <a:r>
              <a:rPr lang="en-US" altLang="zh-CN" dirty="0" smtClean="0"/>
              <a:t>GUID</a:t>
            </a:r>
          </a:p>
          <a:p>
            <a:r>
              <a:rPr lang="zh-CN" altLang="en-US" dirty="0" smtClean="0"/>
              <a:t>接口查询函数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QueryInterface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785786" y="3357562"/>
            <a:ext cx="7786742" cy="2000264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dirty="0" smtClean="0"/>
              <a:t>HRESULT </a:t>
            </a:r>
            <a:r>
              <a:rPr lang="en-US" b="1" dirty="0" err="1" smtClean="0"/>
              <a:t>QueryInterface</a:t>
            </a:r>
            <a:r>
              <a:rPr lang="en-US" dirty="0" smtClean="0"/>
              <a:t>( REFIID </a:t>
            </a:r>
            <a:r>
              <a:rPr lang="en-US" i="1" dirty="0" err="1" smtClean="0"/>
              <a:t>iid</a:t>
            </a:r>
            <a:r>
              <a:rPr lang="en-US" dirty="0" smtClean="0"/>
              <a:t>, void** </a:t>
            </a:r>
            <a:r>
              <a:rPr lang="en-US" i="1" dirty="0" err="1" smtClean="0"/>
              <a:t>ppvObject</a:t>
            </a:r>
            <a:r>
              <a:rPr lang="en-US" dirty="0" smtClean="0"/>
              <a:t>);</a:t>
            </a:r>
            <a:endParaRPr lang="it-IT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IUnknown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IUnknown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IUnknown</a:t>
            </a:r>
            <a:r>
              <a:rPr lang="zh-CN" altLang="en-US" dirty="0" smtClean="0"/>
              <a:t>是微软定义的标准接口，我们实现所有接口都是继承于这个接口</a:t>
            </a:r>
            <a:endParaRPr lang="en-US" altLang="zh-CN" dirty="0" smtClean="0"/>
          </a:p>
          <a:p>
            <a:r>
              <a:rPr lang="en-US" altLang="zh-CN" dirty="0" err="1" smtClean="0"/>
              <a:t>IUnknown</a:t>
            </a:r>
            <a:r>
              <a:rPr lang="zh-CN" altLang="en-US" dirty="0" smtClean="0"/>
              <a:t>定义了三个函数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QueryInterface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接口查询函数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AddRef</a:t>
            </a:r>
            <a:r>
              <a:rPr lang="en-US" altLang="zh-CN" dirty="0" smtClean="0"/>
              <a:t> </a:t>
            </a:r>
            <a:r>
              <a:rPr lang="zh-CN" altLang="en-US" dirty="0" smtClean="0"/>
              <a:t>增加引用计数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Release </a:t>
            </a:r>
            <a:r>
              <a:rPr lang="zh-CN" altLang="en-US" dirty="0" smtClean="0"/>
              <a:t>减少引用计数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1 </a:t>
            </a:r>
            <a:r>
              <a:rPr lang="en-US" altLang="zh-CN" sz="2400" dirty="0" err="1" smtClean="0"/>
              <a:t>GetMessage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获取消息。</a:t>
            </a:r>
          </a:p>
          <a:p>
            <a:pPr lvl="1">
              <a:buNone/>
            </a:pPr>
            <a:r>
              <a:rPr lang="en-US" altLang="zh-CN" sz="2200" dirty="0" smtClean="0"/>
              <a:t>BOOL </a:t>
            </a:r>
            <a:r>
              <a:rPr lang="en-US" altLang="zh-CN" sz="2200" dirty="0" err="1" smtClean="0"/>
              <a:t>GetMessage</a:t>
            </a:r>
            <a:r>
              <a:rPr lang="en-US" altLang="zh-CN" sz="2200" dirty="0" smtClean="0"/>
              <a:t>(</a:t>
            </a:r>
          </a:p>
          <a:p>
            <a:pPr lvl="1">
              <a:buNone/>
            </a:pPr>
            <a:r>
              <a:rPr lang="en-US" altLang="zh-CN" sz="2200" dirty="0" smtClean="0"/>
              <a:t>	LPMSG </a:t>
            </a:r>
            <a:r>
              <a:rPr lang="en-US" altLang="zh-CN" sz="2200" dirty="0" err="1" smtClean="0"/>
              <a:t>lpMsg</a:t>
            </a:r>
            <a:r>
              <a:rPr lang="en-US" altLang="zh-CN" sz="2200" dirty="0" smtClean="0"/>
              <a:t>, //</a:t>
            </a:r>
            <a:r>
              <a:rPr lang="zh-CN" altLang="en-US" sz="2200" dirty="0" smtClean="0"/>
              <a:t>存放获取到的消息</a:t>
            </a:r>
            <a:r>
              <a:rPr lang="en-US" altLang="zh-CN" sz="2200" dirty="0" smtClean="0"/>
              <a:t>BUFF</a:t>
            </a:r>
          </a:p>
          <a:p>
            <a:pPr lvl="1">
              <a:buNone/>
            </a:pPr>
            <a:r>
              <a:rPr lang="en-US" altLang="zh-CN" sz="2200" dirty="0" smtClean="0"/>
              <a:t>	HWND </a:t>
            </a:r>
            <a:r>
              <a:rPr lang="en-US" altLang="zh-CN" sz="2200" dirty="0" err="1" smtClean="0"/>
              <a:t>hWnd</a:t>
            </a:r>
            <a:r>
              <a:rPr lang="en-US" altLang="zh-CN" sz="2200" dirty="0" smtClean="0"/>
              <a:t>, //</a:t>
            </a:r>
            <a:r>
              <a:rPr lang="zh-CN" altLang="en-US" sz="2200" dirty="0" smtClean="0"/>
              <a:t>窗口句柄</a:t>
            </a:r>
          </a:p>
          <a:p>
            <a:pPr lvl="1">
              <a:buNone/>
            </a:pPr>
            <a:r>
              <a:rPr lang="zh-CN" altLang="en-US" sz="2200" dirty="0" smtClean="0"/>
              <a:t>	 </a:t>
            </a:r>
            <a:r>
              <a:rPr lang="en-US" altLang="zh-CN" sz="2200" dirty="0" smtClean="0"/>
              <a:t>UINT </a:t>
            </a:r>
            <a:r>
              <a:rPr lang="en-US" altLang="zh-CN" sz="2200" dirty="0" err="1" smtClean="0"/>
              <a:t>wMsgFilterMin</a:t>
            </a:r>
            <a:r>
              <a:rPr lang="en-US" altLang="zh-CN" sz="2200" dirty="0" smtClean="0"/>
              <a:t>,//</a:t>
            </a:r>
            <a:r>
              <a:rPr lang="zh-CN" altLang="en-US" sz="2200" dirty="0" smtClean="0"/>
              <a:t>获取消息的最小</a:t>
            </a:r>
            <a:r>
              <a:rPr lang="en-US" altLang="zh-CN" sz="2200" dirty="0" smtClean="0"/>
              <a:t>ID</a:t>
            </a:r>
          </a:p>
          <a:p>
            <a:pPr lvl="1">
              <a:buNone/>
            </a:pPr>
            <a:r>
              <a:rPr lang="en-US" altLang="zh-CN" sz="2200" dirty="0" smtClean="0"/>
              <a:t>	UINT </a:t>
            </a:r>
            <a:r>
              <a:rPr lang="en-US" altLang="zh-CN" sz="2200" dirty="0" err="1" smtClean="0"/>
              <a:t>wMsgFilterMax</a:t>
            </a:r>
            <a:r>
              <a:rPr lang="en-US" altLang="zh-CN" sz="2200" dirty="0" smtClean="0"/>
              <a:t>   //</a:t>
            </a:r>
            <a:r>
              <a:rPr lang="zh-CN" altLang="en-US" sz="2200" dirty="0" smtClean="0"/>
              <a:t>获取消息的最大</a:t>
            </a:r>
            <a:r>
              <a:rPr lang="en-US" altLang="zh-CN" sz="2200" dirty="0" smtClean="0"/>
              <a:t>ID</a:t>
            </a:r>
          </a:p>
          <a:p>
            <a:pPr lvl="1">
              <a:buNone/>
            </a:pPr>
            <a:r>
              <a:rPr lang="en-US" altLang="zh-CN" sz="2200" dirty="0" smtClean="0"/>
              <a:t>);</a:t>
            </a:r>
          </a:p>
          <a:p>
            <a:pPr lvl="1">
              <a:buNone/>
            </a:pPr>
            <a:r>
              <a:rPr lang="en-US" altLang="zh-CN" sz="2200" dirty="0" err="1" smtClean="0"/>
              <a:t>lpMsg</a:t>
            </a:r>
            <a:r>
              <a:rPr lang="en-US" altLang="zh-CN" sz="2200" dirty="0" smtClean="0"/>
              <a:t> - </a:t>
            </a:r>
            <a:r>
              <a:rPr lang="zh-CN" altLang="en-US" sz="2200" dirty="0" smtClean="0"/>
              <a:t>当获取到消息后，将消息的参数存放到</a:t>
            </a:r>
            <a:r>
              <a:rPr lang="en-US" altLang="zh-CN" sz="2200" dirty="0" smtClean="0"/>
              <a:t>MSG</a:t>
            </a:r>
            <a:r>
              <a:rPr lang="zh-CN" altLang="en-US" sz="2200" dirty="0" smtClean="0"/>
              <a:t>结构中。</a:t>
            </a:r>
          </a:p>
          <a:p>
            <a:pPr lvl="1">
              <a:buNone/>
            </a:pPr>
            <a:r>
              <a:rPr lang="en-US" altLang="zh-CN" sz="2200" dirty="0" err="1" smtClean="0"/>
              <a:t>hWnd</a:t>
            </a:r>
            <a:r>
              <a:rPr lang="en-US" altLang="zh-CN" sz="2200" dirty="0" smtClean="0"/>
              <a:t> - </a:t>
            </a:r>
            <a:r>
              <a:rPr lang="zh-CN" altLang="en-US" sz="2200" dirty="0" smtClean="0"/>
              <a:t>获取到</a:t>
            </a:r>
            <a:r>
              <a:rPr lang="en-US" altLang="zh-CN" sz="2200" dirty="0" err="1" smtClean="0"/>
              <a:t>hWnd</a:t>
            </a:r>
            <a:r>
              <a:rPr lang="zh-CN" altLang="en-US" sz="2200" dirty="0" smtClean="0"/>
              <a:t>所指定窗口的消息。</a:t>
            </a:r>
          </a:p>
          <a:p>
            <a:pPr lvl="1">
              <a:buNone/>
            </a:pPr>
            <a:r>
              <a:rPr lang="en-US" altLang="zh-CN" sz="2200" dirty="0" err="1" smtClean="0"/>
              <a:t>wMsgFilterMin</a:t>
            </a:r>
            <a:r>
              <a:rPr lang="zh-CN" altLang="en-US" sz="2200" dirty="0" smtClean="0"/>
              <a:t>和</a:t>
            </a:r>
            <a:r>
              <a:rPr lang="en-US" altLang="zh-CN" sz="2200" dirty="0" err="1" smtClean="0"/>
              <a:t>wMsgFilterMax</a:t>
            </a:r>
            <a:r>
              <a:rPr lang="en-US" altLang="zh-CN" sz="2200" dirty="0" smtClean="0"/>
              <a:t> -</a:t>
            </a:r>
            <a:r>
              <a:rPr lang="zh-CN" altLang="en-US" sz="2200" dirty="0" smtClean="0"/>
              <a:t>只能获取到由它们指定的消息范围内的消息，如果都为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，表示没有范围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接口定义语言 </a:t>
            </a:r>
            <a:r>
              <a:rPr lang="en-US" altLang="zh-CN" dirty="0" smtClean="0"/>
              <a:t>- IDL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接口定义语言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IDL(Interface Definition Language )</a:t>
            </a:r>
          </a:p>
          <a:p>
            <a:r>
              <a:rPr lang="en-US" altLang="zh-CN" dirty="0" smtClean="0"/>
              <a:t>IDL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MIDL</a:t>
            </a:r>
          </a:p>
          <a:p>
            <a:pPr lvl="1"/>
            <a:r>
              <a:rPr lang="en-US" altLang="zh-CN" dirty="0" smtClean="0"/>
              <a:t>IDL - </a:t>
            </a:r>
            <a:r>
              <a:rPr lang="zh-CN" altLang="en-US" dirty="0" smtClean="0"/>
              <a:t>定义接口的一种语言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与开发语言无关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MIDL.EXE - </a:t>
            </a:r>
            <a:r>
              <a:rPr lang="zh-CN" altLang="en-US" dirty="0" smtClean="0"/>
              <a:t>可以将</a:t>
            </a:r>
            <a:r>
              <a:rPr lang="en-US" altLang="zh-CN" dirty="0" smtClean="0"/>
              <a:t>IDL</a:t>
            </a:r>
            <a:r>
              <a:rPr lang="zh-CN" altLang="en-US" dirty="0" smtClean="0"/>
              <a:t>语言定义接口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编译成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语言的接口定义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接口定义语言 </a:t>
            </a:r>
            <a:r>
              <a:rPr lang="en-US" altLang="zh-CN" dirty="0" smtClean="0"/>
              <a:t>- IDL</a:t>
            </a:r>
            <a:r>
              <a:rPr lang="zh-CN" altLang="en-US" dirty="0" smtClean="0"/>
              <a:t>的基础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IDL</a:t>
            </a:r>
            <a:r>
              <a:rPr lang="zh-CN" altLang="en-US" dirty="0" smtClean="0"/>
              <a:t>的基础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Import </a:t>
            </a:r>
            <a:r>
              <a:rPr lang="zh-CN" altLang="en-US" dirty="0" smtClean="0"/>
              <a:t>导入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smtClean="0"/>
              <a:t>#include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"[]"</a:t>
            </a:r>
            <a:r>
              <a:rPr lang="zh-CN" altLang="en-US" dirty="0" smtClean="0"/>
              <a:t>定义区域</a:t>
            </a:r>
            <a:r>
              <a:rPr lang="en-US" altLang="zh-CN" dirty="0" smtClean="0"/>
              <a:t>,</a:t>
            </a:r>
            <a:r>
              <a:rPr lang="zh-CN" altLang="en-US" dirty="0" smtClean="0"/>
              <a:t>属性描述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857224" y="2214554"/>
            <a:ext cx="7786742" cy="2000264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it-IT" altLang="zh-CN" dirty="0" smtClean="0"/>
              <a:t>import "XXXX.idl“</a:t>
            </a:r>
          </a:p>
          <a:p>
            <a:r>
              <a:rPr lang="it-IT" altLang="zh-CN" dirty="0" smtClean="0"/>
              <a:t> [</a:t>
            </a:r>
          </a:p>
          <a:p>
            <a:r>
              <a:rPr lang="it-IT" altLang="zh-CN" dirty="0" smtClean="0"/>
              <a:t>        attribute</a:t>
            </a:r>
          </a:p>
          <a:p>
            <a:r>
              <a:rPr lang="it-IT" altLang="zh-CN" dirty="0" smtClean="0"/>
              <a:t>]</a:t>
            </a:r>
          </a:p>
          <a:p>
            <a:r>
              <a:rPr lang="it-IT" altLang="zh-CN" dirty="0" smtClean="0"/>
              <a:t>interface A : interface_base</a:t>
            </a:r>
          </a:p>
          <a:p>
            <a:r>
              <a:rPr lang="it-IT" altLang="zh-CN" dirty="0" smtClean="0"/>
              <a:t>{</a:t>
            </a:r>
          </a:p>
          <a:p>
            <a:r>
              <a:rPr lang="it-IT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接口定义语言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object - </a:t>
            </a:r>
            <a:r>
              <a:rPr lang="zh-CN" altLang="en-US" dirty="0" smtClean="0"/>
              <a:t>后续是对象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uuid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定义对象</a:t>
            </a:r>
            <a:r>
              <a:rPr lang="en-US" altLang="zh-CN" dirty="0" smtClean="0"/>
              <a:t>GUID</a:t>
            </a:r>
          </a:p>
          <a:p>
            <a:pPr lvl="1"/>
            <a:r>
              <a:rPr lang="en-US" altLang="zh-CN" dirty="0" err="1" smtClean="0"/>
              <a:t>helpstring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帮助信息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version - 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point_default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后续对象中指针的默认使用方式比如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uniqune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表示指针可以为空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但是不能修改</a:t>
            </a:r>
            <a:endParaRPr lang="en-US" altLang="zh-CN" dirty="0" smtClean="0"/>
          </a:p>
          <a:p>
            <a:r>
              <a:rPr lang="zh-CN" altLang="en-US" dirty="0" smtClean="0"/>
              <a:t>对象定义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父接口是</a:t>
            </a:r>
            <a:r>
              <a:rPr lang="en-US" altLang="zh-CN" dirty="0" err="1" smtClean="0"/>
              <a:t>IUnknown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在对象内添加函数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函数定义必须是返回 </a:t>
            </a:r>
            <a:r>
              <a:rPr lang="en-US" altLang="zh-CN" dirty="0" smtClean="0"/>
              <a:t>HRESULT.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HRESULT</a:t>
            </a:r>
          </a:p>
          <a:p>
            <a:pPr lvl="1"/>
            <a:r>
              <a:rPr lang="zh-CN" altLang="en-US" dirty="0" smtClean="0"/>
              <a:t>是一个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位的双字节整数值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用于接口</a:t>
            </a:r>
            <a:r>
              <a:rPr lang="zh-CN" altLang="en-US" smtClean="0"/>
              <a:t>函数返回是否</a:t>
            </a:r>
            <a:r>
              <a:rPr lang="zh-CN" altLang="en-US" dirty="0" smtClean="0"/>
              <a:t>执行成功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需要使用 </a:t>
            </a:r>
            <a:r>
              <a:rPr lang="en-US" altLang="zh-CN" dirty="0" smtClean="0"/>
              <a:t>SUCCESSED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FAILED</a:t>
            </a:r>
            <a:r>
              <a:rPr lang="zh-CN" altLang="en-US" dirty="0" smtClean="0"/>
              <a:t>宏来判断返回值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928662" y="4286256"/>
            <a:ext cx="7786742" cy="1285884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sz="2400" dirty="0" smtClean="0"/>
              <a:t>　if( SUCCEEDED( hr ) ){...} // </a:t>
            </a:r>
            <a:r>
              <a:rPr lang="zh-CN" altLang="en-US" sz="2400" dirty="0" smtClean="0"/>
              <a:t>如果成功 </a:t>
            </a:r>
          </a:p>
          <a:p>
            <a:r>
              <a:rPr lang="zh-CN" altLang="en-US" sz="2400" dirty="0" smtClean="0"/>
              <a:t>　</a:t>
            </a:r>
            <a:r>
              <a:rPr lang="en-US" sz="2400" dirty="0" smtClean="0"/>
              <a:t>if( FAILED( hr ) ){...} // </a:t>
            </a:r>
            <a:r>
              <a:rPr lang="zh-CN" altLang="en-US" sz="2400" dirty="0" smtClean="0"/>
              <a:t>如果失败 </a:t>
            </a:r>
            <a:endParaRPr lang="it-IT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</a:t>
            </a:r>
            <a:r>
              <a:rPr lang="zh-CN" altLang="en-US" dirty="0" smtClean="0"/>
              <a:t>接口规范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800" dirty="0" err="1" smtClean="0"/>
              <a:t>IUnknown</a:t>
            </a:r>
            <a:r>
              <a:rPr lang="zh-CN" altLang="en-US" sz="2800" dirty="0" smtClean="0"/>
              <a:t>接口的等价性 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判断两个接口相等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需要获取两个接口的</a:t>
            </a:r>
            <a:r>
              <a:rPr lang="en-US" altLang="zh-CN" sz="2400" dirty="0" err="1" smtClean="0"/>
              <a:t>IUnknown</a:t>
            </a:r>
            <a:r>
              <a:rPr lang="zh-CN" altLang="en-US" sz="2400" dirty="0" smtClean="0"/>
              <a:t>接口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判断</a:t>
            </a:r>
            <a:r>
              <a:rPr lang="en-US" altLang="zh-CN" sz="2400" dirty="0" err="1" smtClean="0"/>
              <a:t>IUnknown</a:t>
            </a:r>
            <a:r>
              <a:rPr lang="zh-CN" altLang="en-US" sz="2400" dirty="0" smtClean="0"/>
              <a:t>接口的地址是否相等</a:t>
            </a:r>
            <a:r>
              <a:rPr lang="en-US" altLang="zh-CN" sz="2400" dirty="0" smtClean="0"/>
              <a:t>.</a:t>
            </a:r>
          </a:p>
          <a:p>
            <a:r>
              <a:rPr lang="zh-CN" altLang="en-US" sz="2800" dirty="0" smtClean="0"/>
              <a:t>自反性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接口可以使用</a:t>
            </a:r>
            <a:r>
              <a:rPr lang="en-US" altLang="zh-CN" sz="2400" dirty="0" err="1" smtClean="0"/>
              <a:t>QueryInterface</a:t>
            </a:r>
            <a:r>
              <a:rPr lang="zh-CN" altLang="en-US" sz="2400" dirty="0" smtClean="0"/>
              <a:t>查询到自己</a:t>
            </a:r>
            <a:r>
              <a:rPr lang="en-US" altLang="zh-CN" sz="2400" dirty="0" smtClean="0"/>
              <a:t>.</a:t>
            </a:r>
          </a:p>
          <a:p>
            <a:r>
              <a:rPr lang="zh-CN" altLang="en-US" sz="2800" dirty="0" smtClean="0"/>
              <a:t>对称性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接口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可以查询到接口</a:t>
            </a:r>
            <a:r>
              <a:rPr lang="en-US" altLang="zh-CN" sz="2400" dirty="0" smtClean="0"/>
              <a:t>B,</a:t>
            </a:r>
            <a:r>
              <a:rPr lang="zh-CN" altLang="en-US" sz="2400" dirty="0" smtClean="0"/>
              <a:t>那么接口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也可以查询到接口</a:t>
            </a:r>
            <a:r>
              <a:rPr lang="en-US" altLang="zh-CN" sz="2400" dirty="0" smtClean="0"/>
              <a:t>A</a:t>
            </a:r>
          </a:p>
          <a:p>
            <a:r>
              <a:rPr lang="zh-CN" altLang="en-US" sz="2800" dirty="0" smtClean="0"/>
              <a:t>传递性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接口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可以查询到接口</a:t>
            </a:r>
            <a:r>
              <a:rPr lang="en-US" altLang="zh-CN" sz="2400" dirty="0" smtClean="0"/>
              <a:t>B,</a:t>
            </a:r>
            <a:r>
              <a:rPr lang="zh-CN" altLang="en-US" sz="2400" dirty="0" smtClean="0"/>
              <a:t>接口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可以查询到接口</a:t>
            </a:r>
            <a:r>
              <a:rPr lang="en-US" altLang="zh-CN" sz="2400" dirty="0" smtClean="0"/>
              <a:t>C,</a:t>
            </a:r>
            <a:r>
              <a:rPr lang="zh-CN" altLang="en-US" sz="2400" dirty="0" smtClean="0"/>
              <a:t>那么接口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就可以查询到接口</a:t>
            </a:r>
            <a:r>
              <a:rPr lang="en-US" altLang="zh-CN" sz="2400" dirty="0" smtClean="0"/>
              <a:t>C</a:t>
            </a:r>
          </a:p>
          <a:p>
            <a:r>
              <a:rPr lang="zh-CN" altLang="en-US" sz="2800" dirty="0" smtClean="0"/>
              <a:t>时间无关性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接口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在某个时间可以查询到接口</a:t>
            </a:r>
            <a:r>
              <a:rPr lang="en-US" altLang="zh-CN" sz="2400" dirty="0" smtClean="0"/>
              <a:t>B,</a:t>
            </a:r>
            <a:r>
              <a:rPr lang="zh-CN" altLang="en-US" sz="2400" dirty="0" smtClean="0"/>
              <a:t>那么在后续的任何时间中也可以查询到接口</a:t>
            </a:r>
            <a:r>
              <a:rPr lang="en-US" altLang="zh-CN" sz="2400" dirty="0" smtClean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COM</a:t>
            </a:r>
            <a:r>
              <a:rPr lang="zh-CN" altLang="en-US" dirty="0" smtClean="0"/>
              <a:t>组件和</a:t>
            </a:r>
            <a:r>
              <a:rPr lang="en-US" altLang="zh-CN" dirty="0" smtClean="0"/>
              <a:t>ATL</a:t>
            </a:r>
            <a:r>
              <a:rPr lang="zh-CN" altLang="en-US" smtClean="0"/>
              <a:t>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778000"/>
            <a:ext cx="5610225" cy="39703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908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556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3204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5148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4500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852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33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</a:t>
            </a:r>
            <a:r>
              <a:rPr lang="zh-CN" altLang="en-US" dirty="0" smtClean="0"/>
              <a:t>接口和</a:t>
            </a:r>
            <a:r>
              <a:rPr lang="en-US" altLang="zh-CN" dirty="0" smtClean="0"/>
              <a:t>COM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函数集合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COM</a:t>
            </a:r>
            <a:r>
              <a:rPr lang="zh-CN" altLang="en-US" dirty="0" smtClean="0"/>
              <a:t>组件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从接口的角度看</a:t>
            </a:r>
            <a:r>
              <a:rPr lang="en-US" altLang="zh-CN" dirty="0" smtClean="0"/>
              <a:t>,COM</a:t>
            </a:r>
            <a:r>
              <a:rPr lang="zh-CN" altLang="en-US" dirty="0" smtClean="0"/>
              <a:t>组件是一个接口的集合</a:t>
            </a:r>
            <a:r>
              <a:rPr lang="en-US" altLang="zh-CN" dirty="0" smtClean="0"/>
              <a:t>;</a:t>
            </a:r>
            <a:r>
              <a:rPr lang="zh-CN" altLang="en-US" dirty="0" smtClean="0"/>
              <a:t>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语言看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组件是一个类或多个类</a:t>
            </a:r>
            <a:r>
              <a:rPr lang="en-US" altLang="zh-CN" dirty="0" smtClean="0"/>
              <a:t>;</a:t>
            </a:r>
            <a:r>
              <a:rPr lang="zh-CN" altLang="en-US" dirty="0" smtClean="0"/>
              <a:t>从编程看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组件是一段可以执行代码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COM</a:t>
            </a:r>
            <a:r>
              <a:rPr lang="zh-CN" altLang="en-US" dirty="0" smtClean="0"/>
              <a:t>组件通过一个或多个</a:t>
            </a:r>
            <a:r>
              <a:rPr lang="en-US" altLang="zh-CN" dirty="0" smtClean="0"/>
              <a:t>COM</a:t>
            </a:r>
            <a:r>
              <a:rPr lang="zh-CN" altLang="en-US" dirty="0" smtClean="0"/>
              <a:t>接口展示自己的功能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COM</a:t>
            </a:r>
            <a:r>
              <a:rPr lang="zh-CN" altLang="en-US" dirty="0" smtClean="0"/>
              <a:t>组件的实现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定义类实现组件的功能</a:t>
            </a:r>
            <a:endParaRPr lang="en-US" altLang="zh-CN" dirty="0" smtClean="0"/>
          </a:p>
          <a:p>
            <a:r>
              <a:rPr lang="zh-CN" altLang="en-US" dirty="0" smtClean="0"/>
              <a:t>每个组件都具有一个</a:t>
            </a:r>
            <a:r>
              <a:rPr lang="en-US" altLang="zh-CN" dirty="0" smtClean="0"/>
              <a:t>GUID</a:t>
            </a:r>
          </a:p>
          <a:p>
            <a:pPr lvl="1"/>
            <a:r>
              <a:rPr lang="zh-CN" altLang="en-US" dirty="0" smtClean="0"/>
              <a:t>一般定义名称为：</a:t>
            </a:r>
            <a:r>
              <a:rPr lang="en-US" altLang="zh-CN" dirty="0" smtClean="0"/>
              <a:t> CLSID_</a:t>
            </a:r>
            <a:r>
              <a:rPr lang="zh-CN" altLang="en-US" dirty="0" smtClean="0"/>
              <a:t>组件名称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IDL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定义组件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创建组件，并获取接口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5852" y="3571876"/>
            <a:ext cx="6500858" cy="1928826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smtClean="0"/>
              <a:t>[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uuid</a:t>
            </a:r>
            <a:r>
              <a:rPr lang="en-US" altLang="zh-CN" dirty="0" smtClean="0"/>
              <a:t>(544B0392-2EE1-416b-94EE-83D2E65D30B1)</a:t>
            </a:r>
          </a:p>
          <a:p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coclass</a:t>
            </a:r>
            <a:r>
              <a:rPr lang="en-US" altLang="zh-CN" dirty="0" smtClean="0"/>
              <a:t> Math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interface </a:t>
            </a:r>
            <a:r>
              <a:rPr lang="en-US" altLang="zh-CN" dirty="0" err="1" smtClean="0"/>
              <a:t>IMath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ATL</a:t>
            </a:r>
            <a:r>
              <a:rPr lang="zh-CN" altLang="en-US" b="1" dirty="0" smtClean="0"/>
              <a:t>库的概述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ATL(Active Template Library)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是一个模板库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封装了</a:t>
            </a:r>
            <a:r>
              <a:rPr lang="en-US" altLang="zh-CN" dirty="0" smtClean="0"/>
              <a:t>COM SDK</a:t>
            </a:r>
            <a:r>
              <a:rPr lang="zh-CN" altLang="en-US" dirty="0" smtClean="0"/>
              <a:t>相关细节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以及接口和组件实现的相关的机制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ATL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ATL 3.0( VC6 )</a:t>
            </a:r>
          </a:p>
          <a:p>
            <a:pPr lvl="1"/>
            <a:r>
              <a:rPr lang="en-US" altLang="zh-CN" dirty="0" smtClean="0"/>
              <a:t>ATL 9.0( VC2008 )</a:t>
            </a:r>
          </a:p>
          <a:p>
            <a:pPr lvl="1"/>
            <a:r>
              <a:rPr lang="en-US" altLang="zh-CN" dirty="0" smtClean="0"/>
              <a:t>ATL 10.0( VC2010 )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2 </a:t>
            </a:r>
            <a:r>
              <a:rPr lang="en-US" altLang="zh-CN" dirty="0" err="1" smtClean="0"/>
              <a:t>TranslateMessage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翻译消息。将按键消息，翻译成字符消息。</a:t>
            </a:r>
          </a:p>
          <a:p>
            <a:pPr>
              <a:buNone/>
            </a:pPr>
            <a:r>
              <a:rPr lang="en-US" altLang="zh-CN" dirty="0" smtClean="0"/>
              <a:t>    BOOL </a:t>
            </a:r>
            <a:r>
              <a:rPr lang="en-US" altLang="zh-CN" dirty="0" err="1" smtClean="0"/>
              <a:t>TranslateMessage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  	CONST MSG *</a:t>
            </a:r>
            <a:r>
              <a:rPr lang="en-US" altLang="zh-CN" dirty="0" err="1" smtClean="0"/>
              <a:t>lpMsg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要翻译的消息地址</a:t>
            </a:r>
          </a:p>
          <a:p>
            <a:pPr>
              <a:buNone/>
            </a:pPr>
            <a:r>
              <a:rPr lang="en-US" altLang="zh-CN" dirty="0" smtClean="0"/>
              <a:t>    );</a:t>
            </a:r>
          </a:p>
          <a:p>
            <a:pPr>
              <a:buNone/>
            </a:pPr>
            <a:r>
              <a:rPr lang="zh-CN" altLang="en-US" dirty="0" smtClean="0"/>
              <a:t>    检查消息是否是按键的消息，如果不是按键消息，不做任何处理，继续执行。</a:t>
            </a:r>
          </a:p>
          <a:p>
            <a:r>
              <a:rPr lang="en-US" altLang="zh-CN" dirty="0" smtClean="0"/>
              <a:t>3 </a:t>
            </a:r>
            <a:r>
              <a:rPr lang="en-US" altLang="zh-CN" dirty="0" err="1" smtClean="0"/>
              <a:t>DispatchMessage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派发消息。将消息派发到该消息所属窗口的窗口处理函数上。</a:t>
            </a:r>
          </a:p>
          <a:p>
            <a:pPr>
              <a:buNone/>
            </a:pPr>
            <a:r>
              <a:rPr lang="en-US" altLang="zh-CN" dirty="0" smtClean="0"/>
              <a:t>    LRESULT </a:t>
            </a:r>
            <a:r>
              <a:rPr lang="en-US" altLang="zh-CN" dirty="0" err="1" smtClean="0"/>
              <a:t>DispatchMessage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  	CONST MSG *</a:t>
            </a:r>
            <a:r>
              <a:rPr lang="en-US" altLang="zh-CN" dirty="0" err="1" smtClean="0"/>
              <a:t>lpmsg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要派发的消息</a:t>
            </a:r>
          </a:p>
          <a:p>
            <a:pPr>
              <a:buNone/>
            </a:pPr>
            <a:r>
              <a:rPr lang="en-US" altLang="zh-CN" dirty="0" smtClean="0"/>
              <a:t>	);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ATL</a:t>
            </a:r>
            <a:r>
              <a:rPr lang="zh-CN" altLang="en-US" b="1" dirty="0" smtClean="0"/>
              <a:t>库的概述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ATL</a:t>
            </a:r>
            <a:r>
              <a:rPr lang="zh-CN" altLang="en-US" dirty="0" smtClean="0"/>
              <a:t>接口的相关类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CComObjectRootBase</a:t>
            </a:r>
            <a:r>
              <a:rPr lang="zh-CN" altLang="en-US" dirty="0" smtClean="0"/>
              <a:t>封装了引用计数，以及内部接口函数等相关的内部调用函数。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CComObjectRootEx</a:t>
            </a:r>
            <a:r>
              <a:rPr lang="zh-CN" altLang="en-US" dirty="0" smtClean="0"/>
              <a:t>父类是</a:t>
            </a:r>
            <a:r>
              <a:rPr lang="en-US" altLang="zh-CN" dirty="0" err="1" smtClean="0"/>
              <a:t>CComObjectRootBase</a:t>
            </a:r>
            <a:r>
              <a:rPr lang="zh-CN" altLang="en-US" dirty="0" smtClean="0"/>
              <a:t>，是一个模板类，封装了对引用计数的增加和减少的内部函数。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CComSingleThreadModel</a:t>
            </a:r>
            <a:r>
              <a:rPr lang="zh-CN" altLang="en-US" dirty="0" smtClean="0"/>
              <a:t>实现了对引用计数的</a:t>
            </a:r>
            <a:r>
              <a:rPr lang="en-US" altLang="zh-CN" dirty="0" smtClean="0"/>
              <a:t>“++”</a:t>
            </a:r>
            <a:r>
              <a:rPr lang="zh-CN" altLang="en-US" dirty="0" smtClean="0"/>
              <a:t>和</a:t>
            </a:r>
            <a:r>
              <a:rPr lang="en-US" altLang="zh-CN" dirty="0" smtClean="0"/>
              <a:t>“--”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CComMultiThreadModel</a:t>
            </a:r>
            <a:r>
              <a:rPr lang="zh-CN" altLang="en-US" dirty="0" smtClean="0"/>
              <a:t>实现了对引用计数的原子锁的</a:t>
            </a:r>
            <a:r>
              <a:rPr lang="en-US" altLang="zh-CN" dirty="0" smtClean="0"/>
              <a:t>“++”</a:t>
            </a:r>
            <a:r>
              <a:rPr lang="zh-CN" altLang="en-US" dirty="0" smtClean="0"/>
              <a:t>和</a:t>
            </a:r>
            <a:r>
              <a:rPr lang="en-US" altLang="zh-CN" dirty="0" smtClean="0"/>
              <a:t>“--”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CComObject</a:t>
            </a:r>
            <a:r>
              <a:rPr lang="zh-CN" altLang="en-US" dirty="0" smtClean="0"/>
              <a:t>模板类，实现了组件和</a:t>
            </a:r>
            <a:r>
              <a:rPr lang="en-US" altLang="zh-CN" dirty="0" err="1" smtClean="0"/>
              <a:t>IUnknown</a:t>
            </a:r>
            <a:r>
              <a:rPr lang="zh-CN" altLang="en-US" dirty="0" smtClean="0"/>
              <a:t>接口的函数提供了组件创建函数。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使用</a:t>
            </a:r>
            <a:r>
              <a:rPr lang="en-US" altLang="zh-CN" b="1" dirty="0" smtClean="0"/>
              <a:t>ATL</a:t>
            </a:r>
            <a:r>
              <a:rPr lang="zh-CN" altLang="en-US" b="1" dirty="0" smtClean="0"/>
              <a:t>编写组件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IDL</a:t>
            </a:r>
            <a:r>
              <a:rPr lang="zh-CN" altLang="en-US" dirty="0" smtClean="0"/>
              <a:t>定义接口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ATL</a:t>
            </a:r>
            <a:r>
              <a:rPr lang="zh-CN" altLang="en-US" dirty="0" smtClean="0"/>
              <a:t>库头文件和模块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添加组件的类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并且继承</a:t>
            </a:r>
            <a:r>
              <a:rPr lang="en-US" altLang="zh-CN" dirty="0" err="1" smtClean="0"/>
              <a:t>CComObjectRootEx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IMath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添加接口查询宏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添加和实现</a:t>
            </a:r>
            <a:r>
              <a:rPr lang="en-US" altLang="zh-CN" dirty="0" err="1" smtClean="0"/>
              <a:t>IMath</a:t>
            </a:r>
            <a:r>
              <a:rPr lang="zh-CN" altLang="en-US" dirty="0" smtClean="0"/>
              <a:t>接口的函数</a:t>
            </a:r>
            <a:r>
              <a:rPr lang="en-US" altLang="zh-CN" dirty="0" err="1" smtClean="0"/>
              <a:t>CComObject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CMath</a:t>
            </a:r>
            <a:r>
              <a:rPr lang="en-US" altLang="zh-CN" dirty="0" smtClean="0"/>
              <a:t>&gt;;</a:t>
            </a:r>
          </a:p>
          <a:p>
            <a:r>
              <a:rPr lang="zh-CN" altLang="en-US" dirty="0" smtClean="0"/>
              <a:t>导出接口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928662" y="3929066"/>
            <a:ext cx="6500858" cy="928694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1"/>
            <a:r>
              <a:rPr lang="en-US" altLang="zh-CN" dirty="0" smtClean="0"/>
              <a:t>BEGIN_COM_MAP( </a:t>
            </a:r>
            <a:r>
              <a:rPr lang="en-US" altLang="zh-CN" dirty="0" err="1" smtClean="0"/>
              <a:t>CMath</a:t>
            </a:r>
            <a:r>
              <a:rPr lang="en-US" altLang="zh-CN" dirty="0" smtClean="0"/>
              <a:t> )</a:t>
            </a:r>
          </a:p>
          <a:p>
            <a:pPr lvl="1"/>
            <a:r>
              <a:rPr lang="en-US" altLang="zh-CN" dirty="0" smtClean="0"/>
              <a:t>COM_INTERFACE_ENTRY( </a:t>
            </a:r>
            <a:r>
              <a:rPr lang="en-US" altLang="zh-CN" dirty="0" err="1" smtClean="0"/>
              <a:t>IMath</a:t>
            </a:r>
            <a:r>
              <a:rPr lang="en-US" altLang="zh-CN" dirty="0" smtClean="0"/>
              <a:t> )</a:t>
            </a:r>
          </a:p>
          <a:p>
            <a:pPr lvl="1"/>
            <a:r>
              <a:rPr lang="en-US" altLang="zh-CN" dirty="0" smtClean="0"/>
              <a:t>END_COM_MAP( )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57224" y="2285992"/>
            <a:ext cx="6500858" cy="928694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1"/>
            <a:r>
              <a:rPr lang="en-US" altLang="zh-CN" dirty="0" smtClean="0"/>
              <a:t>#include "</a:t>
            </a:r>
            <a:r>
              <a:rPr lang="en-US" altLang="zh-CN" dirty="0" err="1" smtClean="0"/>
              <a:t>atlbase.h</a:t>
            </a:r>
            <a:r>
              <a:rPr lang="en-US" altLang="zh-CN" dirty="0" smtClean="0"/>
              <a:t>"</a:t>
            </a:r>
          </a:p>
          <a:p>
            <a:pPr lvl="1"/>
            <a:r>
              <a:rPr lang="en-US" altLang="zh-CN" dirty="0" err="1" smtClean="0"/>
              <a:t>CComModule</a:t>
            </a:r>
            <a:r>
              <a:rPr lang="en-US" altLang="zh-CN" dirty="0" smtClean="0"/>
              <a:t> _Module;</a:t>
            </a:r>
          </a:p>
          <a:p>
            <a:pPr lvl="1"/>
            <a:r>
              <a:rPr lang="en-US" altLang="zh-CN" dirty="0" smtClean="0"/>
              <a:t>#include "</a:t>
            </a:r>
            <a:r>
              <a:rPr lang="en-US" altLang="zh-CN" dirty="0" err="1" smtClean="0"/>
              <a:t>atlcom.h</a:t>
            </a:r>
            <a:r>
              <a:rPr lang="en-US" altLang="zh-CN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代码说明</a:t>
            </a:r>
            <a:endParaRPr lang="en-US" altLang="zh-CN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IUnknown</a:t>
            </a:r>
            <a:r>
              <a:rPr lang="zh-CN" altLang="en-US" dirty="0" smtClean="0"/>
              <a:t>接口函数的实现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CComObject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Cmath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实际是基于组件</a:t>
            </a:r>
            <a:r>
              <a:rPr lang="en-US" altLang="zh-CN" dirty="0" err="1" smtClean="0"/>
              <a:t>CMath</a:t>
            </a:r>
            <a:r>
              <a:rPr lang="zh-CN" altLang="en-US" dirty="0" smtClean="0"/>
              <a:t>派生</a:t>
            </a:r>
            <a:r>
              <a:rPr lang="en-US" altLang="zh-CN" dirty="0" err="1" smtClean="0"/>
              <a:t>CComObject</a:t>
            </a:r>
            <a:r>
              <a:rPr lang="zh-CN" altLang="en-US" dirty="0" smtClean="0"/>
              <a:t>子类。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</a:t>
            </a:r>
            <a:r>
              <a:rPr lang="en-US" altLang="zh-CN" dirty="0" smtClean="0"/>
              <a:t>: class </a:t>
            </a:r>
            <a:r>
              <a:rPr lang="en-US" altLang="zh-CN" dirty="0" err="1" smtClean="0"/>
              <a:t>CComObject</a:t>
            </a:r>
            <a:r>
              <a:rPr lang="en-US" altLang="zh-CN" dirty="0" smtClean="0"/>
              <a:t> : public </a:t>
            </a:r>
            <a:r>
              <a:rPr lang="en-US" altLang="zh-CN" dirty="0" err="1" smtClean="0"/>
              <a:t>Cmath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CComObject</a:t>
            </a:r>
            <a:r>
              <a:rPr lang="zh-CN" altLang="en-US" dirty="0" smtClean="0"/>
              <a:t>类当中实现了</a:t>
            </a:r>
            <a:r>
              <a:rPr lang="en-US" altLang="zh-CN" dirty="0" err="1" smtClean="0"/>
              <a:t>IUnknown</a:t>
            </a:r>
            <a:r>
              <a:rPr lang="zh-CN" altLang="en-US" dirty="0" smtClean="0"/>
              <a:t>接口的三个函数</a:t>
            </a:r>
            <a:endParaRPr lang="en-US" altLang="zh-CN" dirty="0" smtClean="0"/>
          </a:p>
          <a:p>
            <a:r>
              <a:rPr lang="zh-CN" altLang="en-US" dirty="0" smtClean="0"/>
              <a:t>引用计数的加减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CComObject</a:t>
            </a:r>
            <a:r>
              <a:rPr lang="zh-CN" altLang="en-US" dirty="0" smtClean="0"/>
              <a:t>中 的</a:t>
            </a:r>
            <a:r>
              <a:rPr lang="en-US" altLang="zh-CN" dirty="0" err="1" smtClean="0"/>
              <a:t>AddRef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函数分别调用</a:t>
            </a:r>
            <a:r>
              <a:rPr lang="en-US" altLang="zh-CN" dirty="0" err="1" smtClean="0"/>
              <a:t>CMath</a:t>
            </a:r>
            <a:r>
              <a:rPr lang="zh-CN" altLang="en-US" dirty="0" smtClean="0"/>
              <a:t>父类</a:t>
            </a:r>
            <a:r>
              <a:rPr lang="en-US" altLang="zh-CN" dirty="0" err="1" smtClean="0"/>
              <a:t>CComObjectRootEx</a:t>
            </a:r>
            <a:r>
              <a:rPr lang="zh-CN" altLang="en-US" dirty="0" smtClean="0"/>
              <a:t>提供的 </a:t>
            </a:r>
            <a:r>
              <a:rPr lang="en-US" altLang="zh-CN" dirty="0" err="1" smtClean="0"/>
              <a:t>InternalAddRef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InternalRelease</a:t>
            </a:r>
            <a:r>
              <a:rPr lang="zh-CN" altLang="en-US" dirty="0" smtClean="0"/>
              <a:t>实现引用计数的加减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CComObjectRootEx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InternalAddRef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InternalRelease</a:t>
            </a:r>
            <a:r>
              <a:rPr lang="zh-CN" altLang="en-US" dirty="0" smtClean="0"/>
              <a:t>函数中，调用</a:t>
            </a:r>
            <a:r>
              <a:rPr lang="en-US" altLang="zh-CN" dirty="0" err="1" smtClean="0"/>
              <a:t>CComObjectRootEx</a:t>
            </a:r>
            <a:r>
              <a:rPr lang="zh-CN" altLang="en-US" dirty="0" smtClean="0"/>
              <a:t>模板参数所提供的加减函数完成引用计数的加减</a:t>
            </a:r>
            <a:r>
              <a:rPr lang="en-US" altLang="zh-CN" dirty="0" smtClean="0"/>
              <a:t>,</a:t>
            </a:r>
            <a:r>
              <a:rPr lang="zh-CN" altLang="en-US" dirty="0" smtClean="0"/>
              <a:t>模板参数为：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ComMultiThreadModel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CComSinagleThreadModel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代码说明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QueryInterace</a:t>
            </a:r>
            <a:r>
              <a:rPr lang="zh-CN" altLang="en-US" dirty="0" smtClean="0"/>
              <a:t>函数函数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CComObject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QueryInterace</a:t>
            </a:r>
            <a:r>
              <a:rPr lang="zh-CN" altLang="en-US" dirty="0" smtClean="0"/>
              <a:t>函数调用</a:t>
            </a:r>
            <a:r>
              <a:rPr lang="en-US" altLang="zh-CN" dirty="0" err="1" smtClean="0"/>
              <a:t>CMath</a:t>
            </a:r>
            <a:r>
              <a:rPr lang="en-US" altLang="zh-CN" dirty="0" smtClean="0"/>
              <a:t>::_</a:t>
            </a:r>
            <a:r>
              <a:rPr lang="en-US" altLang="zh-CN" dirty="0" err="1" smtClean="0"/>
              <a:t>InternalQueryInterface</a:t>
            </a:r>
            <a:r>
              <a:rPr lang="en-US" altLang="zh-CN" dirty="0" smtClean="0"/>
              <a:t>,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CMath</a:t>
            </a:r>
            <a:r>
              <a:rPr lang="en-US" altLang="zh-CN" dirty="0" smtClean="0"/>
              <a:t>::_</a:t>
            </a:r>
            <a:r>
              <a:rPr lang="en-US" altLang="zh-CN" dirty="0" err="1" smtClean="0"/>
              <a:t>InternalQueryInterface</a:t>
            </a:r>
            <a:r>
              <a:rPr lang="zh-CN" altLang="en-US" dirty="0" smtClean="0"/>
              <a:t>是通过宏</a:t>
            </a:r>
            <a:r>
              <a:rPr lang="en-US" altLang="zh-CN" dirty="0" smtClean="0"/>
              <a:t>BEGIN_COM_MAP/END_COM_MAP</a:t>
            </a:r>
            <a:r>
              <a:rPr lang="zh-CN" altLang="en-US" dirty="0" smtClean="0"/>
              <a:t>添加到</a:t>
            </a:r>
            <a:r>
              <a:rPr lang="en-US" altLang="zh-CN" dirty="0" err="1" smtClean="0"/>
              <a:t>CMath</a:t>
            </a:r>
            <a:r>
              <a:rPr lang="zh-CN" altLang="en-US" dirty="0" smtClean="0"/>
              <a:t>中，并且函数内部调用了父类</a:t>
            </a:r>
            <a:r>
              <a:rPr lang="en-US" altLang="zh-CN" dirty="0" err="1" smtClean="0"/>
              <a:t>CComObjectRootBase</a:t>
            </a:r>
            <a:r>
              <a:rPr lang="zh-CN" altLang="en-US" dirty="0" smtClean="0"/>
              <a:t>提供的</a:t>
            </a:r>
            <a:r>
              <a:rPr lang="en-US" altLang="zh-CN" dirty="0" err="1" smtClean="0"/>
              <a:t>InternalQueryInterface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2714620"/>
            <a:ext cx="6500858" cy="2000264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err="1" smtClean="0"/>
              <a:t>CComObjectRootEx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CComMultiThreadModel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InternalAddRef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  	{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CComMultiThreadModel</a:t>
            </a:r>
            <a:r>
              <a:rPr lang="en-US" altLang="zh-CN" dirty="0" smtClean="0"/>
              <a:t>::Increment( &amp;</a:t>
            </a:r>
            <a:r>
              <a:rPr lang="en-US" altLang="zh-CN" dirty="0" err="1" smtClean="0"/>
              <a:t>m_nRef</a:t>
            </a:r>
            <a:r>
              <a:rPr lang="en-US" altLang="zh-CN" dirty="0" smtClean="0"/>
              <a:t> );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类厂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类厂的作用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类厂也是组件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用于创建其他组件</a:t>
            </a:r>
            <a:r>
              <a:rPr lang="en-US" altLang="zh-CN" dirty="0" smtClean="0"/>
              <a:t>.</a:t>
            </a:r>
            <a:r>
              <a:rPr lang="zh-CN" altLang="en-US" dirty="0" smtClean="0"/>
              <a:t>通过类厂可以创建各自的组件，类厂的标准接口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IClassFactory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ATL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CComCoClass</a:t>
            </a:r>
            <a:r>
              <a:rPr lang="zh-CN" altLang="en-US" dirty="0" smtClean="0"/>
              <a:t>完成类厂封装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类厂实现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类厂的实现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添加类厂的支持 </a:t>
            </a:r>
            <a:r>
              <a:rPr lang="en-US" altLang="zh-CN" dirty="0" err="1" smtClean="0"/>
              <a:t>CComCoClass</a:t>
            </a:r>
            <a:r>
              <a:rPr lang="en-US" altLang="zh-CN" dirty="0" smtClean="0"/>
              <a:t>,    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2928934"/>
            <a:ext cx="6500858" cy="2357454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CMath</a:t>
            </a:r>
            <a:r>
              <a:rPr lang="en-US" altLang="zh-CN" dirty="0" smtClean="0"/>
              <a:t> : public </a:t>
            </a:r>
            <a:r>
              <a:rPr lang="en-US" altLang="zh-CN" dirty="0" err="1" smtClean="0"/>
              <a:t>CComObjectRootEx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CComMultiThreadModel</a:t>
            </a:r>
            <a:r>
              <a:rPr lang="en-US" altLang="zh-CN" dirty="0" smtClean="0"/>
              <a:t>&gt;,</a:t>
            </a:r>
          </a:p>
          <a:p>
            <a:r>
              <a:rPr lang="en-US" altLang="zh-CN" dirty="0" smtClean="0"/>
              <a:t>                        public </a:t>
            </a:r>
            <a:r>
              <a:rPr lang="en-US" altLang="zh-CN" dirty="0" err="1" smtClean="0"/>
              <a:t>CComCoClass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CMath</a:t>
            </a:r>
            <a:r>
              <a:rPr lang="en-US" altLang="zh-CN" dirty="0" smtClean="0"/>
              <a:t>, &amp;</a:t>
            </a:r>
            <a:r>
              <a:rPr lang="en-US" altLang="zh-CN" dirty="0" err="1" smtClean="0"/>
              <a:t>CLSID_Math</a:t>
            </a:r>
            <a:r>
              <a:rPr lang="en-US" altLang="zh-CN" dirty="0" smtClean="0"/>
              <a:t>&gt;,</a:t>
            </a:r>
          </a:p>
          <a:p>
            <a:r>
              <a:rPr lang="en-US" altLang="zh-CN" dirty="0" smtClean="0"/>
              <a:t>                        public </a:t>
            </a:r>
            <a:r>
              <a:rPr lang="en-US" altLang="zh-CN" dirty="0" err="1" smtClean="0"/>
              <a:t>IMath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……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类厂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在类中增加宏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DECLARE_REGISTRY_RESOURCE( 0 )</a:t>
            </a:r>
          </a:p>
          <a:p>
            <a:r>
              <a:rPr lang="zh-CN" altLang="en-US" dirty="0" smtClean="0"/>
              <a:t>定义组件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和组件对应关系的管理的变量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将管理的变量初始到模块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 err="1" smtClean="0"/>
              <a:t>Module.Init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objectmap</a:t>
            </a:r>
            <a:r>
              <a:rPr lang="en-US" altLang="zh-CN" dirty="0" smtClean="0"/>
              <a:t>, NULL, NULL );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142976" y="3357562"/>
            <a:ext cx="6715172" cy="1143008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smtClean="0"/>
              <a:t>BEGIN_OBJECT_MAP( </a:t>
            </a:r>
            <a:r>
              <a:rPr lang="en-US" altLang="zh-CN" dirty="0" err="1" smtClean="0"/>
              <a:t>objectmap</a:t>
            </a:r>
            <a:r>
              <a:rPr lang="en-US" altLang="zh-CN" dirty="0" smtClean="0"/>
              <a:t> )</a:t>
            </a:r>
          </a:p>
          <a:p>
            <a:r>
              <a:rPr lang="en-US" altLang="zh-CN" dirty="0" smtClean="0"/>
              <a:t>        OBJECT_ENTRY( </a:t>
            </a:r>
            <a:r>
              <a:rPr lang="en-US" altLang="zh-CN" dirty="0" err="1" smtClean="0"/>
              <a:t>CLSID_Math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CMath</a:t>
            </a:r>
            <a:r>
              <a:rPr lang="en-US" altLang="zh-CN" dirty="0" smtClean="0"/>
              <a:t> )</a:t>
            </a:r>
          </a:p>
          <a:p>
            <a:r>
              <a:rPr lang="en-US" altLang="zh-CN" dirty="0" smtClean="0"/>
              <a:t>END_OBJECT_MAP(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使用类厂创建组件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_Module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CLISD</a:t>
            </a:r>
            <a:r>
              <a:rPr lang="zh-CN" altLang="en-US" dirty="0" smtClean="0"/>
              <a:t>指定组件的类厂接口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创建组件获取</a:t>
            </a:r>
            <a:r>
              <a:rPr lang="en-US" altLang="zh-CN" dirty="0" err="1" smtClean="0"/>
              <a:t>IUnknown</a:t>
            </a:r>
            <a:r>
              <a:rPr lang="zh-CN" altLang="en-US" dirty="0" smtClean="0"/>
              <a:t>接口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071538" y="2786058"/>
            <a:ext cx="6715172" cy="1500198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err="1" smtClean="0"/>
              <a:t>IClassFactory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piClassFactory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        _</a:t>
            </a:r>
            <a:r>
              <a:rPr lang="en-US" altLang="zh-CN" dirty="0" err="1" smtClean="0"/>
              <a:t>Module.GetClassObject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clsid</a:t>
            </a:r>
            <a:r>
              <a:rPr lang="en-US" altLang="zh-CN" dirty="0" smtClean="0"/>
              <a:t>,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IID_IClassFactory</a:t>
            </a:r>
            <a:r>
              <a:rPr lang="en-US" altLang="zh-CN" dirty="0" smtClean="0"/>
              <a:t>, </a:t>
            </a:r>
          </a:p>
          <a:p>
            <a:r>
              <a:rPr lang="en-US" altLang="zh-CN" dirty="0" smtClean="0"/>
              <a:t>        (LPVOID *)&amp;</a:t>
            </a:r>
            <a:r>
              <a:rPr lang="en-US" altLang="zh-CN" dirty="0" err="1" smtClean="0"/>
              <a:t>piClassFactory</a:t>
            </a:r>
            <a:r>
              <a:rPr lang="en-US" altLang="zh-CN" dirty="0" smtClean="0"/>
              <a:t> );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71538" y="5000636"/>
            <a:ext cx="6715172" cy="795342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err="1" smtClean="0"/>
              <a:t>piClassFactory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CreateInstance</a:t>
            </a:r>
            <a:r>
              <a:rPr lang="en-US" altLang="zh-CN" dirty="0" smtClean="0"/>
              <a:t>( NULL, 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IID_IUnknown</a:t>
            </a:r>
            <a:r>
              <a:rPr lang="en-US" altLang="zh-CN" dirty="0" smtClean="0"/>
              <a:t>, (LPVOID *)&amp;</a:t>
            </a:r>
            <a:r>
              <a:rPr lang="en-US" altLang="zh-CN" dirty="0" err="1" smtClean="0"/>
              <a:t>piUnknown</a:t>
            </a:r>
            <a:r>
              <a:rPr lang="en-US" altLang="zh-CN" dirty="0" smtClean="0"/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代码说明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err="1" smtClean="0"/>
              <a:t>CComCoClass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在组件中添加变量类厂（</a:t>
            </a:r>
            <a:r>
              <a:rPr lang="en-US" altLang="zh-CN" dirty="0" err="1" smtClean="0"/>
              <a:t>CComClassFactory</a:t>
            </a:r>
            <a:r>
              <a:rPr lang="zh-CN" altLang="en-US" dirty="0" smtClean="0"/>
              <a:t>）和组件生成器（</a:t>
            </a:r>
            <a:r>
              <a:rPr lang="en-US" altLang="zh-CN" dirty="0" err="1" smtClean="0"/>
              <a:t>CComCreater</a:t>
            </a:r>
            <a:r>
              <a:rPr lang="zh-CN" altLang="en-US" dirty="0" smtClean="0"/>
              <a:t>）以及组件的创建函数</a:t>
            </a:r>
            <a:r>
              <a:rPr lang="en-US" altLang="zh-CN" dirty="0" err="1" smtClean="0"/>
              <a:t>CreateInstance</a:t>
            </a:r>
            <a:endParaRPr lang="en-US" altLang="zh-CN" dirty="0" smtClean="0"/>
          </a:p>
          <a:p>
            <a:r>
              <a:rPr lang="en-US" altLang="zh-CN" dirty="0" err="1" smtClean="0"/>
              <a:t>CComClassFactory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实现了类厂接口的</a:t>
            </a:r>
            <a:r>
              <a:rPr lang="en-US" altLang="zh-CN" dirty="0" err="1" smtClean="0"/>
              <a:t>CreateInstance</a:t>
            </a:r>
            <a:r>
              <a:rPr lang="zh-CN" altLang="en-US" dirty="0" smtClean="0"/>
              <a:t>函数， 函数内会调用</a:t>
            </a:r>
            <a:r>
              <a:rPr lang="en-US" altLang="zh-CN" dirty="0" err="1" smtClean="0"/>
              <a:t>CComCoClass</a:t>
            </a:r>
            <a:r>
              <a:rPr lang="zh-CN" altLang="en-US" dirty="0" smtClean="0"/>
              <a:t>的创建函数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CComCoClass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创建函数中会调用</a:t>
            </a:r>
            <a:r>
              <a:rPr lang="en-US" altLang="zh-CN" dirty="0" err="1" smtClean="0"/>
              <a:t>CComCreater</a:t>
            </a:r>
            <a:r>
              <a:rPr lang="zh-CN" altLang="en-US" dirty="0" smtClean="0"/>
              <a:t>的函数创建组件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组件的四个函数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组件所在</a:t>
            </a:r>
            <a:r>
              <a:rPr lang="en-US" altLang="zh-CN" sz="2800" dirty="0" smtClean="0"/>
              <a:t>DLL</a:t>
            </a:r>
            <a:r>
              <a:rPr lang="zh-CN" altLang="en-US" sz="2800" dirty="0" smtClean="0"/>
              <a:t>的四个函数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DllCanUnloadNow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询问是否可以将动态库卸载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DllGetClassObject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获取指定</a:t>
            </a:r>
            <a:r>
              <a:rPr lang="en-US" altLang="zh-CN" sz="2400" dirty="0" smtClean="0"/>
              <a:t>CLSID</a:t>
            </a:r>
            <a:r>
              <a:rPr lang="zh-CN" altLang="en-US" sz="2400" dirty="0" smtClean="0"/>
              <a:t>组件的类厂接口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DllRegisterServer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将组件的信息注册到系统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注册表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400" dirty="0" err="1" smtClean="0"/>
              <a:t>DllUnregisterServer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将组件从系统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注册表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中卸载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编程基础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应用程序的类型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控制台程序 </a:t>
            </a:r>
            <a:r>
              <a:rPr lang="en-US" altLang="zh-CN" dirty="0" smtClean="0"/>
              <a:t>Console</a:t>
            </a:r>
          </a:p>
          <a:p>
            <a:pPr lvl="1"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DOS</a:t>
            </a:r>
            <a:r>
              <a:rPr lang="zh-CN" altLang="en-US" sz="2400" dirty="0" smtClean="0"/>
              <a:t>程序，本身没有窗口，通过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DOS</a:t>
            </a:r>
            <a:r>
              <a:rPr lang="zh-CN" altLang="en-US" sz="2400" dirty="0" smtClean="0"/>
              <a:t>窗口执行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窗口程序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</a:t>
            </a:r>
            <a:r>
              <a:rPr lang="zh-CN" altLang="en-US" sz="2400" dirty="0" smtClean="0"/>
              <a:t>拥有自己的窗口，可以与用户交互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库程序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sz="2600" dirty="0" smtClean="0"/>
              <a:t>存放代码、数据的程序，执行文件可以从中取出代码执行和获取数据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－静态库程序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 扩展名</a:t>
            </a:r>
            <a:r>
              <a:rPr lang="en-US" altLang="zh-CN" dirty="0" smtClean="0"/>
              <a:t>DLL</a:t>
            </a:r>
            <a:r>
              <a:rPr lang="zh-CN" altLang="en-US" dirty="0" smtClean="0"/>
              <a:t>，在执行文件执行时从中获取代码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－动态库程序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扩展名</a:t>
            </a:r>
            <a:r>
              <a:rPr lang="en-US" altLang="zh-CN" dirty="0" smtClean="0"/>
              <a:t>LIB</a:t>
            </a:r>
            <a:r>
              <a:rPr lang="zh-CN" altLang="en-US" dirty="0" smtClean="0"/>
              <a:t>，在编译链接程序时，将代码放入到执行文件中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常用消息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smtClean="0"/>
              <a:t>WM_DESTROY - </a:t>
            </a:r>
            <a:r>
              <a:rPr lang="zh-CN" altLang="en-US" dirty="0" smtClean="0"/>
              <a:t>窗口被销毁时的消息，无消息参数。常用于在窗口被销毁之前，做相应的善后处理，例如资源、内存等。</a:t>
            </a:r>
          </a:p>
          <a:p>
            <a:pPr>
              <a:buNone/>
            </a:pPr>
            <a:r>
              <a:rPr lang="en-US" altLang="zh-CN" dirty="0" smtClean="0"/>
              <a:t>WM_SYSCOMMAND - </a:t>
            </a:r>
            <a:r>
              <a:rPr lang="zh-CN" altLang="en-US" dirty="0" smtClean="0"/>
              <a:t>系统命令消息，当点击窗口的最大化、最小化、关闭等命令时，收到这个消息。</a:t>
            </a:r>
          </a:p>
          <a:p>
            <a:pPr>
              <a:buNone/>
            </a:pPr>
            <a:r>
              <a:rPr lang="zh-CN" altLang="en-US" dirty="0" smtClean="0"/>
              <a:t>	常用在窗口关闭时，提示用户处理。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具体命令，例如关闭</a:t>
            </a:r>
            <a:r>
              <a:rPr lang="en-US" altLang="zh-CN" dirty="0" smtClean="0"/>
              <a:t>SC_CLOSE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 - </a:t>
            </a:r>
            <a:r>
              <a:rPr lang="zh-CN" altLang="en-US" dirty="0" smtClean="0"/>
              <a:t>鼠标位置</a:t>
            </a:r>
          </a:p>
          <a:p>
            <a:pPr>
              <a:buNone/>
            </a:pPr>
            <a:r>
              <a:rPr lang="zh-CN" altLang="en-US" dirty="0" smtClean="0"/>
              <a:t>	     </a:t>
            </a:r>
            <a:r>
              <a:rPr lang="en-US" altLang="zh-CN" dirty="0" smtClean="0"/>
              <a:t>LOWORD </a:t>
            </a:r>
            <a:r>
              <a:rPr lang="zh-CN" altLang="en-US" dirty="0" smtClean="0"/>
              <a:t>低字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水平位置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HIWORD </a:t>
            </a:r>
            <a:r>
              <a:rPr lang="zh-CN" altLang="en-US" dirty="0" smtClean="0"/>
              <a:t>高字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垂直位置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组件与注册表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组件的</a:t>
            </a:r>
            <a:r>
              <a:rPr lang="en-US" altLang="zh-CN" dirty="0" smtClean="0"/>
              <a:t>CLSID</a:t>
            </a:r>
          </a:p>
          <a:p>
            <a:pPr lvl="1"/>
            <a:r>
              <a:rPr lang="zh-CN" altLang="en-US" dirty="0" smtClean="0"/>
              <a:t>组件所在的动态库的路径和名称</a:t>
            </a:r>
            <a:endParaRPr lang="en-US" altLang="zh-CN" dirty="0" smtClean="0"/>
          </a:p>
          <a:p>
            <a:r>
              <a:rPr lang="zh-CN" altLang="en-US" dirty="0" smtClean="0"/>
              <a:t>组件的</a:t>
            </a:r>
            <a:r>
              <a:rPr lang="en-US" altLang="zh-CN" dirty="0" err="1" smtClean="0"/>
              <a:t>ProgID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方便使用的的组件的名称</a:t>
            </a:r>
            <a:r>
              <a:rPr lang="en-US" altLang="zh-CN" dirty="0" smtClean="0"/>
              <a:t>(</a:t>
            </a:r>
            <a:r>
              <a:rPr lang="zh-CN" altLang="en-US" dirty="0" smtClean="0"/>
              <a:t>组件的别名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组件的注册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注册工具 </a:t>
            </a:r>
            <a:r>
              <a:rPr lang="en-US" altLang="zh-CN" dirty="0" smtClean="0"/>
              <a:t>regsvr32.exe</a:t>
            </a:r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导出的</a:t>
            </a:r>
            <a:r>
              <a:rPr lang="en-US" altLang="zh-CN" dirty="0" err="1" smtClean="0"/>
              <a:t>DllRegisterServer</a:t>
            </a:r>
            <a:r>
              <a:rPr lang="zh-CN" altLang="en-US" dirty="0" smtClean="0"/>
              <a:t>或者 </a:t>
            </a:r>
            <a:r>
              <a:rPr lang="en-US" altLang="zh-CN" dirty="0" err="1" smtClean="0"/>
              <a:t>DllUnregisterServer</a:t>
            </a:r>
            <a:r>
              <a:rPr lang="zh-CN" altLang="en-US" dirty="0" smtClean="0"/>
              <a:t>函数完成组件的注册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ATL</a:t>
            </a:r>
            <a:r>
              <a:rPr lang="zh-CN" altLang="en-US" dirty="0" smtClean="0"/>
              <a:t>组件的编写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ATL</a:t>
            </a:r>
            <a:r>
              <a:rPr lang="zh-CN" altLang="en-US" dirty="0" smtClean="0"/>
              <a:t>组件的编写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组件的编写使用</a:t>
            </a:r>
            <a:r>
              <a:rPr lang="en-US" altLang="zh-CN" dirty="0" smtClean="0"/>
              <a:t>ATL COM</a:t>
            </a:r>
            <a:r>
              <a:rPr lang="zh-CN" altLang="en-US" dirty="0" smtClean="0"/>
              <a:t>向导生成组件的</a:t>
            </a:r>
            <a:r>
              <a:rPr lang="en-US" altLang="zh-CN" dirty="0" smtClean="0"/>
              <a:t>DLL</a:t>
            </a:r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ALT Object</a:t>
            </a:r>
            <a:r>
              <a:rPr lang="zh-CN" altLang="en-US" dirty="0" smtClean="0"/>
              <a:t>生成组件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添加接口的方法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组件的使用</a:t>
            </a:r>
            <a:endParaRPr lang="en-US" altLang="zh-CN" dirty="0" smtClean="0"/>
          </a:p>
          <a:p>
            <a:r>
              <a:rPr lang="zh-CN" altLang="en-US" dirty="0" smtClean="0"/>
              <a:t>初始化</a:t>
            </a:r>
            <a:r>
              <a:rPr lang="en-US" altLang="zh-CN" dirty="0" smtClean="0"/>
              <a:t>COM</a:t>
            </a:r>
            <a:r>
              <a:rPr lang="zh-CN" altLang="en-US" dirty="0" smtClean="0"/>
              <a:t>库在程序开始处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InitInstance</a:t>
            </a:r>
            <a:r>
              <a:rPr lang="en-US" altLang="zh-CN" dirty="0" smtClean="0"/>
              <a:t>),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COM</a:t>
            </a:r>
            <a:r>
              <a:rPr lang="zh-CN" altLang="en-US" dirty="0" smtClean="0"/>
              <a:t>库初始化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CoInitialize</a:t>
            </a:r>
            <a:r>
              <a:rPr lang="zh-CN" altLang="en-US" dirty="0" smtClean="0"/>
              <a:t>一个程序只需调用一次即可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Windows</a:t>
            </a:r>
            <a:r>
              <a:rPr lang="zh-CN" altLang="en-US" dirty="0" smtClean="0"/>
              <a:t>下组件的使用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组件创建的</a:t>
            </a:r>
            <a:r>
              <a:rPr lang="en-US" altLang="zh-CN" dirty="0" smtClean="0"/>
              <a:t>API</a:t>
            </a:r>
          </a:p>
          <a:p>
            <a:pPr lvl="1"/>
            <a:r>
              <a:rPr lang="en-US" altLang="zh-CN" dirty="0" err="1" smtClean="0"/>
              <a:t>CoInitialize</a:t>
            </a:r>
            <a:r>
              <a:rPr lang="en-US" altLang="zh-CN" dirty="0" smtClean="0"/>
              <a:t>/Ex - 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COM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CoUninitialize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卸载</a:t>
            </a:r>
            <a:r>
              <a:rPr lang="en-US" altLang="zh-CN" dirty="0" smtClean="0"/>
              <a:t>Com</a:t>
            </a:r>
            <a:r>
              <a:rPr lang="zh-CN" altLang="en-US" dirty="0" smtClean="0"/>
              <a:t>库</a:t>
            </a:r>
            <a:r>
              <a:rPr lang="en-US" altLang="zh-CN" dirty="0" err="1" smtClean="0"/>
              <a:t>CoCreateInstance</a:t>
            </a:r>
            <a:r>
              <a:rPr lang="en-US" altLang="zh-CN" dirty="0" smtClean="0"/>
              <a:t>/Ex - </a:t>
            </a:r>
            <a:r>
              <a:rPr lang="zh-CN" altLang="en-US" dirty="0" smtClean="0"/>
              <a:t>创建组件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下组件的使用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创建组件获取接口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卸载</a:t>
            </a:r>
            <a:r>
              <a:rPr lang="en-US" altLang="zh-CN" dirty="0" smtClean="0"/>
              <a:t>COM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在程序结束处</a:t>
            </a:r>
            <a:r>
              <a:rPr lang="en-US" altLang="zh-CN" dirty="0" smtClean="0"/>
              <a:t>,</a:t>
            </a:r>
            <a:r>
              <a:rPr lang="zh-CN" altLang="en-US" dirty="0" smtClean="0"/>
              <a:t>卸载</a:t>
            </a:r>
            <a:r>
              <a:rPr lang="en-US" altLang="zh-CN" dirty="0" smtClean="0"/>
              <a:t>COM</a:t>
            </a:r>
            <a:r>
              <a:rPr lang="zh-CN" altLang="en-US" dirty="0" smtClean="0"/>
              <a:t>库</a:t>
            </a:r>
            <a:r>
              <a:rPr lang="en-US" altLang="zh-CN" dirty="0" err="1" smtClean="0"/>
              <a:t>CoUninitialize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57224" y="2214554"/>
            <a:ext cx="7286676" cy="2357454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smtClean="0"/>
              <a:t>STDAPI </a:t>
            </a:r>
            <a:r>
              <a:rPr lang="en-US" altLang="zh-CN" dirty="0" err="1" smtClean="0"/>
              <a:t>CoCreateInstance</a:t>
            </a:r>
            <a:r>
              <a:rPr lang="en-US" altLang="zh-CN" dirty="0" smtClean="0"/>
              <a:t>( </a:t>
            </a:r>
          </a:p>
          <a:p>
            <a:r>
              <a:rPr lang="en-US" altLang="zh-CN" dirty="0" smtClean="0"/>
              <a:t>        REFCLSID </a:t>
            </a:r>
            <a:r>
              <a:rPr lang="en-US" altLang="zh-CN" dirty="0" err="1" smtClean="0"/>
              <a:t>rclsid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组件的</a:t>
            </a:r>
            <a:r>
              <a:rPr lang="en-US" altLang="zh-CN" dirty="0" smtClean="0"/>
              <a:t>CLSID</a:t>
            </a:r>
          </a:p>
          <a:p>
            <a:r>
              <a:rPr lang="en-US" altLang="zh-CN" dirty="0" smtClean="0"/>
              <a:t>        LPUNKNOWN </a:t>
            </a:r>
            <a:r>
              <a:rPr lang="en-US" altLang="zh-CN" dirty="0" err="1" smtClean="0"/>
              <a:t>pUnkOuter</a:t>
            </a:r>
            <a:r>
              <a:rPr lang="en-US" altLang="zh-CN" dirty="0" smtClean="0"/>
              <a:t>,//</a:t>
            </a:r>
            <a:r>
              <a:rPr lang="zh-CN" altLang="en-US" dirty="0" smtClean="0"/>
              <a:t>聚合接口的</a:t>
            </a:r>
            <a:r>
              <a:rPr lang="en-US" altLang="zh-CN" dirty="0" err="1" smtClean="0"/>
              <a:t>IUnknown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一般设置为</a:t>
            </a:r>
            <a:r>
              <a:rPr lang="en-US" altLang="zh-CN" dirty="0" smtClean="0"/>
              <a:t>NULL</a:t>
            </a:r>
          </a:p>
          <a:p>
            <a:r>
              <a:rPr lang="en-US" altLang="zh-CN" dirty="0" smtClean="0"/>
              <a:t>         DWORD </a:t>
            </a:r>
            <a:r>
              <a:rPr lang="en-US" altLang="zh-CN" dirty="0" err="1" smtClean="0"/>
              <a:t>dwClsContext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组件的执行方式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REFIID </a:t>
            </a:r>
            <a:r>
              <a:rPr lang="en-US" altLang="zh-CN" dirty="0" err="1" smtClean="0"/>
              <a:t>riid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        LPVOID * </a:t>
            </a:r>
            <a:r>
              <a:rPr lang="en-US" altLang="zh-CN" dirty="0" err="1" smtClean="0"/>
              <a:t>ppv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获取到的接口地址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CoCreateInstance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函数根据组件</a:t>
            </a:r>
            <a:r>
              <a:rPr lang="en-US" altLang="zh-CN" dirty="0" smtClean="0"/>
              <a:t>CLSID,</a:t>
            </a:r>
            <a:r>
              <a:rPr lang="zh-CN" altLang="en-US" dirty="0" smtClean="0"/>
              <a:t>从注册表中获取该组件所在的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的路径</a:t>
            </a:r>
            <a:endParaRPr lang="en-US" altLang="zh-CN" dirty="0" smtClean="0"/>
          </a:p>
          <a:p>
            <a:r>
              <a:rPr lang="zh-CN" altLang="en-US" dirty="0" smtClean="0"/>
              <a:t>加载组件的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，并获取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DllGetClassObject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调用 </a:t>
            </a:r>
            <a:r>
              <a:rPr lang="en-US" altLang="zh-CN" dirty="0" err="1" smtClean="0"/>
              <a:t>DllGetClassObject</a:t>
            </a:r>
            <a:r>
              <a:rPr lang="zh-CN" altLang="en-US" dirty="0" smtClean="0"/>
              <a:t>函数获取组件所对应的类厂接口。</a:t>
            </a:r>
            <a:endParaRPr lang="en-US" altLang="zh-CN" dirty="0" smtClean="0"/>
          </a:p>
          <a:p>
            <a:r>
              <a:rPr lang="zh-CN" altLang="en-US" dirty="0" smtClean="0"/>
              <a:t>调用类厂 </a:t>
            </a:r>
            <a:r>
              <a:rPr lang="en-US" altLang="zh-CN" dirty="0" err="1" smtClean="0"/>
              <a:t>CreateInstance</a:t>
            </a:r>
            <a:r>
              <a:rPr lang="zh-CN" altLang="en-US" dirty="0" smtClean="0"/>
              <a:t>函数创建组件并获取接口</a:t>
            </a:r>
            <a:endParaRPr lang="en-US" altLang="zh-CN" dirty="0" smtClean="0"/>
          </a:p>
          <a:p>
            <a:r>
              <a:rPr lang="zh-CN" altLang="en-US" dirty="0" smtClean="0"/>
              <a:t>注意当组件注册后，不能再剪切到其他路径。如果路径发生变化，需要重新注册组件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智能接口指针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智能接口指针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CComPtr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智能指针模板类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CComQIPtr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智能指针模板类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两个类都可以维护接口指针，用法基本相同 </a:t>
            </a:r>
            <a:r>
              <a:rPr lang="en-US" altLang="zh-CN" dirty="0" smtClean="0"/>
              <a:t>.</a:t>
            </a:r>
            <a:r>
              <a:rPr lang="zh-CN" altLang="en-US" dirty="0" smtClean="0"/>
              <a:t>不同点：</a:t>
            </a:r>
            <a:endParaRPr lang="en-US" altLang="zh-CN" dirty="0" smtClean="0"/>
          </a:p>
          <a:p>
            <a:r>
              <a:rPr lang="en-US" altLang="zh-CN" dirty="0" err="1" smtClean="0"/>
              <a:t>CComPtr</a:t>
            </a:r>
            <a:r>
              <a:rPr lang="zh-CN" altLang="en-US" dirty="0" smtClean="0"/>
              <a:t>类在“</a:t>
            </a:r>
            <a:r>
              <a:rPr lang="en-US" altLang="zh-CN" dirty="0" smtClean="0"/>
              <a:t>=”</a:t>
            </a:r>
            <a:r>
              <a:rPr lang="zh-CN" altLang="en-US" dirty="0" smtClean="0"/>
              <a:t>时，类型必须相同。</a:t>
            </a:r>
            <a:endParaRPr lang="en-US" altLang="zh-CN" dirty="0" smtClean="0"/>
          </a:p>
          <a:p>
            <a:r>
              <a:rPr lang="en-US" altLang="zh-CN" dirty="0" err="1" smtClean="0"/>
              <a:t>CComQIPtr</a:t>
            </a:r>
            <a:r>
              <a:rPr lang="zh-CN" altLang="en-US" dirty="0" smtClean="0"/>
              <a:t>类在“</a:t>
            </a:r>
            <a:r>
              <a:rPr lang="en-US" altLang="zh-CN" dirty="0" smtClean="0"/>
              <a:t>=”</a:t>
            </a:r>
            <a:r>
              <a:rPr lang="zh-CN" altLang="en-US" dirty="0" smtClean="0"/>
              <a:t>时，类型可以不同，通过接口查询完成不同类型的赋值。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组件接口调度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778000"/>
            <a:ext cx="5610225" cy="39703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908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556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3204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5148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4500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852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33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</p:bld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数据类型 </a:t>
            </a:r>
            <a:r>
              <a:rPr lang="en-US" altLang="zh-CN" b="1" dirty="0" smtClean="0"/>
              <a:t>-</a:t>
            </a:r>
            <a:r>
              <a:rPr lang="en-US" altLang="zh-CN" dirty="0" smtClean="0"/>
              <a:t> BSTR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字符串类型 </a:t>
            </a:r>
            <a:r>
              <a:rPr lang="en-US" altLang="zh-CN" dirty="0" smtClean="0"/>
              <a:t>BSTR</a:t>
            </a:r>
          </a:p>
          <a:p>
            <a:pPr lvl="1"/>
            <a:r>
              <a:rPr lang="en-US" altLang="zh-CN" dirty="0" smtClean="0"/>
              <a:t>BSTR</a:t>
            </a:r>
            <a:r>
              <a:rPr lang="zh-CN" altLang="en-US" dirty="0" smtClean="0"/>
              <a:t>类型；以</a:t>
            </a:r>
            <a:r>
              <a:rPr lang="en-US" altLang="zh-CN" dirty="0" smtClean="0"/>
              <a:t>00</a:t>
            </a:r>
            <a:r>
              <a:rPr lang="zh-CN" altLang="en-US" dirty="0" smtClean="0"/>
              <a:t>结尾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 * p</a:t>
            </a:r>
            <a:r>
              <a:rPr lang="zh-CN" altLang="en-US" dirty="0" smtClean="0"/>
              <a:t>；以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结尾</a:t>
            </a:r>
          </a:p>
          <a:p>
            <a:pPr lvl="1"/>
            <a:r>
              <a:rPr lang="en-US" altLang="zh-CN" dirty="0" err="1" smtClean="0"/>
              <a:t>wchar</a:t>
            </a:r>
            <a:r>
              <a:rPr lang="en-US" altLang="zh-CN" dirty="0" smtClean="0"/>
              <a:t> * p;</a:t>
            </a:r>
            <a:r>
              <a:rPr lang="zh-CN" altLang="en-US" dirty="0" smtClean="0"/>
              <a:t>以</a:t>
            </a:r>
            <a:r>
              <a:rPr lang="en-US" altLang="zh-CN" dirty="0" smtClean="0"/>
              <a:t>00</a:t>
            </a:r>
            <a:r>
              <a:rPr lang="zh-CN" altLang="en-US" dirty="0" smtClean="0"/>
              <a:t>结尾</a:t>
            </a:r>
            <a:endParaRPr lang="en-US" altLang="zh-CN" dirty="0" smtClean="0"/>
          </a:p>
          <a:p>
            <a:r>
              <a:rPr lang="en-US" altLang="zh-CN" dirty="0" smtClean="0"/>
              <a:t>BSTR</a:t>
            </a:r>
            <a:r>
              <a:rPr lang="zh-CN" altLang="en-US" dirty="0" smtClean="0"/>
              <a:t>的字符串内存结构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| 4</a:t>
            </a:r>
            <a:r>
              <a:rPr lang="zh-CN" altLang="en-US" dirty="0" smtClean="0"/>
              <a:t>个字节 </a:t>
            </a:r>
            <a:r>
              <a:rPr lang="en-US" altLang="zh-CN" dirty="0" smtClean="0"/>
              <a:t>| 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| 0 0 |</a:t>
            </a:r>
          </a:p>
          <a:p>
            <a:pPr lvl="2"/>
            <a:r>
              <a:rPr lang="en-US" altLang="zh-CN" dirty="0" smtClean="0"/>
              <a:t>4</a:t>
            </a:r>
            <a:r>
              <a:rPr lang="zh-CN" altLang="en-US" dirty="0" smtClean="0"/>
              <a:t>个字节表示字符串长度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00</a:t>
            </a:r>
            <a:r>
              <a:rPr lang="zh-CN" altLang="en-US" dirty="0" smtClean="0"/>
              <a:t>两个字节，标识字符串结束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数据类型 </a:t>
            </a:r>
            <a:r>
              <a:rPr lang="en-US" altLang="zh-CN" b="1" dirty="0" smtClean="0"/>
              <a:t>-</a:t>
            </a:r>
            <a:r>
              <a:rPr lang="en-US" altLang="zh-CN" dirty="0" smtClean="0"/>
              <a:t> BSTR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BSTR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创建字符串，例如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BSTR </a:t>
            </a:r>
            <a:r>
              <a:rPr lang="en-US" altLang="zh-CN" dirty="0" err="1" smtClean="0"/>
              <a:t>SysAllocString</a:t>
            </a:r>
            <a:r>
              <a:rPr lang="en-US" altLang="zh-CN" dirty="0" smtClean="0"/>
              <a:t>(OLECHAR FAR*  </a:t>
            </a:r>
            <a:r>
              <a:rPr lang="en-US" altLang="zh-CN" dirty="0" err="1" smtClean="0"/>
              <a:t>sz</a:t>
            </a:r>
            <a:r>
              <a:rPr lang="en-US" altLang="zh-CN" dirty="0" smtClean="0"/>
              <a:t> );</a:t>
            </a:r>
          </a:p>
          <a:p>
            <a:pPr lvl="1"/>
            <a:r>
              <a:rPr lang="zh-CN" altLang="en-US" dirty="0" smtClean="0"/>
              <a:t>释放字符串 ，例如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HRESULT </a:t>
            </a:r>
            <a:r>
              <a:rPr lang="en-US" altLang="zh-CN" dirty="0" err="1" smtClean="0"/>
              <a:t>SysFreeString</a:t>
            </a:r>
            <a:r>
              <a:rPr lang="en-US" altLang="zh-CN" dirty="0" smtClean="0"/>
              <a:t>(BSTR  </a:t>
            </a:r>
            <a:r>
              <a:rPr lang="en-US" altLang="zh-CN" dirty="0" err="1" smtClean="0"/>
              <a:t>bstr</a:t>
            </a:r>
            <a:r>
              <a:rPr lang="en-US" altLang="zh-CN" dirty="0" smtClean="0"/>
              <a:t> );</a:t>
            </a:r>
          </a:p>
          <a:p>
            <a:r>
              <a:rPr lang="en-US" altLang="zh-CN" dirty="0" smtClean="0"/>
              <a:t>BSTR</a:t>
            </a:r>
            <a:r>
              <a:rPr lang="zh-CN" altLang="en-US" dirty="0" smtClean="0"/>
              <a:t>的封装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ATL</a:t>
            </a:r>
            <a:r>
              <a:rPr lang="zh-CN" altLang="en-US" dirty="0" smtClean="0"/>
              <a:t>库提供了 </a:t>
            </a:r>
            <a:r>
              <a:rPr lang="en-US" altLang="zh-CN" dirty="0" err="1" smtClean="0"/>
              <a:t>CComBSTR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类封装了</a:t>
            </a:r>
            <a:r>
              <a:rPr lang="en-US" altLang="zh-CN" dirty="0" smtClean="0"/>
              <a:t>BSTR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库提供了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bstr_t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类封装了</a:t>
            </a:r>
            <a:r>
              <a:rPr lang="en-US" altLang="zh-CN" dirty="0" smtClean="0"/>
              <a:t>BSTR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.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常用消息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WM_CREATE - </a:t>
            </a:r>
            <a:r>
              <a:rPr lang="zh-CN" altLang="en-US" dirty="0" smtClean="0"/>
              <a:t>在窗口创建成功还未显示之前，收到这个消息。</a:t>
            </a:r>
          </a:p>
          <a:p>
            <a:pPr>
              <a:buNone/>
            </a:pPr>
            <a:r>
              <a:rPr lang="zh-CN" altLang="en-US" dirty="0" smtClean="0"/>
              <a:t>	常用于初始化窗口的参数、资源等等，包括创建子窗口等。	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WPARAM - </a:t>
            </a:r>
            <a:r>
              <a:rPr lang="zh-CN" altLang="en-US" dirty="0" smtClean="0"/>
              <a:t>不使用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CREATESTRUCT</a:t>
            </a:r>
            <a:r>
              <a:rPr lang="zh-CN" altLang="en-US" dirty="0" smtClean="0"/>
              <a:t>结构的指针，保存了</a:t>
            </a:r>
            <a:r>
              <a:rPr lang="en-US" altLang="zh-CN" dirty="0" err="1" smtClean="0"/>
              <a:t>CreatWindowEx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个参数。</a:t>
            </a:r>
          </a:p>
          <a:p>
            <a:pPr>
              <a:buNone/>
            </a:pPr>
            <a:r>
              <a:rPr lang="en-US" altLang="zh-CN" dirty="0" smtClean="0"/>
              <a:t>WM_SIZE - </a:t>
            </a:r>
            <a:r>
              <a:rPr lang="zh-CN" altLang="en-US" dirty="0" smtClean="0"/>
              <a:t>在窗口的大小发生变化后，会收到</a:t>
            </a:r>
            <a:r>
              <a:rPr lang="en-US" altLang="zh-CN" dirty="0" smtClean="0"/>
              <a:t>WM_SIZE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zh-CN" altLang="en-US" dirty="0" smtClean="0"/>
              <a:t>	常用于窗口大小变化后，调整窗口内各个部分的布局。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WPARAM - </a:t>
            </a:r>
            <a:r>
              <a:rPr lang="zh-CN" altLang="en-US" dirty="0" smtClean="0"/>
              <a:t>窗口大小变化的原因。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</a:t>
            </a:r>
            <a:r>
              <a:rPr lang="zh-CN" altLang="en-US" dirty="0" smtClean="0"/>
              <a:t>变化窗口客户区的大小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LOWORD - </a:t>
            </a:r>
            <a:r>
              <a:rPr lang="zh-CN" altLang="en-US" dirty="0" smtClean="0"/>
              <a:t>变化后的宽度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HIOWORD- </a:t>
            </a:r>
            <a:r>
              <a:rPr lang="zh-CN" altLang="en-US" dirty="0" smtClean="0"/>
              <a:t>变化后的高度</a:t>
            </a:r>
            <a:endParaRPr lang="zh-CN" altLang="en-US" dirty="0"/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数据类型 </a:t>
            </a:r>
            <a:r>
              <a:rPr lang="en-US" altLang="zh-CN" b="1" dirty="0" smtClean="0"/>
              <a:t>-</a:t>
            </a:r>
            <a:r>
              <a:rPr lang="en-US" altLang="zh-CN" dirty="0" smtClean="0"/>
              <a:t> VARIANT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VARIANT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VARIANT</a:t>
            </a:r>
            <a:r>
              <a:rPr lang="zh-CN" altLang="en-US" dirty="0" smtClean="0"/>
              <a:t>类型是一个结构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包含类型和数据联合体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85852" y="3286124"/>
            <a:ext cx="6500858" cy="2214578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tagVARIANT</a:t>
            </a:r>
            <a:r>
              <a:rPr lang="en-US" altLang="zh-CN" dirty="0" smtClean="0"/>
              <a:t>  {</a:t>
            </a:r>
          </a:p>
          <a:p>
            <a:r>
              <a:rPr lang="en-US" altLang="zh-CN" dirty="0" smtClean="0"/>
              <a:t>    VARTYPE </a:t>
            </a:r>
            <a:r>
              <a:rPr lang="en-US" altLang="zh-CN" dirty="0" err="1" smtClean="0"/>
              <a:t>vt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VARIANT</a:t>
            </a:r>
            <a:r>
              <a:rPr lang="zh-CN" altLang="en-US" dirty="0" smtClean="0"/>
              <a:t>变量的类型</a:t>
            </a:r>
          </a:p>
          <a:p>
            <a:r>
              <a:rPr lang="zh-CN" altLang="en-US" dirty="0" smtClean="0"/>
              <a:t>     </a:t>
            </a:r>
            <a:r>
              <a:rPr lang="en-US" altLang="zh-CN" dirty="0" smtClean="0"/>
              <a:t>union { //</a:t>
            </a:r>
            <a:r>
              <a:rPr lang="zh-CN" altLang="en-US" dirty="0" smtClean="0"/>
              <a:t>所有数据类型联合体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unsigned char        </a:t>
            </a:r>
            <a:r>
              <a:rPr lang="en-US" altLang="zh-CN" dirty="0" err="1" smtClean="0"/>
              <a:t>bVal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....</a:t>
            </a:r>
          </a:p>
          <a:p>
            <a:r>
              <a:rPr lang="en-US" altLang="zh-CN" dirty="0" smtClean="0"/>
              <a:t>     }</a:t>
            </a:r>
          </a:p>
          <a:p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数据类型 </a:t>
            </a:r>
            <a:r>
              <a:rPr lang="en-US" altLang="zh-CN" b="1" dirty="0" smtClean="0"/>
              <a:t>-</a:t>
            </a:r>
            <a:r>
              <a:rPr lang="en-US" altLang="zh-CN" dirty="0" smtClean="0"/>
              <a:t> VARIANT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VARIANT</a:t>
            </a:r>
            <a:r>
              <a:rPr lang="zh-CN" altLang="en-US" dirty="0" smtClean="0"/>
              <a:t>类型的使用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设置类型，例如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varTest1.vt = VT_I4;</a:t>
            </a:r>
          </a:p>
          <a:p>
            <a:pPr lvl="2"/>
            <a:r>
              <a:rPr lang="en-US" altLang="zh-CN" dirty="0" smtClean="0"/>
              <a:t>varTest2.vt = VT_I4|VT_BYREF;</a:t>
            </a:r>
          </a:p>
          <a:p>
            <a:pPr lvl="1"/>
            <a:r>
              <a:rPr lang="zh-CN" altLang="en-US" dirty="0" smtClean="0"/>
              <a:t>设置值，例如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varTest1.lVal = 100;</a:t>
            </a:r>
          </a:p>
          <a:p>
            <a:pPr lvl="2"/>
            <a:r>
              <a:rPr lang="en-US" altLang="zh-CN" dirty="0" smtClean="0"/>
              <a:t>varTest2.pllVal = &amp;test;</a:t>
            </a:r>
          </a:p>
          <a:p>
            <a:r>
              <a:rPr lang="en-US" altLang="zh-CN" dirty="0" smtClean="0"/>
              <a:t>VARIANT</a:t>
            </a:r>
            <a:r>
              <a:rPr lang="zh-CN" altLang="en-US" dirty="0" smtClean="0"/>
              <a:t>类型的封装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ATL</a:t>
            </a:r>
            <a:r>
              <a:rPr lang="zh-CN" altLang="en-US" dirty="0" smtClean="0"/>
              <a:t>库提供了</a:t>
            </a:r>
            <a:r>
              <a:rPr lang="en-US" altLang="zh-CN" dirty="0" err="1" smtClean="0"/>
              <a:t>CComVariant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VARIANT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库提供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variant_t</a:t>
            </a:r>
            <a:r>
              <a:rPr lang="zh-CN" altLang="en-US" dirty="0" smtClean="0"/>
              <a:t>类封装</a:t>
            </a:r>
            <a:r>
              <a:rPr lang="en-US" altLang="zh-CN" dirty="0" smtClean="0"/>
              <a:t>VARIANT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数据类型 </a:t>
            </a:r>
            <a:r>
              <a:rPr lang="en-US" altLang="zh-CN" dirty="0" smtClean="0"/>
              <a:t>- SAFEARRAY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SAFEARRAY 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数组类型，主要目的是用于程序之间中的数组型参数的传递</a:t>
            </a:r>
            <a:endParaRPr lang="en-US" altLang="zh-CN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altLang="zh-CN" dirty="0" smtClean="0"/>
              <a:t>SAFEARRAY </a:t>
            </a:r>
            <a:r>
              <a:rPr lang="zh-CN" altLang="en-US" dirty="0" smtClean="0"/>
              <a:t>结构</a:t>
            </a:r>
            <a:endParaRPr lang="en-US" altLang="zh-CN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1142976" y="3643314"/>
            <a:ext cx="6858048" cy="2357454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2"/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tagSAFEARRAY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{   USHORT </a:t>
            </a:r>
            <a:r>
              <a:rPr lang="en-US" altLang="zh-CN" sz="2000" dirty="0" err="1" smtClean="0"/>
              <a:t>cDims</a:t>
            </a:r>
            <a:r>
              <a:rPr lang="en-US" altLang="zh-CN" sz="2000" dirty="0" smtClean="0"/>
              <a:t>;</a:t>
            </a:r>
          </a:p>
          <a:p>
            <a:pPr lvl="2"/>
            <a:r>
              <a:rPr lang="en-US" altLang="zh-CN" sz="2000" dirty="0" smtClean="0"/>
              <a:t>    USHORT </a:t>
            </a:r>
            <a:r>
              <a:rPr lang="en-US" altLang="zh-CN" sz="2000" dirty="0" err="1" smtClean="0"/>
              <a:t>fFeatures</a:t>
            </a:r>
            <a:r>
              <a:rPr lang="en-US" altLang="zh-CN" sz="2000" dirty="0" smtClean="0"/>
              <a:t>;</a:t>
            </a:r>
          </a:p>
          <a:p>
            <a:pPr lvl="2"/>
            <a:r>
              <a:rPr lang="en-US" altLang="zh-CN" sz="2000" dirty="0" smtClean="0"/>
              <a:t>    ULONG </a:t>
            </a:r>
            <a:r>
              <a:rPr lang="en-US" altLang="zh-CN" sz="2000" dirty="0" err="1" smtClean="0"/>
              <a:t>cbElements</a:t>
            </a:r>
            <a:r>
              <a:rPr lang="en-US" altLang="zh-CN" sz="2000" dirty="0" smtClean="0"/>
              <a:t>;</a:t>
            </a:r>
          </a:p>
          <a:p>
            <a:pPr lvl="2"/>
            <a:r>
              <a:rPr lang="en-US" altLang="zh-CN" sz="2000" dirty="0" smtClean="0"/>
              <a:t>    ULONG </a:t>
            </a:r>
            <a:r>
              <a:rPr lang="en-US" altLang="zh-CN" sz="2000" dirty="0" err="1" smtClean="0"/>
              <a:t>cLocks</a:t>
            </a:r>
            <a:r>
              <a:rPr lang="en-US" altLang="zh-CN" sz="2000" dirty="0" smtClean="0"/>
              <a:t>;</a:t>
            </a:r>
          </a:p>
          <a:p>
            <a:pPr lvl="2"/>
            <a:r>
              <a:rPr lang="en-US" altLang="zh-CN" sz="2000" dirty="0" smtClean="0"/>
              <a:t>    PVOID </a:t>
            </a:r>
            <a:r>
              <a:rPr lang="en-US" altLang="zh-CN" sz="2000" dirty="0" err="1" smtClean="0"/>
              <a:t>pvData</a:t>
            </a:r>
            <a:r>
              <a:rPr lang="en-US" altLang="zh-CN" sz="2000" dirty="0" smtClean="0"/>
              <a:t>; </a:t>
            </a:r>
          </a:p>
          <a:p>
            <a:pPr lvl="2"/>
            <a:r>
              <a:rPr lang="en-US" altLang="zh-CN" sz="2000" dirty="0" smtClean="0"/>
              <a:t>    SAFEARRAYBOUND </a:t>
            </a:r>
            <a:r>
              <a:rPr lang="en-US" altLang="zh-CN" sz="2000" dirty="0" err="1" smtClean="0"/>
              <a:t>rgsabound</a:t>
            </a:r>
            <a:r>
              <a:rPr lang="en-US" altLang="zh-CN" sz="2000" dirty="0" smtClean="0"/>
              <a:t>[ 1 ];} SAFEARRAY;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数据类型 </a:t>
            </a:r>
            <a:r>
              <a:rPr lang="en-US" altLang="zh-CN" dirty="0" smtClean="0"/>
              <a:t>- SAFEARRAY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创建数组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返回创建好的数组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其中</a:t>
            </a:r>
            <a:r>
              <a:rPr lang="en-US" altLang="zh-CN" dirty="0" smtClean="0"/>
              <a:t>SAFEARRRAYBOUND</a:t>
            </a:r>
            <a:r>
              <a:rPr lang="zh-CN" altLang="en-US" dirty="0" smtClean="0"/>
              <a:t>结构的定义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 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285852" y="2285992"/>
            <a:ext cx="6858048" cy="1571636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2"/>
            <a:r>
              <a:rPr lang="en-US" altLang="zh-CN" sz="2000" dirty="0" smtClean="0"/>
              <a:t>SAFEARRAY </a:t>
            </a:r>
            <a:r>
              <a:rPr lang="en-US" altLang="zh-CN" sz="2000" dirty="0" err="1" smtClean="0"/>
              <a:t>SafeArrayCreate</a:t>
            </a:r>
            <a:r>
              <a:rPr lang="en-US" altLang="zh-CN" sz="2000" dirty="0" smtClean="0"/>
              <a:t>(</a:t>
            </a:r>
          </a:p>
          <a:p>
            <a:pPr lvl="2"/>
            <a:r>
              <a:rPr lang="en-US" altLang="zh-CN" sz="2000" dirty="0" smtClean="0"/>
              <a:t>VARTYPE  </a:t>
            </a:r>
            <a:r>
              <a:rPr lang="en-US" altLang="zh-CN" sz="2000" dirty="0" err="1" smtClean="0"/>
              <a:t>vt</a:t>
            </a:r>
            <a:r>
              <a:rPr lang="en-US" altLang="zh-CN" sz="2000" dirty="0" smtClean="0"/>
              <a:t>, //</a:t>
            </a:r>
            <a:r>
              <a:rPr lang="zh-CN" altLang="en-US" sz="2000" dirty="0" smtClean="0"/>
              <a:t>数组类型 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 unsigned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cDims</a:t>
            </a:r>
            <a:r>
              <a:rPr lang="en-US" altLang="zh-CN" sz="2000" dirty="0" smtClean="0"/>
              <a:t>,//</a:t>
            </a:r>
            <a:r>
              <a:rPr lang="zh-CN" altLang="en-US" sz="2000" dirty="0" smtClean="0"/>
              <a:t>数组维数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 </a:t>
            </a:r>
            <a:r>
              <a:rPr lang="en-US" altLang="zh-CN" sz="2000" dirty="0" smtClean="0"/>
              <a:t>SAFEARRRAYBOUND FAR* </a:t>
            </a:r>
            <a:r>
              <a:rPr lang="en-US" altLang="zh-CN" sz="2000" dirty="0" err="1" smtClean="0"/>
              <a:t>rgsabound</a:t>
            </a:r>
            <a:r>
              <a:rPr lang="en-US" altLang="zh-CN" sz="2000" dirty="0" smtClean="0"/>
              <a:t>  //</a:t>
            </a:r>
            <a:r>
              <a:rPr lang="zh-CN" altLang="en-US" sz="2000" dirty="0" smtClean="0"/>
              <a:t>每一维的边界</a:t>
            </a:r>
            <a:r>
              <a:rPr lang="en-US" altLang="zh-CN" sz="2000" dirty="0" smtClean="0"/>
              <a:t>);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285852" y="4929198"/>
            <a:ext cx="6858048" cy="1143008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2"/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tagSAFEARRAYBOUND</a:t>
            </a:r>
            <a:r>
              <a:rPr lang="en-US" altLang="zh-CN" sz="2000" dirty="0" smtClean="0"/>
              <a:t> {</a:t>
            </a:r>
          </a:p>
          <a:p>
            <a:pPr lvl="2"/>
            <a:r>
              <a:rPr lang="en-US" altLang="zh-CN" sz="2000" dirty="0" smtClean="0"/>
              <a:t> unsigned long </a:t>
            </a:r>
            <a:r>
              <a:rPr lang="en-US" altLang="zh-CN" sz="2000" dirty="0" err="1" smtClean="0"/>
              <a:t>cElements</a:t>
            </a:r>
            <a:r>
              <a:rPr lang="en-US" altLang="zh-CN" sz="2000" dirty="0" smtClean="0"/>
              <a:t>;//</a:t>
            </a:r>
            <a:r>
              <a:rPr lang="zh-CN" altLang="en-US" sz="2000" dirty="0" smtClean="0"/>
              <a:t>数组元素数量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long </a:t>
            </a:r>
            <a:r>
              <a:rPr lang="en-US" altLang="zh-CN" sz="2000" dirty="0" err="1" smtClean="0"/>
              <a:t>lLbound</a:t>
            </a:r>
            <a:r>
              <a:rPr lang="en-US" altLang="zh-CN" sz="2000" dirty="0" smtClean="0"/>
              <a:t>;//</a:t>
            </a:r>
            <a:r>
              <a:rPr lang="zh-CN" altLang="en-US" sz="2000" dirty="0" smtClean="0"/>
              <a:t>最低索引号</a:t>
            </a:r>
            <a:r>
              <a:rPr lang="en-US" altLang="zh-CN" sz="2000" dirty="0" smtClean="0"/>
              <a:t>} SAFEARRAYBOUND;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数据类型 </a:t>
            </a:r>
            <a:r>
              <a:rPr lang="en-US" altLang="zh-CN" dirty="0" smtClean="0"/>
              <a:t>- SAFEARRAY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数组赋值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HRESULT </a:t>
            </a:r>
            <a:r>
              <a:rPr lang="en-US" altLang="zh-CN" dirty="0" err="1" smtClean="0"/>
              <a:t>SafeArrayPutElement</a:t>
            </a:r>
            <a:r>
              <a:rPr lang="en-US" altLang="zh-CN" dirty="0" smtClean="0"/>
              <a:t>(SAFEARRAY FAR*  </a:t>
            </a:r>
            <a:r>
              <a:rPr lang="en-US" altLang="zh-CN" dirty="0" err="1" smtClean="0"/>
              <a:t>psa</a:t>
            </a:r>
            <a:r>
              <a:rPr lang="en-US" altLang="zh-CN" dirty="0" smtClean="0"/>
              <a:t>,//</a:t>
            </a:r>
            <a:r>
              <a:rPr lang="zh-CN" altLang="en-US" dirty="0" smtClean="0"/>
              <a:t>数组指针</a:t>
            </a:r>
            <a:r>
              <a:rPr lang="en-US" altLang="zh-CN" dirty="0" smtClean="0"/>
              <a:t>long FAR* </a:t>
            </a:r>
            <a:r>
              <a:rPr lang="en-US" altLang="zh-CN" dirty="0" err="1" smtClean="0"/>
              <a:t>rgIndices</a:t>
            </a:r>
            <a:r>
              <a:rPr lang="en-US" altLang="zh-CN" dirty="0" smtClean="0"/>
              <a:t>,//</a:t>
            </a:r>
            <a:r>
              <a:rPr lang="zh-CN" altLang="en-US" dirty="0" smtClean="0"/>
              <a:t>数组坐标</a:t>
            </a:r>
            <a:r>
              <a:rPr lang="en-US" altLang="zh-CN" dirty="0" smtClean="0"/>
              <a:t>void FAR* 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//</a:t>
            </a:r>
            <a:r>
              <a:rPr lang="zh-CN" altLang="en-US" dirty="0" smtClean="0"/>
              <a:t>值的地址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数组取值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HRESULT </a:t>
            </a:r>
            <a:r>
              <a:rPr lang="en-US" altLang="zh-CN" dirty="0" err="1" smtClean="0"/>
              <a:t>SafeArrayGetElement</a:t>
            </a:r>
            <a:r>
              <a:rPr lang="en-US" altLang="zh-CN" dirty="0" smtClean="0"/>
              <a:t>(SAFEARRAY FAR*  </a:t>
            </a:r>
            <a:r>
              <a:rPr lang="en-US" altLang="zh-CN" dirty="0" err="1" smtClean="0"/>
              <a:t>psa</a:t>
            </a:r>
            <a:r>
              <a:rPr lang="en-US" altLang="zh-CN" dirty="0" smtClean="0"/>
              <a:t>, long FAR*  </a:t>
            </a:r>
            <a:r>
              <a:rPr lang="en-US" altLang="zh-CN" dirty="0" err="1" smtClean="0"/>
              <a:t>rgIndices</a:t>
            </a:r>
            <a:r>
              <a:rPr lang="en-US" altLang="zh-CN" dirty="0" smtClean="0"/>
              <a:t>, void FAR* 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);</a:t>
            </a:r>
          </a:p>
          <a:p>
            <a:r>
              <a:rPr lang="zh-CN" altLang="en-US" dirty="0" smtClean="0"/>
              <a:t> 删除数组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HRESULT </a:t>
            </a:r>
            <a:r>
              <a:rPr lang="en-US" altLang="zh-CN" dirty="0" err="1" smtClean="0"/>
              <a:t>SafeArrayDestroy</a:t>
            </a:r>
            <a:r>
              <a:rPr lang="en-US" altLang="zh-CN" dirty="0" smtClean="0"/>
              <a:t>(SAFEARRAY FAR*  </a:t>
            </a:r>
            <a:r>
              <a:rPr lang="en-US" altLang="zh-CN" dirty="0" err="1" smtClean="0"/>
              <a:t>psa</a:t>
            </a:r>
            <a:r>
              <a:rPr lang="en-US" altLang="zh-CN" dirty="0" smtClean="0"/>
              <a:t> );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接口调度 </a:t>
            </a:r>
            <a:r>
              <a:rPr lang="en-US" altLang="zh-CN" b="1" dirty="0" smtClean="0"/>
              <a:t>- </a:t>
            </a:r>
            <a:r>
              <a:rPr lang="en-US" altLang="zh-CN" dirty="0" err="1" smtClean="0"/>
              <a:t>IDispatch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IDispatch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IDispatch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接口可以提供不需要头文件调用接口的方法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相对于使用头文件，效率会稍微降低</a:t>
            </a:r>
            <a:endParaRPr lang="en-US" altLang="zh-CN" dirty="0" smtClean="0"/>
          </a:p>
          <a:p>
            <a:r>
              <a:rPr lang="zh-CN" altLang="en-US" dirty="0" smtClean="0"/>
              <a:t>类型库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类型库的作用是包含了组件接口的相关信息，可以通过这些信息知道接口的定义等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接口调度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IDispatch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IDispacth</a:t>
            </a:r>
            <a:r>
              <a:rPr lang="zh-CN" altLang="en-US" dirty="0" smtClean="0"/>
              <a:t>父接口是</a:t>
            </a:r>
            <a:r>
              <a:rPr lang="en-US" altLang="zh-CN" dirty="0" err="1" smtClean="0"/>
              <a:t>Iunknown</a:t>
            </a:r>
            <a:endParaRPr lang="en-US" altLang="zh-CN" dirty="0" smtClean="0"/>
          </a:p>
          <a:p>
            <a:r>
              <a:rPr lang="en-US" altLang="zh-CN" dirty="0" err="1" smtClean="0"/>
              <a:t>IDispatch</a:t>
            </a:r>
            <a:r>
              <a:rPr lang="zh-CN" altLang="en-US" dirty="0" smtClean="0"/>
              <a:t>接口函数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GetTypeInfo</a:t>
            </a:r>
            <a:r>
              <a:rPr lang="zh-CN" altLang="en-US" dirty="0" smtClean="0"/>
              <a:t>获取接口信息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GetTypeInfoCount</a:t>
            </a:r>
            <a:r>
              <a:rPr lang="zh-CN" altLang="en-US" dirty="0" smtClean="0"/>
              <a:t>获取接口信息的数量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GetIDsOfNames</a:t>
            </a:r>
            <a:r>
              <a:rPr lang="zh-CN" altLang="en-US" dirty="0" smtClean="0"/>
              <a:t>作用是根据函数名称，获取函数的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Invoke</a:t>
            </a:r>
            <a:r>
              <a:rPr lang="zh-CN" altLang="en-US" dirty="0" smtClean="0"/>
              <a:t> 调用接口的函数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接口调度的实现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IDispatch</a:t>
            </a:r>
            <a:r>
              <a:rPr lang="zh-CN" altLang="en-US" dirty="0" smtClean="0"/>
              <a:t>接口的实现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</a:t>
            </a:r>
            <a:r>
              <a:rPr lang="en-US" altLang="zh-CN" dirty="0" smtClean="0"/>
              <a:t>ATL Com</a:t>
            </a:r>
            <a:r>
              <a:rPr lang="zh-CN" altLang="en-US" dirty="0" smtClean="0"/>
              <a:t>项目添加</a:t>
            </a:r>
            <a:r>
              <a:rPr lang="en-US" altLang="zh-CN" dirty="0" smtClean="0"/>
              <a:t>ATL Object</a:t>
            </a:r>
            <a:r>
              <a:rPr lang="zh-CN" altLang="en-US" dirty="0" smtClean="0"/>
              <a:t>，并选择</a:t>
            </a:r>
            <a:r>
              <a:rPr lang="en-US" altLang="zh-CN" dirty="0" smtClean="0"/>
              <a:t>interface - dual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添加方法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接口的父接口为</a:t>
            </a:r>
            <a:r>
              <a:rPr lang="en-US" altLang="zh-CN" dirty="0" err="1" smtClean="0"/>
              <a:t>Idispatch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interface IMath2 : </a:t>
            </a:r>
            <a:r>
              <a:rPr lang="en-US" altLang="zh-CN" dirty="0" err="1" smtClean="0"/>
              <a:t>Idispatch</a:t>
            </a:r>
            <a:endParaRPr lang="en-US" altLang="zh-CN" dirty="0" smtClean="0"/>
          </a:p>
          <a:p>
            <a:r>
              <a:rPr lang="zh-CN" altLang="en-US" dirty="0" smtClean="0"/>
              <a:t>组件的父类，增加了</a:t>
            </a:r>
            <a:r>
              <a:rPr lang="en-US" altLang="zh-CN" dirty="0" err="1" smtClean="0"/>
              <a:t>IDispatchImpl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 </a:t>
            </a:r>
            <a:r>
              <a:rPr lang="en-US" altLang="zh-CN" dirty="0" err="1" smtClean="0"/>
              <a:t>IDispatchImpl</a:t>
            </a:r>
            <a:r>
              <a:rPr lang="en-US" altLang="zh-CN" dirty="0" smtClean="0"/>
              <a:t>&lt;IMath2, &amp;IID_IMath2, &amp;</a:t>
            </a:r>
            <a:r>
              <a:rPr lang="en-US" altLang="zh-CN" dirty="0" err="1" smtClean="0"/>
              <a:t>LIBID_ATLDISPLib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添加了</a:t>
            </a:r>
            <a:r>
              <a:rPr lang="en-US" altLang="zh-CN" dirty="0" err="1" smtClean="0"/>
              <a:t>IDispatch</a:t>
            </a:r>
            <a:r>
              <a:rPr lang="zh-CN" altLang="en-US" dirty="0" smtClean="0"/>
              <a:t>接口的映射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COM_INTERFACE_ENTRY(</a:t>
            </a:r>
            <a:r>
              <a:rPr lang="en-US" altLang="zh-CN" dirty="0" err="1" smtClean="0"/>
              <a:t>IDispatch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添加接口方法的返回值必须是</a:t>
            </a:r>
            <a:r>
              <a:rPr lang="en-US" altLang="zh-CN" dirty="0" smtClean="0"/>
              <a:t>HRESULT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IDL</a:t>
            </a:r>
            <a:r>
              <a:rPr lang="zh-CN" altLang="en-US" dirty="0" smtClean="0"/>
              <a:t>中，每个接口方法都有一个唯一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号相对应，用于标示这个方法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接口函数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GetIDsOfNames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GetIDsOfNames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00100" y="2285992"/>
            <a:ext cx="6500858" cy="2214578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smtClean="0"/>
              <a:t>HRESULT </a:t>
            </a:r>
            <a:r>
              <a:rPr lang="en-US" altLang="zh-CN" dirty="0" err="1" smtClean="0"/>
              <a:t>GetIDsOfNames</a:t>
            </a:r>
            <a:r>
              <a:rPr lang="en-US" altLang="zh-CN" dirty="0" smtClean="0"/>
              <a:t>( </a:t>
            </a:r>
          </a:p>
          <a:p>
            <a:r>
              <a:rPr lang="en-US" altLang="zh-CN" dirty="0" smtClean="0"/>
              <a:t>       REFIID  </a:t>
            </a:r>
            <a:r>
              <a:rPr lang="en-US" altLang="zh-CN" dirty="0" err="1" smtClean="0"/>
              <a:t>riid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保留值                  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OLECHAR FAR* FAR*  </a:t>
            </a:r>
            <a:r>
              <a:rPr lang="en-US" altLang="zh-CN" dirty="0" err="1" smtClean="0"/>
              <a:t>rgszNames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函数名称数组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cNames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名称的数组的长度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LCID </a:t>
            </a:r>
            <a:r>
              <a:rPr lang="en-US" altLang="zh-CN" dirty="0" err="1" smtClean="0"/>
              <a:t>lcid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语言编码                 </a:t>
            </a:r>
          </a:p>
          <a:p>
            <a:r>
              <a:rPr lang="zh-CN" altLang="en-US" dirty="0" smtClean="0"/>
              <a:t>       </a:t>
            </a:r>
            <a:r>
              <a:rPr lang="en-US" altLang="zh-CN" dirty="0" smtClean="0"/>
              <a:t>DISPID FAR*  </a:t>
            </a:r>
            <a:r>
              <a:rPr lang="en-US" altLang="zh-CN" dirty="0" err="1" smtClean="0"/>
              <a:t>rgDispId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返回函数对应的</a:t>
            </a:r>
            <a:r>
              <a:rPr lang="en-US" altLang="zh-CN" dirty="0" smtClean="0"/>
              <a:t>ID          </a:t>
            </a:r>
          </a:p>
          <a:p>
            <a:r>
              <a:rPr lang="en-US" altLang="zh-CN" dirty="0" smtClean="0"/>
              <a:t>     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常用消息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WM_QUIT - </a:t>
            </a:r>
            <a:r>
              <a:rPr lang="zh-CN" altLang="en-US" dirty="0" smtClean="0"/>
              <a:t>用于结束消息循环处理。</a:t>
            </a:r>
          </a:p>
          <a:p>
            <a:pPr lvl="1">
              <a:buNone/>
            </a:pPr>
            <a:r>
              <a:rPr lang="en-US" altLang="zh-CN" dirty="0" err="1" smtClean="0"/>
              <a:t>wParam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PostQuitMessage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函数传递的参数。</a:t>
            </a:r>
          </a:p>
          <a:p>
            <a:pPr lvl="1">
              <a:buNone/>
            </a:pPr>
            <a:r>
              <a:rPr lang="en-US" altLang="zh-CN" dirty="0" err="1" smtClean="0"/>
              <a:t>lParam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不使用</a:t>
            </a:r>
          </a:p>
          <a:p>
            <a:pPr lvl="1">
              <a:buNone/>
            </a:pPr>
            <a:r>
              <a:rPr lang="zh-CN" altLang="en-US" dirty="0" smtClean="0"/>
              <a:t>当</a:t>
            </a:r>
            <a:r>
              <a:rPr lang="en-US" altLang="zh-CN" dirty="0" err="1" smtClean="0"/>
              <a:t>GetMessage</a:t>
            </a:r>
            <a:r>
              <a:rPr lang="zh-CN" altLang="en-US" dirty="0" smtClean="0"/>
              <a:t>收到这个消息后，会返回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，结束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处理，退出消息循环。</a:t>
            </a:r>
          </a:p>
          <a:p>
            <a:pPr>
              <a:buNone/>
            </a:pPr>
            <a:r>
              <a:rPr lang="en-US" altLang="zh-CN" dirty="0" smtClean="0"/>
              <a:t>WM_PAINT - </a:t>
            </a:r>
            <a:r>
              <a:rPr lang="zh-CN" altLang="en-US" dirty="0" smtClean="0"/>
              <a:t>绘图消息</a:t>
            </a:r>
          </a:p>
          <a:p>
            <a:pPr>
              <a:buNone/>
            </a:pPr>
            <a:r>
              <a:rPr lang="zh-CN" altLang="en-US" dirty="0" smtClean="0"/>
              <a:t>键盘消息</a:t>
            </a:r>
          </a:p>
          <a:p>
            <a:pPr>
              <a:buNone/>
            </a:pPr>
            <a:r>
              <a:rPr lang="zh-CN" altLang="en-US" dirty="0" smtClean="0"/>
              <a:t>鼠标消息</a:t>
            </a:r>
          </a:p>
          <a:p>
            <a:pPr>
              <a:buNone/>
            </a:pPr>
            <a:r>
              <a:rPr lang="zh-CN" altLang="en-US" dirty="0" smtClean="0"/>
              <a:t>定时器消息</a:t>
            </a:r>
            <a:endParaRPr lang="zh-CN" altLang="en-US" dirty="0"/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接口函数 </a:t>
            </a:r>
            <a:r>
              <a:rPr lang="en-US" altLang="zh-CN" dirty="0" smtClean="0"/>
              <a:t>- Invoke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Invoke </a:t>
            </a:r>
            <a:r>
              <a:rPr lang="zh-CN" altLang="en-US" sz="2800" dirty="0" smtClean="0"/>
              <a:t>函数</a:t>
            </a:r>
            <a:endParaRPr lang="en-US" altLang="zh-CN" sz="28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000100" y="2285992"/>
            <a:ext cx="6858048" cy="3071834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smtClean="0"/>
              <a:t>HRESULT Invoke( </a:t>
            </a:r>
          </a:p>
          <a:p>
            <a:r>
              <a:rPr lang="en-US" altLang="zh-CN" dirty="0" smtClean="0"/>
              <a:t>	  DISPID  </a:t>
            </a:r>
            <a:r>
              <a:rPr lang="en-US" altLang="zh-CN" dirty="0" err="1" smtClean="0"/>
              <a:t>dispIdMember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ID     </a:t>
            </a:r>
          </a:p>
          <a:p>
            <a:r>
              <a:rPr lang="en-US" altLang="zh-CN" dirty="0" smtClean="0"/>
              <a:t>	  REFIID  </a:t>
            </a:r>
            <a:r>
              <a:rPr lang="en-US" altLang="zh-CN" dirty="0" err="1" smtClean="0"/>
              <a:t>riid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保留，设置为</a:t>
            </a:r>
            <a:r>
              <a:rPr lang="en-US" altLang="zh-CN" dirty="0" smtClean="0"/>
              <a:t>ID_NULL             </a:t>
            </a:r>
          </a:p>
          <a:p>
            <a:r>
              <a:rPr lang="en-US" altLang="zh-CN" dirty="0" smtClean="0"/>
              <a:t>	  LCID  </a:t>
            </a:r>
            <a:r>
              <a:rPr lang="en-US" altLang="zh-CN" dirty="0" err="1" smtClean="0"/>
              <a:t>lcid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语言标识               </a:t>
            </a:r>
          </a:p>
          <a:p>
            <a:r>
              <a:rPr lang="zh-CN" altLang="en-US" dirty="0" smtClean="0"/>
              <a:t>	  </a:t>
            </a:r>
            <a:r>
              <a:rPr lang="en-US" altLang="zh-CN" dirty="0" smtClean="0"/>
              <a:t>WORD  </a:t>
            </a:r>
            <a:r>
              <a:rPr lang="en-US" altLang="zh-CN" dirty="0" err="1" smtClean="0"/>
              <a:t>wFlags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执行类型             </a:t>
            </a:r>
          </a:p>
          <a:p>
            <a:r>
              <a:rPr lang="zh-CN" altLang="en-US" dirty="0" smtClean="0"/>
              <a:t>	  </a:t>
            </a:r>
            <a:r>
              <a:rPr lang="en-US" altLang="zh-CN" dirty="0" smtClean="0"/>
              <a:t>DISPPARAMS FAR*  </a:t>
            </a:r>
            <a:r>
              <a:rPr lang="en-US" altLang="zh-CN" dirty="0" err="1" smtClean="0"/>
              <a:t>pDispParams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函数参数 </a:t>
            </a:r>
          </a:p>
          <a:p>
            <a:r>
              <a:rPr lang="zh-CN" altLang="en-US" dirty="0" smtClean="0"/>
              <a:t>	  </a:t>
            </a:r>
            <a:r>
              <a:rPr lang="en-US" altLang="zh-CN" dirty="0" smtClean="0"/>
              <a:t>VARIANT FAR*  </a:t>
            </a:r>
            <a:r>
              <a:rPr lang="en-US" altLang="zh-CN" dirty="0" err="1" smtClean="0"/>
              <a:t>pVarResult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函数返回值 </a:t>
            </a:r>
          </a:p>
          <a:p>
            <a:r>
              <a:rPr lang="zh-CN" altLang="en-US" dirty="0" smtClean="0"/>
              <a:t>	  </a:t>
            </a:r>
            <a:r>
              <a:rPr lang="en-US" altLang="zh-CN" dirty="0" smtClean="0"/>
              <a:t>EXCEPINFO FAR*  </a:t>
            </a:r>
            <a:r>
              <a:rPr lang="en-US" altLang="zh-CN" dirty="0" err="1" smtClean="0"/>
              <a:t>pExcepInfo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异常处理 </a:t>
            </a:r>
          </a:p>
          <a:p>
            <a:r>
              <a:rPr lang="zh-CN" altLang="en-US" dirty="0" smtClean="0"/>
              <a:t>	  </a:t>
            </a: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FAR*  </a:t>
            </a:r>
            <a:r>
              <a:rPr lang="en-US" altLang="zh-CN" dirty="0" err="1" smtClean="0"/>
              <a:t>puArgErr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错误代码</a:t>
            </a:r>
          </a:p>
          <a:p>
            <a:r>
              <a:rPr lang="zh-CN" altLang="en-US" dirty="0" smtClean="0"/>
              <a:t>		</a:t>
            </a:r>
            <a:r>
              <a:rPr lang="en-US" altLang="zh-CN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Invoke</a:t>
            </a:r>
            <a:r>
              <a:rPr lang="zh-CN" altLang="en-US" dirty="0" smtClean="0"/>
              <a:t>函数 </a:t>
            </a:r>
            <a:r>
              <a:rPr lang="en-US" altLang="zh-CN" dirty="0" smtClean="0"/>
              <a:t>-</a:t>
            </a:r>
            <a:r>
              <a:rPr lang="zh-CN" altLang="en-US" dirty="0" smtClean="0"/>
              <a:t>无参接口方法的调用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无参接口方法的调用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获取组件的</a:t>
            </a:r>
            <a:r>
              <a:rPr lang="en-US" altLang="zh-CN" dirty="0" err="1" smtClean="0"/>
              <a:t>IDispatch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获取接口函数对应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号，调用函数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释放</a:t>
            </a:r>
            <a:r>
              <a:rPr lang="en-US" altLang="zh-CN" dirty="0" err="1" smtClean="0"/>
              <a:t>IDispatch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28662" y="3571876"/>
            <a:ext cx="6858048" cy="1643074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smtClean="0"/>
              <a:t>DISPPARAMS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    = { 0 };</a:t>
            </a:r>
          </a:p>
          <a:p>
            <a:r>
              <a:rPr lang="en-US" altLang="zh-CN" dirty="0" smtClean="0"/>
              <a:t>       VARIANT    </a:t>
            </a:r>
            <a:r>
              <a:rPr lang="en-US" altLang="zh-CN" dirty="0" err="1" smtClean="0"/>
              <a:t>varResult</a:t>
            </a:r>
            <a:r>
              <a:rPr lang="en-US" altLang="zh-CN" dirty="0" smtClean="0"/>
              <a:t> = { 0 };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piDispatch</a:t>
            </a:r>
            <a:r>
              <a:rPr lang="en-US" altLang="zh-CN" dirty="0" smtClean="0"/>
              <a:t>-&gt;Invoke( </a:t>
            </a:r>
            <a:r>
              <a:rPr lang="en-US" altLang="zh-CN" dirty="0" err="1" smtClean="0"/>
              <a:t>nDispID</a:t>
            </a:r>
            <a:r>
              <a:rPr lang="en-US" altLang="zh-CN" dirty="0" smtClean="0"/>
              <a:t>, IID_NULL, </a:t>
            </a:r>
          </a:p>
          <a:p>
            <a:r>
              <a:rPr lang="en-US" altLang="zh-CN" dirty="0" smtClean="0"/>
              <a:t>        LOCALE_USER_DEFAULT, DISPATCH_METHOD,</a:t>
            </a:r>
          </a:p>
          <a:p>
            <a:r>
              <a:rPr lang="en-US" altLang="zh-CN" dirty="0" smtClean="0"/>
              <a:t>        &amp;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, &amp;</a:t>
            </a:r>
            <a:r>
              <a:rPr lang="en-US" altLang="zh-CN" dirty="0" err="1" smtClean="0"/>
              <a:t>varResult</a:t>
            </a:r>
            <a:r>
              <a:rPr lang="en-US" altLang="zh-CN" dirty="0" smtClean="0"/>
              <a:t>, NULL, NULL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Invoke</a:t>
            </a:r>
            <a:r>
              <a:rPr lang="zh-CN" altLang="en-US" dirty="0" smtClean="0"/>
              <a:t>函数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带参接口方法的调用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带参接口方法的调用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获取组件的</a:t>
            </a:r>
            <a:r>
              <a:rPr lang="en-US" altLang="zh-CN" dirty="0" err="1" smtClean="0"/>
              <a:t>IDispatch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获取接口函数对应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号，构造参数，调用方法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构造参数时，方法参数顺序按照从右向左依次填入参数数组当中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释放</a:t>
            </a:r>
            <a:r>
              <a:rPr lang="en-US" altLang="zh-CN" dirty="0" err="1" smtClean="0"/>
              <a:t>IDispatch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3143248"/>
            <a:ext cx="6858048" cy="1643074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FARSTRUCT </a:t>
            </a:r>
            <a:r>
              <a:rPr lang="en-US" altLang="zh-CN" dirty="0" err="1" smtClean="0"/>
              <a:t>tagDISPPARAMS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VARIANTARG FAR* </a:t>
            </a:r>
            <a:r>
              <a:rPr lang="en-US" altLang="zh-CN" dirty="0" err="1" smtClean="0"/>
              <a:t>rgvarg</a:t>
            </a:r>
            <a:r>
              <a:rPr lang="en-US" altLang="zh-CN" dirty="0" smtClean="0"/>
              <a:t>;  //</a:t>
            </a:r>
            <a:r>
              <a:rPr lang="zh-CN" altLang="en-US" dirty="0" smtClean="0"/>
              <a:t>参数数组地址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DISPID FAR* </a:t>
            </a:r>
            <a:r>
              <a:rPr lang="en-US" altLang="zh-CN" dirty="0" err="1" smtClean="0"/>
              <a:t>rgdispidNamedArgs</a:t>
            </a:r>
            <a:r>
              <a:rPr lang="en-US" altLang="zh-CN" dirty="0" smtClean="0"/>
              <a:t>;  //</a:t>
            </a:r>
            <a:r>
              <a:rPr lang="zh-CN" altLang="en-US" dirty="0" smtClean="0"/>
              <a:t>命名调度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的数组地址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cArgs</a:t>
            </a:r>
            <a:r>
              <a:rPr lang="en-US" altLang="zh-CN" dirty="0" smtClean="0"/>
              <a:t>;      //</a:t>
            </a:r>
            <a:r>
              <a:rPr lang="zh-CN" altLang="en-US" dirty="0" smtClean="0"/>
              <a:t>参数数组的长度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cNamedArgs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命名参数数组的长度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} DISPPARAMS;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Invoke</a:t>
            </a:r>
            <a:r>
              <a:rPr lang="zh-CN" altLang="en-US" dirty="0" smtClean="0"/>
              <a:t>函数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属性的设置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属性的设置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获取组件的</a:t>
            </a:r>
            <a:r>
              <a:rPr lang="en-US" altLang="zh-CN" dirty="0" err="1" smtClean="0"/>
              <a:t>IDispatch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获取属性的对应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号，构造属性参数</a:t>
            </a:r>
            <a:r>
              <a:rPr lang="en-US" altLang="zh-CN" dirty="0" smtClean="0"/>
              <a:t>DISPPARAMS</a:t>
            </a:r>
          </a:p>
          <a:p>
            <a:pPr lvl="1"/>
            <a:r>
              <a:rPr lang="zh-CN" altLang="en-US" dirty="0" smtClean="0"/>
              <a:t>需要命名</a:t>
            </a:r>
            <a:r>
              <a:rPr lang="en-US" altLang="zh-CN" dirty="0" smtClean="0"/>
              <a:t>ID</a:t>
            </a:r>
            <a:r>
              <a:rPr lang="zh-CN" altLang="en-US" dirty="0" smtClean="0"/>
              <a:t>作为参数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smtClean="0"/>
              <a:t>DISPATCH_PROPERTYPUT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Invoke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00100" y="2714620"/>
            <a:ext cx="6858048" cy="2857520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smtClean="0"/>
              <a:t>VARIANT </a:t>
            </a:r>
            <a:r>
              <a:rPr lang="en-US" altLang="zh-CN" dirty="0" err="1" smtClean="0"/>
              <a:t>varNum</a:t>
            </a:r>
            <a:r>
              <a:rPr lang="en-US" altLang="zh-CN" dirty="0" smtClean="0"/>
              <a:t> = { 0 };</a:t>
            </a:r>
          </a:p>
          <a:p>
            <a:r>
              <a:rPr lang="en-US" altLang="zh-CN" dirty="0" err="1" smtClean="0"/>
              <a:t>varNum.vt</a:t>
            </a:r>
            <a:r>
              <a:rPr lang="en-US" altLang="zh-CN" dirty="0" smtClean="0"/>
              <a:t>   = VT_I4;</a:t>
            </a:r>
          </a:p>
          <a:p>
            <a:r>
              <a:rPr lang="en-US" altLang="zh-CN" dirty="0" err="1" smtClean="0"/>
              <a:t>varNum.lVal</a:t>
            </a:r>
            <a:r>
              <a:rPr lang="en-US" altLang="zh-CN" dirty="0" smtClean="0"/>
              <a:t> = 100;</a:t>
            </a:r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在调用函数的名称前，添加“</a:t>
            </a:r>
            <a:r>
              <a:rPr lang="en-US" altLang="zh-CN" dirty="0" smtClean="0"/>
              <a:t>put_”</a:t>
            </a:r>
          </a:p>
          <a:p>
            <a:r>
              <a:rPr lang="en-US" altLang="zh-CN" dirty="0" smtClean="0"/>
              <a:t>DISPID </a:t>
            </a:r>
            <a:r>
              <a:rPr lang="en-US" altLang="zh-CN" dirty="0" err="1" smtClean="0"/>
              <a:t>nDispIDNamed</a:t>
            </a:r>
            <a:r>
              <a:rPr lang="en-US" altLang="zh-CN" dirty="0" smtClean="0"/>
              <a:t> = DISPID_PROPERTYPUT; </a:t>
            </a:r>
          </a:p>
          <a:p>
            <a:r>
              <a:rPr lang="en-US" altLang="zh-CN" dirty="0" smtClean="0"/>
              <a:t>DISPPARAMS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 = { 0 };</a:t>
            </a:r>
          </a:p>
          <a:p>
            <a:r>
              <a:rPr lang="en-US" altLang="zh-CN" dirty="0" err="1" smtClean="0"/>
              <a:t>params.cArgs</a:t>
            </a:r>
            <a:r>
              <a:rPr lang="en-US" altLang="zh-CN" dirty="0" smtClean="0"/>
              <a:t>      = 1;</a:t>
            </a:r>
          </a:p>
          <a:p>
            <a:r>
              <a:rPr lang="en-US" altLang="zh-CN" dirty="0" err="1" smtClean="0"/>
              <a:t>params.rgvarg</a:t>
            </a:r>
            <a:r>
              <a:rPr lang="en-US" altLang="zh-CN" dirty="0" smtClean="0"/>
              <a:t>     = &amp;</a:t>
            </a:r>
            <a:r>
              <a:rPr lang="en-US" altLang="zh-CN" dirty="0" err="1" smtClean="0"/>
              <a:t>varNum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params.cNamedArgs</a:t>
            </a:r>
            <a:r>
              <a:rPr lang="en-US" altLang="zh-CN" dirty="0" smtClean="0"/>
              <a:t> = 1;</a:t>
            </a:r>
          </a:p>
          <a:p>
            <a:r>
              <a:rPr lang="en-US" altLang="zh-CN" dirty="0" err="1" smtClean="0"/>
              <a:t>params.rgdispidNamedArgs</a:t>
            </a:r>
            <a:r>
              <a:rPr lang="en-US" altLang="zh-CN" dirty="0" smtClean="0"/>
              <a:t> = &amp;</a:t>
            </a:r>
            <a:r>
              <a:rPr lang="en-US" altLang="zh-CN" dirty="0" err="1" smtClean="0"/>
              <a:t>nDispIDNamed</a:t>
            </a:r>
            <a:r>
              <a:rPr lang="en-US" altLang="zh-CN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Invoke</a:t>
            </a:r>
            <a:r>
              <a:rPr lang="zh-CN" altLang="en-US" dirty="0" smtClean="0"/>
              <a:t>函数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属性的获取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属性的获取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获取组件的</a:t>
            </a:r>
            <a:r>
              <a:rPr lang="en-US" altLang="zh-CN" dirty="0" err="1" smtClean="0"/>
              <a:t>IDispatch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获取属性的对应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DISPATCH_PROPERTYGET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Invoke</a:t>
            </a:r>
            <a:r>
              <a:rPr lang="zh-CN" altLang="en-US" dirty="0" smtClean="0"/>
              <a:t>函数，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获取的值保存在</a:t>
            </a:r>
            <a:r>
              <a:rPr lang="en-US" altLang="zh-CN" dirty="0" smtClean="0"/>
              <a:t>Invoke</a:t>
            </a:r>
            <a:r>
              <a:rPr lang="zh-CN" altLang="en-US" dirty="0" smtClean="0"/>
              <a:t>函数的返回结果参数（第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个参数）中。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使用类型库调用接口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自动化和</a:t>
            </a:r>
            <a:r>
              <a:rPr lang="en-US" altLang="zh-CN" dirty="0" smtClean="0"/>
              <a:t>ActiveX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778000"/>
            <a:ext cx="5610225" cy="39703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908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556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3204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5148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4500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852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33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</p:bldLst>
  </p:timing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自动化程序 </a:t>
            </a:r>
            <a:r>
              <a:rPr lang="en-US" altLang="zh-CN" b="1" dirty="0" smtClean="0"/>
              <a:t>- Automation</a:t>
            </a:r>
            <a:endParaRPr lang="en-US" altLang="zh-CN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Automation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Automation</a:t>
            </a:r>
            <a:r>
              <a:rPr lang="zh-CN" altLang="en-US" dirty="0" smtClean="0"/>
              <a:t>程序一个应用程序将自己的功能提供给其他应用程序使用。采用</a:t>
            </a:r>
            <a:r>
              <a:rPr lang="en-US" altLang="zh-CN" dirty="0" smtClean="0"/>
              <a:t>COM</a:t>
            </a:r>
            <a:r>
              <a:rPr lang="zh-CN" altLang="en-US" dirty="0" smtClean="0"/>
              <a:t>技术，公开自己的接口，让其他程序使用。</a:t>
            </a:r>
            <a:endParaRPr lang="en-US" altLang="zh-CN" dirty="0" smtClean="0"/>
          </a:p>
          <a:p>
            <a:r>
              <a:rPr lang="en-US" altLang="zh-CN" dirty="0" smtClean="0"/>
              <a:t>Automation</a:t>
            </a:r>
            <a:r>
              <a:rPr lang="zh-CN" altLang="en-US" dirty="0" smtClean="0"/>
              <a:t>程序的分类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Automation</a:t>
            </a:r>
            <a:r>
              <a:rPr lang="zh-CN" altLang="en-US" dirty="0" smtClean="0"/>
              <a:t>服务器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提供功能的程序。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Automation</a:t>
            </a:r>
            <a:r>
              <a:rPr lang="zh-CN" altLang="en-US" dirty="0" smtClean="0"/>
              <a:t>客户端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使用这些功能的程序。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Automation</a:t>
            </a:r>
            <a:r>
              <a:rPr lang="zh-CN" altLang="en-US" dirty="0" smtClean="0"/>
              <a:t>客户端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内嵌式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创建容器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</a:t>
            </a:r>
            <a:endParaRPr lang="en-US" altLang="zh-CN" dirty="0" smtClean="0"/>
          </a:p>
          <a:p>
            <a:r>
              <a:rPr lang="zh-CN" altLang="en-US" dirty="0" smtClean="0"/>
              <a:t>客户端式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显示服务器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 </a:t>
            </a:r>
            <a:r>
              <a:rPr lang="en-US" altLang="zh-CN" dirty="0" smtClean="0"/>
              <a:t>Automation</a:t>
            </a:r>
            <a:r>
              <a:rPr lang="zh-CN" altLang="en-US" dirty="0" smtClean="0"/>
              <a:t>服务器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EXE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建立支持</a:t>
            </a:r>
            <a:r>
              <a:rPr lang="en-US" altLang="zh-CN" dirty="0" smtClean="0"/>
              <a:t>Automation</a:t>
            </a:r>
            <a:r>
              <a:rPr lang="zh-CN" altLang="en-US" dirty="0" smtClean="0"/>
              <a:t>的项目在建立</a:t>
            </a:r>
            <a:r>
              <a:rPr lang="en-US" altLang="zh-CN" dirty="0" smtClean="0"/>
              <a:t>MFC APP</a:t>
            </a:r>
            <a:r>
              <a:rPr lang="zh-CN" altLang="en-US" dirty="0" smtClean="0"/>
              <a:t>向导中要选择</a:t>
            </a:r>
            <a:r>
              <a:rPr lang="en-US" altLang="zh-CN" dirty="0" smtClean="0"/>
              <a:t>Automation</a:t>
            </a:r>
            <a:r>
              <a:rPr lang="zh-CN" altLang="en-US" dirty="0" smtClean="0"/>
              <a:t>选项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添加接口和方法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导入服务器的类型库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 smtClean="0"/>
              <a:t>IDispatch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使用服务器的功能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消息的获取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GetMessage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从系统获取消息，将消息从系统中移除，阻塞函数。当系统无消息时，</a:t>
            </a:r>
            <a:r>
              <a:rPr lang="en-US" altLang="zh-CN" dirty="0" err="1" smtClean="0"/>
              <a:t>GetMessage</a:t>
            </a:r>
            <a:r>
              <a:rPr lang="zh-CN" altLang="en-US" dirty="0" smtClean="0"/>
              <a:t>会等候下一条消息。</a:t>
            </a:r>
          </a:p>
          <a:p>
            <a:r>
              <a:rPr lang="en-US" altLang="zh-CN" dirty="0" err="1" smtClean="0"/>
              <a:t>PeekMessage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以查看的方式从系统获取消息，可以不将消息从系统移除，非阻塞函数。当系统无消息时，返回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，继续执行后续代码。</a:t>
            </a:r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PeekMessage</a:t>
            </a:r>
            <a:r>
              <a:rPr lang="en-US" altLang="zh-CN" dirty="0" smtClean="0"/>
              <a:t>(</a:t>
            </a:r>
          </a:p>
          <a:p>
            <a:pPr lvl="2">
              <a:buNone/>
            </a:pPr>
            <a:r>
              <a:rPr lang="en-US" altLang="zh-CN" dirty="0" smtClean="0"/>
              <a:t>LPMSG </a:t>
            </a:r>
            <a:r>
              <a:rPr lang="en-US" altLang="zh-CN" dirty="0" err="1" smtClean="0"/>
              <a:t>lpMsg</a:t>
            </a:r>
            <a:r>
              <a:rPr lang="en-US" altLang="zh-CN" dirty="0" smtClean="0"/>
              <a:t>,         // message information</a:t>
            </a:r>
          </a:p>
          <a:p>
            <a:pPr lvl="2">
              <a:buNone/>
            </a:pPr>
            <a:r>
              <a:rPr lang="en-US" altLang="zh-CN" dirty="0" smtClean="0"/>
              <a:t>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          // handle to window</a:t>
            </a:r>
          </a:p>
          <a:p>
            <a:pPr lvl="2">
              <a:buNone/>
            </a:pPr>
            <a:r>
              <a:rPr lang="en-US" altLang="zh-CN" dirty="0" smtClean="0"/>
              <a:t>UINT </a:t>
            </a:r>
            <a:r>
              <a:rPr lang="en-US" altLang="zh-CN" dirty="0" err="1" smtClean="0"/>
              <a:t>wMsgFilterMin</a:t>
            </a:r>
            <a:r>
              <a:rPr lang="en-US" altLang="zh-CN" dirty="0" smtClean="0"/>
              <a:t>,  // first message</a:t>
            </a:r>
          </a:p>
          <a:p>
            <a:pPr lvl="2">
              <a:buNone/>
            </a:pPr>
            <a:r>
              <a:rPr lang="en-US" altLang="zh-CN" dirty="0" smtClean="0"/>
              <a:t>UINT </a:t>
            </a:r>
            <a:r>
              <a:rPr lang="en-US" altLang="zh-CN" dirty="0" err="1" smtClean="0"/>
              <a:t>wMsgFilterMax</a:t>
            </a:r>
            <a:r>
              <a:rPr lang="en-US" altLang="zh-CN" dirty="0" smtClean="0"/>
              <a:t>,  // last message</a:t>
            </a:r>
          </a:p>
          <a:p>
            <a:pPr lvl="2">
              <a:buNone/>
            </a:pPr>
            <a:r>
              <a:rPr lang="en-US" altLang="zh-CN" dirty="0" smtClean="0"/>
              <a:t>UINT </a:t>
            </a:r>
            <a:r>
              <a:rPr lang="en-US" altLang="zh-CN" dirty="0" err="1" smtClean="0"/>
              <a:t>wRemoveMsg</a:t>
            </a:r>
            <a:r>
              <a:rPr lang="en-US" altLang="zh-CN" dirty="0" smtClean="0"/>
              <a:t> //</a:t>
            </a:r>
            <a:r>
              <a:rPr lang="zh-CN" altLang="en-US" dirty="0" smtClean="0"/>
              <a:t>移除标识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 </a:t>
            </a:r>
            <a:r>
              <a:rPr lang="en-US" altLang="zh-CN" dirty="0" smtClean="0"/>
              <a:t>Automation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DLL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MFC Regular DLL</a:t>
            </a:r>
            <a:r>
              <a:rPr lang="zh-CN" altLang="en-US" dirty="0" smtClean="0"/>
              <a:t>项目，选择</a:t>
            </a:r>
            <a:r>
              <a:rPr lang="en-US" altLang="zh-CN" dirty="0" smtClean="0"/>
              <a:t>Automation</a:t>
            </a:r>
            <a:r>
              <a:rPr lang="zh-CN" altLang="en-US" dirty="0" smtClean="0"/>
              <a:t>的支持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添加类和接口添加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类，父类必须是</a:t>
            </a:r>
            <a:r>
              <a:rPr lang="en-US" altLang="zh-CN" dirty="0" err="1" smtClean="0"/>
              <a:t>CCmdTarget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类，而且还有选择</a:t>
            </a:r>
            <a:r>
              <a:rPr lang="en-US" altLang="zh-CN" dirty="0" err="1" smtClean="0"/>
              <a:t>Autonmation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Create By </a:t>
            </a:r>
            <a:r>
              <a:rPr lang="en-US" altLang="zh-CN" dirty="0" err="1" smtClean="0"/>
              <a:t>TypeID</a:t>
            </a:r>
            <a:r>
              <a:rPr lang="zh-CN" altLang="en-US" dirty="0" smtClean="0"/>
              <a:t>的选项。添加后会生成相应的接口。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需要使用 </a:t>
            </a:r>
            <a:r>
              <a:rPr lang="en-US" altLang="zh-CN" dirty="0" smtClean="0"/>
              <a:t>Regsvr32 </a:t>
            </a:r>
            <a:r>
              <a:rPr lang="zh-CN" altLang="en-US" dirty="0" smtClean="0"/>
              <a:t>工具完成组件的注册。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创建导入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的类型库，生成相应的</a:t>
            </a:r>
            <a:r>
              <a:rPr lang="en-US" altLang="zh-CN" dirty="0" err="1" smtClean="0"/>
              <a:t>Dispacth</a:t>
            </a:r>
            <a:r>
              <a:rPr lang="zh-CN" altLang="en-US" dirty="0" smtClean="0"/>
              <a:t>的类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使用创建</a:t>
            </a:r>
            <a:r>
              <a:rPr lang="en-US" altLang="zh-CN" dirty="0" smtClean="0"/>
              <a:t>Dispatch</a:t>
            </a:r>
            <a:r>
              <a:rPr lang="zh-CN" altLang="en-US" dirty="0" smtClean="0"/>
              <a:t>接口。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ActiveX </a:t>
            </a:r>
            <a:r>
              <a:rPr lang="zh-CN" altLang="en-US" dirty="0" smtClean="0"/>
              <a:t>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ActiveX </a:t>
            </a:r>
            <a:r>
              <a:rPr lang="zh-CN" altLang="en-US" sz="2800" dirty="0" smtClean="0"/>
              <a:t>控件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ActiveX </a:t>
            </a:r>
            <a:r>
              <a:rPr lang="zh-CN" altLang="en-US" sz="2400" dirty="0" smtClean="0"/>
              <a:t>控件就是将</a:t>
            </a:r>
            <a:r>
              <a:rPr lang="en-US" altLang="zh-CN" sz="2400" dirty="0" smtClean="0"/>
              <a:t>COM</a:t>
            </a:r>
            <a:r>
              <a:rPr lang="zh-CN" altLang="en-US" sz="2400" dirty="0" smtClean="0"/>
              <a:t>组件封装成控件的方式来使用。</a:t>
            </a:r>
            <a:endParaRPr lang="en-US" altLang="zh-CN" sz="2400" dirty="0" smtClean="0"/>
          </a:p>
          <a:p>
            <a:r>
              <a:rPr lang="en-US" altLang="zh-CN" sz="2800" dirty="0" smtClean="0"/>
              <a:t>ActiveX </a:t>
            </a:r>
            <a:r>
              <a:rPr lang="zh-CN" altLang="en-US" sz="2800" dirty="0" smtClean="0"/>
              <a:t>控件的实现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MFC</a:t>
            </a:r>
            <a:r>
              <a:rPr lang="zh-CN" altLang="en-US" sz="2400" dirty="0" smtClean="0"/>
              <a:t>中对</a:t>
            </a:r>
            <a:r>
              <a:rPr lang="en-US" altLang="zh-CN" sz="2400" dirty="0" smtClean="0"/>
              <a:t>ActiveX</a:t>
            </a:r>
            <a:r>
              <a:rPr lang="zh-CN" altLang="en-US" sz="2400" dirty="0" smtClean="0"/>
              <a:t>进行了封装，只需按照</a:t>
            </a:r>
            <a:r>
              <a:rPr lang="en-US" altLang="zh-CN" sz="2400" dirty="0" smtClean="0"/>
              <a:t>MFC</a:t>
            </a:r>
            <a:r>
              <a:rPr lang="zh-CN" altLang="en-US" sz="2400" dirty="0" smtClean="0"/>
              <a:t>向导建立即可。</a:t>
            </a:r>
            <a:endParaRPr lang="en-US" altLang="zh-CN" sz="2400" dirty="0" smtClean="0"/>
          </a:p>
          <a:p>
            <a:r>
              <a:rPr lang="zh-CN" altLang="en-US" sz="2800" dirty="0" smtClean="0"/>
              <a:t>创建</a:t>
            </a:r>
            <a:r>
              <a:rPr lang="en-US" altLang="zh-CN" sz="2800" dirty="0" smtClean="0"/>
              <a:t>ActiveX</a:t>
            </a:r>
            <a:r>
              <a:rPr lang="zh-CN" altLang="en-US" sz="2800" dirty="0" smtClean="0"/>
              <a:t>控件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两个接口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_</a:t>
            </a:r>
            <a:r>
              <a:rPr lang="en-US" altLang="zh-CN" sz="2400" dirty="0" err="1" smtClean="0"/>
              <a:t>DMyButton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控件的接口，控件的方法和属性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_</a:t>
            </a:r>
            <a:r>
              <a:rPr lang="en-US" altLang="zh-CN" sz="2400" dirty="0" err="1" smtClean="0"/>
              <a:t>DMyButtonEvent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控件的事件的接口，控件的消息。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ActiveX </a:t>
            </a:r>
            <a:r>
              <a:rPr lang="zh-CN" altLang="en-US" dirty="0" smtClean="0"/>
              <a:t>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控件类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 </a:t>
            </a:r>
            <a:r>
              <a:rPr lang="en-US" altLang="zh-CN" dirty="0" err="1" smtClean="0"/>
              <a:t>CMyButtonCtrl</a:t>
            </a:r>
            <a:r>
              <a:rPr lang="en-US" altLang="zh-CN" dirty="0" smtClean="0"/>
              <a:t> : public </a:t>
            </a:r>
            <a:r>
              <a:rPr lang="en-US" altLang="zh-CN" dirty="0" err="1" smtClean="0"/>
              <a:t>COleControl</a:t>
            </a:r>
            <a:r>
              <a:rPr lang="zh-CN" altLang="en-US" dirty="0" smtClean="0"/>
              <a:t>也是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的子类。</a:t>
            </a:r>
            <a:endParaRPr lang="en-US" altLang="zh-CN" dirty="0" smtClean="0"/>
          </a:p>
          <a:p>
            <a:r>
              <a:rPr lang="en-US" altLang="zh-CN" dirty="0" smtClean="0"/>
              <a:t>ActiveX</a:t>
            </a:r>
            <a:r>
              <a:rPr lang="zh-CN" altLang="en-US" dirty="0" smtClean="0"/>
              <a:t>控件的测试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测试工具 </a:t>
            </a:r>
            <a:r>
              <a:rPr lang="en-US" altLang="zh-CN" dirty="0" smtClean="0"/>
              <a:t>ActiveX Control Test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ActiveX </a:t>
            </a:r>
            <a:r>
              <a:rPr lang="zh-CN" altLang="en-US" dirty="0" smtClean="0"/>
              <a:t>控件方法属性和事件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DMyButton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接口中添加方法</a:t>
            </a:r>
            <a:endParaRPr lang="en-US" altLang="zh-CN" dirty="0" smtClean="0"/>
          </a:p>
          <a:p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DMyButton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接口中添加属性在选择成员变量方式添加属性时，当属性发生变化，会调用通知函数</a:t>
            </a:r>
            <a:endParaRPr lang="en-US" altLang="zh-CN" dirty="0" smtClean="0"/>
          </a:p>
          <a:p>
            <a:r>
              <a:rPr lang="zh-CN" altLang="en-US" dirty="0" smtClean="0"/>
              <a:t>属性页的使用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在属性页上添加控件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在属性页上添加控件属性关联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ActiveX </a:t>
            </a:r>
            <a:r>
              <a:rPr lang="zh-CN" altLang="en-US" dirty="0" smtClean="0"/>
              <a:t>控件方法属性和事件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Stock</a:t>
            </a:r>
            <a:r>
              <a:rPr lang="zh-CN" altLang="en-US" dirty="0" smtClean="0"/>
              <a:t>（库存）内部自动实现触发机制。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Custom</a:t>
            </a:r>
            <a:r>
              <a:rPr lang="zh-CN" altLang="en-US" dirty="0" smtClean="0"/>
              <a:t>（自定义） 需要在程序添加事件函数的调用。</a:t>
            </a:r>
            <a:endParaRPr lang="en-US" altLang="zh-CN" dirty="0" smtClean="0"/>
          </a:p>
          <a:p>
            <a:r>
              <a:rPr lang="en-US" altLang="zh-CN" dirty="0" smtClean="0"/>
              <a:t>ActiveX</a:t>
            </a:r>
            <a:r>
              <a:rPr lang="zh-CN" altLang="en-US" dirty="0" smtClean="0"/>
              <a:t>控件的使用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在窗口中添加</a:t>
            </a:r>
            <a:r>
              <a:rPr lang="en-US" altLang="zh-CN" dirty="0" smtClean="0"/>
              <a:t>ActiveX</a:t>
            </a:r>
            <a:r>
              <a:rPr lang="zh-CN" altLang="en-US" dirty="0" smtClean="0"/>
              <a:t>控件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添加事件处理函数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添加成员变量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</a:t>
            </a:r>
            <a:r>
              <a:rPr lang="en-US" altLang="zh-CN" dirty="0" smtClean="0"/>
              <a:t>ActiveX</a:t>
            </a:r>
            <a:r>
              <a:rPr lang="zh-CN" altLang="en-US" dirty="0" smtClean="0"/>
              <a:t>控件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数据库与</a:t>
            </a:r>
            <a:r>
              <a:rPr lang="en-US" altLang="zh-CN" dirty="0" smtClean="0"/>
              <a:t>ADO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778000"/>
            <a:ext cx="5610225" cy="39703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908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556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3204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5148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4500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852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33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</p:bldLst>
  </p:timing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数据库和</a:t>
            </a:r>
            <a:r>
              <a:rPr lang="en-US" altLang="zh-CN" dirty="0" smtClean="0"/>
              <a:t>ADO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VC</a:t>
            </a:r>
            <a:r>
              <a:rPr lang="zh-CN" altLang="en-US" sz="2800" dirty="0" smtClean="0"/>
              <a:t>中数据库的使用方式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ODBC - </a:t>
            </a:r>
            <a:r>
              <a:rPr lang="zh-CN" altLang="en-US" sz="2400" dirty="0" smtClean="0"/>
              <a:t>提供了一组数据库的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，在</a:t>
            </a:r>
            <a:r>
              <a:rPr lang="en-US" altLang="zh-CN" sz="2400" dirty="0" smtClean="0"/>
              <a:t>MFC</a:t>
            </a:r>
            <a:r>
              <a:rPr lang="zh-CN" altLang="en-US" sz="2400" dirty="0" smtClean="0"/>
              <a:t>当中，提供了</a:t>
            </a:r>
            <a:r>
              <a:rPr lang="en-US" altLang="zh-CN" sz="2400" dirty="0" smtClean="0"/>
              <a:t>ODBC</a:t>
            </a:r>
            <a:r>
              <a:rPr lang="zh-CN" altLang="en-US" sz="2400" dirty="0" smtClean="0"/>
              <a:t>的封装类。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DAO - </a:t>
            </a:r>
            <a:r>
              <a:rPr lang="zh-CN" altLang="en-US" sz="2400" dirty="0" smtClean="0"/>
              <a:t>已经废弃，不再使用。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OLE DB - </a:t>
            </a:r>
            <a:r>
              <a:rPr lang="zh-CN" altLang="en-US" sz="2400" dirty="0" smtClean="0"/>
              <a:t>提供了一组</a:t>
            </a:r>
            <a:r>
              <a:rPr lang="en-US" altLang="zh-CN" sz="2400" dirty="0" smtClean="0"/>
              <a:t>COM</a:t>
            </a:r>
            <a:r>
              <a:rPr lang="zh-CN" altLang="en-US" sz="2400" dirty="0" smtClean="0"/>
              <a:t>接口，比较底层一种数据库访问方式。使用方式相对比较繁琐。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ADO - </a:t>
            </a:r>
            <a:r>
              <a:rPr lang="zh-CN" altLang="en-US" sz="2400" dirty="0" smtClean="0"/>
              <a:t>建立在</a:t>
            </a:r>
            <a:r>
              <a:rPr lang="en-US" altLang="zh-CN" sz="2400" dirty="0" smtClean="0"/>
              <a:t>OLE DB</a:t>
            </a:r>
            <a:r>
              <a:rPr lang="zh-CN" altLang="en-US" sz="2400" dirty="0" smtClean="0"/>
              <a:t>接口之上的一组</a:t>
            </a:r>
            <a:r>
              <a:rPr lang="en-US" altLang="zh-CN" sz="2400" dirty="0" smtClean="0"/>
              <a:t>COM</a:t>
            </a:r>
            <a:r>
              <a:rPr lang="zh-CN" altLang="en-US" sz="2400" dirty="0" smtClean="0"/>
              <a:t>接口。采用</a:t>
            </a:r>
            <a:r>
              <a:rPr lang="en-US" altLang="zh-CN" sz="2400" dirty="0" smtClean="0"/>
              <a:t>ActiveX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OLE DB</a:t>
            </a:r>
            <a:r>
              <a:rPr lang="zh-CN" altLang="en-US" sz="2400" dirty="0" smtClean="0"/>
              <a:t> 进行封装。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ODBC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相关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ODBC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相关类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CDatabase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数据库连接等操作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CRecordSet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数据集的操作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CRecordView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显示记录的</a:t>
            </a:r>
            <a:r>
              <a:rPr lang="en-US" altLang="zh-CN" dirty="0" smtClean="0"/>
              <a:t>View</a:t>
            </a:r>
          </a:p>
          <a:p>
            <a:r>
              <a:rPr lang="en-US" altLang="zh-CN" dirty="0" smtClean="0"/>
              <a:t>ODBC</a:t>
            </a:r>
            <a:r>
              <a:rPr lang="zh-CN" altLang="en-US" dirty="0" smtClean="0"/>
              <a:t>的头文件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#include &lt;</a:t>
            </a:r>
            <a:r>
              <a:rPr lang="en-US" altLang="zh-CN" dirty="0" err="1" smtClean="0"/>
              <a:t>afxdb.h</a:t>
            </a:r>
            <a:r>
              <a:rPr lang="en-US" altLang="zh-CN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ODBC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ODBC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</a:t>
            </a:r>
            <a:r>
              <a:rPr lang="en-US" altLang="zh-CN" dirty="0" smtClean="0"/>
              <a:t>ODBC</a:t>
            </a:r>
            <a:r>
              <a:rPr lang="zh-CN" altLang="en-US" dirty="0" smtClean="0"/>
              <a:t>数据源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添加到</a:t>
            </a:r>
            <a:r>
              <a:rPr lang="en-US" altLang="zh-CN" dirty="0" smtClean="0"/>
              <a:t>ODBC</a:t>
            </a:r>
            <a:r>
              <a:rPr lang="zh-CN" altLang="en-US" dirty="0" smtClean="0"/>
              <a:t>数据源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控制面板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管理工具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数据源</a:t>
            </a:r>
            <a:r>
              <a:rPr lang="en-US" altLang="zh-CN" dirty="0" smtClean="0"/>
              <a:t>(ODBC)</a:t>
            </a:r>
          </a:p>
          <a:p>
            <a:pPr lvl="2"/>
            <a:r>
              <a:rPr lang="zh-CN" altLang="en-US" dirty="0" smtClean="0"/>
              <a:t>用户</a:t>
            </a:r>
            <a:r>
              <a:rPr lang="en-US" altLang="zh-CN" dirty="0" smtClean="0"/>
              <a:t>DSN - </a:t>
            </a:r>
            <a:r>
              <a:rPr lang="zh-CN" altLang="en-US" dirty="0" smtClean="0"/>
              <a:t>当前用户可以使用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系统</a:t>
            </a:r>
            <a:r>
              <a:rPr lang="en-US" altLang="zh-CN" dirty="0" smtClean="0"/>
              <a:t>DSN - </a:t>
            </a:r>
            <a:r>
              <a:rPr lang="zh-CN" altLang="en-US" dirty="0" smtClean="0"/>
              <a:t>系统的所有用户可以使用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文件</a:t>
            </a:r>
            <a:r>
              <a:rPr lang="en-US" altLang="zh-CN" dirty="0" smtClean="0"/>
              <a:t>DSN - </a:t>
            </a:r>
            <a:r>
              <a:rPr lang="zh-CN" altLang="en-US" dirty="0" smtClean="0"/>
              <a:t>以文件的方式设置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设置数据源名称，配置数据库，创建数据源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消息的发送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SendMessage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发送消息，会等候消息处理的结果。</a:t>
            </a:r>
          </a:p>
          <a:p>
            <a:r>
              <a:rPr lang="en-US" altLang="zh-CN" dirty="0" err="1" smtClean="0"/>
              <a:t>PostMessage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投递消息，消息发出后立刻返回，不等候消息执行结果。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3000" dirty="0" smtClean="0"/>
              <a:t>BOOL </a:t>
            </a:r>
            <a:r>
              <a:rPr lang="en-US" altLang="zh-CN" sz="3000" dirty="0" err="1" smtClean="0"/>
              <a:t>SendMessage</a:t>
            </a:r>
            <a:r>
              <a:rPr lang="en-US" altLang="zh-CN" sz="3000" dirty="0" smtClean="0"/>
              <a:t>/</a:t>
            </a:r>
            <a:r>
              <a:rPr lang="en-US" altLang="zh-CN" sz="3000" dirty="0" err="1" smtClean="0"/>
              <a:t>PostMessage</a:t>
            </a:r>
            <a:r>
              <a:rPr lang="en-US" altLang="zh-CN" sz="3000" dirty="0" smtClean="0"/>
              <a:t>(</a:t>
            </a:r>
          </a:p>
          <a:p>
            <a:pPr>
              <a:buNone/>
            </a:pPr>
            <a:r>
              <a:rPr lang="en-US" altLang="zh-CN" sz="3000" dirty="0" smtClean="0"/>
              <a:t>		HWND </a:t>
            </a:r>
            <a:r>
              <a:rPr lang="en-US" altLang="zh-CN" sz="3000" dirty="0" err="1" smtClean="0"/>
              <a:t>hWnd</a:t>
            </a:r>
            <a:r>
              <a:rPr lang="en-US" altLang="zh-CN" sz="3000" dirty="0" smtClean="0"/>
              <a:t>,//</a:t>
            </a:r>
            <a:r>
              <a:rPr lang="zh-CN" altLang="en-US" sz="3000" dirty="0" smtClean="0"/>
              <a:t>消息发送的目的窗口</a:t>
            </a:r>
          </a:p>
          <a:p>
            <a:pPr>
              <a:buNone/>
            </a:pPr>
            <a:r>
              <a:rPr lang="zh-CN" altLang="en-US" sz="3000" dirty="0" smtClean="0"/>
              <a:t>		</a:t>
            </a:r>
            <a:r>
              <a:rPr lang="en-US" altLang="zh-CN" sz="3000" dirty="0" smtClean="0"/>
              <a:t>UINT </a:t>
            </a:r>
            <a:r>
              <a:rPr lang="en-US" altLang="zh-CN" sz="3000" dirty="0" err="1" smtClean="0"/>
              <a:t>Msg</a:t>
            </a:r>
            <a:r>
              <a:rPr lang="en-US" altLang="zh-CN" sz="3000" dirty="0" smtClean="0"/>
              <a:t>, //</a:t>
            </a:r>
            <a:r>
              <a:rPr lang="zh-CN" altLang="en-US" sz="3000" dirty="0" smtClean="0"/>
              <a:t>消息</a:t>
            </a:r>
            <a:r>
              <a:rPr lang="en-US" altLang="zh-CN" sz="3000" dirty="0" smtClean="0"/>
              <a:t>ID</a:t>
            </a:r>
          </a:p>
          <a:p>
            <a:pPr>
              <a:buNone/>
            </a:pPr>
            <a:r>
              <a:rPr lang="en-US" altLang="zh-CN" sz="3000" dirty="0" smtClean="0"/>
              <a:t>		WPARAM </a:t>
            </a:r>
            <a:r>
              <a:rPr lang="en-US" altLang="zh-CN" sz="3000" dirty="0" err="1" smtClean="0"/>
              <a:t>wParam</a:t>
            </a:r>
            <a:r>
              <a:rPr lang="en-US" altLang="zh-CN" sz="3000" dirty="0" smtClean="0"/>
              <a:t>, //</a:t>
            </a:r>
            <a:r>
              <a:rPr lang="zh-CN" altLang="en-US" sz="3000" dirty="0" smtClean="0"/>
              <a:t>消息参数</a:t>
            </a:r>
          </a:p>
          <a:p>
            <a:pPr>
              <a:buNone/>
            </a:pPr>
            <a:r>
              <a:rPr lang="zh-CN" altLang="en-US" sz="3000" dirty="0" smtClean="0"/>
              <a:t>		</a:t>
            </a:r>
            <a:r>
              <a:rPr lang="en-US" altLang="zh-CN" sz="3000" dirty="0" smtClean="0"/>
              <a:t>LPARAM </a:t>
            </a:r>
            <a:r>
              <a:rPr lang="en-US" altLang="zh-CN" sz="3000" dirty="0" err="1" smtClean="0"/>
              <a:t>lParam</a:t>
            </a:r>
            <a:r>
              <a:rPr lang="en-US" altLang="zh-CN" sz="3000" dirty="0" smtClean="0"/>
              <a:t>  //</a:t>
            </a:r>
            <a:r>
              <a:rPr lang="zh-CN" altLang="en-US" sz="3000" dirty="0" smtClean="0"/>
              <a:t>消息参数</a:t>
            </a:r>
          </a:p>
          <a:p>
            <a:pPr>
              <a:buNone/>
            </a:pPr>
            <a:r>
              <a:rPr lang="zh-CN" altLang="en-US" sz="3000" dirty="0" smtClean="0"/>
              <a:t>	</a:t>
            </a:r>
            <a:r>
              <a:rPr lang="en-US" altLang="zh-CN" sz="3000" dirty="0" smtClean="0"/>
              <a:t>);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ODBC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连接数据库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CDatabase</a:t>
            </a:r>
            <a:r>
              <a:rPr lang="en-US" altLang="zh-CN" dirty="0" smtClean="0"/>
              <a:t>::Open/</a:t>
            </a:r>
            <a:r>
              <a:rPr lang="en-US" altLang="zh-CN" dirty="0" err="1" smtClean="0"/>
              <a:t>OpenEx</a:t>
            </a:r>
            <a:endParaRPr lang="en-US" altLang="zh-CN" dirty="0" smtClean="0"/>
          </a:p>
          <a:p>
            <a:r>
              <a:rPr lang="zh-CN" altLang="en-US" dirty="0" smtClean="0"/>
              <a:t>查询等对数据的操作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CRecordSet</a:t>
            </a:r>
            <a:r>
              <a:rPr lang="en-US" altLang="zh-CN" dirty="0" smtClean="0"/>
              <a:t>::Open</a:t>
            </a:r>
            <a:r>
              <a:rPr lang="zh-CN" altLang="en-US" dirty="0" smtClean="0"/>
              <a:t>执行查询等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r>
              <a:rPr lang="zh-CN" altLang="en-US" dirty="0" smtClean="0"/>
              <a:t>断开连接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CDatabase</a:t>
            </a:r>
            <a:r>
              <a:rPr lang="en-US" altLang="zh-CN" dirty="0" smtClean="0"/>
              <a:t>::Close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ODBC</a:t>
            </a:r>
            <a:r>
              <a:rPr lang="zh-CN" altLang="en-US" dirty="0" smtClean="0"/>
              <a:t>的使用 </a:t>
            </a:r>
            <a:r>
              <a:rPr lang="en-US" altLang="zh-CN" dirty="0" smtClean="0"/>
              <a:t>-</a:t>
            </a:r>
            <a:r>
              <a:rPr lang="zh-CN" altLang="en-US" dirty="0" smtClean="0"/>
              <a:t>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绑定</a:t>
            </a:r>
            <a:r>
              <a:rPr lang="en-US" altLang="zh-CN" dirty="0" err="1" smtClean="0"/>
              <a:t>CRecordSet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 smtClean="0"/>
              <a:t>CRecordSet</a:t>
            </a:r>
            <a:r>
              <a:rPr lang="zh-CN" altLang="en-US" dirty="0" smtClean="0"/>
              <a:t>派生子类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选择要绑定的数据源和表名称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打开连接并获取数据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CMsgSet</a:t>
            </a:r>
            <a:r>
              <a:rPr lang="en-US" altLang="zh-CN" dirty="0" smtClean="0"/>
              <a:t> set;</a:t>
            </a:r>
          </a:p>
          <a:p>
            <a:pPr lvl="2"/>
            <a:r>
              <a:rPr lang="en-US" altLang="zh-CN" dirty="0" err="1" smtClean="0"/>
              <a:t>set.Open</a:t>
            </a:r>
            <a:r>
              <a:rPr lang="en-US" altLang="zh-CN" dirty="0" smtClean="0"/>
              <a:t>( );</a:t>
            </a:r>
          </a:p>
          <a:p>
            <a:pPr lvl="1"/>
            <a:r>
              <a:rPr lang="zh-CN" altLang="en-US" dirty="0" smtClean="0"/>
              <a:t>当前的记录的数据会自动保存到类的成员变量中，可以直接使用。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AfxMessageBox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set.m_MSG_ID</a:t>
            </a:r>
            <a:r>
              <a:rPr lang="en-US" altLang="zh-CN" dirty="0" smtClean="0"/>
              <a:t> +</a:t>
            </a:r>
            <a:r>
              <a:rPr lang="en-US" altLang="zh-CN" dirty="0" err="1" smtClean="0"/>
              <a:t>set.m_MSG_CONTENT</a:t>
            </a:r>
            <a:r>
              <a:rPr lang="en-US" altLang="zh-CN" dirty="0" smtClean="0"/>
              <a:t> );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00166" y="2357430"/>
            <a:ext cx="6500858" cy="1000132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1"/>
            <a:r>
              <a:rPr lang="en-US" altLang="zh-CN" dirty="0" smtClean="0"/>
              <a:t>class </a:t>
            </a:r>
            <a:r>
              <a:rPr lang="en-US" altLang="zh-CN" dirty="0" err="1" smtClean="0"/>
              <a:t>CMsgSet</a:t>
            </a:r>
            <a:r>
              <a:rPr lang="en-US" altLang="zh-CN" dirty="0" smtClean="0"/>
              <a:t> : public </a:t>
            </a:r>
            <a:r>
              <a:rPr lang="en-US" altLang="zh-CN" dirty="0" err="1" smtClean="0"/>
              <a:t>CRecordset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ADO</a:t>
            </a:r>
            <a:r>
              <a:rPr lang="zh-CN" altLang="en-US" b="1" dirty="0" smtClean="0"/>
              <a:t>概述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ADO( ActiveX Data Object)</a:t>
            </a:r>
          </a:p>
          <a:p>
            <a:pPr lvl="1"/>
            <a:r>
              <a:rPr lang="zh-CN" altLang="en-US" dirty="0" smtClean="0"/>
              <a:t>底层调用</a:t>
            </a:r>
            <a:r>
              <a:rPr lang="en-US" altLang="zh-CN" dirty="0" smtClean="0"/>
              <a:t>OLE DB</a:t>
            </a:r>
            <a:r>
              <a:rPr lang="zh-CN" altLang="en-US" dirty="0" smtClean="0"/>
              <a:t>接口，采用</a:t>
            </a:r>
            <a:r>
              <a:rPr lang="en-US" altLang="zh-CN" dirty="0" err="1" smtClean="0"/>
              <a:t>Autonmation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ActiveX</a:t>
            </a:r>
            <a:r>
              <a:rPr lang="zh-CN" altLang="en-US" dirty="0" smtClean="0"/>
              <a:t>）进行封装。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Connection - </a:t>
            </a:r>
            <a:r>
              <a:rPr lang="zh-CN" altLang="en-US" dirty="0" smtClean="0"/>
              <a:t>数据的连接管理接口</a:t>
            </a:r>
          </a:p>
          <a:p>
            <a:pPr lvl="1"/>
            <a:r>
              <a:rPr lang="en-US" altLang="zh-CN" dirty="0" err="1" smtClean="0"/>
              <a:t>Recordset</a:t>
            </a:r>
            <a:r>
              <a:rPr lang="en-US" altLang="zh-CN" dirty="0" smtClean="0"/>
              <a:t> - </a:t>
            </a:r>
            <a:r>
              <a:rPr lang="zh-CN" altLang="en-US" dirty="0" smtClean="0"/>
              <a:t>记录集的管理接口</a:t>
            </a:r>
          </a:p>
          <a:p>
            <a:pPr lvl="1"/>
            <a:r>
              <a:rPr lang="en-US" altLang="zh-CN" dirty="0" smtClean="0"/>
              <a:t>Command - SQL</a:t>
            </a:r>
            <a:r>
              <a:rPr lang="zh-CN" altLang="en-US" dirty="0" smtClean="0"/>
              <a:t>语句执行的接口</a:t>
            </a:r>
            <a:endParaRPr lang="en-US" altLang="zh-CN" dirty="0" smtClean="0"/>
          </a:p>
          <a:p>
            <a:r>
              <a:rPr lang="en-US" altLang="zh-CN" dirty="0" smtClean="0"/>
              <a:t>ADO</a:t>
            </a:r>
            <a:r>
              <a:rPr lang="zh-CN" altLang="en-US" dirty="0" smtClean="0"/>
              <a:t>的组件存放路径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285852" y="5214950"/>
            <a:ext cx="6500858" cy="642942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1"/>
            <a:r>
              <a:rPr lang="en-US" altLang="zh-CN" dirty="0" smtClean="0"/>
              <a:t>C:\Program Files\Common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Files\System\ado\ado15.dll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ADO</a:t>
            </a:r>
            <a:r>
              <a:rPr lang="zh-CN" altLang="en-US" dirty="0" smtClean="0"/>
              <a:t>的库导入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导入</a:t>
            </a:r>
            <a:r>
              <a:rPr lang="en-US" altLang="zh-CN" dirty="0" smtClean="0"/>
              <a:t>ADO</a:t>
            </a:r>
            <a:r>
              <a:rPr lang="zh-CN" altLang="en-US" dirty="0" smtClean="0"/>
              <a:t>库的方式：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ClassWizard</a:t>
            </a:r>
            <a:r>
              <a:rPr lang="zh-CN" altLang="en-US" dirty="0" smtClean="0"/>
              <a:t>的导入类型库</a:t>
            </a:r>
            <a:endParaRPr lang="en-US" altLang="zh-CN" dirty="0" smtClean="0"/>
          </a:p>
          <a:p>
            <a:r>
              <a:rPr lang="zh-CN" altLang="en-US" dirty="0" smtClean="0"/>
              <a:t>使用 </a:t>
            </a:r>
            <a:r>
              <a:rPr lang="en-US" altLang="zh-CN" dirty="0" smtClean="0"/>
              <a:t>#import </a:t>
            </a:r>
            <a:r>
              <a:rPr lang="zh-CN" altLang="en-US" dirty="0" smtClean="0"/>
              <a:t>导入类型库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例如：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214414" y="3500438"/>
            <a:ext cx="6500858" cy="2214578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1"/>
            <a:r>
              <a:rPr lang="en-US" altLang="zh-CN" dirty="0" smtClean="0"/>
              <a:t>#import "C:\Program Files\Common Files\System\ado\msado15.dll"\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no_namespace</a:t>
            </a:r>
            <a:r>
              <a:rPr lang="en-US" altLang="zh-CN" dirty="0" smtClean="0"/>
              <a:t> rename("EOF", "</a:t>
            </a:r>
            <a:r>
              <a:rPr lang="en-US" altLang="zh-CN" dirty="0" err="1" smtClean="0"/>
              <a:t>EndEOF</a:t>
            </a:r>
            <a:r>
              <a:rPr lang="en-US" altLang="zh-CN" dirty="0" smtClean="0"/>
              <a:t>")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no_namespace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去掉导入库的</a:t>
            </a:r>
          </a:p>
          <a:p>
            <a:r>
              <a:rPr lang="zh-CN" altLang="en-US" dirty="0" smtClean="0"/>
              <a:t>                     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关键字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rename("EOF", "</a:t>
            </a:r>
            <a:r>
              <a:rPr lang="en-US" altLang="zh-CN" dirty="0" err="1" smtClean="0"/>
              <a:t>EndEOF</a:t>
            </a:r>
            <a:r>
              <a:rPr lang="en-US" altLang="zh-CN" dirty="0" smtClean="0"/>
              <a:t>") - </a:t>
            </a:r>
            <a:r>
              <a:rPr lang="zh-CN" altLang="en-US" dirty="0" smtClean="0"/>
              <a:t>将“</a:t>
            </a:r>
            <a:r>
              <a:rPr lang="en-US" altLang="zh-CN" dirty="0" smtClean="0"/>
              <a:t>EOF”</a:t>
            </a:r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名称替换成 “</a:t>
            </a:r>
            <a:r>
              <a:rPr lang="en-US" altLang="zh-CN" dirty="0" err="1" smtClean="0"/>
              <a:t>EndEOF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（可以任意</a:t>
            </a:r>
          </a:p>
          <a:p>
            <a:r>
              <a:rPr lang="zh-CN" altLang="en-US" dirty="0" smtClean="0"/>
              <a:t>        指定替换后名称）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ADO</a:t>
            </a:r>
            <a:r>
              <a:rPr lang="zh-CN" altLang="en-US" b="1" dirty="0" smtClean="0"/>
              <a:t>的连接 </a:t>
            </a:r>
            <a:r>
              <a:rPr lang="en-US" altLang="zh-CN" b="1" dirty="0" smtClean="0"/>
              <a:t>- Connection</a:t>
            </a:r>
            <a:r>
              <a:rPr lang="zh-CN" altLang="en-US" b="1" dirty="0" smtClean="0"/>
              <a:t>接口</a:t>
            </a:r>
            <a:endParaRPr lang="en-US" altLang="zh-CN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打开数据库连接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Open</a:t>
            </a:r>
            <a:r>
              <a:rPr lang="zh-CN" altLang="en-US" dirty="0" smtClean="0"/>
              <a:t>函数打开数据库连接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err="1" smtClean="0"/>
              <a:t>ConnectionString</a:t>
            </a:r>
            <a:r>
              <a:rPr lang="en-US" altLang="zh-CN" dirty="0" smtClean="0"/>
              <a:t> - </a:t>
            </a:r>
            <a:r>
              <a:rPr lang="zh-CN" altLang="en-US" dirty="0" smtClean="0"/>
              <a:t>连接字符串，用于定义连接的数据库名称、驱动、用户名和密码等等信息。对于不同类型的数据库，字符串格式不同。例如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357290" y="2786058"/>
            <a:ext cx="6500858" cy="642942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1"/>
            <a:r>
              <a:rPr lang="en-US" altLang="zh-CN" dirty="0" smtClean="0"/>
              <a:t>Open(</a:t>
            </a:r>
            <a:r>
              <a:rPr lang="en-US" altLang="zh-CN" dirty="0" err="1" smtClean="0"/>
              <a:t>ConnectionString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,  Password, </a:t>
            </a:r>
            <a:r>
              <a:rPr lang="en-US" altLang="zh-CN" dirty="0" err="1" smtClean="0"/>
              <a:t>OpenOptions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数据的连接 </a:t>
            </a:r>
            <a:r>
              <a:rPr lang="en-US" altLang="zh-CN" b="1" dirty="0" smtClean="0"/>
              <a:t>- Connection</a:t>
            </a:r>
            <a:r>
              <a:rPr lang="zh-CN" altLang="en-US" b="1" dirty="0" smtClean="0"/>
              <a:t>接口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数据库连接字符串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Access</a:t>
            </a:r>
            <a:r>
              <a:rPr lang="zh-CN" altLang="en-US" dirty="0" smtClean="0"/>
              <a:t>数据连接字符串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SQL Server</a:t>
            </a:r>
            <a:r>
              <a:rPr lang="zh-CN" altLang="en-US" dirty="0" smtClean="0"/>
              <a:t>数据库连接字符串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OpenOptions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同步或异步打开数据库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2500306"/>
            <a:ext cx="6500858" cy="928694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smtClean="0"/>
              <a:t>Provider=Microsoft.Jet.OLEDB.4.0;Data Source=</a:t>
            </a:r>
            <a:r>
              <a:rPr lang="en-US" altLang="zh-CN" dirty="0" err="1" smtClean="0"/>
              <a:t>databaseName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User ID=</a:t>
            </a:r>
            <a:r>
              <a:rPr lang="en-US" altLang="zh-CN" dirty="0" err="1" smtClean="0"/>
              <a:t>MyUserID;Password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MyPassword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71538" y="4214818"/>
            <a:ext cx="6500858" cy="1071570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smtClean="0"/>
              <a:t>Provider=SQLOLEDB; Data Source=</a:t>
            </a:r>
            <a:r>
              <a:rPr lang="en-US" altLang="zh-CN" dirty="0" err="1" smtClean="0"/>
              <a:t>serverName</a:t>
            </a:r>
            <a:r>
              <a:rPr lang="en-US" altLang="zh-CN" dirty="0" smtClean="0"/>
              <a:t>;  </a:t>
            </a:r>
          </a:p>
          <a:p>
            <a:r>
              <a:rPr lang="en-US" altLang="zh-CN" dirty="0" smtClean="0"/>
              <a:t>Initial Catalog=</a:t>
            </a:r>
            <a:r>
              <a:rPr lang="en-US" altLang="zh-CN" dirty="0" err="1" smtClean="0"/>
              <a:t>databaseName</a:t>
            </a:r>
            <a:r>
              <a:rPr lang="en-US" altLang="zh-CN" dirty="0" smtClean="0"/>
              <a:t>; User ID=</a:t>
            </a:r>
            <a:r>
              <a:rPr lang="en-US" altLang="zh-CN" dirty="0" err="1" smtClean="0"/>
              <a:t>MyUserID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Password=</a:t>
            </a:r>
            <a:r>
              <a:rPr lang="en-US" altLang="zh-CN" dirty="0" err="1" smtClean="0"/>
              <a:t>MyPassword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smtClean="0"/>
              <a:t>ADO</a:t>
            </a:r>
            <a:r>
              <a:rPr lang="zh-CN" altLang="en-US" b="1" smtClean="0"/>
              <a:t>的</a:t>
            </a:r>
            <a:r>
              <a:rPr lang="zh-CN" altLang="en-US" b="1" dirty="0" smtClean="0"/>
              <a:t>连接 </a:t>
            </a:r>
            <a:r>
              <a:rPr lang="en-US" altLang="zh-CN" b="1" dirty="0" smtClean="0"/>
              <a:t>- Connection</a:t>
            </a:r>
            <a:r>
              <a:rPr lang="zh-CN" altLang="en-US" b="1" dirty="0" smtClean="0"/>
              <a:t>接口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关闭数据库连接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数据集的使用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Recordset</a:t>
            </a:r>
            <a:r>
              <a:rPr lang="zh-CN" altLang="en-US" b="1" dirty="0" smtClean="0"/>
              <a:t>接口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打开表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Source - SQL</a:t>
            </a:r>
            <a:r>
              <a:rPr lang="zh-CN" altLang="en-US" dirty="0" smtClean="0"/>
              <a:t>语句、表名等执行的命令</a:t>
            </a:r>
          </a:p>
          <a:p>
            <a:pPr lvl="1"/>
            <a:r>
              <a:rPr lang="en-US" altLang="zh-CN" dirty="0" err="1" smtClean="0"/>
              <a:t>ActiveConnection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数据库连接的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接口</a:t>
            </a:r>
          </a:p>
          <a:p>
            <a:pPr lvl="1"/>
            <a:r>
              <a:rPr lang="en-US" altLang="zh-CN" dirty="0" smtClean="0"/>
              <a:t>Options -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的类型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CursorType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游标类型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LockType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记录锁定类型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000100" y="2071678"/>
            <a:ext cx="6500858" cy="1071570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err="1" smtClean="0"/>
              <a:t>recordset.Open</a:t>
            </a:r>
            <a:r>
              <a:rPr lang="en-US" altLang="zh-CN" dirty="0" smtClean="0"/>
              <a:t> Source,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ActiveConnection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CursorType</a:t>
            </a:r>
            <a:r>
              <a:rPr lang="en-US" altLang="zh-CN" dirty="0" smtClean="0"/>
              <a:t>,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LockType</a:t>
            </a:r>
            <a:r>
              <a:rPr lang="en-US" altLang="zh-CN" dirty="0" smtClean="0"/>
              <a:t>,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数据集的使用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Recordset</a:t>
            </a:r>
            <a:r>
              <a:rPr lang="zh-CN" altLang="en-US" b="1" dirty="0" smtClean="0"/>
              <a:t>接口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CursorType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游标类型</a:t>
            </a:r>
          </a:p>
          <a:p>
            <a:pPr lvl="1"/>
            <a:r>
              <a:rPr lang="en-US" altLang="zh-CN" dirty="0" err="1" smtClean="0"/>
              <a:t>adOpenForwardOnly</a:t>
            </a:r>
            <a:r>
              <a:rPr lang="en-US" altLang="zh-CN" dirty="0" smtClean="0"/>
              <a:t> - </a:t>
            </a:r>
            <a:r>
              <a:rPr lang="zh-CN" altLang="en-US" dirty="0" smtClean="0"/>
              <a:t>静态只能向前滚动游标</a:t>
            </a:r>
          </a:p>
          <a:p>
            <a:pPr lvl="1"/>
            <a:r>
              <a:rPr lang="en-US" altLang="zh-CN" dirty="0" err="1" smtClean="0"/>
              <a:t>adOpenStatic</a:t>
            </a:r>
            <a:r>
              <a:rPr lang="en-US" altLang="zh-CN" dirty="0" smtClean="0"/>
              <a:t> - </a:t>
            </a:r>
            <a:r>
              <a:rPr lang="zh-CN" altLang="en-US" dirty="0" smtClean="0"/>
              <a:t>静态双向游标。 </a:t>
            </a:r>
          </a:p>
          <a:p>
            <a:pPr lvl="1"/>
            <a:r>
              <a:rPr lang="en-US" altLang="zh-CN" dirty="0" err="1" smtClean="0"/>
              <a:t>adOpenKeyset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动态游标，但是无法看到记录被删除的操作</a:t>
            </a:r>
          </a:p>
          <a:p>
            <a:pPr lvl="1"/>
            <a:r>
              <a:rPr lang="en-US" altLang="zh-CN" dirty="0" err="1" smtClean="0"/>
              <a:t>adOpenDynamic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动态游标，可以看到所有操作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Recordset</a:t>
            </a:r>
            <a:r>
              <a:rPr lang="zh-CN" altLang="en-US" b="1" dirty="0" smtClean="0"/>
              <a:t>接口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LockType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记录锁定类型</a:t>
            </a:r>
          </a:p>
          <a:p>
            <a:pPr lvl="1"/>
            <a:r>
              <a:rPr lang="en-US" altLang="zh-CN" dirty="0" err="1" smtClean="0"/>
              <a:t>adLockReadOnly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只读</a:t>
            </a:r>
          </a:p>
          <a:p>
            <a:pPr lvl="1"/>
            <a:r>
              <a:rPr lang="en-US" altLang="zh-CN" dirty="0" err="1" smtClean="0"/>
              <a:t>adLockPessimistic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保守式锁定（逐个）悲观，修改即加锁，比较占用资源</a:t>
            </a:r>
          </a:p>
          <a:p>
            <a:pPr lvl="1"/>
            <a:r>
              <a:rPr lang="en-US" altLang="zh-CN" dirty="0" err="1" smtClean="0"/>
              <a:t>adLockOptimistic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开放式锁定（逐个）乐观，仅在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时才加锁</a:t>
            </a:r>
          </a:p>
          <a:p>
            <a:pPr lvl="1"/>
            <a:r>
              <a:rPr lang="en-US" altLang="zh-CN" dirty="0" err="1" smtClean="0"/>
              <a:t>adLockBatchOptimistic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批量处理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系统消息 </a:t>
            </a:r>
            <a:r>
              <a:rPr lang="en-US" altLang="zh-CN" dirty="0" smtClean="0"/>
              <a:t>- ID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0 - 0x03FF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由系统定义好的消息，可以在程序中直接使用。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用户自定义消息 </a:t>
            </a:r>
            <a:r>
              <a:rPr lang="en-US" altLang="zh-CN" dirty="0" smtClean="0"/>
              <a:t>- ID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0x0400 - 0x7FFF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由用户自己定义，满足用户自己的需求。由用户自己发出消息，并响应处理。</a:t>
            </a:r>
          </a:p>
          <a:p>
            <a:pPr>
              <a:buNone/>
            </a:pPr>
            <a:r>
              <a:rPr lang="zh-CN" altLang="en-US" dirty="0" smtClean="0"/>
              <a:t>	自定义消息宏：</a:t>
            </a:r>
            <a:r>
              <a:rPr lang="en-US" altLang="zh-CN" dirty="0" smtClean="0"/>
              <a:t>WM_USER </a:t>
            </a:r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应用程序消息 </a:t>
            </a:r>
            <a:r>
              <a:rPr lang="en-US" altLang="zh-CN" dirty="0" smtClean="0"/>
              <a:t>- ID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0x8000 - 0xBFFF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程序之间通讯时使用的消息。</a:t>
            </a:r>
          </a:p>
          <a:p>
            <a:pPr>
              <a:buNone/>
            </a:pPr>
            <a:r>
              <a:rPr lang="zh-CN" altLang="en-US" dirty="0" smtClean="0"/>
              <a:t>	应用程序消息宏：</a:t>
            </a:r>
            <a:r>
              <a:rPr lang="en-US" altLang="zh-CN" dirty="0" smtClean="0"/>
              <a:t>WM_APP </a:t>
            </a:r>
          </a:p>
          <a:p>
            <a:pPr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系统注册消息 </a:t>
            </a:r>
            <a:r>
              <a:rPr lang="en-US" altLang="zh-CN" dirty="0" smtClean="0"/>
              <a:t>- ID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0xC000 - 0xFFFF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在系统注册并生成相应消息，然后可以在各个程序中使用这个消息。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Recordset</a:t>
            </a:r>
            <a:r>
              <a:rPr lang="zh-CN" altLang="en-US" b="1" dirty="0" smtClean="0"/>
              <a:t>接口</a:t>
            </a:r>
            <a:endParaRPr lang="en-US" altLang="zh-CN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字段的获取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Recordset</a:t>
            </a:r>
            <a:r>
              <a:rPr lang="zh-CN" altLang="en-US" dirty="0" smtClean="0"/>
              <a:t>接口中的</a:t>
            </a:r>
            <a:r>
              <a:rPr lang="en-US" altLang="zh-CN" dirty="0" smtClean="0"/>
              <a:t>Fields</a:t>
            </a:r>
            <a:r>
              <a:rPr lang="zh-CN" altLang="en-US" dirty="0" smtClean="0"/>
              <a:t>集合接口。</a:t>
            </a:r>
          </a:p>
          <a:p>
            <a:pPr lvl="1"/>
            <a:r>
              <a:rPr lang="en-US" altLang="zh-CN" dirty="0" smtClean="0"/>
              <a:t>Fields</a:t>
            </a:r>
            <a:r>
              <a:rPr lang="zh-CN" altLang="en-US" dirty="0" smtClean="0"/>
              <a:t>接口是</a:t>
            </a:r>
            <a:r>
              <a:rPr lang="en-US" altLang="zh-CN" dirty="0" err="1" smtClean="0"/>
              <a:t>Fieid</a:t>
            </a:r>
            <a:r>
              <a:rPr lang="zh-CN" altLang="en-US" dirty="0" smtClean="0"/>
              <a:t>接口的集合。</a:t>
            </a:r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r>
              <a:rPr lang="zh-CN" altLang="en-US" dirty="0" smtClean="0"/>
              <a:t> 数据的获取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获取记录数量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Recordset</a:t>
            </a:r>
            <a:r>
              <a:rPr lang="zh-CN" altLang="en-US" dirty="0" smtClean="0"/>
              <a:t>接口的</a:t>
            </a:r>
            <a:r>
              <a:rPr lang="en-US" altLang="zh-CN" dirty="0" err="1" smtClean="0"/>
              <a:t>GetRecordCount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获取当前记录的指定字段的数据</a:t>
            </a:r>
          </a:p>
          <a:p>
            <a:pPr lvl="2"/>
            <a:r>
              <a:rPr lang="en-US" altLang="zh-CN" dirty="0" err="1" smtClean="0"/>
              <a:t>Recordset</a:t>
            </a:r>
            <a:r>
              <a:rPr lang="en-US" altLang="zh-CN" dirty="0" smtClean="0"/>
              <a:t>-&gt;Fields-&gt;</a:t>
            </a:r>
            <a:r>
              <a:rPr lang="en-US" altLang="zh-CN" dirty="0" err="1" smtClean="0"/>
              <a:t>GetItem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 )-&gt;</a:t>
            </a:r>
            <a:r>
              <a:rPr lang="en-US" altLang="zh-CN" dirty="0" err="1" smtClean="0"/>
              <a:t>GetValue</a:t>
            </a:r>
            <a:r>
              <a:rPr lang="en-US" altLang="zh-CN" dirty="0" smtClean="0"/>
              <a:t>( )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285852" y="2928934"/>
            <a:ext cx="6500858" cy="785818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2"/>
            <a:r>
              <a:rPr lang="en-US" altLang="zh-CN" dirty="0" err="1" smtClean="0"/>
              <a:t>m_pRecordset</a:t>
            </a:r>
            <a:r>
              <a:rPr lang="en-US" altLang="zh-CN" dirty="0" smtClean="0"/>
              <a:t>-&gt;Fields-&gt;</a:t>
            </a:r>
            <a:r>
              <a:rPr lang="en-US" altLang="zh-CN" dirty="0" err="1" smtClean="0"/>
              <a:t>GetCount</a:t>
            </a:r>
            <a:r>
              <a:rPr lang="en-US" altLang="zh-CN" dirty="0" smtClean="0"/>
              <a:t>( )</a:t>
            </a:r>
          </a:p>
          <a:p>
            <a:pPr lvl="2"/>
            <a:r>
              <a:rPr lang="en-US" altLang="zh-CN" dirty="0" err="1" smtClean="0"/>
              <a:t>m_pRecordset</a:t>
            </a:r>
            <a:r>
              <a:rPr lang="en-US" altLang="zh-CN" dirty="0" smtClean="0"/>
              <a:t>-&gt;Fields-&gt;</a:t>
            </a:r>
            <a:r>
              <a:rPr lang="en-US" altLang="zh-CN" dirty="0" err="1" smtClean="0"/>
              <a:t>GetItem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 )-&gt;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Recordset</a:t>
            </a:r>
            <a:r>
              <a:rPr lang="zh-CN" altLang="en-US" b="1" dirty="0" smtClean="0"/>
              <a:t>接口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当前记录位置设置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Recordset</a:t>
            </a:r>
            <a:r>
              <a:rPr lang="zh-CN" altLang="en-US" dirty="0" smtClean="0"/>
              <a:t>提供的当前记录位置的方法和属性</a:t>
            </a:r>
          </a:p>
          <a:p>
            <a:pPr lvl="2"/>
            <a:r>
              <a:rPr lang="en-US" altLang="zh-CN" dirty="0" smtClean="0"/>
              <a:t>Move</a:t>
            </a:r>
          </a:p>
          <a:p>
            <a:pPr lvl="2"/>
            <a:r>
              <a:rPr lang="en-US" altLang="zh-CN" dirty="0" err="1" smtClean="0"/>
              <a:t>MoveFirst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MoveLast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MoveNext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MovePrevious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BOF/EOF </a:t>
            </a:r>
            <a:r>
              <a:rPr lang="zh-CN" altLang="en-US" dirty="0" smtClean="0"/>
              <a:t>判断当前位置是否在第一条记录或最后一条记录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Recordset</a:t>
            </a:r>
            <a:r>
              <a:rPr lang="zh-CN" altLang="en-US" b="1" dirty="0" smtClean="0"/>
              <a:t>接口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添加记录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是否允许增加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Recordset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Supports</a:t>
            </a:r>
            <a:r>
              <a:rPr lang="zh-CN" altLang="en-US" dirty="0" smtClean="0"/>
              <a:t>方法，判断当前记录集能否添加新记录</a:t>
            </a:r>
          </a:p>
          <a:p>
            <a:pPr lvl="1"/>
            <a:r>
              <a:rPr lang="en-US" altLang="zh-CN" dirty="0" err="1" smtClean="0"/>
              <a:t>Recordset</a:t>
            </a:r>
            <a:r>
              <a:rPr lang="zh-CN" altLang="en-US" dirty="0" smtClean="0"/>
              <a:t>接口的</a:t>
            </a:r>
            <a:r>
              <a:rPr lang="en-US" altLang="zh-CN" dirty="0" err="1" smtClean="0"/>
              <a:t>AddNew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方法，添加一条空记录</a:t>
            </a:r>
            <a:endParaRPr lang="en-US" altLang="zh-CN" dirty="0" smtClean="0"/>
          </a:p>
          <a:p>
            <a:r>
              <a:rPr lang="zh-CN" altLang="en-US" dirty="0" smtClean="0"/>
              <a:t>设置字段值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给每个字段的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属性赋值，例如：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更新数据库，将记录保存，使用</a:t>
            </a:r>
            <a:r>
              <a:rPr lang="en-US" altLang="zh-CN" dirty="0" err="1" smtClean="0"/>
              <a:t>Recordset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357290" y="4286256"/>
            <a:ext cx="6500858" cy="785818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1"/>
            <a:r>
              <a:rPr lang="en-US" altLang="zh-CN" dirty="0" err="1" smtClean="0"/>
              <a:t>m_pRecordset</a:t>
            </a:r>
            <a:r>
              <a:rPr lang="en-US" altLang="zh-CN" dirty="0" smtClean="0"/>
              <a:t>-&gt;Fields-&gt;</a:t>
            </a:r>
            <a:r>
              <a:rPr lang="en-US" altLang="zh-CN" dirty="0" err="1" smtClean="0"/>
              <a:t>GetItem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 )-&gt;Value = </a:t>
            </a:r>
          </a:p>
          <a:p>
            <a:pPr lvl="1"/>
            <a:r>
              <a:rPr lang="en-US" altLang="zh-CN" dirty="0" smtClean="0"/>
              <a:t>                                                                               _</a:t>
            </a:r>
            <a:r>
              <a:rPr lang="en-US" altLang="zh-CN" dirty="0" err="1" smtClean="0"/>
              <a:t>variant_t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strValue</a:t>
            </a:r>
            <a:r>
              <a:rPr lang="en-US" altLang="zh-CN" dirty="0" smtClean="0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Recordset</a:t>
            </a:r>
            <a:r>
              <a:rPr lang="zh-CN" altLang="en-US" b="1" dirty="0" smtClean="0"/>
              <a:t>接口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删除当前记录</a:t>
            </a:r>
            <a:r>
              <a:rPr lang="en-US" altLang="zh-CN" dirty="0" err="1" smtClean="0"/>
              <a:t>Recordset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Delete 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记录的修改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Recordset</a:t>
            </a:r>
            <a:r>
              <a:rPr lang="zh-CN" altLang="en-US" dirty="0" smtClean="0"/>
              <a:t>接口获取指定字段，并将值保存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更新数据库，将记录保存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Recordset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5852" y="3857628"/>
            <a:ext cx="6500858" cy="785818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1"/>
            <a:r>
              <a:rPr lang="en-US" altLang="zh-CN" dirty="0" err="1" smtClean="0"/>
              <a:t>m_pRecordset</a:t>
            </a:r>
            <a:r>
              <a:rPr lang="en-US" altLang="zh-CN" dirty="0" smtClean="0"/>
              <a:t>-&gt;Fields-&gt;</a:t>
            </a:r>
            <a:r>
              <a:rPr lang="en-US" altLang="zh-CN" dirty="0" err="1" smtClean="0"/>
              <a:t>GetItem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 )-&gt;Value = </a:t>
            </a:r>
          </a:p>
          <a:p>
            <a:pPr lvl="1"/>
            <a:r>
              <a:rPr lang="en-US" altLang="zh-CN" dirty="0" smtClean="0"/>
              <a:t>                                                                  _</a:t>
            </a:r>
            <a:r>
              <a:rPr lang="en-US" altLang="zh-CN" dirty="0" err="1" smtClean="0"/>
              <a:t>variant_t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strValue</a:t>
            </a:r>
            <a:r>
              <a:rPr lang="en-US" altLang="zh-CN" dirty="0" smtClean="0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语句的执行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Connection</a:t>
            </a:r>
            <a:r>
              <a:rPr lang="zh-CN" altLang="en-US" dirty="0" smtClean="0"/>
              <a:t>接口提供的 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connection.Execute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CommandText</a:t>
            </a:r>
            <a:r>
              <a:rPr lang="en-US" altLang="zh-CN" dirty="0" smtClean="0"/>
              <a:t> - SQL</a:t>
            </a:r>
            <a:r>
              <a:rPr lang="zh-CN" altLang="en-US" dirty="0" smtClean="0"/>
              <a:t>语句</a:t>
            </a:r>
          </a:p>
          <a:p>
            <a:pPr lvl="1"/>
            <a:r>
              <a:rPr lang="en-US" altLang="zh-CN" dirty="0" err="1" smtClean="0"/>
              <a:t>RecordsAffected</a:t>
            </a:r>
            <a:r>
              <a:rPr lang="en-US" altLang="zh-CN" dirty="0" smtClean="0"/>
              <a:t> - </a:t>
            </a:r>
            <a:r>
              <a:rPr lang="zh-CN" altLang="en-US" dirty="0" smtClean="0"/>
              <a:t>返回受影响的记录数量</a:t>
            </a:r>
          </a:p>
          <a:p>
            <a:pPr lvl="1"/>
            <a:r>
              <a:rPr lang="en-US" altLang="zh-CN" dirty="0" smtClean="0"/>
              <a:t>Options - SQL</a:t>
            </a:r>
            <a:r>
              <a:rPr lang="zh-CN" altLang="en-US" dirty="0" smtClean="0"/>
              <a:t>语句类型和执行方式</a:t>
            </a:r>
          </a:p>
          <a:p>
            <a:pPr lvl="1"/>
            <a:r>
              <a:rPr lang="zh-CN" altLang="en-US" dirty="0" smtClean="0"/>
              <a:t>返回值是一个</a:t>
            </a:r>
            <a:r>
              <a:rPr lang="en-US" altLang="zh-CN" dirty="0" err="1" smtClean="0"/>
              <a:t>Recordset</a:t>
            </a:r>
            <a:r>
              <a:rPr lang="zh-CN" altLang="en-US" dirty="0" smtClean="0"/>
              <a:t>的接口。</a:t>
            </a:r>
          </a:p>
          <a:p>
            <a:r>
              <a:rPr lang="zh-CN" altLang="en-US" dirty="0" smtClean="0"/>
              <a:t>这个</a:t>
            </a:r>
            <a:r>
              <a:rPr lang="en-US" altLang="zh-CN" dirty="0" err="1" smtClean="0"/>
              <a:t>Recordset</a:t>
            </a:r>
            <a:r>
              <a:rPr lang="zh-CN" altLang="en-US" dirty="0" smtClean="0"/>
              <a:t>是只读，游标只能向前移动的记录集</a:t>
            </a:r>
            <a:endParaRPr lang="en-US" altLang="zh-CN" dirty="0" smtClean="0"/>
          </a:p>
          <a:p>
            <a:r>
              <a:rPr lang="zh-CN" altLang="en-US" dirty="0" smtClean="0"/>
              <a:t> 常用于不需要返回记录结果的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UPDATE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语句的执行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Recordset</a:t>
            </a:r>
            <a:r>
              <a:rPr lang="zh-CN" altLang="en-US" dirty="0" smtClean="0"/>
              <a:t>接口提供的 </a:t>
            </a:r>
            <a:r>
              <a:rPr lang="en-US" altLang="zh-CN" dirty="0" smtClean="0"/>
              <a:t>Open 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常用于需要返回记录结果的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</a:t>
            </a:r>
          </a:p>
          <a:p>
            <a:r>
              <a:rPr lang="zh-CN" altLang="en-US" dirty="0" smtClean="0"/>
              <a:t>由于可以指定游标类型和记录锁定类型使用更加方便一些。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Command 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Command 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设置当前的连接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285852" y="2786058"/>
            <a:ext cx="6500858" cy="785818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1"/>
            <a:r>
              <a:rPr lang="en-US" altLang="zh-CN" dirty="0" err="1" smtClean="0"/>
              <a:t>m_pCommand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CommandText</a:t>
            </a:r>
            <a:r>
              <a:rPr lang="en-US" altLang="zh-CN" dirty="0" smtClean="0"/>
              <a:t> =  _</a:t>
            </a:r>
            <a:r>
              <a:rPr lang="en-US" altLang="zh-CN" dirty="0" err="1" smtClean="0"/>
              <a:t>bstr_t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pszSql</a:t>
            </a:r>
            <a:r>
              <a:rPr lang="en-US" altLang="zh-CN" dirty="0" smtClean="0"/>
              <a:t> );       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357290" y="4572008"/>
            <a:ext cx="6500858" cy="1000132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lvl="1"/>
            <a:r>
              <a:rPr lang="en-US" altLang="zh-CN" dirty="0" err="1" smtClean="0"/>
              <a:t>m_pCommand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ActiveConnection</a:t>
            </a:r>
            <a:r>
              <a:rPr lang="en-US" altLang="zh-CN" dirty="0" smtClean="0"/>
              <a:t> = </a:t>
            </a:r>
          </a:p>
          <a:p>
            <a:pPr lvl="1"/>
            <a:r>
              <a:rPr lang="en-US" altLang="zh-CN" dirty="0" smtClean="0"/>
              <a:t>                                           </a:t>
            </a:r>
            <a:r>
              <a:rPr lang="en-US" altLang="zh-CN" dirty="0" err="1" smtClean="0"/>
              <a:t>m_pDatabase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m_pConnection</a:t>
            </a:r>
            <a:r>
              <a:rPr lang="en-US" altLang="zh-CN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Command 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command.Execute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err="1" smtClean="0"/>
              <a:t>RecordsAffected</a:t>
            </a:r>
            <a:r>
              <a:rPr lang="en-US" altLang="zh-CN" dirty="0" smtClean="0"/>
              <a:t> - </a:t>
            </a:r>
            <a:r>
              <a:rPr lang="zh-CN" altLang="en-US" dirty="0" smtClean="0"/>
              <a:t>获取影响记录的数量</a:t>
            </a:r>
          </a:p>
          <a:p>
            <a:pPr lvl="2"/>
            <a:r>
              <a:rPr lang="en-US" altLang="zh-CN" dirty="0" smtClean="0"/>
              <a:t>Parameters - SQL</a:t>
            </a:r>
            <a:r>
              <a:rPr lang="zh-CN" altLang="en-US" dirty="0" smtClean="0"/>
              <a:t>语句参数集合</a:t>
            </a:r>
          </a:p>
          <a:p>
            <a:pPr lvl="2"/>
            <a:r>
              <a:rPr lang="en-US" altLang="zh-CN" dirty="0" smtClean="0"/>
              <a:t>Options - SQL</a:t>
            </a:r>
            <a:r>
              <a:rPr lang="zh-CN" altLang="en-US" dirty="0" smtClean="0"/>
              <a:t>语句类型和执行方式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Excecute</a:t>
            </a:r>
            <a:r>
              <a:rPr lang="zh-CN" altLang="en-US" dirty="0" smtClean="0"/>
              <a:t>类似，建议      用于执行不返回记录结果的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ADO</a:t>
            </a:r>
            <a:r>
              <a:rPr lang="zh-CN" altLang="en-US" dirty="0" smtClean="0"/>
              <a:t>的事务处理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Connection</a:t>
            </a:r>
            <a:r>
              <a:rPr lang="zh-CN" altLang="en-US" dirty="0" smtClean="0"/>
              <a:t>接口提供了事务处理的方法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事务开始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BeginTrans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用于执行一组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语句之前，表示一个新事务的开始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事务结束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CommitTrans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用于一组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语句执行之后，表示事务成功结束</a:t>
            </a:r>
          </a:p>
          <a:p>
            <a:pPr lvl="2"/>
            <a:r>
              <a:rPr lang="en-US" altLang="zh-CN" dirty="0" err="1" smtClean="0"/>
              <a:t>RollbackTrans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当执行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语句错误或者其他错误，表示事务失败结束，并且取消事务开始之后的所有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语句的执行结果。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二进制数据（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数据）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二进制数据的保存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SAFEARRAY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以写入数据的长度创建</a:t>
            </a:r>
            <a:r>
              <a:rPr lang="en-US" altLang="zh-CN" dirty="0" smtClean="0"/>
              <a:t>1</a:t>
            </a:r>
            <a:r>
              <a:rPr lang="zh-CN" altLang="en-US" dirty="0" smtClean="0"/>
              <a:t>维的</a:t>
            </a:r>
            <a:r>
              <a:rPr lang="en-US" altLang="zh-CN" dirty="0" smtClean="0"/>
              <a:t>VT_UI1</a:t>
            </a:r>
            <a:r>
              <a:rPr lang="zh-CN" altLang="en-US" dirty="0" smtClean="0"/>
              <a:t>类型的数组     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7290" y="3786190"/>
            <a:ext cx="6500858" cy="1643074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smtClean="0"/>
              <a:t>SAFEARRAYBOUND 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 = { 0 };</a:t>
            </a:r>
          </a:p>
          <a:p>
            <a:r>
              <a:rPr lang="en-US" altLang="zh-CN" dirty="0" err="1" smtClean="0"/>
              <a:t>rb.cElements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nLen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rb.lLbound</a:t>
            </a:r>
            <a:r>
              <a:rPr lang="en-US" altLang="zh-CN" dirty="0" smtClean="0"/>
              <a:t>   = 0;</a:t>
            </a:r>
          </a:p>
          <a:p>
            <a:r>
              <a:rPr lang="en-US" altLang="zh-CN" dirty="0" smtClean="0"/>
              <a:t>LPSAFEARRAY </a:t>
            </a:r>
            <a:r>
              <a:rPr lang="en-US" altLang="zh-CN" dirty="0" err="1" smtClean="0"/>
              <a:t>pSafeArray</a:t>
            </a:r>
            <a:r>
              <a:rPr lang="en-US" altLang="zh-CN" dirty="0" smtClean="0"/>
              <a:t> =  </a:t>
            </a:r>
          </a:p>
          <a:p>
            <a:r>
              <a:rPr lang="en-US" altLang="zh-CN" dirty="0" err="1" smtClean="0"/>
              <a:t>SafeArrayCreate</a:t>
            </a:r>
            <a:r>
              <a:rPr lang="en-US" altLang="zh-CN" dirty="0" smtClean="0"/>
              <a:t>( VT_UI1, 1, &amp;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 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 smtClean="0"/>
              <a:t>消息队列用于存放消息的一个队列，消息在队列中先入先出。所有窗口程序都具有消息队列。程序可以从队列中获取消息。</a:t>
            </a:r>
          </a:p>
          <a:p>
            <a:pPr>
              <a:buNone/>
            </a:pPr>
            <a:r>
              <a:rPr lang="zh-CN" altLang="en-US" dirty="0" smtClean="0"/>
              <a:t>消息队列的类型</a:t>
            </a:r>
          </a:p>
          <a:p>
            <a:pPr>
              <a:buNone/>
            </a:pPr>
            <a:r>
              <a:rPr lang="zh-CN" altLang="en-US" dirty="0" smtClean="0"/>
              <a:t>	系统消息队列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由系统维护的消息队列。存放系统产生的消息，例如鼠标、键盘等。</a:t>
            </a:r>
          </a:p>
          <a:p>
            <a:pPr>
              <a:buNone/>
            </a:pPr>
            <a:r>
              <a:rPr lang="zh-CN" altLang="en-US" dirty="0" smtClean="0"/>
              <a:t>	程序消息队列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属于每一个应用程序（线程）的消息队列。由应用程序（线程）维护。</a:t>
            </a:r>
          </a:p>
          <a:p>
            <a:pPr>
              <a:buNone/>
            </a:pPr>
            <a:r>
              <a:rPr lang="zh-CN" altLang="en-US" dirty="0" smtClean="0"/>
              <a:t>消息队列的关系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当鼠标、键盘产生消息时，会将消息存放到系统消息队列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 </a:t>
            </a:r>
            <a:r>
              <a:rPr lang="zh-CN" altLang="en-US" dirty="0" smtClean="0"/>
              <a:t>系统会根据存放的消息，找到对应窗口的消息队列。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将消息投递到程序的消息队列中。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二进制数据（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数据）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二进制数据的保存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将数据放入数组当中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写入字段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Fieid</a:t>
            </a:r>
            <a:r>
              <a:rPr lang="zh-CN" altLang="en-US" dirty="0" smtClean="0"/>
              <a:t>接口的 </a:t>
            </a:r>
            <a:r>
              <a:rPr lang="en-US" altLang="zh-CN" dirty="0" err="1" smtClean="0"/>
              <a:t>AppendChunk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删除</a:t>
            </a:r>
            <a:r>
              <a:rPr lang="en-US" altLang="zh-CN" dirty="0" smtClean="0"/>
              <a:t>SAFEARRAY</a:t>
            </a:r>
            <a:r>
              <a:rPr lang="zh-CN" altLang="en-US" dirty="0" smtClean="0"/>
              <a:t>数组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357290" y="2285992"/>
            <a:ext cx="6500858" cy="1214446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smtClean="0"/>
              <a:t>for( LONG 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nLen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++ 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SafeArrayPutElement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pSafeArray</a:t>
            </a:r>
            <a:r>
              <a:rPr lang="en-US" altLang="zh-CN" dirty="0" smtClean="0"/>
              <a:t>, &amp;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pData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 );</a:t>
            </a:r>
          </a:p>
          <a:p>
            <a:r>
              <a:rPr lang="en-US" altLang="zh-CN" dirty="0" smtClean="0"/>
              <a:t>} 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285852" y="4214818"/>
            <a:ext cx="6500858" cy="1285884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smtClean="0"/>
              <a:t>VARIANT </a:t>
            </a:r>
            <a:r>
              <a:rPr lang="en-US" altLang="zh-CN" dirty="0" err="1" smtClean="0"/>
              <a:t>varChunk</a:t>
            </a:r>
            <a:r>
              <a:rPr lang="en-US" altLang="zh-CN" dirty="0" smtClean="0"/>
              <a:t> = { 0 };</a:t>
            </a:r>
          </a:p>
          <a:p>
            <a:r>
              <a:rPr lang="en-US" altLang="zh-CN" dirty="0" err="1" smtClean="0"/>
              <a:t>varChunk.vt</a:t>
            </a:r>
            <a:r>
              <a:rPr lang="en-US" altLang="zh-CN" dirty="0" smtClean="0"/>
              <a:t> = VT_ARRAY|VT_UI1;</a:t>
            </a:r>
          </a:p>
          <a:p>
            <a:r>
              <a:rPr lang="en-US" altLang="zh-CN" dirty="0" err="1" smtClean="0"/>
              <a:t>varChunk.parray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pSafeArray</a:t>
            </a:r>
            <a:r>
              <a:rPr lang="en-US" altLang="zh-CN" dirty="0" smtClean="0"/>
              <a:t>;     //</a:t>
            </a:r>
            <a:r>
              <a:rPr lang="zh-CN" altLang="en-US" dirty="0" smtClean="0"/>
              <a:t>添加到数据库中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pRecordset</a:t>
            </a:r>
            <a:r>
              <a:rPr lang="en-US" altLang="zh-CN" dirty="0" smtClean="0"/>
              <a:t>-&gt;Fields-&gt;</a:t>
            </a:r>
            <a:r>
              <a:rPr lang="en-US" altLang="zh-CN" dirty="0" err="1" smtClean="0"/>
              <a:t>GetItem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nField</a:t>
            </a:r>
            <a:r>
              <a:rPr lang="en-US" altLang="zh-CN" dirty="0" smtClean="0"/>
              <a:t> )-&gt;</a:t>
            </a:r>
            <a:r>
              <a:rPr lang="en-US" altLang="zh-CN" dirty="0" err="1" smtClean="0"/>
              <a:t>AppendChunk</a:t>
            </a:r>
            <a:r>
              <a:rPr lang="en-US" altLang="zh-CN" dirty="0" smtClean="0"/>
              <a:t>( &amp;</a:t>
            </a:r>
            <a:r>
              <a:rPr lang="en-US" altLang="zh-CN" dirty="0" err="1" smtClean="0"/>
              <a:t>varChunk</a:t>
            </a:r>
            <a:r>
              <a:rPr lang="en-US" altLang="zh-CN" dirty="0" smtClean="0"/>
              <a:t> 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二进制数据（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数据）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二进制数据的获取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获取字段的数据长度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读取字段  </a:t>
            </a:r>
            <a:r>
              <a:rPr lang="en-US" altLang="zh-CN" dirty="0" err="1" smtClean="0"/>
              <a:t>Fieid</a:t>
            </a:r>
            <a:r>
              <a:rPr lang="zh-CN" altLang="en-US" dirty="0" smtClean="0"/>
              <a:t>接口的 </a:t>
            </a:r>
            <a:r>
              <a:rPr lang="en-US" altLang="zh-CN" dirty="0" err="1" smtClean="0"/>
              <a:t>GetChunk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从 </a:t>
            </a:r>
            <a:r>
              <a:rPr lang="en-US" altLang="zh-CN" dirty="0" smtClean="0"/>
              <a:t>SAFEARRAY </a:t>
            </a:r>
            <a:r>
              <a:rPr lang="zh-CN" altLang="en-US" dirty="0" smtClean="0"/>
              <a:t>中获取数据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2"/>
            <a:r>
              <a:rPr lang="en-US" altLang="zh-CN" dirty="0" smtClean="0"/>
              <a:t>A</a:t>
            </a:r>
          </a:p>
          <a:p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1357290" y="2285992"/>
            <a:ext cx="6500858" cy="714380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smtClean="0"/>
              <a:t> LONG </a:t>
            </a:r>
            <a:r>
              <a:rPr lang="en-US" altLang="zh-CN" dirty="0" err="1" smtClean="0"/>
              <a:t>nActualSize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m_pRecordset</a:t>
            </a:r>
            <a:r>
              <a:rPr lang="en-US" altLang="zh-CN" dirty="0" smtClean="0"/>
              <a:t>-&gt;Fields-&gt;</a:t>
            </a:r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GetItem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nField</a:t>
            </a:r>
            <a:r>
              <a:rPr lang="en-US" altLang="zh-CN" dirty="0" smtClean="0"/>
              <a:t> )-&gt;</a:t>
            </a:r>
            <a:r>
              <a:rPr lang="en-US" altLang="zh-CN" dirty="0" err="1" smtClean="0"/>
              <a:t>ActualSize</a:t>
            </a:r>
            <a:r>
              <a:rPr lang="en-US" altLang="zh-CN" dirty="0" smtClean="0"/>
              <a:t>;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357290" y="3429000"/>
            <a:ext cx="6500858" cy="714380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smtClean="0"/>
              <a:t>_</a:t>
            </a:r>
            <a:r>
              <a:rPr lang="en-US" altLang="zh-CN" dirty="0" err="1" smtClean="0"/>
              <a:t>variant_t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varValue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m_pRecordset</a:t>
            </a:r>
            <a:r>
              <a:rPr lang="en-US" altLang="zh-CN" dirty="0" smtClean="0"/>
              <a:t>-&gt;Fields-&gt;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GetItem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nField</a:t>
            </a:r>
            <a:r>
              <a:rPr lang="en-US" altLang="zh-CN" dirty="0" smtClean="0"/>
              <a:t> )-&gt;</a:t>
            </a:r>
            <a:r>
              <a:rPr lang="en-US" altLang="zh-CN" dirty="0" err="1" smtClean="0"/>
              <a:t>GetChunk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nActualSize</a:t>
            </a:r>
            <a:r>
              <a:rPr lang="en-US" altLang="zh-CN" dirty="0" smtClean="0"/>
              <a:t> );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357290" y="4500570"/>
            <a:ext cx="6500858" cy="1428760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en-US" altLang="zh-CN" dirty="0" smtClean="0"/>
              <a:t>for( LONG 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nLen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++ )</a:t>
            </a:r>
          </a:p>
          <a:p>
            <a:r>
              <a:rPr lang="en-US" altLang="zh-CN" dirty="0" smtClean="0"/>
              <a:t>{   //</a:t>
            </a:r>
            <a:r>
              <a:rPr lang="zh-CN" altLang="en-US" dirty="0" smtClean="0"/>
              <a:t>获取每个元素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SafeArrayGetElement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varValue.parray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		            &amp;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pData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nIndex</a:t>
            </a:r>
            <a:r>
              <a:rPr lang="en-US" altLang="zh-CN" dirty="0" smtClean="0"/>
              <a:t> );</a:t>
            </a:r>
          </a:p>
          <a:p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ADO</a:t>
            </a:r>
            <a:r>
              <a:rPr lang="zh-CN" altLang="en-US" dirty="0" smtClean="0"/>
              <a:t>数据库绑定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ADO</a:t>
            </a:r>
            <a:r>
              <a:rPr lang="zh-CN" altLang="en-US" sz="2800" dirty="0" smtClean="0"/>
              <a:t>数据库绑定相关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头文件   </a:t>
            </a:r>
            <a:r>
              <a:rPr lang="en-US" altLang="zh-CN" sz="2400" dirty="0" smtClean="0"/>
              <a:t> #include "</a:t>
            </a:r>
            <a:r>
              <a:rPr lang="en-US" altLang="zh-CN" sz="2400" dirty="0" err="1" smtClean="0"/>
              <a:t>icrsint.h</a:t>
            </a:r>
            <a:r>
              <a:rPr lang="en-US" altLang="zh-CN" sz="2400" dirty="0" smtClean="0"/>
              <a:t>“</a:t>
            </a:r>
          </a:p>
          <a:p>
            <a:pPr lvl="1"/>
            <a:r>
              <a:rPr lang="en-US" altLang="zh-CN" sz="2400" dirty="0" err="1" smtClean="0"/>
              <a:t>CADORecordBinding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类需要实现这个类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IAdoRecordBinding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接口</a:t>
            </a:r>
            <a:r>
              <a:rPr lang="en-US" altLang="zh-CN" sz="2400" dirty="0" err="1" smtClean="0"/>
              <a:t>Recordset</a:t>
            </a:r>
            <a:r>
              <a:rPr lang="zh-CN" altLang="en-US" sz="2400" dirty="0" smtClean="0"/>
              <a:t>接口查询到</a:t>
            </a:r>
            <a:r>
              <a:rPr lang="en-US" altLang="zh-CN" sz="2400" dirty="0" err="1" smtClean="0"/>
              <a:t>IAdoRecordBinding</a:t>
            </a:r>
            <a:endParaRPr lang="en-US" altLang="zh-CN" sz="2400" dirty="0" smtClean="0"/>
          </a:p>
          <a:p>
            <a:r>
              <a:rPr lang="en-US" altLang="zh-CN" sz="2800" dirty="0" smtClean="0"/>
              <a:t>ADO</a:t>
            </a:r>
            <a:r>
              <a:rPr lang="zh-CN" altLang="en-US" sz="2800" dirty="0" smtClean="0"/>
              <a:t>数据库绑定实现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定义</a:t>
            </a:r>
            <a:r>
              <a:rPr lang="en-US" altLang="zh-CN" sz="2400" dirty="0" err="1" smtClean="0"/>
              <a:t>CADORecordBinding</a:t>
            </a:r>
            <a:r>
              <a:rPr lang="zh-CN" altLang="en-US" sz="2400" dirty="0" smtClean="0"/>
              <a:t>的子类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285852" y="4714884"/>
            <a:ext cx="6500858" cy="1214446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zh-CN" altLang="en-US" sz="2000" dirty="0" smtClean="0"/>
              <a:t> </a:t>
            </a:r>
            <a:r>
              <a:rPr lang="en-US" altLang="zh-CN" sz="2000" dirty="0" smtClean="0"/>
              <a:t>class </a:t>
            </a:r>
            <a:r>
              <a:rPr lang="en-US" altLang="zh-CN" sz="2000" dirty="0" err="1" smtClean="0"/>
              <a:t>CMsgBinding</a:t>
            </a:r>
            <a:r>
              <a:rPr lang="en-US" altLang="zh-CN" sz="2000" dirty="0" smtClean="0"/>
              <a:t>  :  public </a:t>
            </a:r>
            <a:r>
              <a:rPr lang="en-US" altLang="zh-CN" sz="2000" dirty="0" err="1" smtClean="0"/>
              <a:t>CADORecordBinding</a:t>
            </a:r>
            <a:endParaRPr lang="en-US" altLang="zh-CN" sz="2000" dirty="0" smtClean="0"/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    ...</a:t>
            </a:r>
          </a:p>
          <a:p>
            <a:r>
              <a:rPr lang="en-US" altLang="zh-CN" sz="2000" dirty="0" smtClean="0"/>
              <a:t>}</a:t>
            </a:r>
            <a:r>
              <a:rPr lang="zh-CN" altLang="en-US" sz="2000" dirty="0" smtClean="0"/>
              <a:t>；</a:t>
            </a: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ADO</a:t>
            </a:r>
            <a:r>
              <a:rPr lang="zh-CN" altLang="en-US" dirty="0" smtClean="0"/>
              <a:t>数据库绑定实现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在类中增加相应的绑定宏和变量</a:t>
            </a:r>
            <a:endParaRPr lang="en-US" altLang="zh-CN" dirty="0" smtClean="0"/>
          </a:p>
          <a:p>
            <a:r>
              <a:rPr lang="zh-CN" altLang="en-US" dirty="0" smtClean="0"/>
              <a:t>添加映射宏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BEGIN_ADO_BINDING</a:t>
            </a:r>
          </a:p>
          <a:p>
            <a:pPr lvl="1"/>
            <a:r>
              <a:rPr lang="en-US" altLang="zh-CN" dirty="0" smtClean="0"/>
              <a:t>END_ADO_BINDING</a:t>
            </a:r>
          </a:p>
          <a:p>
            <a:r>
              <a:rPr lang="zh-CN" altLang="en-US" dirty="0" smtClean="0"/>
              <a:t>添加存储字段数据的成员变量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添加字段和变量绑定宏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lvl="1"/>
            <a:r>
              <a:rPr lang="zh-CN" altLang="en-US" dirty="0" smtClean="0"/>
              <a:t>注意字段的索引是从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3286124"/>
            <a:ext cx="6500858" cy="857256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zh-CN" altLang="en-US" sz="2000" dirty="0" smtClean="0"/>
              <a:t>例如： </a:t>
            </a:r>
            <a:r>
              <a:rPr lang="en-US" altLang="zh-CN" sz="2000" dirty="0" smtClean="0"/>
              <a:t>CHAR  </a:t>
            </a:r>
            <a:r>
              <a:rPr lang="en-US" altLang="zh-CN" sz="2000" dirty="0" err="1" smtClean="0"/>
              <a:t>m_szMsgID</a:t>
            </a:r>
            <a:r>
              <a:rPr lang="en-US" altLang="zh-CN" sz="2000" dirty="0" smtClean="0"/>
              <a:t>[256];//</a:t>
            </a:r>
            <a:r>
              <a:rPr lang="zh-CN" altLang="en-US" sz="2000" dirty="0" smtClean="0"/>
              <a:t>存储数据</a:t>
            </a:r>
          </a:p>
          <a:p>
            <a:r>
              <a:rPr lang="zh-CN" altLang="en-US" sz="2000" dirty="0" smtClean="0"/>
              <a:t>               </a:t>
            </a:r>
            <a:r>
              <a:rPr lang="en-US" altLang="zh-CN" sz="2000" dirty="0" smtClean="0"/>
              <a:t>long  </a:t>
            </a:r>
            <a:r>
              <a:rPr lang="en-US" altLang="zh-CN" sz="2000" dirty="0" err="1" smtClean="0"/>
              <a:t>m_nMsgID</a:t>
            </a:r>
            <a:r>
              <a:rPr lang="en-US" altLang="zh-CN" sz="2000" dirty="0" smtClean="0"/>
              <a:t>;//</a:t>
            </a:r>
            <a:r>
              <a:rPr lang="zh-CN" altLang="en-US" sz="2000" dirty="0" smtClean="0"/>
              <a:t>获取状态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214414" y="4572008"/>
            <a:ext cx="6500858" cy="857256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zh-CN" altLang="en-US" sz="2000" dirty="0" smtClean="0"/>
              <a:t>例如：</a:t>
            </a:r>
            <a:r>
              <a:rPr lang="en-US" altLang="zh-CN" sz="2000" dirty="0" smtClean="0"/>
              <a:t>ADO_VARIABLE_LENGTH_ENTRY2( 1, </a:t>
            </a:r>
            <a:r>
              <a:rPr lang="en-US" altLang="zh-CN" sz="2000" dirty="0" err="1" smtClean="0"/>
              <a:t>adVarChar</a:t>
            </a:r>
            <a:r>
              <a:rPr lang="en-US" altLang="zh-CN" sz="2000" dirty="0" smtClean="0"/>
              <a:t>, </a:t>
            </a:r>
          </a:p>
          <a:p>
            <a:r>
              <a:rPr lang="en-US" altLang="zh-CN" sz="2000" dirty="0" err="1" smtClean="0"/>
              <a:t>m_szMsgID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( </a:t>
            </a:r>
            <a:r>
              <a:rPr lang="en-US" altLang="zh-CN" sz="2000" dirty="0" err="1" smtClean="0"/>
              <a:t>m_szMsgID</a:t>
            </a:r>
            <a:r>
              <a:rPr lang="en-US" altLang="zh-CN" sz="2000" dirty="0" smtClean="0"/>
              <a:t> ), </a:t>
            </a:r>
            <a:r>
              <a:rPr lang="en-US" altLang="zh-CN" sz="2000" dirty="0" err="1" smtClean="0"/>
              <a:t>m_nMsgID</a:t>
            </a:r>
            <a:r>
              <a:rPr lang="en-US" altLang="zh-CN" sz="2000" dirty="0" smtClean="0"/>
              <a:t>, true  )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ADO</a:t>
            </a:r>
            <a:r>
              <a:rPr lang="zh-CN" altLang="en-US" dirty="0" smtClean="0"/>
              <a:t>数据库绑定实现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Recordset</a:t>
            </a:r>
            <a:r>
              <a:rPr lang="zh-CN" altLang="en-US" dirty="0" smtClean="0"/>
              <a:t>接口获取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IADORecordBinding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将子类绑定到</a:t>
            </a:r>
            <a:r>
              <a:rPr lang="en-US" altLang="zh-CN" dirty="0" err="1" smtClean="0"/>
              <a:t>IADORecordBinding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IADORecordBinding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BindToRecordset</a:t>
            </a:r>
            <a:r>
              <a:rPr lang="zh-CN" altLang="en-US" dirty="0" smtClean="0"/>
              <a:t>绑定数据类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数据的修改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修改绑定数据类中的数据，如果需要保存到数据库中，必须使用</a:t>
            </a:r>
            <a:r>
              <a:rPr lang="en-US" altLang="zh-CN" dirty="0" err="1" smtClean="0"/>
              <a:t>IADORecordBinding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方法才能保存。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28728" y="3571876"/>
            <a:ext cx="6500858" cy="714380"/>
          </a:xfrm>
          <a:prstGeom prst="roundRect">
            <a:avLst>
              <a:gd name="adj" fmla="val 62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r>
              <a:rPr lang="zh-CN" altLang="en-US" sz="2000" dirty="0" smtClean="0"/>
              <a:t>例如： </a:t>
            </a:r>
            <a:r>
              <a:rPr lang="en-US" altLang="zh-CN" sz="2000" dirty="0" err="1" smtClean="0"/>
              <a:t>piAdoBinding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BindToRecordset</a:t>
            </a:r>
            <a:r>
              <a:rPr lang="en-US" altLang="zh-CN" sz="2000" dirty="0" smtClean="0"/>
              <a:t>( </a:t>
            </a:r>
            <a:r>
              <a:rPr lang="en-US" altLang="zh-CN" sz="2000" dirty="0" err="1" smtClean="0"/>
              <a:t>pBinding</a:t>
            </a:r>
            <a:r>
              <a:rPr lang="en-US" altLang="zh-CN" sz="2000" dirty="0" smtClean="0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MFC</a:t>
            </a:r>
            <a:r>
              <a:rPr lang="zh-CN" altLang="en-US" dirty="0" smtClean="0"/>
              <a:t>网络编程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778000"/>
            <a:ext cx="5610225" cy="39703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908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556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3204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5148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450000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852000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33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</p:bldLst>
  </p:timing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VC</a:t>
            </a:r>
            <a:r>
              <a:rPr lang="zh-CN" altLang="en-US" dirty="0" smtClean="0"/>
              <a:t>网络编程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标准</a:t>
            </a:r>
            <a:r>
              <a:rPr lang="en-US" altLang="zh-CN" sz="2800" dirty="0" smtClean="0"/>
              <a:t>Socket</a:t>
            </a:r>
            <a:r>
              <a:rPr lang="zh-CN" altLang="en-US" sz="2800" dirty="0" smtClean="0"/>
              <a:t>库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使用 </a:t>
            </a:r>
            <a:r>
              <a:rPr lang="en-US" altLang="zh-CN" sz="2800" dirty="0" smtClean="0"/>
              <a:t>socket </a:t>
            </a:r>
            <a:r>
              <a:rPr lang="zh-CN" altLang="en-US" sz="2800" dirty="0" smtClean="0"/>
              <a:t>函数</a:t>
            </a:r>
            <a:r>
              <a:rPr lang="en-US" altLang="zh-CN" sz="2800" dirty="0" smtClean="0"/>
              <a:t>socket</a:t>
            </a:r>
            <a:r>
              <a:rPr lang="zh-CN" altLang="en-US" sz="2800" dirty="0" smtClean="0"/>
              <a:t>函数是可以跨平台的网络编程。</a:t>
            </a:r>
            <a:endParaRPr lang="en-US" altLang="zh-CN" sz="2800" dirty="0" smtClean="0"/>
          </a:p>
          <a:p>
            <a:r>
              <a:rPr lang="en-US" altLang="zh-CN" sz="2800" dirty="0" smtClean="0"/>
              <a:t>Windows Socket</a:t>
            </a:r>
            <a:r>
              <a:rPr lang="zh-CN" altLang="en-US" sz="2800" dirty="0" smtClean="0"/>
              <a:t>库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使用 </a:t>
            </a:r>
            <a:r>
              <a:rPr lang="en-US" altLang="zh-CN" sz="2800" dirty="0" smtClean="0"/>
              <a:t>Windows Socket API</a:t>
            </a:r>
            <a:r>
              <a:rPr lang="zh-CN" altLang="en-US" sz="2800" dirty="0" smtClean="0"/>
              <a:t>是以</a:t>
            </a:r>
            <a:r>
              <a:rPr lang="en-US" altLang="zh-CN" sz="2800" dirty="0" smtClean="0"/>
              <a:t>WSA</a:t>
            </a:r>
            <a:r>
              <a:rPr lang="zh-CN" altLang="en-US" sz="2800" dirty="0" smtClean="0"/>
              <a:t>开头的一组由</a:t>
            </a:r>
            <a:r>
              <a:rPr lang="en-US" altLang="zh-CN" sz="2800" dirty="0" smtClean="0"/>
              <a:t>Win32</a:t>
            </a:r>
            <a:r>
              <a:rPr lang="zh-CN" altLang="en-US" sz="2800" dirty="0" smtClean="0"/>
              <a:t>提供的一组</a:t>
            </a:r>
            <a:r>
              <a:rPr lang="en-US" altLang="zh-CN" sz="2800" dirty="0" smtClean="0"/>
              <a:t>API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MFC Socket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使用 </a:t>
            </a:r>
            <a:r>
              <a:rPr lang="en-US" altLang="zh-CN" sz="2800" dirty="0" smtClean="0"/>
              <a:t>MFC Socket </a:t>
            </a:r>
            <a:r>
              <a:rPr lang="zh-CN" altLang="en-US" sz="2800" dirty="0" smtClean="0"/>
              <a:t>相关类</a:t>
            </a:r>
            <a:r>
              <a:rPr lang="en-US" altLang="zh-CN" sz="2800" dirty="0" smtClean="0"/>
              <a:t>MFC</a:t>
            </a:r>
            <a:r>
              <a:rPr lang="zh-CN" altLang="en-US" sz="2800" dirty="0" smtClean="0"/>
              <a:t>对</a:t>
            </a:r>
            <a:r>
              <a:rPr lang="en-US" altLang="zh-CN" sz="2800" dirty="0" smtClean="0"/>
              <a:t>Socket</a:t>
            </a:r>
            <a:r>
              <a:rPr lang="zh-CN" altLang="en-US" sz="2800" dirty="0" smtClean="0"/>
              <a:t>封装类。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网络</a:t>
            </a:r>
            <a:r>
              <a:rPr lang="en-US" altLang="zh-CN" dirty="0" smtClean="0"/>
              <a:t>7</a:t>
            </a:r>
            <a:r>
              <a:rPr lang="zh-CN" altLang="en-US" dirty="0" smtClean="0"/>
              <a:t>层协议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表示层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会话层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传输层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数据链路层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物理层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网络层协议 </a:t>
            </a:r>
            <a:r>
              <a:rPr lang="en-US" altLang="zh-CN" dirty="0" smtClean="0"/>
              <a:t>- IP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en-US" altLang="zh-CN" smtClean="0"/>
              <a:t>IPv4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IPv6 </a:t>
            </a:r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的传输层协议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传输控制协议 </a:t>
            </a:r>
            <a:r>
              <a:rPr lang="en-US" altLang="zh-CN" dirty="0" smtClean="0"/>
              <a:t>- TCP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用户数据包协议 </a:t>
            </a:r>
            <a:r>
              <a:rPr lang="en-US" altLang="zh-CN" dirty="0" smtClean="0"/>
              <a:t>- UDP</a:t>
            </a:r>
            <a:r>
              <a:rPr lang="zh-CN" altLang="en-US" dirty="0" smtClean="0"/>
              <a:t>协议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消息和消息队列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8539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根据消息和消息队列之间使用关系，将消息分成两类：</a:t>
            </a:r>
          </a:p>
          <a:p>
            <a:pPr lvl="1">
              <a:buNone/>
            </a:pPr>
            <a:r>
              <a:rPr lang="zh-CN" altLang="en-US" dirty="0" smtClean="0"/>
              <a:t>队列消息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消息的发送和获取，都是通过消息队列完成。</a:t>
            </a:r>
          </a:p>
          <a:p>
            <a:pPr lvl="1">
              <a:buNone/>
            </a:pPr>
            <a:r>
              <a:rPr lang="zh-CN" altLang="en-US" dirty="0" smtClean="0"/>
              <a:t>非队列消息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消息的发送和获取，是直接调用消息的窗口处理完成。</a:t>
            </a:r>
          </a:p>
          <a:p>
            <a:r>
              <a:rPr lang="zh-CN" altLang="en-US" dirty="0" smtClean="0"/>
              <a:t>队列消息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消息发送后，首先放入队列，然后通过消息循环，从队列当中获取。</a:t>
            </a:r>
          </a:p>
          <a:p>
            <a:pPr lvl="1">
              <a:buNone/>
            </a:pPr>
            <a:r>
              <a:rPr lang="en-US" altLang="zh-CN" dirty="0" err="1" smtClean="0"/>
              <a:t>GetMessage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从消息队列中获取消息</a:t>
            </a:r>
          </a:p>
          <a:p>
            <a:pPr lvl="1">
              <a:buNone/>
            </a:pPr>
            <a:r>
              <a:rPr lang="en-US" altLang="zh-CN" dirty="0" err="1" smtClean="0"/>
              <a:t>PostMessage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将消息投递到消息队列</a:t>
            </a:r>
          </a:p>
          <a:p>
            <a:pPr lvl="1">
              <a:buNone/>
            </a:pPr>
            <a:r>
              <a:rPr lang="zh-CN" altLang="en-US" dirty="0" smtClean="0"/>
              <a:t>常见队列消息：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、键盘、鼠标、定时器。</a:t>
            </a:r>
          </a:p>
          <a:p>
            <a:r>
              <a:rPr lang="zh-CN" altLang="en-US" dirty="0" smtClean="0"/>
              <a:t>非队列消息－消息发送时，首先查找消息接收窗口的窗口处理函数，直接调用处理函数，完成消息。</a:t>
            </a:r>
          </a:p>
          <a:p>
            <a:pPr lvl="1">
              <a:buNone/>
            </a:pPr>
            <a:r>
              <a:rPr lang="en-US" altLang="zh-CN" dirty="0" err="1" smtClean="0"/>
              <a:t>SendMessage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直接将消息发送给窗口的处理函数，并等候处理结果。</a:t>
            </a:r>
          </a:p>
          <a:p>
            <a:pPr lvl="1">
              <a:buNone/>
            </a:pPr>
            <a:r>
              <a:rPr lang="zh-CN" altLang="en-US" dirty="0" smtClean="0"/>
              <a:t>常见消息：</a:t>
            </a:r>
            <a:r>
              <a:rPr lang="en-US" altLang="zh-CN" dirty="0" smtClean="0"/>
              <a:t>WM_CREATE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WM_SIZE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面向连接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,</a:t>
            </a:r>
            <a:r>
              <a:rPr lang="zh-CN" altLang="en-US" dirty="0" smtClean="0"/>
              <a:t>该协议是一种面向连接的、可靠的、基于字节流的数据通信协议。</a:t>
            </a:r>
            <a:endParaRPr lang="en-US" altLang="zh-CN" dirty="0" smtClean="0"/>
          </a:p>
          <a:p>
            <a:r>
              <a:rPr lang="zh-CN" altLang="en-US" dirty="0" smtClean="0"/>
              <a:t>无连接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协议，该协议不需要连接，采用数据报的方式进行数据收发，提供面向事务的简单不可靠信息传送服务。</a:t>
            </a:r>
            <a:endParaRPr lang="en-US" altLang="zh-CN" dirty="0" smtClean="0"/>
          </a:p>
          <a:p>
            <a:r>
              <a:rPr lang="zh-CN" altLang="en-US" dirty="0" smtClean="0"/>
              <a:t>参考：</a:t>
            </a:r>
            <a:r>
              <a:rPr lang="en-US" altLang="zh-CN" dirty="0" smtClean="0"/>
              <a:t>RFC</a:t>
            </a:r>
            <a:r>
              <a:rPr lang="zh-CN" altLang="en-US" dirty="0" smtClean="0"/>
              <a:t>文档， 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三卷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Windows Socket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库相关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当前的库的版本：</a:t>
            </a:r>
            <a:r>
              <a:rPr lang="en-US" altLang="zh-CN" dirty="0" smtClean="0"/>
              <a:t>2.2</a:t>
            </a:r>
          </a:p>
          <a:p>
            <a:pPr lvl="1"/>
            <a:r>
              <a:rPr lang="zh-CN" altLang="en-US" dirty="0" smtClean="0"/>
              <a:t>动态库：</a:t>
            </a:r>
            <a:r>
              <a:rPr lang="en-US" altLang="zh-CN" dirty="0" smtClean="0"/>
              <a:t>WS2_32.DLL </a:t>
            </a:r>
          </a:p>
          <a:p>
            <a:pPr lvl="1"/>
            <a:r>
              <a:rPr lang="en-US" altLang="zh-CN" dirty="0" smtClean="0"/>
              <a:t>LIB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WS2_32.Lib</a:t>
            </a:r>
          </a:p>
          <a:p>
            <a:pPr lvl="1"/>
            <a:r>
              <a:rPr lang="zh-CN" altLang="en-US" dirty="0" smtClean="0"/>
              <a:t>头文件：</a:t>
            </a:r>
            <a:r>
              <a:rPr lang="en-US" altLang="zh-CN" dirty="0" smtClean="0"/>
              <a:t>winsock2.h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Windows Socket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初始化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编程，必须首先初始化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库。初始化函数为</a:t>
            </a:r>
            <a:r>
              <a:rPr lang="en-US" altLang="zh-CN" dirty="0" err="1" smtClean="0"/>
              <a:t>WSAStartup</a:t>
            </a:r>
            <a:r>
              <a:rPr lang="zh-CN" altLang="en-US" dirty="0" smtClean="0"/>
              <a:t>。</a:t>
            </a:r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2"/>
            <a:r>
              <a:rPr lang="en-US" altLang="zh-CN" dirty="0" err="1" smtClean="0"/>
              <a:t>wVersionRequested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初始化的版本号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lpWSAData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库的信息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1214414" y="3143248"/>
            <a:ext cx="7286676" cy="15716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WSAStartup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( WORD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wVersionRequested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5" algn="ctr"/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LPWSADATA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lpWSAData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)</a:t>
            </a:r>
          </a:p>
          <a:p>
            <a:pPr algn="ctr"/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面向连接服务器实现</a:t>
            </a:r>
            <a:r>
              <a:rPr lang="en-US" altLang="zh-CN" b="1" dirty="0" smtClean="0"/>
              <a:t>-TCP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socket</a:t>
            </a:r>
          </a:p>
          <a:p>
            <a:pPr lvl="1">
              <a:buNone/>
            </a:pPr>
            <a:r>
              <a:rPr lang="en-US" altLang="zh-CN" dirty="0" smtClean="0"/>
              <a:t>SOCKET </a:t>
            </a:r>
            <a:r>
              <a:rPr lang="en-US" altLang="zh-CN" dirty="0" err="1" smtClean="0"/>
              <a:t>scoksvr</a:t>
            </a:r>
            <a:r>
              <a:rPr lang="en-US" altLang="zh-CN" dirty="0" smtClean="0"/>
              <a:t> = socket( AF_INET, </a:t>
            </a:r>
          </a:p>
          <a:p>
            <a:pPr lvl="1">
              <a:buNone/>
            </a:pPr>
            <a:r>
              <a:rPr lang="en-US" altLang="zh-CN" dirty="0" smtClean="0"/>
              <a:t>            SOCK_STREAM, IPPROTO_TCP  );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绑定端口和</a:t>
            </a:r>
            <a:r>
              <a:rPr lang="en-US" altLang="zh-CN" dirty="0" err="1" smtClean="0"/>
              <a:t>IPbind</a:t>
            </a:r>
            <a:r>
              <a:rPr lang="zh-CN" altLang="en-US" dirty="0" smtClean="0"/>
              <a:t>函数，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需要指定绑定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和端口。如果需要绑定本机所有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地址设为 </a:t>
            </a:r>
            <a:r>
              <a:rPr lang="en-US" altLang="zh-CN" dirty="0" smtClean="0"/>
              <a:t>INADDR_ANY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侦听</a:t>
            </a:r>
            <a:r>
              <a:rPr lang="en-US" altLang="zh-CN" dirty="0" smtClean="0"/>
              <a:t>listen</a:t>
            </a:r>
            <a:r>
              <a:rPr lang="zh-CN" altLang="en-US" dirty="0" smtClean="0"/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面向连接服务器实现</a:t>
            </a:r>
            <a:r>
              <a:rPr lang="en-US" altLang="zh-CN" b="1" dirty="0" smtClean="0"/>
              <a:t>-TCP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接收</a:t>
            </a:r>
            <a:r>
              <a:rPr lang="en-US" altLang="zh-CN" dirty="0" smtClean="0"/>
              <a:t>accept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914400" lvl="1" indent="-514350"/>
            <a:r>
              <a:rPr lang="zh-CN" altLang="en-US" dirty="0" smtClean="0"/>
              <a:t>阻塞函数，等候客户端的连接，并返回连接好的</a:t>
            </a:r>
            <a:r>
              <a:rPr lang="en-US" altLang="zh-CN" dirty="0" smtClean="0"/>
              <a:t>socket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dirty="0" smtClean="0"/>
              <a:t>数据收发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/send</a:t>
            </a:r>
          </a:p>
          <a:p>
            <a:pPr marL="971550" lvl="1" indent="-514350"/>
            <a:r>
              <a:rPr lang="zh-CN" altLang="en-US" dirty="0" smtClean="0"/>
              <a:t>默认情况下是阻塞函数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zh-CN" altLang="en-US" dirty="0" smtClean="0"/>
              <a:t>关闭</a:t>
            </a:r>
            <a:r>
              <a:rPr lang="en-US" altLang="zh-CN" dirty="0" smtClean="0"/>
              <a:t>socket</a:t>
            </a:r>
          </a:p>
          <a:p>
            <a:pPr marL="971550" lvl="1" indent="-514350"/>
            <a:r>
              <a:rPr lang="en-US" altLang="zh-CN" dirty="0" err="1" smtClean="0"/>
              <a:t>closesocket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面向连接客户端实现</a:t>
            </a:r>
            <a:r>
              <a:rPr lang="en-US" altLang="zh-CN" b="1" dirty="0" smtClean="0"/>
              <a:t>-TCP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socket</a:t>
            </a:r>
          </a:p>
          <a:p>
            <a:pPr marL="914400" lvl="1" indent="-514350">
              <a:buNone/>
            </a:pPr>
            <a:r>
              <a:rPr lang="en-US" altLang="zh-CN" dirty="0" smtClean="0"/>
              <a:t>SOCKET </a:t>
            </a:r>
            <a:r>
              <a:rPr lang="en-US" altLang="zh-CN" dirty="0" err="1" smtClean="0"/>
              <a:t>scoksvr</a:t>
            </a:r>
            <a:r>
              <a:rPr lang="en-US" altLang="zh-CN" dirty="0" smtClean="0"/>
              <a:t> = socket( AF_INET, </a:t>
            </a:r>
          </a:p>
          <a:p>
            <a:pPr marL="914400" lvl="1" indent="-514350">
              <a:buNone/>
            </a:pPr>
            <a:r>
              <a:rPr lang="en-US" altLang="zh-CN" dirty="0" smtClean="0"/>
              <a:t>SOCK_STREAM, IPPROTO_TCP  );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连接服务器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函数</a:t>
            </a:r>
          </a:p>
          <a:p>
            <a:pPr marL="914400" lvl="1" indent="-514350"/>
            <a:r>
              <a:rPr lang="zh-CN" altLang="en-US" dirty="0" smtClean="0"/>
              <a:t>需要指定连接服务器的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地址和端口。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数据收发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/send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关闭</a:t>
            </a:r>
            <a:r>
              <a:rPr lang="en-US" altLang="zh-CN" dirty="0" smtClean="0"/>
              <a:t>socket</a:t>
            </a:r>
          </a:p>
          <a:p>
            <a:pPr lvl="1"/>
            <a:r>
              <a:rPr lang="en-US" altLang="zh-CN" dirty="0" err="1" smtClean="0"/>
              <a:t>closesocket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面向无连接</a:t>
            </a:r>
            <a:r>
              <a:rPr lang="zh-CN" altLang="en-US" dirty="0" smtClean="0"/>
              <a:t>服务器实现</a:t>
            </a:r>
            <a:r>
              <a:rPr lang="en-US" altLang="zh-CN" b="1" dirty="0" smtClean="0"/>
              <a:t>- UDP</a:t>
            </a:r>
            <a:endParaRPr lang="en-US" altLang="zh-CN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SOCKET</a:t>
            </a:r>
          </a:p>
          <a:p>
            <a:pPr lvl="1">
              <a:buNone/>
            </a:pPr>
            <a:r>
              <a:rPr lang="en-US" altLang="zh-CN" dirty="0" smtClean="0"/>
              <a:t>SOCKET </a:t>
            </a:r>
            <a:r>
              <a:rPr lang="en-US" altLang="zh-CN" dirty="0" err="1" smtClean="0"/>
              <a:t>sockclient</a:t>
            </a:r>
            <a:r>
              <a:rPr lang="en-US" altLang="zh-CN" dirty="0" smtClean="0"/>
              <a:t> = socket( AF_INET,</a:t>
            </a:r>
          </a:p>
          <a:p>
            <a:pPr lvl="1">
              <a:buNone/>
            </a:pPr>
            <a:r>
              <a:rPr lang="en-US" altLang="zh-CN" dirty="0" smtClean="0"/>
              <a:t>SOCK_DGRAM, IPPROTO_UDP );</a:t>
            </a:r>
          </a:p>
          <a:p>
            <a:r>
              <a:rPr lang="zh-CN" altLang="en-US" dirty="0" smtClean="0"/>
              <a:t>绑定端口和</a:t>
            </a:r>
            <a:r>
              <a:rPr lang="en-US" altLang="zh-CN" dirty="0" smtClean="0"/>
              <a:t>IP - bind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需要指定绑定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和端口。如果需要绑定本机所有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地址设为 </a:t>
            </a:r>
            <a:r>
              <a:rPr lang="en-US" altLang="zh-CN" dirty="0" smtClean="0"/>
              <a:t>INADDR_ANY</a:t>
            </a:r>
            <a:r>
              <a:rPr lang="zh-CN" altLang="en-US" dirty="0" smtClean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面向无连接</a:t>
            </a:r>
            <a:r>
              <a:rPr lang="zh-CN" altLang="en-US" dirty="0" smtClean="0"/>
              <a:t>服务器实现</a:t>
            </a:r>
            <a:r>
              <a:rPr lang="en-US" altLang="zh-CN" b="1" dirty="0" smtClean="0"/>
              <a:t>- UDP</a:t>
            </a:r>
            <a:endParaRPr lang="en-US" altLang="zh-CN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数据收发</a:t>
            </a:r>
          </a:p>
          <a:p>
            <a:pPr lvl="1"/>
            <a:r>
              <a:rPr lang="en-US" altLang="zh-CN" dirty="0" err="1" smtClean="0"/>
              <a:t>recvfrom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在收数据时可以获得客户端的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地址和端口信息</a:t>
            </a:r>
          </a:p>
          <a:p>
            <a:pPr lvl="1"/>
            <a:r>
              <a:rPr lang="en-US" altLang="zh-CN" dirty="0" err="1" smtClean="0"/>
              <a:t>sendto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在发数据时，需要指定对方的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地址和端口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接收或发送的数据包的大小有限，不应发送大数据包。</a:t>
            </a:r>
          </a:p>
          <a:p>
            <a:r>
              <a:rPr lang="zh-CN" altLang="en-US" dirty="0" smtClean="0"/>
              <a:t>关闭</a:t>
            </a:r>
            <a:r>
              <a:rPr lang="en-US" altLang="zh-CN" dirty="0" smtClean="0"/>
              <a:t>SOCKET</a:t>
            </a:r>
          </a:p>
          <a:p>
            <a:pPr lvl="1"/>
            <a:r>
              <a:rPr lang="en-US" altLang="zh-CN" dirty="0" err="1" smtClean="0"/>
              <a:t>closesocket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面向无连接客户端</a:t>
            </a:r>
            <a:r>
              <a:rPr lang="zh-CN" altLang="en-US" dirty="0" smtClean="0"/>
              <a:t>实现</a:t>
            </a:r>
            <a:r>
              <a:rPr lang="en-US" altLang="zh-CN" b="1" dirty="0" smtClean="0"/>
              <a:t>- UDP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SOCKET</a:t>
            </a:r>
          </a:p>
          <a:p>
            <a:pPr lvl="1">
              <a:buNone/>
            </a:pPr>
            <a:r>
              <a:rPr lang="en-US" altLang="zh-CN" dirty="0" smtClean="0"/>
              <a:t>SOCKET </a:t>
            </a:r>
            <a:r>
              <a:rPr lang="en-US" altLang="zh-CN" dirty="0" err="1" smtClean="0"/>
              <a:t>sockclient</a:t>
            </a:r>
            <a:r>
              <a:rPr lang="en-US" altLang="zh-CN" dirty="0" smtClean="0"/>
              <a:t> = socket( AF_INET,</a:t>
            </a:r>
          </a:p>
          <a:p>
            <a:pPr lvl="1">
              <a:buNone/>
            </a:pPr>
            <a:r>
              <a:rPr lang="en-US" altLang="zh-CN" dirty="0" smtClean="0"/>
              <a:t>SOCK_DGRAM, IPPROTO_UDP );</a:t>
            </a:r>
          </a:p>
          <a:p>
            <a:r>
              <a:rPr lang="zh-CN" altLang="en-US" dirty="0" smtClean="0"/>
              <a:t>绑定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和端口（可选操作）</a:t>
            </a:r>
          </a:p>
          <a:p>
            <a:r>
              <a:rPr lang="zh-CN" altLang="en-US" dirty="0" smtClean="0"/>
              <a:t>数据收发</a:t>
            </a:r>
          </a:p>
          <a:p>
            <a:pPr lvl="1"/>
            <a:r>
              <a:rPr lang="en-US" altLang="zh-CN" dirty="0" err="1" smtClean="0"/>
              <a:t>recvfrom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sendto</a:t>
            </a:r>
            <a:endParaRPr lang="en-US" altLang="zh-CN" dirty="0" smtClean="0"/>
          </a:p>
          <a:p>
            <a:r>
              <a:rPr lang="zh-CN" altLang="en-US" dirty="0" smtClean="0"/>
              <a:t>关闭</a:t>
            </a:r>
            <a:r>
              <a:rPr lang="en-US" altLang="zh-CN" dirty="0" smtClean="0"/>
              <a:t>SOCKET</a:t>
            </a:r>
          </a:p>
          <a:p>
            <a:pPr lvl="1"/>
            <a:r>
              <a:rPr lang="en-US" altLang="zh-CN" dirty="0" err="1" smtClean="0"/>
              <a:t>closesocket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MFC Socket</a:t>
            </a:r>
            <a:r>
              <a:rPr lang="zh-CN" altLang="en-US" b="1" dirty="0" smtClean="0"/>
              <a:t>编程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CAsyncScoket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类，不阻塞所在的线程，当有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事件时例如连接、数据收发等，会通知使用者。</a:t>
            </a:r>
          </a:p>
          <a:p>
            <a:r>
              <a:rPr lang="en-US" altLang="zh-CN" dirty="0" err="1" smtClean="0"/>
              <a:t>CSocket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父类是</a:t>
            </a:r>
            <a:r>
              <a:rPr lang="en-US" altLang="zh-CN" dirty="0" err="1" smtClean="0"/>
              <a:t>CAsyncScoket</a:t>
            </a:r>
            <a:r>
              <a:rPr lang="zh-CN" altLang="en-US" dirty="0" smtClean="0"/>
              <a:t>，同步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类，会阻塞线程。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消息的获取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消息循环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GetMessage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PeekMessage</a:t>
            </a:r>
            <a:r>
              <a:rPr lang="zh-CN" altLang="en-US" dirty="0" smtClean="0"/>
              <a:t>从程序的消息队列当中，获取到消息。</a:t>
            </a:r>
          </a:p>
          <a:p>
            <a:pPr>
              <a:buNone/>
            </a:pPr>
            <a:r>
              <a:rPr lang="en-US" altLang="zh-CN" dirty="0" err="1" smtClean="0"/>
              <a:t>TranslateMessage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检查获取到的消息，如果发现是按键消息，产生一个字符消息，并放入程序的消息队列。</a:t>
            </a:r>
          </a:p>
          <a:p>
            <a:pPr>
              <a:buNone/>
            </a:pPr>
            <a:r>
              <a:rPr lang="en-US" altLang="zh-CN" dirty="0" err="1" smtClean="0"/>
              <a:t>DispatchMessage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根据消息，找到窗口处理函数，调用窗口处理函数，完成消息的处理。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MFC Socket</a:t>
            </a:r>
            <a:r>
              <a:rPr lang="zh-CN" altLang="en-US" b="1" dirty="0" smtClean="0"/>
              <a:t>编程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AfxSocketInit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MFC socket</a:t>
            </a:r>
            <a:r>
              <a:rPr lang="zh-CN" altLang="en-US" dirty="0" smtClean="0"/>
              <a:t>库初始化函数，在程序开始是调用。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MFC Socket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0112" y="3329116"/>
            <a:ext cx="29626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/>
              <a:t>Thanks</a:t>
            </a:r>
            <a:endParaRPr lang="zh-CN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GetMessage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PeekMessage</a:t>
            </a:r>
            <a:r>
              <a:rPr lang="zh-CN" altLang="en-US" dirty="0" smtClean="0"/>
              <a:t>次序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在程序（线程）消息队列查找消息，如果队列有消息，检查消息是否满足指定条件</a:t>
            </a:r>
            <a:r>
              <a:rPr lang="en-US" altLang="zh-CN" dirty="0" smtClean="0"/>
              <a:t>(HWND,ID</a:t>
            </a:r>
            <a:r>
              <a:rPr lang="zh-CN" altLang="en-US" dirty="0" smtClean="0"/>
              <a:t>范围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，不满足条件就不会取出消息，否则从队列取出消息返回。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如果程序（线程）消息队列没有消息，向系统消息队列获取属于本程序的消息。如果系统队列的当前消息属于本程序，系统会将消息转发到程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如果系统消息队列也没有消息，检查当前窗口的需要重新绘制的区域，如果发现有需要绘制的区域，产生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消息，取得消息返回处理。</a:t>
            </a:r>
          </a:p>
          <a:p>
            <a:pPr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如果没有重新绘制区域，检查定时器如果有到时的定时器，产生</a:t>
            </a:r>
            <a:r>
              <a:rPr lang="en-US" altLang="zh-CN" dirty="0" smtClean="0"/>
              <a:t>WM_TIMER,</a:t>
            </a:r>
            <a:r>
              <a:rPr lang="zh-CN" altLang="en-US" dirty="0" smtClean="0"/>
              <a:t>返回处理执行。</a:t>
            </a:r>
          </a:p>
          <a:p>
            <a:pPr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如果没有到时的定时器，整理程序的资源、内存等等。</a:t>
            </a:r>
          </a:p>
          <a:p>
            <a:pPr>
              <a:buNone/>
            </a:pPr>
            <a:r>
              <a:rPr lang="en-US" altLang="zh-CN" dirty="0" smtClean="0"/>
              <a:t>6 </a:t>
            </a:r>
            <a:r>
              <a:rPr lang="en-US" altLang="zh-CN" dirty="0" err="1" smtClean="0"/>
              <a:t>GetMessage</a:t>
            </a:r>
            <a:r>
              <a:rPr lang="zh-CN" altLang="en-US" dirty="0" smtClean="0"/>
              <a:t>会继续等候下一条消息。</a:t>
            </a:r>
            <a:r>
              <a:rPr lang="en-US" altLang="zh-CN" dirty="0" err="1" smtClean="0"/>
              <a:t>PeekMessage</a:t>
            </a:r>
            <a:r>
              <a:rPr lang="zh-CN" altLang="en-US" dirty="0" smtClean="0"/>
              <a:t>会返回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，交出程序的控制权。</a:t>
            </a:r>
          </a:p>
          <a:p>
            <a:pPr>
              <a:buNone/>
            </a:pPr>
            <a:r>
              <a:rPr lang="zh-CN" altLang="en-US" dirty="0" smtClean="0"/>
              <a:t>注意：</a:t>
            </a:r>
            <a:r>
              <a:rPr lang="en-US" altLang="zh-CN" dirty="0" err="1" smtClean="0"/>
              <a:t>GetMessage</a:t>
            </a:r>
            <a:r>
              <a:rPr lang="zh-CN" altLang="en-US" dirty="0" smtClean="0"/>
              <a:t>如果获取到是</a:t>
            </a:r>
            <a:r>
              <a:rPr lang="en-US" altLang="zh-CN" dirty="0" smtClean="0"/>
              <a:t>WM_QUIT,</a:t>
            </a:r>
            <a:r>
              <a:rPr lang="zh-CN" altLang="en-US" dirty="0" smtClean="0"/>
              <a:t>函数会返回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编程基础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59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三种应用程序的对比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－入口函数</a:t>
            </a:r>
          </a:p>
          <a:p>
            <a:pPr>
              <a:buNone/>
            </a:pPr>
            <a:r>
              <a:rPr lang="zh-CN" altLang="en-US" dirty="0" smtClean="0"/>
              <a:t>	控制台程序 </a:t>
            </a:r>
            <a:r>
              <a:rPr lang="en-US" altLang="zh-CN" dirty="0" smtClean="0"/>
              <a:t>- main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窗口程序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WinMain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动态库程序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DllMain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静态库程序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无入口函数</a:t>
            </a:r>
          </a:p>
          <a:p>
            <a:pPr>
              <a:buNone/>
            </a:pPr>
            <a:r>
              <a:rPr lang="zh-CN" altLang="en-US" dirty="0" smtClean="0"/>
              <a:t>      －文件存在方式</a:t>
            </a:r>
          </a:p>
          <a:p>
            <a:pPr>
              <a:buNone/>
            </a:pPr>
            <a:r>
              <a:rPr lang="zh-CN" altLang="en-US" dirty="0" smtClean="0"/>
              <a:t>      控制台程序、窗口程序 </a:t>
            </a:r>
            <a:r>
              <a:rPr lang="en-US" altLang="zh-CN" dirty="0" smtClean="0"/>
              <a:t>- EXE</a:t>
            </a:r>
            <a:r>
              <a:rPr lang="zh-CN" altLang="en-US" dirty="0" smtClean="0"/>
              <a:t>文件</a:t>
            </a:r>
          </a:p>
          <a:p>
            <a:pPr>
              <a:buNone/>
            </a:pPr>
            <a:r>
              <a:rPr lang="zh-CN" altLang="en-US" dirty="0" smtClean="0"/>
              <a:t>	动态库程序 </a:t>
            </a:r>
            <a:r>
              <a:rPr lang="en-US" altLang="zh-CN" dirty="0" smtClean="0"/>
              <a:t>- DLL</a:t>
            </a:r>
            <a:r>
              <a:rPr lang="zh-CN" altLang="en-US" dirty="0" smtClean="0"/>
              <a:t>文件</a:t>
            </a:r>
          </a:p>
          <a:p>
            <a:pPr>
              <a:buNone/>
            </a:pPr>
            <a:r>
              <a:rPr lang="zh-CN" altLang="en-US" dirty="0" smtClean="0"/>
              <a:t>	静态库程序 </a:t>
            </a:r>
            <a:r>
              <a:rPr lang="en-US" altLang="zh-CN" dirty="0" smtClean="0"/>
              <a:t>- LIB</a:t>
            </a:r>
            <a:r>
              <a:rPr lang="zh-CN" altLang="en-US" dirty="0" smtClean="0"/>
              <a:t>文件</a:t>
            </a:r>
          </a:p>
          <a:p>
            <a:pPr>
              <a:buNone/>
            </a:pPr>
            <a:r>
              <a:rPr lang="zh-CN" altLang="en-US" dirty="0" smtClean="0"/>
              <a:t>	－执行方式</a:t>
            </a:r>
          </a:p>
          <a:p>
            <a:pPr>
              <a:buNone/>
            </a:pPr>
            <a:r>
              <a:rPr lang="zh-CN" altLang="en-US" dirty="0" smtClean="0"/>
              <a:t>	控制台程序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DOS</a:t>
            </a:r>
            <a:r>
              <a:rPr lang="zh-CN" altLang="en-US" dirty="0" smtClean="0"/>
              <a:t>窗口内执行。</a:t>
            </a:r>
          </a:p>
          <a:p>
            <a:pPr>
              <a:buNone/>
            </a:pPr>
            <a:r>
              <a:rPr lang="zh-CN" altLang="en-US" dirty="0" smtClean="0"/>
              <a:t>	窗口程序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拥有自己的窗口的执行文件</a:t>
            </a:r>
          </a:p>
          <a:p>
            <a:pPr>
              <a:buNone/>
            </a:pPr>
            <a:r>
              <a:rPr lang="zh-CN" altLang="en-US" dirty="0" smtClean="0"/>
              <a:t>	动态库程序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本身无法执行，由可执行程序或其他的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调用</a:t>
            </a:r>
          </a:p>
          <a:p>
            <a:pPr>
              <a:buNone/>
            </a:pPr>
            <a:r>
              <a:rPr lang="zh-CN" altLang="en-US" dirty="0" smtClean="0"/>
              <a:t>	静态库程序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执行是不存在，代码会嵌入到可执行文件或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等中。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消息的发送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 </a:t>
            </a:r>
            <a:r>
              <a:rPr lang="en-US" altLang="zh-CN" dirty="0" err="1" smtClean="0"/>
              <a:t>SendMessage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发送消息到指定的窗口，并等候对方将消息处理，然后消息执行结果，用于非队列消息的发送。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en-US" altLang="zh-CN" dirty="0" err="1" smtClean="0"/>
              <a:t>PostMessage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将消息放到消息队列中，立刻返回，用于队列消息的发送。</a:t>
            </a:r>
          </a:p>
          <a:p>
            <a:pPr>
              <a:buNone/>
            </a:pPr>
            <a:r>
              <a:rPr lang="zh-CN" altLang="en-US" dirty="0" smtClean="0"/>
              <a:t>	无法获知消息是否被对方处理。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绘图消息－</a:t>
            </a:r>
            <a:r>
              <a:rPr lang="en-US" altLang="zh-CN" dirty="0" smtClean="0"/>
              <a:t>WM_PAINT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WM_PAINT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当窗口需要绘制的时候，会发送窗口处理函数。</a:t>
            </a:r>
          </a:p>
          <a:p>
            <a:r>
              <a:rPr lang="zh-CN" altLang="en-US" dirty="0" smtClean="0"/>
              <a:t>窗口无效区域 </a:t>
            </a:r>
          </a:p>
          <a:p>
            <a:pPr>
              <a:buNone/>
            </a:pPr>
            <a:r>
              <a:rPr lang="zh-CN" altLang="en-US" dirty="0" smtClean="0"/>
              <a:t>    被声明成需要重新绘制的区域。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InvalidateRect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	    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窗口句柄</a:t>
            </a:r>
          </a:p>
          <a:p>
            <a:pPr>
              <a:buNone/>
            </a:pPr>
            <a:r>
              <a:rPr lang="zh-CN" altLang="en-US" dirty="0" smtClean="0"/>
              <a:t>  	    </a:t>
            </a:r>
            <a:r>
              <a:rPr lang="en-US" altLang="zh-CN" dirty="0" smtClean="0"/>
              <a:t>CONST RECT* </a:t>
            </a:r>
            <a:r>
              <a:rPr lang="en-US" altLang="zh-CN" dirty="0" err="1" smtClean="0"/>
              <a:t>lpRect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区域的矩形坐标</a:t>
            </a:r>
          </a:p>
          <a:p>
            <a:pPr>
              <a:buNone/>
            </a:pPr>
            <a:r>
              <a:rPr lang="zh-CN" altLang="en-US" dirty="0" smtClean="0"/>
              <a:t>  	    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bErase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重绘前是否先擦除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在程序中，如果需要绘制窗口，调用函数声明窗口无效区域。	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绘图消息－</a:t>
            </a:r>
            <a:r>
              <a:rPr lang="en-US" altLang="zh-CN" dirty="0" smtClean="0"/>
              <a:t>WM_PAINT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5313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WM_PAINT</a:t>
            </a:r>
            <a:r>
              <a:rPr lang="zh-CN" altLang="en-US" dirty="0" smtClean="0"/>
              <a:t>参数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WPARAM - </a:t>
            </a:r>
            <a:r>
              <a:rPr lang="zh-CN" altLang="en-US" dirty="0" smtClean="0"/>
              <a:t>不使用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</a:t>
            </a:r>
            <a:r>
              <a:rPr lang="zh-CN" altLang="en-US" dirty="0" smtClean="0"/>
              <a:t>不使用</a:t>
            </a:r>
          </a:p>
          <a:p>
            <a:r>
              <a:rPr lang="zh-CN" altLang="en-US" dirty="0" smtClean="0"/>
              <a:t>消息处理步骤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开始绘图处理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HDC </a:t>
            </a:r>
            <a:r>
              <a:rPr lang="en-US" altLang="zh-CN" dirty="0" err="1" smtClean="0"/>
              <a:t>BeginPaint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绘图窗口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LPPAINTSTRUCT </a:t>
            </a:r>
            <a:r>
              <a:rPr lang="en-US" altLang="zh-CN" dirty="0" err="1" smtClean="0"/>
              <a:t>lpPaint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绘图参数的</a:t>
            </a:r>
            <a:r>
              <a:rPr lang="en-US" altLang="zh-CN" dirty="0" smtClean="0"/>
              <a:t>BUFF</a:t>
            </a:r>
          </a:p>
          <a:p>
            <a:pPr>
              <a:buNone/>
            </a:pPr>
            <a:r>
              <a:rPr lang="en-US" altLang="zh-CN" dirty="0" smtClean="0"/>
              <a:t>	); </a:t>
            </a:r>
            <a:r>
              <a:rPr lang="zh-CN" altLang="en-US" dirty="0" smtClean="0"/>
              <a:t>返回绘图设备句柄</a:t>
            </a:r>
            <a:r>
              <a:rPr lang="en-US" altLang="zh-CN" dirty="0" smtClean="0"/>
              <a:t>HDC</a:t>
            </a:r>
          </a:p>
          <a:p>
            <a:pPr>
              <a:buNone/>
            </a:pPr>
            <a:r>
              <a:rPr lang="en-US" altLang="zh-CN" dirty="0" smtClean="0"/>
              <a:t>	2 </a:t>
            </a:r>
            <a:r>
              <a:rPr lang="zh-CN" altLang="en-US" dirty="0" smtClean="0"/>
              <a:t>绘图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结束绘图处理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EndPaint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绘图窗口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CONST PAINTSTRUCT *</a:t>
            </a:r>
            <a:r>
              <a:rPr lang="en-US" altLang="zh-CN" dirty="0" err="1" smtClean="0"/>
              <a:t>lpPaint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绘图参数的指针</a:t>
            </a:r>
            <a:r>
              <a:rPr lang="en-US" altLang="zh-CN" dirty="0" err="1" smtClean="0"/>
              <a:t>BeginPaint</a:t>
            </a:r>
            <a:r>
              <a:rPr lang="zh-CN" altLang="en-US" dirty="0" smtClean="0"/>
              <a:t>返回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键盘消息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04056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键盘消息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WM_KEYDOWN - </a:t>
            </a:r>
            <a:r>
              <a:rPr lang="zh-CN" altLang="en-US" dirty="0" smtClean="0"/>
              <a:t>按键被按下时产生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WM_KEYUP - </a:t>
            </a:r>
            <a:r>
              <a:rPr lang="zh-CN" altLang="en-US" dirty="0" smtClean="0"/>
              <a:t>按键被放开时产生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WM_SYSKEYDOWN - </a:t>
            </a:r>
            <a:r>
              <a:rPr lang="zh-CN" altLang="en-US" dirty="0" smtClean="0"/>
              <a:t>系统键按下时产生  比如</a:t>
            </a:r>
            <a:r>
              <a:rPr lang="en-US" altLang="zh-CN" dirty="0" smtClean="0"/>
              <a:t>ALT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F10</a:t>
            </a:r>
          </a:p>
          <a:p>
            <a:pPr>
              <a:buNone/>
            </a:pPr>
            <a:r>
              <a:rPr lang="en-US" altLang="zh-CN" dirty="0" smtClean="0"/>
              <a:t>	WM_SYSKEYUP - </a:t>
            </a:r>
            <a:r>
              <a:rPr lang="zh-CN" altLang="en-US" dirty="0" smtClean="0"/>
              <a:t>系统键放开时产生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WM_CHAR - </a:t>
            </a:r>
            <a:r>
              <a:rPr lang="zh-CN" altLang="en-US" dirty="0" smtClean="0"/>
              <a:t>字符消息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消息参数</a:t>
            </a:r>
          </a:p>
          <a:p>
            <a:pPr>
              <a:buNone/>
            </a:pPr>
            <a:r>
              <a:rPr lang="zh-CN" altLang="en-US" dirty="0" smtClean="0"/>
              <a:t>	按键消息：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WPARAM - </a:t>
            </a:r>
            <a:r>
              <a:rPr lang="zh-CN" altLang="en-US" dirty="0" smtClean="0"/>
              <a:t>按键的</a:t>
            </a:r>
            <a:r>
              <a:rPr lang="en-US" altLang="zh-CN" dirty="0" smtClean="0"/>
              <a:t>Virtual Key</a:t>
            </a:r>
          </a:p>
          <a:p>
            <a:pPr>
              <a:buNone/>
            </a:pPr>
            <a:r>
              <a:rPr lang="en-US" altLang="zh-CN" dirty="0" smtClean="0"/>
              <a:t>		LPARAM - </a:t>
            </a:r>
            <a:r>
              <a:rPr lang="zh-CN" altLang="en-US" dirty="0" smtClean="0"/>
              <a:t>按键的参数，例如按下次数			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WM_CHAR</a:t>
            </a:r>
            <a:r>
              <a:rPr lang="zh-CN" altLang="en-US" dirty="0" smtClean="0"/>
              <a:t>消息：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WPARAM - </a:t>
            </a:r>
            <a:r>
              <a:rPr lang="zh-CN" altLang="en-US" dirty="0" smtClean="0"/>
              <a:t>输入的字符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LPARAM - </a:t>
            </a:r>
            <a:r>
              <a:rPr lang="zh-CN" altLang="en-US" dirty="0" smtClean="0"/>
              <a:t>按键的相关参数</a:t>
            </a:r>
          </a:p>
          <a:p>
            <a:pPr>
              <a:buNone/>
            </a:pPr>
            <a:r>
              <a:rPr lang="zh-CN" altLang="en-US" dirty="0" smtClean="0"/>
              <a:t>						 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键盘消息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消息的使用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1 KEYDOWN</a:t>
            </a:r>
            <a:r>
              <a:rPr lang="zh-CN" altLang="en-US" dirty="0" smtClean="0"/>
              <a:t>可以重复出现，</a:t>
            </a:r>
            <a:r>
              <a:rPr lang="en-US" altLang="zh-CN" dirty="0" smtClean="0"/>
              <a:t>KEYUP</a:t>
            </a:r>
            <a:r>
              <a:rPr lang="zh-CN" altLang="en-US" dirty="0" smtClean="0"/>
              <a:t>只能在按键松开时出现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en-US" altLang="zh-CN" dirty="0" err="1" smtClean="0"/>
              <a:t>TranslateMessage</a:t>
            </a:r>
            <a:r>
              <a:rPr lang="zh-CN" altLang="en-US" dirty="0" smtClean="0"/>
              <a:t>在转换</a:t>
            </a:r>
            <a:r>
              <a:rPr lang="en-US" altLang="zh-CN" dirty="0" smtClean="0"/>
              <a:t>WM_KEYWODN</a:t>
            </a:r>
            <a:r>
              <a:rPr lang="zh-CN" altLang="en-US" dirty="0" smtClean="0"/>
              <a:t>消息时，对于可见字符可以产生</a:t>
            </a:r>
            <a:r>
              <a:rPr lang="en-US" altLang="zh-CN" dirty="0" smtClean="0"/>
              <a:t>WM_CHAR,</a:t>
            </a:r>
            <a:r>
              <a:rPr lang="zh-CN" altLang="en-US" dirty="0" smtClean="0"/>
              <a:t>不可见字符无此消息。</a:t>
            </a:r>
          </a:p>
          <a:p>
            <a:pPr lvl="1">
              <a:buNone/>
            </a:pPr>
            <a:r>
              <a:rPr lang="en-US" altLang="zh-CN" dirty="0" smtClean="0"/>
              <a:t>3 WM_KEYWODN/UP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wParam</a:t>
            </a:r>
            <a:r>
              <a:rPr lang="zh-CN" altLang="en-US" dirty="0" smtClean="0"/>
              <a:t>是表示的按键，</a:t>
            </a:r>
            <a:r>
              <a:rPr lang="en-US" altLang="zh-CN" dirty="0" smtClean="0"/>
              <a:t>WM_CHAR</a:t>
            </a:r>
            <a:r>
              <a:rPr lang="zh-CN" altLang="en-US" dirty="0" smtClean="0"/>
              <a:t>是表示输入的字符。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鼠标消息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鼠标消息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基本鼠标消息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WM_LBUTTONDOWN - </a:t>
            </a:r>
            <a:r>
              <a:rPr lang="zh-CN" altLang="en-US" dirty="0" smtClean="0"/>
              <a:t>鼠标左键按下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WM_LBUTTONUP - </a:t>
            </a:r>
            <a:r>
              <a:rPr lang="zh-CN" altLang="en-US" dirty="0" smtClean="0"/>
              <a:t>鼠标左键抬起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WM_RBUTTONDOWN - </a:t>
            </a:r>
            <a:r>
              <a:rPr lang="zh-CN" altLang="en-US" dirty="0" smtClean="0"/>
              <a:t>鼠标右键按下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WM_RBUTTONUP - </a:t>
            </a:r>
            <a:r>
              <a:rPr lang="zh-CN" altLang="en-US" dirty="0" smtClean="0"/>
              <a:t>鼠标右键抬起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WM_MOUSEMOVE - </a:t>
            </a:r>
            <a:r>
              <a:rPr lang="zh-CN" altLang="en-US" dirty="0" smtClean="0"/>
              <a:t>鼠标移动消息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 </a:t>
            </a:r>
            <a:r>
              <a:rPr lang="zh-CN" altLang="en-US" dirty="0" smtClean="0"/>
              <a:t>双击消息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WM_LBUTTONDBLCLK - </a:t>
            </a:r>
            <a:r>
              <a:rPr lang="zh-CN" altLang="en-US" dirty="0" smtClean="0"/>
              <a:t>鼠标左键双击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WM_RBUTTONDBLCLK - </a:t>
            </a:r>
            <a:r>
              <a:rPr lang="zh-CN" altLang="en-US" dirty="0" smtClean="0"/>
              <a:t>鼠标右键双击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滚轮消息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WM_MOUSEWHEEL - </a:t>
            </a:r>
            <a:r>
              <a:rPr lang="zh-CN" altLang="en-US" dirty="0" smtClean="0"/>
              <a:t>鼠标滚轮消息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鼠标消息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基本鼠标消息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en-US" altLang="zh-CN" dirty="0" smtClean="0"/>
              <a:t>WPARAM - </a:t>
            </a:r>
            <a:r>
              <a:rPr lang="zh-CN" altLang="en-US" dirty="0" smtClean="0"/>
              <a:t>其他按键的状态，例如</a:t>
            </a:r>
            <a:r>
              <a:rPr lang="en-US" altLang="zh-CN" dirty="0" smtClean="0"/>
              <a:t>Ctrl/Shift</a:t>
            </a:r>
            <a:r>
              <a:rPr lang="zh-CN" altLang="en-US" dirty="0" smtClean="0"/>
              <a:t>等</a:t>
            </a:r>
          </a:p>
          <a:p>
            <a:pPr lvl="1">
              <a:buNone/>
            </a:pPr>
            <a:r>
              <a:rPr lang="en-US" altLang="zh-CN" dirty="0" smtClean="0"/>
              <a:t>LPARAM - </a:t>
            </a:r>
            <a:r>
              <a:rPr lang="zh-CN" altLang="en-US" dirty="0" smtClean="0"/>
              <a:t>鼠标的位置，窗口客户区坐标系。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LOWORD X</a:t>
            </a:r>
            <a:r>
              <a:rPr lang="zh-CN" altLang="en-US" dirty="0" smtClean="0"/>
              <a:t>坐标位置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HIWORD Y</a:t>
            </a:r>
            <a:r>
              <a:rPr lang="zh-CN" altLang="en-US" dirty="0" smtClean="0"/>
              <a:t>坐标位置</a:t>
            </a:r>
          </a:p>
          <a:p>
            <a:pPr lvl="1">
              <a:buNone/>
            </a:pPr>
            <a:r>
              <a:rPr lang="zh-CN" altLang="en-US" dirty="0" smtClean="0"/>
              <a:t>鼠标消息使用</a:t>
            </a:r>
          </a:p>
          <a:p>
            <a:pPr lvl="1">
              <a:buNone/>
            </a:pPr>
            <a:r>
              <a:rPr lang="zh-CN" altLang="en-US" dirty="0" smtClean="0"/>
              <a:t>一般情况鼠标按下</a:t>
            </a:r>
            <a:r>
              <a:rPr lang="en-US" altLang="zh-CN" dirty="0" smtClean="0"/>
              <a:t>/</a:t>
            </a:r>
            <a:r>
              <a:rPr lang="zh-CN" altLang="en-US" dirty="0" smtClean="0"/>
              <a:t>抬起成对出现。在鼠标移动过程中，会根据移动速度产生一系列的</a:t>
            </a:r>
            <a:r>
              <a:rPr lang="en-US" altLang="zh-CN" dirty="0" smtClean="0"/>
              <a:t>WM_MOUSEMOVE</a:t>
            </a:r>
            <a:r>
              <a:rPr lang="zh-CN" altLang="en-US" dirty="0" smtClean="0"/>
              <a:t>消息。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鼠标消息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3600" dirty="0" smtClean="0"/>
              <a:t>双击鼠标消息</a:t>
            </a:r>
            <a:endParaRPr lang="en-US" altLang="zh-CN" sz="3600" dirty="0" smtClean="0"/>
          </a:p>
          <a:p>
            <a:pPr lvl="1">
              <a:buNone/>
            </a:pP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en-US" altLang="zh-CN" dirty="0" smtClean="0"/>
              <a:t>WPARAM - </a:t>
            </a:r>
            <a:r>
              <a:rPr lang="zh-CN" altLang="en-US" dirty="0" smtClean="0"/>
              <a:t>其他按键的状态，例如</a:t>
            </a:r>
            <a:r>
              <a:rPr lang="en-US" altLang="zh-CN" dirty="0" smtClean="0"/>
              <a:t>Ctrl/Shift</a:t>
            </a:r>
            <a:r>
              <a:rPr lang="zh-CN" altLang="en-US" dirty="0" smtClean="0"/>
              <a:t>等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</a:t>
            </a:r>
            <a:r>
              <a:rPr lang="zh-CN" altLang="en-US" dirty="0" smtClean="0"/>
              <a:t>鼠标的位置，窗口客户区坐标系。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LOWORD X</a:t>
            </a:r>
            <a:r>
              <a:rPr lang="zh-CN" altLang="en-US" dirty="0" smtClean="0"/>
              <a:t>坐标位置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HIWORD Y</a:t>
            </a:r>
            <a:r>
              <a:rPr lang="zh-CN" altLang="en-US" dirty="0" smtClean="0"/>
              <a:t>坐标位置</a:t>
            </a:r>
          </a:p>
          <a:p>
            <a:pPr lvl="1">
              <a:buNone/>
            </a:pPr>
            <a:r>
              <a:rPr lang="zh-CN" altLang="en-US" dirty="0" smtClean="0"/>
              <a:t>使用时需要在注册窗口类的时候添加</a:t>
            </a:r>
            <a:r>
              <a:rPr lang="en-US" altLang="zh-CN" dirty="0" smtClean="0"/>
              <a:t>CS_DBLCLKS </a:t>
            </a:r>
            <a:r>
              <a:rPr lang="zh-CN" altLang="en-US" dirty="0" smtClean="0"/>
              <a:t>风格。</a:t>
            </a:r>
          </a:p>
          <a:p>
            <a:pPr lvl="1">
              <a:buNone/>
            </a:pPr>
            <a:r>
              <a:rPr lang="zh-CN" altLang="en-US" dirty="0" smtClean="0"/>
              <a:t>消息产生顺序</a:t>
            </a:r>
          </a:p>
          <a:p>
            <a:pPr lvl="1">
              <a:buNone/>
            </a:pPr>
            <a:r>
              <a:rPr lang="zh-CN" altLang="en-US" dirty="0" smtClean="0"/>
              <a:t>    以</a:t>
            </a:r>
            <a:r>
              <a:rPr lang="en-US" altLang="zh-CN" dirty="0" smtClean="0"/>
              <a:t>WM_LBUTTONDBLCLK</a:t>
            </a:r>
            <a:r>
              <a:rPr lang="zh-CN" altLang="en-US" dirty="0" smtClean="0"/>
              <a:t>为例：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WM_LBUTTONDOWN</a:t>
            </a:r>
          </a:p>
          <a:p>
            <a:pPr lvl="1">
              <a:buNone/>
            </a:pPr>
            <a:r>
              <a:rPr lang="en-US" altLang="zh-CN" dirty="0" smtClean="0"/>
              <a:t>	WM_LBUTTONUP</a:t>
            </a:r>
          </a:p>
          <a:p>
            <a:pPr lvl="1">
              <a:buNone/>
            </a:pPr>
            <a:r>
              <a:rPr lang="en-US" altLang="zh-CN" dirty="0" smtClean="0"/>
              <a:t>	WM_LBUTTONDBLCLK</a:t>
            </a:r>
          </a:p>
          <a:p>
            <a:pPr lvl="1">
              <a:buNone/>
            </a:pPr>
            <a:r>
              <a:rPr lang="en-US" altLang="zh-CN" dirty="0" smtClean="0"/>
              <a:t>	WM_LBUTTONUP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鼠标消息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300" dirty="0" smtClean="0"/>
              <a:t>鼠标滚轮 </a:t>
            </a:r>
            <a:r>
              <a:rPr lang="en-US" altLang="zh-CN" sz="3300" dirty="0" smtClean="0"/>
              <a:t>WM_MOUSEWHEEL</a:t>
            </a:r>
          </a:p>
          <a:p>
            <a:pPr lvl="1">
              <a:buNone/>
            </a:pP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en-US" altLang="zh-CN" dirty="0" smtClean="0"/>
              <a:t>WPARAM</a:t>
            </a:r>
            <a:r>
              <a:rPr lang="zh-CN" altLang="en-US" dirty="0" smtClean="0"/>
              <a:t>：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LOWORD - </a:t>
            </a:r>
            <a:r>
              <a:rPr lang="zh-CN" altLang="en-US" dirty="0" smtClean="0"/>
              <a:t>其他按键的状态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HIWORD - </a:t>
            </a:r>
            <a:r>
              <a:rPr lang="zh-CN" altLang="en-US" dirty="0" smtClean="0"/>
              <a:t>滚轮的偏移量，是</a:t>
            </a:r>
            <a:r>
              <a:rPr lang="en-US" altLang="zh-CN" dirty="0" smtClean="0"/>
              <a:t>120</a:t>
            </a:r>
            <a:r>
              <a:rPr lang="zh-CN" altLang="en-US" dirty="0" smtClean="0"/>
              <a:t>的倍数，通过正负值表示表示滚动方向。</a:t>
            </a:r>
          </a:p>
          <a:p>
            <a:pPr lvl="1">
              <a:buNone/>
            </a:pPr>
            <a:r>
              <a:rPr lang="zh-CN" altLang="en-US" dirty="0" smtClean="0"/>
              <a:t>	正：向前滚动</a:t>
            </a:r>
          </a:p>
          <a:p>
            <a:pPr lvl="1">
              <a:buNone/>
            </a:pPr>
            <a:r>
              <a:rPr lang="zh-CN" altLang="en-US" dirty="0" smtClean="0"/>
              <a:t>	负：向后滚动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</a:t>
            </a:r>
            <a:r>
              <a:rPr lang="zh-CN" altLang="en-US" dirty="0" smtClean="0"/>
              <a:t>：鼠标当前的位置，屏幕坐标系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LOWORD - X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HIWORD - Y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使用</a:t>
            </a:r>
          </a:p>
          <a:p>
            <a:pPr lvl="1">
              <a:buNone/>
            </a:pPr>
            <a:r>
              <a:rPr lang="zh-CN" altLang="en-US" dirty="0" smtClean="0"/>
              <a:t>	通过偏移量，获取滚动的方向和倍数。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定时器消息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定时器消息</a:t>
            </a:r>
          </a:p>
          <a:p>
            <a:pPr>
              <a:buNone/>
            </a:pPr>
            <a:r>
              <a:rPr lang="zh-CN" altLang="en-US" dirty="0" smtClean="0"/>
              <a:t>		可以在程序中设置定时器，当到达时间</a:t>
            </a:r>
          </a:p>
          <a:p>
            <a:pPr>
              <a:buNone/>
            </a:pPr>
            <a:r>
              <a:rPr lang="zh-CN" altLang="en-US" dirty="0" smtClean="0"/>
              <a:t>		间隔时，定时器会向程序发送一个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WM_TIMER</a:t>
            </a:r>
            <a:r>
              <a:rPr lang="zh-CN" altLang="en-US" dirty="0" smtClean="0"/>
              <a:t>消息。		</a:t>
            </a:r>
          </a:p>
          <a:p>
            <a:pPr>
              <a:buNone/>
            </a:pPr>
            <a:r>
              <a:rPr lang="zh-CN" altLang="en-US" dirty="0" smtClean="0"/>
              <a:t>		定时器的精度是毫秒，但是准确度很低。</a:t>
            </a:r>
          </a:p>
          <a:p>
            <a:pPr>
              <a:buNone/>
            </a:pPr>
            <a:r>
              <a:rPr lang="zh-CN" altLang="en-US" dirty="0" smtClean="0"/>
              <a:t>		例如设置时间间隔为</a:t>
            </a:r>
            <a:r>
              <a:rPr lang="en-US" altLang="zh-CN" dirty="0" smtClean="0"/>
              <a:t>1000ms</a:t>
            </a:r>
            <a:r>
              <a:rPr lang="zh-CN" altLang="en-US" dirty="0" smtClean="0"/>
              <a:t>，但是会在</a:t>
            </a:r>
          </a:p>
          <a:p>
            <a:pPr>
              <a:buNone/>
            </a:pPr>
            <a:r>
              <a:rPr lang="zh-CN" altLang="en-US" dirty="0" smtClean="0"/>
              <a:t>		非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毫秒到达。		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消息的参数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WPARAM - </a:t>
            </a:r>
            <a:r>
              <a:rPr lang="zh-CN" altLang="en-US" dirty="0" smtClean="0"/>
              <a:t>定时器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		LPARAM - </a:t>
            </a:r>
            <a:r>
              <a:rPr lang="zh-CN" altLang="en-US" dirty="0" smtClean="0"/>
              <a:t>定时器处理函数的指针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编写各种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Visual Studio C++</a:t>
            </a:r>
            <a:r>
              <a:rPr lang="zh-CN" altLang="en-US" dirty="0" smtClean="0"/>
              <a:t>编辑出前面提到的各种应用程序，包括：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控制台程序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窗口程序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静态库程序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动态库程序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自动生成就可以。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定时器消息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5040559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600" dirty="0" smtClean="0"/>
              <a:t>3 </a:t>
            </a:r>
            <a:r>
              <a:rPr lang="zh-CN" altLang="en-US" sz="3600" dirty="0" smtClean="0"/>
              <a:t>定时器使用</a:t>
            </a:r>
          </a:p>
          <a:p>
            <a:pPr lvl="1">
              <a:buNone/>
            </a:pPr>
            <a:r>
              <a:rPr lang="en-US" altLang="zh-CN" dirty="0" smtClean="0"/>
              <a:t>3.1 </a:t>
            </a:r>
            <a:r>
              <a:rPr lang="zh-CN" altLang="en-US" dirty="0" smtClean="0"/>
              <a:t>创建定时器</a:t>
            </a:r>
          </a:p>
          <a:p>
            <a:pPr lvl="1">
              <a:buNone/>
            </a:pPr>
            <a:r>
              <a:rPr lang="en-US" altLang="zh-CN" dirty="0" smtClean="0"/>
              <a:t>UINT_PTR </a:t>
            </a:r>
            <a:r>
              <a:rPr lang="en-US" altLang="zh-CN" dirty="0" err="1" smtClean="0"/>
              <a:t>SetTimer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定时器窗口句柄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UINT_PTR </a:t>
            </a:r>
            <a:r>
              <a:rPr lang="en-US" altLang="zh-CN" dirty="0" err="1" smtClean="0"/>
              <a:t>nIDEvent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定时器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	UINT </a:t>
            </a:r>
            <a:r>
              <a:rPr lang="en-US" altLang="zh-CN" dirty="0" err="1" smtClean="0"/>
              <a:t>uElapse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时间间隔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TIMERPROC </a:t>
            </a:r>
            <a:r>
              <a:rPr lang="en-US" altLang="zh-CN" dirty="0" err="1" smtClean="0"/>
              <a:t>lpTimerFunc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定时器处理函数指针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  <a:r>
              <a:rPr lang="zh-CN" altLang="en-US" dirty="0" smtClean="0"/>
              <a:t>创建成功，返回非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</a:p>
          <a:p>
            <a:pPr lvl="1">
              <a:buNone/>
            </a:pPr>
            <a:r>
              <a:rPr lang="zh-CN" altLang="en-US" dirty="0" smtClean="0"/>
              <a:t>	使用窗口处理函数，做为定时器处理函数，</a:t>
            </a:r>
            <a:r>
              <a:rPr lang="en-US" altLang="zh-CN" dirty="0" err="1" smtClean="0"/>
              <a:t>lpTimerFunc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使用定时器处理函数处理定时器消息。</a:t>
            </a:r>
          </a:p>
          <a:p>
            <a:pPr lvl="1">
              <a:buNone/>
            </a:pPr>
            <a:r>
              <a:rPr lang="en-US" altLang="zh-CN" dirty="0" smtClean="0"/>
              <a:t>3.2 </a:t>
            </a:r>
            <a:r>
              <a:rPr lang="zh-CN" altLang="en-US" dirty="0" smtClean="0"/>
              <a:t>消息处理  </a:t>
            </a:r>
            <a:r>
              <a:rPr lang="en-US" altLang="zh-CN" dirty="0" smtClean="0"/>
              <a:t>WM_TIMER</a:t>
            </a:r>
          </a:p>
          <a:p>
            <a:pPr lvl="1">
              <a:buNone/>
            </a:pPr>
            <a:r>
              <a:rPr lang="en-US" altLang="zh-CN" dirty="0" smtClean="0"/>
              <a:t>3.3 </a:t>
            </a:r>
            <a:r>
              <a:rPr lang="zh-CN" altLang="en-US" dirty="0" smtClean="0"/>
              <a:t>关闭定时器</a:t>
            </a:r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KillTimer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定时器窗口句柄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UINT_PTR </a:t>
            </a:r>
            <a:r>
              <a:rPr lang="en-US" altLang="zh-CN" dirty="0" err="1" smtClean="0"/>
              <a:t>uIDEvent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定时器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zh-CN" altLang="en-US" dirty="0" smtClean="0"/>
              <a:t>附：</a:t>
            </a:r>
            <a:r>
              <a:rPr lang="en-US" altLang="zh-CN" dirty="0" err="1" smtClean="0"/>
              <a:t>GetClientRect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获取窗口客户区大小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菜单和资源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菜单的分类</a:t>
            </a:r>
          </a:p>
          <a:p>
            <a:pPr lvl="1">
              <a:buNone/>
            </a:pPr>
            <a:r>
              <a:rPr lang="en-US" altLang="zh-CN" dirty="0" smtClean="0"/>
              <a:t>1.1 </a:t>
            </a:r>
            <a:r>
              <a:rPr lang="zh-CN" altLang="en-US" dirty="0" smtClean="0"/>
              <a:t>窗口的顶层菜单</a:t>
            </a:r>
          </a:p>
          <a:p>
            <a:pPr lvl="1">
              <a:buNone/>
            </a:pPr>
            <a:r>
              <a:rPr lang="en-US" altLang="zh-CN" dirty="0" smtClean="0"/>
              <a:t>1.2 </a:t>
            </a:r>
            <a:r>
              <a:rPr lang="zh-CN" altLang="en-US" dirty="0" smtClean="0"/>
              <a:t>弹出式菜单</a:t>
            </a:r>
          </a:p>
          <a:p>
            <a:pPr lvl="1">
              <a:buNone/>
            </a:pPr>
            <a:r>
              <a:rPr lang="en-US" altLang="zh-CN" dirty="0" smtClean="0"/>
              <a:t>1.3 </a:t>
            </a:r>
            <a:r>
              <a:rPr lang="zh-CN" altLang="en-US" dirty="0" smtClean="0"/>
              <a:t>系统菜单</a:t>
            </a:r>
          </a:p>
          <a:p>
            <a:r>
              <a:rPr lang="en-US" altLang="zh-CN" dirty="0" smtClean="0"/>
              <a:t>HMENU</a:t>
            </a:r>
            <a:r>
              <a:rPr lang="zh-CN" altLang="en-US" dirty="0" smtClean="0"/>
              <a:t>类型表示菜单，菜单每一项有相应的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1916"/>
            <a:ext cx="8229600" cy="485740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4000" dirty="0" smtClean="0"/>
              <a:t>窗口的顶层菜单</a:t>
            </a:r>
            <a:endParaRPr lang="en-US" altLang="zh-CN" sz="4000" dirty="0" smtClean="0"/>
          </a:p>
          <a:p>
            <a:pPr lvl="1">
              <a:buNone/>
            </a:pPr>
            <a:r>
              <a:rPr lang="zh-CN" altLang="en-US" b="1" dirty="0" smtClean="0"/>
              <a:t>创建菜单  </a:t>
            </a:r>
            <a:endParaRPr lang="en-US" altLang="zh-CN" b="1" dirty="0" smtClean="0"/>
          </a:p>
          <a:p>
            <a:pPr lvl="1">
              <a:buNone/>
            </a:pPr>
            <a:r>
              <a:rPr lang="en-US" altLang="zh-CN" b="1" dirty="0" smtClean="0"/>
              <a:t>HMENU </a:t>
            </a:r>
            <a:r>
              <a:rPr lang="en-US" altLang="zh-CN" b="1" dirty="0" err="1" smtClean="0"/>
              <a:t>CreateMenu</a:t>
            </a:r>
            <a:r>
              <a:rPr lang="en-US" altLang="zh-CN" b="1" dirty="0" smtClean="0"/>
              <a:t>(VOID); //</a:t>
            </a:r>
            <a:r>
              <a:rPr lang="zh-CN" altLang="en-US" b="1" dirty="0" smtClean="0"/>
              <a:t>创建成功返回菜单句柄</a:t>
            </a:r>
          </a:p>
          <a:p>
            <a:pPr lvl="1">
              <a:buNone/>
            </a:pPr>
            <a:r>
              <a:rPr lang="zh-CN" altLang="en-US" b="1" dirty="0" smtClean="0"/>
              <a:t>增加菜单项</a:t>
            </a:r>
          </a:p>
          <a:p>
            <a:pPr lvl="1">
              <a:buNone/>
            </a:pPr>
            <a:r>
              <a:rPr lang="en-US" altLang="zh-CN" b="1" dirty="0" smtClean="0"/>
              <a:t>BOOL </a:t>
            </a:r>
            <a:r>
              <a:rPr lang="en-US" altLang="zh-CN" b="1" dirty="0" err="1" smtClean="0"/>
              <a:t>AppendMenu</a:t>
            </a:r>
            <a:r>
              <a:rPr lang="en-US" altLang="zh-CN" b="1" dirty="0" smtClean="0"/>
              <a:t>(</a:t>
            </a:r>
          </a:p>
          <a:p>
            <a:pPr lvl="1">
              <a:buNone/>
            </a:pPr>
            <a:r>
              <a:rPr lang="en-US" altLang="zh-CN" b="1" dirty="0" smtClean="0"/>
              <a:t>	HMENU </a:t>
            </a:r>
            <a:r>
              <a:rPr lang="en-US" altLang="zh-CN" b="1" dirty="0" err="1" smtClean="0"/>
              <a:t>hMenu</a:t>
            </a:r>
            <a:r>
              <a:rPr lang="en-US" altLang="zh-CN" b="1" dirty="0" smtClean="0"/>
              <a:t>, //</a:t>
            </a:r>
            <a:r>
              <a:rPr lang="zh-CN" altLang="en-US" b="1" dirty="0" smtClean="0"/>
              <a:t>菜单句柄</a:t>
            </a:r>
          </a:p>
          <a:p>
            <a:pPr lvl="1"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UINT </a:t>
            </a:r>
            <a:r>
              <a:rPr lang="en-US" altLang="zh-CN" b="1" dirty="0" err="1" smtClean="0"/>
              <a:t>uFlags</a:t>
            </a:r>
            <a:r>
              <a:rPr lang="en-US" altLang="zh-CN" b="1" dirty="0" smtClean="0"/>
              <a:t>, //</a:t>
            </a:r>
            <a:r>
              <a:rPr lang="zh-CN" altLang="en-US" b="1" dirty="0" smtClean="0"/>
              <a:t>菜单项增加选项</a:t>
            </a:r>
          </a:p>
          <a:p>
            <a:pPr lvl="1"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UINT_PTR </a:t>
            </a:r>
            <a:r>
              <a:rPr lang="en-US" altLang="zh-CN" b="1" dirty="0" err="1" smtClean="0"/>
              <a:t>uIDNewItem</a:t>
            </a:r>
            <a:r>
              <a:rPr lang="en-US" altLang="zh-CN" b="1" dirty="0" smtClean="0"/>
              <a:t>, //</a:t>
            </a:r>
            <a:r>
              <a:rPr lang="zh-CN" altLang="en-US" b="1" dirty="0" smtClean="0"/>
              <a:t>菜单项</a:t>
            </a:r>
            <a:r>
              <a:rPr lang="en-US" altLang="zh-CN" b="1" dirty="0" smtClean="0"/>
              <a:t>ID</a:t>
            </a:r>
          </a:p>
          <a:p>
            <a:pPr lvl="1">
              <a:buNone/>
            </a:pPr>
            <a:r>
              <a:rPr lang="en-US" altLang="zh-CN" b="1" dirty="0" smtClean="0"/>
              <a:t>	LPCTSTR </a:t>
            </a:r>
            <a:r>
              <a:rPr lang="en-US" altLang="zh-CN" b="1" dirty="0" err="1" smtClean="0"/>
              <a:t>lpNewItem</a:t>
            </a:r>
            <a:r>
              <a:rPr lang="en-US" altLang="zh-CN" b="1" dirty="0" smtClean="0"/>
              <a:t> //</a:t>
            </a:r>
            <a:r>
              <a:rPr lang="zh-CN" altLang="en-US" b="1" dirty="0" smtClean="0"/>
              <a:t>菜单项的名称</a:t>
            </a:r>
          </a:p>
          <a:p>
            <a:pPr lvl="1">
              <a:buNone/>
            </a:pPr>
            <a:r>
              <a:rPr lang="en-US" altLang="zh-CN" b="1" dirty="0" smtClean="0"/>
              <a:t>);</a:t>
            </a:r>
          </a:p>
          <a:p>
            <a:pPr lvl="1">
              <a:buNone/>
            </a:pPr>
            <a:r>
              <a:rPr lang="zh-CN" altLang="en-US" b="1" dirty="0" smtClean="0"/>
              <a:t>设置到窗口</a:t>
            </a:r>
          </a:p>
          <a:p>
            <a:pPr lvl="1">
              <a:buNone/>
            </a:pPr>
            <a:r>
              <a:rPr lang="en-US" altLang="zh-CN" b="1" dirty="0" smtClean="0"/>
              <a:t>BOOL </a:t>
            </a:r>
            <a:r>
              <a:rPr lang="en-US" altLang="zh-CN" b="1" dirty="0" err="1" smtClean="0"/>
              <a:t>SetMenu</a:t>
            </a:r>
            <a:r>
              <a:rPr lang="en-US" altLang="zh-CN" b="1" dirty="0" smtClean="0"/>
              <a:t>(</a:t>
            </a:r>
          </a:p>
          <a:p>
            <a:pPr lvl="1">
              <a:buNone/>
            </a:pPr>
            <a:r>
              <a:rPr lang="en-US" altLang="zh-CN" b="1" dirty="0" smtClean="0"/>
              <a:t>	HWND </a:t>
            </a:r>
            <a:r>
              <a:rPr lang="en-US" altLang="zh-CN" b="1" dirty="0" err="1" smtClean="0"/>
              <a:t>hWnd</a:t>
            </a:r>
            <a:r>
              <a:rPr lang="en-US" altLang="zh-CN" b="1" dirty="0" smtClean="0"/>
              <a:t>,  //</a:t>
            </a:r>
            <a:r>
              <a:rPr lang="zh-CN" altLang="en-US" b="1" dirty="0" smtClean="0"/>
              <a:t>窗口句柄</a:t>
            </a:r>
          </a:p>
          <a:p>
            <a:pPr lvl="1"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HMENU </a:t>
            </a:r>
            <a:r>
              <a:rPr lang="en-US" altLang="zh-CN" b="1" dirty="0" err="1" smtClean="0"/>
              <a:t>hMenu</a:t>
            </a:r>
            <a:r>
              <a:rPr lang="en-US" altLang="zh-CN" b="1" dirty="0" smtClean="0"/>
              <a:t> //</a:t>
            </a:r>
            <a:r>
              <a:rPr lang="zh-CN" altLang="en-US" b="1" dirty="0" smtClean="0"/>
              <a:t>菜单句柄</a:t>
            </a:r>
          </a:p>
          <a:p>
            <a:pPr lvl="1">
              <a:buNone/>
            </a:pPr>
            <a:r>
              <a:rPr lang="en-US" altLang="zh-CN" b="1" dirty="0" smtClean="0"/>
              <a:t>);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弹出式菜单 </a:t>
            </a:r>
            <a:r>
              <a:rPr lang="en-US" altLang="zh-CN" dirty="0" smtClean="0"/>
              <a:t>Popup</a:t>
            </a:r>
          </a:p>
          <a:p>
            <a:pPr lvl="1">
              <a:buNone/>
            </a:pPr>
            <a:r>
              <a:rPr lang="zh-CN" altLang="en-US" dirty="0" smtClean="0"/>
              <a:t>菜单的创建</a:t>
            </a:r>
          </a:p>
          <a:p>
            <a:pPr lvl="1">
              <a:buNone/>
            </a:pPr>
            <a:r>
              <a:rPr lang="en-US" altLang="zh-CN" dirty="0" smtClean="0"/>
              <a:t>HMENU </a:t>
            </a:r>
            <a:r>
              <a:rPr lang="en-US" altLang="zh-CN" dirty="0" err="1" smtClean="0"/>
              <a:t>CreatePopupMenu</a:t>
            </a:r>
            <a:r>
              <a:rPr lang="en-US" altLang="zh-CN" dirty="0" smtClean="0"/>
              <a:t>(VOID);//</a:t>
            </a:r>
            <a:r>
              <a:rPr lang="zh-CN" altLang="en-US" dirty="0" smtClean="0"/>
              <a:t>创建成功返回菜单句柄</a:t>
            </a:r>
          </a:p>
          <a:p>
            <a:pPr lvl="1">
              <a:buNone/>
            </a:pPr>
            <a:r>
              <a:rPr lang="zh-CN" altLang="en-US" dirty="0" smtClean="0"/>
              <a:t>加入顶层菜单</a:t>
            </a:r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AppendMenu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HMENU </a:t>
            </a:r>
            <a:r>
              <a:rPr lang="en-US" altLang="zh-CN" dirty="0" err="1" smtClean="0"/>
              <a:t>hMenu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菜单句柄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uFlags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菜单项增加选项，</a:t>
            </a:r>
            <a:r>
              <a:rPr lang="en-US" altLang="zh-CN" dirty="0" smtClean="0"/>
              <a:t>MF_POPUP</a:t>
            </a:r>
          </a:p>
          <a:p>
            <a:pPr lvl="1">
              <a:buNone/>
            </a:pPr>
            <a:r>
              <a:rPr lang="en-US" altLang="zh-CN" dirty="0" smtClean="0"/>
              <a:t>	UINT_PTR </a:t>
            </a:r>
            <a:r>
              <a:rPr lang="en-US" altLang="zh-CN" dirty="0" err="1" smtClean="0"/>
              <a:t>uIDNewItem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弹出式菜单的句柄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lpNewItem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菜单项的名称</a:t>
            </a:r>
          </a:p>
          <a:p>
            <a:pPr lvl="1">
              <a:buNone/>
            </a:pPr>
            <a:r>
              <a:rPr lang="en-US" altLang="zh-CN" dirty="0" smtClean="0"/>
              <a:t>);		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菜单命令处理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WM_COMMAND </a:t>
            </a:r>
            <a:r>
              <a:rPr lang="zh-CN" altLang="en-US" dirty="0" smtClean="0"/>
              <a:t>消息</a:t>
            </a:r>
          </a:p>
          <a:p>
            <a:pPr lvl="1">
              <a:buNone/>
            </a:pPr>
            <a:r>
              <a:rPr lang="en-US" altLang="zh-CN" dirty="0" smtClean="0"/>
              <a:t>WPARAM</a:t>
            </a:r>
            <a:r>
              <a:rPr lang="zh-CN" altLang="en-US" dirty="0" smtClean="0"/>
              <a:t>：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HIWORD - </a:t>
            </a:r>
            <a:r>
              <a:rPr lang="zh-CN" altLang="en-US" dirty="0" smtClean="0"/>
              <a:t>对于菜单为</a:t>
            </a:r>
            <a:r>
              <a:rPr lang="en-US" altLang="zh-CN" dirty="0" smtClean="0"/>
              <a:t>0</a:t>
            </a:r>
          </a:p>
          <a:p>
            <a:pPr lvl="1">
              <a:buNone/>
            </a:pPr>
            <a:r>
              <a:rPr lang="en-US" altLang="zh-CN" dirty="0" smtClean="0"/>
              <a:t>	LOWORD - </a:t>
            </a:r>
            <a:r>
              <a:rPr lang="zh-CN" altLang="en-US" dirty="0" smtClean="0"/>
              <a:t>菜单项的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LPARAM - </a:t>
            </a:r>
            <a:r>
              <a:rPr lang="zh-CN" altLang="en-US" dirty="0" smtClean="0"/>
              <a:t>对于菜单为</a:t>
            </a:r>
            <a:r>
              <a:rPr lang="en-US" altLang="zh-CN" dirty="0" smtClean="0"/>
              <a:t>NULL</a:t>
            </a:r>
          </a:p>
          <a:p>
            <a:pPr lvl="1">
              <a:buNone/>
            </a:pPr>
            <a:r>
              <a:rPr lang="zh-CN" altLang="en-US" dirty="0" smtClean="0"/>
              <a:t>命令处理过程</a:t>
            </a:r>
          </a:p>
          <a:p>
            <a:pPr lvl="1">
              <a:buNone/>
            </a:pPr>
            <a:r>
              <a:rPr lang="zh-CN" altLang="en-US" dirty="0" smtClean="0"/>
              <a:t>	获取</a:t>
            </a:r>
            <a:r>
              <a:rPr lang="en-US" altLang="zh-CN" dirty="0" smtClean="0"/>
              <a:t>WPARAM</a:t>
            </a:r>
            <a:r>
              <a:rPr lang="zh-CN" altLang="en-US" dirty="0" smtClean="0"/>
              <a:t>菜单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，根据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4138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300" dirty="0" smtClean="0"/>
              <a:t>菜单项的状态</a:t>
            </a:r>
            <a:endParaRPr lang="en-US" altLang="zh-CN" sz="3300" dirty="0" smtClean="0"/>
          </a:p>
          <a:p>
            <a:pPr lvl="1">
              <a:buNone/>
            </a:pPr>
            <a:r>
              <a:rPr lang="zh-CN" altLang="en-US" dirty="0" smtClean="0"/>
              <a:t>在增加菜单项可以设置菜单项的状态。</a:t>
            </a:r>
          </a:p>
          <a:p>
            <a:pPr lvl="1">
              <a:buNone/>
            </a:pPr>
            <a:r>
              <a:rPr lang="zh-CN" altLang="en-US" dirty="0" smtClean="0"/>
              <a:t>可以使用菜单</a:t>
            </a:r>
            <a:r>
              <a:rPr lang="en-US" altLang="zh-CN" dirty="0" smtClean="0"/>
              <a:t>API	</a:t>
            </a:r>
            <a:r>
              <a:rPr lang="zh-CN" altLang="en-US" dirty="0" smtClean="0"/>
              <a:t>修改状态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CheckMenuItem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EnableMenuItem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函数使用时，需要通过设置</a:t>
            </a:r>
            <a:r>
              <a:rPr lang="en-US" altLang="zh-CN" dirty="0" smtClean="0"/>
              <a:t>MF_BYPOSITION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MF_BYCOMMAND</a:t>
            </a:r>
            <a:r>
              <a:rPr lang="zh-CN" altLang="en-US" dirty="0" smtClean="0"/>
              <a:t>，确定使用菜单索引或者菜单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 </a:t>
            </a:r>
          </a:p>
          <a:p>
            <a:pPr lvl="1">
              <a:buNone/>
            </a:pPr>
            <a:r>
              <a:rPr lang="en-US" altLang="zh-CN" dirty="0" smtClean="0"/>
              <a:t>WM_INITMENUPOPUP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在菜单被激活但是未显示，窗口会收到这个消息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WPARAM - </a:t>
            </a:r>
            <a:r>
              <a:rPr lang="zh-CN" altLang="en-US" dirty="0" smtClean="0"/>
              <a:t>菜单句柄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LOWORD </a:t>
            </a:r>
            <a:r>
              <a:rPr lang="zh-CN" altLang="en-US" dirty="0" smtClean="0"/>
              <a:t>是菜单索引</a:t>
            </a:r>
          </a:p>
          <a:p>
            <a:pPr lvl="1">
              <a:buNone/>
            </a:pPr>
            <a:r>
              <a:rPr lang="en-US" altLang="zh-CN" dirty="0" smtClean="0"/>
              <a:t>                     HIWORD </a:t>
            </a:r>
            <a:r>
              <a:rPr lang="zh-CN" altLang="en-US" dirty="0" smtClean="0"/>
              <a:t>是窗口菜单标识</a:t>
            </a: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系统菜单的使用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504055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系统菜单的获取</a:t>
            </a:r>
          </a:p>
          <a:p>
            <a:pPr lvl="1">
              <a:buNone/>
            </a:pPr>
            <a:r>
              <a:rPr lang="en-US" altLang="zh-CN" dirty="0" smtClean="0"/>
              <a:t>HMENU </a:t>
            </a:r>
            <a:r>
              <a:rPr lang="en-US" altLang="zh-CN" dirty="0" err="1" smtClean="0"/>
              <a:t>GetSystemMenu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窗口句柄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bRevert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重置选项</a:t>
            </a:r>
          </a:p>
          <a:p>
            <a:pPr lvl="1">
              <a:buNone/>
            </a:pPr>
            <a:r>
              <a:rPr lang="en-US" altLang="zh-CN" dirty="0" smtClean="0"/>
              <a:t>); </a:t>
            </a:r>
            <a:r>
              <a:rPr lang="zh-CN" altLang="en-US" dirty="0" smtClean="0"/>
              <a:t>返回获取到的系统菜单句柄</a:t>
            </a:r>
          </a:p>
          <a:p>
            <a:pPr lvl="1">
              <a:buNone/>
            </a:pPr>
            <a:r>
              <a:rPr lang="en-US" altLang="zh-CN" dirty="0" err="1" smtClean="0"/>
              <a:t>bRevert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TRUE - </a:t>
            </a:r>
            <a:r>
              <a:rPr lang="zh-CN" altLang="en-US" dirty="0" smtClean="0"/>
              <a:t>删除旧菜单，恢复到默认的系统菜单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FALSE - </a:t>
            </a:r>
            <a:r>
              <a:rPr lang="zh-CN" altLang="en-US" dirty="0" smtClean="0"/>
              <a:t>返回当前的系统菜单句柄。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系统菜单的修改</a:t>
            </a:r>
          </a:p>
          <a:p>
            <a:pPr lvl="1">
              <a:buNone/>
            </a:pPr>
            <a:r>
              <a:rPr lang="en-US" altLang="zh-CN" dirty="0" err="1" smtClean="0"/>
              <a:t>AppendMenu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DeleteMenu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系统菜单命令响应</a:t>
            </a:r>
          </a:p>
          <a:p>
            <a:pPr lvl="1">
              <a:buNone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WM_SYSCOMMAND</a:t>
            </a:r>
            <a:r>
              <a:rPr lang="zh-CN" altLang="en-US" dirty="0" smtClean="0"/>
              <a:t>响应菜单命令。</a:t>
            </a:r>
          </a:p>
          <a:p>
            <a:pPr lvl="1">
              <a:buNone/>
            </a:pPr>
            <a:r>
              <a:rPr lang="en-US" altLang="zh-CN" dirty="0" smtClean="0"/>
              <a:t>WPARAM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LOWORD</a:t>
            </a:r>
            <a:r>
              <a:rPr lang="zh-CN" altLang="en-US" dirty="0" smtClean="0"/>
              <a:t>是命令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右键菜单 </a:t>
            </a:r>
            <a:r>
              <a:rPr lang="en-US" altLang="zh-CN" dirty="0" smtClean="0"/>
              <a:t>Context Menu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创建菜单</a:t>
            </a:r>
          </a:p>
          <a:p>
            <a:pPr lvl="1">
              <a:buNone/>
            </a:pPr>
            <a:r>
              <a:rPr lang="zh-CN" altLang="en-US" dirty="0" smtClean="0"/>
              <a:t>右键菜单是一个弹出式菜单，使用</a:t>
            </a:r>
            <a:r>
              <a:rPr lang="en-US" altLang="zh-CN" dirty="0" err="1" smtClean="0"/>
              <a:t>CreatePopupMenu</a:t>
            </a:r>
            <a:r>
              <a:rPr lang="zh-CN" altLang="en-US" dirty="0" smtClean="0"/>
              <a:t>创建。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显示菜单</a:t>
            </a:r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TrackPopupMenu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HMENU </a:t>
            </a:r>
            <a:r>
              <a:rPr lang="en-US" altLang="zh-CN" dirty="0" err="1" smtClean="0"/>
              <a:t>hMenu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菜单句柄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uFlags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显示方式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x,//</a:t>
            </a:r>
            <a:r>
              <a:rPr lang="zh-CN" altLang="en-US" dirty="0" smtClean="0"/>
              <a:t>水平位置，屏幕坐标系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y,//</a:t>
            </a:r>
            <a:r>
              <a:rPr lang="zh-CN" altLang="en-US" dirty="0" smtClean="0"/>
              <a:t>垂直位置，屏幕坐标系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nReserved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保留，必须</a:t>
            </a:r>
            <a:r>
              <a:rPr lang="en-US" altLang="zh-CN" dirty="0" smtClean="0"/>
              <a:t>0</a:t>
            </a:r>
          </a:p>
          <a:p>
            <a:pPr lvl="1">
              <a:buNone/>
            </a:pPr>
            <a:r>
              <a:rPr lang="en-US" altLang="zh-CN" dirty="0" smtClean="0"/>
              <a:t>	 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处理菜单消息的窗口句柄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CONST RECT *</a:t>
            </a:r>
            <a:r>
              <a:rPr lang="en-US" altLang="zh-CN" dirty="0" err="1" smtClean="0"/>
              <a:t>prcRect</a:t>
            </a:r>
            <a:r>
              <a:rPr lang="en-US" altLang="zh-CN" dirty="0" smtClean="0"/>
              <a:t> //NULL</a:t>
            </a:r>
            <a:r>
              <a:rPr lang="zh-CN" altLang="en-US" dirty="0" smtClean="0"/>
              <a:t>，忽略</a:t>
            </a:r>
          </a:p>
          <a:p>
            <a:pPr lvl="1">
              <a:buNone/>
            </a:pPr>
            <a:r>
              <a:rPr lang="en-US" altLang="zh-CN" dirty="0" smtClean="0"/>
              <a:t>); </a:t>
            </a:r>
            <a:r>
              <a:rPr lang="en-US" altLang="zh-CN" dirty="0" err="1" smtClean="0"/>
              <a:t>TrackPopupMenu</a:t>
            </a:r>
            <a:r>
              <a:rPr lang="zh-CN" altLang="en-US" dirty="0" smtClean="0"/>
              <a:t>是阻塞函数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右键菜单 </a:t>
            </a:r>
            <a:r>
              <a:rPr lang="en-US" altLang="zh-CN" dirty="0" smtClean="0"/>
              <a:t>Context Menu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700" dirty="0" smtClean="0"/>
              <a:t>3 </a:t>
            </a:r>
            <a:r>
              <a:rPr lang="zh-CN" altLang="en-US" sz="2700" dirty="0" smtClean="0"/>
              <a:t>命令处理</a:t>
            </a:r>
          </a:p>
          <a:p>
            <a:pPr lvl="1">
              <a:buNone/>
            </a:pPr>
            <a:r>
              <a:rPr lang="en-US" altLang="zh-CN" dirty="0" smtClean="0"/>
              <a:t>WM_COMMAND,</a:t>
            </a:r>
            <a:r>
              <a:rPr lang="zh-CN" altLang="en-US" dirty="0" smtClean="0"/>
              <a:t>与窗口菜单一致</a:t>
            </a:r>
          </a:p>
          <a:p>
            <a:pPr lvl="1">
              <a:buNone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Track</a:t>
            </a:r>
            <a:r>
              <a:rPr lang="zh-CN" altLang="en-US" dirty="0" smtClean="0"/>
              <a:t>设置了</a:t>
            </a:r>
            <a:r>
              <a:rPr lang="en-US" altLang="zh-CN" dirty="0" smtClean="0"/>
              <a:t>TPM_RETURNCMD</a:t>
            </a:r>
            <a:r>
              <a:rPr lang="zh-CN" altLang="en-US" dirty="0" smtClean="0"/>
              <a:t>选项，那么点击的菜单项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通过函数的返回值获取。</a:t>
            </a:r>
          </a:p>
          <a:p>
            <a:pPr>
              <a:lnSpc>
                <a:spcPct val="80000"/>
              </a:lnSpc>
            </a:pPr>
            <a:r>
              <a:rPr lang="en-US" altLang="zh-CN" sz="2700" dirty="0" smtClean="0"/>
              <a:t>4 </a:t>
            </a:r>
            <a:r>
              <a:rPr lang="zh-CN" altLang="en-US" sz="2700" dirty="0" smtClean="0"/>
              <a:t>菜单项的状态</a:t>
            </a:r>
          </a:p>
          <a:p>
            <a:pPr lvl="1">
              <a:buNone/>
            </a:pPr>
            <a:r>
              <a:rPr lang="en-US" altLang="zh-CN" dirty="0" smtClean="0"/>
              <a:t>WM_INITMENUPOPUP,</a:t>
            </a:r>
            <a:r>
              <a:rPr lang="zh-CN" altLang="en-US" dirty="0" smtClean="0"/>
              <a:t>按照弹出菜单处理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1"/>
            <a:ext cx="8820472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开发工具和库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开发工具  </a:t>
            </a:r>
            <a:r>
              <a:rPr lang="en-US" altLang="zh-CN" dirty="0" smtClean="0"/>
              <a:t>Visual Studio C++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sz="2600" dirty="0" smtClean="0"/>
              <a:t>VC1.5 - VC6.0 – VC2005-VC2010( 10.0 )</a:t>
            </a:r>
          </a:p>
          <a:p>
            <a:pPr lvl="1"/>
            <a:r>
              <a:rPr lang="en-US" altLang="zh-CN" dirty="0" smtClean="0"/>
              <a:t>VC</a:t>
            </a:r>
            <a:r>
              <a:rPr lang="zh-CN" altLang="en-US" dirty="0" smtClean="0"/>
              <a:t>的编译工具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sz="2400" dirty="0" smtClean="0"/>
              <a:t>    </a:t>
            </a:r>
            <a:r>
              <a:rPr lang="zh-CN" altLang="en-US" sz="2600" dirty="0" smtClean="0"/>
              <a:t>编译器</a:t>
            </a:r>
            <a:r>
              <a:rPr lang="en-US" altLang="zh-CN" sz="2600" dirty="0" smtClean="0"/>
              <a:t>CL.EXE   </a:t>
            </a:r>
            <a:r>
              <a:rPr lang="zh-CN" altLang="en-US" sz="2600" dirty="0" smtClean="0"/>
              <a:t>将源代码编译成目标代码</a:t>
            </a:r>
            <a:endParaRPr lang="en-US" altLang="zh-CN" sz="2600" dirty="0" smtClean="0"/>
          </a:p>
          <a:p>
            <a:pPr lvl="1">
              <a:buNone/>
            </a:pPr>
            <a:r>
              <a:rPr lang="zh-CN" altLang="en-US" sz="2600" dirty="0" smtClean="0"/>
              <a:t>    链接器</a:t>
            </a:r>
            <a:r>
              <a:rPr lang="en-US" altLang="zh-CN" sz="2600" dirty="0" smtClean="0"/>
              <a:t>LINK.EXE   </a:t>
            </a:r>
            <a:r>
              <a:rPr lang="zh-CN" altLang="en-US" sz="2600" dirty="0" smtClean="0"/>
              <a:t>将目标代码、库链接生成最终文件</a:t>
            </a:r>
            <a:endParaRPr lang="en-US" altLang="zh-CN" sz="2600" dirty="0" smtClean="0"/>
          </a:p>
          <a:p>
            <a:pPr lvl="1">
              <a:buNone/>
            </a:pPr>
            <a:r>
              <a:rPr lang="zh-CN" altLang="en-US" sz="2600" dirty="0" smtClean="0"/>
              <a:t>    资源编译器</a:t>
            </a:r>
            <a:r>
              <a:rPr lang="en-US" altLang="zh-CN" sz="2600" dirty="0" smtClean="0"/>
              <a:t>RC.EXE   </a:t>
            </a:r>
            <a:r>
              <a:rPr lang="zh-CN" altLang="en-US" sz="2600" dirty="0" smtClean="0"/>
              <a:t>将资源编译，最终通过链接器存入最终文件</a:t>
            </a:r>
            <a:endParaRPr lang="en-US" altLang="zh-CN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右键菜单 </a:t>
            </a:r>
            <a:r>
              <a:rPr lang="en-US" altLang="zh-CN" dirty="0" smtClean="0"/>
              <a:t>Context Menu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菜单处理位置</a:t>
            </a:r>
            <a:endParaRPr lang="en-US" altLang="zh-CN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鼠标右键抬起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dirty="0" smtClean="0"/>
              <a:t>WM_RBUTTONUP </a:t>
            </a:r>
            <a:r>
              <a:rPr lang="zh-CN" altLang="en-US" dirty="0" smtClean="0"/>
              <a:t>鼠标右键消息窗口坐标系坐标，要使用需要转换成屏幕坐标系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ClientToScreen</a:t>
            </a:r>
            <a:endParaRPr lang="en-US" altLang="zh-CN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ScreenToClient</a:t>
            </a:r>
            <a:endParaRPr lang="en-US" altLang="zh-CN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zh-CN" dirty="0" smtClean="0"/>
              <a:t>2 WM_CONTEXTMENU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右键点击的窗口句柄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LOWORD X</a:t>
            </a:r>
            <a:r>
              <a:rPr lang="zh-CN" altLang="en-US" dirty="0" smtClean="0"/>
              <a:t>坐标，屏幕坐标系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en-US" dirty="0" smtClean="0"/>
              <a:t>		                </a:t>
            </a:r>
            <a:r>
              <a:rPr lang="en-US" altLang="zh-CN" dirty="0" smtClean="0"/>
              <a:t>HIWORD Y</a:t>
            </a:r>
            <a:r>
              <a:rPr lang="zh-CN" altLang="en-US" dirty="0" smtClean="0"/>
              <a:t>坐标，屏幕坐标系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WM_CONTEXTMENU</a:t>
            </a:r>
            <a:r>
              <a:rPr lang="zh-CN" altLang="en-US" dirty="0" smtClean="0"/>
              <a:t>消息是在</a:t>
            </a:r>
            <a:r>
              <a:rPr lang="en-US" altLang="zh-CN" dirty="0" smtClean="0"/>
              <a:t>WM_RBUTTONUP</a:t>
            </a:r>
            <a:r>
              <a:rPr lang="zh-CN" altLang="en-US" dirty="0" smtClean="0"/>
              <a:t>消息之后产生。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78539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800" dirty="0" smtClean="0"/>
              <a:t>资源相关</a:t>
            </a:r>
            <a:endParaRPr lang="en-US" altLang="zh-CN" sz="3800" dirty="0" smtClean="0"/>
          </a:p>
          <a:p>
            <a:pPr lvl="1">
              <a:buNone/>
            </a:pPr>
            <a:r>
              <a:rPr lang="zh-CN" altLang="en-US" dirty="0" smtClean="0"/>
              <a:t>资源脚本文件：*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文件</a:t>
            </a:r>
          </a:p>
          <a:p>
            <a:pPr lvl="1">
              <a:buNone/>
            </a:pPr>
            <a:r>
              <a:rPr lang="zh-CN" altLang="en-US" dirty="0" smtClean="0"/>
              <a:t>编译器：</a:t>
            </a:r>
            <a:r>
              <a:rPr lang="en-US" altLang="zh-CN" dirty="0" smtClean="0"/>
              <a:t>RC.EXE</a:t>
            </a:r>
          </a:p>
          <a:p>
            <a:r>
              <a:rPr lang="zh-CN" altLang="en-US" sz="3800" dirty="0" smtClean="0"/>
              <a:t>菜单资源的使用</a:t>
            </a:r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添加菜单资源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加载菜单资源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 </a:t>
            </a:r>
            <a:r>
              <a:rPr lang="zh-CN" altLang="en-US" dirty="0" smtClean="0"/>
              <a:t>在注册时设置菜单资源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2.2 </a:t>
            </a:r>
            <a:r>
              <a:rPr lang="zh-CN" altLang="en-US" dirty="0" smtClean="0"/>
              <a:t>加载菜单资源，设置到窗口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HMENU </a:t>
            </a:r>
            <a:r>
              <a:rPr lang="en-US" altLang="zh-CN" dirty="0" err="1" smtClean="0"/>
              <a:t>LoadMenu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	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  // handle to module</a:t>
            </a:r>
          </a:p>
          <a:p>
            <a:pPr lvl="1">
              <a:buNone/>
            </a:pPr>
            <a:r>
              <a:rPr lang="en-US" altLang="zh-CN" dirty="0" smtClean="0"/>
              <a:t>		LPCTSTR </a:t>
            </a:r>
            <a:r>
              <a:rPr lang="en-US" altLang="zh-CN" dirty="0" err="1" smtClean="0"/>
              <a:t>lpMenuName</a:t>
            </a:r>
            <a:r>
              <a:rPr lang="en-US" altLang="zh-CN" dirty="0" smtClean="0"/>
              <a:t>    // menu name or resource identifier</a:t>
            </a:r>
          </a:p>
          <a:p>
            <a:pPr lvl="1">
              <a:buNone/>
            </a:pPr>
            <a:r>
              <a:rPr lang="en-US" altLang="zh-CN" dirty="0" smtClean="0"/>
              <a:t>	);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CreateWindow</a:t>
            </a:r>
            <a:r>
              <a:rPr lang="en-US" altLang="zh-CN" dirty="0" smtClean="0"/>
              <a:t>/Ex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SetMenu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800" dirty="0" smtClean="0"/>
              <a:t>图标资源 </a:t>
            </a:r>
            <a:r>
              <a:rPr lang="en-US" altLang="zh-CN" sz="3800" dirty="0" smtClean="0"/>
              <a:t>ICON</a:t>
            </a:r>
            <a:r>
              <a:rPr lang="zh-CN" altLang="en-US" sz="3800" dirty="0" smtClean="0"/>
              <a:t>的使用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添加资源</a:t>
            </a:r>
          </a:p>
          <a:p>
            <a:pPr lvl="1">
              <a:buNone/>
            </a:pPr>
            <a:r>
              <a:rPr lang="zh-CN" altLang="en-US" dirty="0" smtClean="0"/>
              <a:t>	注意图标的大小，一个图标文件中，可以有多个不同大小的图标。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加载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HICON </a:t>
            </a:r>
            <a:r>
              <a:rPr lang="en-US" altLang="zh-CN" dirty="0" err="1" smtClean="0"/>
              <a:t>LoadIcon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	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 // handle to application instance</a:t>
            </a:r>
          </a:p>
          <a:p>
            <a:pPr lvl="1">
              <a:buNone/>
            </a:pPr>
            <a:r>
              <a:rPr lang="en-US" altLang="zh-CN" dirty="0" smtClean="0"/>
              <a:t>		LPCTSTR </a:t>
            </a:r>
            <a:r>
              <a:rPr lang="en-US" altLang="zh-CN" dirty="0" err="1" smtClean="0"/>
              <a:t>lpIconName</a:t>
            </a:r>
            <a:r>
              <a:rPr lang="en-US" altLang="zh-CN" dirty="0" smtClean="0"/>
              <a:t>   // name string or resource identifier</a:t>
            </a:r>
          </a:p>
          <a:p>
            <a:pPr lvl="1">
              <a:buNone/>
            </a:pPr>
            <a:r>
              <a:rPr lang="en-US" altLang="zh-CN" dirty="0" smtClean="0"/>
              <a:t>	); </a:t>
            </a:r>
            <a:r>
              <a:rPr lang="zh-CN" altLang="en-US" dirty="0" smtClean="0"/>
              <a:t>成功返回</a:t>
            </a:r>
            <a:r>
              <a:rPr lang="en-US" altLang="zh-CN" dirty="0" smtClean="0"/>
              <a:t>HICON</a:t>
            </a:r>
            <a:r>
              <a:rPr lang="zh-CN" altLang="en-US" dirty="0" smtClean="0"/>
              <a:t>句柄</a:t>
            </a:r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设置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注册窗口类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3.2 WM_SETICON</a:t>
            </a:r>
            <a:r>
              <a:rPr lang="zh-CN" altLang="en-US" dirty="0" smtClean="0"/>
              <a:t>消息</a:t>
            </a:r>
          </a:p>
          <a:p>
            <a:pPr lvl="1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绘制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DrawIcon</a:t>
            </a:r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363272" cy="518457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4100" dirty="0" smtClean="0"/>
              <a:t>光标资源的使用</a:t>
            </a:r>
            <a:endParaRPr lang="en-US" altLang="zh-CN" sz="4100" dirty="0" smtClean="0"/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添加光标的资源</a:t>
            </a:r>
          </a:p>
          <a:p>
            <a:pPr lvl="1">
              <a:buNone/>
            </a:pPr>
            <a:r>
              <a:rPr lang="zh-CN" altLang="en-US" dirty="0" smtClean="0"/>
              <a:t>光标的大小默认是</a:t>
            </a:r>
            <a:r>
              <a:rPr lang="en-US" altLang="zh-CN" dirty="0" smtClean="0"/>
              <a:t>32X32</a:t>
            </a:r>
            <a:r>
              <a:rPr lang="zh-CN" altLang="en-US" dirty="0" smtClean="0"/>
              <a:t>像素，每个光标有</a:t>
            </a:r>
            <a:r>
              <a:rPr lang="en-US" altLang="zh-CN" dirty="0" err="1" smtClean="0"/>
              <a:t>HotSpot</a:t>
            </a:r>
            <a:r>
              <a:rPr lang="zh-CN" altLang="en-US" dirty="0" smtClean="0"/>
              <a:t>，是当前鼠标的热点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使用资源</a:t>
            </a:r>
          </a:p>
          <a:p>
            <a:pPr lvl="1">
              <a:buNone/>
            </a:pPr>
            <a:r>
              <a:rPr lang="en-US" altLang="zh-CN" dirty="0" smtClean="0"/>
              <a:t>HCURSOR </a:t>
            </a:r>
            <a:r>
              <a:rPr lang="en-US" altLang="zh-CN" dirty="0" err="1" smtClean="0"/>
              <a:t>LoadCursor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    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  // handle to application instance</a:t>
            </a:r>
          </a:p>
          <a:p>
            <a:pPr lvl="1">
              <a:buNone/>
            </a:pPr>
            <a:r>
              <a:rPr lang="en-US" altLang="zh-CN" dirty="0" smtClean="0"/>
              <a:t>     LPCTSTR </a:t>
            </a:r>
            <a:r>
              <a:rPr lang="en-US" altLang="zh-CN" dirty="0" err="1" smtClean="0"/>
              <a:t>lpCursorName</a:t>
            </a:r>
            <a:r>
              <a:rPr lang="en-US" altLang="zh-CN" dirty="0" smtClean="0"/>
              <a:t>  // name or resource identifier</a:t>
            </a:r>
          </a:p>
          <a:p>
            <a:pPr lvl="1">
              <a:buNone/>
            </a:pPr>
            <a:r>
              <a:rPr lang="en-US" altLang="zh-CN" dirty="0" smtClean="0"/>
              <a:t>); 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可以为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，获取系统默认的</a:t>
            </a:r>
            <a:r>
              <a:rPr lang="en-US" altLang="zh-CN" dirty="0" smtClean="0"/>
              <a:t>Cursor</a:t>
            </a:r>
          </a:p>
          <a:p>
            <a:pPr lvl="1">
              <a:buNone/>
            </a:pPr>
            <a:r>
              <a:rPr lang="en-US" altLang="zh-CN" dirty="0" smtClean="0"/>
              <a:t>2.1 </a:t>
            </a:r>
            <a:r>
              <a:rPr lang="zh-CN" altLang="en-US" dirty="0" smtClean="0"/>
              <a:t>在注册窗口时，设置光标</a:t>
            </a:r>
          </a:p>
          <a:p>
            <a:pPr lvl="1">
              <a:buNone/>
            </a:pPr>
            <a:r>
              <a:rPr lang="en-US" altLang="zh-CN" dirty="0" smtClean="0"/>
              <a:t>2.2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SetCursor</a:t>
            </a:r>
            <a:r>
              <a:rPr lang="zh-CN" altLang="en-US" dirty="0" smtClean="0"/>
              <a:t>设置光标</a:t>
            </a:r>
          </a:p>
          <a:p>
            <a:pPr lvl="1">
              <a:buNone/>
            </a:pPr>
            <a:r>
              <a:rPr lang="en-US" altLang="zh-CN" dirty="0" smtClean="0"/>
              <a:t>HCURSOR </a:t>
            </a:r>
            <a:r>
              <a:rPr lang="en-US" altLang="zh-CN" dirty="0" err="1" smtClean="0"/>
              <a:t>SetCursor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  	HCURSOR </a:t>
            </a:r>
            <a:r>
              <a:rPr lang="en-US" altLang="zh-CN" dirty="0" err="1" smtClean="0"/>
              <a:t>hCursor</a:t>
            </a:r>
            <a:r>
              <a:rPr lang="en-US" altLang="zh-CN" dirty="0" smtClean="0"/>
              <a:t>   // handle to cursor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59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800" dirty="0" smtClean="0"/>
              <a:t>光标资源的使用</a:t>
            </a:r>
            <a:endParaRPr lang="en-US" altLang="zh-CN" sz="38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  <a:r>
              <a:rPr lang="en-US" altLang="zh-CN" sz="3300" dirty="0" smtClean="0"/>
              <a:t> 3 WM_SETCURSOR </a:t>
            </a:r>
            <a:r>
              <a:rPr lang="zh-CN" altLang="en-US" sz="3300" dirty="0" smtClean="0"/>
              <a:t>消息参数</a:t>
            </a:r>
          </a:p>
          <a:p>
            <a:pPr lvl="2">
              <a:buNone/>
            </a:pPr>
            <a:r>
              <a:rPr lang="zh-CN" altLang="en-US" sz="3300" dirty="0" smtClean="0"/>
              <a:t>	</a:t>
            </a:r>
            <a:r>
              <a:rPr lang="en-US" altLang="zh-CN" sz="3300" dirty="0" smtClean="0"/>
              <a:t>WPARAM - </a:t>
            </a:r>
            <a:r>
              <a:rPr lang="zh-CN" altLang="en-US" sz="3300" dirty="0" smtClean="0"/>
              <a:t>当前使用的光标句柄</a:t>
            </a:r>
          </a:p>
          <a:p>
            <a:pPr lvl="2">
              <a:buNone/>
            </a:pPr>
            <a:r>
              <a:rPr lang="zh-CN" altLang="en-US" sz="3300" dirty="0" smtClean="0"/>
              <a:t>	</a:t>
            </a:r>
            <a:r>
              <a:rPr lang="en-US" altLang="zh-CN" sz="3300" dirty="0" smtClean="0"/>
              <a:t>LPARAM - LOWORD </a:t>
            </a:r>
            <a:r>
              <a:rPr lang="zh-CN" altLang="en-US" sz="3300" dirty="0" smtClean="0"/>
              <a:t>当前区域的代码（</a:t>
            </a:r>
            <a:r>
              <a:rPr lang="en-US" altLang="zh-CN" sz="3300" dirty="0" smtClean="0"/>
              <a:t>Hit-Test code )</a:t>
            </a:r>
          </a:p>
          <a:p>
            <a:pPr lvl="2">
              <a:buNone/>
            </a:pPr>
            <a:r>
              <a:rPr lang="en-US" altLang="zh-CN" sz="3300" dirty="0" smtClean="0"/>
              <a:t>		        HIWORD - </a:t>
            </a:r>
            <a:r>
              <a:rPr lang="zh-CN" altLang="en-US" sz="3300" dirty="0" smtClean="0"/>
              <a:t>当前鼠标消息</a:t>
            </a:r>
            <a:r>
              <a:rPr lang="en-US" altLang="zh-CN" sz="3300" dirty="0" smtClean="0"/>
              <a:t>ID</a:t>
            </a:r>
          </a:p>
          <a:p>
            <a:pPr marL="342900" lvl="2" indent="-342900"/>
            <a:r>
              <a:rPr lang="zh-CN" altLang="en-US" sz="3800" dirty="0" smtClean="0"/>
              <a:t>字符串资源</a:t>
            </a:r>
            <a:endParaRPr lang="en-US" altLang="zh-CN" sz="3800" dirty="0" smtClean="0"/>
          </a:p>
          <a:p>
            <a:pPr marL="800100" lvl="3" indent="-342900">
              <a:buNone/>
            </a:pPr>
            <a:r>
              <a:rPr lang="en-US" altLang="zh-CN" sz="3200" dirty="0" smtClean="0"/>
              <a:t>1 </a:t>
            </a:r>
            <a:r>
              <a:rPr lang="zh-CN" altLang="en-US" sz="3200" dirty="0" smtClean="0"/>
              <a:t>添加字符串资源</a:t>
            </a:r>
          </a:p>
          <a:p>
            <a:pPr marL="800100" lvl="3" indent="-342900">
              <a:buNone/>
            </a:pPr>
            <a:r>
              <a:rPr lang="zh-CN" altLang="en-US" sz="3200" dirty="0" smtClean="0"/>
              <a:t>	添加字符串表，在表中增加字符串</a:t>
            </a:r>
          </a:p>
          <a:p>
            <a:pPr marL="800100" lvl="3" indent="-342900">
              <a:buNone/>
            </a:pPr>
            <a:r>
              <a:rPr lang="en-US" altLang="zh-CN" sz="3200" dirty="0" smtClean="0"/>
              <a:t>2 </a:t>
            </a:r>
            <a:r>
              <a:rPr lang="zh-CN" altLang="en-US" sz="3200" dirty="0" smtClean="0"/>
              <a:t>字符串资源的使用</a:t>
            </a:r>
          </a:p>
          <a:p>
            <a:pPr marL="800100" lvl="3" indent="-342900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LoadString</a:t>
            </a:r>
            <a:r>
              <a:rPr lang="en-US" altLang="zh-CN" sz="3200" dirty="0" smtClean="0"/>
              <a:t>(</a:t>
            </a:r>
          </a:p>
          <a:p>
            <a:pPr marL="800100" lvl="3" indent="-342900">
              <a:buNone/>
            </a:pPr>
            <a:r>
              <a:rPr lang="en-US" altLang="zh-CN" sz="3200" dirty="0" smtClean="0"/>
              <a:t>		HINSTANCE </a:t>
            </a:r>
            <a:r>
              <a:rPr lang="en-US" altLang="zh-CN" sz="3200" dirty="0" err="1" smtClean="0"/>
              <a:t>hInstance</a:t>
            </a:r>
            <a:r>
              <a:rPr lang="en-US" altLang="zh-CN" sz="3200" dirty="0" smtClean="0"/>
              <a:t>,  // handle to resource module</a:t>
            </a:r>
          </a:p>
          <a:p>
            <a:pPr marL="800100" lvl="3" indent="-342900">
              <a:buNone/>
            </a:pPr>
            <a:r>
              <a:rPr lang="en-US" altLang="zh-CN" sz="3200" dirty="0" smtClean="0"/>
              <a:t>		UINT </a:t>
            </a:r>
            <a:r>
              <a:rPr lang="en-US" altLang="zh-CN" sz="3200" dirty="0" err="1" smtClean="0"/>
              <a:t>uID</a:t>
            </a:r>
            <a:r>
              <a:rPr lang="en-US" altLang="zh-CN" sz="3200" dirty="0" smtClean="0"/>
              <a:t>, //</a:t>
            </a:r>
            <a:r>
              <a:rPr lang="zh-CN" altLang="en-US" sz="3200" dirty="0" smtClean="0"/>
              <a:t>字符串</a:t>
            </a:r>
            <a:r>
              <a:rPr lang="en-US" altLang="zh-CN" sz="3200" dirty="0" smtClean="0"/>
              <a:t>ID</a:t>
            </a:r>
          </a:p>
          <a:p>
            <a:pPr marL="800100" lvl="3" indent="-342900">
              <a:buNone/>
            </a:pPr>
            <a:r>
              <a:rPr lang="en-US" altLang="zh-CN" sz="3200" dirty="0" smtClean="0"/>
              <a:t>		LPTSTR </a:t>
            </a:r>
            <a:r>
              <a:rPr lang="en-US" altLang="zh-CN" sz="3200" dirty="0" err="1" smtClean="0"/>
              <a:t>lpBuffer</a:t>
            </a:r>
            <a:r>
              <a:rPr lang="en-US" altLang="zh-CN" sz="3200" dirty="0" smtClean="0"/>
              <a:t>, //</a:t>
            </a:r>
            <a:r>
              <a:rPr lang="zh-CN" altLang="en-US" sz="3200" dirty="0" smtClean="0"/>
              <a:t>存放字符串</a:t>
            </a:r>
            <a:r>
              <a:rPr lang="en-US" altLang="zh-CN" sz="3200" dirty="0" smtClean="0"/>
              <a:t>BUFF</a:t>
            </a:r>
          </a:p>
          <a:p>
            <a:pPr marL="800100" lvl="3" indent="-342900">
              <a:buNone/>
            </a:pPr>
            <a:r>
              <a:rPr lang="en-US" altLang="zh-CN" sz="3200" dirty="0" smtClean="0"/>
              <a:t>		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nBufferMax</a:t>
            </a:r>
            <a:r>
              <a:rPr lang="en-US" altLang="zh-CN" sz="3200" dirty="0" smtClean="0"/>
              <a:t> // </a:t>
            </a:r>
            <a:r>
              <a:rPr lang="zh-CN" altLang="en-US" sz="3200" dirty="0" smtClean="0"/>
              <a:t>字符串</a:t>
            </a:r>
            <a:r>
              <a:rPr lang="en-US" altLang="zh-CN" sz="3200" dirty="0" smtClean="0"/>
              <a:t>BUFF</a:t>
            </a:r>
            <a:r>
              <a:rPr lang="zh-CN" altLang="en-US" sz="3200" dirty="0" smtClean="0"/>
              <a:t>长度</a:t>
            </a:r>
          </a:p>
          <a:p>
            <a:pPr marL="800100" lvl="3" indent="-342900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); </a:t>
            </a:r>
            <a:r>
              <a:rPr lang="zh-CN" altLang="en-US" sz="3200" dirty="0" smtClean="0"/>
              <a:t>成功返回字符串长度，失败</a:t>
            </a:r>
            <a:r>
              <a:rPr lang="en-US" altLang="zh-CN" sz="3200" dirty="0" smtClean="0"/>
              <a:t>0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1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5100" dirty="0" smtClean="0"/>
              <a:t>加速键资源的使用</a:t>
            </a:r>
            <a:endParaRPr lang="en-US" altLang="zh-CN" sz="5100" dirty="0" smtClean="0"/>
          </a:p>
          <a:p>
            <a:pPr lvl="1">
              <a:buNone/>
            </a:pPr>
            <a:r>
              <a:rPr lang="en-US" altLang="zh-CN" sz="3800" dirty="0" smtClean="0"/>
              <a:t>1 </a:t>
            </a:r>
            <a:r>
              <a:rPr lang="zh-CN" altLang="en-US" sz="3800" dirty="0" smtClean="0"/>
              <a:t>添加    资源添加加速键表，增加命令</a:t>
            </a:r>
            <a:r>
              <a:rPr lang="en-US" altLang="zh-CN" sz="3800" dirty="0" smtClean="0"/>
              <a:t>ID</a:t>
            </a:r>
            <a:r>
              <a:rPr lang="zh-CN" altLang="en-US" sz="3800" dirty="0" smtClean="0"/>
              <a:t>对应的加速键。</a:t>
            </a:r>
          </a:p>
          <a:p>
            <a:pPr lvl="1">
              <a:buNone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使用</a:t>
            </a:r>
          </a:p>
          <a:p>
            <a:pPr lvl="1">
              <a:buNone/>
            </a:pPr>
            <a:r>
              <a:rPr lang="zh-CN" altLang="en-US" sz="3800" dirty="0" smtClean="0"/>
              <a:t>    </a:t>
            </a:r>
            <a:r>
              <a:rPr lang="en-US" altLang="zh-CN" sz="3800" dirty="0" smtClean="0"/>
              <a:t>2.1 </a:t>
            </a:r>
            <a:r>
              <a:rPr lang="zh-CN" altLang="en-US" sz="3800" dirty="0" smtClean="0"/>
              <a:t>加载加速键</a:t>
            </a:r>
          </a:p>
          <a:p>
            <a:pPr lvl="1">
              <a:buNone/>
            </a:pPr>
            <a:r>
              <a:rPr lang="zh-CN" altLang="en-US" sz="3800" dirty="0" smtClean="0"/>
              <a:t>    </a:t>
            </a:r>
            <a:r>
              <a:rPr lang="en-US" altLang="zh-CN" sz="3800" dirty="0" smtClean="0"/>
              <a:t>HACCEL </a:t>
            </a:r>
            <a:r>
              <a:rPr lang="en-US" altLang="zh-CN" sz="3800" dirty="0" err="1" smtClean="0"/>
              <a:t>LoadAccelerators</a:t>
            </a:r>
            <a:r>
              <a:rPr lang="en-US" altLang="zh-CN" sz="3800" dirty="0" smtClean="0"/>
              <a:t>(</a:t>
            </a:r>
          </a:p>
          <a:p>
            <a:pPr lvl="1">
              <a:buNone/>
            </a:pPr>
            <a:r>
              <a:rPr lang="en-US" altLang="zh-CN" sz="3800" dirty="0" smtClean="0"/>
              <a:t>	    HINSTANCE </a:t>
            </a:r>
            <a:r>
              <a:rPr lang="en-US" altLang="zh-CN" sz="3800" dirty="0" err="1" smtClean="0"/>
              <a:t>hInstance</a:t>
            </a:r>
            <a:r>
              <a:rPr lang="en-US" altLang="zh-CN" sz="3800" dirty="0" smtClean="0"/>
              <a:t>,  // handle to module</a:t>
            </a:r>
          </a:p>
          <a:p>
            <a:pPr lvl="1">
              <a:buNone/>
            </a:pPr>
            <a:r>
              <a:rPr lang="en-US" altLang="zh-CN" sz="3800" dirty="0" smtClean="0"/>
              <a:t>	    LPCTSTR </a:t>
            </a:r>
            <a:r>
              <a:rPr lang="en-US" altLang="zh-CN" sz="3800" dirty="0" err="1" smtClean="0"/>
              <a:t>lpTableName</a:t>
            </a:r>
            <a:r>
              <a:rPr lang="en-US" altLang="zh-CN" sz="3800" dirty="0" smtClean="0"/>
              <a:t>   // accelerator table name</a:t>
            </a:r>
          </a:p>
          <a:p>
            <a:pPr lvl="1">
              <a:buNone/>
            </a:pPr>
            <a:r>
              <a:rPr lang="en-US" altLang="zh-CN" sz="3800" dirty="0" smtClean="0"/>
              <a:t>    ); </a:t>
            </a:r>
            <a:r>
              <a:rPr lang="zh-CN" altLang="en-US" sz="3800" dirty="0" smtClean="0"/>
              <a:t>返回加速键句柄</a:t>
            </a:r>
          </a:p>
          <a:p>
            <a:pPr lvl="1">
              <a:buNone/>
            </a:pPr>
            <a:r>
              <a:rPr lang="zh-CN" altLang="en-US" sz="3800" dirty="0" smtClean="0"/>
              <a:t>    </a:t>
            </a:r>
            <a:r>
              <a:rPr lang="en-US" altLang="zh-CN" sz="3800" dirty="0" smtClean="0"/>
              <a:t>2.2 </a:t>
            </a:r>
            <a:r>
              <a:rPr lang="zh-CN" altLang="en-US" sz="3800" dirty="0" smtClean="0"/>
              <a:t>处理加速键消息</a:t>
            </a:r>
          </a:p>
          <a:p>
            <a:pPr lvl="1">
              <a:buNone/>
            </a:pPr>
            <a:r>
              <a:rPr lang="zh-CN" altLang="en-US" sz="3800" dirty="0" smtClean="0"/>
              <a:t>    </a:t>
            </a:r>
            <a:r>
              <a:rPr lang="en-US" altLang="zh-CN" sz="3800" dirty="0" err="1" smtClean="0"/>
              <a:t>int</a:t>
            </a:r>
            <a:r>
              <a:rPr lang="en-US" altLang="zh-CN" sz="3800" dirty="0" smtClean="0"/>
              <a:t> </a:t>
            </a:r>
            <a:r>
              <a:rPr lang="en-US" altLang="zh-CN" sz="3800" dirty="0" err="1" smtClean="0"/>
              <a:t>TranslateAccelerator</a:t>
            </a:r>
            <a:r>
              <a:rPr lang="en-US" altLang="zh-CN" sz="3800" dirty="0" smtClean="0"/>
              <a:t>(</a:t>
            </a:r>
          </a:p>
          <a:p>
            <a:pPr lvl="1">
              <a:buNone/>
            </a:pPr>
            <a:r>
              <a:rPr lang="en-US" altLang="zh-CN" sz="3800" dirty="0" smtClean="0"/>
              <a:t>	    HWND </a:t>
            </a:r>
            <a:r>
              <a:rPr lang="en-US" altLang="zh-CN" sz="3800" dirty="0" err="1" smtClean="0"/>
              <a:t>hWnd</a:t>
            </a:r>
            <a:r>
              <a:rPr lang="en-US" altLang="zh-CN" sz="3800" dirty="0" smtClean="0"/>
              <a:t>,//</a:t>
            </a:r>
            <a:r>
              <a:rPr lang="zh-CN" altLang="en-US" sz="3800" dirty="0" smtClean="0"/>
              <a:t>处理消息的窗口句柄</a:t>
            </a:r>
          </a:p>
          <a:p>
            <a:pPr lvl="1">
              <a:buNone/>
            </a:pPr>
            <a:r>
              <a:rPr lang="zh-CN" altLang="en-US" sz="3800" dirty="0" smtClean="0"/>
              <a:t>	    </a:t>
            </a:r>
            <a:r>
              <a:rPr lang="en-US" altLang="zh-CN" sz="3800" dirty="0" smtClean="0"/>
              <a:t>HACCEL </a:t>
            </a:r>
            <a:r>
              <a:rPr lang="en-US" altLang="zh-CN" sz="3800" dirty="0" err="1" smtClean="0"/>
              <a:t>hAccTable</a:t>
            </a:r>
            <a:r>
              <a:rPr lang="en-US" altLang="zh-CN" sz="3800" dirty="0" smtClean="0"/>
              <a:t>,  //</a:t>
            </a:r>
            <a:r>
              <a:rPr lang="zh-CN" altLang="en-US" sz="3800" dirty="0" smtClean="0"/>
              <a:t>加速键句柄</a:t>
            </a:r>
          </a:p>
          <a:p>
            <a:pPr lvl="1">
              <a:buNone/>
            </a:pPr>
            <a:r>
              <a:rPr lang="zh-CN" altLang="en-US" sz="3800" dirty="0" smtClean="0"/>
              <a:t>	    </a:t>
            </a:r>
            <a:r>
              <a:rPr lang="en-US" altLang="zh-CN" sz="3800" dirty="0" smtClean="0"/>
              <a:t>LPMSG </a:t>
            </a:r>
            <a:r>
              <a:rPr lang="en-US" altLang="zh-CN" sz="3800" dirty="0" err="1" smtClean="0"/>
              <a:t>lpMsg</a:t>
            </a:r>
            <a:r>
              <a:rPr lang="en-US" altLang="zh-CN" sz="3800" dirty="0" smtClean="0"/>
              <a:t> //</a:t>
            </a:r>
            <a:r>
              <a:rPr lang="zh-CN" altLang="en-US" sz="3800" dirty="0" smtClean="0"/>
              <a:t>消息</a:t>
            </a:r>
          </a:p>
          <a:p>
            <a:pPr lvl="1">
              <a:buNone/>
            </a:pPr>
            <a:r>
              <a:rPr lang="zh-CN" altLang="en-US" sz="3800" dirty="0" smtClean="0"/>
              <a:t>    </a:t>
            </a:r>
            <a:r>
              <a:rPr lang="en-US" altLang="zh-CN" sz="3800" dirty="0" smtClean="0"/>
              <a:t>); </a:t>
            </a:r>
            <a:r>
              <a:rPr lang="zh-CN" altLang="en-US" sz="3800" dirty="0" smtClean="0"/>
              <a:t>如果是加速键，返回非零。</a:t>
            </a:r>
          </a:p>
          <a:p>
            <a:pPr lvl="1">
              <a:buNone/>
            </a:pPr>
            <a:r>
              <a:rPr lang="zh-CN" altLang="en-US" sz="3800" dirty="0" smtClean="0"/>
              <a:t>     </a:t>
            </a:r>
            <a:r>
              <a:rPr lang="en-US" altLang="zh-CN" sz="3800" dirty="0" smtClean="0"/>
              <a:t>2.3 </a:t>
            </a:r>
            <a:r>
              <a:rPr lang="zh-CN" altLang="en-US" sz="3800" dirty="0" smtClean="0"/>
              <a:t>在</a:t>
            </a:r>
            <a:r>
              <a:rPr lang="en-US" altLang="zh-CN" sz="3800" dirty="0" smtClean="0"/>
              <a:t>WM_COMMAND</a:t>
            </a:r>
            <a:r>
              <a:rPr lang="zh-CN" altLang="en-US" sz="3800" dirty="0" smtClean="0"/>
              <a:t>中相应消息，消息参数</a:t>
            </a:r>
          </a:p>
          <a:p>
            <a:pPr lvl="1">
              <a:buNone/>
            </a:pPr>
            <a:r>
              <a:rPr lang="zh-CN" altLang="en-US" sz="3800" dirty="0" smtClean="0"/>
              <a:t>	    </a:t>
            </a:r>
            <a:r>
              <a:rPr lang="en-US" altLang="zh-CN" sz="3800" dirty="0" smtClean="0"/>
              <a:t>WPARAM - HIWORD </a:t>
            </a:r>
            <a:r>
              <a:rPr lang="zh-CN" altLang="en-US" sz="3800" dirty="0" smtClean="0"/>
              <a:t>为</a:t>
            </a:r>
            <a:r>
              <a:rPr lang="en-US" altLang="zh-CN" sz="3800" dirty="0" smtClean="0"/>
              <a:t>1</a:t>
            </a:r>
            <a:r>
              <a:rPr lang="zh-CN" altLang="en-US" sz="3800" dirty="0" smtClean="0"/>
              <a:t>，表示加速键为</a:t>
            </a:r>
            <a:r>
              <a:rPr lang="en-US" altLang="zh-CN" sz="3800" dirty="0" smtClean="0"/>
              <a:t>0</a:t>
            </a:r>
            <a:r>
              <a:rPr lang="zh-CN" altLang="en-US" sz="3800" dirty="0" smtClean="0"/>
              <a:t>，表示菜单</a:t>
            </a:r>
          </a:p>
          <a:p>
            <a:pPr lvl="1">
              <a:buNone/>
            </a:pPr>
            <a:r>
              <a:rPr lang="zh-CN" altLang="en-US" sz="3800" dirty="0" smtClean="0"/>
              <a:t>	    </a:t>
            </a:r>
            <a:r>
              <a:rPr lang="en-US" altLang="zh-CN" sz="3800" dirty="0" smtClean="0"/>
              <a:t>LWORD  </a:t>
            </a:r>
            <a:r>
              <a:rPr lang="zh-CN" altLang="en-US" sz="3800" dirty="0" smtClean="0"/>
              <a:t>为命令</a:t>
            </a:r>
            <a:r>
              <a:rPr lang="en-US" altLang="zh-CN" sz="3800" dirty="0" smtClean="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加速键资源的使用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en-US" altLang="zh-CN" dirty="0" err="1" smtClean="0"/>
              <a:t>TranslateAccelerator</a:t>
            </a:r>
            <a:r>
              <a:rPr lang="zh-CN" altLang="en-US" dirty="0" smtClean="0"/>
              <a:t>处理过程</a:t>
            </a:r>
          </a:p>
          <a:p>
            <a:pPr lvl="2">
              <a:buNone/>
            </a:pPr>
            <a:r>
              <a:rPr lang="en-US" altLang="zh-CN" dirty="0" smtClean="0"/>
              <a:t>3.1 </a:t>
            </a:r>
            <a:r>
              <a:rPr lang="zh-CN" altLang="en-US" dirty="0" smtClean="0"/>
              <a:t>检测消息是否是</a:t>
            </a:r>
            <a:r>
              <a:rPr lang="en-US" altLang="zh-CN" dirty="0" smtClean="0"/>
              <a:t>WM_KEYDOWN\WM_SYSKEYDOW,</a:t>
            </a:r>
            <a:r>
              <a:rPr lang="zh-CN" altLang="en-US" dirty="0" smtClean="0"/>
              <a:t>获取按键状态</a:t>
            </a:r>
          </a:p>
          <a:p>
            <a:pPr lvl="2">
              <a:buNone/>
            </a:pPr>
            <a:r>
              <a:rPr lang="en-US" altLang="zh-CN" dirty="0" smtClean="0"/>
              <a:t>3.2 </a:t>
            </a:r>
            <a:r>
              <a:rPr lang="zh-CN" altLang="en-US" dirty="0" smtClean="0"/>
              <a:t>根据按键状态，从</a:t>
            </a:r>
            <a:r>
              <a:rPr lang="en-US" altLang="zh-CN" dirty="0" smtClean="0"/>
              <a:t>HACCEL</a:t>
            </a:r>
            <a:r>
              <a:rPr lang="zh-CN" altLang="en-US" dirty="0" smtClean="0"/>
              <a:t>中查找对应命令</a:t>
            </a:r>
            <a:r>
              <a:rPr lang="en-US" altLang="zh-CN" dirty="0" smtClean="0"/>
              <a:t>ID</a:t>
            </a:r>
          </a:p>
          <a:p>
            <a:pPr lvl="2">
              <a:buNone/>
            </a:pPr>
            <a:r>
              <a:rPr lang="en-US" altLang="zh-CN" dirty="0" smtClean="0"/>
              <a:t>3.3 </a:t>
            </a:r>
            <a:r>
              <a:rPr lang="zh-CN" altLang="en-US" dirty="0" smtClean="0"/>
              <a:t>找到对应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，发送</a:t>
            </a:r>
            <a:r>
              <a:rPr lang="en-US" altLang="zh-CN" dirty="0" smtClean="0"/>
              <a:t>WM_COMMAND</a:t>
            </a:r>
            <a:r>
              <a:rPr lang="zh-CN" altLang="en-US" dirty="0" smtClean="0"/>
              <a:t>消息，处理</a:t>
            </a:r>
            <a:r>
              <a:rPr lang="en-US" altLang="zh-CN" dirty="0" smtClean="0"/>
              <a:t>ID</a:t>
            </a:r>
            <a:r>
              <a:rPr lang="zh-CN" altLang="en-US" dirty="0" smtClean="0"/>
              <a:t>所对应的命令。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绘图和字体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绘图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496944" cy="482453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4400" dirty="0" smtClean="0"/>
              <a:t>1 </a:t>
            </a:r>
            <a:r>
              <a:rPr lang="zh-CN" altLang="en-US" sz="4400" dirty="0" smtClean="0"/>
              <a:t>绘图相关</a:t>
            </a:r>
          </a:p>
          <a:p>
            <a:pPr>
              <a:buNone/>
            </a:pPr>
            <a:r>
              <a:rPr lang="zh-CN" altLang="en-US" dirty="0" smtClean="0"/>
              <a:t>	绘图设备 </a:t>
            </a:r>
            <a:r>
              <a:rPr lang="en-US" altLang="zh-CN" dirty="0" smtClean="0"/>
              <a:t>DC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Device Context</a:t>
            </a:r>
            <a:r>
              <a:rPr lang="zh-CN" altLang="en-US" dirty="0" smtClean="0"/>
              <a:t>），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HDC - DC</a:t>
            </a:r>
            <a:r>
              <a:rPr lang="zh-CN" altLang="en-US" dirty="0" smtClean="0"/>
              <a:t>句柄，表示绘图设备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GDI - Windows graphics device interface</a:t>
            </a:r>
          </a:p>
          <a:p>
            <a:pPr>
              <a:buNone/>
            </a:pPr>
            <a:r>
              <a:rPr lang="en-US" altLang="zh-CN" dirty="0" smtClean="0"/>
              <a:t>		Win32</a:t>
            </a:r>
            <a:r>
              <a:rPr lang="zh-CN" altLang="en-US" dirty="0" smtClean="0"/>
              <a:t>提供的绘图</a:t>
            </a:r>
            <a:r>
              <a:rPr lang="en-US" altLang="zh-CN" dirty="0" smtClean="0"/>
              <a:t>API</a:t>
            </a:r>
          </a:p>
          <a:p>
            <a:r>
              <a:rPr lang="en-US" altLang="zh-CN" sz="4400" dirty="0" smtClean="0"/>
              <a:t>2 </a:t>
            </a:r>
            <a:r>
              <a:rPr lang="zh-CN" altLang="en-US" sz="4400" dirty="0" smtClean="0"/>
              <a:t>颜色</a:t>
            </a:r>
          </a:p>
          <a:p>
            <a:pPr>
              <a:buNone/>
            </a:pPr>
            <a:r>
              <a:rPr lang="zh-CN" altLang="en-US" dirty="0" smtClean="0"/>
              <a:t>	 颜色的表示</a:t>
            </a:r>
          </a:p>
          <a:p>
            <a:pPr>
              <a:buNone/>
            </a:pPr>
            <a:r>
              <a:rPr lang="zh-CN" altLang="en-US" dirty="0" smtClean="0"/>
              <a:t>	    电脑使用红、绿、蓝，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R - 0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255</a:t>
            </a:r>
          </a:p>
          <a:p>
            <a:pPr>
              <a:buNone/>
            </a:pPr>
            <a:r>
              <a:rPr lang="en-US" altLang="zh-CN" dirty="0" smtClean="0"/>
              <a:t>		G - 0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255</a:t>
            </a:r>
          </a:p>
          <a:p>
            <a:pPr>
              <a:buNone/>
            </a:pPr>
            <a:r>
              <a:rPr lang="en-US" altLang="zh-CN" dirty="0" smtClean="0"/>
              <a:t>		B - 0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255</a:t>
            </a:r>
          </a:p>
          <a:p>
            <a:pPr>
              <a:buNone/>
            </a:pPr>
            <a:r>
              <a:rPr lang="en-US" altLang="zh-CN" dirty="0" smtClean="0"/>
              <a:t>	    </a:t>
            </a:r>
            <a:r>
              <a:rPr lang="zh-CN" altLang="en-US" dirty="0" smtClean="0"/>
              <a:t>每一个点颜色是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位保存 </a:t>
            </a:r>
            <a:r>
              <a:rPr lang="en-US" altLang="zh-CN" dirty="0" smtClean="0"/>
              <a:t>0-2^24</a:t>
            </a:r>
          </a:p>
          <a:p>
            <a:pPr>
              <a:buNone/>
            </a:pPr>
            <a:r>
              <a:rPr lang="en-US" altLang="zh-CN" dirty="0" smtClean="0"/>
              <a:t>		16</a:t>
            </a:r>
            <a:r>
              <a:rPr lang="zh-CN" altLang="en-US" dirty="0" smtClean="0"/>
              <a:t>位：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</a:p>
          <a:p>
            <a:pPr>
              <a:buNone/>
            </a:pPr>
            <a:r>
              <a:rPr lang="en-US" altLang="zh-CN" dirty="0" smtClean="0"/>
              <a:t>		32</a:t>
            </a:r>
            <a:r>
              <a:rPr lang="zh-CN" altLang="en-US" dirty="0" smtClean="0"/>
              <a:t>位：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8</a:t>
            </a:r>
            <a:r>
              <a:rPr lang="zh-CN" altLang="en-US" dirty="0" smtClean="0"/>
              <a:t>绘图或透明度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绘图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颜色的使用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COLORREF - </a:t>
            </a:r>
            <a:r>
              <a:rPr lang="zh-CN" altLang="en-US" dirty="0" smtClean="0"/>
              <a:t>实际</a:t>
            </a:r>
            <a:r>
              <a:rPr lang="en-US" altLang="zh-CN" dirty="0" smtClean="0"/>
              <a:t>DWORD</a:t>
            </a:r>
            <a:r>
              <a:rPr lang="zh-CN" altLang="en-US" dirty="0" smtClean="0"/>
              <a:t>，例如：</a:t>
            </a:r>
          </a:p>
          <a:p>
            <a:pPr lvl="1">
              <a:buNone/>
            </a:pPr>
            <a:r>
              <a:rPr lang="en-US" altLang="zh-CN" dirty="0" smtClean="0"/>
              <a:t>COLORREF </a:t>
            </a:r>
            <a:r>
              <a:rPr lang="en-US" altLang="zh-CN" dirty="0" err="1" smtClean="0"/>
              <a:t>nColor</a:t>
            </a:r>
            <a:r>
              <a:rPr lang="en-US" altLang="zh-CN" dirty="0" smtClean="0"/>
              <a:t> = 0;</a:t>
            </a:r>
          </a:p>
          <a:p>
            <a:pPr lvl="1">
              <a:buNone/>
            </a:pPr>
            <a:r>
              <a:rPr lang="zh-CN" altLang="en-US" dirty="0" smtClean="0"/>
              <a:t>赋值使用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宏，例如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dirty="0" err="1" smtClean="0"/>
              <a:t>nColor</a:t>
            </a:r>
            <a:r>
              <a:rPr lang="en-US" altLang="zh-CN" dirty="0" smtClean="0"/>
              <a:t> = RGB( 255, 0, 0 );</a:t>
            </a:r>
          </a:p>
          <a:p>
            <a:pPr lvl="1">
              <a:buNone/>
            </a:pPr>
            <a:r>
              <a:rPr lang="zh-CN" altLang="en-US" dirty="0" smtClean="0"/>
              <a:t>获取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值，</a:t>
            </a:r>
          </a:p>
          <a:p>
            <a:pPr lvl="1">
              <a:buNone/>
            </a:pPr>
            <a:r>
              <a:rPr lang="en-US" altLang="zh-CN" dirty="0" err="1" smtClean="0"/>
              <a:t>GetRValue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GetGValue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GetBValue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 lvl="1">
              <a:buNone/>
            </a:pPr>
            <a:r>
              <a:rPr lang="en-US" altLang="zh-CN" dirty="0" smtClean="0"/>
              <a:t>BYTE </a:t>
            </a:r>
            <a:r>
              <a:rPr lang="en-US" altLang="zh-CN" dirty="0" err="1" smtClean="0"/>
              <a:t>nRed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GetRValue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nColor</a:t>
            </a:r>
            <a:r>
              <a:rPr lang="en-US" altLang="zh-CN" dirty="0" smtClean="0"/>
              <a:t> );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库和头文件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－</a:t>
            </a:r>
            <a:r>
              <a:rPr lang="en-US" altLang="zh-CN" dirty="0" smtClean="0"/>
              <a:t> Windows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kernel32.dll - </a:t>
            </a:r>
            <a:r>
              <a:rPr lang="zh-CN" altLang="en-US" dirty="0" smtClean="0"/>
              <a:t>提供了核心的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，例如进程、线程、内存管理等。</a:t>
            </a:r>
          </a:p>
          <a:p>
            <a:pPr lvl="1">
              <a:buNone/>
            </a:pPr>
            <a:r>
              <a:rPr lang="zh-CN" altLang="en-US" dirty="0" smtClean="0"/>
              <a:t>  	</a:t>
            </a:r>
            <a:r>
              <a:rPr lang="en-US" altLang="zh-CN" dirty="0" smtClean="0"/>
              <a:t>user32.dll - </a:t>
            </a:r>
            <a:r>
              <a:rPr lang="zh-CN" altLang="en-US" dirty="0" smtClean="0"/>
              <a:t>提供了窗口、消息等</a:t>
            </a:r>
            <a:r>
              <a:rPr lang="en-US" altLang="zh-CN" dirty="0" smtClean="0"/>
              <a:t>API	</a:t>
            </a:r>
          </a:p>
          <a:p>
            <a:pPr lvl="1">
              <a:buNone/>
            </a:pPr>
            <a:r>
              <a:rPr lang="en-US" altLang="zh-CN" dirty="0" smtClean="0"/>
              <a:t>  	gdi32.dll  - </a:t>
            </a:r>
            <a:r>
              <a:rPr lang="zh-CN" altLang="en-US" dirty="0" smtClean="0"/>
              <a:t>绘图相关的</a:t>
            </a:r>
            <a:r>
              <a:rPr lang="en-US" altLang="zh-CN" dirty="0" smtClean="0"/>
              <a:t>API</a:t>
            </a:r>
          </a:p>
          <a:p>
            <a:pPr lvl="1">
              <a:buNone/>
            </a:pPr>
            <a:r>
              <a:rPr lang="zh-CN" altLang="en-US" dirty="0" smtClean="0"/>
              <a:t>－头文件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Windows.h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头文件的集合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windef.h</a:t>
            </a:r>
            <a:r>
              <a:rPr lang="en-US" altLang="zh-CN" dirty="0" smtClean="0"/>
              <a:t> - windows</a:t>
            </a:r>
            <a:r>
              <a:rPr lang="zh-CN" altLang="en-US" dirty="0" smtClean="0"/>
              <a:t>数据类型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winbase.h</a:t>
            </a:r>
            <a:r>
              <a:rPr lang="en-US" altLang="zh-CN" dirty="0" smtClean="0"/>
              <a:t> - kernel32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wingdi.h</a:t>
            </a:r>
            <a:r>
              <a:rPr lang="en-US" altLang="zh-CN" dirty="0" smtClean="0"/>
              <a:t> - gdi32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winuser.h</a:t>
            </a:r>
            <a:r>
              <a:rPr lang="en-US" altLang="zh-CN" dirty="0" smtClean="0"/>
              <a:t> - user32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winnt.h</a:t>
            </a:r>
            <a:r>
              <a:rPr lang="en-US" altLang="zh-CN" dirty="0" smtClean="0"/>
              <a:t> - UNICODE</a:t>
            </a:r>
            <a:r>
              <a:rPr lang="zh-CN" altLang="en-US" dirty="0" smtClean="0"/>
              <a:t>字符集支持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绘图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400" dirty="0" smtClean="0"/>
              <a:t>点的使用</a:t>
            </a:r>
            <a:endParaRPr lang="en-US" altLang="zh-CN" sz="3400" dirty="0" smtClean="0"/>
          </a:p>
          <a:p>
            <a:pPr lvl="1">
              <a:buNone/>
            </a:pPr>
            <a:r>
              <a:rPr lang="en-US" altLang="zh-CN" dirty="0" err="1" smtClean="0"/>
              <a:t>GetPixel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获取指定点的颜色</a:t>
            </a:r>
          </a:p>
          <a:p>
            <a:pPr lvl="1">
              <a:buNone/>
            </a:pPr>
            <a:r>
              <a:rPr lang="en-US" altLang="zh-CN" dirty="0" smtClean="0"/>
              <a:t>COLORREF </a:t>
            </a:r>
            <a:r>
              <a:rPr lang="en-US" altLang="zh-CN" dirty="0" err="1" smtClean="0"/>
              <a:t>GetPixel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   // handle to DC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nXPos</a:t>
            </a:r>
            <a:r>
              <a:rPr lang="en-US" altLang="zh-CN" dirty="0" smtClean="0"/>
              <a:t>,  // x-coordinate of pixel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nYPos</a:t>
            </a:r>
            <a:r>
              <a:rPr lang="en-US" altLang="zh-CN" dirty="0" smtClean="0"/>
              <a:t>   // y-coordinate of pixel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en-US" altLang="zh-CN" dirty="0" err="1" smtClean="0"/>
              <a:t>SetPixel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设置指定点的颜色</a:t>
            </a:r>
          </a:p>
          <a:p>
            <a:pPr lvl="1">
              <a:buNone/>
            </a:pPr>
            <a:r>
              <a:rPr lang="en-US" altLang="zh-CN" dirty="0" smtClean="0"/>
              <a:t>COLORREF </a:t>
            </a:r>
            <a:r>
              <a:rPr lang="en-US" altLang="zh-CN" dirty="0" err="1" smtClean="0"/>
              <a:t>SetPixel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,//DC</a:t>
            </a:r>
            <a:r>
              <a:rPr lang="zh-CN" altLang="en-US" dirty="0" smtClean="0"/>
              <a:t>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X,//X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Y,//Y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COLORREF </a:t>
            </a:r>
            <a:r>
              <a:rPr lang="en-US" altLang="zh-CN" dirty="0" err="1" smtClean="0"/>
              <a:t>crColor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设置的颜色</a:t>
            </a:r>
          </a:p>
          <a:p>
            <a:pPr lvl="1">
              <a:buNone/>
            </a:pPr>
            <a:r>
              <a:rPr lang="en-US" altLang="zh-CN" dirty="0" smtClean="0"/>
              <a:t>); </a:t>
            </a:r>
            <a:r>
              <a:rPr lang="zh-CN" altLang="en-US" dirty="0" smtClean="0"/>
              <a:t>返回点原来的颜色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绘图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线的使用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直线、圆形、弧线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dirty="0" err="1" smtClean="0"/>
              <a:t>MoveTo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移动 当前点 到 指定点</a:t>
            </a:r>
          </a:p>
          <a:p>
            <a:pPr lvl="1">
              <a:buNone/>
            </a:pPr>
            <a:r>
              <a:rPr lang="en-US" altLang="zh-CN" dirty="0" err="1" smtClean="0"/>
              <a:t>LineTo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从当前点到指定点绘制一条直线</a:t>
            </a:r>
          </a:p>
          <a:p>
            <a:pPr lvl="1">
              <a:buNone/>
            </a:pPr>
            <a:r>
              <a:rPr lang="zh-CN" altLang="en-US" dirty="0" smtClean="0"/>
              <a:t>当前点：上一次绘图时的最后一点，初始为（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）点。</a:t>
            </a:r>
            <a:endParaRPr lang="en-US" altLang="zh-CN" dirty="0" smtClean="0"/>
          </a:p>
          <a:p>
            <a:r>
              <a:rPr lang="zh-CN" altLang="en-US" dirty="0" smtClean="0"/>
              <a:t>封闭图形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Rectangle</a:t>
            </a:r>
          </a:p>
          <a:p>
            <a:pPr lvl="1">
              <a:buNone/>
            </a:pPr>
            <a:r>
              <a:rPr lang="en-US" altLang="zh-CN" dirty="0" smtClean="0"/>
              <a:t>Ellipse </a:t>
            </a:r>
            <a:endParaRPr lang="zh-CN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画笔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600" dirty="0" smtClean="0"/>
              <a:t>画笔的作用</a:t>
            </a:r>
            <a:endParaRPr lang="en-US" altLang="zh-CN" sz="3600" dirty="0" smtClean="0"/>
          </a:p>
          <a:p>
            <a:pPr lvl="1">
              <a:buNone/>
            </a:pPr>
            <a:r>
              <a:rPr lang="zh-CN" altLang="en-US" dirty="0" smtClean="0"/>
              <a:t>线的颜色、线型、线粗。</a:t>
            </a:r>
          </a:p>
          <a:p>
            <a:pPr lvl="1">
              <a:buNone/>
            </a:pPr>
            <a:r>
              <a:rPr lang="en-US" altLang="zh-CN" dirty="0" smtClean="0"/>
              <a:t>HPEN - </a:t>
            </a:r>
            <a:r>
              <a:rPr lang="zh-CN" altLang="en-US" dirty="0" smtClean="0"/>
              <a:t>画笔句柄</a:t>
            </a:r>
          </a:p>
          <a:p>
            <a:r>
              <a:rPr lang="en-US" altLang="zh-CN" sz="3600" dirty="0" smtClean="0"/>
              <a:t> </a:t>
            </a:r>
            <a:r>
              <a:rPr lang="zh-CN" altLang="en-US" sz="3600" dirty="0" smtClean="0"/>
              <a:t>画笔的使用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3100" dirty="0" smtClean="0"/>
              <a:t>1 </a:t>
            </a:r>
            <a:r>
              <a:rPr lang="zh-CN" altLang="en-US" sz="3100" dirty="0" smtClean="0"/>
              <a:t>创建画笔</a:t>
            </a:r>
          </a:p>
          <a:p>
            <a:pPr>
              <a:buNone/>
            </a:pPr>
            <a:r>
              <a:rPr lang="zh-CN" altLang="en-US" sz="3100" dirty="0" smtClean="0"/>
              <a:t>	</a:t>
            </a:r>
            <a:r>
              <a:rPr lang="en-US" altLang="zh-CN" sz="3100" dirty="0" smtClean="0"/>
              <a:t>HPEN </a:t>
            </a:r>
            <a:r>
              <a:rPr lang="en-US" altLang="zh-CN" sz="3100" dirty="0" err="1" smtClean="0"/>
              <a:t>CreatePen</a:t>
            </a:r>
            <a:r>
              <a:rPr lang="en-US" altLang="zh-CN" sz="3100" dirty="0" smtClean="0"/>
              <a:t>(</a:t>
            </a:r>
          </a:p>
          <a:p>
            <a:pPr>
              <a:buNone/>
            </a:pPr>
            <a:r>
              <a:rPr lang="en-US" altLang="zh-CN" sz="3100" dirty="0" smtClean="0"/>
              <a:t>		</a:t>
            </a:r>
            <a:r>
              <a:rPr lang="en-US" altLang="zh-CN" sz="3100" dirty="0" err="1" smtClean="0"/>
              <a:t>int</a:t>
            </a:r>
            <a:r>
              <a:rPr lang="en-US" altLang="zh-CN" sz="3100" dirty="0" smtClean="0"/>
              <a:t> </a:t>
            </a:r>
            <a:r>
              <a:rPr lang="en-US" altLang="zh-CN" sz="3100" dirty="0" err="1" smtClean="0"/>
              <a:t>fnPenStyle</a:t>
            </a:r>
            <a:r>
              <a:rPr lang="en-US" altLang="zh-CN" sz="3100" dirty="0" smtClean="0"/>
              <a:t>, //</a:t>
            </a:r>
            <a:r>
              <a:rPr lang="zh-CN" altLang="en-US" sz="3100" dirty="0" smtClean="0"/>
              <a:t>画笔的样式</a:t>
            </a:r>
          </a:p>
          <a:p>
            <a:pPr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err="1" smtClean="0"/>
              <a:t>int</a:t>
            </a:r>
            <a:r>
              <a:rPr lang="en-US" altLang="zh-CN" sz="3100" dirty="0" smtClean="0"/>
              <a:t> </a:t>
            </a:r>
            <a:r>
              <a:rPr lang="en-US" altLang="zh-CN" sz="3100" dirty="0" err="1" smtClean="0"/>
              <a:t>nWidth</a:t>
            </a:r>
            <a:r>
              <a:rPr lang="en-US" altLang="zh-CN" sz="3100" dirty="0" smtClean="0"/>
              <a:t>, //</a:t>
            </a:r>
            <a:r>
              <a:rPr lang="zh-CN" altLang="en-US" sz="3100" dirty="0" smtClean="0"/>
              <a:t>画笔的粗细</a:t>
            </a:r>
          </a:p>
          <a:p>
            <a:pPr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smtClean="0"/>
              <a:t>COLORREF </a:t>
            </a:r>
            <a:r>
              <a:rPr lang="en-US" altLang="zh-CN" sz="3100" dirty="0" err="1" smtClean="0"/>
              <a:t>crColor</a:t>
            </a:r>
            <a:r>
              <a:rPr lang="en-US" altLang="zh-CN" sz="3100" dirty="0" smtClean="0"/>
              <a:t> //</a:t>
            </a:r>
            <a:r>
              <a:rPr lang="zh-CN" altLang="en-US" sz="3100" dirty="0" smtClean="0"/>
              <a:t>画笔的颜色</a:t>
            </a:r>
          </a:p>
          <a:p>
            <a:pPr>
              <a:buNone/>
            </a:pPr>
            <a:r>
              <a:rPr lang="zh-CN" altLang="en-US" sz="3100" dirty="0" smtClean="0"/>
              <a:t>	</a:t>
            </a:r>
            <a:r>
              <a:rPr lang="en-US" altLang="zh-CN" sz="3100" dirty="0" smtClean="0"/>
              <a:t>);</a:t>
            </a:r>
            <a:r>
              <a:rPr lang="zh-CN" altLang="en-US" sz="3100" dirty="0" smtClean="0"/>
              <a:t>创建成功返回句柄</a:t>
            </a:r>
          </a:p>
          <a:p>
            <a:pPr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smtClean="0"/>
              <a:t>PS_SOILD - </a:t>
            </a:r>
            <a:r>
              <a:rPr lang="zh-CN" altLang="en-US" sz="3100" dirty="0" smtClean="0"/>
              <a:t>实心线，可以支持多个像素宽</a:t>
            </a:r>
          </a:p>
          <a:p>
            <a:pPr>
              <a:buNone/>
            </a:pPr>
            <a:r>
              <a:rPr lang="zh-CN" altLang="en-US" sz="3100" dirty="0" smtClean="0"/>
              <a:t>		其他线型只能是一个像素宽。</a:t>
            </a:r>
            <a:endParaRPr lang="zh-CN" altLang="en-US" sz="31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画笔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363272" cy="511256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将画笔应用到</a:t>
            </a:r>
            <a:r>
              <a:rPr lang="en-US" altLang="zh-CN" sz="3800" dirty="0" smtClean="0"/>
              <a:t>DC</a:t>
            </a:r>
            <a:r>
              <a:rPr lang="zh-CN" altLang="en-US" sz="3800" dirty="0" smtClean="0"/>
              <a:t>中</a:t>
            </a:r>
          </a:p>
          <a:p>
            <a:pPr lvl="1">
              <a:buNone/>
            </a:pPr>
            <a:r>
              <a:rPr lang="en-US" altLang="zh-CN" sz="3200" dirty="0" smtClean="0"/>
              <a:t>HGDIOBJ </a:t>
            </a:r>
            <a:r>
              <a:rPr lang="en-US" altLang="zh-CN" sz="3200" dirty="0" err="1" smtClean="0"/>
              <a:t>SelectObject</a:t>
            </a:r>
            <a:r>
              <a:rPr lang="en-US" altLang="zh-CN" sz="3200" dirty="0" smtClean="0"/>
              <a:t>(</a:t>
            </a:r>
          </a:p>
          <a:p>
            <a:pPr lvl="1">
              <a:buNone/>
            </a:pPr>
            <a:r>
              <a:rPr lang="en-US" altLang="zh-CN" sz="3200" dirty="0" smtClean="0"/>
              <a:t>	HDC </a:t>
            </a:r>
            <a:r>
              <a:rPr lang="en-US" altLang="zh-CN" sz="3200" dirty="0" err="1" smtClean="0"/>
              <a:t>hdc</a:t>
            </a:r>
            <a:r>
              <a:rPr lang="en-US" altLang="zh-CN" sz="3200" dirty="0" smtClean="0"/>
              <a:t>,//</a:t>
            </a:r>
            <a:r>
              <a:rPr lang="zh-CN" altLang="en-US" sz="3200" dirty="0" smtClean="0"/>
              <a:t>绘图设备句柄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HGDIOBJ </a:t>
            </a:r>
            <a:r>
              <a:rPr lang="en-US" altLang="zh-CN" sz="3200" dirty="0" err="1" smtClean="0"/>
              <a:t>hgdiobj</a:t>
            </a:r>
            <a:r>
              <a:rPr lang="en-US" altLang="zh-CN" sz="3200" dirty="0" smtClean="0"/>
              <a:t> //GDI</a:t>
            </a:r>
            <a:r>
              <a:rPr lang="zh-CN" altLang="en-US" sz="3200" dirty="0" smtClean="0"/>
              <a:t>绘图对象句柄，画笔句柄</a:t>
            </a:r>
          </a:p>
          <a:p>
            <a:pPr lvl="1">
              <a:buNone/>
            </a:pPr>
            <a:r>
              <a:rPr lang="en-US" altLang="zh-CN" sz="3200" dirty="0" smtClean="0"/>
              <a:t>);</a:t>
            </a:r>
            <a:r>
              <a:rPr lang="zh-CN" altLang="en-US" sz="3200" dirty="0" smtClean="0"/>
              <a:t>返回原来的</a:t>
            </a:r>
            <a:r>
              <a:rPr lang="en-US" altLang="zh-CN" sz="3200" dirty="0" smtClean="0"/>
              <a:t>GDI</a:t>
            </a:r>
            <a:r>
              <a:rPr lang="zh-CN" altLang="en-US" sz="3200" dirty="0" smtClean="0"/>
              <a:t>绘图对象句柄</a:t>
            </a:r>
          </a:p>
          <a:p>
            <a:pPr lvl="1">
              <a:buNone/>
            </a:pPr>
            <a:r>
              <a:rPr lang="zh-CN" altLang="en-US" sz="3200" dirty="0" smtClean="0"/>
              <a:t>	注意保存原来</a:t>
            </a:r>
            <a:r>
              <a:rPr lang="en-US" altLang="zh-CN" sz="3200" dirty="0" smtClean="0"/>
              <a:t>DC</a:t>
            </a:r>
            <a:r>
              <a:rPr lang="zh-CN" altLang="en-US" sz="3200" dirty="0" smtClean="0"/>
              <a:t>当中画笔。</a:t>
            </a:r>
          </a:p>
          <a:p>
            <a:pPr>
              <a:buNone/>
            </a:pPr>
            <a:r>
              <a:rPr lang="en-US" altLang="zh-CN" sz="3800" dirty="0" smtClean="0"/>
              <a:t>3 </a:t>
            </a:r>
            <a:r>
              <a:rPr lang="zh-CN" altLang="en-US" sz="3800" dirty="0" smtClean="0"/>
              <a:t>绘图</a:t>
            </a:r>
          </a:p>
          <a:p>
            <a:pPr>
              <a:buNone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取出</a:t>
            </a:r>
            <a:r>
              <a:rPr lang="en-US" altLang="zh-CN" sz="3800" dirty="0" smtClean="0"/>
              <a:t>DC</a:t>
            </a:r>
            <a:r>
              <a:rPr lang="zh-CN" altLang="en-US" sz="3800" dirty="0" smtClean="0"/>
              <a:t>中的画笔</a:t>
            </a:r>
          </a:p>
          <a:p>
            <a:pPr lvl="1">
              <a:buNone/>
            </a:pPr>
            <a:r>
              <a:rPr lang="zh-CN" altLang="en-US" sz="3200" dirty="0" smtClean="0"/>
              <a:t>将原来的画笔，使用</a:t>
            </a:r>
            <a:r>
              <a:rPr lang="en-US" altLang="zh-CN" sz="3200" dirty="0" err="1" smtClean="0"/>
              <a:t>SelectObject</a:t>
            </a:r>
            <a:r>
              <a:rPr lang="zh-CN" altLang="en-US" sz="3200" dirty="0" smtClean="0"/>
              <a:t>函数，放入到设备</a:t>
            </a:r>
            <a:r>
              <a:rPr lang="en-US" altLang="zh-CN" sz="3200" dirty="0" smtClean="0"/>
              <a:t>DC</a:t>
            </a:r>
            <a:r>
              <a:rPr lang="zh-CN" altLang="en-US" sz="3200" dirty="0" smtClean="0"/>
              <a:t>中，就会将我们创建的画笔取出。</a:t>
            </a:r>
          </a:p>
          <a:p>
            <a:pPr>
              <a:buNone/>
            </a:pPr>
            <a:r>
              <a:rPr lang="en-US" altLang="zh-CN" sz="3800" dirty="0" smtClean="0"/>
              <a:t>5 </a:t>
            </a:r>
            <a:r>
              <a:rPr lang="zh-CN" altLang="en-US" sz="3800" dirty="0" smtClean="0"/>
              <a:t>释放画笔</a:t>
            </a:r>
          </a:p>
          <a:p>
            <a:pPr lvl="1">
              <a:buNone/>
            </a:pPr>
            <a:r>
              <a:rPr lang="en-US" altLang="zh-CN" sz="3200" dirty="0" smtClean="0"/>
              <a:t>BOOL </a:t>
            </a:r>
            <a:r>
              <a:rPr lang="en-US" altLang="zh-CN" sz="3200" dirty="0" err="1" smtClean="0"/>
              <a:t>DeleteObject</a:t>
            </a:r>
            <a:r>
              <a:rPr lang="en-US" altLang="zh-CN" sz="3200" dirty="0" smtClean="0"/>
              <a:t>(</a:t>
            </a:r>
          </a:p>
          <a:p>
            <a:pPr lvl="1">
              <a:buNone/>
            </a:pPr>
            <a:r>
              <a:rPr lang="en-US" altLang="zh-CN" sz="3200" dirty="0" smtClean="0"/>
              <a:t>	HGDIOBJ </a:t>
            </a:r>
            <a:r>
              <a:rPr lang="en-US" altLang="zh-CN" sz="3200" dirty="0" err="1" smtClean="0"/>
              <a:t>hObject</a:t>
            </a:r>
            <a:r>
              <a:rPr lang="en-US" altLang="zh-CN" sz="3200" dirty="0" smtClean="0"/>
              <a:t>   //GDI</a:t>
            </a:r>
            <a:r>
              <a:rPr lang="zh-CN" altLang="en-US" sz="3200" dirty="0" smtClean="0"/>
              <a:t>绘图对象句柄，画笔句柄</a:t>
            </a:r>
          </a:p>
          <a:p>
            <a:pPr lvl="1">
              <a:buNone/>
            </a:pPr>
            <a:r>
              <a:rPr lang="en-US" altLang="zh-CN" sz="3200" dirty="0" smtClean="0"/>
              <a:t>);</a:t>
            </a:r>
          </a:p>
          <a:p>
            <a:pPr lvl="1">
              <a:buNone/>
            </a:pPr>
            <a:r>
              <a:rPr lang="zh-CN" altLang="en-US" sz="3200" dirty="0" smtClean="0"/>
              <a:t>只能删除不被</a:t>
            </a:r>
            <a:r>
              <a:rPr lang="en-US" altLang="zh-CN" sz="3200" dirty="0" smtClean="0"/>
              <a:t>DC</a:t>
            </a:r>
            <a:r>
              <a:rPr lang="zh-CN" altLang="en-US" sz="3200" dirty="0" smtClean="0"/>
              <a:t>使用的画笔，所以在释放前，必须将画笔从</a:t>
            </a:r>
            <a:r>
              <a:rPr lang="en-US" altLang="zh-CN" sz="3200" dirty="0" smtClean="0"/>
              <a:t>DC</a:t>
            </a:r>
            <a:r>
              <a:rPr lang="zh-CN" altLang="en-US" sz="3200" dirty="0" smtClean="0"/>
              <a:t>中取出。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画刷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600" dirty="0" smtClean="0"/>
              <a:t>画刷相关</a:t>
            </a:r>
          </a:p>
          <a:p>
            <a:pPr lvl="1">
              <a:buNone/>
            </a:pPr>
            <a:r>
              <a:rPr lang="zh-CN" altLang="en-US" dirty="0" smtClean="0"/>
              <a:t>	画刷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封闭图形的填充的颜色、图案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HBRUSH - </a:t>
            </a:r>
            <a:r>
              <a:rPr lang="zh-CN" altLang="en-US" dirty="0" smtClean="0"/>
              <a:t>画刷句柄	</a:t>
            </a:r>
          </a:p>
          <a:p>
            <a:r>
              <a:rPr lang="zh-CN" altLang="en-US" sz="3600" dirty="0" smtClean="0"/>
              <a:t>画刷的使用</a:t>
            </a:r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创建画刷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CreateSolidBrush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创建实心画刷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CreateHatchBrush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创建填充画刷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将画刷应用到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中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SelectObject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绘图</a:t>
            </a:r>
          </a:p>
          <a:p>
            <a:pPr lvl="1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将画刷从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中取出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SelectObject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删除画刷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DeleteObject</a:t>
            </a:r>
            <a:endParaRPr lang="en-US" altLang="zh-CN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画刷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 smtClean="0"/>
              <a:t>其他</a:t>
            </a:r>
          </a:p>
          <a:p>
            <a:pPr lvl="1">
              <a:buNone/>
            </a:pPr>
            <a:r>
              <a:rPr lang="zh-CN" altLang="en-US" dirty="0" smtClean="0"/>
              <a:t>可以使用 </a:t>
            </a:r>
            <a:r>
              <a:rPr lang="en-US" altLang="zh-CN" dirty="0" err="1" smtClean="0"/>
              <a:t>GetStockObject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函数获取系统维护的画刷、画笔等。</a:t>
            </a:r>
          </a:p>
          <a:p>
            <a:pPr lvl="1">
              <a:buNone/>
            </a:pPr>
            <a:r>
              <a:rPr lang="zh-CN" altLang="en-US" dirty="0" smtClean="0"/>
              <a:t>如果不使用画刷填充，需要使用</a:t>
            </a:r>
            <a:r>
              <a:rPr lang="en-US" altLang="zh-CN" dirty="0" smtClean="0"/>
              <a:t>NULL_BRUSH</a:t>
            </a:r>
            <a:r>
              <a:rPr lang="zh-CN" altLang="en-US" dirty="0" smtClean="0"/>
              <a:t>参数，获取不填充的画刷。</a:t>
            </a:r>
          </a:p>
          <a:p>
            <a:pPr lvl="1">
              <a:buNone/>
            </a:pPr>
            <a:r>
              <a:rPr lang="en-US" altLang="zh-CN" dirty="0" err="1" smtClean="0"/>
              <a:t>GetStockObject</a:t>
            </a:r>
            <a:r>
              <a:rPr lang="zh-CN" altLang="en-US" dirty="0" smtClean="0"/>
              <a:t>返回的画刷不需要</a:t>
            </a:r>
            <a:r>
              <a:rPr lang="en-US" altLang="zh-CN" dirty="0" err="1" smtClean="0"/>
              <a:t>DeleteObject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位图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68051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位图相关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光栅图形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记录图像中每一点的颜色等信息。</a:t>
            </a:r>
          </a:p>
          <a:p>
            <a:pPr lvl="1">
              <a:buNone/>
            </a:pPr>
            <a:r>
              <a:rPr lang="zh-CN" altLang="en-US" dirty="0" smtClean="0"/>
              <a:t>矢量图形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记录图像算法、绘图指令等。</a:t>
            </a:r>
          </a:p>
          <a:p>
            <a:pPr>
              <a:buNone/>
            </a:pPr>
            <a:r>
              <a:rPr lang="en-US" altLang="zh-CN" dirty="0" smtClean="0"/>
              <a:t>HBITMAP - </a:t>
            </a:r>
            <a:r>
              <a:rPr lang="zh-CN" altLang="en-US" dirty="0" smtClean="0"/>
              <a:t>位图句柄</a:t>
            </a:r>
          </a:p>
          <a:p>
            <a:r>
              <a:rPr lang="zh-CN" altLang="en-US" sz="3300" dirty="0" smtClean="0"/>
              <a:t>位图的使用</a:t>
            </a:r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在资源中添加位图资源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从资源中加载位图</a:t>
            </a:r>
            <a:r>
              <a:rPr lang="en-US" altLang="zh-CN" dirty="0" err="1" smtClean="0"/>
              <a:t>LoadBitmap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创建一个与当前</a:t>
            </a:r>
            <a:r>
              <a:rPr lang="en-US" altLang="zh-CN" dirty="0" smtClean="0"/>
              <a:t>DC</a:t>
            </a:r>
            <a:r>
              <a:rPr lang="zh-CN" altLang="en-US" dirty="0" smtClean="0"/>
              <a:t>相匹配的</a:t>
            </a:r>
            <a:r>
              <a:rPr lang="en-US" altLang="zh-CN" dirty="0" smtClean="0"/>
              <a:t>DC</a:t>
            </a:r>
          </a:p>
          <a:p>
            <a:pPr lvl="1">
              <a:buNone/>
            </a:pPr>
            <a:r>
              <a:rPr lang="en-US" altLang="zh-CN" dirty="0" smtClean="0"/>
              <a:t>HDC </a:t>
            </a:r>
            <a:r>
              <a:rPr lang="en-US" altLang="zh-CN" dirty="0" err="1" smtClean="0"/>
              <a:t>CreateCompatibleDC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DC</a:t>
            </a:r>
            <a:r>
              <a:rPr lang="zh-CN" altLang="en-US" dirty="0" smtClean="0"/>
              <a:t>句柄，可以为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（使用屏幕</a:t>
            </a:r>
            <a:r>
              <a:rPr lang="en-US" altLang="zh-CN" dirty="0" smtClean="0"/>
              <a:t>DC</a:t>
            </a:r>
            <a:r>
              <a:rPr lang="zh-CN" altLang="en-US" dirty="0" smtClean="0"/>
              <a:t>）</a:t>
            </a:r>
          </a:p>
          <a:p>
            <a:pPr lvl="1">
              <a:buNone/>
            </a:pPr>
            <a:r>
              <a:rPr lang="en-US" altLang="zh-CN" dirty="0" smtClean="0"/>
              <a:t>); </a:t>
            </a:r>
            <a:r>
              <a:rPr lang="zh-CN" altLang="en-US" dirty="0" smtClean="0"/>
              <a:t>返回创建好的</a:t>
            </a:r>
            <a:r>
              <a:rPr lang="en-US" altLang="zh-CN" dirty="0" smtClean="0"/>
              <a:t>DC</a:t>
            </a:r>
            <a:r>
              <a:rPr lang="zh-CN" altLang="en-US" dirty="0" smtClean="0"/>
              <a:t>句柄</a:t>
            </a:r>
          </a:p>
          <a:p>
            <a:pPr lvl="1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将位图放入匹配的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中  </a:t>
            </a:r>
            <a:r>
              <a:rPr lang="en-US" altLang="zh-CN" dirty="0" err="1" smtClean="0"/>
              <a:t>SelectObject</a:t>
            </a:r>
            <a:endParaRPr lang="zh-CN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位图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绘制位图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BitBlt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hdcDest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目的</a:t>
            </a:r>
            <a:r>
              <a:rPr lang="en-US" altLang="zh-CN" dirty="0" smtClean="0"/>
              <a:t>DC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nXDest</a:t>
            </a:r>
            <a:r>
              <a:rPr lang="en-US" altLang="zh-CN" dirty="0" smtClean="0"/>
              <a:t>,  // </a:t>
            </a:r>
            <a:r>
              <a:rPr lang="zh-CN" altLang="en-US" dirty="0" smtClean="0"/>
              <a:t>目的左上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nYDest</a:t>
            </a:r>
            <a:r>
              <a:rPr lang="en-US" altLang="zh-CN" dirty="0" smtClean="0"/>
              <a:t>,  // </a:t>
            </a:r>
            <a:r>
              <a:rPr lang="zh-CN" altLang="en-US" dirty="0" smtClean="0"/>
              <a:t>目的左上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nWidth</a:t>
            </a:r>
            <a:r>
              <a:rPr lang="en-US" altLang="zh-CN" dirty="0" smtClean="0"/>
              <a:t>,  // </a:t>
            </a:r>
            <a:r>
              <a:rPr lang="zh-CN" altLang="en-US" dirty="0" smtClean="0"/>
              <a:t>目的宽度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nHeight</a:t>
            </a:r>
            <a:r>
              <a:rPr lang="en-US" altLang="zh-CN" dirty="0" smtClean="0"/>
              <a:t>, // </a:t>
            </a:r>
            <a:r>
              <a:rPr lang="zh-CN" altLang="en-US" dirty="0" smtClean="0"/>
              <a:t>目的高度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HDC </a:t>
            </a:r>
            <a:r>
              <a:rPr lang="en-US" altLang="zh-CN" dirty="0" err="1" smtClean="0"/>
              <a:t>hdcSrc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源</a:t>
            </a:r>
            <a:r>
              <a:rPr lang="en-US" altLang="zh-CN" dirty="0" smtClean="0"/>
              <a:t>DC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nXSrc</a:t>
            </a:r>
            <a:r>
              <a:rPr lang="en-US" altLang="zh-CN" dirty="0" smtClean="0"/>
              <a:t>,   // </a:t>
            </a:r>
            <a:r>
              <a:rPr lang="zh-CN" altLang="en-US" dirty="0" smtClean="0"/>
              <a:t>源左上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nYSrc</a:t>
            </a:r>
            <a:r>
              <a:rPr lang="en-US" altLang="zh-CN" dirty="0" smtClean="0"/>
              <a:t>,   // </a:t>
            </a:r>
            <a:r>
              <a:rPr lang="zh-CN" altLang="en-US" dirty="0" smtClean="0"/>
              <a:t>源左上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dwRop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绘制方法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位图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800" dirty="0" smtClean="0"/>
              <a:t>缩放绘制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StretchBlt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hdcDest</a:t>
            </a:r>
            <a:r>
              <a:rPr lang="en-US" altLang="zh-CN" dirty="0" smtClean="0"/>
              <a:t>,      // handle to destination DC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nXOriginDest</a:t>
            </a:r>
            <a:r>
              <a:rPr lang="en-US" altLang="zh-CN" dirty="0" smtClean="0"/>
              <a:t>, // x-</a:t>
            </a:r>
            <a:r>
              <a:rPr lang="en-US" altLang="zh-CN" dirty="0" err="1" smtClean="0"/>
              <a:t>coord</a:t>
            </a:r>
            <a:r>
              <a:rPr lang="en-US" altLang="zh-CN" dirty="0" smtClean="0"/>
              <a:t> of destination upper-left corner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nYOriginDest</a:t>
            </a:r>
            <a:r>
              <a:rPr lang="en-US" altLang="zh-CN" dirty="0" smtClean="0"/>
              <a:t>, // y-</a:t>
            </a:r>
            <a:r>
              <a:rPr lang="en-US" altLang="zh-CN" dirty="0" err="1" smtClean="0"/>
              <a:t>coord</a:t>
            </a:r>
            <a:r>
              <a:rPr lang="en-US" altLang="zh-CN" dirty="0" smtClean="0"/>
              <a:t> of destination upper-left corner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nWidthDest</a:t>
            </a:r>
            <a:r>
              <a:rPr lang="en-US" altLang="zh-CN" dirty="0" smtClean="0"/>
              <a:t>,   // width of destination rectangle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nHeightDest</a:t>
            </a:r>
            <a:r>
              <a:rPr lang="en-US" altLang="zh-CN" dirty="0" smtClean="0"/>
              <a:t>,  // height of destination rectangle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hdcSrc</a:t>
            </a:r>
            <a:r>
              <a:rPr lang="en-US" altLang="zh-CN" dirty="0" smtClean="0"/>
              <a:t>,       // handle to source DC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nXOriginSrc</a:t>
            </a:r>
            <a:r>
              <a:rPr lang="en-US" altLang="zh-CN" dirty="0" smtClean="0"/>
              <a:t>,  // x-</a:t>
            </a:r>
            <a:r>
              <a:rPr lang="en-US" altLang="zh-CN" dirty="0" err="1" smtClean="0"/>
              <a:t>coord</a:t>
            </a:r>
            <a:r>
              <a:rPr lang="en-US" altLang="zh-CN" dirty="0" smtClean="0"/>
              <a:t> of source upper-left corner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nYOriginSrc</a:t>
            </a:r>
            <a:r>
              <a:rPr lang="en-US" altLang="zh-CN" dirty="0" smtClean="0"/>
              <a:t>,  // y-</a:t>
            </a:r>
            <a:r>
              <a:rPr lang="en-US" altLang="zh-CN" dirty="0" err="1" smtClean="0"/>
              <a:t>coord</a:t>
            </a:r>
            <a:r>
              <a:rPr lang="en-US" altLang="zh-CN" dirty="0" smtClean="0"/>
              <a:t> of source upper-left corner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nWidthSrc</a:t>
            </a:r>
            <a:r>
              <a:rPr lang="en-US" altLang="zh-CN" dirty="0" smtClean="0"/>
              <a:t>,    // </a:t>
            </a:r>
            <a:r>
              <a:rPr lang="zh-CN" altLang="en-US" dirty="0" smtClean="0"/>
              <a:t>源</a:t>
            </a:r>
            <a:r>
              <a:rPr lang="en-US" altLang="zh-CN" dirty="0" smtClean="0"/>
              <a:t>DC</a:t>
            </a:r>
            <a:r>
              <a:rPr lang="zh-CN" altLang="en-US" dirty="0" smtClean="0"/>
              <a:t>宽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nHeightSrc</a:t>
            </a:r>
            <a:r>
              <a:rPr lang="en-US" altLang="zh-CN" dirty="0" smtClean="0"/>
              <a:t>,   // </a:t>
            </a:r>
            <a:r>
              <a:rPr lang="zh-CN" altLang="en-US" dirty="0" smtClean="0"/>
              <a:t>源</a:t>
            </a:r>
            <a:r>
              <a:rPr lang="en-US" altLang="zh-CN" dirty="0" smtClean="0"/>
              <a:t>DC</a:t>
            </a:r>
            <a:r>
              <a:rPr lang="zh-CN" altLang="en-US" dirty="0" smtClean="0"/>
              <a:t>高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dwRop</a:t>
            </a:r>
            <a:r>
              <a:rPr lang="en-US" altLang="zh-CN" dirty="0" smtClean="0"/>
              <a:t>       // raster operation code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位图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取出位图</a:t>
            </a:r>
          </a:p>
          <a:p>
            <a:pPr lvl="1">
              <a:buNone/>
            </a:pPr>
            <a:r>
              <a:rPr lang="en-US" altLang="zh-CN" dirty="0" err="1" smtClean="0"/>
              <a:t>SelectObject</a:t>
            </a:r>
            <a:endParaRPr lang="en-US" altLang="zh-CN" dirty="0" smtClean="0"/>
          </a:p>
          <a:p>
            <a:r>
              <a:rPr lang="en-US" altLang="zh-CN" dirty="0" smtClean="0"/>
              <a:t>7 </a:t>
            </a:r>
            <a:r>
              <a:rPr lang="zh-CN" altLang="en-US" dirty="0" smtClean="0"/>
              <a:t>释放位图</a:t>
            </a:r>
          </a:p>
          <a:p>
            <a:pPr lvl="1">
              <a:buNone/>
            </a:pPr>
            <a:r>
              <a:rPr lang="en-US" altLang="zh-CN" dirty="0" err="1" smtClean="0"/>
              <a:t>DeleteObject</a:t>
            </a:r>
            <a:endParaRPr lang="en-US" altLang="zh-CN" dirty="0" smtClean="0"/>
          </a:p>
          <a:p>
            <a:r>
              <a:rPr lang="en-US" altLang="zh-CN" dirty="0" smtClean="0"/>
              <a:t>8 </a:t>
            </a:r>
            <a:r>
              <a:rPr lang="zh-CN" altLang="en-US" dirty="0" smtClean="0"/>
              <a:t>释放匹配的</a:t>
            </a:r>
            <a:r>
              <a:rPr lang="en-US" altLang="zh-CN" dirty="0" smtClean="0"/>
              <a:t>DC</a:t>
            </a:r>
          </a:p>
          <a:p>
            <a:pPr lvl="1">
              <a:buNone/>
            </a:pPr>
            <a:r>
              <a:rPr lang="en-US" altLang="zh-CN" dirty="0" err="1" smtClean="0"/>
              <a:t>DeleteDC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</a:p>
          <a:p>
            <a:pPr lvl="1">
              <a:buNone/>
            </a:pPr>
            <a:r>
              <a:rPr lang="zh-CN" altLang="en-US" dirty="0" smtClean="0"/>
              <a:t>使用 </a:t>
            </a:r>
            <a:r>
              <a:rPr lang="en-US" altLang="zh-CN" dirty="0" err="1" smtClean="0"/>
              <a:t>GetObject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获取位图信息。	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HelloWorld</a:t>
            </a:r>
            <a:r>
              <a:rPr lang="zh-CN" altLang="en-US" dirty="0" smtClean="0"/>
              <a:t>程序的相关函数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WINAPI </a:t>
            </a:r>
            <a:r>
              <a:rPr lang="en-US" altLang="zh-CN" dirty="0" err="1" smtClean="0"/>
              <a:t>WinMain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        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当前程序的实例句柄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HINSTANCE </a:t>
            </a:r>
            <a:r>
              <a:rPr lang="en-US" altLang="zh-CN" dirty="0" err="1" smtClean="0"/>
              <a:t>hPrevInstance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当前程序前一个实例句柄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LPSTR </a:t>
            </a:r>
            <a:r>
              <a:rPr lang="en-US" altLang="zh-CN" dirty="0" err="1" smtClean="0"/>
              <a:t>lpCmdLine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命令行参数字符串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nCmdShow</a:t>
            </a:r>
            <a:r>
              <a:rPr lang="en-US" altLang="zh-CN" dirty="0" smtClean="0"/>
              <a:t> //</a:t>
            </a:r>
            <a:r>
              <a:rPr lang="zh-CN" altLang="en-US" dirty="0" smtClean="0"/>
              <a:t>窗口的显示方式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hPrevInstance</a:t>
            </a:r>
            <a:r>
              <a:rPr lang="en-US" altLang="zh-CN" dirty="0" smtClean="0"/>
              <a:t> - Win32</a:t>
            </a:r>
            <a:r>
              <a:rPr lang="zh-CN" altLang="en-US" dirty="0" smtClean="0"/>
              <a:t>下，一般为</a:t>
            </a:r>
            <a:r>
              <a:rPr lang="en-US" altLang="zh-CN" dirty="0" smtClean="0"/>
              <a:t>NULL	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MessageBox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父窗口句柄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lpText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显示在消息框中的文字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lpCaption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显示在标题栏中的文字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uType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消息框中的按钮、图标显示类型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);// </a:t>
            </a:r>
            <a:r>
              <a:rPr lang="zh-CN" altLang="en-US" dirty="0" smtClean="0"/>
              <a:t>返回点击的按钮</a:t>
            </a:r>
            <a:r>
              <a:rPr lang="en-US" altLang="zh-CN" dirty="0" smtClean="0"/>
              <a:t>ID	</a:t>
            </a:r>
            <a:endParaRPr lang="zh-CN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坐标系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坐标系分类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设备坐标系</a:t>
            </a:r>
          </a:p>
          <a:p>
            <a:pPr lvl="1">
              <a:buNone/>
            </a:pPr>
            <a:r>
              <a:rPr lang="zh-CN" altLang="en-US" dirty="0" smtClean="0"/>
              <a:t>	以像素为单位，以设备左上角为原点，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右为正，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下为正的坐标系。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屏幕坐标系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以当前屏幕左上角为原点坐标系。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 </a:t>
            </a:r>
            <a:r>
              <a:rPr lang="zh-CN" altLang="en-US" dirty="0" smtClean="0"/>
              <a:t>窗口坐标系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以窗口左上角为原点坐标系。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客户区坐标系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以窗口的客户区左上角为原点的坐标系。</a:t>
            </a:r>
          </a:p>
          <a:p>
            <a:pPr lvl="1">
              <a:buNone/>
            </a:pPr>
            <a:r>
              <a:rPr lang="zh-CN" altLang="en-US" dirty="0" smtClean="0"/>
              <a:t>逻辑坐标系</a:t>
            </a:r>
          </a:p>
          <a:p>
            <a:pPr lvl="1">
              <a:buNone/>
            </a:pPr>
            <a:r>
              <a:rPr lang="zh-CN" altLang="en-US" dirty="0" smtClean="0"/>
              <a:t>	在</a:t>
            </a:r>
            <a:r>
              <a:rPr lang="en-US" altLang="zh-CN" dirty="0" smtClean="0"/>
              <a:t>GDI</a:t>
            </a:r>
            <a:r>
              <a:rPr lang="zh-CN" altLang="en-US" dirty="0" smtClean="0"/>
              <a:t>绘图中，都是使用逻辑坐标绘图。</a:t>
            </a:r>
          </a:p>
          <a:p>
            <a:pPr lvl="1">
              <a:buNone/>
            </a:pPr>
            <a:r>
              <a:rPr lang="zh-CN" altLang="en-US" dirty="0" smtClean="0"/>
              <a:t>	逻辑坐标系可以设置坐标系单位。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坐标系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坐标系映射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映射模式</a:t>
            </a:r>
          </a:p>
          <a:p>
            <a:pPr lvl="1">
              <a:buNone/>
            </a:pPr>
            <a:r>
              <a:rPr lang="zh-CN" altLang="en-US" dirty="0" smtClean="0"/>
              <a:t>	逻辑坐标系和设备坐标系单位之间映射关系。</a:t>
            </a:r>
          </a:p>
          <a:p>
            <a:pPr lvl="1">
              <a:buNone/>
            </a:pPr>
            <a:r>
              <a:rPr lang="zh-CN" altLang="en-US" dirty="0" smtClean="0"/>
              <a:t>	设备坐标系的单位是由设备决定，大小固定。</a:t>
            </a:r>
          </a:p>
          <a:p>
            <a:pPr lvl="1">
              <a:buNone/>
            </a:pPr>
            <a:r>
              <a:rPr lang="zh-CN" altLang="en-US" dirty="0" smtClean="0"/>
              <a:t>	逻辑坐标系的单位，可以通过程序设置，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SetMapMode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//DC</a:t>
            </a:r>
            <a:r>
              <a:rPr lang="zh-CN" altLang="en-US" dirty="0" smtClean="0"/>
              <a:t>句柄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fnMapMode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映射模式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返回旧的映射模式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fnMapMode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映射模式如下：</a:t>
            </a:r>
            <a:endParaRPr lang="zh-CN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坐标系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MM_TEXT - </a:t>
            </a:r>
            <a:r>
              <a:rPr lang="zh-CN" altLang="en-US" sz="2000" dirty="0" smtClean="0"/>
              <a:t>默认模式，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个逻辑单位对应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设备单位。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右为正，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下为正</a:t>
            </a:r>
          </a:p>
          <a:p>
            <a:pPr>
              <a:buNone/>
            </a:pPr>
            <a:r>
              <a:rPr lang="en-US" altLang="zh-CN" sz="2000" dirty="0" smtClean="0"/>
              <a:t>MM_LOENGLISH - 1</a:t>
            </a:r>
            <a:r>
              <a:rPr lang="zh-CN" altLang="en-US" sz="2000" dirty="0" smtClean="0"/>
              <a:t>个逻辑单位 </a:t>
            </a:r>
            <a:r>
              <a:rPr lang="en-US" altLang="zh-CN" sz="2000" dirty="0" smtClean="0"/>
              <a:t>= 0.01</a:t>
            </a:r>
            <a:r>
              <a:rPr lang="zh-CN" altLang="en-US" sz="2000" dirty="0" smtClean="0"/>
              <a:t>英寸。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右为正，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上为正</a:t>
            </a:r>
          </a:p>
          <a:p>
            <a:pPr>
              <a:buNone/>
            </a:pPr>
            <a:r>
              <a:rPr lang="en-US" altLang="zh-CN" sz="2000" dirty="0" smtClean="0"/>
              <a:t>MM_HIENGLISH - 1</a:t>
            </a:r>
            <a:r>
              <a:rPr lang="zh-CN" altLang="en-US" sz="2000" dirty="0" smtClean="0"/>
              <a:t>个逻辑单位 </a:t>
            </a:r>
            <a:r>
              <a:rPr lang="en-US" altLang="zh-CN" sz="2000" dirty="0" smtClean="0"/>
              <a:t>= 0.001</a:t>
            </a:r>
            <a:r>
              <a:rPr lang="zh-CN" altLang="en-US" sz="2000" dirty="0" smtClean="0"/>
              <a:t>英寸。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右为正，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上为正</a:t>
            </a:r>
          </a:p>
          <a:p>
            <a:pPr>
              <a:buNone/>
            </a:pPr>
            <a:r>
              <a:rPr lang="en-US" altLang="zh-CN" sz="2000" dirty="0" smtClean="0"/>
              <a:t>MM_LOMETRIC - 1</a:t>
            </a:r>
            <a:r>
              <a:rPr lang="zh-CN" altLang="en-US" sz="2000" dirty="0" smtClean="0"/>
              <a:t>个逻辑单位 </a:t>
            </a:r>
            <a:r>
              <a:rPr lang="en-US" altLang="zh-CN" sz="2000" dirty="0" smtClean="0"/>
              <a:t>= 0.1</a:t>
            </a:r>
            <a:r>
              <a:rPr lang="zh-CN" altLang="en-US" sz="2000" dirty="0" smtClean="0"/>
              <a:t>毫米。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右为正，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上为正</a:t>
            </a:r>
          </a:p>
          <a:p>
            <a:pPr>
              <a:buNone/>
            </a:pPr>
            <a:r>
              <a:rPr lang="en-US" altLang="zh-CN" sz="2000" dirty="0" smtClean="0"/>
              <a:t>MM_HIMETRIC - 1</a:t>
            </a:r>
            <a:r>
              <a:rPr lang="zh-CN" altLang="en-US" sz="2000" dirty="0" smtClean="0"/>
              <a:t>个逻辑单位 </a:t>
            </a:r>
            <a:r>
              <a:rPr lang="en-US" altLang="zh-CN" sz="2000" dirty="0" smtClean="0"/>
              <a:t>= 0.01</a:t>
            </a:r>
            <a:r>
              <a:rPr lang="zh-CN" altLang="en-US" sz="2000" dirty="0" smtClean="0"/>
              <a:t>毫米。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右为正，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上为正</a:t>
            </a:r>
          </a:p>
          <a:p>
            <a:pPr>
              <a:buNone/>
            </a:pPr>
            <a:r>
              <a:rPr lang="en-US" altLang="zh-CN" sz="2000" dirty="0" smtClean="0"/>
              <a:t>MM_TWIPS - 1</a:t>
            </a:r>
            <a:r>
              <a:rPr lang="zh-CN" altLang="en-US" sz="2000" dirty="0" smtClean="0"/>
              <a:t>个逻辑单位 </a:t>
            </a:r>
            <a:r>
              <a:rPr lang="en-US" altLang="zh-CN" sz="2000" dirty="0" smtClean="0"/>
              <a:t>= 1/1440</a:t>
            </a:r>
            <a:r>
              <a:rPr lang="zh-CN" altLang="en-US" sz="2000" dirty="0" smtClean="0"/>
              <a:t>英寸，打印机使用单位。</a:t>
            </a:r>
          </a:p>
          <a:p>
            <a:pPr>
              <a:buNone/>
            </a:pPr>
            <a:r>
              <a:rPr lang="en-US" altLang="zh-CN" sz="2000" dirty="0" smtClean="0"/>
              <a:t>MM_ISOTROPIC - 1</a:t>
            </a:r>
            <a:r>
              <a:rPr lang="zh-CN" altLang="en-US" sz="2000" dirty="0" smtClean="0"/>
              <a:t>个逻辑单位 </a:t>
            </a:r>
            <a:r>
              <a:rPr lang="en-US" altLang="zh-CN" sz="2000" dirty="0" smtClean="0"/>
              <a:t>= </a:t>
            </a:r>
            <a:r>
              <a:rPr lang="zh-CN" altLang="en-US" sz="2000" dirty="0" smtClean="0"/>
              <a:t>自定义。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正方向也可以自定义</a:t>
            </a:r>
          </a:p>
          <a:p>
            <a:pPr>
              <a:buNone/>
            </a:pPr>
            <a:r>
              <a:rPr lang="en-US" altLang="zh-CN" sz="2000" dirty="0" smtClean="0"/>
              <a:t>MM_ANISOTROPIC - </a:t>
            </a:r>
          </a:p>
          <a:p>
            <a:pPr>
              <a:buNone/>
            </a:pPr>
            <a:r>
              <a:rPr lang="en-US" altLang="zh-CN" sz="2000" dirty="0" smtClean="0"/>
              <a:t>	X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个逻辑单位 </a:t>
            </a:r>
            <a:r>
              <a:rPr lang="en-US" altLang="zh-CN" sz="2000" dirty="0" smtClean="0"/>
              <a:t>= </a:t>
            </a:r>
            <a:r>
              <a:rPr lang="zh-CN" altLang="en-US" sz="2000" dirty="0" smtClean="0"/>
              <a:t>自定义</a:t>
            </a:r>
            <a:r>
              <a:rPr lang="en-US" altLang="zh-CN" sz="2000" dirty="0" smtClean="0"/>
              <a:t>1</a:t>
            </a:r>
          </a:p>
          <a:p>
            <a:pPr>
              <a:buNone/>
            </a:pPr>
            <a:r>
              <a:rPr lang="en-US" altLang="zh-CN" sz="2000" dirty="0" smtClean="0"/>
              <a:t>	Y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个逻辑单位 </a:t>
            </a:r>
            <a:r>
              <a:rPr lang="en-US" altLang="zh-CN" sz="2000" dirty="0" smtClean="0"/>
              <a:t>= </a:t>
            </a:r>
            <a:r>
              <a:rPr lang="zh-CN" altLang="en-US" sz="2000" dirty="0" smtClean="0"/>
              <a:t>自定义</a:t>
            </a:r>
            <a:r>
              <a:rPr lang="en-US" altLang="zh-CN" sz="2000" dirty="0" smtClean="0"/>
              <a:t>2</a:t>
            </a:r>
          </a:p>
          <a:p>
            <a:pPr>
              <a:buNone/>
            </a:pPr>
            <a:r>
              <a:rPr lang="en-US" altLang="zh-CN" sz="2000" dirty="0" smtClean="0"/>
              <a:t>	X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正方向也可以自定义</a:t>
            </a:r>
          </a:p>
          <a:p>
            <a:pPr>
              <a:buNone/>
            </a:pPr>
            <a:r>
              <a:rPr lang="en-US" altLang="zh-CN" sz="2000" dirty="0" err="1" smtClean="0"/>
              <a:t>DPToLP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设备到逻辑 </a:t>
            </a:r>
            <a:r>
              <a:rPr lang="en-US" altLang="zh-CN" sz="2000" dirty="0" smtClean="0"/>
              <a:t>/ </a:t>
            </a:r>
            <a:r>
              <a:rPr lang="en-US" altLang="zh-CN" sz="2000" dirty="0" err="1" smtClean="0"/>
              <a:t>LPToDP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逻辑到设备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坐标系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78539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 MM_ISOTROPIC / MM_ANISOTROPIC</a:t>
            </a:r>
            <a:r>
              <a:rPr lang="zh-CN" altLang="en-US" sz="3800" dirty="0" smtClean="0"/>
              <a:t>模式</a:t>
            </a:r>
            <a:endParaRPr lang="en-US" altLang="zh-CN" sz="3800" dirty="0" smtClean="0"/>
          </a:p>
          <a:p>
            <a:pPr lvl="1">
              <a:buNone/>
            </a:pPr>
            <a:r>
              <a:rPr lang="zh-CN" altLang="en-US" dirty="0" smtClean="0"/>
              <a:t>通过函数设置逻辑单位与设备单位的对应关系设备单位</a:t>
            </a:r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SetViewportExtEx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      //DC</a:t>
            </a:r>
            <a:r>
              <a:rPr lang="zh-CN" altLang="en-US" dirty="0" smtClean="0"/>
              <a:t>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nXExtent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设备单位的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比例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nYExtent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设备单位的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比例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LPSIZE </a:t>
            </a:r>
            <a:r>
              <a:rPr lang="en-US" altLang="zh-CN" dirty="0" err="1" smtClean="0"/>
              <a:t>lpSize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旧比例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zh-CN" altLang="en-US" dirty="0" smtClean="0"/>
              <a:t>逻辑单位</a:t>
            </a:r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SetWindowExtEx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      //DC</a:t>
            </a:r>
            <a:r>
              <a:rPr lang="zh-CN" altLang="en-US" dirty="0" smtClean="0"/>
              <a:t>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nXExtent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逻辑单位的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比例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nYExtent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逻辑单位的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比例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LPSIZE </a:t>
            </a:r>
            <a:r>
              <a:rPr lang="en-US" altLang="zh-CN" dirty="0" err="1" smtClean="0"/>
              <a:t>lpSize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旧比例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文字和字体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文字的绘制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TextOut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将文字绘制在指定坐标位置。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DrawText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         //DC</a:t>
            </a:r>
            <a:r>
              <a:rPr lang="zh-CN" altLang="en-US" dirty="0" smtClean="0"/>
              <a:t>句柄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lpString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字符串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nCount</a:t>
            </a:r>
            <a:r>
              <a:rPr lang="en-US" altLang="zh-CN" dirty="0" smtClean="0"/>
              <a:t>,       //</a:t>
            </a:r>
            <a:r>
              <a:rPr lang="zh-CN" altLang="en-US" dirty="0" smtClean="0"/>
              <a:t>字符数量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LPRECT </a:t>
            </a:r>
            <a:r>
              <a:rPr lang="en-US" altLang="zh-CN" dirty="0" err="1" smtClean="0"/>
              <a:t>lpRect</a:t>
            </a:r>
            <a:r>
              <a:rPr lang="en-US" altLang="zh-CN" dirty="0" smtClean="0"/>
              <a:t>,    //</a:t>
            </a:r>
            <a:r>
              <a:rPr lang="zh-CN" altLang="en-US" dirty="0" smtClean="0"/>
              <a:t>绘制文字的矩形框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uFormat</a:t>
            </a:r>
            <a:r>
              <a:rPr lang="en-US" altLang="zh-CN" dirty="0" smtClean="0"/>
              <a:t>      //</a:t>
            </a:r>
            <a:r>
              <a:rPr lang="zh-CN" altLang="en-US" dirty="0" smtClean="0"/>
              <a:t>绘制的方式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文字和字体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文字的绘制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ExtTextOut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         //DC</a:t>
            </a:r>
            <a:r>
              <a:rPr lang="zh-CN" altLang="en-US" dirty="0" smtClean="0"/>
              <a:t>句柄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          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X</a:t>
            </a:r>
            <a:r>
              <a:rPr lang="zh-CN" altLang="en-US" dirty="0" smtClean="0"/>
              <a:t>位置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           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Y</a:t>
            </a:r>
            <a:r>
              <a:rPr lang="zh-CN" altLang="en-US" dirty="0" smtClean="0"/>
              <a:t>位置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fuOptions</a:t>
            </a:r>
            <a:r>
              <a:rPr lang="en-US" altLang="zh-CN" dirty="0" smtClean="0"/>
              <a:t>,   //</a:t>
            </a:r>
            <a:r>
              <a:rPr lang="zh-CN" altLang="en-US" dirty="0" smtClean="0"/>
              <a:t>输出选项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CONST RECT* </a:t>
            </a:r>
            <a:r>
              <a:rPr lang="en-US" altLang="zh-CN" dirty="0" err="1" smtClean="0"/>
              <a:t>lprc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输出的矩形框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lpString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字符串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cbCount</a:t>
            </a:r>
            <a:r>
              <a:rPr lang="en-US" altLang="zh-CN" dirty="0" smtClean="0"/>
              <a:t>,     //</a:t>
            </a:r>
            <a:r>
              <a:rPr lang="zh-CN" altLang="en-US" dirty="0" smtClean="0"/>
              <a:t>字符数量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CONST INT* </a:t>
            </a:r>
            <a:r>
              <a:rPr lang="en-US" altLang="zh-CN" dirty="0" err="1" smtClean="0"/>
              <a:t>lpDx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字符间距的数组</a:t>
            </a:r>
          </a:p>
          <a:p>
            <a:pPr>
              <a:buNone/>
            </a:pPr>
            <a:r>
              <a:rPr lang="en-US" altLang="zh-CN" dirty="0" smtClean="0"/>
              <a:t>); 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文字和字体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文字颜色和背景</a:t>
            </a:r>
          </a:p>
          <a:p>
            <a:pPr lvl="1">
              <a:buNone/>
            </a:pPr>
            <a:r>
              <a:rPr lang="zh-CN" altLang="en-US" dirty="0" smtClean="0"/>
              <a:t>文字颜色 </a:t>
            </a:r>
          </a:p>
          <a:p>
            <a:pPr lvl="1">
              <a:buNone/>
            </a:pPr>
            <a:r>
              <a:rPr lang="en-US" altLang="zh-CN" dirty="0" err="1" smtClean="0"/>
              <a:t>SetTextColor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文字背景色</a:t>
            </a:r>
          </a:p>
          <a:p>
            <a:pPr lvl="1">
              <a:buNone/>
            </a:pPr>
            <a:r>
              <a:rPr lang="en-US" altLang="zh-CN" dirty="0" err="1" smtClean="0"/>
              <a:t>SetBkColor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文件背景模式</a:t>
            </a:r>
          </a:p>
          <a:p>
            <a:pPr lvl="1">
              <a:buNone/>
            </a:pPr>
            <a:r>
              <a:rPr lang="en-US" altLang="zh-CN" dirty="0" err="1" smtClean="0"/>
              <a:t>SetBkMode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……..</a:t>
            </a:r>
          </a:p>
          <a:p>
            <a:r>
              <a:rPr lang="zh-CN" altLang="en-US" dirty="0" smtClean="0"/>
              <a:t>字体相关</a:t>
            </a:r>
          </a:p>
          <a:p>
            <a:pPr lvl="1">
              <a:buNone/>
            </a:pPr>
            <a:r>
              <a:rPr lang="en-US" altLang="zh-CN" dirty="0" smtClean="0"/>
              <a:t>Window</a:t>
            </a:r>
            <a:r>
              <a:rPr lang="zh-CN" altLang="en-US" dirty="0" smtClean="0"/>
              <a:t>常用的字体格式为 </a:t>
            </a:r>
            <a:r>
              <a:rPr lang="en-US" altLang="zh-CN" dirty="0" err="1" smtClean="0"/>
              <a:t>TureType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字体</a:t>
            </a:r>
          </a:p>
          <a:p>
            <a:pPr lvl="1">
              <a:buNone/>
            </a:pPr>
            <a:r>
              <a:rPr lang="zh-CN" altLang="en-US" dirty="0" smtClean="0"/>
              <a:t>		字体名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标识字体类型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HFONT - </a:t>
            </a:r>
            <a:r>
              <a:rPr lang="zh-CN" altLang="en-US" dirty="0" smtClean="0"/>
              <a:t>字体句柄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文字和字体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07900"/>
            <a:ext cx="8229600" cy="514543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4400" dirty="0" smtClean="0"/>
              <a:t>字体的使用</a:t>
            </a:r>
          </a:p>
          <a:p>
            <a:pPr lvl="1">
              <a:buNone/>
            </a:pPr>
            <a:r>
              <a:rPr lang="en-US" altLang="zh-CN" sz="3300" dirty="0" smtClean="0"/>
              <a:t>1 </a:t>
            </a:r>
            <a:r>
              <a:rPr lang="zh-CN" altLang="en-US" sz="3300" dirty="0" smtClean="0"/>
              <a:t>创建字体</a:t>
            </a:r>
            <a:endParaRPr lang="en-US" altLang="zh-CN" sz="3300" dirty="0" smtClean="0"/>
          </a:p>
          <a:p>
            <a:pPr lvl="1">
              <a:buNone/>
            </a:pPr>
            <a:r>
              <a:rPr lang="en-US" altLang="zh-CN" sz="3300" dirty="0" smtClean="0"/>
              <a:t>HFONT </a:t>
            </a:r>
            <a:r>
              <a:rPr lang="en-US" altLang="zh-CN" sz="3300" dirty="0" err="1" smtClean="0"/>
              <a:t>CreateFont</a:t>
            </a:r>
            <a:r>
              <a:rPr lang="en-US" altLang="zh-CN" sz="3300" dirty="0" smtClean="0"/>
              <a:t>(</a:t>
            </a:r>
          </a:p>
          <a:p>
            <a:pPr lvl="1">
              <a:buNone/>
            </a:pPr>
            <a:r>
              <a:rPr lang="en-US" altLang="zh-CN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nHeight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字体高度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nWidth</a:t>
            </a:r>
            <a:r>
              <a:rPr lang="en-US" altLang="zh-CN" sz="3300" dirty="0" smtClean="0"/>
              <a:t>,  //</a:t>
            </a:r>
            <a:r>
              <a:rPr lang="zh-CN" altLang="en-US" sz="3300" dirty="0" smtClean="0"/>
              <a:t>字体宽度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nEscapement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字符串倾斜角度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nOrientation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字符旋转角度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fnWeight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字体的粗细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fdwItalic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斜体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fdwUnderline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字符下划线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fdwStrikeOut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删除线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fdwCharSet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字符集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fdwOutputPrecision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输出精度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fdwClipPrecision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剪切精度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fdwQuality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输出质量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fdwPitchAndFamily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匹配字体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LPCTSTR </a:t>
            </a:r>
            <a:r>
              <a:rPr lang="en-US" altLang="zh-CN" sz="3300" dirty="0" err="1" smtClean="0"/>
              <a:t>lpszFace</a:t>
            </a:r>
            <a:r>
              <a:rPr lang="en-US" altLang="zh-CN" sz="3300" dirty="0" smtClean="0"/>
              <a:t> //</a:t>
            </a:r>
            <a:r>
              <a:rPr lang="zh-CN" altLang="en-US" sz="3300" dirty="0" smtClean="0"/>
              <a:t>字体名称</a:t>
            </a:r>
          </a:p>
          <a:p>
            <a:pPr lvl="1">
              <a:buNone/>
            </a:pPr>
            <a:r>
              <a:rPr lang="en-US" altLang="zh-CN" sz="3300" dirty="0" smtClean="0"/>
              <a:t>);	</a:t>
            </a:r>
            <a:endParaRPr lang="zh-CN" altLang="en-US" sz="33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文字和字体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应用字体到</a:t>
            </a:r>
            <a:r>
              <a:rPr lang="en-US" altLang="zh-CN" dirty="0" smtClean="0"/>
              <a:t>DC</a:t>
            </a:r>
          </a:p>
          <a:p>
            <a:pPr lvl="1">
              <a:buNone/>
            </a:pPr>
            <a:r>
              <a:rPr lang="en-US" altLang="zh-CN" dirty="0" err="1" smtClean="0"/>
              <a:t>SelectObject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绘制文字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DrawText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ExtTextOut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取出字体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SelectObject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删除字体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DeleteObject</a:t>
            </a:r>
            <a:endParaRPr lang="zh-CN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子控件和对话框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</TotalTime>
  <Words>19186</Words>
  <Application>Microsoft Office PowerPoint</Application>
  <PresentationFormat>全屏显示(4:3)</PresentationFormat>
  <Paragraphs>4623</Paragraphs>
  <Slides>481</Slides>
  <Notes>145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481</vt:i4>
      </vt:variant>
    </vt:vector>
  </HeadingPairs>
  <TitlesOfParts>
    <vt:vector size="482" baseType="lpstr">
      <vt:lpstr>Office 主题</vt:lpstr>
      <vt:lpstr>C/C++教学课程</vt:lpstr>
      <vt:lpstr>Points</vt:lpstr>
      <vt:lpstr>Windows编程基础</vt:lpstr>
      <vt:lpstr>Windows编程基础</vt:lpstr>
      <vt:lpstr>Windows编程基础</vt:lpstr>
      <vt:lpstr>编写各种Windows应用程序</vt:lpstr>
      <vt:lpstr>Windows开发环境</vt:lpstr>
      <vt:lpstr>Windows开发环境</vt:lpstr>
      <vt:lpstr>HelloWorld程序的相关函数</vt:lpstr>
      <vt:lpstr>编译、链接和执行</vt:lpstr>
      <vt:lpstr>编写第一个窗口程序(HelloWorld版)</vt:lpstr>
      <vt:lpstr>资源的使用</vt:lpstr>
      <vt:lpstr>Windows字符和编码</vt:lpstr>
      <vt:lpstr>DBCS和UNICODE编码的区别</vt:lpstr>
      <vt:lpstr>UNICODE编码和UTF之间的关系</vt:lpstr>
      <vt:lpstr>字符集的应用</vt:lpstr>
      <vt:lpstr>字符集的应用</vt:lpstr>
      <vt:lpstr>窗口程序的创建</vt:lpstr>
      <vt:lpstr>MSDN</vt:lpstr>
      <vt:lpstr>窗口的注册</vt:lpstr>
      <vt:lpstr>系统窗口类的注册</vt:lpstr>
      <vt:lpstr>应用程序全局窗口类的注册</vt:lpstr>
      <vt:lpstr>应用程序全局窗口类的注册</vt:lpstr>
      <vt:lpstr>应用程序全局窗口类的注册</vt:lpstr>
      <vt:lpstr>窗口类的风格</vt:lpstr>
      <vt:lpstr>窗口类的查找过程</vt:lpstr>
      <vt:lpstr>相关API</vt:lpstr>
      <vt:lpstr>窗口的创建</vt:lpstr>
      <vt:lpstr>子窗口的创建</vt:lpstr>
      <vt:lpstr>窗口类和窗口的附加数据</vt:lpstr>
      <vt:lpstr>窗口类附加数据的使用</vt:lpstr>
      <vt:lpstr>窗口附加数据的使用</vt:lpstr>
      <vt:lpstr>使用两种附加数据的不同</vt:lpstr>
      <vt:lpstr>消息和消息机制</vt:lpstr>
      <vt:lpstr>Windows消息机制</vt:lpstr>
      <vt:lpstr>什么是消息？</vt:lpstr>
      <vt:lpstr>窗口处理函数和消息</vt:lpstr>
      <vt:lpstr>消息相关函数</vt:lpstr>
      <vt:lpstr>消息相关函数</vt:lpstr>
      <vt:lpstr>Windows常用消息</vt:lpstr>
      <vt:lpstr>Windows常用消息</vt:lpstr>
      <vt:lpstr>Windows常用消息</vt:lpstr>
      <vt:lpstr>消息的获取</vt:lpstr>
      <vt:lpstr>消息的发送</vt:lpstr>
      <vt:lpstr>消息的分类</vt:lpstr>
      <vt:lpstr>消息队列</vt:lpstr>
      <vt:lpstr>消息和消息队列</vt:lpstr>
      <vt:lpstr>消息的获取</vt:lpstr>
      <vt:lpstr>GetMessage/PeekMessage次序</vt:lpstr>
      <vt:lpstr>消息的发送</vt:lpstr>
      <vt:lpstr>绘图消息－WM_PAINT</vt:lpstr>
      <vt:lpstr>绘图消息－WM_PAINT</vt:lpstr>
      <vt:lpstr>键盘消息</vt:lpstr>
      <vt:lpstr>键盘消息</vt:lpstr>
      <vt:lpstr>鼠标消息</vt:lpstr>
      <vt:lpstr>鼠标消息</vt:lpstr>
      <vt:lpstr>鼠标消息</vt:lpstr>
      <vt:lpstr>鼠标消息</vt:lpstr>
      <vt:lpstr>定时器消息</vt:lpstr>
      <vt:lpstr>定时器消息</vt:lpstr>
      <vt:lpstr>菜单和资源</vt:lpstr>
      <vt:lpstr>菜单的使用</vt:lpstr>
      <vt:lpstr>菜单的使用</vt:lpstr>
      <vt:lpstr>菜单的使用</vt:lpstr>
      <vt:lpstr>菜单的使用</vt:lpstr>
      <vt:lpstr>菜单的使用</vt:lpstr>
      <vt:lpstr>系统菜单的使用</vt:lpstr>
      <vt:lpstr>右键菜单 Context Menu的使用</vt:lpstr>
      <vt:lpstr>右键菜单 Context Menu的使用</vt:lpstr>
      <vt:lpstr>右键菜单 Context Menu的使用</vt:lpstr>
      <vt:lpstr>资源的使用</vt:lpstr>
      <vt:lpstr>资源的使用</vt:lpstr>
      <vt:lpstr>资源的使用</vt:lpstr>
      <vt:lpstr>资源的使用</vt:lpstr>
      <vt:lpstr>资源的使用</vt:lpstr>
      <vt:lpstr>资源的使用</vt:lpstr>
      <vt:lpstr>WINDOWS绘图和字体</vt:lpstr>
      <vt:lpstr>Windows绘图</vt:lpstr>
      <vt:lpstr>Windows绘图</vt:lpstr>
      <vt:lpstr>Windows绘图</vt:lpstr>
      <vt:lpstr>Windows绘图</vt:lpstr>
      <vt:lpstr>GDI绘图对象- 画笔</vt:lpstr>
      <vt:lpstr>GDI绘图对象- 画笔</vt:lpstr>
      <vt:lpstr>GDI绘图对象- 画刷</vt:lpstr>
      <vt:lpstr>GDI绘图对象- 画刷</vt:lpstr>
      <vt:lpstr>GDI绘图对象- 位图</vt:lpstr>
      <vt:lpstr>GDI绘图对象 - 位图</vt:lpstr>
      <vt:lpstr>GDI绘图对象 - 位图</vt:lpstr>
      <vt:lpstr>GDI绘图对象 - 位图</vt:lpstr>
      <vt:lpstr>坐标系</vt:lpstr>
      <vt:lpstr>坐标系</vt:lpstr>
      <vt:lpstr>坐标系</vt:lpstr>
      <vt:lpstr>坐标系</vt:lpstr>
      <vt:lpstr>文字和字体</vt:lpstr>
      <vt:lpstr>文字和字体</vt:lpstr>
      <vt:lpstr>文字和字体</vt:lpstr>
      <vt:lpstr>文字和字体</vt:lpstr>
      <vt:lpstr>文字和字体</vt:lpstr>
      <vt:lpstr>子控件和对话框</vt:lpstr>
      <vt:lpstr>对话框窗口</vt:lpstr>
      <vt:lpstr>对话框窗口</vt:lpstr>
      <vt:lpstr>对话框窗口</vt:lpstr>
      <vt:lpstr>对话框窗口</vt:lpstr>
      <vt:lpstr>对话框窗口</vt:lpstr>
      <vt:lpstr>对话框窗口</vt:lpstr>
      <vt:lpstr>子控件</vt:lpstr>
      <vt:lpstr>静态框</vt:lpstr>
      <vt:lpstr>静态框</vt:lpstr>
      <vt:lpstr>按钮</vt:lpstr>
      <vt:lpstr>按钮</vt:lpstr>
      <vt:lpstr>按钮</vt:lpstr>
      <vt:lpstr>编辑框</vt:lpstr>
      <vt:lpstr>组合框</vt:lpstr>
      <vt:lpstr>组合框</vt:lpstr>
      <vt:lpstr>组合框</vt:lpstr>
      <vt:lpstr>滚动条控件</vt:lpstr>
      <vt:lpstr>滚动条控件</vt:lpstr>
      <vt:lpstr>MDI窗口的创建</vt:lpstr>
      <vt:lpstr>WINDOWS库程序</vt:lpstr>
      <vt:lpstr> 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WINDOWS文件系统</vt:lpstr>
      <vt:lpstr>Windows文件系统</vt:lpstr>
      <vt:lpstr>Windows文件系统</vt:lpstr>
      <vt:lpstr>Windows文件系统</vt:lpstr>
      <vt:lpstr>Windows文件系统</vt:lpstr>
      <vt:lpstr>Windows文件系统</vt:lpstr>
      <vt:lpstr>Windows文件系统</vt:lpstr>
      <vt:lpstr>Windows文件系统</vt:lpstr>
      <vt:lpstr>Windows文件系统</vt:lpstr>
      <vt:lpstr>Windows文件系统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The End</vt:lpstr>
      <vt:lpstr>MFC教学课程</vt:lpstr>
      <vt:lpstr>Points</vt:lpstr>
      <vt:lpstr>Visual Studio的发展</vt:lpstr>
      <vt:lpstr>Visual Studio中的MFC发展</vt:lpstr>
      <vt:lpstr>MFC编程框架</vt:lpstr>
      <vt:lpstr>MFC库和头文件</vt:lpstr>
      <vt:lpstr>MFC应用程序</vt:lpstr>
      <vt:lpstr>MFC应用程序-控制台程序</vt:lpstr>
      <vt:lpstr>MFC应用程序-动态库和静态库</vt:lpstr>
      <vt:lpstr>MFC应用程序-窗口程序</vt:lpstr>
      <vt:lpstr>MFC应用程序-窗口程序</vt:lpstr>
      <vt:lpstr>MFC应用程序-窗口程序</vt:lpstr>
      <vt:lpstr>MFC应用程序-窗口程序</vt:lpstr>
      <vt:lpstr>MFC中的类</vt:lpstr>
      <vt:lpstr>MFC中的类</vt:lpstr>
      <vt:lpstr>MFC中的类</vt:lpstr>
      <vt:lpstr>MFC中的类</vt:lpstr>
      <vt:lpstr>第一个MFC程序</vt:lpstr>
      <vt:lpstr>第一个MFC程序</vt:lpstr>
      <vt:lpstr> MFC应用程序的启动</vt:lpstr>
      <vt:lpstr>MFC应用程序的启动</vt:lpstr>
      <vt:lpstr>MFC应用程序的启动</vt:lpstr>
      <vt:lpstr>窗口创建及窗口处理函数</vt:lpstr>
      <vt:lpstr>窗口创建及窗口处理函数</vt:lpstr>
      <vt:lpstr>窗口创建及窗口处理函数</vt:lpstr>
      <vt:lpstr>窗口创建及窗口处理函数</vt:lpstr>
      <vt:lpstr>窗口创建及窗口处理函数</vt:lpstr>
      <vt:lpstr>MFC教学课程</vt:lpstr>
      <vt:lpstr>Points</vt:lpstr>
      <vt:lpstr>MFC消息处理</vt:lpstr>
      <vt:lpstr>消息映射的添加</vt:lpstr>
      <vt:lpstr>消息宏的实现-数据类型</vt:lpstr>
      <vt:lpstr>消息宏的实现-数据类型</vt:lpstr>
      <vt:lpstr>消息宏的实现-代码</vt:lpstr>
      <vt:lpstr>消息宏的实现-代码</vt:lpstr>
      <vt:lpstr>消息宏的实现-代码说明</vt:lpstr>
      <vt:lpstr>消息映射的处理过程</vt:lpstr>
      <vt:lpstr>消息映射的处理过程</vt:lpstr>
      <vt:lpstr>消息映射的处理过程</vt:lpstr>
      <vt:lpstr>MFC消息分类</vt:lpstr>
      <vt:lpstr>窗口消息</vt:lpstr>
      <vt:lpstr>命令消息 WM_COMMAND</vt:lpstr>
      <vt:lpstr>通知消息 WM_NOTIFY</vt:lpstr>
      <vt:lpstr>自注册消息</vt:lpstr>
      <vt:lpstr>MFC教学课程</vt:lpstr>
      <vt:lpstr>Points</vt:lpstr>
      <vt:lpstr>MFC菜单</vt:lpstr>
      <vt:lpstr>MFC菜单</vt:lpstr>
      <vt:lpstr>工具栏的使用</vt:lpstr>
      <vt:lpstr>工具栏的使用</vt:lpstr>
      <vt:lpstr>工具栏的使用</vt:lpstr>
      <vt:lpstr>菜单和工具栏按钮状态和提示信息</vt:lpstr>
      <vt:lpstr>菜单和工具栏按钮状态和提示信息</vt:lpstr>
      <vt:lpstr>状态栏</vt:lpstr>
      <vt:lpstr>状态栏</vt:lpstr>
      <vt:lpstr>视图窗口</vt:lpstr>
      <vt:lpstr>视图窗口</vt:lpstr>
      <vt:lpstr>视图窗口</vt:lpstr>
      <vt:lpstr>切分窗口</vt:lpstr>
      <vt:lpstr> 动态切分窗口的实现</vt:lpstr>
      <vt:lpstr> 动态切分窗口的实现</vt:lpstr>
      <vt:lpstr> 静态切分窗口</vt:lpstr>
      <vt:lpstr>切分窗口的再切分</vt:lpstr>
      <vt:lpstr>切分窗口的其他操作</vt:lpstr>
      <vt:lpstr>MFC教学课程</vt:lpstr>
      <vt:lpstr>Points</vt:lpstr>
      <vt:lpstr>运行时类信息</vt:lpstr>
      <vt:lpstr>运行时类信息</vt:lpstr>
      <vt:lpstr>运行时类信息</vt:lpstr>
      <vt:lpstr>运行时类信息使用</vt:lpstr>
      <vt:lpstr>运行时类信息的实现代码展开</vt:lpstr>
      <vt:lpstr>运行时类信息的实现代码展开</vt:lpstr>
      <vt:lpstr>运行时类信息代码说明</vt:lpstr>
      <vt:lpstr> 动态创建</vt:lpstr>
      <vt:lpstr> 动态创建</vt:lpstr>
      <vt:lpstr>动态创建的代码展开</vt:lpstr>
      <vt:lpstr>动态创建的代码展开</vt:lpstr>
      <vt:lpstr>动态创建的代码说明</vt:lpstr>
      <vt:lpstr>动态创建的代码说明</vt:lpstr>
      <vt:lpstr>MFC教学课程</vt:lpstr>
      <vt:lpstr>Points</vt:lpstr>
      <vt:lpstr>MFC文档类</vt:lpstr>
      <vt:lpstr>MFC文档类创建过程</vt:lpstr>
      <vt:lpstr>MFC文档类消息处理</vt:lpstr>
      <vt:lpstr>MFC文档类消息过程</vt:lpstr>
      <vt:lpstr>MFC单文档视图应用程序(SDI)</vt:lpstr>
      <vt:lpstr>MFC单文档视图应用程序(SDI)</vt:lpstr>
      <vt:lpstr>单文档视图的实现</vt:lpstr>
      <vt:lpstr> 单文档视图创建过程</vt:lpstr>
      <vt:lpstr> 单文档视图创建过程</vt:lpstr>
      <vt:lpstr>MFC多文档视图应用程序(MDI)</vt:lpstr>
      <vt:lpstr>MFC多文档视图应用程序(MDI)</vt:lpstr>
      <vt:lpstr> MFC文档视图程序各部分作用</vt:lpstr>
      <vt:lpstr>MFC文档视图程序各部分的关系</vt:lpstr>
      <vt:lpstr>MFC文档视图程序创建过程</vt:lpstr>
      <vt:lpstr>MFC文档视图程序命令消息处理过程</vt:lpstr>
      <vt:lpstr>MFC教学课程</vt:lpstr>
      <vt:lpstr>Points</vt:lpstr>
      <vt:lpstr>MFC绘图类</vt:lpstr>
      <vt:lpstr>CDC类的使用</vt:lpstr>
      <vt:lpstr>窗口和客户区DC</vt:lpstr>
      <vt:lpstr>WM_PAINT和CPaintDC</vt:lpstr>
      <vt:lpstr>CMetaFileDC的使用</vt:lpstr>
      <vt:lpstr>MFC绘图对象</vt:lpstr>
      <vt:lpstr>MFC绘图对象-画笔</vt:lpstr>
      <vt:lpstr>MFC绘图对象-画刷</vt:lpstr>
      <vt:lpstr>MFC绘图对象-字体</vt:lpstr>
      <vt:lpstr>MFC绘图对象-位图</vt:lpstr>
      <vt:lpstr>MFC绘图对象-调色板</vt:lpstr>
      <vt:lpstr>MFC绘图对象-调色板</vt:lpstr>
      <vt:lpstr>MFC绘图对象-区域</vt:lpstr>
      <vt:lpstr>MFC教学课程</vt:lpstr>
      <vt:lpstr>Points</vt:lpstr>
      <vt:lpstr>MFC数据集合类</vt:lpstr>
      <vt:lpstr>MFC数组类</vt:lpstr>
      <vt:lpstr>MFC数组类</vt:lpstr>
      <vt:lpstr>MFC数组类</vt:lpstr>
      <vt:lpstr>MFC链表类</vt:lpstr>
      <vt:lpstr>链表CList</vt:lpstr>
      <vt:lpstr>链表CList</vt:lpstr>
      <vt:lpstr>MFC映射类</vt:lpstr>
      <vt:lpstr>MFC映射类</vt:lpstr>
      <vt:lpstr>CMap的使用</vt:lpstr>
      <vt:lpstr>CMap的使用</vt:lpstr>
      <vt:lpstr>CMap的使用</vt:lpstr>
      <vt:lpstr>CMap的使用</vt:lpstr>
      <vt:lpstr>MFC教学课程</vt:lpstr>
      <vt:lpstr>Points</vt:lpstr>
      <vt:lpstr>MFC的文件类</vt:lpstr>
      <vt:lpstr>MFC的文件</vt:lpstr>
      <vt:lpstr>MFC的文件</vt:lpstr>
      <vt:lpstr>MFC的文件</vt:lpstr>
      <vt:lpstr>文件的查找</vt:lpstr>
      <vt:lpstr>MFC序列化基础</vt:lpstr>
      <vt:lpstr>CArchive类的使用</vt:lpstr>
      <vt:lpstr>CArchive类的实现</vt:lpstr>
      <vt:lpstr>MFC对象序列化</vt:lpstr>
      <vt:lpstr>MFC对象序列化</vt:lpstr>
      <vt:lpstr>序列化的实现机制</vt:lpstr>
      <vt:lpstr>序列化的实现机制</vt:lpstr>
      <vt:lpstr>序列化的代码说明</vt:lpstr>
      <vt:lpstr>序列化的代码执行过程</vt:lpstr>
      <vt:lpstr>实现机制代码执行过程</vt:lpstr>
      <vt:lpstr>序列化的类的版本支持</vt:lpstr>
      <vt:lpstr>MFC教学课程</vt:lpstr>
      <vt:lpstr>Points</vt:lpstr>
      <vt:lpstr>MFC对话框分类</vt:lpstr>
      <vt:lpstr>模式对话框使用</vt:lpstr>
      <vt:lpstr>模式对话框消息映射</vt:lpstr>
      <vt:lpstr>模式对话框的实现机制</vt:lpstr>
      <vt:lpstr>无模式对话框的使用</vt:lpstr>
      <vt:lpstr>无模式对话框的实现机制</vt:lpstr>
      <vt:lpstr>对话框的数据交换</vt:lpstr>
      <vt:lpstr>对话框的数据交换</vt:lpstr>
      <vt:lpstr>对话框的数据交换</vt:lpstr>
      <vt:lpstr>通用对话框</vt:lpstr>
      <vt:lpstr>MFC基本控件</vt:lpstr>
      <vt:lpstr>MFC教学课程</vt:lpstr>
      <vt:lpstr>Points</vt:lpstr>
      <vt:lpstr>MFC属性页分类</vt:lpstr>
      <vt:lpstr>MFC属性页相关类</vt:lpstr>
      <vt:lpstr>标签式属性页的使用</vt:lpstr>
      <vt:lpstr>标签式属性页的使用</vt:lpstr>
      <vt:lpstr>标签式属性页的使用</vt:lpstr>
      <vt:lpstr>向导式属性页</vt:lpstr>
      <vt:lpstr>向导式属性页</vt:lpstr>
      <vt:lpstr>向导式属性页</vt:lpstr>
      <vt:lpstr>通用控件</vt:lpstr>
      <vt:lpstr>微调、滑块、进度条控件</vt:lpstr>
      <vt:lpstr>列表控件</vt:lpstr>
      <vt:lpstr>列表控件</vt:lpstr>
      <vt:lpstr>列表控件</vt:lpstr>
      <vt:lpstr>树控件</vt:lpstr>
      <vt:lpstr>树控件的使用</vt:lpstr>
      <vt:lpstr>树控件的使用</vt:lpstr>
      <vt:lpstr>MFC教学课程</vt:lpstr>
      <vt:lpstr>Points</vt:lpstr>
      <vt:lpstr> MFC动态库</vt:lpstr>
      <vt:lpstr> MFC动态库</vt:lpstr>
      <vt:lpstr>MFC线程和同步</vt:lpstr>
      <vt:lpstr>MFC线程和同步</vt:lpstr>
      <vt:lpstr>工作者线程的使用</vt:lpstr>
      <vt:lpstr>用户线程的使用</vt:lpstr>
      <vt:lpstr>两种线程的对比</vt:lpstr>
      <vt:lpstr>幻灯片 366</vt:lpstr>
      <vt:lpstr>MFC教学课程</vt:lpstr>
      <vt:lpstr>Points</vt:lpstr>
      <vt:lpstr>组件基础</vt:lpstr>
      <vt:lpstr>组件和优点</vt:lpstr>
      <vt:lpstr>组件的标准 – COM</vt:lpstr>
      <vt:lpstr>COM组件</vt:lpstr>
      <vt:lpstr>COM接口</vt:lpstr>
      <vt:lpstr>接口的动态导出</vt:lpstr>
      <vt:lpstr>接口的生命期</vt:lpstr>
      <vt:lpstr>接口的生命期</vt:lpstr>
      <vt:lpstr>接口生命期的使用</vt:lpstr>
      <vt:lpstr>接口的查询</vt:lpstr>
      <vt:lpstr>IUnknown 接口</vt:lpstr>
      <vt:lpstr>接口定义语言 - IDL</vt:lpstr>
      <vt:lpstr>接口定义语言 - IDL的基础</vt:lpstr>
      <vt:lpstr>接口定义语言 – 关键字</vt:lpstr>
      <vt:lpstr>HRESULT</vt:lpstr>
      <vt:lpstr>COM接口规范</vt:lpstr>
      <vt:lpstr>MFC教学课程</vt:lpstr>
      <vt:lpstr>Points</vt:lpstr>
      <vt:lpstr>COM组件</vt:lpstr>
      <vt:lpstr>COM组件的实现</vt:lpstr>
      <vt:lpstr>ATL库的概述</vt:lpstr>
      <vt:lpstr>ATL库的概述</vt:lpstr>
      <vt:lpstr>使用ATL编写组件</vt:lpstr>
      <vt:lpstr>代码说明</vt:lpstr>
      <vt:lpstr>代码说明</vt:lpstr>
      <vt:lpstr>类厂</vt:lpstr>
      <vt:lpstr>类厂实现</vt:lpstr>
      <vt:lpstr>类厂实现</vt:lpstr>
      <vt:lpstr>使用类厂创建组件</vt:lpstr>
      <vt:lpstr>代码说明</vt:lpstr>
      <vt:lpstr>组件的四个函数</vt:lpstr>
      <vt:lpstr>组件与注册表</vt:lpstr>
      <vt:lpstr>ATL组件的编写</vt:lpstr>
      <vt:lpstr>Windows下组件的使用</vt:lpstr>
      <vt:lpstr>Windows下组件的使用</vt:lpstr>
      <vt:lpstr>使用说明</vt:lpstr>
      <vt:lpstr>智能接口指针</vt:lpstr>
      <vt:lpstr>MFC教学课程</vt:lpstr>
      <vt:lpstr>Points</vt:lpstr>
      <vt:lpstr>数据类型 - BSTR</vt:lpstr>
      <vt:lpstr>数据类型 - BSTR</vt:lpstr>
      <vt:lpstr>数据类型 - VARIANT</vt:lpstr>
      <vt:lpstr>数据类型 - VARIANT</vt:lpstr>
      <vt:lpstr>数据类型 - SAFEARRAY</vt:lpstr>
      <vt:lpstr>数据类型 - SAFEARRAY</vt:lpstr>
      <vt:lpstr>数据类型 - SAFEARRAY</vt:lpstr>
      <vt:lpstr>接口调度 - IDispatch接口</vt:lpstr>
      <vt:lpstr>接口调度</vt:lpstr>
      <vt:lpstr>接口调度的实现</vt:lpstr>
      <vt:lpstr>比较</vt:lpstr>
      <vt:lpstr>接口函数 - GetIDsOfNames函数</vt:lpstr>
      <vt:lpstr>接口函数 - Invoke函数</vt:lpstr>
      <vt:lpstr>Invoke函数 -无参接口方法的调用</vt:lpstr>
      <vt:lpstr>Invoke函数 –带参接口方法的调用</vt:lpstr>
      <vt:lpstr>Invoke函数 –属性的设置</vt:lpstr>
      <vt:lpstr>Invoke函数 –属性的获取</vt:lpstr>
      <vt:lpstr>MFC教学课程</vt:lpstr>
      <vt:lpstr>Points</vt:lpstr>
      <vt:lpstr>自动化程序 - Automation</vt:lpstr>
      <vt:lpstr>Automation客户端</vt:lpstr>
      <vt:lpstr> Automation服务器</vt:lpstr>
      <vt:lpstr> Automation服务器</vt:lpstr>
      <vt:lpstr>ActiveX 控件</vt:lpstr>
      <vt:lpstr>ActiveX 控件</vt:lpstr>
      <vt:lpstr>ActiveX 控件方法属性和事件</vt:lpstr>
      <vt:lpstr>ActiveX 控件方法属性和事件</vt:lpstr>
      <vt:lpstr>MFC教学课程</vt:lpstr>
      <vt:lpstr>Points</vt:lpstr>
      <vt:lpstr>数据库和ADO</vt:lpstr>
      <vt:lpstr>ODBC的MFC相关</vt:lpstr>
      <vt:lpstr>ODBC的使用</vt:lpstr>
      <vt:lpstr>ODBC的使用</vt:lpstr>
      <vt:lpstr>ODBC的使用 -绑定</vt:lpstr>
      <vt:lpstr>ADO概述</vt:lpstr>
      <vt:lpstr>ADO的库导入</vt:lpstr>
      <vt:lpstr>ADO的连接 - Connection接口</vt:lpstr>
      <vt:lpstr>数据的连接 - Connection接口</vt:lpstr>
      <vt:lpstr>ADO的连接 - Connection接口</vt:lpstr>
      <vt:lpstr>数据集的使用 – Recordset接口</vt:lpstr>
      <vt:lpstr>数据集的使用 – Recordset接口</vt:lpstr>
      <vt:lpstr>Recordset接口</vt:lpstr>
      <vt:lpstr>Recordset接口</vt:lpstr>
      <vt:lpstr>Recordset接口</vt:lpstr>
      <vt:lpstr>Recordset接口</vt:lpstr>
      <vt:lpstr>Recordset接口</vt:lpstr>
      <vt:lpstr>SQL语句的执行</vt:lpstr>
      <vt:lpstr>SQL语句的执行</vt:lpstr>
      <vt:lpstr>Command 接口</vt:lpstr>
      <vt:lpstr>Command 接口</vt:lpstr>
      <vt:lpstr>ADO的事务处理</vt:lpstr>
      <vt:lpstr>二进制数据（Binary数据）</vt:lpstr>
      <vt:lpstr>二进制数据（Binary数据）</vt:lpstr>
      <vt:lpstr>二进制数据（Binary数据）</vt:lpstr>
      <vt:lpstr>ADO数据库绑定</vt:lpstr>
      <vt:lpstr>ADO数据库绑定实现</vt:lpstr>
      <vt:lpstr>ADO数据库绑定实现</vt:lpstr>
      <vt:lpstr>MFC教学课程</vt:lpstr>
      <vt:lpstr>Points</vt:lpstr>
      <vt:lpstr>VC网络编程</vt:lpstr>
      <vt:lpstr>网络协议</vt:lpstr>
      <vt:lpstr>网络协议</vt:lpstr>
      <vt:lpstr>网络协议</vt:lpstr>
      <vt:lpstr>Windows Socket库</vt:lpstr>
      <vt:lpstr>Windows Socket库</vt:lpstr>
      <vt:lpstr>面向连接服务器实现-TCP</vt:lpstr>
      <vt:lpstr>面向连接服务器实现-TCP</vt:lpstr>
      <vt:lpstr>面向连接客户端实现-TCP</vt:lpstr>
      <vt:lpstr>面向无连接服务器实现- UDP</vt:lpstr>
      <vt:lpstr>面向无连接服务器实现- UDP</vt:lpstr>
      <vt:lpstr>面向无连接客户端实现- UDP</vt:lpstr>
      <vt:lpstr> MFC Socket编程</vt:lpstr>
      <vt:lpstr> MFC Socket编程</vt:lpstr>
      <vt:lpstr>幻灯片 481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zhanglm</dc:creator>
  <cp:lastModifiedBy>User</cp:lastModifiedBy>
  <cp:revision>350</cp:revision>
  <dcterms:modified xsi:type="dcterms:W3CDTF">2012-02-06T08:53:10Z</dcterms:modified>
</cp:coreProperties>
</file>