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C98A"/>
    <a:srgbClr val="9933FF"/>
    <a:srgbClr val="873DF5"/>
    <a:srgbClr val="E74BE3"/>
    <a:srgbClr val="9B77BB"/>
    <a:srgbClr val="CC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49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DC0C36-2111-4F43-A659-278C56F9DF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1D7AD22-F74E-4CCC-8B49-9605B29B10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10C6F8-8C82-4FF6-A56B-A8867B757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41D17-1B21-457B-8C79-5F320D0D95D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931D0D-2E89-44A6-A3E5-D9863C95C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D67D2D-E92A-4094-9950-03F6EA0A5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8EBDB-CEC2-4818-8162-79632F3BF2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4427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05B250-89B3-417A-8AC6-D615E4E57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AC47480-D42B-457E-B3ED-42E67CB002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1F5211-1FFC-4373-8B1E-40E62F24F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41D17-1B21-457B-8C79-5F320D0D95D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6F7A45-0C00-423B-BCCB-8A259C6C6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54415E-70D0-46FA-938F-CE9B47C1F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8EBDB-CEC2-4818-8162-79632F3BF2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9792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2A42EBC-9EFE-451C-BE47-2290B4B3D2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0437C0E-7D28-4E5E-BDA3-0F05561537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1C3C89-28BD-45BA-AAFD-3CF894796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41D17-1B21-457B-8C79-5F320D0D95D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16398F-06EB-4275-86EA-41D688A8A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65DB2E-C593-4548-9513-92A614C8D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8EBDB-CEC2-4818-8162-79632F3BF2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3013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F8F565-74BB-476A-95D5-FC64D07BB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774C02-50FE-4BEC-BEE2-DAF836C48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55EF3A-4EB9-498D-A354-504C46653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41D17-1B21-457B-8C79-5F320D0D95D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94DE4E-4A38-44BF-B043-2B3A61CDC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42F06D-F0C4-43FE-B17A-0B97446AD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8EBDB-CEC2-4818-8162-79632F3BF2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422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811939-AAC7-444F-9934-8007DC668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EE0C70-D616-4AB0-8848-DCF0C7FB09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0D09C7-41EB-40E5-A52D-7164590DE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41D17-1B21-457B-8C79-5F320D0D95D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0C1A40-ADED-450E-996A-786E1AC29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22ED33-1CE0-4087-AF27-871B45180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8EBDB-CEC2-4818-8162-79632F3BF2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6761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04C185-CFF9-4C6E-9E74-DE3956D06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CE29E8-1A58-4953-824A-FF0BC49654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AA42D56-A3BE-4DA8-BE68-A52A22315C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B4423A-91EB-48A3-89E4-1533D138C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41D17-1B21-457B-8C79-5F320D0D95D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6261754-3B3D-43C9-A521-3F7C63D35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7EB3C6-A1A8-4B03-9881-979C303A0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8EBDB-CEC2-4818-8162-79632F3BF2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9335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DCD7B1-ACC2-4AA7-9E94-409EE0E18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4FAE89-6D1B-472C-99B7-5BD36DB7AB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AE1DADB-6337-4CCF-B162-BABDF0D207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402C55E-9019-47E5-B7CD-431A4D82B1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9DA2E93-0229-4346-898B-22D8E9F2A8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7BA2CB8-E9D9-4591-8C12-1DD520419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41D17-1B21-457B-8C79-5F320D0D95D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8AD8EBA-8FB7-47A9-981E-89F979B1A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A8D96B4-CC4C-4DBE-BF87-7EE8726A6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8EBDB-CEC2-4818-8162-79632F3BF2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3939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FD3FC0-4225-4571-8708-96AC85CEA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5BE4E6C-4280-429B-B309-0EDF77F24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41D17-1B21-457B-8C79-5F320D0D95D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ED87B15-68C2-4CBE-AC8C-4AA8375D3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B96A9FE-9D14-4349-AB42-28C1E0FE4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8EBDB-CEC2-4818-8162-79632F3BF2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5178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4AB5073-D4AF-4646-A03D-13D348614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41D17-1B21-457B-8C79-5F320D0D95D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AB89FCC-79DA-4230-91F3-BB59FA5AC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87EBE24-6B38-4814-8165-073AA6B24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8EBDB-CEC2-4818-8162-79632F3BF2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807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3BD2CE-E588-4CE5-9D60-8DEFAF51E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AB337B-E9D3-4339-8467-07E5422E4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33A1E56-14CB-4905-9CFD-E2372A1881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596476-9E8D-434A-9C01-B7560EC06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41D17-1B21-457B-8C79-5F320D0D95D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10DB64B-BCB1-4D56-9799-03F9A89A5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B90275-59DB-43BA-AC81-9D6400487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8EBDB-CEC2-4818-8162-79632F3BF2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8639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75043D-B431-4DC3-9B82-A5D4C101F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E7E8A2C-8A1E-40F1-A115-7F160FD4AC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3D32E97-DF42-48E0-AC8E-6576E8554F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9A3ECA-8FD1-469D-ADB5-97AD208EE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41D17-1B21-457B-8C79-5F320D0D95D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A511AE-5C8B-4AF2-9BE9-B7E5449C8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1EC6C62-8780-49C3-BA4F-0842BDD3E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8EBDB-CEC2-4818-8162-79632F3BF2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8800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635C9D3-F4BC-42E1-852C-B790A5730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53135B6-A792-476A-8103-2EEEA0EA6D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3D09BB-C6AE-4764-BC29-7F99AF271C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841D17-1B21-457B-8C79-5F320D0D95D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95D245-A022-4BD5-8B83-EC3E38CE25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5EFA8D-36B7-4085-8D0B-FF761ABED5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48EBDB-CEC2-4818-8162-79632F3BF2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9775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1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2CBFCC8-1A3D-4DB5-A8B0-B5C5B85E3529}"/>
              </a:ext>
            </a:extLst>
          </p:cNvPr>
          <p:cNvSpPr/>
          <p:nvPr/>
        </p:nvSpPr>
        <p:spPr>
          <a:xfrm>
            <a:off x="1743496" y="2345364"/>
            <a:ext cx="8514196" cy="4289897"/>
          </a:xfrm>
          <a:prstGeom prst="rect">
            <a:avLst/>
          </a:prstGeom>
          <a:noFill/>
          <a:ln>
            <a:solidFill>
              <a:srgbClr val="00B0F0"/>
            </a:solidFill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2" fontAlgn="t">
              <a:lnSpc>
                <a:spcPct val="125000"/>
              </a:lnSpc>
            </a:pPr>
            <a:r>
              <a:rPr lang="en-US" altLang="zh-CN" sz="3600" b="1" dirty="0">
                <a:solidFill>
                  <a:schemeClr val="accent4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		   </a:t>
            </a:r>
            <a:r>
              <a:rPr lang="zh-CN" altLang="en-US" sz="3600" b="1" dirty="0">
                <a:solidFill>
                  <a:schemeClr val="accent4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大富翁</a:t>
            </a:r>
            <a:endParaRPr lang="en-US" altLang="zh-CN" sz="2000" b="1" dirty="0">
              <a:solidFill>
                <a:schemeClr val="accent4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2" fontAlgn="t">
              <a:lnSpc>
                <a:spcPct val="125000"/>
              </a:lnSpc>
            </a:pPr>
            <a:r>
              <a:rPr lang="en-US" altLang="zh-CN" sz="2000" b="1" dirty="0">
                <a:solidFill>
                  <a:schemeClr val="accent4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R/E  ——  </a:t>
            </a:r>
            <a:r>
              <a:rPr lang="zh-CN" altLang="en-US" sz="2000" b="1" dirty="0">
                <a:solidFill>
                  <a:schemeClr val="accent4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重玩</a:t>
            </a:r>
            <a:r>
              <a:rPr lang="en-US" altLang="zh-CN" sz="2000" b="1" dirty="0">
                <a:solidFill>
                  <a:schemeClr val="accent4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b="1" dirty="0">
                <a:solidFill>
                  <a:schemeClr val="accent4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退出游戏；</a:t>
            </a:r>
            <a:endParaRPr lang="en-US" altLang="zh-CN" sz="2000" b="1" dirty="0">
              <a:solidFill>
                <a:schemeClr val="accent4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87200" lvl="2" fontAlgn="t">
              <a:lnSpc>
                <a:spcPct val="125000"/>
              </a:lnSpc>
            </a:pPr>
            <a:r>
              <a:rPr lang="en-US" altLang="zh-CN" sz="2000" b="1" dirty="0">
                <a:solidFill>
                  <a:schemeClr val="accent4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B   ——  </a:t>
            </a:r>
            <a:r>
              <a:rPr lang="zh-CN" altLang="en-US" sz="2000" b="1" dirty="0">
                <a:solidFill>
                  <a:schemeClr val="accent4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购买</a:t>
            </a:r>
            <a:r>
              <a:rPr lang="en-US" altLang="zh-CN" sz="2000" b="1" dirty="0">
                <a:solidFill>
                  <a:schemeClr val="accent4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b="1" dirty="0">
                <a:solidFill>
                  <a:schemeClr val="accent4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升级城堡，使用道具；</a:t>
            </a:r>
            <a:endParaRPr lang="en-US" altLang="zh-CN" sz="2000" b="1" dirty="0">
              <a:solidFill>
                <a:schemeClr val="accent4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2" fontAlgn="t">
              <a:lnSpc>
                <a:spcPct val="125000"/>
              </a:lnSpc>
            </a:pPr>
            <a:r>
              <a:rPr lang="zh-CN" altLang="en-US" sz="2000" b="1" dirty="0">
                <a:solidFill>
                  <a:schemeClr val="accent4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空格 </a:t>
            </a:r>
            <a:r>
              <a:rPr lang="en-US" altLang="zh-CN" sz="2000" b="1" dirty="0">
                <a:solidFill>
                  <a:schemeClr val="accent4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——  </a:t>
            </a:r>
            <a:r>
              <a:rPr lang="zh-CN" altLang="en-US" sz="2000" b="1" dirty="0">
                <a:solidFill>
                  <a:schemeClr val="accent4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移动并掷骰子，步行掷一枚骰子，骑马掷两枚骰子；</a:t>
            </a:r>
            <a:endParaRPr lang="en-US" altLang="zh-CN" sz="2000" b="1" dirty="0">
              <a:solidFill>
                <a:schemeClr val="accent4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2" fontAlgn="t">
              <a:lnSpc>
                <a:spcPct val="125000"/>
              </a:lnSpc>
            </a:pPr>
            <a:r>
              <a:rPr lang="en-US" altLang="zh-CN" sz="2000" b="1" dirty="0">
                <a:solidFill>
                  <a:schemeClr val="accent4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A/D ——  </a:t>
            </a:r>
            <a:r>
              <a:rPr lang="zh-CN" altLang="en-US" sz="2000" b="1" dirty="0">
                <a:solidFill>
                  <a:schemeClr val="accent4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向前</a:t>
            </a:r>
            <a:r>
              <a:rPr lang="en-US" altLang="zh-CN" sz="2000" b="1" dirty="0">
                <a:solidFill>
                  <a:schemeClr val="accent4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b="1" dirty="0">
                <a:solidFill>
                  <a:schemeClr val="accent4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后一格，不触发事件，需在骑千里马的状态下激活；</a:t>
            </a:r>
            <a:r>
              <a:rPr lang="en-US" altLang="zh-CN" sz="2000" b="1" dirty="0">
                <a:solidFill>
                  <a:schemeClr val="accent4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marL="0" lvl="2" fontAlgn="t">
              <a:lnSpc>
                <a:spcPct val="125000"/>
              </a:lnSpc>
            </a:pPr>
            <a:r>
              <a:rPr lang="zh-CN" altLang="en-US" sz="2000" b="1" dirty="0">
                <a:solidFill>
                  <a:schemeClr val="accent4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每走完一圈地图获得 </a:t>
            </a:r>
            <a:r>
              <a:rPr lang="en-US" altLang="zh-CN" sz="2000" b="1" dirty="0">
                <a:solidFill>
                  <a:schemeClr val="accent4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500  </a:t>
            </a:r>
            <a:r>
              <a:rPr lang="zh-CN" altLang="en-US" sz="2000" b="1" dirty="0">
                <a:solidFill>
                  <a:schemeClr val="accent4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金币；事件地块不能被购买；</a:t>
            </a:r>
            <a:endParaRPr lang="en-US" altLang="zh-CN" sz="2000" b="1" dirty="0">
              <a:solidFill>
                <a:schemeClr val="accent4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2" fontAlgn="t">
              <a:lnSpc>
                <a:spcPct val="125000"/>
              </a:lnSpc>
            </a:pPr>
            <a:r>
              <a:rPr lang="zh-CN" altLang="en-US" sz="2000" b="1" dirty="0">
                <a:solidFill>
                  <a:schemeClr val="accent4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当地块被买满时，将获得按照拥有房屋数量分配的奖励；</a:t>
            </a:r>
            <a:endParaRPr lang="en-US" altLang="zh-CN" sz="2000" b="1" dirty="0">
              <a:solidFill>
                <a:schemeClr val="accent4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2" fontAlgn="t">
              <a:lnSpc>
                <a:spcPct val="125000"/>
              </a:lnSpc>
            </a:pPr>
            <a:r>
              <a:rPr lang="zh-CN" altLang="en-US" sz="2000" b="1" dirty="0">
                <a:solidFill>
                  <a:schemeClr val="accent4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地图起点为第 </a:t>
            </a:r>
            <a:r>
              <a:rPr lang="en-US" altLang="zh-CN" sz="2000" b="1" dirty="0">
                <a:solidFill>
                  <a:schemeClr val="accent4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 </a:t>
            </a:r>
            <a:r>
              <a:rPr lang="zh-CN" altLang="en-US" sz="2000" b="1" dirty="0">
                <a:solidFill>
                  <a:schemeClr val="accent4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格，每逢 </a:t>
            </a:r>
            <a:r>
              <a:rPr lang="en-US" altLang="zh-CN" sz="2000" b="1" dirty="0">
                <a:solidFill>
                  <a:schemeClr val="accent4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5 </a:t>
            </a:r>
            <a:r>
              <a:rPr lang="zh-CN" altLang="en-US" sz="2000" b="1" dirty="0">
                <a:solidFill>
                  <a:schemeClr val="accent4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的倍数的地块为事件地块，其余为房屋地块；</a:t>
            </a:r>
            <a:endParaRPr lang="en-US" altLang="zh-CN" sz="2000" b="1" dirty="0">
              <a:solidFill>
                <a:schemeClr val="accent4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2" fontAlgn="t">
              <a:lnSpc>
                <a:spcPct val="125000"/>
              </a:lnSpc>
            </a:pPr>
            <a:r>
              <a:rPr lang="zh-CN" altLang="en-US" sz="2000" b="1" dirty="0">
                <a:solidFill>
                  <a:schemeClr val="accent4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初始资金为 </a:t>
            </a:r>
            <a:r>
              <a:rPr lang="en-US" altLang="zh-CN" sz="2000" b="1" dirty="0">
                <a:solidFill>
                  <a:schemeClr val="accent4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1000 </a:t>
            </a:r>
            <a:r>
              <a:rPr lang="zh-CN" altLang="en-US" sz="2000" b="1" dirty="0">
                <a:solidFill>
                  <a:schemeClr val="accent4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金币，经过他人房屋会损失金币，资金归零即游戏失败。</a:t>
            </a:r>
            <a:endParaRPr lang="en-US" altLang="zh-CN" sz="2000" b="1" dirty="0">
              <a:solidFill>
                <a:schemeClr val="accent4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2" fontAlgn="t">
              <a:lnSpc>
                <a:spcPct val="125000"/>
              </a:lnSpc>
            </a:pPr>
            <a:r>
              <a:rPr lang="en-US" altLang="zh-CN" sz="2800" b="1" dirty="0">
                <a:solidFill>
                  <a:schemeClr val="accent4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			</a:t>
            </a:r>
            <a:r>
              <a:rPr lang="zh-CN" altLang="en-US" sz="2800" b="1" dirty="0">
                <a:solidFill>
                  <a:schemeClr val="accent4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按空格开始游戏吧</a:t>
            </a:r>
            <a:endParaRPr lang="en-US" altLang="zh-CN" sz="2800" b="1" dirty="0">
              <a:solidFill>
                <a:schemeClr val="accent4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59127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1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2CBFCC8-1A3D-4DB5-A8B0-B5C5B85E3529}"/>
              </a:ext>
            </a:extLst>
          </p:cNvPr>
          <p:cNvSpPr/>
          <p:nvPr/>
        </p:nvSpPr>
        <p:spPr>
          <a:xfrm>
            <a:off x="1743496" y="2345364"/>
            <a:ext cx="8514196" cy="4289897"/>
          </a:xfrm>
          <a:prstGeom prst="rect">
            <a:avLst/>
          </a:prstGeom>
          <a:noFill/>
          <a:ln>
            <a:solidFill>
              <a:srgbClr val="00B0F0"/>
            </a:solidFill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lvl="2" algn="ctr" fontAlgn="t">
              <a:lnSpc>
                <a:spcPct val="125000"/>
              </a:lnSpc>
            </a:pPr>
            <a:r>
              <a:rPr lang="zh-CN" altLang="en-US" sz="9600" b="1" dirty="0">
                <a:solidFill>
                  <a:schemeClr val="accent4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游戏结束</a:t>
            </a:r>
            <a:endParaRPr lang="en-US" altLang="zh-CN" sz="9600" b="1" dirty="0">
              <a:solidFill>
                <a:schemeClr val="accent4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2" algn="ctr" fontAlgn="t">
              <a:lnSpc>
                <a:spcPct val="125000"/>
              </a:lnSpc>
            </a:pPr>
            <a:r>
              <a:rPr lang="zh-CN" altLang="en-US" sz="4000" b="1" dirty="0">
                <a:solidFill>
                  <a:schemeClr val="accent4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你破产了</a:t>
            </a:r>
            <a:r>
              <a:rPr lang="en-US" altLang="zh-CN" sz="4000" b="1" dirty="0" err="1">
                <a:solidFill>
                  <a:schemeClr val="accent4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Orz</a:t>
            </a:r>
            <a:endParaRPr lang="en-US" altLang="zh-CN" sz="4000" b="1" dirty="0">
              <a:solidFill>
                <a:schemeClr val="accent4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2" algn="ctr" fontAlgn="t">
              <a:lnSpc>
                <a:spcPct val="125000"/>
              </a:lnSpc>
            </a:pPr>
            <a:r>
              <a:rPr lang="zh-CN" altLang="en-US" sz="4000" b="1" dirty="0">
                <a:solidFill>
                  <a:schemeClr val="accent4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按 </a:t>
            </a:r>
            <a:r>
              <a:rPr lang="en-US" altLang="zh-CN" sz="4000" b="1" dirty="0">
                <a:solidFill>
                  <a:schemeClr val="accent4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E/R </a:t>
            </a:r>
            <a:r>
              <a:rPr lang="zh-CN" altLang="en-US" sz="4000" b="1" dirty="0">
                <a:solidFill>
                  <a:schemeClr val="accent4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键 退出</a:t>
            </a:r>
            <a:r>
              <a:rPr lang="en-US" altLang="zh-CN" sz="4000" b="1" dirty="0">
                <a:solidFill>
                  <a:schemeClr val="accent4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4000" b="1" dirty="0">
                <a:solidFill>
                  <a:schemeClr val="accent4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重玩 游戏</a:t>
            </a:r>
            <a:endParaRPr lang="en-US" altLang="zh-CN" sz="4000" b="1" dirty="0">
              <a:solidFill>
                <a:schemeClr val="accent4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559351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1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2CBFCC8-1A3D-4DB5-A8B0-B5C5B85E3529}"/>
              </a:ext>
            </a:extLst>
          </p:cNvPr>
          <p:cNvSpPr/>
          <p:nvPr/>
        </p:nvSpPr>
        <p:spPr>
          <a:xfrm>
            <a:off x="1743496" y="2345364"/>
            <a:ext cx="8514196" cy="4289897"/>
          </a:xfrm>
          <a:prstGeom prst="rect">
            <a:avLst/>
          </a:prstGeom>
          <a:noFill/>
          <a:ln>
            <a:solidFill>
              <a:srgbClr val="00B0F0"/>
            </a:solidFill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lvl="2" algn="ctr" fontAlgn="t">
              <a:lnSpc>
                <a:spcPct val="125000"/>
              </a:lnSpc>
            </a:pPr>
            <a:r>
              <a:rPr lang="zh-CN" altLang="en-US" sz="9600" b="1" dirty="0">
                <a:solidFill>
                  <a:schemeClr val="accent4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游戏结束</a:t>
            </a:r>
            <a:endParaRPr lang="en-US" altLang="zh-CN" sz="9600" b="1" dirty="0">
              <a:solidFill>
                <a:schemeClr val="accent4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2" algn="ctr" fontAlgn="t">
              <a:lnSpc>
                <a:spcPct val="125000"/>
              </a:lnSpc>
            </a:pPr>
            <a:r>
              <a:rPr lang="zh-CN" altLang="en-US" sz="4000" b="1" dirty="0">
                <a:solidFill>
                  <a:schemeClr val="accent4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恭喜你取得了最终的胜利</a:t>
            </a:r>
            <a:endParaRPr lang="en-US" altLang="zh-CN" sz="4000" b="1" dirty="0">
              <a:solidFill>
                <a:schemeClr val="accent4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2" algn="ctr" fontAlgn="t">
              <a:lnSpc>
                <a:spcPct val="125000"/>
              </a:lnSpc>
            </a:pPr>
            <a:r>
              <a:rPr lang="en-US" altLang="zh-CN" sz="3200" b="1" dirty="0">
                <a:solidFill>
                  <a:schemeClr val="accent4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3200" b="1" dirty="0">
                <a:solidFill>
                  <a:schemeClr val="accent4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周目作弊码：依次按下</a:t>
            </a:r>
            <a:r>
              <a:rPr lang="en-US" altLang="zh-CN" sz="3200" b="1" dirty="0">
                <a:solidFill>
                  <a:schemeClr val="accent4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DWQ</a:t>
            </a:r>
          </a:p>
          <a:p>
            <a:pPr marL="0" lvl="2" algn="ctr" fontAlgn="t">
              <a:lnSpc>
                <a:spcPct val="125000"/>
              </a:lnSpc>
            </a:pPr>
            <a:r>
              <a:rPr lang="zh-CN" altLang="en-US" sz="4000" b="1" dirty="0">
                <a:solidFill>
                  <a:schemeClr val="accent4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按 </a:t>
            </a:r>
            <a:r>
              <a:rPr lang="en-US" altLang="zh-CN" sz="4000" b="1" dirty="0">
                <a:solidFill>
                  <a:schemeClr val="accent4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E/R </a:t>
            </a:r>
            <a:r>
              <a:rPr lang="zh-CN" altLang="en-US" sz="4000" b="1" dirty="0">
                <a:solidFill>
                  <a:schemeClr val="accent4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键 退出</a:t>
            </a:r>
            <a:r>
              <a:rPr lang="en-US" altLang="zh-CN" sz="4000" b="1" dirty="0">
                <a:solidFill>
                  <a:schemeClr val="accent4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4000" b="1" dirty="0">
                <a:solidFill>
                  <a:schemeClr val="accent4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重玩 游戏</a:t>
            </a:r>
            <a:endParaRPr lang="en-US" altLang="zh-CN" sz="4000" b="1" dirty="0">
              <a:solidFill>
                <a:schemeClr val="accent4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379601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1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2CBFCC8-1A3D-4DB5-A8B0-B5C5B85E3529}"/>
              </a:ext>
            </a:extLst>
          </p:cNvPr>
          <p:cNvSpPr/>
          <p:nvPr/>
        </p:nvSpPr>
        <p:spPr>
          <a:xfrm>
            <a:off x="714792" y="5985379"/>
            <a:ext cx="4648515" cy="872621"/>
          </a:xfrm>
          <a:prstGeom prst="rect">
            <a:avLst/>
          </a:prstGeom>
          <a:noFill/>
          <a:ln>
            <a:solidFill>
              <a:srgbClr val="00B0F0"/>
            </a:solidFill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lvl="2" fontAlgn="t">
              <a:lnSpc>
                <a:spcPct val="125000"/>
              </a:lnSpc>
            </a:pPr>
            <a:r>
              <a:rPr lang="en-US" altLang="zh-CN" sz="2000" b="1" dirty="0">
                <a:solidFill>
                  <a:schemeClr val="accent4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R / E  ——  </a:t>
            </a:r>
            <a:r>
              <a:rPr lang="zh-CN" altLang="en-US" sz="2000" b="1" dirty="0">
                <a:solidFill>
                  <a:schemeClr val="accent4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重玩 </a:t>
            </a:r>
            <a:r>
              <a:rPr lang="en-US" altLang="zh-CN" sz="2000" b="1" dirty="0">
                <a:solidFill>
                  <a:schemeClr val="accent4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zh-CN" altLang="en-US" sz="2000" b="1" dirty="0">
                <a:solidFill>
                  <a:schemeClr val="accent4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退出 游戏；</a:t>
            </a:r>
            <a:endParaRPr lang="en-US" altLang="zh-CN" sz="2000" b="1" dirty="0">
              <a:solidFill>
                <a:schemeClr val="accent4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2" fontAlgn="t">
              <a:lnSpc>
                <a:spcPct val="125000"/>
              </a:lnSpc>
            </a:pPr>
            <a:r>
              <a:rPr lang="en-US" altLang="zh-CN" sz="2000" b="1" dirty="0">
                <a:solidFill>
                  <a:schemeClr val="accent4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 / D ——  </a:t>
            </a:r>
            <a:r>
              <a:rPr lang="zh-CN" altLang="en-US" sz="2000" b="1" dirty="0">
                <a:solidFill>
                  <a:schemeClr val="accent4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后退 </a:t>
            </a:r>
            <a:r>
              <a:rPr lang="en-US" altLang="zh-CN" sz="2000" b="1" dirty="0">
                <a:solidFill>
                  <a:schemeClr val="accent4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zh-CN" altLang="en-US" sz="2000" b="1" dirty="0">
                <a:solidFill>
                  <a:schemeClr val="accent4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前进 一格（千里马）</a:t>
            </a:r>
            <a:endParaRPr lang="en-US" altLang="zh-CN" sz="2000" b="1" dirty="0">
              <a:solidFill>
                <a:schemeClr val="accent4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825396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1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CEEC09A-FA54-4810-BFBE-F6EEA143F755}"/>
              </a:ext>
            </a:extLst>
          </p:cNvPr>
          <p:cNvSpPr/>
          <p:nvPr/>
        </p:nvSpPr>
        <p:spPr>
          <a:xfrm>
            <a:off x="4576863" y="4207050"/>
            <a:ext cx="377026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9600" b="1" dirty="0">
                <a:ln w="12700" cmpd="sng">
                  <a:noFill/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黑体" panose="02010609060101010101" pitchFamily="49" charset="-122"/>
                <a:ea typeface="黑体" panose="02010609060101010101" pitchFamily="49" charset="-122"/>
              </a:rPr>
              <a:t>|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3A0A77-7A69-4A68-ABBA-D012321A8574}"/>
              </a:ext>
            </a:extLst>
          </p:cNvPr>
          <p:cNvSpPr/>
          <p:nvPr/>
        </p:nvSpPr>
        <p:spPr>
          <a:xfrm>
            <a:off x="5611479" y="4207050"/>
            <a:ext cx="377026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9600" b="1" dirty="0">
                <a:ln w="12700" cmpd="sng">
                  <a:noFill/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|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15DE5E0-E2A3-4B3A-B97D-819DA930C2C5}"/>
              </a:ext>
            </a:extLst>
          </p:cNvPr>
          <p:cNvSpPr/>
          <p:nvPr/>
        </p:nvSpPr>
        <p:spPr>
          <a:xfrm>
            <a:off x="5988505" y="1164288"/>
            <a:ext cx="5636479" cy="923330"/>
          </a:xfrm>
          <a:prstGeom prst="rect">
            <a:avLst/>
          </a:prstGeom>
          <a:noFill/>
          <a:effectLst>
            <a:glow rad="381000">
              <a:schemeClr val="accent2">
                <a:lumMod val="40000"/>
                <a:lumOff val="60000"/>
                <a:alpha val="40000"/>
              </a:schemeClr>
            </a:glo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660400">
                    <a:srgbClr val="FFC000">
                      <a:alpha val="56000"/>
                    </a:srgbClr>
                  </a:glow>
                </a:effectLst>
              </a:rPr>
              <a:t>___________________</a:t>
            </a:r>
          </a:p>
        </p:txBody>
      </p:sp>
      <p:sp>
        <p:nvSpPr>
          <p:cNvPr id="6" name="文本框 1">
            <a:extLst>
              <a:ext uri="{FF2B5EF4-FFF2-40B4-BE49-F238E27FC236}">
                <a16:creationId xmlns:a16="http://schemas.microsoft.com/office/drawing/2014/main" id="{E17469A8-294B-432D-ABC3-5C27C80D5E31}"/>
              </a:ext>
            </a:extLst>
          </p:cNvPr>
          <p:cNvSpPr txBox="1"/>
          <p:nvPr/>
        </p:nvSpPr>
        <p:spPr>
          <a:xfrm>
            <a:off x="3787525" y="2700020"/>
            <a:ext cx="4616970" cy="646331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600" b="1" u="heavy" kern="120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等线" panose="02010600030101010101" pitchFamily="2" charset="-122"/>
                <a:ea typeface="宋体" panose="02010600030101010101" pitchFamily="2" charset="-122"/>
                <a:cs typeface="+mn-cs"/>
              </a:rPr>
              <a:t>                                   </a:t>
            </a:r>
            <a:endParaRPr lang="zh-CN" sz="1200" b="1" u="heavy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" name="文本框 1">
            <a:extLst>
              <a:ext uri="{FF2B5EF4-FFF2-40B4-BE49-F238E27FC236}">
                <a16:creationId xmlns:a16="http://schemas.microsoft.com/office/drawing/2014/main" id="{8A23DA74-E9C8-4ECE-9A5C-FB6686343337}"/>
              </a:ext>
            </a:extLst>
          </p:cNvPr>
          <p:cNvSpPr txBox="1"/>
          <p:nvPr/>
        </p:nvSpPr>
        <p:spPr>
          <a:xfrm>
            <a:off x="-296523" y="935859"/>
            <a:ext cx="6763390" cy="923330"/>
          </a:xfrm>
          <a:prstGeom prst="rect">
            <a:avLst/>
          </a:prstGeom>
          <a:noFill/>
          <a:ln>
            <a:noFill/>
          </a:ln>
          <a:effectLst>
            <a:glow rad="1092200">
              <a:srgbClr val="FFC000">
                <a:alpha val="40000"/>
              </a:srgbClr>
            </a:glow>
          </a:effectLst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5400" b="1" kern="1200" dirty="0">
                <a:ln w="11113" cap="flat" cmpd="sng" algn="ctr">
                  <a:solidFill>
                    <a:srgbClr val="ED7D31"/>
                  </a:solidFill>
                  <a:prstDash val="solid"/>
                  <a:round/>
                </a:ln>
                <a:solidFill>
                  <a:srgbClr val="F8CBAD"/>
                </a:solidFill>
                <a:effectLst/>
                <a:latin typeface="华文琥珀" panose="02010800040101010101" pitchFamily="2" charset="-122"/>
                <a:ea typeface="华文琥珀" panose="02010800040101010101" pitchFamily="2" charset="-122"/>
              </a:rPr>
              <a:t>___________________</a:t>
            </a:r>
            <a:endParaRPr lang="zh-CN" sz="5400" dirty="0">
              <a:effectLst/>
              <a:latin typeface="华文琥珀" panose="02010800040101010101" pitchFamily="2" charset="-122"/>
              <a:ea typeface="华文琥珀" panose="0201080004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8" name="文本框 1">
            <a:extLst>
              <a:ext uri="{FF2B5EF4-FFF2-40B4-BE49-F238E27FC236}">
                <a16:creationId xmlns:a16="http://schemas.microsoft.com/office/drawing/2014/main" id="{6CAB071B-E779-4F90-ACD3-D4B9D281F777}"/>
              </a:ext>
            </a:extLst>
          </p:cNvPr>
          <p:cNvSpPr txBox="1"/>
          <p:nvPr/>
        </p:nvSpPr>
        <p:spPr>
          <a:xfrm>
            <a:off x="1409167" y="3054485"/>
            <a:ext cx="7890475" cy="923330"/>
          </a:xfrm>
          <a:prstGeom prst="rect">
            <a:avLst/>
          </a:prstGeom>
          <a:noFill/>
          <a:ln>
            <a:noFill/>
          </a:ln>
          <a:effectLst>
            <a:glow rad="1714500">
              <a:srgbClr val="FFC000">
                <a:alpha val="34000"/>
              </a:srgbClr>
            </a:glow>
          </a:effectLst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5400" b="1" kern="1200" dirty="0">
                <a:ln w="11113" cap="flat" cmpd="sng" algn="ctr">
                  <a:solidFill>
                    <a:srgbClr val="ED7D31"/>
                  </a:solidFill>
                  <a:prstDash val="solid"/>
                  <a:round/>
                </a:ln>
                <a:solidFill>
                  <a:srgbClr val="F8CBAD"/>
                </a:solidFill>
                <a:effectLst>
                  <a:glow rad="939800">
                    <a:schemeClr val="accent2">
                      <a:alpha val="68000"/>
                    </a:schemeClr>
                  </a:glo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___________________</a:t>
            </a:r>
            <a:endParaRPr lang="zh-CN" sz="5400" dirty="0">
              <a:effectLst>
                <a:glow rad="939800">
                  <a:schemeClr val="accent2">
                    <a:alpha val="68000"/>
                  </a:schemeClr>
                </a:glow>
              </a:effectLst>
              <a:latin typeface="华文琥珀" panose="02010800040101010101" pitchFamily="2" charset="-122"/>
              <a:ea typeface="华文琥珀" panose="0201080004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9" name="文本框 1">
            <a:extLst>
              <a:ext uri="{FF2B5EF4-FFF2-40B4-BE49-F238E27FC236}">
                <a16:creationId xmlns:a16="http://schemas.microsoft.com/office/drawing/2014/main" id="{AD871632-2313-4A4B-BD75-071CD70AF585}"/>
              </a:ext>
            </a:extLst>
          </p:cNvPr>
          <p:cNvSpPr txBox="1"/>
          <p:nvPr/>
        </p:nvSpPr>
        <p:spPr>
          <a:xfrm>
            <a:off x="1054861" y="323457"/>
            <a:ext cx="6763390" cy="923330"/>
          </a:xfrm>
          <a:prstGeom prst="rect">
            <a:avLst/>
          </a:prstGeom>
          <a:noFill/>
          <a:ln>
            <a:noFill/>
          </a:ln>
          <a:effectLst>
            <a:glow rad="330200">
              <a:srgbClr val="FFFF00">
                <a:alpha val="40000"/>
              </a:srgbClr>
            </a:glow>
          </a:effectLst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5400" b="1" kern="1200" dirty="0">
                <a:ln w="11113" cap="flat" cmpd="sng" algn="ctr">
                  <a:solidFill>
                    <a:srgbClr val="ED7D31"/>
                  </a:solidFill>
                  <a:prstDash val="solid"/>
                  <a:round/>
                </a:ln>
                <a:solidFill>
                  <a:srgbClr val="F8CBAD"/>
                </a:solidFill>
                <a:effectLst/>
                <a:latin typeface="华文琥珀" panose="02010800040101010101" pitchFamily="2" charset="-122"/>
                <a:ea typeface="华文琥珀" panose="02010800040101010101" pitchFamily="2" charset="-122"/>
              </a:rPr>
              <a:t>___________________</a:t>
            </a:r>
            <a:endParaRPr lang="zh-CN" sz="5400" dirty="0">
              <a:effectLst/>
              <a:latin typeface="华文琥珀" panose="02010800040101010101" pitchFamily="2" charset="-122"/>
              <a:ea typeface="华文琥珀" panose="02010800040101010101" pitchFamily="2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8875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432</TotalTime>
  <Words>73</Words>
  <Application>Microsoft Office PowerPoint</Application>
  <PresentationFormat>宽屏</PresentationFormat>
  <Paragraphs>26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等线</vt:lpstr>
      <vt:lpstr>等线 Light</vt:lpstr>
      <vt:lpstr>黑体</vt:lpstr>
      <vt:lpstr>华文琥珀</vt:lpstr>
      <vt:lpstr>宋体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董 成相</dc:creator>
  <cp:lastModifiedBy>董 成相</cp:lastModifiedBy>
  <cp:revision>25</cp:revision>
  <dcterms:created xsi:type="dcterms:W3CDTF">2019-08-17T03:10:37Z</dcterms:created>
  <dcterms:modified xsi:type="dcterms:W3CDTF">2019-09-14T08:57:16Z</dcterms:modified>
</cp:coreProperties>
</file>