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96" r:id="rId5"/>
    <p:sldId id="258" r:id="rId6"/>
    <p:sldId id="316" r:id="rId7"/>
    <p:sldId id="313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6" r:id="rId16"/>
    <p:sldId id="28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242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hemeOverride" Target="../theme/themeOverride4.xml"/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3CBA13-CDDB-4ACD-BC55-C53EC241B3E4}" type="datetime1">
              <a:rPr lang="zh-CN" altLang="en-US"/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69C46-D6B9-4BFE-8333-DC6E5ECF55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5B95-267C-4E6B-8BDF-18F69260C5B7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1FCD4-EF7D-481F-80D8-1DCF1F2BB574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EBCB-B7AF-4560-831E-BD7ECDA13464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4166-8181-4127-8AB9-406295CD748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2EE4281-C3C1-45B1-8579-F20D3CE11280}" type="datetime1">
              <a:rPr lang="zh-CN" altLang="en-US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48E94D-1D90-481C-B31F-FF0310C020B0}" type="datetime1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学院：信息工程学院  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专业：电子与通信工程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学生：张祥裕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智能协同在三维虚拟实验中的应用</a:t>
            </a:r>
            <a:endParaRPr lang="zh-CN" altLang="en-US" sz="4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109220" indent="0">
              <a:buNone/>
            </a:pPr>
            <a:r>
              <a:rPr lang="zh-CN" altLang="en-US" sz="1600"/>
              <a:t> 每个实验后面都会有相应的习题，这些题目都是从数据库上随机抽取，每个题目的后面都会附带有当前题目的引导提示，通过文字转语音技术进行题目的朗读，当用户在某道题上思考的时间过长的时候，则会用语音的方式引导提示用户，就好像有老师带着做习题。当用户完成当前实验题目时会计算得分并存入数据库。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基于数据手套和语音的人机交互设计和开发</a:t>
            </a:r>
            <a:b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</a:br>
            <a:endParaRPr lang="zh-CN" altLang="en-US"/>
          </a:p>
        </p:txBody>
      </p:sp>
      <p:pic>
        <p:nvPicPr>
          <p:cNvPr id="4" name="图片 3" descr="文字转语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3373755"/>
            <a:ext cx="5007610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系统总框图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基于数据手套和语音的人机交互设计和开发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协同虚拟实验实现原理</a:t>
            </a:r>
            <a:endPara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1600"/>
              <a:t>系统利用</a:t>
            </a:r>
            <a:r>
              <a:rPr lang="en-US" altLang="zh-CN" sz="1600"/>
              <a:t>c/s</a:t>
            </a:r>
            <a:r>
              <a:rPr lang="zh-CN" altLang="en-US" sz="1600"/>
              <a:t>架构实现协同实验仪器位置的同步，用户可以选择在本机上开启服务器程序，也可以连接上别人开启的服务器程序。当需要加入别人开启的协同程序，客户端程序会先拿到本机的</a:t>
            </a:r>
            <a:r>
              <a:rPr lang="en-US" altLang="zh-CN" sz="1600"/>
              <a:t>ip</a:t>
            </a:r>
            <a:r>
              <a:rPr lang="zh-CN" altLang="en-US" sz="1600"/>
              <a:t>地址，再根据本机的</a:t>
            </a:r>
            <a:r>
              <a:rPr lang="en-US" altLang="zh-CN" sz="1600"/>
              <a:t>ip</a:t>
            </a:r>
            <a:r>
              <a:rPr lang="zh-CN" altLang="en-US" sz="1600"/>
              <a:t>地址获取该局域网内的的网段，最后通过</a:t>
            </a:r>
            <a:r>
              <a:rPr lang="en-US" altLang="zh-CN" sz="1600"/>
              <a:t>ping</a:t>
            </a:r>
            <a:r>
              <a:rPr lang="zh-CN" altLang="en-US" sz="1600"/>
              <a:t>的方式扫描该局域网并取得该局域网中所有电脑在线的</a:t>
            </a:r>
            <a:r>
              <a:rPr lang="en-US" altLang="zh-CN" sz="1600"/>
              <a:t>ip</a:t>
            </a:r>
            <a:r>
              <a:rPr lang="zh-CN" altLang="en-US" sz="1600"/>
              <a:t>地址。遍历得到的</a:t>
            </a:r>
            <a:r>
              <a:rPr lang="en-US" altLang="zh-CN" sz="1600"/>
              <a:t>ip,</a:t>
            </a:r>
            <a:r>
              <a:rPr lang="zh-CN" altLang="en-US" sz="1600"/>
              <a:t>如下图：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/>
              <a:t>该局域网的网段为</a:t>
            </a:r>
            <a:r>
              <a:rPr lang="en-US" altLang="zh-CN" sz="1600"/>
              <a:t>192.168.1.0</a:t>
            </a:r>
            <a:r>
              <a:rPr lang="zh-CN" altLang="en-US" sz="1600"/>
              <a:t>。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，再测试各个</a:t>
            </a:r>
            <a:r>
              <a:rPr lang="en-US" altLang="zh-CN" sz="1600">
                <a:sym typeface="+mn-ea"/>
              </a:rPr>
              <a:t>ip</a:t>
            </a:r>
            <a:r>
              <a:rPr lang="zh-CN" altLang="en-US" sz="1600">
                <a:sym typeface="+mn-ea"/>
              </a:rPr>
              <a:t>中某个约定通信</a:t>
            </a:r>
            <a:endParaRPr lang="zh-CN" altLang="en-US" sz="1600">
              <a:sym typeface="+mn-ea"/>
            </a:endParaRPr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的端口是否开启，如果开启，则</a:t>
            </a:r>
            <a:endParaRPr lang="zh-CN" altLang="en-US" sz="1600">
              <a:sym typeface="+mn-ea"/>
            </a:endParaRPr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说明该</a:t>
            </a:r>
            <a:r>
              <a:rPr lang="en-US" altLang="zh-CN" sz="1600">
                <a:sym typeface="+mn-ea"/>
              </a:rPr>
              <a:t>ip</a:t>
            </a:r>
            <a:r>
              <a:rPr lang="zh-CN" altLang="en-US" sz="1600">
                <a:sym typeface="+mn-ea"/>
              </a:rPr>
              <a:t>的电脑开启了服务器程</a:t>
            </a:r>
            <a:endParaRPr lang="zh-CN" altLang="en-US" sz="1600">
              <a:sym typeface="+mn-ea"/>
            </a:endParaRPr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序，全部扫描出来，供用户选择</a:t>
            </a:r>
            <a:endParaRPr lang="zh-CN" altLang="en-US" sz="1600">
              <a:sym typeface="+mn-ea"/>
            </a:endParaRPr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加入，这样可以减少因网络延时</a:t>
            </a:r>
            <a:endParaRPr lang="zh-CN" altLang="en-US" sz="1600">
              <a:sym typeface="+mn-ea"/>
            </a:endParaRPr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而导致客户端之间不同步的问题</a:t>
            </a:r>
            <a:endParaRPr lang="zh-CN" altLang="en-US" sz="1600">
              <a:sym typeface="+mn-ea"/>
            </a:endParaRPr>
          </a:p>
          <a:p>
            <a:pPr marL="109220" indent="0">
              <a:buNone/>
            </a:pPr>
            <a:r>
              <a:rPr lang="zh-CN" altLang="en-US" sz="1600">
                <a:sym typeface="+mn-ea"/>
              </a:rPr>
              <a:t>的发生。</a:t>
            </a:r>
            <a:endParaRPr lang="zh-CN" altLang="en-US" sz="1600"/>
          </a:p>
          <a:p>
            <a:pPr marL="109220" indent="0">
              <a:buNone/>
            </a:pP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协同虚拟实验实现原理</a:t>
            </a:r>
            <a:b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/>
          </a:p>
        </p:txBody>
      </p:sp>
      <p:pic>
        <p:nvPicPr>
          <p:cNvPr id="4" name="图片 3" descr="扫描局域网内的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9655" y="2567305"/>
            <a:ext cx="5003800" cy="3252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en-US" altLang="zh-CN" sz="1600"/>
              <a:t>Unity3D</a:t>
            </a:r>
            <a:r>
              <a:rPr lang="zh-CN" altLang="en-US" sz="1600"/>
              <a:t>客户端连接上服务器端后利用</a:t>
            </a:r>
            <a:r>
              <a:rPr lang="en-US" altLang="zh-CN" sz="1600"/>
              <a:t>Socket</a:t>
            </a:r>
            <a:r>
              <a:rPr lang="zh-CN" altLang="en-US" sz="1600"/>
              <a:t>进行通信，客户端中的仪器中任何一个中一旦发送有位置的变化，就把位置信息发送到服务器端，服务器端通过广播的方式同步到连接上的客户端的仪器的位置。利用碰撞检测原理，当虚拟手模型接触到仪器部件时会触发碰撞事件，在碰撞事件中处理使得仪器部件作为虚拟手模型的子物体，这样随着虚拟手模型的运动而使得抓取的仪器一起跟着运动。而当虚拟手模型中仪器部件接触到其它仪器部件时，分两种情况讨论：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/>
              <a:t>一：组装事件 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/>
              <a:t>如果是当前组装的顺序，则进行组装；如果不是，虚拟手模型中的仪器挣脱虚拟手模型，弹开一定的距离，并利用语音的方式提示正确的组装方式。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/>
              <a:t> 二：非组装事件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/>
              <a:t>根据当前物理实验的物理性质发生应有的事件。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协同虚拟实验实现原理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CS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880" y="4330700"/>
            <a:ext cx="26289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635375" y="3213100"/>
            <a:ext cx="1873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系统总框图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基于数据手套和语音的人机交互设计和开发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协同虚拟实验实现原理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楷体" panose="02010600040101010101" pitchFamily="2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460" y="1722755"/>
            <a:ext cx="1718945" cy="14452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资源、空间等受到限制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361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zh-CN" dirty="0"/>
              <a:t>虚拟现实技术不断发展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19078" y="1887760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传统实验室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844165" y="1959610"/>
            <a:ext cx="173164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3730" y="2270760"/>
            <a:ext cx="941070" cy="2730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44165" y="1722755"/>
            <a:ext cx="1857375" cy="245935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80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8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摆脱了时间上和空间上的限制，但是以动画的方式使得人机交互性差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6026" y="92265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计算机技术不断发展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6" idx="1"/>
          </p:cNvCxnSpPr>
          <p:nvPr/>
        </p:nvCxnSpPr>
        <p:spPr>
          <a:xfrm flipV="1">
            <a:off x="4575810" y="2284730"/>
            <a:ext cx="1475105" cy="1333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6474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67300" y="1507490"/>
            <a:ext cx="18415" cy="763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050915" y="195961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单机</a:t>
            </a:r>
            <a:r>
              <a:rPr lang="en-US" altLang="zh-CN" dirty="0"/>
              <a:t>3D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50915" y="527685"/>
            <a:ext cx="2311400" cy="22136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rtlCol="0" anchor="t" anchorCtr="0"/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实现了三维虚拟场景、虚拟角色，提高了虚拟实验的逼真度和人机交互，但是只能独立完成实验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050915" y="3690620"/>
            <a:ext cx="2199005" cy="6496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/>
              <a:t>协同</a:t>
            </a:r>
            <a:r>
              <a:rPr lang="en-US" altLang="zh-CN" dirty="0"/>
              <a:t>3D</a:t>
            </a:r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150735" y="2609215"/>
            <a:ext cx="0" cy="10814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50800" algn="ct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7046" y="2974340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dirty="0"/>
              <a:t>网络技术不断发展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3"/>
          </p:cNvCxnSpPr>
          <p:nvPr/>
        </p:nvCxnSpPr>
        <p:spPr>
          <a:xfrm>
            <a:off x="6337300" y="3267075"/>
            <a:ext cx="826770" cy="177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8520" y="3559810"/>
            <a:ext cx="2311400" cy="23444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endParaRPr lang="zh-CN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人机交互变得更好，支持多人协作实验，提高学生的合作能力和兴趣</a:t>
            </a:r>
            <a:endParaRPr lang="zh-CN" altLang="en-US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 animBg="1"/>
      <p:bldP spid="28" grpId="0" animBg="1"/>
      <p:bldP spid="7" grpId="0" animBg="1"/>
      <p:bldP spid="8" grpId="0" animBg="1"/>
      <p:bldP spid="16" grpId="0" animBg="1"/>
      <p:bldP spid="17" grpId="0" animBg="1"/>
      <p:bldP spid="20" grpId="0" animBg="1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系统总框图</a:t>
            </a:r>
            <a:endPara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基于数据手套和语音的人机交互设计和开发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协同虚拟实验实现原理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楷体" panose="02010600040101010101" pitchFamily="2" charset="-122"/>
              </a:rPr>
              <a:t>系统总框图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pic>
        <p:nvPicPr>
          <p:cNvPr id="2" name="图片 1" descr="系统总框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" y="873125"/>
            <a:ext cx="8332470" cy="4923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楷体" panose="02010600040101010101" pitchFamily="2" charset="-122"/>
              </a:rPr>
              <a:t>系统总框图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pic>
        <p:nvPicPr>
          <p:cNvPr id="3" name="图片 2" descr="系统总框图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1139190"/>
            <a:ext cx="8293100" cy="4205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系统总框图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基于数据手套和语音的人机交互设计和开发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协同虚拟实验实现原理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1600"/>
              <a:t>数据手套与</a:t>
            </a:r>
            <a:r>
              <a:rPr lang="en-US" altLang="zh-CN" sz="1600"/>
              <a:t>Unity3D</a:t>
            </a:r>
            <a:r>
              <a:rPr lang="zh-CN" altLang="en-US" sz="1600"/>
              <a:t>虚拟场景中的虚拟手模型进行绑定，进而通过用户的手的弯曲来控制虚拟手模型弯曲来抓取物体。由于数据手套上的每个手指都有一个传感器，用来检测每个手指的弯曲程度。在实验前，需要对数据手套进行校准，取数据手套灵敏度最高时的下限数据值和上限数据值，方便进行归一化从而方便计算。如：</a:t>
            </a:r>
            <a:endParaRPr lang="zh-CN" altLang="en-US" sz="1600"/>
          </a:p>
          <a:p>
            <a:pPr marL="109220" indent="0">
              <a:buNone/>
            </a:pPr>
            <a:r>
              <a:rPr lang="zh-CN" altLang="en-US" sz="1600"/>
              <a:t>灵敏度最好时的下限值为</a:t>
            </a:r>
            <a:r>
              <a:rPr lang="en-US" altLang="zh-CN" sz="1600"/>
              <a:t>700</a:t>
            </a:r>
            <a:r>
              <a:rPr lang="zh-CN" altLang="en-US" sz="1600"/>
              <a:t>，上限值为</a:t>
            </a:r>
            <a:r>
              <a:rPr lang="en-US" altLang="zh-CN" sz="1600"/>
              <a:t>1700</a:t>
            </a:r>
            <a:r>
              <a:rPr lang="zh-CN" altLang="en-US" sz="1600"/>
              <a:t>，某一个时刻的值为</a:t>
            </a:r>
            <a:r>
              <a:rPr lang="en-US" altLang="zh-CN" sz="1600"/>
              <a:t>1000</a:t>
            </a:r>
            <a:r>
              <a:rPr lang="zh-CN" altLang="en-US" sz="1600"/>
              <a:t>，则这个时刻归一化后的值为</a:t>
            </a:r>
            <a:r>
              <a:rPr lang="en-US" altLang="zh-CN" sz="1600"/>
              <a:t>(1000-700)/(1700-700)=0.3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</a:b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基于数据手套和语音的人机交互设计和开发</a:t>
            </a:r>
            <a:b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400"/>
          </a:p>
        </p:txBody>
      </p:sp>
      <p:pic>
        <p:nvPicPr>
          <p:cNvPr id="4" name="图片 3" descr="5DT数据手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3740150"/>
            <a:ext cx="5624830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109220" indent="0">
              <a:buNone/>
            </a:pPr>
            <a:r>
              <a:rPr lang="zh-CN" altLang="en-US" sz="1600"/>
              <a:t>通过语音转文字技术控制虚拟手模型的运动，用户通过麦克风输入语音信号，把语音信号转换为文字，再获取文字的首字母，再把首字母与虚拟手模型的运动方向</a:t>
            </a:r>
            <a:r>
              <a:rPr lang="en-US" altLang="zh-CN" sz="1600"/>
              <a:t>(</a:t>
            </a:r>
            <a:r>
              <a:rPr lang="zh-CN" altLang="en-US" sz="1600"/>
              <a:t>上、下、左、右、前、后、停</a:t>
            </a:r>
            <a:r>
              <a:rPr lang="en-US" altLang="zh-CN" sz="1600"/>
              <a:t>)</a:t>
            </a:r>
            <a:r>
              <a:rPr lang="zh-CN" altLang="en-US" sz="1600"/>
              <a:t>的首字母</a:t>
            </a:r>
            <a:r>
              <a:rPr lang="en-US" altLang="zh-CN" sz="1600"/>
              <a:t>s</a:t>
            </a:r>
            <a:r>
              <a:rPr lang="zh-CN" altLang="en-US" sz="1600"/>
              <a:t>、</a:t>
            </a:r>
            <a:r>
              <a:rPr lang="en-US" altLang="zh-CN" sz="1600"/>
              <a:t>x</a:t>
            </a:r>
            <a:r>
              <a:rPr lang="zh-CN" altLang="en-US" sz="1600"/>
              <a:t>、</a:t>
            </a:r>
            <a:r>
              <a:rPr lang="en-US" altLang="zh-CN" sz="1600"/>
              <a:t>z</a:t>
            </a:r>
            <a:r>
              <a:rPr lang="zh-CN" altLang="en-US" sz="1600"/>
              <a:t>、</a:t>
            </a:r>
            <a:r>
              <a:rPr lang="en-US" altLang="zh-CN" sz="1600"/>
              <a:t>y</a:t>
            </a:r>
            <a:r>
              <a:rPr lang="zh-CN" altLang="en-US" sz="1600"/>
              <a:t>、</a:t>
            </a:r>
            <a:r>
              <a:rPr lang="en-US" altLang="zh-CN" sz="1600"/>
              <a:t>q</a:t>
            </a:r>
            <a:r>
              <a:rPr lang="zh-CN" altLang="en-US" sz="1600"/>
              <a:t>、</a:t>
            </a:r>
            <a:r>
              <a:rPr lang="en-US" altLang="zh-CN" sz="1600"/>
              <a:t>h</a:t>
            </a:r>
            <a:r>
              <a:rPr lang="zh-CN" altLang="en-US" sz="1600"/>
              <a:t>、</a:t>
            </a:r>
            <a:r>
              <a:rPr lang="en-US" altLang="zh-CN" sz="1600"/>
              <a:t>t</a:t>
            </a:r>
            <a:r>
              <a:rPr lang="zh-CN" altLang="en-US" sz="1600"/>
              <a:t>，如下图：</a:t>
            </a:r>
            <a:endParaRPr lang="zh-CN" altLang="en-US" sz="1600"/>
          </a:p>
          <a:p>
            <a:pPr marL="109220" indent="0">
              <a:buNone/>
            </a:pP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基于数据手套和语音的人机交互设计和开发</a:t>
            </a:r>
            <a:endPara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4" name="图片 3" descr="语音测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795" y="3131820"/>
            <a:ext cx="4438650" cy="3000375"/>
          </a:xfrm>
          <a:prstGeom prst="rect">
            <a:avLst/>
          </a:prstGeom>
        </p:spPr>
      </p:pic>
      <p:pic>
        <p:nvPicPr>
          <p:cNvPr id="5" name="图片 4" descr="录音测试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0" y="3122295"/>
            <a:ext cx="4419600" cy="3009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1564</Words>
  <Application>WPS 演示</Application>
  <PresentationFormat>全屏显示(4:3)</PresentationFormat>
  <Paragraphs>105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Lucida Sans Unicode</vt:lpstr>
      <vt:lpstr>黑体</vt:lpstr>
      <vt:lpstr>Wingdings 3</vt:lpstr>
      <vt:lpstr>Verdana</vt:lpstr>
      <vt:lpstr>Wingdings 2</vt:lpstr>
      <vt:lpstr>Wingdings 2</vt:lpstr>
      <vt:lpstr>Calibri</vt:lpstr>
      <vt:lpstr>华文楷体</vt:lpstr>
      <vt:lpstr>微软雅黑</vt:lpstr>
      <vt:lpstr>Arial Unicode MS</vt:lpstr>
      <vt:lpstr>Symbol</vt:lpstr>
      <vt:lpstr>Wingdings</vt:lpstr>
      <vt:lpstr>聚合</vt:lpstr>
      <vt:lpstr>PowerPoint 演示文稿</vt:lpstr>
      <vt:lpstr>主要内容</vt:lpstr>
      <vt:lpstr>PowerPoint 演示文稿</vt:lpstr>
      <vt:lpstr>主要内容</vt:lpstr>
      <vt:lpstr>PowerPoint 演示文稿</vt:lpstr>
      <vt:lpstr>PowerPoint 演示文稿</vt:lpstr>
      <vt:lpstr>主要内容</vt:lpstr>
      <vt:lpstr> 基于数据手套和语音的人机交互设计和开发 </vt:lpstr>
      <vt:lpstr>基于数据手套和语音的人机交互设计和开发</vt:lpstr>
      <vt:lpstr> 基于数据手套和语音的人机交互设计和开发 </vt:lpstr>
      <vt:lpstr>主要内容</vt:lpstr>
      <vt:lpstr> 协同虚拟实验实现原理 </vt:lpstr>
      <vt:lpstr>协同虚拟实验实现原理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463</cp:revision>
  <dcterms:created xsi:type="dcterms:W3CDTF">2018-11-24T07:48:00Z</dcterms:created>
  <dcterms:modified xsi:type="dcterms:W3CDTF">2018-11-26T11:51:59Z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2052-11.1.0.8135</vt:lpwstr>
  </property>
</Properties>
</file>