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96" r:id="rId4"/>
    <p:sldId id="258" r:id="rId5"/>
    <p:sldId id="300" r:id="rId6"/>
    <p:sldId id="297" r:id="rId7"/>
    <p:sldId id="293" r:id="rId8"/>
    <p:sldId id="274" r:id="rId9"/>
    <p:sldId id="298" r:id="rId10"/>
    <p:sldId id="262" r:id="rId11"/>
    <p:sldId id="294" r:id="rId12"/>
    <p:sldId id="299" r:id="rId13"/>
    <p:sldId id="275" r:id="rId14"/>
    <p:sldId id="269" r:id="rId15"/>
    <p:sldId id="282" r:id="rId16"/>
    <p:sldId id="263" r:id="rId17"/>
    <p:sldId id="295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4" d="100"/>
          <a:sy n="74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87DE32F-5950-4B0E-9ABE-B429850B18A0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0413A0A-288B-4692-AE17-E078182391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2687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E57F36A-F61E-407A-9E52-038AD37D1536}" type="datetimeFigureOut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F571CF-E0AC-4DF7-B89F-C709E93613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820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A44CD-B5D8-44D0-A38F-72871F7DBEE2}" type="slidenum">
              <a:rPr lang="zh-CN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9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6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2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3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098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A61305-CE55-42B3-8D6F-02ECAAC0EA40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6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3"/>
          <p:cNvSpPr txBox="1"/>
          <p:nvPr userDrawn="1"/>
        </p:nvSpPr>
        <p:spPr>
          <a:xfrm>
            <a:off x="0" y="6488113"/>
            <a:ext cx="34559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广东工业大学硕士学位论文答辩</a:t>
            </a: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E3CBA13-CDDB-4ACD-BC55-C53EC241B3E4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13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14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15C6E10-7388-44C8-8519-09A39691E8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7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658AD-5A87-4676-9C0B-82C4F6E0215A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617F7-836A-42FA-948D-F444CDC9BF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6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38B1-0C7B-4FBA-814F-F222253BAC04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18979-BB5D-4B63-9D03-81C7EA93698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87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CE68-1775-4B30-8814-6291F81B79DF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E0AA4-18CF-45AE-8897-318F9E3BDE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09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069C46-D6B9-4BFE-8333-DC6E5ECF5573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9CBEE-E1F4-4527-81F3-5F9ABAA5B4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10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3D5B95-267C-4E6B-8BDF-18F69260C5B7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B572B-6633-42C9-BA72-93327123ED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98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61FCD4-EF7D-481F-80D8-1DCF1F2BB574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59731-2CB4-4BC0-A11A-71F9760875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539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E6EBCB-B7AF-4560-831E-BD7ECDA13464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6C0B9D-E29C-4DE0-8914-31041C529B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571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ADEB2-111F-4A0F-AEA3-3E5BDD989B12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5C77E-6C7B-4B70-B685-1B03D79CF2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14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D74166-8181-4127-8AB9-406295CD7485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5EBC-789A-4FE1-970B-6E9FE32A77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30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2EE4281-C3C1-45B1-8579-F20D3CE11280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D2DE7-B799-407D-81C9-167A535CAC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51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348E94D-1D90-481C-B31F-FF0310C020B0}" type="datetime1">
              <a:rPr lang="zh-CN" altLang="en-US"/>
              <a:pPr>
                <a:defRPr/>
              </a:pPr>
              <a:t>2015/6/4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zh-CN" altLang="en-US"/>
              <a:t>广东工业大学硕士学位论文答辩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</a:lstStyle>
          <a:p>
            <a:fld id="{2A869656-9F8E-4F73-8E60-C39E73C758E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946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6200775"/>
            <a:ext cx="8636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6200775"/>
            <a:ext cx="2324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98" r:id="rId2"/>
    <p:sldLayoutId id="2147483900" r:id="rId3"/>
    <p:sldLayoutId id="2147483901" r:id="rId4"/>
    <p:sldLayoutId id="2147483902" r:id="rId5"/>
    <p:sldLayoutId id="2147483903" r:id="rId6"/>
    <p:sldLayoutId id="2147483897" r:id="rId7"/>
    <p:sldLayoutId id="2147483904" r:id="rId8"/>
    <p:sldLayoutId id="2147483905" r:id="rId9"/>
    <p:sldLayoutId id="2147483896" r:id="rId10"/>
    <p:sldLayoutId id="21474838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emf"/><Relationship Id="rId9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副标题 2"/>
          <p:cNvSpPr>
            <a:spLocks noGrp="1"/>
          </p:cNvSpPr>
          <p:nvPr>
            <p:ph type="subTitle" idx="1"/>
          </p:nvPr>
        </p:nvSpPr>
        <p:spPr>
          <a:xfrm>
            <a:off x="5292725" y="3429000"/>
            <a:ext cx="3239715" cy="1454150"/>
          </a:xfrm>
        </p:spPr>
        <p:txBody>
          <a:bodyPr/>
          <a:lstStyle/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学院：信息工程学院  </a:t>
            </a: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专业：信息与通信工程</a:t>
            </a:r>
            <a:endParaRPr lang="en-US" altLang="zh-CN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学生：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孙艺萌</a:t>
            </a:r>
            <a:endParaRPr lang="zh-CN" alt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R="0" algn="l" eaLnBrk="1" hangingPunct="1">
              <a:lnSpc>
                <a:spcPct val="90000"/>
              </a:lnSpc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导师：刘东峰教授</a:t>
            </a:r>
            <a:endParaRPr lang="zh-CN" alt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042988" y="1125538"/>
            <a:ext cx="727233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None/>
            </a:pPr>
            <a:r>
              <a:rPr lang="zh-CN" altLang="en-US" sz="4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三维虚拟实验仪器装配过程中关键技术的研究</a:t>
            </a: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4716"/>
              </p:ext>
            </p:extLst>
          </p:nvPr>
        </p:nvGraphicFramePr>
        <p:xfrm>
          <a:off x="0" y="2708920"/>
          <a:ext cx="4464496" cy="341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Visio" r:id="rId3" imgW="5741102" imgH="3491321" progId="Visio.Drawing.11">
                  <p:embed/>
                </p:oleObj>
              </mc:Choice>
              <mc:Fallback>
                <p:oleObj name="Visio" r:id="rId3" imgW="5741102" imgH="3491321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08920"/>
                        <a:ext cx="4464496" cy="34110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2448272" y="5714228"/>
            <a:ext cx="360040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2006739" y="4200536"/>
            <a:ext cx="360040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2330775" y="2790263"/>
            <a:ext cx="360040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888717" y="4836937"/>
            <a:ext cx="360040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16024" y="4836937"/>
            <a:ext cx="360040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3538835" y="3816666"/>
            <a:ext cx="360040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20080" y="3802203"/>
            <a:ext cx="360040" cy="2880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399583" y="4003671"/>
                <a:ext cx="3420889" cy="192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583" y="4003671"/>
                <a:ext cx="3420889" cy="19295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861897" y="1658040"/>
                <a:ext cx="5556280" cy="1885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669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i="1" kern="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kern="100" dirty="0">
                  <a:effectLst/>
                  <a:latin typeface="Times New Roman" panose="02020603050405020304" pitchFamily="18" charset="0"/>
                </a:endParaRPr>
              </a:p>
              <a:p>
                <a:pPr indent="226695"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 kern="100"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kern="1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可装配，且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应在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之前装配；</m:t>
                              </m:r>
                            </m:e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</a:rPr>
                                <m:t>&amp; 0    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不可装配；</m:t>
                              </m:r>
                            </m:e>
                            <m:e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i="1" kern="100">
                                  <a:effectLst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kern="100">
                                  <a:effectLst/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1  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与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可装配，且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应在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zh-CN" kern="100">
                                  <a:effectLst/>
                                  <a:latin typeface="Cambria Math" panose="02040503050406030204" pitchFamily="18" charset="0"/>
                                </a:rPr>
                                <m:t>之后装配；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kern="100" dirty="0">
                  <a:effectLst/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897" y="1658040"/>
                <a:ext cx="5556280" cy="18855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16024" y="387150"/>
            <a:ext cx="716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</a:rPr>
              <a:t>约束邻接矩阵</a:t>
            </a: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CAM </a:t>
            </a:r>
          </a:p>
          <a:p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Constraint adjacency matrix)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28" y="440583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</a:rPr>
              <a:t>位置状态矩阵</a:t>
            </a:r>
            <a:r>
              <a:rPr lang="en-US" altLang="zh-CN" sz="3600" dirty="0" smtClean="0">
                <a:solidFill>
                  <a:schemeClr val="bg2">
                    <a:lumMod val="25000"/>
                  </a:schemeClr>
                </a:solidFill>
              </a:rPr>
              <a:t>PAM (Position-attitude matrix</a:t>
            </a:r>
            <a:r>
              <a:rPr lang="en-US" altLang="zh-CN" sz="3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337"/>
              </p:ext>
            </p:extLst>
          </p:nvPr>
        </p:nvGraphicFramePr>
        <p:xfrm>
          <a:off x="395536" y="1700808"/>
          <a:ext cx="8189912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Visio" r:id="rId3" imgW="8189196" imgH="2278509" progId="Visio.Drawing.11">
                  <p:embed/>
                </p:oleObj>
              </mc:Choice>
              <mc:Fallback>
                <p:oleObj name="Visio" r:id="rId3" imgW="8189196" imgH="2278509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700808"/>
                        <a:ext cx="8189912" cy="227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03648" y="450912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初始</a:t>
            </a:r>
            <a:r>
              <a:rPr lang="en-US" altLang="zh-CN" sz="2400" dirty="0" smtClean="0"/>
              <a:t>PAM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372200" y="450912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最终</a:t>
            </a:r>
            <a:r>
              <a:rPr lang="en-US" altLang="zh-CN" sz="2400" dirty="0" smtClean="0"/>
              <a:t>PAM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816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虚拟装配方法及结构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改进的关键技术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虚拟实验室实现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4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内容占位符 1"/>
          <p:cNvSpPr>
            <a:spLocks/>
          </p:cNvSpPr>
          <p:nvPr/>
        </p:nvSpPr>
        <p:spPr bwMode="auto">
          <a:xfrm>
            <a:off x="201155" y="307706"/>
            <a:ext cx="83740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开发平台的选择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779912" y="2791653"/>
            <a:ext cx="2030736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虚拟</a:t>
            </a:r>
            <a:r>
              <a:rPr lang="zh-CN" altLang="en-US" sz="2400" dirty="0"/>
              <a:t>装配</a:t>
            </a:r>
          </a:p>
        </p:txBody>
      </p:sp>
      <p:sp>
        <p:nvSpPr>
          <p:cNvPr id="3" name="椭圆 2"/>
          <p:cNvSpPr/>
          <p:nvPr/>
        </p:nvSpPr>
        <p:spPr>
          <a:xfrm>
            <a:off x="4644008" y="412311"/>
            <a:ext cx="3312368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GameManager</a:t>
            </a:r>
            <a:endParaRPr lang="zh-CN" altLang="en-US" sz="2400" dirty="0"/>
          </a:p>
        </p:txBody>
      </p:sp>
      <p:sp>
        <p:nvSpPr>
          <p:cNvPr id="29" name="椭圆 28"/>
          <p:cNvSpPr/>
          <p:nvPr/>
        </p:nvSpPr>
        <p:spPr>
          <a:xfrm>
            <a:off x="7700646" y="2019126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QT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279386" y="1143464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OSG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6332494" y="5269411"/>
            <a:ext cx="13681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ODE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781632" y="4328879"/>
            <a:ext cx="2030736" cy="725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物理仿真</a:t>
            </a:r>
            <a:endParaRPr lang="zh-CN" altLang="en-US" sz="2400" dirty="0"/>
          </a:p>
        </p:txBody>
      </p:sp>
      <p:sp>
        <p:nvSpPr>
          <p:cNvPr id="33" name="椭圆 32"/>
          <p:cNvSpPr/>
          <p:nvPr/>
        </p:nvSpPr>
        <p:spPr>
          <a:xfrm>
            <a:off x="6203032" y="2594544"/>
            <a:ext cx="1422412" cy="637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界面</a:t>
            </a:r>
          </a:p>
        </p:txBody>
      </p:sp>
      <p:sp>
        <p:nvSpPr>
          <p:cNvPr id="34" name="椭圆 33"/>
          <p:cNvSpPr/>
          <p:nvPr/>
        </p:nvSpPr>
        <p:spPr>
          <a:xfrm>
            <a:off x="963462" y="2067248"/>
            <a:ext cx="2056297" cy="6364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场景管理</a:t>
            </a:r>
            <a:endParaRPr lang="zh-CN" altLang="en-US" sz="2400" dirty="0"/>
          </a:p>
        </p:txBody>
      </p:sp>
      <p:sp>
        <p:nvSpPr>
          <p:cNvPr id="35" name="椭圆 34"/>
          <p:cNvSpPr/>
          <p:nvPr/>
        </p:nvSpPr>
        <p:spPr>
          <a:xfrm>
            <a:off x="4183086" y="1404871"/>
            <a:ext cx="2003565" cy="629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仿真</a:t>
            </a:r>
            <a:r>
              <a:rPr lang="zh-CN" altLang="en-US" sz="2400" dirty="0" smtClean="0"/>
              <a:t>管理</a:t>
            </a:r>
            <a:endParaRPr lang="zh-CN" altLang="en-US" sz="2400" dirty="0"/>
          </a:p>
        </p:txBody>
      </p:sp>
      <p:sp>
        <p:nvSpPr>
          <p:cNvPr id="36" name="椭圆 35"/>
          <p:cNvSpPr/>
          <p:nvPr/>
        </p:nvSpPr>
        <p:spPr>
          <a:xfrm>
            <a:off x="1647538" y="3849531"/>
            <a:ext cx="2003565" cy="629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消息</a:t>
            </a:r>
            <a:r>
              <a:rPr lang="zh-CN" altLang="en-US" sz="2400" dirty="0" smtClean="0"/>
              <a:t>管理</a:t>
            </a:r>
            <a:endParaRPr lang="zh-CN" altLang="en-US" sz="2400" dirty="0"/>
          </a:p>
        </p:txBody>
      </p:sp>
      <p:sp>
        <p:nvSpPr>
          <p:cNvPr id="37" name="椭圆 36"/>
          <p:cNvSpPr/>
          <p:nvPr/>
        </p:nvSpPr>
        <p:spPr>
          <a:xfrm>
            <a:off x="755576" y="5126123"/>
            <a:ext cx="2895527" cy="6293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OnMessage</a:t>
            </a:r>
            <a:r>
              <a:rPr lang="en-US" altLang="zh-CN" sz="2400" dirty="0"/>
              <a:t>()</a:t>
            </a:r>
            <a:endParaRPr lang="zh-CN" altLang="en-US" sz="2400" dirty="0"/>
          </a:p>
        </p:txBody>
      </p:sp>
      <p:cxnSp>
        <p:nvCxnSpPr>
          <p:cNvPr id="6" name="曲线连接符 5"/>
          <p:cNvCxnSpPr>
            <a:stCxn id="35" idx="4"/>
            <a:endCxn id="2" idx="0"/>
          </p:cNvCxnSpPr>
          <p:nvPr/>
        </p:nvCxnSpPr>
        <p:spPr>
          <a:xfrm rot="5400000">
            <a:off x="4611341" y="2218125"/>
            <a:ext cx="757468" cy="38958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stCxn id="34" idx="6"/>
            <a:endCxn id="2" idx="1"/>
          </p:cNvCxnSpPr>
          <p:nvPr/>
        </p:nvCxnSpPr>
        <p:spPr>
          <a:xfrm>
            <a:off x="3019759" y="2385459"/>
            <a:ext cx="1057547" cy="54328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2" idx="3"/>
            <a:endCxn id="36" idx="7"/>
          </p:cNvCxnSpPr>
          <p:nvPr/>
        </p:nvCxnSpPr>
        <p:spPr>
          <a:xfrm rot="5400000">
            <a:off x="3541985" y="3406371"/>
            <a:ext cx="351024" cy="71961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/>
          <p:nvPr/>
        </p:nvCxnSpPr>
        <p:spPr>
          <a:xfrm rot="16200000" flipH="1">
            <a:off x="5117934" y="3794693"/>
            <a:ext cx="601122" cy="46725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33" idx="3"/>
          </p:cNvCxnSpPr>
          <p:nvPr/>
        </p:nvCxnSpPr>
        <p:spPr>
          <a:xfrm flipV="1">
            <a:off x="5810648" y="3138554"/>
            <a:ext cx="600691" cy="93337"/>
          </a:xfrm>
          <a:prstGeom prst="curvedConnector4">
            <a:avLst>
              <a:gd name="adj1" fmla="val 32661"/>
              <a:gd name="adj2" fmla="val -144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endCxn id="30" idx="5"/>
          </p:cNvCxnSpPr>
          <p:nvPr/>
        </p:nvCxnSpPr>
        <p:spPr>
          <a:xfrm rot="16200000" flipV="1">
            <a:off x="1441927" y="1640416"/>
            <a:ext cx="399021" cy="38852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5400000" flipH="1" flipV="1">
            <a:off x="5335860" y="1088611"/>
            <a:ext cx="416496" cy="21602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flipV="1">
            <a:off x="7308304" y="2385459"/>
            <a:ext cx="392342" cy="20908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36" idx="4"/>
            <a:endCxn id="37" idx="0"/>
          </p:cNvCxnSpPr>
          <p:nvPr/>
        </p:nvCxnSpPr>
        <p:spPr>
          <a:xfrm rot="5400000">
            <a:off x="2102692" y="4579494"/>
            <a:ext cx="647278" cy="445981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32" idx="5"/>
            <a:endCxn id="31" idx="0"/>
          </p:cNvCxnSpPr>
          <p:nvPr/>
        </p:nvCxnSpPr>
        <p:spPr>
          <a:xfrm rot="16200000" flipH="1">
            <a:off x="6605083" y="4857924"/>
            <a:ext cx="321378" cy="5015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614752" y="2778901"/>
            <a:ext cx="2361057" cy="936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Delta3D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0" grpId="0" animBg="1"/>
      <p:bldP spid="31" grpId="0" animBg="1"/>
      <p:bldP spid="37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387" y="1700807"/>
            <a:ext cx="1024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627030"/>
              </p:ext>
            </p:extLst>
          </p:nvPr>
        </p:nvGraphicFramePr>
        <p:xfrm>
          <a:off x="179388" y="1700808"/>
          <a:ext cx="8867559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8" name="Visio" r:id="rId3" imgW="7247912" imgH="1781292" progId="Visio.Drawing.11">
                  <p:embed/>
                </p:oleObj>
              </mc:Choice>
              <mc:Fallback>
                <p:oleObj name="Visio" r:id="rId3" imgW="7247912" imgH="17812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700808"/>
                        <a:ext cx="8867559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1"/>
          <p:cNvSpPr>
            <a:spLocks/>
          </p:cNvSpPr>
          <p:nvPr/>
        </p:nvSpPr>
        <p:spPr bwMode="auto">
          <a:xfrm>
            <a:off x="179512" y="404664"/>
            <a:ext cx="83740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虚拟实验室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3635375" y="3213100"/>
            <a:ext cx="18732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b="1">
                <a:ea typeface="黑体" panose="02010609060101010101" pitchFamily="49" charset="-122"/>
              </a:rPr>
              <a:t>谢谢</a:t>
            </a:r>
            <a:r>
              <a:rPr lang="en-US" altLang="zh-CN" sz="6000" b="1">
                <a:ea typeface="黑体" panose="02010609060101010101" pitchFamily="49" charset="-122"/>
              </a:rPr>
              <a:t>!</a:t>
            </a:r>
            <a:endParaRPr lang="zh-CN" altLang="en-US" sz="60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9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0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1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2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4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5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7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0" name="内容占位符 1"/>
          <p:cNvSpPr>
            <a:spLocks/>
          </p:cNvSpPr>
          <p:nvPr/>
        </p:nvSpPr>
        <p:spPr bwMode="auto">
          <a:xfrm>
            <a:off x="107950" y="620713"/>
            <a:ext cx="83740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碰撞检测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72" name="Rectangle 28"/>
          <p:cNvSpPr>
            <a:spLocks noChangeArrowheads="1"/>
          </p:cNvSpPr>
          <p:nvPr/>
        </p:nvSpPr>
        <p:spPr bwMode="auto">
          <a:xfrm>
            <a:off x="0" y="256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47564" y="2623784"/>
            <a:ext cx="2736304" cy="620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“扫掠和裁剪”方法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89838" y="2565400"/>
            <a:ext cx="2736304" cy="679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构造并遍历包围盒树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755576" y="1484784"/>
            <a:ext cx="25202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初步碰撞检测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197850" y="1484784"/>
            <a:ext cx="252028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</a:t>
            </a:r>
            <a:r>
              <a:rPr lang="zh-CN" altLang="en-US" dirty="0" smtClean="0"/>
              <a:t>碰撞检测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326098" y="1701527"/>
            <a:ext cx="1872208" cy="116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4287" y="3644422"/>
            <a:ext cx="40206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将所有物体的</a:t>
            </a:r>
            <a:r>
              <a:rPr lang="en-US" altLang="zh-CN" kern="100" dirty="0">
                <a:latin typeface="Times New Roman" panose="02020603050405020304" pitchFamily="18" charset="0"/>
              </a:rPr>
              <a:t>AABB</a:t>
            </a: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包围盒投影到三个坐标轴上，并对每个物体在各坐标轴投影区间的边界值进行排序，当两个物体的包围盒在所有坐标轴的投影区间均有重叠，则两包围盒相交。</a:t>
            </a:r>
            <a:endParaRPr lang="zh-CN" altLang="en-US" dirty="0"/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4644008" y="384519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343757"/>
              </p:ext>
            </p:extLst>
          </p:nvPr>
        </p:nvGraphicFramePr>
        <p:xfrm>
          <a:off x="4427983" y="3644422"/>
          <a:ext cx="4600923" cy="209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Visio" r:id="rId3" imgW="5816146" imgH="2645079" progId="Visio.Drawing.11">
                  <p:embed/>
                </p:oleObj>
              </mc:Choice>
              <mc:Fallback>
                <p:oleObj name="Visio" r:id="rId3" imgW="5816146" imgH="2645079" progId="Visio.Drawing.11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3" y="3644422"/>
                        <a:ext cx="4600923" cy="2095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9" grpId="0" animBg="1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/>
          </p:cNvSpPr>
          <p:nvPr/>
        </p:nvSpPr>
        <p:spPr bwMode="auto">
          <a:xfrm>
            <a:off x="179512" y="404664"/>
            <a:ext cx="83740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物理仿真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7" y="1340767"/>
            <a:ext cx="125686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326203"/>
              </p:ext>
            </p:extLst>
          </p:nvPr>
        </p:nvGraphicFramePr>
        <p:xfrm>
          <a:off x="1667575" y="3293732"/>
          <a:ext cx="5397933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Visio" r:id="rId3" imgW="5741102" imgH="3491321" progId="Visio.Drawing.11">
                  <p:embed/>
                </p:oleObj>
              </mc:Choice>
              <mc:Fallback>
                <p:oleObj name="Visio" r:id="rId3" imgW="5741102" imgH="349132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75" y="3293732"/>
                        <a:ext cx="5397933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1" y="1127881"/>
            <a:ext cx="7457143" cy="2038095"/>
          </a:xfrm>
          <a:prstGeom prst="rect">
            <a:avLst/>
          </a:prstGeom>
        </p:spPr>
      </p:pic>
      <p:pic>
        <p:nvPicPr>
          <p:cNvPr id="64530" name="图片 4" descr="3-130S0193G11U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29" name="图片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239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28" name="图片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27" name="图片 12" descr="3-130S019402Q4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49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虚拟装配方法及结构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改进的关键技术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虚拟实验室的实现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虚拟装配方法及结构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改进的关键技术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虚拟实验室的实现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6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355976" y="836713"/>
            <a:ext cx="2520280" cy="186814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可以快速处理及操作复杂的图形对象，并能提供精确的数据分析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640544" y="2996952"/>
            <a:ext cx="2304256" cy="25922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大多是实验现象及结果的展示，缺少对实验仪器的认知及教学评估，与虚拟环境的交互操作缺少灵活性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698" name="内容占位符 1"/>
          <p:cNvSpPr>
            <a:spLocks noGrp="1"/>
          </p:cNvSpPr>
          <p:nvPr>
            <p:ph idx="1"/>
          </p:nvPr>
        </p:nvSpPr>
        <p:spPr>
          <a:xfrm>
            <a:off x="251520" y="260646"/>
            <a:ext cx="4104456" cy="504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华文楷体" panose="02010600040101010101" pitchFamily="2" charset="-122"/>
              </a:rPr>
              <a:t>选题背景和意义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  <a:p>
            <a:pPr eaLnBrk="1" hangingPunct="1"/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2996952"/>
            <a:ext cx="1718727" cy="151216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资源、空间等受到限制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70381" y="2339975"/>
            <a:ext cx="1440160" cy="5849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虚拟现实技术不断发展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683568" y="3139345"/>
            <a:ext cx="1584176" cy="649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传统实验室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4037924" y="3139344"/>
            <a:ext cx="1584176" cy="649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虚拟</a:t>
            </a:r>
            <a:r>
              <a:rPr lang="zh-CN" altLang="en-US" dirty="0" smtClean="0"/>
              <a:t>实验室</a:t>
            </a:r>
            <a:endParaRPr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2267743" y="3464192"/>
            <a:ext cx="1770181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067601" y="2924944"/>
            <a:ext cx="45719" cy="539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830012" y="2045372"/>
            <a:ext cx="1584176" cy="537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虚拟装配技术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5234185" y="2582997"/>
            <a:ext cx="45719" cy="55634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923927" y="1844824"/>
            <a:ext cx="4968553" cy="21633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818361" y="2326451"/>
            <a:ext cx="2074119" cy="147732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</a:rPr>
              <a:t>可以实现对实验仪器的认知、装配及使用，并获得数据用于</a:t>
            </a:r>
            <a:r>
              <a:rPr lang="zh-CN" altLang="zh-CN" dirty="0" smtClean="0">
                <a:latin typeface="宋体" panose="02010600030101010101" pitchFamily="2" charset="-122"/>
              </a:rPr>
              <a:t>教学</a:t>
            </a:r>
            <a:r>
              <a:rPr lang="zh-CN" altLang="en-US" dirty="0" smtClean="0">
                <a:latin typeface="宋体" panose="02010600030101010101" pitchFamily="2" charset="-122"/>
              </a:rPr>
              <a:t>以及</a:t>
            </a:r>
            <a:r>
              <a:rPr lang="zh-CN" altLang="zh-CN" dirty="0" smtClean="0">
                <a:latin typeface="宋体" panose="02010600030101010101" pitchFamily="2" charset="-122"/>
              </a:rPr>
              <a:t>评估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4" grpId="0" animBg="1"/>
      <p:bldP spid="10" grpId="0" animBg="1"/>
      <p:bldP spid="11" grpId="0" animBg="1"/>
      <p:bldP spid="25" grpId="0" animBg="1"/>
      <p:bldP spid="28" grpId="0" animBg="1"/>
      <p:bldP spid="26" grpId="0" animBg="1"/>
      <p:bldP spid="29" grpId="0" animBg="1"/>
      <p:bldP spid="32" grpId="0" animBg="1"/>
      <p:bldP spid="33" grpId="0" animBg="1"/>
      <p:bldP spid="40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/>
          </p:cNvSpPr>
          <p:nvPr/>
        </p:nvSpPr>
        <p:spPr bwMode="auto">
          <a:xfrm>
            <a:off x="186208" y="250546"/>
            <a:ext cx="837406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虚拟实验室的发展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87624" y="1412776"/>
            <a:ext cx="208823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2D</a:t>
            </a:r>
          </a:p>
          <a:p>
            <a:pPr algn="ctr"/>
            <a:r>
              <a:rPr lang="zh-CN" altLang="en-US" dirty="0" smtClean="0"/>
              <a:t>数据展示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139952" y="1664804"/>
            <a:ext cx="1099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103120" y="1485082"/>
            <a:ext cx="1988493" cy="863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2D+3D</a:t>
            </a:r>
          </a:p>
          <a:p>
            <a:pPr algn="ctr"/>
            <a:r>
              <a:rPr lang="zh-CN" altLang="en-US" dirty="0" smtClean="0"/>
              <a:t>数据</a:t>
            </a:r>
            <a:r>
              <a:rPr lang="en-US" altLang="zh-CN" dirty="0" smtClean="0"/>
              <a:t>+</a:t>
            </a:r>
            <a:r>
              <a:rPr lang="zh-CN" altLang="en-US" dirty="0" smtClean="0"/>
              <a:t>实验现象</a:t>
            </a:r>
            <a:endParaRPr lang="zh-CN" altLang="en-US" dirty="0"/>
          </a:p>
        </p:txBody>
      </p:sp>
      <p:pic>
        <p:nvPicPr>
          <p:cNvPr id="8" name="Picture 4" descr="分压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20" y="826808"/>
            <a:ext cx="3657600" cy="261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北京师范大学Evlab系统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88" y="471312"/>
            <a:ext cx="355239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下箭头 11"/>
          <p:cNvSpPr/>
          <p:nvPr/>
        </p:nvSpPr>
        <p:spPr>
          <a:xfrm>
            <a:off x="6885099" y="2850191"/>
            <a:ext cx="373906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103120" y="4384635"/>
            <a:ext cx="1700461" cy="967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</a:p>
          <a:p>
            <a:pPr algn="ctr"/>
            <a:r>
              <a:rPr lang="zh-CN" altLang="en-US" dirty="0" smtClean="0"/>
              <a:t>数据</a:t>
            </a:r>
            <a:r>
              <a:rPr lang="en-US" altLang="zh-CN" dirty="0" smtClean="0"/>
              <a:t>+</a:t>
            </a:r>
            <a:r>
              <a:rPr lang="zh-CN" altLang="en-US" dirty="0" smtClean="0"/>
              <a:t>动画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16" y="3793882"/>
            <a:ext cx="2880320" cy="2089644"/>
          </a:xfrm>
          <a:prstGeom prst="rect">
            <a:avLst/>
          </a:prstGeom>
        </p:spPr>
      </p:pic>
      <p:sp>
        <p:nvSpPr>
          <p:cNvPr id="14" name="左箭头 13"/>
          <p:cNvSpPr/>
          <p:nvPr/>
        </p:nvSpPr>
        <p:spPr>
          <a:xfrm>
            <a:off x="4214723" y="4539598"/>
            <a:ext cx="1296144" cy="335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691680" y="4231127"/>
            <a:ext cx="2060016" cy="952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</a:p>
          <a:p>
            <a:pPr algn="ctr"/>
            <a:r>
              <a:rPr lang="zh-CN" altLang="en-US" dirty="0" smtClean="0"/>
              <a:t>展示</a:t>
            </a:r>
            <a:r>
              <a:rPr lang="en-US" altLang="zh-CN" dirty="0" smtClean="0"/>
              <a:t>+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11" name="Picture 6" descr="NYE49ITJ}%%~1E9WU1TOP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55" y="3648326"/>
            <a:ext cx="4371975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$J$I3$K)1RS0%{VT{I9P4C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33" y="3472798"/>
            <a:ext cx="3124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8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虚拟装配方法及结构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改进的关键技术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虚拟实验室的实现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2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3" t="10447" r="10868" b="7722"/>
          <a:stretch/>
        </p:blipFill>
        <p:spPr>
          <a:xfrm>
            <a:off x="342276" y="1367396"/>
            <a:ext cx="4248472" cy="3384377"/>
          </a:xfrm>
          <a:prstGeom prst="rect">
            <a:avLst/>
          </a:prstGeom>
        </p:spPr>
      </p:pic>
      <p:sp>
        <p:nvSpPr>
          <p:cNvPr id="4" name="内容占位符 1"/>
          <p:cNvSpPr>
            <a:spLocks noGrp="1"/>
          </p:cNvSpPr>
          <p:nvPr>
            <p:ph type="title"/>
          </p:nvPr>
        </p:nvSpPr>
        <p:spPr bwMode="auto">
          <a:xfrm>
            <a:off x="395536" y="47996"/>
            <a:ext cx="8229600" cy="6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虚拟装配方法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691397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自底向上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300652" y="682078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自顶向下</a:t>
            </a:r>
            <a:endParaRPr lang="zh-CN" altLang="en-US" sz="24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61" y="2002309"/>
            <a:ext cx="2781300" cy="2114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37" y="1320394"/>
            <a:ext cx="2276475" cy="441960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765433" y="4581128"/>
            <a:ext cx="3327957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侧重子单元的建模，零件具有可重用</a:t>
            </a:r>
            <a:r>
              <a:rPr lang="zh-CN" altLang="zh-CN" dirty="0" smtClean="0"/>
              <a:t>性</a:t>
            </a:r>
            <a:r>
              <a:rPr lang="zh-CN" altLang="en-US" dirty="0" smtClean="0"/>
              <a:t>，操作容易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62" y="1196752"/>
            <a:ext cx="2895238" cy="5457143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419041" y="4686847"/>
            <a:ext cx="3086487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/>
              <a:t>布局</a:t>
            </a:r>
            <a:r>
              <a:rPr lang="zh-CN" altLang="zh-CN" dirty="0"/>
              <a:t>清晰</a:t>
            </a:r>
            <a:r>
              <a:rPr lang="zh-CN" altLang="zh-CN" dirty="0" smtClean="0"/>
              <a:t>，</a:t>
            </a:r>
            <a:r>
              <a:rPr lang="zh-CN" altLang="en-US" dirty="0"/>
              <a:t>强调整体设计，协同要求高，</a:t>
            </a:r>
            <a:r>
              <a:rPr lang="zh-CN" altLang="zh-CN" dirty="0" smtClean="0"/>
              <a:t>适合</a:t>
            </a:r>
            <a:r>
              <a:rPr lang="zh-CN" altLang="zh-CN" dirty="0"/>
              <a:t>具有大量零件的大型组件的装配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5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4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4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4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5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5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5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5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54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58" name="内容占位符 1"/>
          <p:cNvSpPr>
            <a:spLocks/>
          </p:cNvSpPr>
          <p:nvPr/>
        </p:nvSpPr>
        <p:spPr bwMode="auto">
          <a:xfrm>
            <a:off x="143020" y="376581"/>
            <a:ext cx="83740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虚拟装配结构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61" name="Rectangle 6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63" name="Rectangle 67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10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>
            <a:off x="441071" y="1826916"/>
            <a:ext cx="1877734" cy="66557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3D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流程图: 多文档 5"/>
          <p:cNvSpPr/>
          <p:nvPr/>
        </p:nvSpPr>
        <p:spPr>
          <a:xfrm>
            <a:off x="498325" y="2915585"/>
            <a:ext cx="1882651" cy="855782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虚拟装配模型</a:t>
            </a:r>
            <a:endParaRPr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1357564" y="2497855"/>
            <a:ext cx="45719" cy="41191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83203" y="4390243"/>
            <a:ext cx="1440160" cy="5774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数据输入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609971" y="4390243"/>
            <a:ext cx="1440160" cy="5774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虚拟装配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576291" y="4390243"/>
            <a:ext cx="1440160" cy="57747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数据输出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357564" y="3714313"/>
            <a:ext cx="45719" cy="65079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123363" y="4617559"/>
            <a:ext cx="1486608" cy="155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3646340" y="3717032"/>
            <a:ext cx="1403792" cy="478864"/>
          </a:xfrm>
          <a:prstGeom prst="flowChartProcess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场景管理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3502323" y="2915410"/>
            <a:ext cx="1728192" cy="513415"/>
          </a:xfrm>
          <a:prstGeom prst="flowChartProcess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虚拟装配管理</a:t>
            </a:r>
            <a:endParaRPr lang="zh-CN" altLang="en-US" dirty="0"/>
          </a:p>
        </p:txBody>
      </p:sp>
      <p:sp>
        <p:nvSpPr>
          <p:cNvPr id="41" name="右箭头 40"/>
          <p:cNvSpPr/>
          <p:nvPr/>
        </p:nvSpPr>
        <p:spPr>
          <a:xfrm>
            <a:off x="5096579" y="4617559"/>
            <a:ext cx="1486608" cy="155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资料带 13"/>
          <p:cNvSpPr/>
          <p:nvPr/>
        </p:nvSpPr>
        <p:spPr>
          <a:xfrm>
            <a:off x="2268109" y="5514448"/>
            <a:ext cx="1378230" cy="770411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1907704" y="4992854"/>
            <a:ext cx="576064" cy="626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491880" y="4992854"/>
            <a:ext cx="360040" cy="521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240214" y="2495871"/>
            <a:ext cx="2195881" cy="27333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多文档 21"/>
          <p:cNvSpPr/>
          <p:nvPr/>
        </p:nvSpPr>
        <p:spPr>
          <a:xfrm>
            <a:off x="6583187" y="2951529"/>
            <a:ext cx="1605186" cy="986119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模型及信息</a:t>
            </a:r>
            <a:endParaRPr lang="zh-CN" altLang="en-US" dirty="0"/>
          </a:p>
        </p:txBody>
      </p:sp>
      <p:sp>
        <p:nvSpPr>
          <p:cNvPr id="25" name="上箭头 24"/>
          <p:cNvSpPr/>
          <p:nvPr/>
        </p:nvSpPr>
        <p:spPr>
          <a:xfrm>
            <a:off x="7296371" y="3937648"/>
            <a:ext cx="45719" cy="452595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多文档 27"/>
          <p:cNvSpPr/>
          <p:nvPr/>
        </p:nvSpPr>
        <p:spPr>
          <a:xfrm>
            <a:off x="524611" y="2908164"/>
            <a:ext cx="1856365" cy="86320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静态三维模型</a:t>
            </a:r>
            <a:endParaRPr lang="zh-CN" altLang="en-US" dirty="0"/>
          </a:p>
        </p:txBody>
      </p:sp>
      <p:sp>
        <p:nvSpPr>
          <p:cNvPr id="29" name="下箭头标注 28"/>
          <p:cNvSpPr/>
          <p:nvPr/>
        </p:nvSpPr>
        <p:spPr>
          <a:xfrm>
            <a:off x="2213556" y="3630311"/>
            <a:ext cx="1206316" cy="98724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约束条件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989970" y="2433031"/>
            <a:ext cx="158417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简化判断条件</a:t>
            </a:r>
            <a:endParaRPr lang="zh-CN" altLang="en-US" dirty="0"/>
          </a:p>
        </p:txBody>
      </p:sp>
      <p:sp>
        <p:nvSpPr>
          <p:cNvPr id="34" name="下箭头 33"/>
          <p:cNvSpPr/>
          <p:nvPr/>
        </p:nvSpPr>
        <p:spPr>
          <a:xfrm>
            <a:off x="7228111" y="4992854"/>
            <a:ext cx="227957" cy="521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波形 34"/>
          <p:cNvSpPr/>
          <p:nvPr/>
        </p:nvSpPr>
        <p:spPr>
          <a:xfrm>
            <a:off x="6505691" y="5422163"/>
            <a:ext cx="1656184" cy="770411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物理仿真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09971" y="548680"/>
            <a:ext cx="5066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设置约束条件，简化装配过程，实现物理仿真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4" grpId="0" animBg="1"/>
      <p:bldP spid="3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选题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的背景和意义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虚拟装配方法及结构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改进的关键技术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虚拟实验室实现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41325" y="4826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2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5313</TotalTime>
  <Words>444</Words>
  <Application>Microsoft Office PowerPoint</Application>
  <PresentationFormat>全屏显示(4:3)</PresentationFormat>
  <Paragraphs>111</Paragraphs>
  <Slides>17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黑体</vt:lpstr>
      <vt:lpstr>华文楷体</vt:lpstr>
      <vt:lpstr>华文新魏</vt:lpstr>
      <vt:lpstr>宋体</vt:lpstr>
      <vt:lpstr>Arial</vt:lpstr>
      <vt:lpstr>Calibri</vt:lpstr>
      <vt:lpstr>Cambria Math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Visio</vt:lpstr>
      <vt:lpstr>PowerPoint 演示文稿</vt:lpstr>
      <vt:lpstr>主要内容</vt:lpstr>
      <vt:lpstr>主要内容</vt:lpstr>
      <vt:lpstr>PowerPoint 演示文稿</vt:lpstr>
      <vt:lpstr>PowerPoint 演示文稿</vt:lpstr>
      <vt:lpstr>主要内容</vt:lpstr>
      <vt:lpstr>虚拟装配方法</vt:lpstr>
      <vt:lpstr>PowerPoint 演示文稿</vt:lpstr>
      <vt:lpstr>主要内容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</cp:lastModifiedBy>
  <cp:revision>435</cp:revision>
  <dcterms:modified xsi:type="dcterms:W3CDTF">2015-06-04T12:35:43Z</dcterms:modified>
</cp:coreProperties>
</file>