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96" r:id="rId5"/>
    <p:sldId id="258" r:id="rId6"/>
    <p:sldId id="331" r:id="rId7"/>
    <p:sldId id="335" r:id="rId8"/>
    <p:sldId id="338" r:id="rId9"/>
    <p:sldId id="330" r:id="rId10"/>
    <p:sldId id="341" r:id="rId11"/>
    <p:sldId id="342" r:id="rId12"/>
    <p:sldId id="344" r:id="rId13"/>
    <p:sldId id="346" r:id="rId14"/>
    <p:sldId id="347" r:id="rId15"/>
    <p:sldId id="348" r:id="rId16"/>
    <p:sldId id="349" r:id="rId17"/>
    <p:sldId id="28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4" d="100"/>
          <a:sy n="74" d="100"/>
        </p:scale>
        <p:origin x="1386" y="72"/>
      </p:cViewPr>
      <p:guideLst>
        <p:guide orient="horz" pos="22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7DE32F-5950-4B0E-9ABE-B429850B18A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13A0A-288B-4692-AE17-E0781823912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57F36A-F61E-407A-9E52-038AD37D153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F571CF-E0AC-4DF7-B89F-C709E936138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A44CD-B5D8-44D0-A38F-72871F7DBEE2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4.xml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3CBA13-CDDB-4ACD-BC55-C53EC241B3E4}" type="datetime1">
              <a:rPr lang="zh-CN" altLang="en-US"/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5C6E10-7388-44C8-8519-09A39691E8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58AD-5A87-4676-9C0B-82C4F6E021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617F7-836A-42FA-948D-F444CDC9BF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38B1-0C7B-4FBA-814F-F222253BAC0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18979-BB5D-4B63-9D03-81C7EA9369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CE68-1775-4B30-8814-6291F81B79D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0AA4-18CF-45AE-8897-318F9E3BDE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69C46-D6B9-4BFE-8333-DC6E5ECF55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CBEE-E1F4-4527-81F3-5F9ABAA5B454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5B95-267C-4E6B-8BDF-18F69260C5B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B572B-6633-42C9-BA72-93327123ED51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1FCD4-EF7D-481F-80D8-1DCF1F2BB574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9731-2CB4-4BC0-A11A-71F97608756A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EBCB-B7AF-4560-831E-BD7ECDA13464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0B9D-E29C-4DE0-8914-31041C529BE8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ADEB2-111F-4A0F-AEA3-3E5BDD989B12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C77E-6C7B-4B70-B685-1B03D79CF2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4166-8181-4127-8AB9-406295CD748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5EBC-789A-4FE1-970B-6E9FE32A774F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EE4281-C3C1-45B1-8579-F20D3CE11280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D2DE7-B799-407D-81C9-167A535CAC45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48E94D-1D90-481C-B31F-FF0310C020B0}" type="datetime1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fld id="{2A869656-9F8E-4F73-8E60-C39E73C758ED}" type="slidenum">
              <a:rPr lang="zh-CN" altLang="en-US"/>
            </a:fld>
            <a:endParaRPr lang="en-US" altLang="zh-CN"/>
          </a:p>
        </p:txBody>
      </p:sp>
      <p:pic>
        <p:nvPicPr>
          <p:cNvPr id="194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6200775"/>
            <a:ext cx="863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6200775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27605;&#19994;&#31572;&#36777;&#30456;&#20851;&#25991;&#20214;\&#22823;&#39134;&#26426;&#21327;&#21516;&#23454;&#39564;.mp4" TargetMode="External"/><Relationship Id="rId2" Type="http://schemas.openxmlformats.org/officeDocument/2006/relationships/hyperlink" Target="&#27605;&#19994;&#31572;&#36777;&#30456;&#20851;&#25991;&#20214;\3d&#20223;&#30495;&#23454;&#39564;.mp4" TargetMode="External"/><Relationship Id="rId1" Type="http://schemas.openxmlformats.org/officeDocument/2006/relationships/hyperlink" Target="&#27605;&#19994;&#31572;&#36777;&#30456;&#20851;&#25991;&#20214;\&#20551;3d&#20223;&#30495;&#23454;&#39564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605;&#19994;&#31572;&#36777;&#30456;&#20851;&#25991;&#20214;\&#21327;&#21516;&#35770;&#25991;&#20998;&#26512;.png" TargetMode="External"/><Relationship Id="rId1" Type="http://schemas.openxmlformats.org/officeDocument/2006/relationships/hyperlink" Target="&#27605;&#19994;&#31572;&#36777;&#30456;&#20851;&#25991;&#20214;\&#24635;&#32467;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27605;&#19994;&#31572;&#36777;&#30456;&#20851;&#25991;&#20214;\&#26234;&#33021;&#21327;&#21516;&#20223;&#30495;&#31995;&#32479;" TargetMode="External"/><Relationship Id="rId2" Type="http://schemas.openxmlformats.org/officeDocument/2006/relationships/hyperlink" Target="&#27605;&#19994;&#31572;&#36777;&#30456;&#20851;&#25991;&#20214;\&#38382;&#39064;&#31572;&#26696;&#23545;&#35757;&#32451;&#31995;&#32479;" TargetMode="External"/><Relationship Id="rId1" Type="http://schemas.openxmlformats.org/officeDocument/2006/relationships/hyperlink" Target="&#27605;&#19994;&#31572;&#36777;&#30456;&#20851;&#25991;&#20214;\&#20064;&#39064;&#31649;&#29702;&#31995;&#32479;\&#20064;&#39064;&#31649;&#29702;&#31995;&#32479;.ex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副标题 2"/>
          <p:cNvSpPr>
            <a:spLocks noGrp="1"/>
          </p:cNvSpPr>
          <p:nvPr>
            <p:ph type="subTitle" idx="1"/>
          </p:nvPr>
        </p:nvSpPr>
        <p:spPr>
          <a:xfrm>
            <a:off x="5292725" y="3429000"/>
            <a:ext cx="3239715" cy="145415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学院：信息工程学院  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专业：电子与通信工程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学生：张祥裕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导师：刘东峰教授</a:t>
            </a:r>
            <a:endParaRPr lang="zh-CN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42988" y="1125538"/>
            <a:ext cx="7272337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智能协同在三维虚拟实验中的应用</a:t>
            </a:r>
            <a:endParaRPr lang="zh-CN" altLang="en-US" sz="4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聊天室</a:t>
            </a:r>
            <a:endParaRPr lang="zh-CN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1850" y="1417955"/>
          <a:ext cx="7480935" cy="443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838575" imgH="2276475" progId="Visio.Drawing.11">
                  <p:embed/>
                </p:oleObj>
              </mc:Choice>
              <mc:Fallback>
                <p:oleObj name="" r:id="rId2" imgW="3838575" imgH="22764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1850" y="1417955"/>
                        <a:ext cx="7480935" cy="443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1180"/>
            <a:ext cx="7855585" cy="362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72895"/>
            <a:ext cx="7854950" cy="4437380"/>
          </a:xfrm>
          <a:prstGeom prst="rect">
            <a:avLst/>
          </a:prstGeom>
        </p:spPr>
      </p:pic>
      <p:pic>
        <p:nvPicPr>
          <p:cNvPr id="15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0" y="2149475"/>
            <a:ext cx="7710805" cy="234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作用：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进入系统时，简单介绍欢迎信息和系统信息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通过语音的方式指导学生进行登录或者注册操作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通过语音的方式朗读习题题目和给出提示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智能语音</a:t>
            </a:r>
            <a:endParaRPr lang="zh-CN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智能语音</a:t>
            </a:r>
            <a:endParaRPr lang="zh-CN" altLang="en-US" sz="2800"/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1301115" y="1600200"/>
          <a:ext cx="6994525" cy="412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95650" imgH="1943100" progId="Visio.Drawing.11">
                  <p:embed/>
                </p:oleObj>
              </mc:Choice>
              <mc:Fallback>
                <p:oleObj name="" r:id="rId1" imgW="3295650" imgH="19431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1115" y="1600200"/>
                        <a:ext cx="6994525" cy="4122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智能答疑</a:t>
            </a:r>
            <a:endParaRPr lang="en-US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687070" y="1417955"/>
          <a:ext cx="7385685" cy="443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57600" imgH="2200275" progId="Visio.Drawing.11">
                  <p:embed/>
                </p:oleObj>
              </mc:Choice>
              <mc:Fallback>
                <p:oleObj name="" r:id="rId1" imgW="3657600" imgH="22002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7070" y="1417955"/>
                        <a:ext cx="7385685" cy="4438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2306955"/>
            <a:ext cx="7691755" cy="244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协同习题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3226435" y="3763010"/>
            <a:ext cx="1873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黑体" panose="02010609060101010101" pitchFamily="49" charset="-122"/>
              </a:rPr>
              <a:t>谢谢</a:t>
            </a:r>
            <a:r>
              <a:rPr lang="en-US" altLang="zh-CN" sz="6000" b="1">
                <a:ea typeface="黑体" panose="02010609060101010101" pitchFamily="49" charset="-122"/>
              </a:rPr>
              <a:t>!</a:t>
            </a:r>
            <a:endParaRPr lang="zh-CN" altLang="en-US" sz="6000" b="1"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68630" y="760730"/>
          <a:ext cx="798004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45"/>
              </a:tblGrid>
              <a:tr h="2884170">
                <a:tc>
                  <a:txBody>
                    <a:bodyPr/>
                    <a:p>
                      <a:pPr indent="0">
                        <a:spcBef>
                          <a:spcPct val="20000"/>
                        </a:spcBef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宋体" panose="02010600030101010101" pitchFamily="2" charset="-122"/>
                        </a:rPr>
                        <a:t>本论文在刘东峰老师的悉心指导下完成，谨向老师致以最崇高的敬意和衷心感谢！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  <a:sym typeface="宋体" panose="02010600030101010101" pitchFamily="2" charset="-122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Arial" panose="020B0604020202020204" pitchFamily="34" charset="0"/>
                        </a:rPr>
                        <a:t>感谢各位专家评委！ 感谢各位老师、同学！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Arial" panose="020B0604020202020204" pitchFamily="34" charset="0"/>
                        </a:rPr>
                        <a:t>请多提出宝贵意见！</a:t>
                      </a:r>
                      <a:r>
                        <a:rPr lang="zh-CN" altLang="en-US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请</a:t>
                      </a:r>
                      <a:r>
                        <a:rPr lang="zh-CN" altLang="en-US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多提出宝贵意见！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选题</a:t>
            </a: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的背景和意义</a:t>
            </a: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/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460" y="1722755"/>
            <a:ext cx="1718945" cy="14452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资源、空间等受到限制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361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虚拟现实技术不断发展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9078" y="1887760"/>
            <a:ext cx="1584176" cy="649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传统实验室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44165" y="1959610"/>
            <a:ext cx="173164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3730" y="2270760"/>
            <a:ext cx="941070" cy="2730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44165" y="1722120"/>
            <a:ext cx="1857375" cy="229044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" action="ppaction://hlinkfile"/>
            </a:endParaRPr>
          </a:p>
          <a:p>
            <a:pPr algn="ctr"/>
            <a:r>
              <a:rPr lang="en-US" altLang="zh-CN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2D</a:t>
            </a:r>
            <a:r>
              <a:rPr lang="zh-CN" altLang="en-US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虚拟实验</a:t>
            </a:r>
            <a:r>
              <a:rPr lang="zh-CN" altLang="en-US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把现实中的实验转移到虚拟环境中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602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计算机技术不断发展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endCxn id="16" idx="1"/>
          </p:cNvCxnSpPr>
          <p:nvPr/>
        </p:nvCxnSpPr>
        <p:spPr>
          <a:xfrm flipV="1">
            <a:off x="4575810" y="2284730"/>
            <a:ext cx="1475105" cy="1333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6474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6730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050915" y="195961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0915" y="527685"/>
            <a:ext cx="2311400" cy="22136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rtlCol="0" anchor="t" anchorCtr="0"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实现了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三维虚拟场景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、虚拟角色，提高了虚拟实验的逼真度和人机交互，但是只能独立完成实验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50915" y="369062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150735" y="2609215"/>
            <a:ext cx="0" cy="1081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508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7046" y="2974340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网络技术不断发展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6337300" y="3267075"/>
            <a:ext cx="826770" cy="17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8520" y="3689985"/>
            <a:ext cx="2311400" cy="221424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人机交互变得更好，支持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多人协作实验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，提高学生的合作能力和兴趣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 animBg="1"/>
      <p:bldP spid="28" grpId="0" animBg="1"/>
      <p:bldP spid="7" grpId="0" bldLvl="0" animBg="1"/>
      <p:bldP spid="8" grpId="0" animBg="1"/>
      <p:bldP spid="16" grpId="0" animBg="1"/>
      <p:bldP spid="17" grpId="0" animBg="1"/>
      <p:bldP spid="20" grpId="0" animBg="1"/>
      <p:bldP spid="18" grpId="0" animBg="1"/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109220" indent="0" eaLnBrk="1" hangingPunct="1"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5145" y="1227455"/>
            <a:ext cx="7458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目前的协同实验系统的研究主要集中在以下四个方面：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增加辅助协同实验的手段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设备使协同实验更加真实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）改变协同的形式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）协同算法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选题</a:t>
            </a: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的背景和意义</a:t>
            </a:r>
            <a:endParaRPr lang="en-US" altLang="zh-CN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40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解决同步问题的算法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帧同步算法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(Lockstep)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导航预测算法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Dead Reckoning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en-US" altLang="zh-CN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解决并发问题的算法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加锁法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串行化法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令牌环法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多令牌环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”+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操作队列法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主要研究内容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常用的协同算法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file"/>
              </a:rPr>
              <a:t>习题管理系统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2" action="ppaction://hlinkfile"/>
              </a:rPr>
              <a:t>问题答案对训练系统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3" action="ppaction://hlinkfile"/>
              </a:rPr>
              <a:t>智能协同仿真实验系统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主要研究内容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三大系统</a:t>
            </a:r>
            <a:endParaRPr lang="zh-CN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刷脸登录模块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聊天室模块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智能语音模块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智能答疑模块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endParaRPr lang="en-US" altLang="zh-CN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09220" indent="0">
              <a:buNone/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协同习题模块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智能协同仿真实验系统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刷脸登录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30275" y="1770380"/>
          <a:ext cx="7282815" cy="331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3981450" imgH="1819275" progId="Visio.Drawing.11">
                  <p:embed/>
                </p:oleObj>
              </mc:Choice>
              <mc:Fallback>
                <p:oleObj name="" r:id="rId1" imgW="3981450" imgH="1819275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0275" y="1770380"/>
                        <a:ext cx="7282815" cy="3317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1578610"/>
            <a:ext cx="6917690" cy="370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85" y="1578610"/>
            <a:ext cx="6918325" cy="370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" y="1578610"/>
            <a:ext cx="6917690" cy="374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70487516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776</Words>
  <Application>WPS 演示</Application>
  <PresentationFormat>全屏显示(4:3)</PresentationFormat>
  <Paragraphs>121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Lucida Sans Unicode</vt:lpstr>
      <vt:lpstr>黑体</vt:lpstr>
      <vt:lpstr>Wingdings 3</vt:lpstr>
      <vt:lpstr>Symbol</vt:lpstr>
      <vt:lpstr>Verdana</vt:lpstr>
      <vt:lpstr>Wingdings 2</vt:lpstr>
      <vt:lpstr>Wingdings 2</vt:lpstr>
      <vt:lpstr>Calibri</vt:lpstr>
      <vt:lpstr>微软雅黑</vt:lpstr>
      <vt:lpstr>楷体</vt:lpstr>
      <vt:lpstr>华文楷体</vt:lpstr>
      <vt:lpstr>Arial Unicode MS</vt:lpstr>
      <vt:lpstr>Wingdings</vt:lpstr>
      <vt:lpstr>聚合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主要研究内容——常用的协同算法</vt:lpstr>
      <vt:lpstr>主要研究内容——三大系统</vt:lpstr>
      <vt:lpstr>智能协同仿真实验系统——五大功能模块</vt:lpstr>
      <vt:lpstr>五大功能模块——刷脸登录</vt:lpstr>
      <vt:lpstr>五大功能模块——聊天室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503</cp:revision>
  <dcterms:created xsi:type="dcterms:W3CDTF">2018-11-24T07:48:00Z</dcterms:created>
  <dcterms:modified xsi:type="dcterms:W3CDTF">2020-05-15T03:28:06Z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2052-11.1.0.9584</vt:lpwstr>
  </property>
</Properties>
</file>