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2" r:id="rId1"/>
  </p:sldMasterIdLst>
  <p:notesMasterIdLst>
    <p:notesMasterId r:id="rId26"/>
  </p:notesMasterIdLst>
  <p:handoutMasterIdLst>
    <p:handoutMasterId r:id="rId27"/>
  </p:handoutMasterIdLst>
  <p:sldIdLst>
    <p:sldId id="256" r:id="rId2"/>
    <p:sldId id="257" r:id="rId3"/>
    <p:sldId id="382" r:id="rId4"/>
    <p:sldId id="385" r:id="rId5"/>
    <p:sldId id="386" r:id="rId6"/>
    <p:sldId id="393" r:id="rId7"/>
    <p:sldId id="399" r:id="rId8"/>
    <p:sldId id="403" r:id="rId9"/>
    <p:sldId id="416" r:id="rId10"/>
    <p:sldId id="394" r:id="rId11"/>
    <p:sldId id="395" r:id="rId12"/>
    <p:sldId id="405" r:id="rId13"/>
    <p:sldId id="396" r:id="rId14"/>
    <p:sldId id="397" r:id="rId15"/>
    <p:sldId id="413" r:id="rId16"/>
    <p:sldId id="410" r:id="rId17"/>
    <p:sldId id="414" r:id="rId18"/>
    <p:sldId id="415" r:id="rId19"/>
    <p:sldId id="404" r:id="rId20"/>
    <p:sldId id="389" r:id="rId21"/>
    <p:sldId id="383" r:id="rId22"/>
    <p:sldId id="387" r:id="rId23"/>
    <p:sldId id="388" r:id="rId24"/>
    <p:sldId id="402" r:id="rId25"/>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3300"/>
    <a:srgbClr val="8DC00C"/>
    <a:srgbClr val="AAE80E"/>
    <a:srgbClr val="FFFFFF"/>
    <a:srgbClr val="7C7CBC"/>
    <a:srgbClr val="EAEA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88848" autoAdjust="0"/>
  </p:normalViewPr>
  <p:slideViewPr>
    <p:cSldViewPr>
      <p:cViewPr>
        <p:scale>
          <a:sx n="100" d="100"/>
          <a:sy n="100" d="100"/>
        </p:scale>
        <p:origin x="-129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e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9" Type="http://schemas.openxmlformats.org/officeDocument/2006/relationships/image" Target="../media/image5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0"/>
          </a:xfrm>
          <a:prstGeom prst="rect">
            <a:avLst/>
          </a:prstGeom>
        </p:spPr>
        <p:txBody>
          <a:bodyPr vert="horz" lIns="94759" tIns="47380" rIns="94759" bIns="47380" rtlCol="0"/>
          <a:lstStyle>
            <a:lvl1pPr algn="l">
              <a:defRPr sz="1200"/>
            </a:lvl1pPr>
          </a:lstStyle>
          <a:p>
            <a:endParaRPr lang="zh-CN" altLang="en-US"/>
          </a:p>
        </p:txBody>
      </p:sp>
      <p:sp>
        <p:nvSpPr>
          <p:cNvPr id="3" name="Date Placeholder 2"/>
          <p:cNvSpPr>
            <a:spLocks noGrp="1"/>
          </p:cNvSpPr>
          <p:nvPr>
            <p:ph type="dt" sz="quarter" idx="1"/>
          </p:nvPr>
        </p:nvSpPr>
        <p:spPr>
          <a:xfrm>
            <a:off x="4021295" y="1"/>
            <a:ext cx="3076363" cy="511730"/>
          </a:xfrm>
          <a:prstGeom prst="rect">
            <a:avLst/>
          </a:prstGeom>
        </p:spPr>
        <p:txBody>
          <a:bodyPr vert="horz" lIns="94759" tIns="47380" rIns="94759" bIns="47380" rtlCol="0"/>
          <a:lstStyle>
            <a:lvl1pPr algn="r">
              <a:defRPr sz="1200"/>
            </a:lvl1pPr>
          </a:lstStyle>
          <a:p>
            <a:fld id="{296AFD4D-31B1-4AB8-B1AA-637C57282FB2}" type="datetimeFigureOut">
              <a:rPr lang="zh-CN" altLang="en-US" smtClean="0"/>
              <a:t>2017/9/9</a:t>
            </a:fld>
            <a:endParaRPr lang="zh-CN" altLang="en-US"/>
          </a:p>
        </p:txBody>
      </p:sp>
      <p:sp>
        <p:nvSpPr>
          <p:cNvPr id="4" name="Footer Placeholder 3"/>
          <p:cNvSpPr>
            <a:spLocks noGrp="1"/>
          </p:cNvSpPr>
          <p:nvPr>
            <p:ph type="ftr" sz="quarter" idx="2"/>
          </p:nvPr>
        </p:nvSpPr>
        <p:spPr>
          <a:xfrm>
            <a:off x="1" y="9721107"/>
            <a:ext cx="3076363" cy="511730"/>
          </a:xfrm>
          <a:prstGeom prst="rect">
            <a:avLst/>
          </a:prstGeom>
        </p:spPr>
        <p:txBody>
          <a:bodyPr vert="horz" lIns="94759" tIns="47380" rIns="94759" bIns="4738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4021295" y="9721107"/>
            <a:ext cx="3076363" cy="511730"/>
          </a:xfrm>
          <a:prstGeom prst="rect">
            <a:avLst/>
          </a:prstGeom>
        </p:spPr>
        <p:txBody>
          <a:bodyPr vert="horz" lIns="94759" tIns="47380" rIns="94759" bIns="47380" rtlCol="0" anchor="b"/>
          <a:lstStyle>
            <a:lvl1pPr algn="r">
              <a:defRPr sz="1200"/>
            </a:lvl1pPr>
          </a:lstStyle>
          <a:p>
            <a:fld id="{76010E3E-B8C5-438C-94BF-AF2D51EAEFB4}" type="slidenum">
              <a:rPr lang="zh-CN" altLang="en-US" smtClean="0"/>
              <a:t>‹#›</a:t>
            </a:fld>
            <a:endParaRPr lang="zh-CN" altLang="en-US"/>
          </a:p>
        </p:txBody>
      </p:sp>
    </p:spTree>
    <p:extLst>
      <p:ext uri="{BB962C8B-B14F-4D97-AF65-F5344CB8AC3E}">
        <p14:creationId xmlns:p14="http://schemas.microsoft.com/office/powerpoint/2010/main" val="3018806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0"/>
          </a:xfrm>
          <a:prstGeom prst="rect">
            <a:avLst/>
          </a:prstGeom>
        </p:spPr>
        <p:txBody>
          <a:bodyPr vert="horz" lIns="94759" tIns="47380" rIns="94759" bIns="47380" rtlCol="0"/>
          <a:lstStyle>
            <a:lvl1pPr algn="l">
              <a:defRPr sz="1200"/>
            </a:lvl1pPr>
          </a:lstStyle>
          <a:p>
            <a:endParaRPr lang="zh-CN" altLang="en-US"/>
          </a:p>
        </p:txBody>
      </p:sp>
      <p:sp>
        <p:nvSpPr>
          <p:cNvPr id="3" name="Date Placeholder 2"/>
          <p:cNvSpPr>
            <a:spLocks noGrp="1"/>
          </p:cNvSpPr>
          <p:nvPr>
            <p:ph type="dt" idx="1"/>
          </p:nvPr>
        </p:nvSpPr>
        <p:spPr>
          <a:xfrm>
            <a:off x="4021295" y="1"/>
            <a:ext cx="3076363" cy="511730"/>
          </a:xfrm>
          <a:prstGeom prst="rect">
            <a:avLst/>
          </a:prstGeom>
        </p:spPr>
        <p:txBody>
          <a:bodyPr vert="horz" lIns="94759" tIns="47380" rIns="94759" bIns="47380" rtlCol="0"/>
          <a:lstStyle>
            <a:lvl1pPr algn="r">
              <a:defRPr sz="1200"/>
            </a:lvl1pPr>
          </a:lstStyle>
          <a:p>
            <a:fld id="{BC98EEEF-97CC-49C4-ABD7-0F85E007D094}" type="datetimeFigureOut">
              <a:rPr lang="zh-CN" altLang="en-US" smtClean="0"/>
              <a:pPr/>
              <a:t>2017/9/9</a:t>
            </a:fld>
            <a:endParaRPr lang="zh-CN" altLang="en-US"/>
          </a:p>
        </p:txBody>
      </p:sp>
      <p:sp>
        <p:nvSpPr>
          <p:cNvPr id="4" name="Slide Image Placehold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4759" tIns="47380" rIns="94759" bIns="47380" rtlCol="0" anchor="ctr"/>
          <a:lstStyle/>
          <a:p>
            <a:endParaRPr lang="zh-CN" altLang="en-US"/>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59" tIns="47380" rIns="94759" bIns="4738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1" y="9721107"/>
            <a:ext cx="3076363" cy="511730"/>
          </a:xfrm>
          <a:prstGeom prst="rect">
            <a:avLst/>
          </a:prstGeom>
        </p:spPr>
        <p:txBody>
          <a:bodyPr vert="horz" lIns="94759" tIns="47380" rIns="94759" bIns="4738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4021295" y="9721107"/>
            <a:ext cx="3076363" cy="511730"/>
          </a:xfrm>
          <a:prstGeom prst="rect">
            <a:avLst/>
          </a:prstGeom>
        </p:spPr>
        <p:txBody>
          <a:bodyPr vert="horz" lIns="94759" tIns="47380" rIns="94759" bIns="47380" rtlCol="0" anchor="b"/>
          <a:lstStyle>
            <a:lvl1pPr algn="r">
              <a:defRPr sz="1200"/>
            </a:lvl1pPr>
          </a:lstStyle>
          <a:p>
            <a:fld id="{1C12BA1C-EFC9-4B89-9F0E-F6CFD4998062}" type="slidenum">
              <a:rPr lang="zh-CN" altLang="en-US" smtClean="0"/>
              <a:pPr/>
              <a:t>‹#›</a:t>
            </a:fld>
            <a:endParaRPr lang="zh-CN" altLang="en-US"/>
          </a:p>
        </p:txBody>
      </p:sp>
    </p:spTree>
    <p:extLst>
      <p:ext uri="{BB962C8B-B14F-4D97-AF65-F5344CB8AC3E}">
        <p14:creationId xmlns:p14="http://schemas.microsoft.com/office/powerpoint/2010/main" val="302602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C12BA1C-EFC9-4B89-9F0E-F6CFD4998062}" type="slidenum">
              <a:rPr lang="zh-CN" altLang="en-US" smtClean="0"/>
              <a:pPr/>
              <a:t>1</a:t>
            </a:fld>
            <a:endParaRPr lang="zh-CN" altLang="en-US"/>
          </a:p>
        </p:txBody>
      </p:sp>
    </p:spTree>
    <p:extLst>
      <p:ext uri="{BB962C8B-B14F-4D97-AF65-F5344CB8AC3E}">
        <p14:creationId xmlns:p14="http://schemas.microsoft.com/office/powerpoint/2010/main" val="4140112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C12BA1C-EFC9-4B89-9F0E-F6CFD4998062}" type="slidenum">
              <a:rPr lang="zh-CN" altLang="en-US" smtClean="0"/>
              <a:pPr/>
              <a:t>2</a:t>
            </a:fld>
            <a:endParaRPr lang="zh-CN" altLang="en-US"/>
          </a:p>
        </p:txBody>
      </p:sp>
    </p:spTree>
    <p:extLst>
      <p:ext uri="{BB962C8B-B14F-4D97-AF65-F5344CB8AC3E}">
        <p14:creationId xmlns:p14="http://schemas.microsoft.com/office/powerpoint/2010/main" val="996202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1C12BA1C-EFC9-4B89-9F0E-F6CFD4998062}" type="slidenum">
              <a:rPr lang="zh-CN" altLang="en-US" smtClean="0"/>
              <a:pPr/>
              <a:t>7</a:t>
            </a:fld>
            <a:endParaRPr lang="zh-CN" altLang="en-US"/>
          </a:p>
        </p:txBody>
      </p:sp>
    </p:spTree>
    <p:extLst>
      <p:ext uri="{BB962C8B-B14F-4D97-AF65-F5344CB8AC3E}">
        <p14:creationId xmlns:p14="http://schemas.microsoft.com/office/powerpoint/2010/main" val="4248044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12BA1C-EFC9-4B89-9F0E-F6CFD4998062}" type="slidenum">
              <a:rPr lang="zh-CN" altLang="en-US" smtClean="0"/>
              <a:pPr/>
              <a:t>8</a:t>
            </a:fld>
            <a:endParaRPr lang="zh-CN" altLang="en-US"/>
          </a:p>
        </p:txBody>
      </p:sp>
    </p:spTree>
    <p:extLst>
      <p:ext uri="{BB962C8B-B14F-4D97-AF65-F5344CB8AC3E}">
        <p14:creationId xmlns:p14="http://schemas.microsoft.com/office/powerpoint/2010/main" val="357808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12BA1C-EFC9-4B89-9F0E-F6CFD4998062}" type="slidenum">
              <a:rPr lang="zh-CN" altLang="en-US" smtClean="0"/>
              <a:pPr/>
              <a:t>9</a:t>
            </a:fld>
            <a:endParaRPr lang="zh-CN" altLang="en-US"/>
          </a:p>
        </p:txBody>
      </p:sp>
    </p:spTree>
    <p:extLst>
      <p:ext uri="{BB962C8B-B14F-4D97-AF65-F5344CB8AC3E}">
        <p14:creationId xmlns:p14="http://schemas.microsoft.com/office/powerpoint/2010/main" val="3262730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12BA1C-EFC9-4B89-9F0E-F6CFD4998062}" type="slidenum">
              <a:rPr lang="zh-CN" altLang="en-US" smtClean="0"/>
              <a:pPr/>
              <a:t>10</a:t>
            </a:fld>
            <a:endParaRPr lang="zh-CN" altLang="en-US"/>
          </a:p>
        </p:txBody>
      </p:sp>
    </p:spTree>
    <p:extLst>
      <p:ext uri="{BB962C8B-B14F-4D97-AF65-F5344CB8AC3E}">
        <p14:creationId xmlns:p14="http://schemas.microsoft.com/office/powerpoint/2010/main" val="3262730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12BA1C-EFC9-4B89-9F0E-F6CFD4998062}" type="slidenum">
              <a:rPr lang="zh-CN" altLang="en-US" smtClean="0"/>
              <a:pPr/>
              <a:t>19</a:t>
            </a:fld>
            <a:endParaRPr lang="zh-CN" altLang="en-US"/>
          </a:p>
        </p:txBody>
      </p:sp>
    </p:spTree>
    <p:extLst>
      <p:ext uri="{BB962C8B-B14F-4D97-AF65-F5344CB8AC3E}">
        <p14:creationId xmlns:p14="http://schemas.microsoft.com/office/powerpoint/2010/main" val="3321181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grpSp>
      </p:grpSp>
      <p:sp>
        <p:nvSpPr>
          <p:cNvPr id="25499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25499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0A055986-ADBB-457A-A422-91531B99340A}" type="slidenum">
              <a:rPr lang="en-US" altLang="zh-CN"/>
              <a:pPr>
                <a:defRPr/>
              </a:pPr>
              <a:t>‹#›</a:t>
            </a:fld>
            <a:endParaRPr lang="en-US" altLang="zh-CN"/>
          </a:p>
        </p:txBody>
      </p:sp>
    </p:spTree>
    <p:extLst>
      <p:ext uri="{BB962C8B-B14F-4D97-AF65-F5344CB8AC3E}">
        <p14:creationId xmlns:p14="http://schemas.microsoft.com/office/powerpoint/2010/main" val="20598836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BAD5CA65-1605-4715-A311-3A8E072C5E50}"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7501577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708F918A-04CB-4C49-9E20-679CEDECFDAD}"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5475826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8229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4000500"/>
            <a:ext cx="8229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767AB13F-9764-426A-82F9-0A6E9DC2E668}"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8109995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7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3"/>
          <p:cNvSpPr>
            <a:spLocks noGrp="1" noChangeArrowheads="1"/>
          </p:cNvSpPr>
          <p:nvPr>
            <p:ph type="sldNum" sz="quarter" idx="11"/>
          </p:nvPr>
        </p:nvSpPr>
        <p:spPr>
          <a:ln/>
        </p:spPr>
        <p:txBody>
          <a:bodyPr/>
          <a:lstStyle>
            <a:lvl1pPr>
              <a:defRPr/>
            </a:lvl1pPr>
          </a:lstStyle>
          <a:p>
            <a:pPr>
              <a:defRPr/>
            </a:pPr>
            <a:fld id="{F8321D71-9DDA-40A0-9C38-D1FE509F5F0E}" type="slidenum">
              <a:rPr lang="en-US" altLang="zh-CN"/>
              <a:pPr>
                <a:defRPr/>
              </a:pPr>
              <a:t>‹#›</a:t>
            </a:fld>
            <a:endParaRPr lang="en-US" altLang="zh-CN"/>
          </a:p>
        </p:txBody>
      </p:sp>
      <p:sp>
        <p:nvSpPr>
          <p:cNvPr id="8"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868028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C735852-C3D1-47BA-BCD0-DA320EE053F0}"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501852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B2E6F3A3-065F-4EE1-8B82-1C85E785B9B2}"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4245151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ECB7E70B-98F7-47F4-B34C-183843663D40}"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1717460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589F4430-96CA-4D3D-BC75-9C7BA46444B8}"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805102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833FDFBA-DC87-4BD7-BF7F-D650BB2C22B6}"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8151472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2C489971-4F5F-4D77-8E92-388E0DB0C45E}"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6071821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657DF003-F0E3-4915-B2D9-E27BFB45E189}"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592212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1E7596ED-A536-4E20-9014-3598F17BA1DB}"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17337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A7FC9190-E4EE-416C-AB62-15450FD6DD4E}"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7474528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53954"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n-US" altLang="zh-CN"/>
          </a:p>
        </p:txBody>
      </p:sp>
      <p:sp>
        <p:nvSpPr>
          <p:cNvPr id="253955"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DFA43DB8-E9A8-4C04-BEBC-3C71E48EB5EB}" type="slidenum">
              <a:rPr lang="en-US" altLang="zh-CN"/>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53968"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4111"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 id="2147484108" r:id="rId12"/>
    <p:sldLayoutId id="2147484109" r:id="rId13"/>
    <p:sldLayoutId id="2147484110" r:id="rId14"/>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ea typeface="宋体" pitchFamily="2" charset="-122"/>
        </a:defRPr>
      </a:lvl2pPr>
      <a:lvl3pPr algn="l" rtl="0" eaLnBrk="0" fontAlgn="base" hangingPunct="0">
        <a:spcBef>
          <a:spcPct val="0"/>
        </a:spcBef>
        <a:spcAft>
          <a:spcPct val="0"/>
        </a:spcAft>
        <a:defRPr sz="4400" b="1">
          <a:solidFill>
            <a:schemeClr val="tx1"/>
          </a:solidFill>
          <a:latin typeface="Arial" charset="0"/>
          <a:ea typeface="宋体" pitchFamily="2" charset="-122"/>
        </a:defRPr>
      </a:lvl3pPr>
      <a:lvl4pPr algn="l" rtl="0" eaLnBrk="0" fontAlgn="base" hangingPunct="0">
        <a:spcBef>
          <a:spcPct val="0"/>
        </a:spcBef>
        <a:spcAft>
          <a:spcPct val="0"/>
        </a:spcAft>
        <a:defRPr sz="4400" b="1">
          <a:solidFill>
            <a:schemeClr val="tx1"/>
          </a:solidFill>
          <a:latin typeface="Arial" charset="0"/>
          <a:ea typeface="宋体" pitchFamily="2" charset="-122"/>
        </a:defRPr>
      </a:lvl4pPr>
      <a:lvl5pPr algn="l" rtl="0" eaLnBrk="0" fontAlgn="base" hangingPunct="0">
        <a:spcBef>
          <a:spcPct val="0"/>
        </a:spcBef>
        <a:spcAft>
          <a:spcPct val="0"/>
        </a:spcAft>
        <a:defRPr sz="4400" b="1">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7.wmf"/><Relationship Id="rId5" Type="http://schemas.openxmlformats.org/officeDocument/2006/relationships/oleObject" Target="../embeddings/oleObject11.bin"/><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0.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15.bin"/><Relationship Id="rId14" Type="http://schemas.openxmlformats.org/officeDocument/2006/relationships/image" Target="../media/image4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22.bin"/><Relationship Id="rId18" Type="http://schemas.openxmlformats.org/officeDocument/2006/relationships/image" Target="../media/image51.wmf"/><Relationship Id="rId3" Type="http://schemas.openxmlformats.org/officeDocument/2006/relationships/image" Target="../media/image54.png"/><Relationship Id="rId21" Type="http://schemas.openxmlformats.org/officeDocument/2006/relationships/oleObject" Target="../embeddings/oleObject26.bin"/><Relationship Id="rId7" Type="http://schemas.openxmlformats.org/officeDocument/2006/relationships/oleObject" Target="../embeddings/oleObject19.bin"/><Relationship Id="rId12" Type="http://schemas.openxmlformats.org/officeDocument/2006/relationships/image" Target="../media/image48.wmf"/><Relationship Id="rId17" Type="http://schemas.openxmlformats.org/officeDocument/2006/relationships/oleObject" Target="../embeddings/oleObject24.bin"/><Relationship Id="rId2" Type="http://schemas.openxmlformats.org/officeDocument/2006/relationships/slideLayout" Target="../slideLayouts/slideLayout2.xml"/><Relationship Id="rId16" Type="http://schemas.openxmlformats.org/officeDocument/2006/relationships/image" Target="../media/image50.wmf"/><Relationship Id="rId20" Type="http://schemas.openxmlformats.org/officeDocument/2006/relationships/image" Target="../media/image52.wmf"/><Relationship Id="rId1" Type="http://schemas.openxmlformats.org/officeDocument/2006/relationships/vmlDrawing" Target="../drawings/vmlDrawing5.vml"/><Relationship Id="rId6" Type="http://schemas.openxmlformats.org/officeDocument/2006/relationships/image" Target="../media/image45.emf"/><Relationship Id="rId11" Type="http://schemas.openxmlformats.org/officeDocument/2006/relationships/oleObject" Target="../embeddings/oleObject21.bin"/><Relationship Id="rId5" Type="http://schemas.openxmlformats.org/officeDocument/2006/relationships/oleObject" Target="../embeddings/Microsoft_Visio_2003-2010___1.vsd"/><Relationship Id="rId15" Type="http://schemas.openxmlformats.org/officeDocument/2006/relationships/oleObject" Target="../embeddings/oleObject23.bin"/><Relationship Id="rId10" Type="http://schemas.openxmlformats.org/officeDocument/2006/relationships/image" Target="../media/image47.wmf"/><Relationship Id="rId19" Type="http://schemas.openxmlformats.org/officeDocument/2006/relationships/oleObject" Target="../embeddings/oleObject25.bin"/><Relationship Id="rId4" Type="http://schemas.openxmlformats.org/officeDocument/2006/relationships/oleObject" Target="../embeddings/oleObject18.bin"/><Relationship Id="rId9" Type="http://schemas.openxmlformats.org/officeDocument/2006/relationships/oleObject" Target="../embeddings/oleObject20.bin"/><Relationship Id="rId14" Type="http://schemas.openxmlformats.org/officeDocument/2006/relationships/image" Target="../media/image49.wmf"/><Relationship Id="rId22" Type="http://schemas.openxmlformats.org/officeDocument/2006/relationships/image" Target="../media/image53.wmf"/></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61.png"/><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8.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59.wmf"/></Relationships>
</file>

<file path=ppt/slides/_rels/slide16.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63.wmf"/><Relationship Id="rId5" Type="http://schemas.openxmlformats.org/officeDocument/2006/relationships/oleObject" Target="../embeddings/oleObject32.bin"/><Relationship Id="rId4" Type="http://schemas.openxmlformats.org/officeDocument/2006/relationships/image" Target="../media/image62.wmf"/></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8.wmf"/><Relationship Id="rId11" Type="http://schemas.openxmlformats.org/officeDocument/2006/relationships/image" Target="../media/image66.png"/><Relationship Id="rId5" Type="http://schemas.openxmlformats.org/officeDocument/2006/relationships/oleObject" Target="../embeddings/oleObject35.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3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67.emf"/><Relationship Id="rId5" Type="http://schemas.openxmlformats.org/officeDocument/2006/relationships/oleObject" Target="../embeddings/Microsoft_Visio_2003-2010___2.vsd"/><Relationship Id="rId4" Type="http://schemas.openxmlformats.org/officeDocument/2006/relationships/oleObject" Target="../embeddings/oleObject3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2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2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3.emf"/><Relationship Id="rId18" Type="http://schemas.openxmlformats.org/officeDocument/2006/relationships/image" Target="../media/image18.jpeg"/><Relationship Id="rId3" Type="http://schemas.openxmlformats.org/officeDocument/2006/relationships/image" Target="../media/image3.png"/><Relationship Id="rId7" Type="http://schemas.openxmlformats.org/officeDocument/2006/relationships/image" Target="../media/image7.emf"/><Relationship Id="rId12" Type="http://schemas.openxmlformats.org/officeDocument/2006/relationships/image" Target="../media/image12.emf"/><Relationship Id="rId17" Type="http://schemas.openxmlformats.org/officeDocument/2006/relationships/image" Target="../media/image17.png"/><Relationship Id="rId2" Type="http://schemas.openxmlformats.org/officeDocument/2006/relationships/image" Target="../media/image2.jpeg"/><Relationship Id="rId16" Type="http://schemas.openxmlformats.org/officeDocument/2006/relationships/image" Target="../media/image16.emf"/><Relationship Id="rId20"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emf"/><Relationship Id="rId15" Type="http://schemas.openxmlformats.org/officeDocument/2006/relationships/image" Target="../media/image15.emf"/><Relationship Id="rId10" Type="http://schemas.openxmlformats.org/officeDocument/2006/relationships/image" Target="../media/image10.emf"/><Relationship Id="rId19" Type="http://schemas.openxmlformats.org/officeDocument/2006/relationships/image" Target="../media/image19.jpeg"/><Relationship Id="rId4" Type="http://schemas.openxmlformats.org/officeDocument/2006/relationships/image" Target="../media/image4.png"/><Relationship Id="rId9" Type="http://schemas.openxmlformats.org/officeDocument/2006/relationships/image" Target="../media/image9.emf"/><Relationship Id="rId14" Type="http://schemas.openxmlformats.org/officeDocument/2006/relationships/image" Target="../media/image1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3.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6.png"/><Relationship Id="rId11" Type="http://schemas.openxmlformats.org/officeDocument/2006/relationships/image" Target="../media/image25.wmf"/><Relationship Id="rId5" Type="http://schemas.openxmlformats.org/officeDocument/2006/relationships/image" Target="../media/image23.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24.wmf"/></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oleObject" Target="../embeddings/oleObject8.bin"/><Relationship Id="rId18" Type="http://schemas.openxmlformats.org/officeDocument/2006/relationships/oleObject" Target="../embeddings/oleObject10.bin"/><Relationship Id="rId3" Type="http://schemas.openxmlformats.org/officeDocument/2006/relationships/notesSlide" Target="../notesSlides/notesSlide4.xml"/><Relationship Id="rId7" Type="http://schemas.openxmlformats.org/officeDocument/2006/relationships/image" Target="../media/image29.wmf"/><Relationship Id="rId12" Type="http://schemas.openxmlformats.org/officeDocument/2006/relationships/image" Target="../media/image31.wmf"/><Relationship Id="rId17" Type="http://schemas.openxmlformats.org/officeDocument/2006/relationships/image" Target="../media/image33.wmf"/><Relationship Id="rId2" Type="http://schemas.openxmlformats.org/officeDocument/2006/relationships/slideLayout" Target="../slideLayouts/slideLayout2.xml"/><Relationship Id="rId16" Type="http://schemas.openxmlformats.org/officeDocument/2006/relationships/oleObject" Target="../embeddings/oleObject9.bin"/><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oleObject" Target="../embeddings/oleObject7.bin"/><Relationship Id="rId5" Type="http://schemas.openxmlformats.org/officeDocument/2006/relationships/image" Target="../media/image28.wmf"/><Relationship Id="rId15" Type="http://schemas.openxmlformats.org/officeDocument/2006/relationships/image" Target="../media/image36.png"/><Relationship Id="rId10" Type="http://schemas.openxmlformats.org/officeDocument/2006/relationships/image" Target="../media/image30.wmf"/><Relationship Id="rId19" Type="http://schemas.openxmlformats.org/officeDocument/2006/relationships/image" Target="../media/image34.wmf"/><Relationship Id="rId4" Type="http://schemas.openxmlformats.org/officeDocument/2006/relationships/oleObject" Target="../embeddings/oleObject4.bin"/><Relationship Id="rId9" Type="http://schemas.openxmlformats.org/officeDocument/2006/relationships/oleObject" Target="../embeddings/oleObject6.bin"/><Relationship Id="rId14" Type="http://schemas.openxmlformats.org/officeDocument/2006/relationships/image" Target="../media/image32.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2"/>
          <p:cNvSpPr txBox="1">
            <a:spLocks noChangeArrowheads="1"/>
          </p:cNvSpPr>
          <p:nvPr/>
        </p:nvSpPr>
        <p:spPr bwMode="auto">
          <a:xfrm>
            <a:off x="1605057" y="4495800"/>
            <a:ext cx="67818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3000"/>
              </a:lnSpc>
            </a:pPr>
            <a:r>
              <a:rPr lang="en-US" altLang="zh-CN" sz="2000" b="1" dirty="0" smtClean="0">
                <a:latin typeface="+mn-lt"/>
                <a:ea typeface="+mn-ea"/>
                <a:cs typeface="+mn-ea"/>
                <a:sym typeface="+mn-lt"/>
              </a:rPr>
              <a:t>Speaker  :    </a:t>
            </a:r>
            <a:r>
              <a:rPr lang="en-US" altLang="zh-CN" sz="2000" b="1" dirty="0" err="1" smtClean="0">
                <a:latin typeface="+mn-lt"/>
                <a:ea typeface="+mn-ea"/>
                <a:cs typeface="+mn-ea"/>
                <a:sym typeface="+mn-lt"/>
              </a:rPr>
              <a:t>Xiaoyu</a:t>
            </a:r>
            <a:r>
              <a:rPr lang="en-US" altLang="zh-CN" sz="2000" b="1" dirty="0" smtClean="0">
                <a:latin typeface="+mn-lt"/>
                <a:ea typeface="+mn-ea"/>
                <a:cs typeface="+mn-ea"/>
                <a:sym typeface="+mn-lt"/>
              </a:rPr>
              <a:t> Zhang</a:t>
            </a:r>
          </a:p>
          <a:p>
            <a:pPr eaLnBrk="1" hangingPunct="1">
              <a:lnSpc>
                <a:spcPts val="3000"/>
              </a:lnSpc>
            </a:pPr>
            <a:endParaRPr lang="en-US" altLang="zh-CN" sz="2000" b="1" dirty="0">
              <a:latin typeface="+mn-lt"/>
              <a:ea typeface="+mn-ea"/>
              <a:cs typeface="+mn-ea"/>
              <a:sym typeface="+mn-lt"/>
            </a:endParaRPr>
          </a:p>
          <a:p>
            <a:pPr eaLnBrk="1" hangingPunct="1">
              <a:lnSpc>
                <a:spcPts val="3000"/>
              </a:lnSpc>
            </a:pPr>
            <a:r>
              <a:rPr lang="en-US" altLang="zh-CN" sz="2000" b="1" dirty="0" err="1" smtClean="0">
                <a:latin typeface="+mn-lt"/>
                <a:ea typeface="+mn-ea"/>
                <a:cs typeface="+mn-ea"/>
                <a:sym typeface="+mn-lt"/>
              </a:rPr>
              <a:t>Chengjie</a:t>
            </a:r>
            <a:r>
              <a:rPr lang="en-US" altLang="zh-CN" sz="2000" b="1" dirty="0" smtClean="0">
                <a:latin typeface="+mn-lt"/>
                <a:ea typeface="+mn-ea"/>
                <a:cs typeface="+mn-ea"/>
                <a:sym typeface="+mn-lt"/>
              </a:rPr>
              <a:t> Guan, Bin Liu, </a:t>
            </a:r>
          </a:p>
          <a:p>
            <a:pPr eaLnBrk="1" hangingPunct="1">
              <a:lnSpc>
                <a:spcPts val="3000"/>
              </a:lnSpc>
            </a:pPr>
            <a:r>
              <a:rPr lang="en-US" altLang="zh-CN" sz="2000" b="1" dirty="0" err="1" smtClean="0">
                <a:latin typeface="+mn-lt"/>
                <a:ea typeface="+mn-ea"/>
                <a:cs typeface="+mn-ea"/>
                <a:sym typeface="+mn-lt"/>
              </a:rPr>
              <a:t>Zhiqiang</a:t>
            </a:r>
            <a:r>
              <a:rPr lang="en-US" altLang="zh-CN" sz="2000" b="1" dirty="0" smtClean="0">
                <a:latin typeface="+mn-lt"/>
                <a:ea typeface="+mn-ea"/>
                <a:cs typeface="+mn-ea"/>
                <a:sym typeface="+mn-lt"/>
              </a:rPr>
              <a:t> Liu, </a:t>
            </a:r>
            <a:r>
              <a:rPr lang="en-US" altLang="zh-CN" sz="2000" b="1" dirty="0" err="1" smtClean="0">
                <a:latin typeface="+mn-lt"/>
                <a:ea typeface="+mn-ea"/>
                <a:cs typeface="+mn-ea"/>
                <a:sym typeface="+mn-lt"/>
              </a:rPr>
              <a:t>Yufei</a:t>
            </a:r>
            <a:r>
              <a:rPr lang="en-US" altLang="zh-CN" sz="2000" b="1" dirty="0" smtClean="0">
                <a:latin typeface="+mn-lt"/>
                <a:ea typeface="+mn-ea"/>
                <a:cs typeface="+mn-ea"/>
                <a:sym typeface="+mn-lt"/>
              </a:rPr>
              <a:t> Zhang and </a:t>
            </a:r>
            <a:r>
              <a:rPr lang="en-US" altLang="zh-CN" sz="2000" b="1" dirty="0" err="1" smtClean="0">
                <a:latin typeface="+mn-lt"/>
                <a:ea typeface="+mn-ea"/>
                <a:cs typeface="+mn-ea"/>
                <a:sym typeface="+mn-lt"/>
              </a:rPr>
              <a:t>Xiaoyu</a:t>
            </a:r>
            <a:r>
              <a:rPr lang="en-US" altLang="zh-CN" sz="2000" b="1" dirty="0" smtClean="0">
                <a:latin typeface="+mn-lt"/>
                <a:ea typeface="+mn-ea"/>
                <a:cs typeface="+mn-ea"/>
                <a:sym typeface="+mn-lt"/>
              </a:rPr>
              <a:t> Zhang</a:t>
            </a:r>
          </a:p>
          <a:p>
            <a:pPr eaLnBrk="1" hangingPunct="1">
              <a:lnSpc>
                <a:spcPts val="3000"/>
              </a:lnSpc>
            </a:pPr>
            <a:r>
              <a:rPr lang="en-US" altLang="zh-CN" sz="2000" b="1" dirty="0" smtClean="0">
                <a:latin typeface="+mn-lt"/>
                <a:ea typeface="+mn-ea"/>
                <a:cs typeface="+mn-ea"/>
                <a:sym typeface="+mn-lt"/>
              </a:rPr>
              <a:t> </a:t>
            </a:r>
          </a:p>
          <a:p>
            <a:pPr eaLnBrk="1" hangingPunct="1">
              <a:lnSpc>
                <a:spcPts val="3000"/>
              </a:lnSpc>
            </a:pPr>
            <a:r>
              <a:rPr lang="en-US" altLang="zh-CN" sz="2000" dirty="0" smtClean="0">
                <a:latin typeface="+mn-lt"/>
                <a:ea typeface="+mn-ea"/>
                <a:cs typeface="+mn-ea"/>
                <a:sym typeface="+mn-lt"/>
              </a:rPr>
              <a:t>University </a:t>
            </a:r>
            <a:r>
              <a:rPr lang="en-US" altLang="zh-CN" sz="2000" dirty="0">
                <a:latin typeface="+mn-lt"/>
                <a:ea typeface="+mn-ea"/>
                <a:cs typeface="+mn-ea"/>
                <a:sym typeface="+mn-lt"/>
              </a:rPr>
              <a:t>of Science and Technology of </a:t>
            </a:r>
            <a:r>
              <a:rPr lang="en-US" altLang="zh-CN" sz="2000" dirty="0" smtClean="0">
                <a:latin typeface="+mn-lt"/>
                <a:ea typeface="+mn-ea"/>
                <a:cs typeface="+mn-ea"/>
                <a:sym typeface="+mn-lt"/>
              </a:rPr>
              <a:t>China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200" y="4701808"/>
            <a:ext cx="1228914" cy="1219199"/>
          </a:xfrm>
          <a:prstGeom prst="rect">
            <a:avLst/>
          </a:prstGeom>
        </p:spPr>
      </p:pic>
      <p:sp>
        <p:nvSpPr>
          <p:cNvPr id="6" name="Rectangle 5"/>
          <p:cNvSpPr txBox="1">
            <a:spLocks noChangeArrowheads="1"/>
          </p:cNvSpPr>
          <p:nvPr/>
        </p:nvSpPr>
        <p:spPr bwMode="auto">
          <a:xfrm>
            <a:off x="1752600" y="2209800"/>
            <a:ext cx="7444409"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5000" b="1">
                <a:solidFill>
                  <a:srgbClr val="FFFFFF"/>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ea typeface="宋体" pitchFamily="2" charset="-122"/>
              </a:defRPr>
            </a:lvl2pPr>
            <a:lvl3pPr algn="l" rtl="0" eaLnBrk="0" fontAlgn="base" hangingPunct="0">
              <a:spcBef>
                <a:spcPct val="0"/>
              </a:spcBef>
              <a:spcAft>
                <a:spcPct val="0"/>
              </a:spcAft>
              <a:defRPr sz="4400" b="1">
                <a:solidFill>
                  <a:schemeClr val="tx1"/>
                </a:solidFill>
                <a:latin typeface="Arial" charset="0"/>
                <a:ea typeface="宋体" pitchFamily="2" charset="-122"/>
              </a:defRPr>
            </a:lvl3pPr>
            <a:lvl4pPr algn="l" rtl="0" eaLnBrk="0" fontAlgn="base" hangingPunct="0">
              <a:spcBef>
                <a:spcPct val="0"/>
              </a:spcBef>
              <a:spcAft>
                <a:spcPct val="0"/>
              </a:spcAft>
              <a:defRPr sz="4400" b="1">
                <a:solidFill>
                  <a:schemeClr val="tx1"/>
                </a:solidFill>
                <a:latin typeface="Arial" charset="0"/>
                <a:ea typeface="宋体" pitchFamily="2" charset="-122"/>
              </a:defRPr>
            </a:lvl4pPr>
            <a:lvl5pPr algn="l" rtl="0" eaLnBrk="0" fontAlgn="base" hangingPunct="0">
              <a:spcBef>
                <a:spcPct val="0"/>
              </a:spcBef>
              <a:spcAft>
                <a:spcPct val="0"/>
              </a:spcAft>
              <a:defRPr sz="4400" b="1">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r>
              <a:rPr lang="en-US" altLang="zh-CN" sz="3200" kern="0" dirty="0">
                <a:latin typeface="+mn-lt"/>
                <a:ea typeface="+mn-ea"/>
                <a:cs typeface="+mn-ea"/>
                <a:sym typeface="+mn-lt"/>
              </a:rPr>
              <a:t>JMMM: A Mobility Model for WBANs based on Human </a:t>
            </a:r>
            <a:r>
              <a:rPr lang="en-US" altLang="zh-CN" sz="3200" kern="0" dirty="0" smtClean="0">
                <a:latin typeface="+mn-lt"/>
                <a:ea typeface="+mn-ea"/>
                <a:cs typeface="+mn-ea"/>
                <a:sym typeface="+mn-lt"/>
              </a:rPr>
              <a:t>Joint Movements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76400"/>
            <a:ext cx="8229600" cy="3886200"/>
          </a:xfrm>
        </p:spPr>
        <p:txBody>
          <a:bodyPr/>
          <a:lstStyle/>
          <a:p>
            <a:r>
              <a:rPr lang="en-US" altLang="zh-CN" sz="2400" dirty="0" smtClean="0"/>
              <a:t>Position Determination of Normal nodes </a:t>
            </a:r>
            <a:endParaRPr lang="zh-CN" altLang="en-US" sz="2400" dirty="0"/>
          </a:p>
        </p:txBody>
      </p:sp>
      <p:sp>
        <p:nvSpPr>
          <p:cNvPr id="4" name="灯片编号占位符 3"/>
          <p:cNvSpPr>
            <a:spLocks noGrp="1"/>
          </p:cNvSpPr>
          <p:nvPr>
            <p:ph type="sldNum" sz="quarter" idx="11"/>
          </p:nvPr>
        </p:nvSpPr>
        <p:spPr/>
        <p:txBody>
          <a:bodyPr/>
          <a:lstStyle/>
          <a:p>
            <a:pPr>
              <a:defRPr/>
            </a:pPr>
            <a:fld id="{B2E6F3A3-065F-4EE1-8B82-1C85E785B9B2}" type="slidenum">
              <a:rPr lang="en-US" altLang="zh-CN" smtClean="0"/>
              <a:pPr>
                <a:defRPr/>
              </a:pPr>
              <a:t>10</a:t>
            </a:fld>
            <a:endParaRPr lang="en-US" altLang="zh-CN"/>
          </a:p>
        </p:txBody>
      </p:sp>
      <p:sp>
        <p:nvSpPr>
          <p:cNvPr id="5" name="Rectangle 2"/>
          <p:cNvSpPr txBox="1">
            <a:spLocks noChangeArrowheads="1"/>
          </p:cNvSpPr>
          <p:nvPr/>
        </p:nvSpPr>
        <p:spPr bwMode="auto">
          <a:xfrm>
            <a:off x="304800" y="381000"/>
            <a:ext cx="8534400" cy="7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ea typeface="宋体" pitchFamily="2" charset="-122"/>
              </a:defRPr>
            </a:lvl2pPr>
            <a:lvl3pPr algn="l" rtl="0" eaLnBrk="0" fontAlgn="base" hangingPunct="0">
              <a:spcBef>
                <a:spcPct val="0"/>
              </a:spcBef>
              <a:spcAft>
                <a:spcPct val="0"/>
              </a:spcAft>
              <a:defRPr sz="4400" b="1">
                <a:solidFill>
                  <a:schemeClr val="tx1"/>
                </a:solidFill>
                <a:latin typeface="Arial" charset="0"/>
                <a:ea typeface="宋体" pitchFamily="2" charset="-122"/>
              </a:defRPr>
            </a:lvl3pPr>
            <a:lvl4pPr algn="l" rtl="0" eaLnBrk="0" fontAlgn="base" hangingPunct="0">
              <a:spcBef>
                <a:spcPct val="0"/>
              </a:spcBef>
              <a:spcAft>
                <a:spcPct val="0"/>
              </a:spcAft>
              <a:defRPr sz="4400" b="1">
                <a:solidFill>
                  <a:schemeClr val="tx1"/>
                </a:solidFill>
                <a:latin typeface="Arial" charset="0"/>
                <a:ea typeface="宋体" pitchFamily="2" charset="-122"/>
              </a:defRPr>
            </a:lvl4pPr>
            <a:lvl5pPr algn="l" rtl="0" eaLnBrk="0" fontAlgn="base" hangingPunct="0">
              <a:spcBef>
                <a:spcPct val="0"/>
              </a:spcBef>
              <a:spcAft>
                <a:spcPct val="0"/>
              </a:spcAft>
              <a:defRPr sz="4400" b="1">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lnSpc>
                <a:spcPct val="120000"/>
              </a:lnSpc>
              <a:defRPr/>
            </a:pPr>
            <a:r>
              <a:rPr lang="en-US" altLang="zh-CN" sz="3200" dirty="0" smtClean="0">
                <a:latin typeface="+mn-lt"/>
                <a:ea typeface="+mn-ea"/>
                <a:cs typeface="+mn-ea"/>
                <a:sym typeface="+mn-lt"/>
              </a:rPr>
              <a:t>Mobility Modeling</a:t>
            </a:r>
            <a:endParaRPr lang="en-US" altLang="zh-CN" sz="3200" dirty="0">
              <a:latin typeface="+mn-lt"/>
              <a:ea typeface="+mn-ea"/>
              <a:cs typeface="+mn-ea"/>
              <a:sym typeface="+mn-lt"/>
            </a:endParaRPr>
          </a:p>
        </p:txBody>
      </p:sp>
      <p:pic>
        <p:nvPicPr>
          <p:cNvPr id="6" name="Picture 13607" descr="C:\Users\admin\Desktop\开始写毕业论文了\毕业论文\管成杰\figures\xianx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254341"/>
            <a:ext cx="3364253" cy="36892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对象 6"/>
          <p:cNvGraphicFramePr>
            <a:graphicFrameLocks noChangeAspect="1"/>
          </p:cNvGraphicFramePr>
          <p:nvPr>
            <p:extLst>
              <p:ext uri="{D42A27DB-BD31-4B8C-83A1-F6EECF244321}">
                <p14:modId xmlns:p14="http://schemas.microsoft.com/office/powerpoint/2010/main" val="2136793965"/>
              </p:ext>
            </p:extLst>
          </p:nvPr>
        </p:nvGraphicFramePr>
        <p:xfrm>
          <a:off x="647700" y="3052763"/>
          <a:ext cx="2074862" cy="701675"/>
        </p:xfrm>
        <a:graphic>
          <a:graphicData uri="http://schemas.openxmlformats.org/presentationml/2006/ole">
            <mc:AlternateContent xmlns:mc="http://schemas.openxmlformats.org/markup-compatibility/2006">
              <mc:Choice xmlns:v="urn:schemas-microsoft-com:vml" Requires="v">
                <p:oleObj spid="_x0000_s357722" name="Equation" r:id="rId5" imgW="1193760" imgH="406080" progId="Equation.DSMT4">
                  <p:embed/>
                </p:oleObj>
              </mc:Choice>
              <mc:Fallback>
                <p:oleObj name="Equation" r:id="rId5" imgW="1193760" imgH="406080" progId="Equation.DSMT4">
                  <p:embed/>
                  <p:pic>
                    <p:nvPicPr>
                      <p:cNvPr id="0" name=""/>
                      <p:cNvPicPr>
                        <a:picLocks noChangeAspect="1" noChangeArrowheads="1"/>
                      </p:cNvPicPr>
                      <p:nvPr/>
                    </p:nvPicPr>
                    <p:blipFill>
                      <a:blip r:embed="rId6"/>
                      <a:srcRect/>
                      <a:stretch>
                        <a:fillRect/>
                      </a:stretch>
                    </p:blipFill>
                    <p:spPr bwMode="auto">
                      <a:xfrm>
                        <a:off x="647700" y="3052763"/>
                        <a:ext cx="2074862" cy="701675"/>
                      </a:xfrm>
                      <a:prstGeom prst="rect">
                        <a:avLst/>
                      </a:prstGeom>
                      <a:noFill/>
                    </p:spPr>
                  </p:pic>
                </p:oleObj>
              </mc:Fallback>
            </mc:AlternateContent>
          </a:graphicData>
        </a:graphic>
      </p:graphicFrame>
      <p:sp>
        <p:nvSpPr>
          <p:cNvPr id="9" name="内容占位符 2"/>
          <p:cNvSpPr txBox="1">
            <a:spLocks/>
          </p:cNvSpPr>
          <p:nvPr/>
        </p:nvSpPr>
        <p:spPr>
          <a:xfrm>
            <a:off x="525780" y="3733800"/>
            <a:ext cx="6141720" cy="6127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lumMod val="75000"/>
                </a:schemeClr>
              </a:buClr>
              <a:buFont typeface="Wingdings" panose="05000000000000000000" pitchFamily="2" charset="2"/>
              <a:buChar char="p"/>
            </a:pPr>
            <a:r>
              <a:rPr lang="en-US" altLang="zh-CN" sz="1600" dirty="0" smtClean="0">
                <a:latin typeface="Times New Roman" panose="02020603050405020304" pitchFamily="18" charset="0"/>
                <a:cs typeface="Times New Roman" panose="02020603050405020304" pitchFamily="18" charset="0"/>
              </a:rPr>
              <a:t>The </a:t>
            </a:r>
            <a:r>
              <a:rPr lang="en-US" altLang="zh-CN" sz="1600" dirty="0">
                <a:latin typeface="Times New Roman" panose="02020603050405020304" pitchFamily="18" charset="0"/>
                <a:cs typeface="Times New Roman" panose="02020603050405020304" pitchFamily="18" charset="0"/>
              </a:rPr>
              <a:t>linear </a:t>
            </a:r>
            <a:r>
              <a:rPr lang="en-US" altLang="zh-CN" sz="1600" dirty="0" smtClean="0">
                <a:latin typeface="Times New Roman" panose="02020603050405020304" pitchFamily="18" charset="0"/>
                <a:cs typeface="Times New Roman" panose="02020603050405020304" pitchFamily="18" charset="0"/>
              </a:rPr>
              <a:t>combination of the joints’ coordinates  </a:t>
            </a:r>
          </a:p>
          <a:p>
            <a:pPr>
              <a:buClr>
                <a:schemeClr val="accent1">
                  <a:lumMod val="75000"/>
                </a:schemeClr>
              </a:buClr>
              <a:buFont typeface="Wingdings" panose="05000000000000000000" pitchFamily="2" charset="2"/>
              <a:buChar char="p"/>
            </a:pPr>
            <a:r>
              <a:rPr lang="en-US" altLang="zh-CN" sz="1600" dirty="0" smtClean="0">
                <a:latin typeface="Times New Roman" panose="02020603050405020304" pitchFamily="18" charset="0"/>
                <a:cs typeface="Times New Roman" panose="02020603050405020304" pitchFamily="18" charset="0"/>
              </a:rPr>
              <a:t>The thickness of the body and the size of the sensors</a:t>
            </a:r>
            <a:endParaRPr lang="zh-CN" altLang="en-US" sz="1600" dirty="0">
              <a:latin typeface="Times New Roman" panose="02020603050405020304" pitchFamily="18" charset="0"/>
              <a:cs typeface="Times New Roman" panose="02020603050405020304" pitchFamily="18" charset="0"/>
            </a:endParaRPr>
          </a:p>
        </p:txBody>
      </p:sp>
      <p:sp>
        <p:nvSpPr>
          <p:cNvPr id="10" name="内容占位符 2"/>
          <p:cNvSpPr txBox="1">
            <a:spLocks/>
          </p:cNvSpPr>
          <p:nvPr/>
        </p:nvSpPr>
        <p:spPr>
          <a:xfrm>
            <a:off x="563880" y="2687639"/>
            <a:ext cx="6141720" cy="457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1">
                  <a:lumMod val="75000"/>
                </a:schemeClr>
              </a:buClr>
              <a:buNone/>
            </a:pPr>
            <a:r>
              <a:rPr lang="en-US" altLang="zh-CN" sz="1600" dirty="0" smtClean="0">
                <a:latin typeface="Times New Roman" panose="02020603050405020304" pitchFamily="18" charset="0"/>
                <a:cs typeface="Times New Roman" panose="02020603050405020304" pitchFamily="18" charset="0"/>
              </a:rPr>
              <a:t>In the </a:t>
            </a:r>
            <a:r>
              <a:rPr lang="en-US" altLang="zh-CN" sz="1600" dirty="0" smtClean="0">
                <a:solidFill>
                  <a:srgbClr val="FF0000"/>
                </a:solidFill>
                <a:latin typeface="Times New Roman" panose="02020603050405020304" pitchFamily="18" charset="0"/>
                <a:cs typeface="Times New Roman" panose="02020603050405020304" pitchFamily="18" charset="0"/>
              </a:rPr>
              <a:t>RCS</a:t>
            </a:r>
            <a:r>
              <a:rPr lang="en-US" altLang="zh-CN" sz="1600" dirty="0" smtClean="0">
                <a:latin typeface="Times New Roman" panose="02020603050405020304" pitchFamily="18" charset="0"/>
                <a:cs typeface="Times New Roman" panose="02020603050405020304" pitchFamily="18" charset="0"/>
              </a:rPr>
              <a:t>, the coordinates of sensor </a:t>
            </a:r>
            <a:r>
              <a:rPr lang="en-US" altLang="zh-CN" sz="1600" i="1" dirty="0" smtClean="0">
                <a:latin typeface="Times New Roman" panose="02020603050405020304" pitchFamily="18" charset="0"/>
                <a:cs typeface="Times New Roman" panose="02020603050405020304" pitchFamily="18" charset="0"/>
              </a:rPr>
              <a:t>Si </a:t>
            </a:r>
            <a:r>
              <a:rPr lang="en-US" altLang="zh-CN" sz="1600" dirty="0" smtClean="0">
                <a:latin typeface="Times New Roman" panose="02020603050405020304" pitchFamily="18" charset="0"/>
                <a:cs typeface="Times New Roman" panose="02020603050405020304" pitchFamily="18" charset="0"/>
              </a:rPr>
              <a:t>can be denoted as:</a:t>
            </a:r>
            <a:endParaRPr lang="zh-CN" altLang="en-US" sz="1600" dirty="0">
              <a:latin typeface="Times New Roman" panose="02020603050405020304" pitchFamily="18" charset="0"/>
              <a:cs typeface="Times New Roman" panose="02020603050405020304" pitchFamily="18" charset="0"/>
            </a:endParaRPr>
          </a:p>
        </p:txBody>
      </p:sp>
      <p:sp>
        <p:nvSpPr>
          <p:cNvPr id="11" name="内容占位符 2"/>
          <p:cNvSpPr txBox="1">
            <a:spLocks/>
          </p:cNvSpPr>
          <p:nvPr/>
        </p:nvSpPr>
        <p:spPr>
          <a:xfrm>
            <a:off x="563880" y="4648200"/>
            <a:ext cx="6141720" cy="457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1">
                  <a:lumMod val="75000"/>
                </a:schemeClr>
              </a:buClr>
              <a:buNone/>
            </a:pPr>
            <a:r>
              <a:rPr lang="en-US" altLang="zh-CN" sz="1600" dirty="0" smtClean="0">
                <a:latin typeface="Times New Roman" panose="02020603050405020304" pitchFamily="18" charset="0"/>
                <a:cs typeface="Times New Roman" panose="02020603050405020304" pitchFamily="18" charset="0"/>
              </a:rPr>
              <a:t>Example:</a:t>
            </a:r>
            <a:endParaRPr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矩形 1"/>
              <p:cNvSpPr/>
              <p:nvPr/>
            </p:nvSpPr>
            <p:spPr>
              <a:xfrm>
                <a:off x="676275" y="4876800"/>
                <a:ext cx="4733926"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a:rPr lang="en-US" altLang="zh-CN" i="1">
                              <a:latin typeface="Cambria Math"/>
                            </a:rPr>
                            <m:t>𝑃</m:t>
                          </m:r>
                        </m:e>
                        <m:sub>
                          <m:sSub>
                            <m:sSubPr>
                              <m:ctrlPr>
                                <a:rPr lang="zh-CN" altLang="zh-CN" i="1">
                                  <a:latin typeface="Cambria Math"/>
                                </a:rPr>
                              </m:ctrlPr>
                            </m:sSubPr>
                            <m:e>
                              <m:r>
                                <a:rPr lang="en-US" altLang="zh-CN" i="1">
                                  <a:latin typeface="Cambria Math"/>
                                </a:rPr>
                                <m:t>𝑆</m:t>
                              </m:r>
                            </m:e>
                            <m:sub>
                              <m:r>
                                <m:rPr>
                                  <m:sty m:val="p"/>
                                </m:rPr>
                                <a:rPr lang="en-US" altLang="zh-CN">
                                  <a:latin typeface="Cambria Math"/>
                                </a:rPr>
                                <m:t>j</m:t>
                              </m:r>
                            </m:sub>
                          </m:sSub>
                        </m:sub>
                      </m:sSub>
                      <m:r>
                        <a:rPr lang="en-US" altLang="zh-CN" i="1">
                          <a:latin typeface="Cambria Math"/>
                        </a:rPr>
                        <m:t>=  </m:t>
                      </m:r>
                      <m:d>
                        <m:dPr>
                          <m:ctrlPr>
                            <a:rPr lang="zh-CN" altLang="zh-CN" i="1">
                              <a:latin typeface="Cambria Math"/>
                            </a:rPr>
                          </m:ctrlPr>
                        </m:dPr>
                        <m:e>
                          <m:f>
                            <m:fPr>
                              <m:ctrlPr>
                                <a:rPr lang="zh-CN" altLang="zh-CN" i="1">
                                  <a:latin typeface="Cambria Math"/>
                                </a:rPr>
                              </m:ctrlPr>
                            </m:fPr>
                            <m:num>
                              <m:r>
                                <a:rPr lang="en-US" altLang="zh-CN" i="1">
                                  <a:latin typeface="Cambria Math"/>
                                </a:rPr>
                                <m:t>𝑐</m:t>
                              </m:r>
                            </m:num>
                            <m:den>
                              <m:r>
                                <a:rPr lang="en-US" altLang="zh-CN" i="1">
                                  <a:latin typeface="Cambria Math"/>
                                </a:rPr>
                                <m:t>𝑐</m:t>
                              </m:r>
                              <m:r>
                                <a:rPr lang="en-US" altLang="zh-CN" i="1">
                                  <a:latin typeface="Cambria Math"/>
                                </a:rPr>
                                <m:t>+</m:t>
                              </m:r>
                              <m:r>
                                <a:rPr lang="en-US" altLang="zh-CN" i="1">
                                  <a:latin typeface="Cambria Math"/>
                                </a:rPr>
                                <m:t>𝑑</m:t>
                              </m:r>
                            </m:den>
                          </m:f>
                        </m:e>
                      </m:d>
                      <m:r>
                        <a:rPr lang="en-US" altLang="zh-CN" i="1">
                          <a:latin typeface="Cambria Math"/>
                        </a:rPr>
                        <m:t>∙</m:t>
                      </m:r>
                      <m:sSub>
                        <m:sSubPr>
                          <m:ctrlPr>
                            <a:rPr lang="zh-CN" altLang="zh-CN" i="1">
                              <a:latin typeface="Cambria Math"/>
                            </a:rPr>
                          </m:ctrlPr>
                        </m:sSubPr>
                        <m:e>
                          <m:r>
                            <a:rPr lang="en-US" altLang="zh-CN" i="1">
                              <a:latin typeface="Cambria Math"/>
                            </a:rPr>
                            <m:t>𝑃</m:t>
                          </m:r>
                        </m:e>
                        <m:sub>
                          <m:sSub>
                            <m:sSubPr>
                              <m:ctrlPr>
                                <a:rPr lang="zh-CN" altLang="zh-CN" i="1">
                                  <a:latin typeface="Cambria Math"/>
                                </a:rPr>
                              </m:ctrlPr>
                            </m:sSubPr>
                            <m:e>
                              <m:r>
                                <a:rPr lang="en-US" altLang="zh-CN" i="1">
                                  <a:latin typeface="Cambria Math"/>
                                </a:rPr>
                                <m:t>𝐽𝑁</m:t>
                              </m:r>
                            </m:e>
                            <m:sub>
                              <m:r>
                                <a:rPr lang="en-US" altLang="zh-CN" i="1">
                                  <a:latin typeface="Cambria Math"/>
                                </a:rPr>
                                <m:t>1</m:t>
                              </m:r>
                            </m:sub>
                          </m:sSub>
                        </m:sub>
                      </m:sSub>
                      <m:r>
                        <a:rPr lang="en-US" altLang="zh-CN" i="1">
                          <a:latin typeface="Cambria Math"/>
                        </a:rPr>
                        <m:t>+</m:t>
                      </m:r>
                      <m:d>
                        <m:dPr>
                          <m:ctrlPr>
                            <a:rPr lang="zh-CN" altLang="zh-CN" i="1">
                              <a:latin typeface="Cambria Math"/>
                            </a:rPr>
                          </m:ctrlPr>
                        </m:dPr>
                        <m:e>
                          <m:f>
                            <m:fPr>
                              <m:ctrlPr>
                                <a:rPr lang="zh-CN" altLang="zh-CN" i="1">
                                  <a:latin typeface="Cambria Math"/>
                                </a:rPr>
                              </m:ctrlPr>
                            </m:fPr>
                            <m:num>
                              <m:r>
                                <a:rPr lang="en-US" altLang="zh-CN" i="1">
                                  <a:latin typeface="Cambria Math"/>
                                </a:rPr>
                                <m:t>𝑑</m:t>
                              </m:r>
                            </m:num>
                            <m:den>
                              <m:r>
                                <a:rPr lang="en-US" altLang="zh-CN" i="1">
                                  <a:latin typeface="Cambria Math"/>
                                </a:rPr>
                                <m:t>𝑐</m:t>
                              </m:r>
                              <m:r>
                                <a:rPr lang="en-US" altLang="zh-CN" i="1">
                                  <a:latin typeface="Cambria Math"/>
                                </a:rPr>
                                <m:t>+</m:t>
                              </m:r>
                              <m:r>
                                <a:rPr lang="en-US" altLang="zh-CN" i="1">
                                  <a:latin typeface="Cambria Math"/>
                                </a:rPr>
                                <m:t>𝑑</m:t>
                              </m:r>
                            </m:den>
                          </m:f>
                        </m:e>
                      </m:d>
                      <m:r>
                        <a:rPr lang="en-US" altLang="zh-CN" i="1">
                          <a:latin typeface="Cambria Math"/>
                        </a:rPr>
                        <m:t>∙</m:t>
                      </m:r>
                      <m:sSub>
                        <m:sSubPr>
                          <m:ctrlPr>
                            <a:rPr lang="zh-CN" altLang="zh-CN" i="1">
                              <a:latin typeface="Cambria Math"/>
                            </a:rPr>
                          </m:ctrlPr>
                        </m:sSubPr>
                        <m:e>
                          <m:r>
                            <a:rPr lang="en-US" altLang="zh-CN" i="1">
                              <a:latin typeface="Cambria Math"/>
                            </a:rPr>
                            <m:t>𝑃</m:t>
                          </m:r>
                        </m:e>
                        <m:sub>
                          <m:sSub>
                            <m:sSubPr>
                              <m:ctrlPr>
                                <a:rPr lang="zh-CN" altLang="zh-CN" i="1">
                                  <a:latin typeface="Cambria Math"/>
                                </a:rPr>
                              </m:ctrlPr>
                            </m:sSubPr>
                            <m:e>
                              <m:r>
                                <a:rPr lang="en-US" altLang="zh-CN" i="1">
                                  <a:latin typeface="Cambria Math"/>
                                </a:rPr>
                                <m:t>𝐽𝑁</m:t>
                              </m:r>
                            </m:e>
                            <m:sub>
                              <m:r>
                                <a:rPr lang="en-US" altLang="zh-CN" i="1">
                                  <a:latin typeface="Cambria Math"/>
                                </a:rPr>
                                <m:t>5</m:t>
                              </m:r>
                            </m:sub>
                          </m:sSub>
                        </m:sub>
                      </m:sSub>
                      <m:r>
                        <a:rPr lang="en-US" altLang="zh-CN" i="1">
                          <a:latin typeface="Cambria Math"/>
                        </a:rPr>
                        <m:t>+</m:t>
                      </m:r>
                      <m:sSub>
                        <m:sSubPr>
                          <m:ctrlPr>
                            <a:rPr lang="zh-CN" altLang="zh-CN" i="1">
                              <a:latin typeface="Cambria Math"/>
                            </a:rPr>
                          </m:ctrlPr>
                        </m:sSubPr>
                        <m:e>
                          <m:r>
                            <a:rPr lang="en-US" altLang="zh-CN" i="1">
                              <a:latin typeface="Cambria Math"/>
                            </a:rPr>
                            <m:t>𝑜𝑓𝑓</m:t>
                          </m:r>
                        </m:e>
                        <m:sub>
                          <m:sSub>
                            <m:sSubPr>
                              <m:ctrlPr>
                                <a:rPr lang="zh-CN" altLang="zh-CN" i="1">
                                  <a:latin typeface="Cambria Math"/>
                                </a:rPr>
                              </m:ctrlPr>
                            </m:sSubPr>
                            <m:e>
                              <m:r>
                                <a:rPr lang="en-US" altLang="zh-CN" i="1">
                                  <a:latin typeface="Cambria Math"/>
                                </a:rPr>
                                <m:t>𝑆</m:t>
                              </m:r>
                            </m:e>
                            <m:sub>
                              <m:r>
                                <a:rPr lang="en-US" altLang="zh-CN" i="1">
                                  <a:latin typeface="Cambria Math"/>
                                </a:rPr>
                                <m:t>𝑗</m:t>
                              </m:r>
                            </m:sub>
                          </m:sSub>
                        </m:sub>
                      </m:sSub>
                    </m:oMath>
                  </m:oMathPara>
                </a14:m>
                <a:endParaRPr lang="zh-CN" altLang="zh-CN" dirty="0"/>
              </a:p>
            </p:txBody>
          </p:sp>
        </mc:Choice>
        <mc:Fallback xmlns="">
          <p:sp>
            <p:nvSpPr>
              <p:cNvPr id="2" name="矩形 1"/>
              <p:cNvSpPr>
                <a:spLocks noRot="1" noChangeAspect="1" noMove="1" noResize="1" noEditPoints="1" noAdjustHandles="1" noChangeArrowheads="1" noChangeShapeType="1" noTextEdit="1"/>
              </p:cNvSpPr>
              <p:nvPr/>
            </p:nvSpPr>
            <p:spPr>
              <a:xfrm>
                <a:off x="676275" y="4876800"/>
                <a:ext cx="4733926" cy="714683"/>
              </a:xfrm>
              <a:prstGeom prst="rect">
                <a:avLst/>
              </a:prstGeom>
              <a:blipFill rotWithShape="1">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337958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B2E6F3A3-065F-4EE1-8B82-1C85E785B9B2}" type="slidenum">
              <a:rPr lang="en-US" altLang="zh-CN" smtClean="0"/>
              <a:pPr>
                <a:defRPr/>
              </a:pPr>
              <a:t>11</a:t>
            </a:fld>
            <a:endParaRPr lang="en-US" altLang="zh-CN"/>
          </a:p>
        </p:txBody>
      </p:sp>
      <p:sp>
        <p:nvSpPr>
          <p:cNvPr id="5" name="Rectangle 2"/>
          <p:cNvSpPr txBox="1">
            <a:spLocks noChangeArrowheads="1"/>
          </p:cNvSpPr>
          <p:nvPr/>
        </p:nvSpPr>
        <p:spPr bwMode="auto">
          <a:xfrm>
            <a:off x="304800" y="407606"/>
            <a:ext cx="8534400" cy="7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ea typeface="宋体" pitchFamily="2" charset="-122"/>
              </a:defRPr>
            </a:lvl2pPr>
            <a:lvl3pPr algn="l" rtl="0" eaLnBrk="0" fontAlgn="base" hangingPunct="0">
              <a:spcBef>
                <a:spcPct val="0"/>
              </a:spcBef>
              <a:spcAft>
                <a:spcPct val="0"/>
              </a:spcAft>
              <a:defRPr sz="4400" b="1">
                <a:solidFill>
                  <a:schemeClr val="tx1"/>
                </a:solidFill>
                <a:latin typeface="Arial" charset="0"/>
                <a:ea typeface="宋体" pitchFamily="2" charset="-122"/>
              </a:defRPr>
            </a:lvl3pPr>
            <a:lvl4pPr algn="l" rtl="0" eaLnBrk="0" fontAlgn="base" hangingPunct="0">
              <a:spcBef>
                <a:spcPct val="0"/>
              </a:spcBef>
              <a:spcAft>
                <a:spcPct val="0"/>
              </a:spcAft>
              <a:defRPr sz="4400" b="1">
                <a:solidFill>
                  <a:schemeClr val="tx1"/>
                </a:solidFill>
                <a:latin typeface="Arial" charset="0"/>
                <a:ea typeface="宋体" pitchFamily="2" charset="-122"/>
              </a:defRPr>
            </a:lvl4pPr>
            <a:lvl5pPr algn="l" rtl="0" eaLnBrk="0" fontAlgn="base" hangingPunct="0">
              <a:spcBef>
                <a:spcPct val="0"/>
              </a:spcBef>
              <a:spcAft>
                <a:spcPct val="0"/>
              </a:spcAft>
              <a:defRPr sz="4400" b="1">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lnSpc>
                <a:spcPct val="120000"/>
              </a:lnSpc>
              <a:defRPr/>
            </a:pPr>
            <a:r>
              <a:rPr lang="en-US" altLang="zh-CN" sz="3200" dirty="0" smtClean="0">
                <a:latin typeface="+mn-lt"/>
                <a:ea typeface="+mn-ea"/>
                <a:cs typeface="+mn-ea"/>
                <a:sym typeface="+mn-lt"/>
              </a:rPr>
              <a:t>Mobility Modeling</a:t>
            </a:r>
            <a:endParaRPr lang="en-US" altLang="zh-CN" sz="3200" dirty="0">
              <a:latin typeface="+mn-lt"/>
              <a:ea typeface="+mn-ea"/>
              <a:cs typeface="+mn-ea"/>
              <a:sym typeface="+mn-lt"/>
            </a:endParaRPr>
          </a:p>
        </p:txBody>
      </p:sp>
      <p:sp>
        <p:nvSpPr>
          <p:cNvPr id="6" name="内容占位符 2"/>
          <p:cNvSpPr txBox="1">
            <a:spLocks/>
          </p:cNvSpPr>
          <p:nvPr/>
        </p:nvSpPr>
        <p:spPr bwMode="auto">
          <a:xfrm>
            <a:off x="457200" y="16764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en-US" altLang="zh-CN" sz="2400" dirty="0" smtClean="0"/>
              <a:t>Global Movements</a:t>
            </a:r>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1400671492"/>
              </p:ext>
            </p:extLst>
          </p:nvPr>
        </p:nvGraphicFramePr>
        <p:xfrm>
          <a:off x="990600" y="5257800"/>
          <a:ext cx="2219324" cy="333653"/>
        </p:xfrm>
        <a:graphic>
          <a:graphicData uri="http://schemas.openxmlformats.org/presentationml/2006/ole">
            <mc:AlternateContent xmlns:mc="http://schemas.openxmlformats.org/markup-compatibility/2006">
              <mc:Choice xmlns:v="urn:schemas-microsoft-com:vml" Requires="v">
                <p:oleObj spid="_x0000_s366276" name="Equation" r:id="rId3" imgW="1688760" imgH="253800" progId="Equation.DSMT4">
                  <p:embed/>
                </p:oleObj>
              </mc:Choice>
              <mc:Fallback>
                <p:oleObj name="Equation" r:id="rId3" imgW="1688760" imgH="2538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257800"/>
                        <a:ext cx="2219324" cy="333653"/>
                      </a:xfrm>
                      <a:prstGeom prst="rect">
                        <a:avLst/>
                      </a:prstGeom>
                      <a:noFill/>
                      <a:ln>
                        <a:noFill/>
                      </a:ln>
                    </p:spPr>
                  </p:pic>
                </p:oleObj>
              </mc:Fallback>
            </mc:AlternateContent>
          </a:graphicData>
        </a:graphic>
      </p:graphicFrame>
      <p:sp>
        <p:nvSpPr>
          <p:cNvPr id="7" name="椭圆 6"/>
          <p:cNvSpPr/>
          <p:nvPr/>
        </p:nvSpPr>
        <p:spPr>
          <a:xfrm>
            <a:off x="4343400" y="3581400"/>
            <a:ext cx="170180" cy="176902"/>
          </a:xfrm>
          <a:prstGeom prst="ellipse">
            <a:avLst/>
          </a:prstGeom>
          <a:solidFill>
            <a:srgbClr val="ED7D31"/>
          </a:solidFill>
          <a:ln w="12700" cap="flat" cmpd="sng" algn="ctr">
            <a:solidFill>
              <a:srgbClr val="ED7D31">
                <a:shade val="50000"/>
              </a:srgbClr>
            </a:solidFill>
            <a:prstDash val="solid"/>
            <a:miter lim="800000"/>
          </a:ln>
          <a:effectLst>
            <a:glow rad="139700">
              <a:srgbClr val="ED7D31">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8" name="椭圆 7"/>
          <p:cNvSpPr/>
          <p:nvPr/>
        </p:nvSpPr>
        <p:spPr>
          <a:xfrm>
            <a:off x="2895600" y="4242698"/>
            <a:ext cx="170180" cy="176902"/>
          </a:xfrm>
          <a:prstGeom prst="ellipse">
            <a:avLst/>
          </a:prstGeom>
          <a:solidFill>
            <a:srgbClr val="ED7D31"/>
          </a:solidFill>
          <a:ln w="12700" cap="flat" cmpd="sng" algn="ctr">
            <a:solidFill>
              <a:srgbClr val="ED7D31">
                <a:shade val="50000"/>
              </a:srgbClr>
            </a:solidFill>
            <a:prstDash val="solid"/>
            <a:miter lim="800000"/>
          </a:ln>
          <a:effectLst>
            <a:glow rad="139700">
              <a:srgbClr val="ED7D31">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9" name="椭圆 8"/>
          <p:cNvSpPr/>
          <p:nvPr/>
        </p:nvSpPr>
        <p:spPr>
          <a:xfrm>
            <a:off x="6019800" y="4242698"/>
            <a:ext cx="170180" cy="176902"/>
          </a:xfrm>
          <a:prstGeom prst="ellipse">
            <a:avLst/>
          </a:prstGeom>
          <a:solidFill>
            <a:srgbClr val="ED7D31"/>
          </a:solidFill>
          <a:ln w="12700" cap="flat" cmpd="sng" algn="ctr">
            <a:solidFill>
              <a:srgbClr val="ED7D31">
                <a:shade val="50000"/>
              </a:srgbClr>
            </a:solidFill>
            <a:prstDash val="solid"/>
            <a:miter lim="800000"/>
          </a:ln>
          <a:effectLst>
            <a:glow rad="139700">
              <a:srgbClr val="ED7D31">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cxnSp>
        <p:nvCxnSpPr>
          <p:cNvPr id="15" name="直接箭头连接符 14"/>
          <p:cNvCxnSpPr/>
          <p:nvPr/>
        </p:nvCxnSpPr>
        <p:spPr>
          <a:xfrm flipV="1">
            <a:off x="3209925" y="3758302"/>
            <a:ext cx="1057275" cy="508898"/>
          </a:xfrm>
          <a:prstGeom prst="straightConnector1">
            <a:avLst/>
          </a:prstGeom>
          <a:noFill/>
          <a:ln w="12700" cap="flat" cmpd="sng" algn="ctr">
            <a:solidFill>
              <a:srgbClr val="ED7D31">
                <a:lumMod val="75000"/>
              </a:srgbClr>
            </a:solidFill>
            <a:prstDash val="lgDash"/>
            <a:miter lim="800000"/>
            <a:tailEnd type="arrow"/>
          </a:ln>
          <a:effectLst/>
        </p:spPr>
      </p:cxnSp>
      <p:cxnSp>
        <p:nvCxnSpPr>
          <p:cNvPr id="16" name="直接箭头连接符 15"/>
          <p:cNvCxnSpPr/>
          <p:nvPr/>
        </p:nvCxnSpPr>
        <p:spPr>
          <a:xfrm>
            <a:off x="4648200" y="3733800"/>
            <a:ext cx="1286764" cy="508898"/>
          </a:xfrm>
          <a:prstGeom prst="straightConnector1">
            <a:avLst/>
          </a:prstGeom>
          <a:noFill/>
          <a:ln w="12700" cap="flat" cmpd="sng" algn="ctr">
            <a:solidFill>
              <a:srgbClr val="ED7D31">
                <a:lumMod val="75000"/>
              </a:srgbClr>
            </a:solidFill>
            <a:prstDash val="lgDash"/>
            <a:miter lim="800000"/>
            <a:tailEnd type="arrow"/>
          </a:ln>
          <a:effectLst/>
        </p:spPr>
      </p:cxnSp>
      <p:sp>
        <p:nvSpPr>
          <p:cNvPr id="19" name="TextBox 18"/>
          <p:cNvSpPr txBox="1"/>
          <p:nvPr/>
        </p:nvSpPr>
        <p:spPr>
          <a:xfrm>
            <a:off x="914400" y="3200400"/>
            <a:ext cx="2057400" cy="338554"/>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p"/>
            </a:pPr>
            <a:r>
              <a:rPr lang="en-US" altLang="zh-CN" sz="1600" dirty="0" smtClean="0"/>
              <a:t>RWPM model</a:t>
            </a:r>
            <a:endParaRPr lang="zh-CN" altLang="en-US" sz="1600" dirty="0"/>
          </a:p>
        </p:txBody>
      </p:sp>
      <p:sp>
        <p:nvSpPr>
          <p:cNvPr id="20" name="TextBox 19"/>
          <p:cNvSpPr txBox="1"/>
          <p:nvPr/>
        </p:nvSpPr>
        <p:spPr>
          <a:xfrm>
            <a:off x="904875" y="2381250"/>
            <a:ext cx="7340600" cy="338554"/>
          </a:xfrm>
          <a:prstGeom prst="rect">
            <a:avLst/>
          </a:prstGeom>
          <a:noFill/>
        </p:spPr>
        <p:txBody>
          <a:bodyPr wrap="square" rtlCol="0">
            <a:spAutoFit/>
          </a:bodyPr>
          <a:lstStyle/>
          <a:p>
            <a:r>
              <a:rPr lang="en-US" altLang="zh-CN" sz="1600" dirty="0" smtClean="0"/>
              <a:t>Global mobility determines the move of the human body in the </a:t>
            </a:r>
            <a:r>
              <a:rPr lang="en-US" altLang="zh-CN" sz="1600" dirty="0" smtClean="0">
                <a:solidFill>
                  <a:srgbClr val="FF0000"/>
                </a:solidFill>
              </a:rPr>
              <a:t>GCS</a:t>
            </a:r>
            <a:endParaRPr lang="zh-CN" altLang="en-US" sz="1600" dirty="0">
              <a:solidFill>
                <a:srgbClr val="FF0000"/>
              </a:solidFill>
            </a:endParaRPr>
          </a:p>
        </p:txBody>
      </p:sp>
      <p:sp>
        <p:nvSpPr>
          <p:cNvPr id="21" name="TextBox 20"/>
          <p:cNvSpPr txBox="1"/>
          <p:nvPr/>
        </p:nvSpPr>
        <p:spPr>
          <a:xfrm>
            <a:off x="914400" y="5768419"/>
            <a:ext cx="4627880" cy="338554"/>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dirty="0" smtClean="0"/>
              <a:t>Position of the joints on the trunk: </a:t>
            </a:r>
            <a:endParaRPr lang="zh-CN" altLang="en-US" sz="1600" dirty="0"/>
          </a:p>
        </p:txBody>
      </p:sp>
      <p:sp>
        <p:nvSpPr>
          <p:cNvPr id="23" name="TextBox 22"/>
          <p:cNvSpPr txBox="1"/>
          <p:nvPr/>
        </p:nvSpPr>
        <p:spPr>
          <a:xfrm>
            <a:off x="914400" y="4941887"/>
            <a:ext cx="4627880" cy="338554"/>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dirty="0" smtClean="0"/>
              <a:t>Position of the origin of the RCS:</a:t>
            </a:r>
            <a:endParaRPr lang="zh-CN" altLang="en-US" sz="1600" dirty="0"/>
          </a:p>
        </p:txBody>
      </p:sp>
      <p:sp>
        <p:nvSpPr>
          <p:cNvPr id="30" name="TextBox 29"/>
          <p:cNvSpPr txBox="1"/>
          <p:nvPr/>
        </p:nvSpPr>
        <p:spPr>
          <a:xfrm>
            <a:off x="933450" y="6106973"/>
            <a:ext cx="4627880" cy="338554"/>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Calculated by </a:t>
            </a:r>
            <a:r>
              <a:rPr lang="en-US" altLang="zh-CN" sz="1600" dirty="0" err="1" smtClean="0">
                <a:latin typeface="Times New Roman" panose="02020603050405020304" pitchFamily="18" charset="0"/>
                <a:cs typeface="Times New Roman" panose="02020603050405020304" pitchFamily="18" charset="0"/>
              </a:rPr>
              <a:t>Eq</a:t>
            </a:r>
            <a:r>
              <a:rPr lang="en-US" altLang="zh-CN" sz="1600" dirty="0" smtClean="0">
                <a:latin typeface="Times New Roman" panose="02020603050405020304" pitchFamily="18" charset="0"/>
                <a:cs typeface="Times New Roman" panose="02020603050405020304" pitchFamily="18" charset="0"/>
              </a:rPr>
              <a:t> (1)</a:t>
            </a:r>
            <a:endParaRPr lang="zh-CN" altLang="en-US" sz="1600" dirty="0">
              <a:latin typeface="Times New Roman" panose="02020603050405020304" pitchFamily="18" charset="0"/>
              <a:cs typeface="Times New Roman" panose="02020603050405020304" pitchFamily="18" charset="0"/>
            </a:endParaRPr>
          </a:p>
        </p:txBody>
      </p:sp>
      <p:graphicFrame>
        <p:nvGraphicFramePr>
          <p:cNvPr id="31" name="对象 30"/>
          <p:cNvGraphicFramePr>
            <a:graphicFrameLocks noChangeAspect="1"/>
          </p:cNvGraphicFramePr>
          <p:nvPr>
            <p:extLst>
              <p:ext uri="{D42A27DB-BD31-4B8C-83A1-F6EECF244321}">
                <p14:modId xmlns:p14="http://schemas.microsoft.com/office/powerpoint/2010/main" val="2619568415"/>
              </p:ext>
            </p:extLst>
          </p:nvPr>
        </p:nvGraphicFramePr>
        <p:xfrm>
          <a:off x="4572000" y="3357563"/>
          <a:ext cx="717550" cy="300037"/>
        </p:xfrm>
        <a:graphic>
          <a:graphicData uri="http://schemas.openxmlformats.org/presentationml/2006/ole">
            <mc:AlternateContent xmlns:mc="http://schemas.openxmlformats.org/markup-compatibility/2006">
              <mc:Choice xmlns:v="urn:schemas-microsoft-com:vml" Requires="v">
                <p:oleObj spid="_x0000_s366277" name="Equation" r:id="rId5" imgW="545760" imgH="228600" progId="Equation.DSMT4">
                  <p:embed/>
                </p:oleObj>
              </mc:Choice>
              <mc:Fallback>
                <p:oleObj name="Equation" r:id="rId5" imgW="545760" imgH="228600" progId="Equation.DSMT4">
                  <p:embed/>
                  <p:pic>
                    <p:nvPicPr>
                      <p:cNvPr id="0" name="对象 2"/>
                      <p:cNvPicPr>
                        <a:picLocks noChangeAspect="1" noChangeArrowheads="1"/>
                      </p:cNvPicPr>
                      <p:nvPr/>
                    </p:nvPicPr>
                    <p:blipFill>
                      <a:blip r:embed="rId6"/>
                      <a:srcRect/>
                      <a:stretch>
                        <a:fillRect/>
                      </a:stretch>
                    </p:blipFill>
                    <p:spPr bwMode="auto">
                      <a:xfrm>
                        <a:off x="4572000" y="3357563"/>
                        <a:ext cx="71755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2138296152"/>
              </p:ext>
            </p:extLst>
          </p:nvPr>
        </p:nvGraphicFramePr>
        <p:xfrm>
          <a:off x="3048000" y="4424363"/>
          <a:ext cx="468313" cy="300037"/>
        </p:xfrm>
        <a:graphic>
          <a:graphicData uri="http://schemas.openxmlformats.org/presentationml/2006/ole">
            <mc:AlternateContent xmlns:mc="http://schemas.openxmlformats.org/markup-compatibility/2006">
              <mc:Choice xmlns:v="urn:schemas-microsoft-com:vml" Requires="v">
                <p:oleObj spid="_x0000_s366278" name="Equation" r:id="rId7" imgW="355320" imgH="228600" progId="Equation.DSMT4">
                  <p:embed/>
                </p:oleObj>
              </mc:Choice>
              <mc:Fallback>
                <p:oleObj name="Equation" r:id="rId7" imgW="355320" imgH="228600" progId="Equation.DSMT4">
                  <p:embed/>
                  <p:pic>
                    <p:nvPicPr>
                      <p:cNvPr id="0" name=""/>
                      <p:cNvPicPr>
                        <a:picLocks noChangeAspect="1" noChangeArrowheads="1"/>
                      </p:cNvPicPr>
                      <p:nvPr/>
                    </p:nvPicPr>
                    <p:blipFill>
                      <a:blip r:embed="rId8"/>
                      <a:srcRect/>
                      <a:stretch>
                        <a:fillRect/>
                      </a:stretch>
                    </p:blipFill>
                    <p:spPr bwMode="auto">
                      <a:xfrm>
                        <a:off x="3048000" y="4424363"/>
                        <a:ext cx="46831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3131068056"/>
              </p:ext>
            </p:extLst>
          </p:nvPr>
        </p:nvGraphicFramePr>
        <p:xfrm>
          <a:off x="3894138" y="4008197"/>
          <a:ext cx="401637" cy="317500"/>
        </p:xfrm>
        <a:graphic>
          <a:graphicData uri="http://schemas.openxmlformats.org/presentationml/2006/ole">
            <mc:AlternateContent xmlns:mc="http://schemas.openxmlformats.org/markup-compatibility/2006">
              <mc:Choice xmlns:v="urn:schemas-microsoft-com:vml" Requires="v">
                <p:oleObj spid="_x0000_s366279" name="Equation" r:id="rId9" imgW="304560" imgH="241200" progId="Equation.DSMT4">
                  <p:embed/>
                </p:oleObj>
              </mc:Choice>
              <mc:Fallback>
                <p:oleObj name="Equation" r:id="rId9" imgW="304560" imgH="241200" progId="Equation.DSMT4">
                  <p:embed/>
                  <p:pic>
                    <p:nvPicPr>
                      <p:cNvPr id="0" name=""/>
                      <p:cNvPicPr>
                        <a:picLocks noChangeAspect="1" noChangeArrowheads="1"/>
                      </p:cNvPicPr>
                      <p:nvPr/>
                    </p:nvPicPr>
                    <p:blipFill>
                      <a:blip r:embed="rId10"/>
                      <a:srcRect/>
                      <a:stretch>
                        <a:fillRect/>
                      </a:stretch>
                    </p:blipFill>
                    <p:spPr bwMode="auto">
                      <a:xfrm>
                        <a:off x="3894138" y="4008197"/>
                        <a:ext cx="4016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2874553571"/>
              </p:ext>
            </p:extLst>
          </p:nvPr>
        </p:nvGraphicFramePr>
        <p:xfrm>
          <a:off x="5256213" y="4953000"/>
          <a:ext cx="452437" cy="350838"/>
        </p:xfrm>
        <a:graphic>
          <a:graphicData uri="http://schemas.openxmlformats.org/presentationml/2006/ole">
            <mc:AlternateContent xmlns:mc="http://schemas.openxmlformats.org/markup-compatibility/2006">
              <mc:Choice xmlns:v="urn:schemas-microsoft-com:vml" Requires="v">
                <p:oleObj spid="_x0000_s366280" name="Equation" r:id="rId11" imgW="342720" imgH="266400" progId="Equation.DSMT4">
                  <p:embed/>
                </p:oleObj>
              </mc:Choice>
              <mc:Fallback>
                <p:oleObj name="Equation" r:id="rId11" imgW="342720" imgH="266400" progId="Equation.DSMT4">
                  <p:embed/>
                  <p:pic>
                    <p:nvPicPr>
                      <p:cNvPr id="0" name="对象 32"/>
                      <p:cNvPicPr>
                        <a:picLocks noChangeAspect="1" noChangeArrowheads="1"/>
                      </p:cNvPicPr>
                      <p:nvPr/>
                    </p:nvPicPr>
                    <p:blipFill>
                      <a:blip r:embed="rId12"/>
                      <a:srcRect/>
                      <a:stretch>
                        <a:fillRect/>
                      </a:stretch>
                    </p:blipFill>
                    <p:spPr bwMode="auto">
                      <a:xfrm>
                        <a:off x="5256213" y="4953000"/>
                        <a:ext cx="45243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TextBox 34"/>
          <p:cNvSpPr txBox="1"/>
          <p:nvPr/>
        </p:nvSpPr>
        <p:spPr>
          <a:xfrm>
            <a:off x="5181600" y="4931309"/>
            <a:ext cx="3200400" cy="830997"/>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         determines the angle    and its value are determined by the current posture</a:t>
            </a:r>
            <a:endParaRPr lang="zh-CN" altLang="en-US" sz="1600" dirty="0">
              <a:latin typeface="Times New Roman" panose="02020603050405020304" pitchFamily="18" charset="0"/>
              <a:cs typeface="Times New Roman" panose="02020603050405020304" pitchFamily="18" charset="0"/>
            </a:endParaRPr>
          </a:p>
        </p:txBody>
      </p:sp>
      <p:graphicFrame>
        <p:nvGraphicFramePr>
          <p:cNvPr id="36" name="对象 35"/>
          <p:cNvGraphicFramePr>
            <a:graphicFrameLocks noChangeAspect="1"/>
          </p:cNvGraphicFramePr>
          <p:nvPr>
            <p:extLst>
              <p:ext uri="{D42A27DB-BD31-4B8C-83A1-F6EECF244321}">
                <p14:modId xmlns:p14="http://schemas.microsoft.com/office/powerpoint/2010/main" val="174934145"/>
              </p:ext>
            </p:extLst>
          </p:nvPr>
        </p:nvGraphicFramePr>
        <p:xfrm>
          <a:off x="7416800" y="5029200"/>
          <a:ext cx="203200" cy="219075"/>
        </p:xfrm>
        <a:graphic>
          <a:graphicData uri="http://schemas.openxmlformats.org/presentationml/2006/ole">
            <mc:AlternateContent xmlns:mc="http://schemas.openxmlformats.org/markup-compatibility/2006">
              <mc:Choice xmlns:v="urn:schemas-microsoft-com:vml" Requires="v">
                <p:oleObj spid="_x0000_s366281" name="Equation" r:id="rId13" imgW="152280" imgH="164880" progId="Equation.DSMT4">
                  <p:embed/>
                </p:oleObj>
              </mc:Choice>
              <mc:Fallback>
                <p:oleObj name="Equation" r:id="rId13" imgW="152280" imgH="164880" progId="Equation.DSMT4">
                  <p:embed/>
                  <p:pic>
                    <p:nvPicPr>
                      <p:cNvPr id="0" name="对象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16800" y="5029200"/>
                        <a:ext cx="2032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7337958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B2E6F3A3-065F-4EE1-8B82-1C85E785B9B2}" type="slidenum">
              <a:rPr lang="en-US" altLang="zh-CN" smtClean="0"/>
              <a:pPr>
                <a:defRPr/>
              </a:pPr>
              <a:t>12</a:t>
            </a:fld>
            <a:endParaRPr lang="en-US" altLang="zh-CN"/>
          </a:p>
        </p:txBody>
      </p:sp>
      <p:sp>
        <p:nvSpPr>
          <p:cNvPr id="5" name="Rectangle 2"/>
          <p:cNvSpPr txBox="1">
            <a:spLocks noChangeArrowheads="1"/>
          </p:cNvSpPr>
          <p:nvPr/>
        </p:nvSpPr>
        <p:spPr bwMode="auto">
          <a:xfrm>
            <a:off x="304800" y="381000"/>
            <a:ext cx="8534400" cy="7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ea typeface="宋体" pitchFamily="2" charset="-122"/>
              </a:defRPr>
            </a:lvl2pPr>
            <a:lvl3pPr algn="l" rtl="0" eaLnBrk="0" fontAlgn="base" hangingPunct="0">
              <a:spcBef>
                <a:spcPct val="0"/>
              </a:spcBef>
              <a:spcAft>
                <a:spcPct val="0"/>
              </a:spcAft>
              <a:defRPr sz="4400" b="1">
                <a:solidFill>
                  <a:schemeClr val="tx1"/>
                </a:solidFill>
                <a:latin typeface="Arial" charset="0"/>
                <a:ea typeface="宋体" pitchFamily="2" charset="-122"/>
              </a:defRPr>
            </a:lvl3pPr>
            <a:lvl4pPr algn="l" rtl="0" eaLnBrk="0" fontAlgn="base" hangingPunct="0">
              <a:spcBef>
                <a:spcPct val="0"/>
              </a:spcBef>
              <a:spcAft>
                <a:spcPct val="0"/>
              </a:spcAft>
              <a:defRPr sz="4400" b="1">
                <a:solidFill>
                  <a:schemeClr val="tx1"/>
                </a:solidFill>
                <a:latin typeface="Arial" charset="0"/>
                <a:ea typeface="宋体" pitchFamily="2" charset="-122"/>
              </a:defRPr>
            </a:lvl4pPr>
            <a:lvl5pPr algn="l" rtl="0" eaLnBrk="0" fontAlgn="base" hangingPunct="0">
              <a:spcBef>
                <a:spcPct val="0"/>
              </a:spcBef>
              <a:spcAft>
                <a:spcPct val="0"/>
              </a:spcAft>
              <a:defRPr sz="4400" b="1">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lnSpc>
                <a:spcPct val="120000"/>
              </a:lnSpc>
              <a:defRPr/>
            </a:pPr>
            <a:r>
              <a:rPr lang="en-US" altLang="zh-CN" sz="3200" dirty="0" smtClean="0">
                <a:latin typeface="+mn-lt"/>
                <a:ea typeface="+mn-ea"/>
                <a:cs typeface="+mn-ea"/>
                <a:sym typeface="+mn-lt"/>
              </a:rPr>
              <a:t>Mobility Modeling</a:t>
            </a:r>
            <a:endParaRPr lang="en-US" altLang="zh-CN" sz="3200" dirty="0">
              <a:latin typeface="+mn-lt"/>
              <a:ea typeface="+mn-ea"/>
              <a:cs typeface="+mn-ea"/>
              <a:sym typeface="+mn-lt"/>
            </a:endParaRPr>
          </a:p>
        </p:txBody>
      </p:sp>
      <p:sp>
        <p:nvSpPr>
          <p:cNvPr id="6" name="内容占位符 2"/>
          <p:cNvSpPr txBox="1">
            <a:spLocks/>
          </p:cNvSpPr>
          <p:nvPr/>
        </p:nvSpPr>
        <p:spPr bwMode="auto">
          <a:xfrm>
            <a:off x="457200" y="16764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en-US" altLang="zh-CN" sz="2400" dirty="0" smtClean="0"/>
              <a:t>Individual Movements</a:t>
            </a:r>
            <a:endParaRPr lang="zh-CN" altLang="en-US" sz="2400" dirty="0"/>
          </a:p>
        </p:txBody>
      </p:sp>
      <p:sp>
        <p:nvSpPr>
          <p:cNvPr id="7" name="TextBox 6"/>
          <p:cNvSpPr txBox="1"/>
          <p:nvPr/>
        </p:nvSpPr>
        <p:spPr>
          <a:xfrm>
            <a:off x="904875" y="2381250"/>
            <a:ext cx="7340600" cy="338554"/>
          </a:xfrm>
          <a:prstGeom prst="rect">
            <a:avLst/>
          </a:prstGeom>
          <a:noFill/>
        </p:spPr>
        <p:txBody>
          <a:bodyPr wrap="square" rtlCol="0">
            <a:spAutoFit/>
          </a:bodyPr>
          <a:lstStyle/>
          <a:p>
            <a:r>
              <a:rPr lang="en-US" altLang="zh-CN" sz="1600" dirty="0" smtClean="0"/>
              <a:t>Individual mobility determines the move of the joints and nodes </a:t>
            </a:r>
            <a:r>
              <a:rPr lang="en-US" altLang="zh-CN" sz="1600" dirty="0" smtClean="0">
                <a:solidFill>
                  <a:srgbClr val="FF0000"/>
                </a:solidFill>
              </a:rPr>
              <a:t>on the limbs</a:t>
            </a:r>
            <a:endParaRPr lang="zh-CN" altLang="en-US" sz="1600" dirty="0">
              <a:solidFill>
                <a:srgbClr val="FF0000"/>
              </a:solidFill>
            </a:endParaRPr>
          </a:p>
        </p:txBody>
      </p:sp>
      <p:sp>
        <p:nvSpPr>
          <p:cNvPr id="8" name="TextBox 7"/>
          <p:cNvSpPr txBox="1"/>
          <p:nvPr/>
        </p:nvSpPr>
        <p:spPr>
          <a:xfrm>
            <a:off x="914400" y="3200400"/>
            <a:ext cx="6553200" cy="338554"/>
          </a:xfrm>
          <a:prstGeom prst="rect">
            <a:avLst/>
          </a:prstGeom>
          <a:noFill/>
        </p:spPr>
        <p:txBody>
          <a:bodyPr wrap="square" rtlCol="0">
            <a:spAutoFit/>
          </a:bodyPr>
          <a:lstStyle/>
          <a:p>
            <a:pPr marL="285750" indent="-285750">
              <a:buClr>
                <a:schemeClr val="accent5">
                  <a:lumMod val="50000"/>
                </a:schemeClr>
              </a:buClr>
              <a:buFont typeface="Wingdings" panose="05000000000000000000" pitchFamily="2" charset="2"/>
              <a:buChar char="p"/>
            </a:pPr>
            <a:r>
              <a:rPr lang="en-US" altLang="zh-CN" sz="1600" dirty="0" smtClean="0"/>
              <a:t>Different movement patterns in different postures</a:t>
            </a:r>
            <a:endParaRPr lang="zh-CN" altLang="en-US" sz="1600" dirty="0"/>
          </a:p>
        </p:txBody>
      </p:sp>
      <p:sp>
        <p:nvSpPr>
          <p:cNvPr id="9" name="TextBox 8"/>
          <p:cNvSpPr txBox="1"/>
          <p:nvPr/>
        </p:nvSpPr>
        <p:spPr>
          <a:xfrm>
            <a:off x="952500" y="3810000"/>
            <a:ext cx="4627880" cy="156966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dirty="0" smtClean="0">
                <a:latin typeface="+mj-lt"/>
                <a:cs typeface="Times New Roman" panose="02020603050405020304" pitchFamily="18" charset="0"/>
              </a:rPr>
              <a:t>Static postures:</a:t>
            </a:r>
          </a:p>
          <a:p>
            <a:r>
              <a:rPr lang="en-US" altLang="zh-CN" sz="1600" dirty="0" smtClean="0">
                <a:latin typeface="Times New Roman" panose="02020603050405020304" pitchFamily="18" charset="0"/>
                <a:cs typeface="Times New Roman" panose="02020603050405020304" pitchFamily="18" charset="0"/>
              </a:rPr>
              <a:t>      sitting, standing and lying-down</a:t>
            </a:r>
          </a:p>
          <a:p>
            <a:pPr marL="285750" indent="-285750">
              <a:buFont typeface="Wingdings" panose="05000000000000000000" pitchFamily="2" charset="2"/>
              <a:buChar char="Ø"/>
            </a:pPr>
            <a:endParaRPr lang="en-US" altLang="zh-C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sz="16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1600" dirty="0" smtClean="0">
                <a:latin typeface="+mj-lt"/>
                <a:cs typeface="Times New Roman" panose="02020603050405020304" pitchFamily="18" charset="0"/>
              </a:rPr>
              <a:t>Dynamic postures:</a:t>
            </a:r>
          </a:p>
          <a:p>
            <a:r>
              <a:rPr lang="en-US" altLang="zh-CN" sz="1600" dirty="0" smtClean="0">
                <a:latin typeface="Times New Roman" panose="02020603050405020304" pitchFamily="18" charset="0"/>
                <a:cs typeface="Times New Roman" panose="02020603050405020304" pitchFamily="18" charset="0"/>
              </a:rPr>
              <a:t>      walking, running</a:t>
            </a:r>
            <a:endParaRPr lang="zh-CN" altLang="en-US" sz="16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14400" y="5715000"/>
            <a:ext cx="6591300" cy="584775"/>
          </a:xfrm>
          <a:prstGeom prst="rect">
            <a:avLst/>
          </a:prstGeom>
          <a:noFill/>
        </p:spPr>
        <p:txBody>
          <a:bodyPr wrap="square" rtlCol="0">
            <a:spAutoFit/>
          </a:bodyPr>
          <a:lstStyle/>
          <a:p>
            <a:pPr marL="285750" indent="-285750">
              <a:buClr>
                <a:schemeClr val="bg2">
                  <a:lumMod val="60000"/>
                  <a:lumOff val="40000"/>
                </a:schemeClr>
              </a:buClr>
              <a:buFont typeface="Wingdings" panose="05000000000000000000" pitchFamily="2" charset="2"/>
              <a:buChar char="p"/>
            </a:pPr>
            <a:r>
              <a:rPr lang="en-US" altLang="zh-CN" sz="1600" dirty="0" smtClean="0">
                <a:latin typeface="+mj-lt"/>
                <a:cs typeface="Times New Roman" panose="02020603050405020304" pitchFamily="18" charset="0"/>
              </a:rPr>
              <a:t>Various parameters are adopted to define different postures and the parameters can be configured by users freely</a:t>
            </a:r>
            <a:endParaRPr lang="zh-CN" altLang="en-US" sz="1600" dirty="0">
              <a:latin typeface="+mj-lt"/>
              <a:cs typeface="Times New Roman" panose="02020603050405020304" pitchFamily="18" charset="0"/>
            </a:endParaRPr>
          </a:p>
        </p:txBody>
      </p:sp>
    </p:spTree>
    <p:extLst>
      <p:ext uri="{BB962C8B-B14F-4D97-AF65-F5344CB8AC3E}">
        <p14:creationId xmlns:p14="http://schemas.microsoft.com/office/powerpoint/2010/main" val="226034118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0" y="4229100"/>
            <a:ext cx="2819400" cy="419100"/>
          </a:xfrm>
        </p:spPr>
        <p:txBody>
          <a:bodyPr/>
          <a:lstStyle/>
          <a:p>
            <a:pPr>
              <a:buFont typeface="Wingdings" panose="05000000000000000000" pitchFamily="2" charset="2"/>
              <a:buChar char="p"/>
            </a:pPr>
            <a:r>
              <a:rPr lang="en-US" altLang="zh-CN" sz="1600" b="0" dirty="0" smtClean="0"/>
              <a:t>Configurable parameters</a:t>
            </a:r>
            <a:endParaRPr lang="zh-CN" altLang="en-US" sz="1600" b="0" dirty="0"/>
          </a:p>
        </p:txBody>
      </p:sp>
      <p:sp>
        <p:nvSpPr>
          <p:cNvPr id="4" name="灯片编号占位符 3"/>
          <p:cNvSpPr>
            <a:spLocks noGrp="1"/>
          </p:cNvSpPr>
          <p:nvPr>
            <p:ph type="sldNum" sz="quarter" idx="11"/>
          </p:nvPr>
        </p:nvSpPr>
        <p:spPr/>
        <p:txBody>
          <a:bodyPr/>
          <a:lstStyle/>
          <a:p>
            <a:pPr>
              <a:defRPr/>
            </a:pPr>
            <a:fld id="{B2E6F3A3-065F-4EE1-8B82-1C85E785B9B2}" type="slidenum">
              <a:rPr lang="en-US" altLang="zh-CN" smtClean="0"/>
              <a:pPr>
                <a:defRPr/>
              </a:pPr>
              <a:t>13</a:t>
            </a:fld>
            <a:endParaRPr lang="en-US" altLang="zh-CN"/>
          </a:p>
        </p:txBody>
      </p:sp>
      <p:sp>
        <p:nvSpPr>
          <p:cNvPr id="5" name="Rectangle 2"/>
          <p:cNvSpPr txBox="1">
            <a:spLocks noChangeArrowheads="1"/>
          </p:cNvSpPr>
          <p:nvPr/>
        </p:nvSpPr>
        <p:spPr bwMode="auto">
          <a:xfrm>
            <a:off x="304800" y="381000"/>
            <a:ext cx="8534400" cy="7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ea typeface="宋体" pitchFamily="2" charset="-122"/>
              </a:defRPr>
            </a:lvl2pPr>
            <a:lvl3pPr algn="l" rtl="0" eaLnBrk="0" fontAlgn="base" hangingPunct="0">
              <a:spcBef>
                <a:spcPct val="0"/>
              </a:spcBef>
              <a:spcAft>
                <a:spcPct val="0"/>
              </a:spcAft>
              <a:defRPr sz="4400" b="1">
                <a:solidFill>
                  <a:schemeClr val="tx1"/>
                </a:solidFill>
                <a:latin typeface="Arial" charset="0"/>
                <a:ea typeface="宋体" pitchFamily="2" charset="-122"/>
              </a:defRPr>
            </a:lvl3pPr>
            <a:lvl4pPr algn="l" rtl="0" eaLnBrk="0" fontAlgn="base" hangingPunct="0">
              <a:spcBef>
                <a:spcPct val="0"/>
              </a:spcBef>
              <a:spcAft>
                <a:spcPct val="0"/>
              </a:spcAft>
              <a:defRPr sz="4400" b="1">
                <a:solidFill>
                  <a:schemeClr val="tx1"/>
                </a:solidFill>
                <a:latin typeface="Arial" charset="0"/>
                <a:ea typeface="宋体" pitchFamily="2" charset="-122"/>
              </a:defRPr>
            </a:lvl4pPr>
            <a:lvl5pPr algn="l" rtl="0" eaLnBrk="0" fontAlgn="base" hangingPunct="0">
              <a:spcBef>
                <a:spcPct val="0"/>
              </a:spcBef>
              <a:spcAft>
                <a:spcPct val="0"/>
              </a:spcAft>
              <a:defRPr sz="4400" b="1">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lnSpc>
                <a:spcPct val="120000"/>
              </a:lnSpc>
              <a:defRPr/>
            </a:pPr>
            <a:r>
              <a:rPr lang="en-US" altLang="zh-CN" sz="3200" dirty="0" smtClean="0">
                <a:latin typeface="+mn-lt"/>
                <a:ea typeface="+mn-ea"/>
                <a:cs typeface="+mn-ea"/>
                <a:sym typeface="+mn-lt"/>
              </a:rPr>
              <a:t>Mobility Modeling</a:t>
            </a:r>
            <a:endParaRPr lang="en-US" altLang="zh-CN" sz="3200" dirty="0">
              <a:latin typeface="+mn-lt"/>
              <a:ea typeface="+mn-ea"/>
              <a:cs typeface="+mn-ea"/>
              <a:sym typeface="+mn-lt"/>
            </a:endParaRPr>
          </a:p>
        </p:txBody>
      </p:sp>
      <p:sp>
        <p:nvSpPr>
          <p:cNvPr id="6" name="内容占位符 2"/>
          <p:cNvSpPr txBox="1">
            <a:spLocks/>
          </p:cNvSpPr>
          <p:nvPr/>
        </p:nvSpPr>
        <p:spPr bwMode="auto">
          <a:xfrm>
            <a:off x="457200" y="16764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en-US" altLang="zh-CN" sz="2400" dirty="0" smtClean="0"/>
              <a:t>Static postures</a:t>
            </a:r>
            <a:endParaRPr lang="zh-CN" altLang="en-US" sz="24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677886"/>
            <a:ext cx="3124200" cy="1646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对象 7"/>
          <p:cNvGraphicFramePr>
            <a:graphicFrameLocks noChangeAspect="1"/>
          </p:cNvGraphicFramePr>
          <p:nvPr>
            <p:extLst>
              <p:ext uri="{D42A27DB-BD31-4B8C-83A1-F6EECF244321}">
                <p14:modId xmlns:p14="http://schemas.microsoft.com/office/powerpoint/2010/main" val="1867344607"/>
              </p:ext>
            </p:extLst>
          </p:nvPr>
        </p:nvGraphicFramePr>
        <p:xfrm>
          <a:off x="7193061" y="2371725"/>
          <a:ext cx="1722339" cy="2535192"/>
        </p:xfrm>
        <a:graphic>
          <a:graphicData uri="http://schemas.openxmlformats.org/presentationml/2006/ole">
            <mc:AlternateContent xmlns:mc="http://schemas.openxmlformats.org/markup-compatibility/2006">
              <mc:Choice xmlns:v="urn:schemas-microsoft-com:vml" Requires="v">
                <p:oleObj spid="_x0000_s367400" name="Visio" r:id="rId5" imgW="4495672" imgH="6619746" progId="Visio.Drawing.11">
                  <p:embed/>
                </p:oleObj>
              </mc:Choice>
              <mc:Fallback>
                <p:oleObj name="Visio" r:id="rId5" imgW="4495672" imgH="6619746" progId="Visio.Drawing.11">
                  <p:embed/>
                  <p:pic>
                    <p:nvPicPr>
                      <p:cNvPr id="0" name="对象 5"/>
                      <p:cNvPicPr>
                        <a:picLocks noChangeAspect="1" noChangeArrowheads="1"/>
                      </p:cNvPicPr>
                      <p:nvPr/>
                    </p:nvPicPr>
                    <p:blipFill>
                      <a:blip r:embed="rId6"/>
                      <a:srcRect/>
                      <a:stretch>
                        <a:fillRect/>
                      </a:stretch>
                    </p:blipFill>
                    <p:spPr bwMode="auto">
                      <a:xfrm>
                        <a:off x="7193061" y="2371725"/>
                        <a:ext cx="1722339" cy="2535192"/>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642619261"/>
              </p:ext>
            </p:extLst>
          </p:nvPr>
        </p:nvGraphicFramePr>
        <p:xfrm>
          <a:off x="4800600" y="5352575"/>
          <a:ext cx="782988" cy="344962"/>
        </p:xfrm>
        <a:graphic>
          <a:graphicData uri="http://schemas.openxmlformats.org/presentationml/2006/ole">
            <mc:AlternateContent xmlns:mc="http://schemas.openxmlformats.org/markup-compatibility/2006">
              <mc:Choice xmlns:v="urn:schemas-microsoft-com:vml" Requires="v">
                <p:oleObj spid="_x0000_s367401" name="Equation" r:id="rId7" imgW="482400" imgH="215640" progId="Equation.DSMT4">
                  <p:embed/>
                </p:oleObj>
              </mc:Choice>
              <mc:Fallback>
                <p:oleObj name="Equation" r:id="rId7" imgW="482400" imgH="215640" progId="Equation.DSMT4">
                  <p:embed/>
                  <p:pic>
                    <p:nvPicPr>
                      <p:cNvPr id="0" name=""/>
                      <p:cNvPicPr>
                        <a:picLocks noChangeAspect="1" noChangeArrowheads="1"/>
                      </p:cNvPicPr>
                      <p:nvPr/>
                    </p:nvPicPr>
                    <p:blipFill>
                      <a:blip r:embed="rId8"/>
                      <a:srcRect/>
                      <a:stretch>
                        <a:fillRect/>
                      </a:stretch>
                    </p:blipFill>
                    <p:spPr bwMode="auto">
                      <a:xfrm>
                        <a:off x="4800600" y="5352575"/>
                        <a:ext cx="782988" cy="344962"/>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181582675"/>
              </p:ext>
            </p:extLst>
          </p:nvPr>
        </p:nvGraphicFramePr>
        <p:xfrm>
          <a:off x="6161588" y="5362101"/>
          <a:ext cx="1031162" cy="344961"/>
        </p:xfrm>
        <a:graphic>
          <a:graphicData uri="http://schemas.openxmlformats.org/presentationml/2006/ole">
            <mc:AlternateContent xmlns:mc="http://schemas.openxmlformats.org/markup-compatibility/2006">
              <mc:Choice xmlns:v="urn:schemas-microsoft-com:vml" Requires="v">
                <p:oleObj spid="_x0000_s367402" name="Equation" r:id="rId9" imgW="634680" imgH="215640" progId="Equation.DSMT4">
                  <p:embed/>
                </p:oleObj>
              </mc:Choice>
              <mc:Fallback>
                <p:oleObj name="Equation" r:id="rId9" imgW="634680" imgH="215640" progId="Equation.DSMT4">
                  <p:embed/>
                  <p:pic>
                    <p:nvPicPr>
                      <p:cNvPr id="0" name=""/>
                      <p:cNvPicPr>
                        <a:picLocks noChangeAspect="1" noChangeArrowheads="1"/>
                      </p:cNvPicPr>
                      <p:nvPr/>
                    </p:nvPicPr>
                    <p:blipFill>
                      <a:blip r:embed="rId10"/>
                      <a:srcRect/>
                      <a:stretch>
                        <a:fillRect/>
                      </a:stretch>
                    </p:blipFill>
                    <p:spPr bwMode="auto">
                      <a:xfrm>
                        <a:off x="6161588" y="5362101"/>
                        <a:ext cx="1031162" cy="344961"/>
                      </a:xfrm>
                      <a:prstGeom prst="rect">
                        <a:avLst/>
                      </a:prstGeom>
                      <a:noFill/>
                    </p:spPr>
                  </p:pic>
                </p:oleObj>
              </mc:Fallback>
            </mc:AlternateContent>
          </a:graphicData>
        </a:graphic>
      </p:graphicFrame>
      <p:sp>
        <p:nvSpPr>
          <p:cNvPr id="11" name="右箭头 10"/>
          <p:cNvSpPr/>
          <p:nvPr/>
        </p:nvSpPr>
        <p:spPr>
          <a:xfrm>
            <a:off x="5719763" y="5486955"/>
            <a:ext cx="359596" cy="45719"/>
          </a:xfrm>
          <a:prstGeom prst="rightArrow">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077209671"/>
              </p:ext>
            </p:extLst>
          </p:nvPr>
        </p:nvGraphicFramePr>
        <p:xfrm>
          <a:off x="4800600" y="6044269"/>
          <a:ext cx="1544882" cy="366056"/>
        </p:xfrm>
        <a:graphic>
          <a:graphicData uri="http://schemas.openxmlformats.org/presentationml/2006/ole">
            <mc:AlternateContent xmlns:mc="http://schemas.openxmlformats.org/markup-compatibility/2006">
              <mc:Choice xmlns:v="urn:schemas-microsoft-com:vml" Requires="v">
                <p:oleObj spid="_x0000_s367403" name="Equation" r:id="rId11" imgW="952200" imgH="228600" progId="Equation.DSMT4">
                  <p:embed/>
                </p:oleObj>
              </mc:Choice>
              <mc:Fallback>
                <p:oleObj name="Equation" r:id="rId11" imgW="952200" imgH="228600" progId="Equation.DSMT4">
                  <p:embed/>
                  <p:pic>
                    <p:nvPicPr>
                      <p:cNvPr id="0" name=""/>
                      <p:cNvPicPr>
                        <a:picLocks noChangeAspect="1" noChangeArrowheads="1"/>
                      </p:cNvPicPr>
                      <p:nvPr/>
                    </p:nvPicPr>
                    <p:blipFill>
                      <a:blip r:embed="rId12"/>
                      <a:srcRect/>
                      <a:stretch>
                        <a:fillRect/>
                      </a:stretch>
                    </p:blipFill>
                    <p:spPr bwMode="auto">
                      <a:xfrm>
                        <a:off x="4800600" y="6044269"/>
                        <a:ext cx="1544882" cy="366056"/>
                      </a:xfrm>
                      <a:prstGeom prst="rect">
                        <a:avLst/>
                      </a:prstGeom>
                      <a:noFill/>
                    </p:spPr>
                  </p:pic>
                </p:oleObj>
              </mc:Fallback>
            </mc:AlternateContent>
          </a:graphicData>
        </a:graphic>
      </p:graphicFrame>
      <p:sp>
        <p:nvSpPr>
          <p:cNvPr id="13" name="右箭头 12"/>
          <p:cNvSpPr/>
          <p:nvPr/>
        </p:nvSpPr>
        <p:spPr>
          <a:xfrm>
            <a:off x="6477000" y="6185772"/>
            <a:ext cx="359596" cy="45719"/>
          </a:xfrm>
          <a:prstGeom prst="rightArrow">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143837698"/>
              </p:ext>
            </p:extLst>
          </p:nvPr>
        </p:nvGraphicFramePr>
        <p:xfrm>
          <a:off x="6935152" y="6053794"/>
          <a:ext cx="1793054" cy="366056"/>
        </p:xfrm>
        <a:graphic>
          <a:graphicData uri="http://schemas.openxmlformats.org/presentationml/2006/ole">
            <mc:AlternateContent xmlns:mc="http://schemas.openxmlformats.org/markup-compatibility/2006">
              <mc:Choice xmlns:v="urn:schemas-microsoft-com:vml" Requires="v">
                <p:oleObj spid="_x0000_s367404" name="Equation" r:id="rId13" imgW="1104840" imgH="228600" progId="Equation.DSMT4">
                  <p:embed/>
                </p:oleObj>
              </mc:Choice>
              <mc:Fallback>
                <p:oleObj name="Equation" r:id="rId13" imgW="1104840" imgH="228600" progId="Equation.DSMT4">
                  <p:embed/>
                  <p:pic>
                    <p:nvPicPr>
                      <p:cNvPr id="0" name=""/>
                      <p:cNvPicPr>
                        <a:picLocks noChangeAspect="1" noChangeArrowheads="1"/>
                      </p:cNvPicPr>
                      <p:nvPr/>
                    </p:nvPicPr>
                    <p:blipFill>
                      <a:blip r:embed="rId14"/>
                      <a:srcRect/>
                      <a:stretch>
                        <a:fillRect/>
                      </a:stretch>
                    </p:blipFill>
                    <p:spPr bwMode="auto">
                      <a:xfrm>
                        <a:off x="6935152" y="6053794"/>
                        <a:ext cx="1793054" cy="366056"/>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89614831"/>
              </p:ext>
            </p:extLst>
          </p:nvPr>
        </p:nvGraphicFramePr>
        <p:xfrm>
          <a:off x="5761673" y="5124450"/>
          <a:ext cx="270509" cy="385910"/>
        </p:xfrm>
        <a:graphic>
          <a:graphicData uri="http://schemas.openxmlformats.org/presentationml/2006/ole">
            <mc:AlternateContent xmlns:mc="http://schemas.openxmlformats.org/markup-compatibility/2006">
              <mc:Choice xmlns:v="urn:schemas-microsoft-com:vml" Requires="v">
                <p:oleObj spid="_x0000_s367405" name="Equation" r:id="rId15" imgW="152268" imgH="203024" progId="Equation.DSMT4">
                  <p:embed/>
                </p:oleObj>
              </mc:Choice>
              <mc:Fallback>
                <p:oleObj name="Equation" r:id="rId15" imgW="152268" imgH="203024" progId="Equation.DSMT4">
                  <p:embed/>
                  <p:pic>
                    <p:nvPicPr>
                      <p:cNvPr id="0" name="对象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61673" y="5124450"/>
                        <a:ext cx="270509" cy="385910"/>
                      </a:xfrm>
                      <a:prstGeom prst="rect">
                        <a:avLst/>
                      </a:prstGeom>
                      <a:noFill/>
                      <a:ln>
                        <a:noFill/>
                      </a:ln>
                    </p:spPr>
                  </p:pic>
                </p:oleObj>
              </mc:Fallback>
            </mc:AlternateContent>
          </a:graphicData>
        </a:graphic>
      </p:graphicFrame>
      <p:sp>
        <p:nvSpPr>
          <p:cNvPr id="17" name="内容占位符 2"/>
          <p:cNvSpPr txBox="1">
            <a:spLocks/>
          </p:cNvSpPr>
          <p:nvPr/>
        </p:nvSpPr>
        <p:spPr bwMode="auto">
          <a:xfrm>
            <a:off x="762000" y="2628900"/>
            <a:ext cx="2819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itchFamily="2" charset="2"/>
              <a:buChar char="p"/>
            </a:pPr>
            <a:r>
              <a:rPr lang="en-US" altLang="zh-CN" sz="1600" b="0" dirty="0" smtClean="0"/>
              <a:t>Characteristics</a:t>
            </a:r>
            <a:endParaRPr lang="zh-CN" altLang="en-US" sz="1600" b="0" dirty="0"/>
          </a:p>
        </p:txBody>
      </p:sp>
      <p:sp>
        <p:nvSpPr>
          <p:cNvPr id="18" name="内容占位符 2"/>
          <p:cNvSpPr txBox="1">
            <a:spLocks/>
          </p:cNvSpPr>
          <p:nvPr/>
        </p:nvSpPr>
        <p:spPr bwMode="auto">
          <a:xfrm>
            <a:off x="762000" y="3048000"/>
            <a:ext cx="3581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buNone/>
            </a:pPr>
            <a:r>
              <a:rPr lang="en-US" altLang="zh-CN" sz="1600" b="0" dirty="0" smtClean="0">
                <a:latin typeface="Times New Roman" panose="02020603050405020304" pitchFamily="18" charset="0"/>
                <a:cs typeface="Times New Roman" panose="02020603050405020304" pitchFamily="18" charset="0"/>
              </a:rPr>
              <a:t>the limbs tremble occasionally while the trunk keeps still</a:t>
            </a:r>
            <a:endParaRPr lang="zh-CN" altLang="en-US" sz="1600" b="0" dirty="0">
              <a:latin typeface="Times New Roman" panose="02020603050405020304" pitchFamily="18" charset="0"/>
              <a:cs typeface="Times New Roman" panose="02020603050405020304" pitchFamily="18" charset="0"/>
            </a:endParaRPr>
          </a:p>
        </p:txBody>
      </p:sp>
      <p:sp>
        <p:nvSpPr>
          <p:cNvPr id="20" name="内容占位符 2"/>
          <p:cNvSpPr txBox="1">
            <a:spLocks/>
          </p:cNvSpPr>
          <p:nvPr/>
        </p:nvSpPr>
        <p:spPr bwMode="auto">
          <a:xfrm>
            <a:off x="4572000" y="2476500"/>
            <a:ext cx="2819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itchFamily="2" charset="2"/>
              <a:buChar char="p"/>
            </a:pPr>
            <a:r>
              <a:rPr lang="en-US" altLang="zh-CN" sz="1600" b="0" dirty="0" smtClean="0"/>
              <a:t>Movement pattern</a:t>
            </a:r>
            <a:endParaRPr lang="zh-CN" altLang="en-US" sz="1600" b="0" dirty="0"/>
          </a:p>
        </p:txBody>
      </p:sp>
      <p:sp>
        <p:nvSpPr>
          <p:cNvPr id="23" name="内容占位符 2"/>
          <p:cNvSpPr txBox="1">
            <a:spLocks/>
          </p:cNvSpPr>
          <p:nvPr/>
        </p:nvSpPr>
        <p:spPr bwMode="auto">
          <a:xfrm>
            <a:off x="4584886" y="4953000"/>
            <a:ext cx="3581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anose="05000000000000000000" pitchFamily="2" charset="2"/>
              <a:buChar char="Ø"/>
            </a:pPr>
            <a:r>
              <a:rPr lang="en-US" altLang="zh-CN" sz="1600" b="0" dirty="0">
                <a:latin typeface="Times New Roman" panose="02020603050405020304" pitchFamily="18" charset="0"/>
                <a:cs typeface="Times New Roman" panose="02020603050405020304" pitchFamily="18" charset="0"/>
              </a:rPr>
              <a:t>R</a:t>
            </a:r>
            <a:r>
              <a:rPr lang="en-US" altLang="zh-CN" sz="1600" b="0" dirty="0" smtClean="0">
                <a:latin typeface="Times New Roman" panose="02020603050405020304" pitchFamily="18" charset="0"/>
                <a:cs typeface="Times New Roman" panose="02020603050405020304" pitchFamily="18" charset="0"/>
              </a:rPr>
              <a:t>otation </a:t>
            </a:r>
            <a:r>
              <a:rPr lang="en-US" altLang="zh-CN" sz="1600" b="0" dirty="0">
                <a:latin typeface="Times New Roman" panose="02020603050405020304" pitchFamily="18" charset="0"/>
                <a:cs typeface="Times New Roman" panose="02020603050405020304" pitchFamily="18" charset="0"/>
              </a:rPr>
              <a:t>s</a:t>
            </a:r>
            <a:r>
              <a:rPr lang="en-US" altLang="zh-CN" sz="1600" b="0" dirty="0" smtClean="0">
                <a:latin typeface="Times New Roman" panose="02020603050405020304" pitchFamily="18" charset="0"/>
                <a:cs typeface="Times New Roman" panose="02020603050405020304" pitchFamily="18" charset="0"/>
              </a:rPr>
              <a:t>tate update:</a:t>
            </a:r>
            <a:endParaRPr lang="zh-CN" altLang="en-US" sz="1600" b="0" dirty="0">
              <a:latin typeface="Times New Roman" panose="02020603050405020304" pitchFamily="18" charset="0"/>
              <a:cs typeface="Times New Roman" panose="02020603050405020304" pitchFamily="18" charset="0"/>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4235640819"/>
              </p:ext>
            </p:extLst>
          </p:nvPr>
        </p:nvGraphicFramePr>
        <p:xfrm>
          <a:off x="4800600" y="4572000"/>
          <a:ext cx="1030287" cy="360363"/>
        </p:xfrm>
        <a:graphic>
          <a:graphicData uri="http://schemas.openxmlformats.org/presentationml/2006/ole">
            <mc:AlternateContent xmlns:mc="http://schemas.openxmlformats.org/markup-compatibility/2006">
              <mc:Choice xmlns:v="urn:schemas-microsoft-com:vml" Requires="v">
                <p:oleObj spid="_x0000_s367406" name="Equation" r:id="rId17" imgW="622080" imgH="215640" progId="Equation.DSMT4">
                  <p:embed/>
                </p:oleObj>
              </mc:Choice>
              <mc:Fallback>
                <p:oleObj name="Equation" r:id="rId17" imgW="622080" imgH="215640" progId="Equation.DSMT4">
                  <p:embed/>
                  <p:pic>
                    <p:nvPicPr>
                      <p:cNvPr id="0" name="对象 13"/>
                      <p:cNvPicPr>
                        <a:picLocks noChangeAspect="1" noChangeArrowheads="1"/>
                      </p:cNvPicPr>
                      <p:nvPr/>
                    </p:nvPicPr>
                    <p:blipFill>
                      <a:blip r:embed="rId18"/>
                      <a:srcRect/>
                      <a:stretch>
                        <a:fillRect/>
                      </a:stretch>
                    </p:blipFill>
                    <p:spPr bwMode="auto">
                      <a:xfrm>
                        <a:off x="4800600" y="4572000"/>
                        <a:ext cx="1030287" cy="360363"/>
                      </a:xfrm>
                      <a:prstGeom prst="rect">
                        <a:avLst/>
                      </a:prstGeom>
                      <a:noFill/>
                      <a:ln>
                        <a:noFill/>
                      </a:ln>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656995460"/>
              </p:ext>
            </p:extLst>
          </p:nvPr>
        </p:nvGraphicFramePr>
        <p:xfrm>
          <a:off x="6019800" y="4572000"/>
          <a:ext cx="1019175" cy="350838"/>
        </p:xfrm>
        <a:graphic>
          <a:graphicData uri="http://schemas.openxmlformats.org/presentationml/2006/ole">
            <mc:AlternateContent xmlns:mc="http://schemas.openxmlformats.org/markup-compatibility/2006">
              <mc:Choice xmlns:v="urn:schemas-microsoft-com:vml" Requires="v">
                <p:oleObj spid="_x0000_s367407" name="Equation" r:id="rId19" imgW="634680" imgH="215640" progId="Equation.DSMT4">
                  <p:embed/>
                </p:oleObj>
              </mc:Choice>
              <mc:Fallback>
                <p:oleObj name="Equation" r:id="rId19" imgW="634680" imgH="215640" progId="Equation.DSMT4">
                  <p:embed/>
                  <p:pic>
                    <p:nvPicPr>
                      <p:cNvPr id="0" name="对象 9"/>
                      <p:cNvPicPr>
                        <a:picLocks noChangeAspect="1" noChangeArrowheads="1"/>
                      </p:cNvPicPr>
                      <p:nvPr/>
                    </p:nvPicPr>
                    <p:blipFill>
                      <a:blip r:embed="rId20"/>
                      <a:srcRect/>
                      <a:stretch>
                        <a:fillRect/>
                      </a:stretch>
                    </p:blipFill>
                    <p:spPr bwMode="auto">
                      <a:xfrm>
                        <a:off x="6019800" y="4572000"/>
                        <a:ext cx="1019175" cy="350838"/>
                      </a:xfrm>
                      <a:prstGeom prst="rect">
                        <a:avLst/>
                      </a:prstGeom>
                      <a:noFill/>
                      <a:ln>
                        <a:noFill/>
                      </a:ln>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492418879"/>
              </p:ext>
            </p:extLst>
          </p:nvPr>
        </p:nvGraphicFramePr>
        <p:xfrm>
          <a:off x="4787900" y="3770312"/>
          <a:ext cx="850900" cy="344488"/>
        </p:xfrm>
        <a:graphic>
          <a:graphicData uri="http://schemas.openxmlformats.org/presentationml/2006/ole">
            <mc:AlternateContent xmlns:mc="http://schemas.openxmlformats.org/markup-compatibility/2006">
              <mc:Choice xmlns:v="urn:schemas-microsoft-com:vml" Requires="v">
                <p:oleObj spid="_x0000_s367408" name="Equation" r:id="rId21" imgW="545760" imgH="215640" progId="Equation.DSMT4">
                  <p:embed/>
                </p:oleObj>
              </mc:Choice>
              <mc:Fallback>
                <p:oleObj name="Equation" r:id="rId21" imgW="545760" imgH="215640" progId="Equation.DSMT4">
                  <p:embed/>
                  <p:pic>
                    <p:nvPicPr>
                      <p:cNvPr id="0" name="对象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87900" y="3770312"/>
                        <a:ext cx="8509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内容占位符 2"/>
          <p:cNvSpPr txBox="1">
            <a:spLocks/>
          </p:cNvSpPr>
          <p:nvPr/>
        </p:nvSpPr>
        <p:spPr bwMode="auto">
          <a:xfrm>
            <a:off x="4595588" y="3390900"/>
            <a:ext cx="3581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anose="05000000000000000000" pitchFamily="2" charset="2"/>
              <a:buChar char="Ø"/>
            </a:pPr>
            <a:r>
              <a:rPr lang="en-US" altLang="zh-CN" sz="1600" b="0" dirty="0" smtClean="0">
                <a:latin typeface="Times New Roman" panose="02020603050405020304" pitchFamily="18" charset="0"/>
                <a:cs typeface="Times New Roman" panose="02020603050405020304" pitchFamily="18" charset="0"/>
              </a:rPr>
              <a:t>Initial pose:</a:t>
            </a:r>
            <a:endParaRPr lang="zh-CN" altLang="en-US" sz="1600" b="0" dirty="0">
              <a:latin typeface="Times New Roman" panose="02020603050405020304" pitchFamily="18" charset="0"/>
              <a:cs typeface="Times New Roman" panose="02020603050405020304" pitchFamily="18" charset="0"/>
            </a:endParaRPr>
          </a:p>
        </p:txBody>
      </p:sp>
      <p:sp>
        <p:nvSpPr>
          <p:cNvPr id="30" name="内容占位符 2"/>
          <p:cNvSpPr txBox="1">
            <a:spLocks/>
          </p:cNvSpPr>
          <p:nvPr/>
        </p:nvSpPr>
        <p:spPr bwMode="auto">
          <a:xfrm>
            <a:off x="4572000" y="5715000"/>
            <a:ext cx="3581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anose="05000000000000000000" pitchFamily="2" charset="2"/>
              <a:buChar char="Ø"/>
            </a:pPr>
            <a:r>
              <a:rPr lang="en-US" altLang="zh-CN" sz="1600" b="0" dirty="0" smtClean="0">
                <a:latin typeface="Times New Roman" panose="02020603050405020304" pitchFamily="18" charset="0"/>
                <a:cs typeface="Times New Roman" panose="02020603050405020304" pitchFamily="18" charset="0"/>
              </a:rPr>
              <a:t>Joint position update:</a:t>
            </a:r>
            <a:endParaRPr lang="zh-CN" altLang="en-US" sz="1600" b="0" dirty="0">
              <a:latin typeface="Times New Roman" panose="02020603050405020304" pitchFamily="18" charset="0"/>
              <a:cs typeface="Times New Roman" panose="02020603050405020304" pitchFamily="18" charset="0"/>
            </a:endParaRPr>
          </a:p>
        </p:txBody>
      </p:sp>
      <p:sp>
        <p:nvSpPr>
          <p:cNvPr id="31" name="内容占位符 2"/>
          <p:cNvSpPr txBox="1">
            <a:spLocks/>
          </p:cNvSpPr>
          <p:nvPr/>
        </p:nvSpPr>
        <p:spPr bwMode="auto">
          <a:xfrm>
            <a:off x="4595588" y="4191000"/>
            <a:ext cx="3581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anose="05000000000000000000" pitchFamily="2" charset="2"/>
              <a:buChar char="Ø"/>
            </a:pPr>
            <a:r>
              <a:rPr lang="en-US" altLang="zh-CN" sz="1600" b="0" dirty="0" smtClean="0">
                <a:latin typeface="Times New Roman" panose="02020603050405020304" pitchFamily="18" charset="0"/>
                <a:cs typeface="Times New Roman" panose="02020603050405020304" pitchFamily="18" charset="0"/>
              </a:rPr>
              <a:t>Angle Ranges:</a:t>
            </a:r>
            <a:endParaRPr lang="zh-CN" altLang="en-US" sz="16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337958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B2E6F3A3-065F-4EE1-8B82-1C85E785B9B2}" type="slidenum">
              <a:rPr lang="en-US" altLang="zh-CN" smtClean="0"/>
              <a:pPr>
                <a:defRPr/>
              </a:pPr>
              <a:t>14</a:t>
            </a:fld>
            <a:endParaRPr lang="en-US" altLang="zh-CN"/>
          </a:p>
        </p:txBody>
      </p:sp>
      <p:sp>
        <p:nvSpPr>
          <p:cNvPr id="5" name="Rectangle 2"/>
          <p:cNvSpPr txBox="1">
            <a:spLocks noChangeArrowheads="1"/>
          </p:cNvSpPr>
          <p:nvPr/>
        </p:nvSpPr>
        <p:spPr bwMode="auto">
          <a:xfrm>
            <a:off x="304800" y="381000"/>
            <a:ext cx="8534400" cy="7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ea typeface="宋体" pitchFamily="2" charset="-122"/>
              </a:defRPr>
            </a:lvl2pPr>
            <a:lvl3pPr algn="l" rtl="0" eaLnBrk="0" fontAlgn="base" hangingPunct="0">
              <a:spcBef>
                <a:spcPct val="0"/>
              </a:spcBef>
              <a:spcAft>
                <a:spcPct val="0"/>
              </a:spcAft>
              <a:defRPr sz="4400" b="1">
                <a:solidFill>
                  <a:schemeClr val="tx1"/>
                </a:solidFill>
                <a:latin typeface="Arial" charset="0"/>
                <a:ea typeface="宋体" pitchFamily="2" charset="-122"/>
              </a:defRPr>
            </a:lvl3pPr>
            <a:lvl4pPr algn="l" rtl="0" eaLnBrk="0" fontAlgn="base" hangingPunct="0">
              <a:spcBef>
                <a:spcPct val="0"/>
              </a:spcBef>
              <a:spcAft>
                <a:spcPct val="0"/>
              </a:spcAft>
              <a:defRPr sz="4400" b="1">
                <a:solidFill>
                  <a:schemeClr val="tx1"/>
                </a:solidFill>
                <a:latin typeface="Arial" charset="0"/>
                <a:ea typeface="宋体" pitchFamily="2" charset="-122"/>
              </a:defRPr>
            </a:lvl4pPr>
            <a:lvl5pPr algn="l" rtl="0" eaLnBrk="0" fontAlgn="base" hangingPunct="0">
              <a:spcBef>
                <a:spcPct val="0"/>
              </a:spcBef>
              <a:spcAft>
                <a:spcPct val="0"/>
              </a:spcAft>
              <a:defRPr sz="4400" b="1">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lnSpc>
                <a:spcPct val="120000"/>
              </a:lnSpc>
              <a:defRPr/>
            </a:pPr>
            <a:r>
              <a:rPr lang="en-US" altLang="zh-CN" sz="3200" dirty="0" smtClean="0">
                <a:latin typeface="+mn-lt"/>
                <a:ea typeface="+mn-ea"/>
                <a:cs typeface="+mn-ea"/>
                <a:sym typeface="+mn-lt"/>
              </a:rPr>
              <a:t>Mobility Modeling</a:t>
            </a:r>
            <a:endParaRPr lang="en-US" altLang="zh-CN" sz="3200" dirty="0">
              <a:latin typeface="+mn-lt"/>
              <a:ea typeface="+mn-ea"/>
              <a:cs typeface="+mn-ea"/>
              <a:sym typeface="+mn-lt"/>
            </a:endParaRPr>
          </a:p>
        </p:txBody>
      </p:sp>
      <p:sp>
        <p:nvSpPr>
          <p:cNvPr id="6" name="内容占位符 2"/>
          <p:cNvSpPr txBox="1">
            <a:spLocks/>
          </p:cNvSpPr>
          <p:nvPr/>
        </p:nvSpPr>
        <p:spPr bwMode="auto">
          <a:xfrm>
            <a:off x="457200" y="16764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en-US" altLang="zh-CN" sz="2400" dirty="0"/>
              <a:t>D</a:t>
            </a:r>
            <a:r>
              <a:rPr lang="en-US" altLang="zh-CN" sz="2400" dirty="0" smtClean="0"/>
              <a:t>ynamic posture: walking</a:t>
            </a:r>
            <a:endParaRPr lang="zh-CN" altLang="en-US" sz="2400"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648200"/>
            <a:ext cx="4419600" cy="1868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55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2282" y="3467100"/>
            <a:ext cx="2199044" cy="2826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内容占位符 2"/>
          <p:cNvSpPr txBox="1">
            <a:spLocks/>
          </p:cNvSpPr>
          <p:nvPr/>
        </p:nvSpPr>
        <p:spPr bwMode="auto">
          <a:xfrm>
            <a:off x="762000" y="2628900"/>
            <a:ext cx="2819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itchFamily="2" charset="2"/>
              <a:buChar char="p"/>
            </a:pPr>
            <a:r>
              <a:rPr lang="en-US" altLang="zh-CN" sz="1600" b="0" dirty="0" smtClean="0"/>
              <a:t>Characteristics</a:t>
            </a:r>
            <a:endParaRPr lang="zh-CN" altLang="en-US" sz="1600" b="0" dirty="0"/>
          </a:p>
        </p:txBody>
      </p:sp>
      <p:sp>
        <p:nvSpPr>
          <p:cNvPr id="11" name="内容占位符 2"/>
          <p:cNvSpPr txBox="1">
            <a:spLocks/>
          </p:cNvSpPr>
          <p:nvPr/>
        </p:nvSpPr>
        <p:spPr bwMode="auto">
          <a:xfrm>
            <a:off x="762000" y="3048000"/>
            <a:ext cx="4419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buNone/>
            </a:pPr>
            <a:r>
              <a:rPr lang="en-US" altLang="zh-CN" sz="1600" b="0" dirty="0" smtClean="0">
                <a:latin typeface="Times New Roman" panose="02020603050405020304" pitchFamily="18" charset="0"/>
                <a:cs typeface="Times New Roman" panose="02020603050405020304" pitchFamily="18" charset="0"/>
              </a:rPr>
              <a:t>The limbs show repetitive movement: when </a:t>
            </a:r>
            <a:r>
              <a:rPr lang="en-US" altLang="zh-CN" sz="1600" b="0" dirty="0">
                <a:latin typeface="Times New Roman" panose="02020603050405020304" pitchFamily="18" charset="0"/>
                <a:cs typeface="Times New Roman" panose="02020603050405020304" pitchFamily="18" charset="0"/>
              </a:rPr>
              <a:t>the left </a:t>
            </a:r>
            <a:r>
              <a:rPr lang="en-US" altLang="zh-CN" sz="1600" b="0" dirty="0" smtClean="0">
                <a:latin typeface="Times New Roman" panose="02020603050405020304" pitchFamily="18" charset="0"/>
                <a:cs typeface="Times New Roman" panose="02020603050405020304" pitchFamily="18" charset="0"/>
              </a:rPr>
              <a:t>arm moves </a:t>
            </a:r>
            <a:r>
              <a:rPr lang="en-US" altLang="zh-CN" sz="1600" b="0" dirty="0">
                <a:latin typeface="Times New Roman" panose="02020603050405020304" pitchFamily="18" charset="0"/>
                <a:cs typeface="Times New Roman" panose="02020603050405020304" pitchFamily="18" charset="0"/>
              </a:rPr>
              <a:t>forward, the right leg moves forward as the right arm </a:t>
            </a:r>
            <a:r>
              <a:rPr lang="en-US" altLang="zh-CN" sz="1600" b="0" dirty="0" smtClean="0">
                <a:latin typeface="Times New Roman" panose="02020603050405020304" pitchFamily="18" charset="0"/>
                <a:cs typeface="Times New Roman" panose="02020603050405020304" pitchFamily="18" charset="0"/>
              </a:rPr>
              <a:t>moves backward</a:t>
            </a:r>
            <a:endParaRPr lang="zh-CN" altLang="en-US" sz="1600" b="0" dirty="0">
              <a:latin typeface="Times New Roman" panose="02020603050405020304" pitchFamily="18" charset="0"/>
              <a:cs typeface="Times New Roman" panose="02020603050405020304" pitchFamily="18" charset="0"/>
            </a:endParaRPr>
          </a:p>
        </p:txBody>
      </p:sp>
      <p:sp>
        <p:nvSpPr>
          <p:cNvPr id="12" name="内容占位符 2"/>
          <p:cNvSpPr>
            <a:spLocks noGrp="1"/>
          </p:cNvSpPr>
          <p:nvPr>
            <p:ph idx="1"/>
          </p:nvPr>
        </p:nvSpPr>
        <p:spPr>
          <a:xfrm>
            <a:off x="762000" y="4229100"/>
            <a:ext cx="2819400" cy="419100"/>
          </a:xfrm>
        </p:spPr>
        <p:txBody>
          <a:bodyPr/>
          <a:lstStyle/>
          <a:p>
            <a:pPr>
              <a:buFont typeface="Wingdings" panose="05000000000000000000" pitchFamily="2" charset="2"/>
              <a:buChar char="p"/>
            </a:pPr>
            <a:r>
              <a:rPr lang="en-US" altLang="zh-CN" sz="1600" b="0" dirty="0" smtClean="0"/>
              <a:t>Configurable parameters</a:t>
            </a:r>
            <a:endParaRPr lang="zh-CN" altLang="en-US" sz="1600" b="0" dirty="0"/>
          </a:p>
        </p:txBody>
      </p:sp>
      <p:sp>
        <p:nvSpPr>
          <p:cNvPr id="13" name="内容占位符 2"/>
          <p:cNvSpPr txBox="1">
            <a:spLocks/>
          </p:cNvSpPr>
          <p:nvPr/>
        </p:nvSpPr>
        <p:spPr bwMode="auto">
          <a:xfrm>
            <a:off x="5638800" y="2266950"/>
            <a:ext cx="2819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itchFamily="2" charset="2"/>
              <a:buChar char="p"/>
            </a:pPr>
            <a:r>
              <a:rPr lang="en-US" altLang="zh-CN" sz="1600" b="0" dirty="0" smtClean="0"/>
              <a:t>Initial pose</a:t>
            </a:r>
            <a:endParaRPr lang="zh-CN" altLang="en-US" sz="1600" b="0" dirty="0"/>
          </a:p>
        </p:txBody>
      </p:sp>
      <p:sp>
        <p:nvSpPr>
          <p:cNvPr id="14" name="内容占位符 2"/>
          <p:cNvSpPr txBox="1">
            <a:spLocks/>
          </p:cNvSpPr>
          <p:nvPr/>
        </p:nvSpPr>
        <p:spPr bwMode="auto">
          <a:xfrm>
            <a:off x="5638800" y="2705100"/>
            <a:ext cx="3505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buNone/>
            </a:pPr>
            <a:r>
              <a:rPr lang="en-US" altLang="zh-CN" sz="1600" b="0" dirty="0" smtClean="0">
                <a:latin typeface="Times New Roman" panose="02020603050405020304" pitchFamily="18" charset="0"/>
                <a:cs typeface="Times New Roman" panose="02020603050405020304" pitchFamily="18" charset="0"/>
              </a:rPr>
              <a:t>In which the arms stretch to the limit</a:t>
            </a:r>
          </a:p>
        </p:txBody>
      </p:sp>
    </p:spTree>
    <p:extLst>
      <p:ext uri="{BB962C8B-B14F-4D97-AF65-F5344CB8AC3E}">
        <p14:creationId xmlns:p14="http://schemas.microsoft.com/office/powerpoint/2010/main" val="167337958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B2E6F3A3-065F-4EE1-8B82-1C85E785B9B2}" type="slidenum">
              <a:rPr lang="en-US" altLang="zh-CN" smtClean="0"/>
              <a:pPr>
                <a:defRPr/>
              </a:pPr>
              <a:t>15</a:t>
            </a:fld>
            <a:endParaRPr lang="en-US" altLang="zh-CN"/>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396" y="2844287"/>
            <a:ext cx="5890804" cy="1562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2"/>
          <p:cNvSpPr txBox="1">
            <a:spLocks noChangeArrowheads="1"/>
          </p:cNvSpPr>
          <p:nvPr/>
        </p:nvSpPr>
        <p:spPr bwMode="auto">
          <a:xfrm>
            <a:off x="304800" y="381000"/>
            <a:ext cx="8534400" cy="7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ea typeface="宋体" pitchFamily="2" charset="-122"/>
              </a:defRPr>
            </a:lvl2pPr>
            <a:lvl3pPr algn="l" rtl="0" eaLnBrk="0" fontAlgn="base" hangingPunct="0">
              <a:spcBef>
                <a:spcPct val="0"/>
              </a:spcBef>
              <a:spcAft>
                <a:spcPct val="0"/>
              </a:spcAft>
              <a:defRPr sz="4400" b="1">
                <a:solidFill>
                  <a:schemeClr val="tx1"/>
                </a:solidFill>
                <a:latin typeface="Arial" charset="0"/>
                <a:ea typeface="宋体" pitchFamily="2" charset="-122"/>
              </a:defRPr>
            </a:lvl3pPr>
            <a:lvl4pPr algn="l" rtl="0" eaLnBrk="0" fontAlgn="base" hangingPunct="0">
              <a:spcBef>
                <a:spcPct val="0"/>
              </a:spcBef>
              <a:spcAft>
                <a:spcPct val="0"/>
              </a:spcAft>
              <a:defRPr sz="4400" b="1">
                <a:solidFill>
                  <a:schemeClr val="tx1"/>
                </a:solidFill>
                <a:latin typeface="Arial" charset="0"/>
                <a:ea typeface="宋体" pitchFamily="2" charset="-122"/>
              </a:defRPr>
            </a:lvl4pPr>
            <a:lvl5pPr algn="l" rtl="0" eaLnBrk="0" fontAlgn="base" hangingPunct="0">
              <a:spcBef>
                <a:spcPct val="0"/>
              </a:spcBef>
              <a:spcAft>
                <a:spcPct val="0"/>
              </a:spcAft>
              <a:defRPr sz="4400" b="1">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lnSpc>
                <a:spcPct val="120000"/>
              </a:lnSpc>
              <a:defRPr/>
            </a:pPr>
            <a:r>
              <a:rPr lang="en-US" altLang="zh-CN" sz="3200" dirty="0" smtClean="0">
                <a:latin typeface="+mn-lt"/>
                <a:ea typeface="+mn-ea"/>
                <a:cs typeface="+mn-ea"/>
                <a:sym typeface="+mn-lt"/>
              </a:rPr>
              <a:t>Mobility Modeling</a:t>
            </a:r>
            <a:endParaRPr lang="en-US" altLang="zh-CN" sz="3200" dirty="0">
              <a:latin typeface="+mn-lt"/>
              <a:ea typeface="+mn-ea"/>
              <a:cs typeface="+mn-ea"/>
              <a:sym typeface="+mn-lt"/>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484115002"/>
              </p:ext>
            </p:extLst>
          </p:nvPr>
        </p:nvGraphicFramePr>
        <p:xfrm>
          <a:off x="4870134" y="5689796"/>
          <a:ext cx="1035309" cy="330004"/>
        </p:xfrm>
        <a:graphic>
          <a:graphicData uri="http://schemas.openxmlformats.org/presentationml/2006/ole">
            <mc:AlternateContent xmlns:mc="http://schemas.openxmlformats.org/markup-compatibility/2006">
              <mc:Choice xmlns:v="urn:schemas-microsoft-com:vml" Requires="v">
                <p:oleObj spid="_x0000_s356210" name="Equation" r:id="rId4" imgW="647640" imgH="203040" progId="Equation.DSMT4">
                  <p:embed/>
                </p:oleObj>
              </mc:Choice>
              <mc:Fallback>
                <p:oleObj name="Equation" r:id="rId4" imgW="647640" imgH="203040" progId="Equation.DSMT4">
                  <p:embed/>
                  <p:pic>
                    <p:nvPicPr>
                      <p:cNvPr id="0" name=""/>
                      <p:cNvPicPr>
                        <a:picLocks noChangeAspect="1" noChangeArrowheads="1"/>
                      </p:cNvPicPr>
                      <p:nvPr/>
                    </p:nvPicPr>
                    <p:blipFill>
                      <a:blip r:embed="rId5"/>
                      <a:srcRect/>
                      <a:stretch>
                        <a:fillRect/>
                      </a:stretch>
                    </p:blipFill>
                    <p:spPr bwMode="auto">
                      <a:xfrm>
                        <a:off x="4870134" y="5689796"/>
                        <a:ext cx="1035309" cy="330004"/>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814087367"/>
              </p:ext>
            </p:extLst>
          </p:nvPr>
        </p:nvGraphicFramePr>
        <p:xfrm>
          <a:off x="6887597" y="5350834"/>
          <a:ext cx="1182937" cy="287966"/>
        </p:xfrm>
        <a:graphic>
          <a:graphicData uri="http://schemas.openxmlformats.org/presentationml/2006/ole">
            <mc:AlternateContent xmlns:mc="http://schemas.openxmlformats.org/markup-compatibility/2006">
              <mc:Choice xmlns:v="urn:schemas-microsoft-com:vml" Requires="v">
                <p:oleObj spid="_x0000_s356211" name="Equation" r:id="rId6" imgW="901309" imgH="215806" progId="Equation.DSMT4">
                  <p:embed/>
                </p:oleObj>
              </mc:Choice>
              <mc:Fallback>
                <p:oleObj name="Equation" r:id="rId6" imgW="901309" imgH="215806"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7597" y="5350834"/>
                        <a:ext cx="1182937" cy="287966"/>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003306220"/>
              </p:ext>
            </p:extLst>
          </p:nvPr>
        </p:nvGraphicFramePr>
        <p:xfrm>
          <a:off x="6908145" y="5715000"/>
          <a:ext cx="1169055" cy="294823"/>
        </p:xfrm>
        <a:graphic>
          <a:graphicData uri="http://schemas.openxmlformats.org/presentationml/2006/ole">
            <mc:AlternateContent xmlns:mc="http://schemas.openxmlformats.org/markup-compatibility/2006">
              <mc:Choice xmlns:v="urn:schemas-microsoft-com:vml" Requires="v">
                <p:oleObj spid="_x0000_s356212" name="Equation" r:id="rId8" imgW="901309" imgH="228501" progId="Equation.DSMT4">
                  <p:embed/>
                </p:oleObj>
              </mc:Choice>
              <mc:Fallback>
                <p:oleObj name="Equation" r:id="rId8" imgW="901309" imgH="228501"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8145" y="5715000"/>
                        <a:ext cx="1169055" cy="294823"/>
                      </a:xfrm>
                      <a:prstGeom prst="rect">
                        <a:avLst/>
                      </a:prstGeom>
                      <a:noFill/>
                    </p:spPr>
                  </p:pic>
                </p:oleObj>
              </mc:Fallback>
            </mc:AlternateContent>
          </a:graphicData>
        </a:graphic>
      </p:graphicFrame>
      <p:sp>
        <p:nvSpPr>
          <p:cNvPr id="11" name="右箭头 10"/>
          <p:cNvSpPr/>
          <p:nvPr/>
        </p:nvSpPr>
        <p:spPr>
          <a:xfrm>
            <a:off x="6281975" y="5690170"/>
            <a:ext cx="493159" cy="51371"/>
          </a:xfrm>
          <a:prstGeom prst="rightArrow">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2"/>
          <p:cNvSpPr txBox="1">
            <a:spLocks/>
          </p:cNvSpPr>
          <p:nvPr/>
        </p:nvSpPr>
        <p:spPr bwMode="auto">
          <a:xfrm>
            <a:off x="4765359" y="5368889"/>
            <a:ext cx="1323975" cy="320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buNone/>
            </a:pPr>
            <a:r>
              <a:rPr lang="en-US" altLang="zh-CN" sz="1400" b="0" dirty="0" smtClean="0"/>
              <a:t>Action Period</a:t>
            </a:r>
            <a:endParaRPr lang="zh-CN" altLang="en-US" sz="1400" b="0" i="1" dirty="0"/>
          </a:p>
        </p:txBody>
      </p:sp>
      <p:graphicFrame>
        <p:nvGraphicFramePr>
          <p:cNvPr id="13" name="对象 12"/>
          <p:cNvGraphicFramePr>
            <a:graphicFrameLocks noChangeAspect="1"/>
          </p:cNvGraphicFramePr>
          <p:nvPr>
            <p:extLst>
              <p:ext uri="{D42A27DB-BD31-4B8C-83A1-F6EECF244321}">
                <p14:modId xmlns:p14="http://schemas.microsoft.com/office/powerpoint/2010/main" val="172853678"/>
              </p:ext>
            </p:extLst>
          </p:nvPr>
        </p:nvGraphicFramePr>
        <p:xfrm>
          <a:off x="5943600" y="5391150"/>
          <a:ext cx="203200" cy="247650"/>
        </p:xfrm>
        <a:graphic>
          <a:graphicData uri="http://schemas.openxmlformats.org/presentationml/2006/ole">
            <mc:AlternateContent xmlns:mc="http://schemas.openxmlformats.org/markup-compatibility/2006">
              <mc:Choice xmlns:v="urn:schemas-microsoft-com:vml" Requires="v">
                <p:oleObj spid="_x0000_s356213" name="Equation" r:id="rId10" imgW="126720" imgH="152280" progId="Equation.DSMT4">
                  <p:embed/>
                </p:oleObj>
              </mc:Choice>
              <mc:Fallback>
                <p:oleObj name="Equation" r:id="rId10" imgW="126720" imgH="152280" progId="Equation.DSMT4">
                  <p:embed/>
                  <p:pic>
                    <p:nvPicPr>
                      <p:cNvPr id="0" name="对象 7"/>
                      <p:cNvPicPr>
                        <a:picLocks noChangeAspect="1" noChangeArrowheads="1"/>
                      </p:cNvPicPr>
                      <p:nvPr/>
                    </p:nvPicPr>
                    <p:blipFill>
                      <a:blip r:embed="rId11"/>
                      <a:srcRect/>
                      <a:stretch>
                        <a:fillRect/>
                      </a:stretch>
                    </p:blipFill>
                    <p:spPr bwMode="auto">
                      <a:xfrm>
                        <a:off x="5943600" y="5391150"/>
                        <a:ext cx="203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内容占位符 2"/>
          <p:cNvSpPr txBox="1">
            <a:spLocks/>
          </p:cNvSpPr>
          <p:nvPr/>
        </p:nvSpPr>
        <p:spPr bwMode="auto">
          <a:xfrm>
            <a:off x="685799" y="2363291"/>
            <a:ext cx="53625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itchFamily="2" charset="2"/>
              <a:buChar char="p"/>
            </a:pPr>
            <a:r>
              <a:rPr lang="en-US" altLang="zh-CN" sz="1600" b="0" dirty="0" smtClean="0"/>
              <a:t>Human postures in walking process</a:t>
            </a:r>
            <a:endParaRPr lang="zh-CN" altLang="en-US" sz="1600" b="0" dirty="0"/>
          </a:p>
        </p:txBody>
      </p:sp>
      <p:sp>
        <p:nvSpPr>
          <p:cNvPr id="15" name="内容占位符 2"/>
          <p:cNvSpPr txBox="1">
            <a:spLocks/>
          </p:cNvSpPr>
          <p:nvPr/>
        </p:nvSpPr>
        <p:spPr bwMode="auto">
          <a:xfrm>
            <a:off x="685800" y="4523482"/>
            <a:ext cx="53625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itchFamily="2" charset="2"/>
              <a:buChar char="p"/>
            </a:pPr>
            <a:r>
              <a:rPr lang="en-US" altLang="zh-CN" sz="1600" b="0" dirty="0" smtClean="0"/>
              <a:t>Movement Analysis</a:t>
            </a:r>
            <a:endParaRPr lang="zh-CN" altLang="en-US" sz="1600" b="0" dirty="0"/>
          </a:p>
        </p:txBody>
      </p:sp>
      <p:sp>
        <p:nvSpPr>
          <p:cNvPr id="16" name="TextBox 15"/>
          <p:cNvSpPr txBox="1"/>
          <p:nvPr/>
        </p:nvSpPr>
        <p:spPr>
          <a:xfrm>
            <a:off x="990600" y="6172200"/>
            <a:ext cx="3581400" cy="523220"/>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Four stages are used to characterize the mobility pattern    </a:t>
            </a:r>
            <a:endParaRPr lang="zh-CN" altLang="en-US" sz="1400" dirty="0">
              <a:latin typeface="Times New Roman" panose="02020603050405020304" pitchFamily="18" charset="0"/>
              <a:cs typeface="Times New Roman" panose="02020603050405020304" pitchFamily="18" charset="0"/>
            </a:endParaRPr>
          </a:p>
        </p:txBody>
      </p:sp>
      <p:sp>
        <p:nvSpPr>
          <p:cNvPr id="17" name="内容占位符 2"/>
          <p:cNvSpPr txBox="1">
            <a:spLocks/>
          </p:cNvSpPr>
          <p:nvPr/>
        </p:nvSpPr>
        <p:spPr bwMode="auto">
          <a:xfrm>
            <a:off x="457200" y="16764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en-US" altLang="zh-CN" sz="2400" dirty="0"/>
              <a:t>D</a:t>
            </a:r>
            <a:r>
              <a:rPr lang="en-US" altLang="zh-CN" sz="2400" dirty="0" smtClean="0"/>
              <a:t>ynamic posture: walking</a:t>
            </a:r>
            <a:endParaRPr lang="zh-CN" altLang="en-US" sz="2400" dirty="0"/>
          </a:p>
        </p:txBody>
      </p:sp>
      <p:sp>
        <p:nvSpPr>
          <p:cNvPr id="18" name="TextBox 17"/>
          <p:cNvSpPr txBox="1"/>
          <p:nvPr/>
        </p:nvSpPr>
        <p:spPr>
          <a:xfrm>
            <a:off x="762000" y="4964668"/>
            <a:ext cx="2590800" cy="338554"/>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dirty="0"/>
              <a:t>For upper limbs</a:t>
            </a:r>
            <a:r>
              <a:rPr lang="en-US" altLang="zh-CN" sz="1600" dirty="0" smtClean="0"/>
              <a:t>:</a:t>
            </a:r>
            <a:endParaRPr lang="en-US" altLang="zh-CN" sz="1600" dirty="0"/>
          </a:p>
        </p:txBody>
      </p:sp>
      <p:sp>
        <p:nvSpPr>
          <p:cNvPr id="19" name="TextBox 18"/>
          <p:cNvSpPr txBox="1"/>
          <p:nvPr/>
        </p:nvSpPr>
        <p:spPr>
          <a:xfrm>
            <a:off x="762000" y="5833646"/>
            <a:ext cx="2590800" cy="338554"/>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dirty="0"/>
              <a:t>For lower limbs:</a:t>
            </a:r>
          </a:p>
        </p:txBody>
      </p:sp>
      <p:sp>
        <p:nvSpPr>
          <p:cNvPr id="20" name="TextBox 19"/>
          <p:cNvSpPr txBox="1"/>
          <p:nvPr/>
        </p:nvSpPr>
        <p:spPr>
          <a:xfrm>
            <a:off x="990600" y="5295781"/>
            <a:ext cx="3124200" cy="800219"/>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Within one action period, the velocity </a:t>
            </a:r>
            <a:r>
              <a:rPr lang="en-US" altLang="zh-CN" sz="1400" dirty="0" smtClean="0">
                <a:latin typeface="Times New Roman" panose="02020603050405020304" pitchFamily="18" charset="0"/>
                <a:cs typeface="Times New Roman" panose="02020603050405020304" pitchFamily="18" charset="0"/>
              </a:rPr>
              <a:t>of </a:t>
            </a:r>
            <a:r>
              <a:rPr lang="en-US" altLang="zh-CN" sz="1400" dirty="0">
                <a:latin typeface="Times New Roman" panose="02020603050405020304" pitchFamily="18" charset="0"/>
                <a:cs typeface="Times New Roman" panose="02020603050405020304" pitchFamily="18" charset="0"/>
              </a:rPr>
              <a:t>the rotation is nearly constant</a:t>
            </a:r>
          </a:p>
          <a:p>
            <a:endParaRPr lang="en-US" altLang="zh-CN" dirty="0"/>
          </a:p>
        </p:txBody>
      </p:sp>
    </p:spTree>
    <p:extLst>
      <p:ext uri="{BB962C8B-B14F-4D97-AF65-F5344CB8AC3E}">
        <p14:creationId xmlns:p14="http://schemas.microsoft.com/office/powerpoint/2010/main" val="21009312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B2E6F3A3-065F-4EE1-8B82-1C85E785B9B2}" type="slidenum">
              <a:rPr lang="en-US" altLang="zh-CN" smtClean="0"/>
              <a:pPr>
                <a:defRPr/>
              </a:pPr>
              <a:t>16</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1489198674"/>
              </p:ext>
            </p:extLst>
          </p:nvPr>
        </p:nvGraphicFramePr>
        <p:xfrm>
          <a:off x="1447801" y="2880360"/>
          <a:ext cx="2438400" cy="1463040"/>
        </p:xfrm>
        <a:graphic>
          <a:graphicData uri="http://schemas.openxmlformats.org/presentationml/2006/ole">
            <mc:AlternateContent xmlns:mc="http://schemas.openxmlformats.org/markup-compatibility/2006">
              <mc:Choice xmlns:v="urn:schemas-microsoft-com:vml" Requires="v">
                <p:oleObj spid="_x0000_s360865" name="Equation" r:id="rId3" imgW="2070100" imgH="1244600" progId="Equation.DSMT4">
                  <p:embed/>
                </p:oleObj>
              </mc:Choice>
              <mc:Fallback>
                <p:oleObj name="Equation" r:id="rId3" imgW="2070100" imgH="12446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1" y="2880360"/>
                        <a:ext cx="2438400" cy="1463040"/>
                      </a:xfrm>
                      <a:prstGeom prst="rect">
                        <a:avLst/>
                      </a:prstGeom>
                      <a:noFill/>
                      <a:ln>
                        <a:noFill/>
                      </a:ln>
                    </p:spPr>
                  </p:pic>
                </p:oleObj>
              </mc:Fallback>
            </mc:AlternateContent>
          </a:graphicData>
        </a:graphic>
      </p:graphicFrame>
      <p:sp>
        <p:nvSpPr>
          <p:cNvPr id="6" name="内容占位符 2"/>
          <p:cNvSpPr txBox="1">
            <a:spLocks/>
          </p:cNvSpPr>
          <p:nvPr/>
        </p:nvSpPr>
        <p:spPr bwMode="auto">
          <a:xfrm>
            <a:off x="457200" y="16764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en-US" altLang="zh-CN" sz="2400" dirty="0"/>
              <a:t>D</a:t>
            </a:r>
            <a:r>
              <a:rPr lang="en-US" altLang="zh-CN" sz="2400" dirty="0" smtClean="0"/>
              <a:t>ynamic posture: walking</a:t>
            </a:r>
            <a:endParaRPr lang="zh-CN" altLang="en-US" sz="2400" dirty="0"/>
          </a:p>
        </p:txBody>
      </p:sp>
      <p:sp>
        <p:nvSpPr>
          <p:cNvPr id="7" name="Rectangle 2"/>
          <p:cNvSpPr txBox="1">
            <a:spLocks noChangeArrowheads="1"/>
          </p:cNvSpPr>
          <p:nvPr/>
        </p:nvSpPr>
        <p:spPr bwMode="auto">
          <a:xfrm>
            <a:off x="304800" y="381000"/>
            <a:ext cx="8534400" cy="7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ea typeface="宋体" pitchFamily="2" charset="-122"/>
              </a:defRPr>
            </a:lvl2pPr>
            <a:lvl3pPr algn="l" rtl="0" eaLnBrk="0" fontAlgn="base" hangingPunct="0">
              <a:spcBef>
                <a:spcPct val="0"/>
              </a:spcBef>
              <a:spcAft>
                <a:spcPct val="0"/>
              </a:spcAft>
              <a:defRPr sz="4400" b="1">
                <a:solidFill>
                  <a:schemeClr val="tx1"/>
                </a:solidFill>
                <a:latin typeface="Arial" charset="0"/>
                <a:ea typeface="宋体" pitchFamily="2" charset="-122"/>
              </a:defRPr>
            </a:lvl3pPr>
            <a:lvl4pPr algn="l" rtl="0" eaLnBrk="0" fontAlgn="base" hangingPunct="0">
              <a:spcBef>
                <a:spcPct val="0"/>
              </a:spcBef>
              <a:spcAft>
                <a:spcPct val="0"/>
              </a:spcAft>
              <a:defRPr sz="4400" b="1">
                <a:solidFill>
                  <a:schemeClr val="tx1"/>
                </a:solidFill>
                <a:latin typeface="Arial" charset="0"/>
                <a:ea typeface="宋体" pitchFamily="2" charset="-122"/>
              </a:defRPr>
            </a:lvl4pPr>
            <a:lvl5pPr algn="l" rtl="0" eaLnBrk="0" fontAlgn="base" hangingPunct="0">
              <a:spcBef>
                <a:spcPct val="0"/>
              </a:spcBef>
              <a:spcAft>
                <a:spcPct val="0"/>
              </a:spcAft>
              <a:defRPr sz="4400" b="1">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lnSpc>
                <a:spcPct val="120000"/>
              </a:lnSpc>
              <a:defRPr/>
            </a:pPr>
            <a:r>
              <a:rPr lang="en-US" altLang="zh-CN" sz="3200" dirty="0" smtClean="0">
                <a:latin typeface="+mn-lt"/>
                <a:ea typeface="+mn-ea"/>
                <a:cs typeface="+mn-ea"/>
                <a:sym typeface="+mn-lt"/>
              </a:rPr>
              <a:t>Mobility Modeling</a:t>
            </a:r>
            <a:endParaRPr lang="en-US" altLang="zh-CN" sz="3200" dirty="0">
              <a:latin typeface="+mn-lt"/>
              <a:ea typeface="+mn-ea"/>
              <a:cs typeface="+mn-ea"/>
              <a:sym typeface="+mn-lt"/>
            </a:endParaRPr>
          </a:p>
        </p:txBody>
      </p:sp>
      <p:sp>
        <p:nvSpPr>
          <p:cNvPr id="8" name="内容占位符 2"/>
          <p:cNvSpPr txBox="1">
            <a:spLocks/>
          </p:cNvSpPr>
          <p:nvPr/>
        </p:nvSpPr>
        <p:spPr bwMode="auto">
          <a:xfrm>
            <a:off x="1066800" y="2438400"/>
            <a:ext cx="3581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anose="05000000000000000000" pitchFamily="2" charset="2"/>
              <a:buChar char="p"/>
            </a:pPr>
            <a:r>
              <a:rPr lang="en-US" altLang="zh-CN" sz="1600" b="0" dirty="0" smtClean="0">
                <a:latin typeface="Times New Roman" panose="02020603050405020304" pitchFamily="18" charset="0"/>
                <a:cs typeface="Times New Roman" panose="02020603050405020304" pitchFamily="18" charset="0"/>
              </a:rPr>
              <a:t>Joint position update:</a:t>
            </a:r>
            <a:endParaRPr lang="zh-CN" altLang="en-US" sz="1600" b="0" dirty="0">
              <a:latin typeface="Times New Roman" panose="02020603050405020304" pitchFamily="18" charset="0"/>
              <a:cs typeface="Times New Roman" panose="02020603050405020304" pitchFamily="18" charset="0"/>
            </a:endParaRPr>
          </a:p>
        </p:txBody>
      </p:sp>
      <p:sp>
        <p:nvSpPr>
          <p:cNvPr id="9" name="内容占位符 2"/>
          <p:cNvSpPr txBox="1">
            <a:spLocks/>
          </p:cNvSpPr>
          <p:nvPr/>
        </p:nvSpPr>
        <p:spPr bwMode="auto">
          <a:xfrm>
            <a:off x="1066800" y="4457700"/>
            <a:ext cx="3581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anose="05000000000000000000" pitchFamily="2" charset="2"/>
              <a:buChar char="p"/>
            </a:pPr>
            <a:r>
              <a:rPr lang="en-US" altLang="zh-CN" sz="1600" b="0" dirty="0" smtClean="0">
                <a:latin typeface="Times New Roman" panose="02020603050405020304" pitchFamily="18" charset="0"/>
                <a:cs typeface="Times New Roman" panose="02020603050405020304" pitchFamily="18" charset="0"/>
              </a:rPr>
              <a:t>Constraints:</a:t>
            </a:r>
            <a:endParaRPr lang="zh-CN" altLang="en-US" sz="1600" b="0" dirty="0">
              <a:latin typeface="Times New Roman" panose="02020603050405020304" pitchFamily="18" charset="0"/>
              <a:cs typeface="Times New Roman" panose="02020603050405020304"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810271653"/>
              </p:ext>
            </p:extLst>
          </p:nvPr>
        </p:nvGraphicFramePr>
        <p:xfrm>
          <a:off x="5257800" y="5380903"/>
          <a:ext cx="990600" cy="510309"/>
        </p:xfrm>
        <a:graphic>
          <a:graphicData uri="http://schemas.openxmlformats.org/presentationml/2006/ole">
            <mc:AlternateContent xmlns:mc="http://schemas.openxmlformats.org/markup-compatibility/2006">
              <mc:Choice xmlns:v="urn:schemas-microsoft-com:vml" Requires="v">
                <p:oleObj spid="_x0000_s360866" name="Equation" r:id="rId5" imgW="838080" imgH="431640" progId="Equation.DSMT4">
                  <p:embed/>
                </p:oleObj>
              </mc:Choice>
              <mc:Fallback>
                <p:oleObj name="Equation" r:id="rId5" imgW="838080" imgH="431640" progId="Equation.DSMT4">
                  <p:embed/>
                  <p:pic>
                    <p:nvPicPr>
                      <p:cNvPr id="0" name=""/>
                      <p:cNvPicPr/>
                      <p:nvPr/>
                    </p:nvPicPr>
                    <p:blipFill>
                      <a:blip r:embed="rId6"/>
                      <a:stretch>
                        <a:fillRect/>
                      </a:stretch>
                    </p:blipFill>
                    <p:spPr>
                      <a:xfrm>
                        <a:off x="5257800" y="5380903"/>
                        <a:ext cx="990600" cy="510309"/>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883910108"/>
              </p:ext>
            </p:extLst>
          </p:nvPr>
        </p:nvGraphicFramePr>
        <p:xfrm>
          <a:off x="1524000" y="5434012"/>
          <a:ext cx="2868612" cy="509588"/>
        </p:xfrm>
        <a:graphic>
          <a:graphicData uri="http://schemas.openxmlformats.org/presentationml/2006/ole">
            <mc:AlternateContent xmlns:mc="http://schemas.openxmlformats.org/markup-compatibility/2006">
              <mc:Choice xmlns:v="urn:schemas-microsoft-com:vml" Requires="v">
                <p:oleObj spid="_x0000_s360867" name="Equation" r:id="rId7" imgW="2425680" imgH="431640" progId="Equation.DSMT4">
                  <p:embed/>
                </p:oleObj>
              </mc:Choice>
              <mc:Fallback>
                <p:oleObj name="Equation" r:id="rId7" imgW="2425680" imgH="431640" progId="Equation.DSMT4">
                  <p:embed/>
                  <p:pic>
                    <p:nvPicPr>
                      <p:cNvPr id="0" name=""/>
                      <p:cNvPicPr/>
                      <p:nvPr/>
                    </p:nvPicPr>
                    <p:blipFill>
                      <a:blip r:embed="rId8"/>
                      <a:stretch>
                        <a:fillRect/>
                      </a:stretch>
                    </p:blipFill>
                    <p:spPr>
                      <a:xfrm>
                        <a:off x="1524000" y="5434012"/>
                        <a:ext cx="2868612" cy="509588"/>
                      </a:xfrm>
                      <a:prstGeom prst="rect">
                        <a:avLst/>
                      </a:prstGeom>
                    </p:spPr>
                  </p:pic>
                </p:oleObj>
              </mc:Fallback>
            </mc:AlternateContent>
          </a:graphicData>
        </a:graphic>
      </p:graphicFrame>
      <p:sp>
        <p:nvSpPr>
          <p:cNvPr id="12" name="内容占位符 2"/>
          <p:cNvSpPr txBox="1">
            <a:spLocks/>
          </p:cNvSpPr>
          <p:nvPr/>
        </p:nvSpPr>
        <p:spPr bwMode="auto">
          <a:xfrm>
            <a:off x="1143000" y="4953000"/>
            <a:ext cx="3581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anose="05000000000000000000" pitchFamily="2" charset="2"/>
              <a:buChar char="Ø"/>
            </a:pPr>
            <a:r>
              <a:rPr lang="en-US" altLang="zh-CN" sz="1600" b="0" dirty="0" smtClean="0">
                <a:latin typeface="Times New Roman" panose="02020603050405020304" pitchFamily="18" charset="0"/>
                <a:cs typeface="Times New Roman" panose="02020603050405020304" pitchFamily="18" charset="0"/>
              </a:rPr>
              <a:t>For polar angle:</a:t>
            </a:r>
            <a:endParaRPr lang="zh-CN" altLang="en-US" sz="1600" b="0" dirty="0">
              <a:latin typeface="Times New Roman" panose="02020603050405020304" pitchFamily="18" charset="0"/>
              <a:cs typeface="Times New Roman" panose="02020603050405020304" pitchFamily="18" charset="0"/>
            </a:endParaRPr>
          </a:p>
        </p:txBody>
      </p:sp>
      <p:sp>
        <p:nvSpPr>
          <p:cNvPr id="13" name="内容占位符 2"/>
          <p:cNvSpPr txBox="1">
            <a:spLocks/>
          </p:cNvSpPr>
          <p:nvPr/>
        </p:nvSpPr>
        <p:spPr bwMode="auto">
          <a:xfrm>
            <a:off x="4876800" y="4953000"/>
            <a:ext cx="3581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anose="05000000000000000000" pitchFamily="2" charset="2"/>
              <a:buChar char="Ø"/>
            </a:pPr>
            <a:r>
              <a:rPr lang="en-US" altLang="zh-CN" sz="1600" b="0" dirty="0" smtClean="0">
                <a:latin typeface="Times New Roman" panose="02020603050405020304" pitchFamily="18" charset="0"/>
                <a:cs typeface="Times New Roman" panose="02020603050405020304" pitchFamily="18" charset="0"/>
              </a:rPr>
              <a:t>For azimuth angle:</a:t>
            </a:r>
            <a:endParaRPr lang="zh-CN" altLang="en-US" sz="1600" b="0" dirty="0">
              <a:latin typeface="Times New Roman" panose="02020603050405020304" pitchFamily="18" charset="0"/>
              <a:cs typeface="Times New Roman" panose="02020603050405020304" pitchFamily="18" charset="0"/>
            </a:endParaRPr>
          </a:p>
        </p:txBody>
      </p:sp>
      <p:sp>
        <p:nvSpPr>
          <p:cNvPr id="15" name="内容占位符 2"/>
          <p:cNvSpPr txBox="1">
            <a:spLocks/>
          </p:cNvSpPr>
          <p:nvPr/>
        </p:nvSpPr>
        <p:spPr bwMode="auto">
          <a:xfrm>
            <a:off x="1447800" y="5943600"/>
            <a:ext cx="152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buNone/>
            </a:pPr>
            <a:r>
              <a:rPr lang="en-US" altLang="zh-CN" sz="1600" b="0" dirty="0">
                <a:cs typeface="Times New Roman" panose="02020603050405020304" pitchFamily="18" charset="0"/>
              </a:rPr>
              <a:t>f</a:t>
            </a:r>
            <a:r>
              <a:rPr lang="en-US" altLang="zh-CN" sz="1600" b="0" dirty="0" smtClean="0">
                <a:cs typeface="Times New Roman" panose="02020603050405020304" pitchFamily="18" charset="0"/>
              </a:rPr>
              <a:t>or symmetry</a:t>
            </a:r>
            <a:endParaRPr lang="zh-CN" altLang="en-US" sz="1600" b="0" dirty="0">
              <a:cs typeface="Times New Roman" panose="02020603050405020304" pitchFamily="18" charset="0"/>
            </a:endParaRPr>
          </a:p>
        </p:txBody>
      </p:sp>
    </p:spTree>
    <p:extLst>
      <p:ext uri="{BB962C8B-B14F-4D97-AF65-F5344CB8AC3E}">
        <p14:creationId xmlns:p14="http://schemas.microsoft.com/office/powerpoint/2010/main" val="286343194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B2E6F3A3-065F-4EE1-8B82-1C85E785B9B2}" type="slidenum">
              <a:rPr lang="en-US" altLang="zh-CN" smtClean="0"/>
              <a:pPr>
                <a:defRPr/>
              </a:pPr>
              <a:t>17</a:t>
            </a:fld>
            <a:endParaRPr lang="en-US" altLang="zh-CN"/>
          </a:p>
        </p:txBody>
      </p:sp>
      <p:sp>
        <p:nvSpPr>
          <p:cNvPr id="5" name="Rectangle 2"/>
          <p:cNvSpPr txBox="1">
            <a:spLocks noChangeArrowheads="1"/>
          </p:cNvSpPr>
          <p:nvPr/>
        </p:nvSpPr>
        <p:spPr bwMode="auto">
          <a:xfrm>
            <a:off x="304800" y="381000"/>
            <a:ext cx="8534400" cy="7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ea typeface="宋体" pitchFamily="2" charset="-122"/>
              </a:defRPr>
            </a:lvl2pPr>
            <a:lvl3pPr algn="l" rtl="0" eaLnBrk="0" fontAlgn="base" hangingPunct="0">
              <a:spcBef>
                <a:spcPct val="0"/>
              </a:spcBef>
              <a:spcAft>
                <a:spcPct val="0"/>
              </a:spcAft>
              <a:defRPr sz="4400" b="1">
                <a:solidFill>
                  <a:schemeClr val="tx1"/>
                </a:solidFill>
                <a:latin typeface="Arial" charset="0"/>
                <a:ea typeface="宋体" pitchFamily="2" charset="-122"/>
              </a:defRPr>
            </a:lvl3pPr>
            <a:lvl4pPr algn="l" rtl="0" eaLnBrk="0" fontAlgn="base" hangingPunct="0">
              <a:spcBef>
                <a:spcPct val="0"/>
              </a:spcBef>
              <a:spcAft>
                <a:spcPct val="0"/>
              </a:spcAft>
              <a:defRPr sz="4400" b="1">
                <a:solidFill>
                  <a:schemeClr val="tx1"/>
                </a:solidFill>
                <a:latin typeface="Arial" charset="0"/>
                <a:ea typeface="宋体" pitchFamily="2" charset="-122"/>
              </a:defRPr>
            </a:lvl4pPr>
            <a:lvl5pPr algn="l" rtl="0" eaLnBrk="0" fontAlgn="base" hangingPunct="0">
              <a:spcBef>
                <a:spcPct val="0"/>
              </a:spcBef>
              <a:spcAft>
                <a:spcPct val="0"/>
              </a:spcAft>
              <a:defRPr sz="4400" b="1">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lnSpc>
                <a:spcPct val="120000"/>
              </a:lnSpc>
              <a:defRPr/>
            </a:pPr>
            <a:r>
              <a:rPr lang="en-US" altLang="zh-CN" sz="3200" dirty="0" smtClean="0">
                <a:latin typeface="+mn-lt"/>
                <a:ea typeface="+mn-ea"/>
                <a:cs typeface="+mn-ea"/>
                <a:sym typeface="+mn-lt"/>
              </a:rPr>
              <a:t>Mobility Modeling</a:t>
            </a:r>
            <a:endParaRPr lang="en-US" altLang="zh-CN" sz="3200" dirty="0">
              <a:latin typeface="+mn-lt"/>
              <a:ea typeface="+mn-ea"/>
              <a:cs typeface="+mn-ea"/>
              <a:sym typeface="+mn-lt"/>
            </a:endParaRPr>
          </a:p>
        </p:txBody>
      </p:sp>
      <p:sp>
        <p:nvSpPr>
          <p:cNvPr id="6" name="内容占位符 2"/>
          <p:cNvSpPr txBox="1">
            <a:spLocks/>
          </p:cNvSpPr>
          <p:nvPr/>
        </p:nvSpPr>
        <p:spPr bwMode="auto">
          <a:xfrm>
            <a:off x="457200" y="16764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en-US" altLang="zh-CN" sz="2400" dirty="0"/>
              <a:t>D</a:t>
            </a:r>
            <a:r>
              <a:rPr lang="en-US" altLang="zh-CN" sz="2400" dirty="0" smtClean="0"/>
              <a:t>ynamic posture: running</a:t>
            </a:r>
            <a:endParaRPr lang="zh-CN" altLang="en-US" sz="2400"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457700"/>
            <a:ext cx="4419600" cy="1868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3467100"/>
            <a:ext cx="2209800" cy="2809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内容占位符 2"/>
          <p:cNvSpPr txBox="1">
            <a:spLocks/>
          </p:cNvSpPr>
          <p:nvPr/>
        </p:nvSpPr>
        <p:spPr bwMode="auto">
          <a:xfrm>
            <a:off x="762000" y="2628900"/>
            <a:ext cx="2819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itchFamily="2" charset="2"/>
              <a:buChar char="p"/>
            </a:pPr>
            <a:r>
              <a:rPr lang="en-US" altLang="zh-CN" sz="1600" b="0" dirty="0" smtClean="0"/>
              <a:t>Characteristics</a:t>
            </a:r>
            <a:endParaRPr lang="zh-CN" altLang="en-US" sz="1600" b="0" dirty="0"/>
          </a:p>
        </p:txBody>
      </p:sp>
      <p:sp>
        <p:nvSpPr>
          <p:cNvPr id="11" name="内容占位符 2"/>
          <p:cNvSpPr txBox="1">
            <a:spLocks/>
          </p:cNvSpPr>
          <p:nvPr/>
        </p:nvSpPr>
        <p:spPr bwMode="auto">
          <a:xfrm>
            <a:off x="762000" y="3048000"/>
            <a:ext cx="4419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buNone/>
            </a:pPr>
            <a:r>
              <a:rPr lang="en-US" altLang="zh-CN" sz="1600" b="0" dirty="0" smtClean="0">
                <a:latin typeface="Times New Roman" panose="02020603050405020304" pitchFamily="18" charset="0"/>
                <a:cs typeface="Times New Roman" panose="02020603050405020304" pitchFamily="18" charset="0"/>
              </a:rPr>
              <a:t>Similar to walking posture, but with a higher frequency</a:t>
            </a:r>
            <a:endParaRPr lang="zh-CN" altLang="en-US" sz="1600" b="0" dirty="0">
              <a:latin typeface="Times New Roman" panose="02020603050405020304" pitchFamily="18" charset="0"/>
              <a:cs typeface="Times New Roman" panose="02020603050405020304" pitchFamily="18" charset="0"/>
            </a:endParaRPr>
          </a:p>
        </p:txBody>
      </p:sp>
      <p:sp>
        <p:nvSpPr>
          <p:cNvPr id="12" name="内容占位符 2"/>
          <p:cNvSpPr>
            <a:spLocks noGrp="1"/>
          </p:cNvSpPr>
          <p:nvPr>
            <p:ph idx="1"/>
          </p:nvPr>
        </p:nvSpPr>
        <p:spPr>
          <a:xfrm>
            <a:off x="762000" y="4038600"/>
            <a:ext cx="2819400" cy="419100"/>
          </a:xfrm>
        </p:spPr>
        <p:txBody>
          <a:bodyPr/>
          <a:lstStyle/>
          <a:p>
            <a:pPr>
              <a:buFont typeface="Wingdings" panose="05000000000000000000" pitchFamily="2" charset="2"/>
              <a:buChar char="p"/>
            </a:pPr>
            <a:r>
              <a:rPr lang="en-US" altLang="zh-CN" sz="1600" b="0" dirty="0" smtClean="0"/>
              <a:t>Configurable parameters</a:t>
            </a:r>
            <a:endParaRPr lang="zh-CN" altLang="en-US" sz="1600" b="0" dirty="0"/>
          </a:p>
        </p:txBody>
      </p:sp>
      <p:sp>
        <p:nvSpPr>
          <p:cNvPr id="13" name="内容占位符 2"/>
          <p:cNvSpPr txBox="1">
            <a:spLocks/>
          </p:cNvSpPr>
          <p:nvPr/>
        </p:nvSpPr>
        <p:spPr bwMode="auto">
          <a:xfrm>
            <a:off x="5638800" y="2266950"/>
            <a:ext cx="2819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itchFamily="2" charset="2"/>
              <a:buChar char="p"/>
            </a:pPr>
            <a:r>
              <a:rPr lang="en-US" altLang="zh-CN" sz="1600" b="0" dirty="0" smtClean="0"/>
              <a:t>Initial pose</a:t>
            </a:r>
            <a:endParaRPr lang="zh-CN" altLang="en-US" sz="1600" b="0" dirty="0"/>
          </a:p>
        </p:txBody>
      </p:sp>
      <p:sp>
        <p:nvSpPr>
          <p:cNvPr id="14" name="内容占位符 2"/>
          <p:cNvSpPr txBox="1">
            <a:spLocks/>
          </p:cNvSpPr>
          <p:nvPr/>
        </p:nvSpPr>
        <p:spPr bwMode="auto">
          <a:xfrm>
            <a:off x="5638800" y="2705100"/>
            <a:ext cx="3276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buNone/>
            </a:pPr>
            <a:r>
              <a:rPr lang="en-US" altLang="zh-CN" sz="1600" b="0" dirty="0">
                <a:latin typeface="Times New Roman" panose="02020603050405020304" pitchFamily="18" charset="0"/>
                <a:cs typeface="Times New Roman" panose="02020603050405020304" pitchFamily="18" charset="0"/>
              </a:rPr>
              <a:t>I</a:t>
            </a:r>
            <a:r>
              <a:rPr lang="en-US" altLang="zh-CN" sz="1600" b="0" dirty="0" smtClean="0">
                <a:latin typeface="Times New Roman" panose="02020603050405020304" pitchFamily="18" charset="0"/>
                <a:cs typeface="Times New Roman" panose="02020603050405020304" pitchFamily="18" charset="0"/>
              </a:rPr>
              <a:t>n which the arms stretch to the limit</a:t>
            </a:r>
          </a:p>
        </p:txBody>
      </p:sp>
    </p:spTree>
    <p:extLst>
      <p:ext uri="{BB962C8B-B14F-4D97-AF65-F5344CB8AC3E}">
        <p14:creationId xmlns:p14="http://schemas.microsoft.com/office/powerpoint/2010/main" val="344533776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B2E6F3A3-065F-4EE1-8B82-1C85E785B9B2}" type="slidenum">
              <a:rPr lang="en-US" altLang="zh-CN" smtClean="0"/>
              <a:pPr>
                <a:defRPr/>
              </a:pPr>
              <a:t>18</a:t>
            </a:fld>
            <a:endParaRPr lang="en-US" altLang="zh-CN"/>
          </a:p>
        </p:txBody>
      </p:sp>
      <p:sp>
        <p:nvSpPr>
          <p:cNvPr id="7" name="Rectangle 2"/>
          <p:cNvSpPr txBox="1">
            <a:spLocks noChangeArrowheads="1"/>
          </p:cNvSpPr>
          <p:nvPr/>
        </p:nvSpPr>
        <p:spPr bwMode="auto">
          <a:xfrm>
            <a:off x="304800" y="381000"/>
            <a:ext cx="8534400" cy="7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ea typeface="宋体" pitchFamily="2" charset="-122"/>
              </a:defRPr>
            </a:lvl2pPr>
            <a:lvl3pPr algn="l" rtl="0" eaLnBrk="0" fontAlgn="base" hangingPunct="0">
              <a:spcBef>
                <a:spcPct val="0"/>
              </a:spcBef>
              <a:spcAft>
                <a:spcPct val="0"/>
              </a:spcAft>
              <a:defRPr sz="4400" b="1">
                <a:solidFill>
                  <a:schemeClr val="tx1"/>
                </a:solidFill>
                <a:latin typeface="Arial" charset="0"/>
                <a:ea typeface="宋体" pitchFamily="2" charset="-122"/>
              </a:defRPr>
            </a:lvl3pPr>
            <a:lvl4pPr algn="l" rtl="0" eaLnBrk="0" fontAlgn="base" hangingPunct="0">
              <a:spcBef>
                <a:spcPct val="0"/>
              </a:spcBef>
              <a:spcAft>
                <a:spcPct val="0"/>
              </a:spcAft>
              <a:defRPr sz="4400" b="1">
                <a:solidFill>
                  <a:schemeClr val="tx1"/>
                </a:solidFill>
                <a:latin typeface="Arial" charset="0"/>
                <a:ea typeface="宋体" pitchFamily="2" charset="-122"/>
              </a:defRPr>
            </a:lvl4pPr>
            <a:lvl5pPr algn="l" rtl="0" eaLnBrk="0" fontAlgn="base" hangingPunct="0">
              <a:spcBef>
                <a:spcPct val="0"/>
              </a:spcBef>
              <a:spcAft>
                <a:spcPct val="0"/>
              </a:spcAft>
              <a:defRPr sz="4400" b="1">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lnSpc>
                <a:spcPct val="120000"/>
              </a:lnSpc>
              <a:defRPr/>
            </a:pPr>
            <a:r>
              <a:rPr lang="en-US" altLang="zh-CN" sz="3200" dirty="0" smtClean="0">
                <a:latin typeface="+mn-lt"/>
                <a:ea typeface="+mn-ea"/>
                <a:cs typeface="+mn-ea"/>
                <a:sym typeface="+mn-lt"/>
              </a:rPr>
              <a:t>Mobility Modeling</a:t>
            </a:r>
            <a:endParaRPr lang="en-US" altLang="zh-CN" sz="3200" dirty="0">
              <a:latin typeface="+mn-lt"/>
              <a:ea typeface="+mn-ea"/>
              <a:cs typeface="+mn-ea"/>
              <a:sym typeface="+mn-lt"/>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048307088"/>
              </p:ext>
            </p:extLst>
          </p:nvPr>
        </p:nvGraphicFramePr>
        <p:xfrm>
          <a:off x="4870134" y="5383905"/>
          <a:ext cx="1035309" cy="330004"/>
        </p:xfrm>
        <a:graphic>
          <a:graphicData uri="http://schemas.openxmlformats.org/presentationml/2006/ole">
            <mc:AlternateContent xmlns:mc="http://schemas.openxmlformats.org/markup-compatibility/2006">
              <mc:Choice xmlns:v="urn:schemas-microsoft-com:vml" Requires="v">
                <p:oleObj spid="_x0000_s364062" name="Equation" r:id="rId3" imgW="647640" imgH="203040" progId="Equation.DSMT4">
                  <p:embed/>
                </p:oleObj>
              </mc:Choice>
              <mc:Fallback>
                <p:oleObj name="Equation" r:id="rId3" imgW="647640" imgH="203040" progId="Equation.DSMT4">
                  <p:embed/>
                  <p:pic>
                    <p:nvPicPr>
                      <p:cNvPr id="0" name=""/>
                      <p:cNvPicPr>
                        <a:picLocks noChangeAspect="1" noChangeArrowheads="1"/>
                      </p:cNvPicPr>
                      <p:nvPr/>
                    </p:nvPicPr>
                    <p:blipFill>
                      <a:blip r:embed="rId4"/>
                      <a:srcRect/>
                      <a:stretch>
                        <a:fillRect/>
                      </a:stretch>
                    </p:blipFill>
                    <p:spPr bwMode="auto">
                      <a:xfrm>
                        <a:off x="4870134" y="5383905"/>
                        <a:ext cx="1035309" cy="330004"/>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27136593"/>
              </p:ext>
            </p:extLst>
          </p:nvPr>
        </p:nvGraphicFramePr>
        <p:xfrm>
          <a:off x="6887597" y="5044943"/>
          <a:ext cx="1182937" cy="287966"/>
        </p:xfrm>
        <a:graphic>
          <a:graphicData uri="http://schemas.openxmlformats.org/presentationml/2006/ole">
            <mc:AlternateContent xmlns:mc="http://schemas.openxmlformats.org/markup-compatibility/2006">
              <mc:Choice xmlns:v="urn:schemas-microsoft-com:vml" Requires="v">
                <p:oleObj spid="_x0000_s364063" name="Equation" r:id="rId5" imgW="901309" imgH="215806" progId="Equation.DSMT4">
                  <p:embed/>
                </p:oleObj>
              </mc:Choice>
              <mc:Fallback>
                <p:oleObj name="Equation" r:id="rId5" imgW="901309" imgH="21580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7597" y="5044943"/>
                        <a:ext cx="1182937" cy="287966"/>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878375008"/>
              </p:ext>
            </p:extLst>
          </p:nvPr>
        </p:nvGraphicFramePr>
        <p:xfrm>
          <a:off x="6908145" y="5409109"/>
          <a:ext cx="1169055" cy="294823"/>
        </p:xfrm>
        <a:graphic>
          <a:graphicData uri="http://schemas.openxmlformats.org/presentationml/2006/ole">
            <mc:AlternateContent xmlns:mc="http://schemas.openxmlformats.org/markup-compatibility/2006">
              <mc:Choice xmlns:v="urn:schemas-microsoft-com:vml" Requires="v">
                <p:oleObj spid="_x0000_s364064" name="Equation" r:id="rId7" imgW="901309" imgH="228501" progId="Equation.DSMT4">
                  <p:embed/>
                </p:oleObj>
              </mc:Choice>
              <mc:Fallback>
                <p:oleObj name="Equation" r:id="rId7" imgW="901309" imgH="22850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08145" y="5409109"/>
                        <a:ext cx="1169055" cy="294823"/>
                      </a:xfrm>
                      <a:prstGeom prst="rect">
                        <a:avLst/>
                      </a:prstGeom>
                      <a:noFill/>
                    </p:spPr>
                  </p:pic>
                </p:oleObj>
              </mc:Fallback>
            </mc:AlternateContent>
          </a:graphicData>
        </a:graphic>
      </p:graphicFrame>
      <p:sp>
        <p:nvSpPr>
          <p:cNvPr id="11" name="右箭头 10"/>
          <p:cNvSpPr/>
          <p:nvPr/>
        </p:nvSpPr>
        <p:spPr>
          <a:xfrm>
            <a:off x="6281975" y="5384279"/>
            <a:ext cx="493159" cy="51371"/>
          </a:xfrm>
          <a:prstGeom prst="rightArrow">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2"/>
          <p:cNvSpPr txBox="1">
            <a:spLocks/>
          </p:cNvSpPr>
          <p:nvPr/>
        </p:nvSpPr>
        <p:spPr bwMode="auto">
          <a:xfrm>
            <a:off x="4765359" y="5062998"/>
            <a:ext cx="1323975" cy="320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buNone/>
            </a:pPr>
            <a:r>
              <a:rPr lang="en-US" altLang="zh-CN" sz="1400" b="0" dirty="0" smtClean="0"/>
              <a:t>Action Period</a:t>
            </a:r>
            <a:endParaRPr lang="zh-CN" altLang="en-US" sz="1400" b="0" i="1" dirty="0"/>
          </a:p>
        </p:txBody>
      </p:sp>
      <p:graphicFrame>
        <p:nvGraphicFramePr>
          <p:cNvPr id="13" name="对象 12"/>
          <p:cNvGraphicFramePr>
            <a:graphicFrameLocks noChangeAspect="1"/>
          </p:cNvGraphicFramePr>
          <p:nvPr>
            <p:extLst>
              <p:ext uri="{D42A27DB-BD31-4B8C-83A1-F6EECF244321}">
                <p14:modId xmlns:p14="http://schemas.microsoft.com/office/powerpoint/2010/main" val="3283967771"/>
              </p:ext>
            </p:extLst>
          </p:nvPr>
        </p:nvGraphicFramePr>
        <p:xfrm>
          <a:off x="5943600" y="5086350"/>
          <a:ext cx="203200" cy="247650"/>
        </p:xfrm>
        <a:graphic>
          <a:graphicData uri="http://schemas.openxmlformats.org/presentationml/2006/ole">
            <mc:AlternateContent xmlns:mc="http://schemas.openxmlformats.org/markup-compatibility/2006">
              <mc:Choice xmlns:v="urn:schemas-microsoft-com:vml" Requires="v">
                <p:oleObj spid="_x0000_s364065" name="Equation" r:id="rId9" imgW="126720" imgH="152280" progId="Equation.DSMT4">
                  <p:embed/>
                </p:oleObj>
              </mc:Choice>
              <mc:Fallback>
                <p:oleObj name="Equation" r:id="rId9" imgW="126720" imgH="152280" progId="Equation.DSMT4">
                  <p:embed/>
                  <p:pic>
                    <p:nvPicPr>
                      <p:cNvPr id="0" name=""/>
                      <p:cNvPicPr>
                        <a:picLocks noChangeAspect="1" noChangeArrowheads="1"/>
                      </p:cNvPicPr>
                      <p:nvPr/>
                    </p:nvPicPr>
                    <p:blipFill>
                      <a:blip r:embed="rId10"/>
                      <a:srcRect/>
                      <a:stretch>
                        <a:fillRect/>
                      </a:stretch>
                    </p:blipFill>
                    <p:spPr bwMode="auto">
                      <a:xfrm>
                        <a:off x="5943600" y="5086350"/>
                        <a:ext cx="203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内容占位符 2"/>
          <p:cNvSpPr txBox="1">
            <a:spLocks/>
          </p:cNvSpPr>
          <p:nvPr/>
        </p:nvSpPr>
        <p:spPr bwMode="auto">
          <a:xfrm>
            <a:off x="685799" y="2247900"/>
            <a:ext cx="53625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itchFamily="2" charset="2"/>
              <a:buChar char="p"/>
            </a:pPr>
            <a:r>
              <a:rPr lang="en-US" altLang="zh-CN" sz="1600" b="0" dirty="0" smtClean="0"/>
              <a:t>Human postures in running process</a:t>
            </a:r>
            <a:endParaRPr lang="zh-CN" altLang="en-US" sz="1600" b="0" dirty="0"/>
          </a:p>
        </p:txBody>
      </p:sp>
      <p:sp>
        <p:nvSpPr>
          <p:cNvPr id="15" name="内容占位符 2"/>
          <p:cNvSpPr txBox="1">
            <a:spLocks/>
          </p:cNvSpPr>
          <p:nvPr/>
        </p:nvSpPr>
        <p:spPr bwMode="auto">
          <a:xfrm>
            <a:off x="685800" y="4189909"/>
            <a:ext cx="53625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itchFamily="2" charset="2"/>
              <a:buChar char="p"/>
            </a:pPr>
            <a:r>
              <a:rPr lang="en-US" altLang="zh-CN" sz="1600" b="0" dirty="0" smtClean="0"/>
              <a:t>Movement Analysis</a:t>
            </a:r>
            <a:endParaRPr lang="zh-CN" altLang="en-US" sz="1600" b="0" dirty="0"/>
          </a:p>
        </p:txBody>
      </p:sp>
      <p:sp>
        <p:nvSpPr>
          <p:cNvPr id="17" name="内容占位符 2"/>
          <p:cNvSpPr txBox="1">
            <a:spLocks/>
          </p:cNvSpPr>
          <p:nvPr/>
        </p:nvSpPr>
        <p:spPr bwMode="auto">
          <a:xfrm>
            <a:off x="457200" y="16764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en-US" altLang="zh-CN" sz="2400" dirty="0"/>
              <a:t>D</a:t>
            </a:r>
            <a:r>
              <a:rPr lang="en-US" altLang="zh-CN" sz="2400" dirty="0" smtClean="0"/>
              <a:t>ynamic posture: running</a:t>
            </a:r>
            <a:endParaRPr lang="zh-CN" altLang="en-US" sz="2400" dirty="0"/>
          </a:p>
        </p:txBody>
      </p:sp>
      <p:pic>
        <p:nvPicPr>
          <p:cNvPr id="18"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5400" y="2569131"/>
            <a:ext cx="5867400" cy="1621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内容占位符 2"/>
          <p:cNvSpPr txBox="1">
            <a:spLocks/>
          </p:cNvSpPr>
          <p:nvPr/>
        </p:nvSpPr>
        <p:spPr bwMode="auto">
          <a:xfrm>
            <a:off x="685798" y="6134100"/>
            <a:ext cx="784860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itchFamily="2" charset="2"/>
              <a:buChar char="p"/>
            </a:pPr>
            <a:r>
              <a:rPr lang="en-US" altLang="zh-CN" sz="1600" b="0" dirty="0" smtClean="0"/>
              <a:t>The way to update joint positions and the constraints are the same to walking</a:t>
            </a:r>
            <a:endParaRPr lang="zh-CN" altLang="en-US" sz="1600" b="0" dirty="0"/>
          </a:p>
        </p:txBody>
      </p:sp>
      <p:sp>
        <p:nvSpPr>
          <p:cNvPr id="20" name="TextBox 19"/>
          <p:cNvSpPr txBox="1"/>
          <p:nvPr/>
        </p:nvSpPr>
        <p:spPr>
          <a:xfrm>
            <a:off x="990599" y="5648980"/>
            <a:ext cx="3774759" cy="523220"/>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Compared to walking, four stages are also used but the values are different</a:t>
            </a:r>
            <a:endParaRPr lang="zh-CN" altLang="en-US" sz="14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762000" y="4614446"/>
            <a:ext cx="2590800" cy="338554"/>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dirty="0"/>
              <a:t>For upper limbs</a:t>
            </a:r>
            <a:r>
              <a:rPr lang="en-US" altLang="zh-CN" sz="1600" dirty="0" smtClean="0"/>
              <a:t>:</a:t>
            </a:r>
            <a:endParaRPr lang="en-US" altLang="zh-CN" sz="1600" dirty="0"/>
          </a:p>
        </p:txBody>
      </p:sp>
      <p:sp>
        <p:nvSpPr>
          <p:cNvPr id="22" name="TextBox 21"/>
          <p:cNvSpPr txBox="1"/>
          <p:nvPr/>
        </p:nvSpPr>
        <p:spPr>
          <a:xfrm>
            <a:off x="762000" y="5410200"/>
            <a:ext cx="2590800" cy="338554"/>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600" dirty="0"/>
              <a:t>For lower limbs:</a:t>
            </a:r>
          </a:p>
        </p:txBody>
      </p:sp>
      <p:sp>
        <p:nvSpPr>
          <p:cNvPr id="28" name="TextBox 27"/>
          <p:cNvSpPr txBox="1"/>
          <p:nvPr/>
        </p:nvSpPr>
        <p:spPr>
          <a:xfrm>
            <a:off x="990600" y="4877874"/>
            <a:ext cx="3581400" cy="523220"/>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The arms firstly keep still, then begin to swing at a uniform speed</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95383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76400"/>
            <a:ext cx="4343400" cy="457200"/>
          </a:xfrm>
        </p:spPr>
        <p:txBody>
          <a:bodyPr/>
          <a:lstStyle/>
          <a:p>
            <a:r>
              <a:rPr lang="en-US" altLang="zh-CN" sz="2400" dirty="0" smtClean="0"/>
              <a:t>For static postures</a:t>
            </a:r>
          </a:p>
          <a:p>
            <a:pPr marL="0" indent="0">
              <a:buNone/>
            </a:pPr>
            <a:endParaRPr lang="en-US" altLang="zh-CN" sz="2800" dirty="0" smtClean="0"/>
          </a:p>
          <a:p>
            <a:pPr marL="0" indent="0">
              <a:buNone/>
            </a:pPr>
            <a:endParaRPr lang="en-US" altLang="zh-CN" sz="2800" dirty="0" smtClean="0"/>
          </a:p>
          <a:p>
            <a:pPr marL="0" indent="0">
              <a:buNone/>
            </a:pPr>
            <a:endParaRPr lang="en-US" altLang="zh-CN" sz="2800" dirty="0"/>
          </a:p>
          <a:p>
            <a:pPr marL="0" indent="0">
              <a:buNone/>
            </a:pPr>
            <a:endParaRPr lang="en-US" altLang="zh-CN" sz="2800" dirty="0"/>
          </a:p>
        </p:txBody>
      </p:sp>
      <p:sp>
        <p:nvSpPr>
          <p:cNvPr id="4" name="灯片编号占位符 3"/>
          <p:cNvSpPr>
            <a:spLocks noGrp="1"/>
          </p:cNvSpPr>
          <p:nvPr>
            <p:ph type="sldNum" sz="quarter" idx="11"/>
          </p:nvPr>
        </p:nvSpPr>
        <p:spPr/>
        <p:txBody>
          <a:bodyPr/>
          <a:lstStyle/>
          <a:p>
            <a:pPr>
              <a:defRPr/>
            </a:pPr>
            <a:fld id="{B2E6F3A3-065F-4EE1-8B82-1C85E785B9B2}" type="slidenum">
              <a:rPr lang="en-US" altLang="zh-CN" smtClean="0"/>
              <a:pPr>
                <a:defRPr/>
              </a:pPr>
              <a:t>19</a:t>
            </a:fld>
            <a:endParaRPr lang="en-US" altLang="zh-CN"/>
          </a:p>
        </p:txBody>
      </p:sp>
      <p:sp>
        <p:nvSpPr>
          <p:cNvPr id="5" name="Rectangle 2"/>
          <p:cNvSpPr txBox="1">
            <a:spLocks noChangeArrowheads="1"/>
          </p:cNvSpPr>
          <p:nvPr/>
        </p:nvSpPr>
        <p:spPr bwMode="auto">
          <a:xfrm>
            <a:off x="304800" y="381000"/>
            <a:ext cx="8534400" cy="7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ea typeface="宋体" pitchFamily="2" charset="-122"/>
              </a:defRPr>
            </a:lvl2pPr>
            <a:lvl3pPr algn="l" rtl="0" eaLnBrk="0" fontAlgn="base" hangingPunct="0">
              <a:spcBef>
                <a:spcPct val="0"/>
              </a:spcBef>
              <a:spcAft>
                <a:spcPct val="0"/>
              </a:spcAft>
              <a:defRPr sz="4400" b="1">
                <a:solidFill>
                  <a:schemeClr val="tx1"/>
                </a:solidFill>
                <a:latin typeface="Arial" charset="0"/>
                <a:ea typeface="宋体" pitchFamily="2" charset="-122"/>
              </a:defRPr>
            </a:lvl3pPr>
            <a:lvl4pPr algn="l" rtl="0" eaLnBrk="0" fontAlgn="base" hangingPunct="0">
              <a:spcBef>
                <a:spcPct val="0"/>
              </a:spcBef>
              <a:spcAft>
                <a:spcPct val="0"/>
              </a:spcAft>
              <a:defRPr sz="4400" b="1">
                <a:solidFill>
                  <a:schemeClr val="tx1"/>
                </a:solidFill>
                <a:latin typeface="Arial" charset="0"/>
                <a:ea typeface="宋体" pitchFamily="2" charset="-122"/>
              </a:defRPr>
            </a:lvl4pPr>
            <a:lvl5pPr algn="l" rtl="0" eaLnBrk="0" fontAlgn="base" hangingPunct="0">
              <a:spcBef>
                <a:spcPct val="0"/>
              </a:spcBef>
              <a:spcAft>
                <a:spcPct val="0"/>
              </a:spcAft>
              <a:defRPr sz="4400" b="1">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lnSpc>
                <a:spcPct val="120000"/>
              </a:lnSpc>
              <a:defRPr/>
            </a:pPr>
            <a:r>
              <a:rPr lang="en-US" altLang="zh-CN" sz="3200" dirty="0" smtClean="0">
                <a:latin typeface="+mn-lt"/>
                <a:ea typeface="+mn-ea"/>
                <a:cs typeface="+mn-ea"/>
                <a:sym typeface="+mn-lt"/>
              </a:rPr>
              <a:t>Suggest Configurations</a:t>
            </a:r>
            <a:endParaRPr lang="en-US" altLang="zh-CN" sz="3200" dirty="0">
              <a:latin typeface="+mn-lt"/>
              <a:ea typeface="+mn-ea"/>
              <a:cs typeface="+mn-ea"/>
              <a:sym typeface="+mn-lt"/>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38713665"/>
              </p:ext>
            </p:extLst>
          </p:nvPr>
        </p:nvGraphicFramePr>
        <p:xfrm>
          <a:off x="2609850" y="2800350"/>
          <a:ext cx="3352800" cy="2196851"/>
        </p:xfrm>
        <a:graphic>
          <a:graphicData uri="http://schemas.openxmlformats.org/presentationml/2006/ole">
            <mc:AlternateContent xmlns:mc="http://schemas.openxmlformats.org/markup-compatibility/2006">
              <mc:Choice xmlns:v="urn:schemas-microsoft-com:vml" Requires="v">
                <p:oleObj spid="_x0000_s364670" name="Visio" r:id="rId5" imgW="10144135" imgH="6648399" progId="Visio.Drawing.11">
                  <p:embed/>
                </p:oleObj>
              </mc:Choice>
              <mc:Fallback>
                <p:oleObj name="Visio" r:id="rId5" imgW="10144135" imgH="6648399" progId="Visio.Drawing.11">
                  <p:embed/>
                  <p:pic>
                    <p:nvPicPr>
                      <p:cNvPr id="0" name="对象 7"/>
                      <p:cNvPicPr>
                        <a:picLocks noChangeAspect="1" noChangeArrowheads="1"/>
                      </p:cNvPicPr>
                      <p:nvPr/>
                    </p:nvPicPr>
                    <p:blipFill>
                      <a:blip r:embed="rId6"/>
                      <a:srcRect/>
                      <a:stretch>
                        <a:fillRect/>
                      </a:stretch>
                    </p:blipFill>
                    <p:spPr bwMode="auto">
                      <a:xfrm>
                        <a:off x="2609850" y="2800350"/>
                        <a:ext cx="3352800" cy="2196851"/>
                      </a:xfrm>
                      <a:prstGeom prst="rect">
                        <a:avLst/>
                      </a:prstGeom>
                      <a:noFill/>
                      <a:ln>
                        <a:noFill/>
                      </a:ln>
                    </p:spPr>
                  </p:pic>
                </p:oleObj>
              </mc:Fallback>
            </mc:AlternateContent>
          </a:graphicData>
        </a:graphic>
      </p:graphicFrame>
      <p:sp>
        <p:nvSpPr>
          <p:cNvPr id="6" name="内容占位符 2"/>
          <p:cNvSpPr txBox="1">
            <a:spLocks/>
          </p:cNvSpPr>
          <p:nvPr/>
        </p:nvSpPr>
        <p:spPr bwMode="auto">
          <a:xfrm>
            <a:off x="457200" y="502920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en-US" altLang="zh-CN" sz="2400" dirty="0" smtClean="0"/>
              <a:t>For dynamic postures</a:t>
            </a:r>
          </a:p>
          <a:p>
            <a:pPr marL="0" indent="0">
              <a:buFont typeface="Wingdings" pitchFamily="2" charset="2"/>
              <a:buNone/>
            </a:pPr>
            <a:endParaRPr lang="en-US" altLang="zh-CN" sz="2800" dirty="0" smtClean="0"/>
          </a:p>
          <a:p>
            <a:pPr marL="0" indent="0">
              <a:buFont typeface="Wingdings" pitchFamily="2" charset="2"/>
              <a:buNone/>
            </a:pPr>
            <a:endParaRPr lang="en-US" altLang="zh-CN" sz="2800" dirty="0" smtClean="0"/>
          </a:p>
          <a:p>
            <a:pPr marL="0" indent="0">
              <a:buFont typeface="Wingdings" pitchFamily="2" charset="2"/>
              <a:buNone/>
            </a:pPr>
            <a:endParaRPr lang="en-US" altLang="zh-CN" sz="2800" dirty="0" smtClean="0"/>
          </a:p>
          <a:p>
            <a:pPr marL="0" indent="0">
              <a:buFont typeface="Wingdings" pitchFamily="2" charset="2"/>
              <a:buNone/>
            </a:pPr>
            <a:endParaRPr lang="en-US" altLang="zh-CN" sz="2800" dirty="0"/>
          </a:p>
        </p:txBody>
      </p:sp>
      <p:sp>
        <p:nvSpPr>
          <p:cNvPr id="7" name="内容占位符 2"/>
          <p:cNvSpPr txBox="1">
            <a:spLocks/>
          </p:cNvSpPr>
          <p:nvPr/>
        </p:nvSpPr>
        <p:spPr bwMode="auto">
          <a:xfrm>
            <a:off x="685800" y="2209800"/>
            <a:ext cx="746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1400" b="0" dirty="0" smtClean="0">
                <a:latin typeface="Times New Roman" panose="02020603050405020304" pitchFamily="18" charset="0"/>
                <a:cs typeface="Times New Roman" panose="02020603050405020304" pitchFamily="18" charset="0"/>
              </a:rPr>
              <a:t>All parameters can be adjusted by users to characterize the poses of static postures in which they want to simulate.</a:t>
            </a:r>
          </a:p>
          <a:p>
            <a:pPr marL="0" indent="0">
              <a:buFont typeface="Wingdings" pitchFamily="2" charset="2"/>
              <a:buNone/>
            </a:pPr>
            <a:endParaRPr lang="en-US" altLang="zh-CN" sz="2800" dirty="0" smtClean="0"/>
          </a:p>
          <a:p>
            <a:pPr marL="0" indent="0">
              <a:buFont typeface="Wingdings" pitchFamily="2" charset="2"/>
              <a:buNone/>
            </a:pPr>
            <a:endParaRPr lang="en-US" altLang="zh-CN" sz="2800" dirty="0" smtClean="0"/>
          </a:p>
          <a:p>
            <a:pPr marL="0" indent="0">
              <a:buFont typeface="Wingdings" pitchFamily="2" charset="2"/>
              <a:buNone/>
            </a:pPr>
            <a:endParaRPr lang="en-US" altLang="zh-CN" sz="2800" dirty="0"/>
          </a:p>
        </p:txBody>
      </p:sp>
      <p:sp>
        <p:nvSpPr>
          <p:cNvPr id="9" name="内容占位符 2"/>
          <p:cNvSpPr txBox="1">
            <a:spLocks/>
          </p:cNvSpPr>
          <p:nvPr/>
        </p:nvSpPr>
        <p:spPr bwMode="auto">
          <a:xfrm>
            <a:off x="695324" y="5638800"/>
            <a:ext cx="7686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1400" b="0" dirty="0" smtClean="0">
                <a:latin typeface="Times New Roman" panose="02020603050405020304" pitchFamily="18" charset="0"/>
                <a:cs typeface="Times New Roman" panose="02020603050405020304" pitchFamily="18" charset="0"/>
              </a:rPr>
              <a:t>Values of the parameters determine the performance of the model in dynamic motions. Improper configurations may lead to an unreliable result.</a:t>
            </a:r>
            <a:endParaRPr lang="en-US" altLang="zh-CN" sz="1400" dirty="0" smtClean="0"/>
          </a:p>
          <a:p>
            <a:pPr marL="0" indent="0">
              <a:buFont typeface="Wingdings" pitchFamily="2" charset="2"/>
              <a:buNone/>
            </a:pPr>
            <a:endParaRPr lang="en-US" altLang="zh-CN" sz="2800" dirty="0"/>
          </a:p>
        </p:txBody>
      </p:sp>
    </p:spTree>
    <p:extLst>
      <p:ext uri="{BB962C8B-B14F-4D97-AF65-F5344CB8AC3E}">
        <p14:creationId xmlns:p14="http://schemas.microsoft.com/office/powerpoint/2010/main" val="367780296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0"/>
          <p:cNvSpPr>
            <a:spLocks noGrp="1" noChangeArrowheads="1"/>
          </p:cNvSpPr>
          <p:nvPr>
            <p:ph type="body" idx="1"/>
          </p:nvPr>
        </p:nvSpPr>
        <p:spPr>
          <a:xfrm>
            <a:off x="643467" y="1447800"/>
            <a:ext cx="8229600" cy="4267200"/>
          </a:xfrm>
        </p:spPr>
        <p:txBody>
          <a:bodyPr/>
          <a:lstStyle/>
          <a:p>
            <a:pPr eaLnBrk="1" hangingPunct="1">
              <a:lnSpc>
                <a:spcPct val="120000"/>
              </a:lnSpc>
              <a:defRPr/>
            </a:pPr>
            <a:r>
              <a:rPr lang="nl-NL" altLang="zh-CN" sz="2800" dirty="0">
                <a:cs typeface="+mn-ea"/>
                <a:sym typeface="+mn-lt"/>
              </a:rPr>
              <a:t>Introduction </a:t>
            </a:r>
            <a:r>
              <a:rPr lang="en-US" altLang="zh-CN" sz="2800" dirty="0">
                <a:cs typeface="+mn-ea"/>
                <a:sym typeface="+mn-lt"/>
              </a:rPr>
              <a:t>&amp; </a:t>
            </a:r>
            <a:r>
              <a:rPr lang="nl-NL" altLang="zh-CN" sz="2800" dirty="0">
                <a:cs typeface="+mn-ea"/>
                <a:sym typeface="+mn-lt"/>
              </a:rPr>
              <a:t>Background</a:t>
            </a:r>
          </a:p>
          <a:p>
            <a:pPr eaLnBrk="1" hangingPunct="1">
              <a:lnSpc>
                <a:spcPct val="120000"/>
              </a:lnSpc>
              <a:defRPr/>
            </a:pPr>
            <a:r>
              <a:rPr lang="en-US" altLang="zh-CN" sz="2800" dirty="0" smtClean="0">
                <a:cs typeface="+mn-ea"/>
              </a:rPr>
              <a:t>Mobility Modeling</a:t>
            </a:r>
          </a:p>
          <a:p>
            <a:pPr eaLnBrk="1" hangingPunct="1">
              <a:lnSpc>
                <a:spcPct val="120000"/>
              </a:lnSpc>
              <a:defRPr/>
            </a:pPr>
            <a:r>
              <a:rPr lang="en-US" altLang="zh-CN" sz="2800" dirty="0" smtClean="0">
                <a:cs typeface="+mn-ea"/>
              </a:rPr>
              <a:t>Suggested Configurations</a:t>
            </a:r>
          </a:p>
          <a:p>
            <a:pPr eaLnBrk="1" hangingPunct="1">
              <a:lnSpc>
                <a:spcPct val="120000"/>
              </a:lnSpc>
              <a:defRPr/>
            </a:pPr>
            <a:r>
              <a:rPr lang="en-US" altLang="zh-CN" sz="2800" dirty="0" smtClean="0">
                <a:cs typeface="+mn-ea"/>
              </a:rPr>
              <a:t>Simulations and results</a:t>
            </a:r>
          </a:p>
          <a:p>
            <a:pPr eaLnBrk="1" hangingPunct="1">
              <a:lnSpc>
                <a:spcPct val="120000"/>
              </a:lnSpc>
              <a:defRPr/>
            </a:pPr>
            <a:r>
              <a:rPr lang="en-US" altLang="zh-CN" sz="2800" dirty="0" smtClean="0">
                <a:cs typeface="+mn-ea"/>
                <a:sym typeface="+mn-lt"/>
              </a:rPr>
              <a:t>Conclusion</a:t>
            </a:r>
            <a:endParaRPr lang="nl-NL" altLang="zh-CN" sz="2800" dirty="0">
              <a:cs typeface="+mn-ea"/>
              <a:sym typeface="+mn-lt"/>
            </a:endParaRPr>
          </a:p>
          <a:p>
            <a:pPr eaLnBrk="1" hangingPunct="1">
              <a:lnSpc>
                <a:spcPct val="120000"/>
              </a:lnSpc>
              <a:buClr>
                <a:srgbClr val="FF3300"/>
              </a:buClr>
              <a:buSzPct val="70000"/>
              <a:buFont typeface="Wingdings" pitchFamily="2" charset="2"/>
              <a:buNone/>
              <a:defRPr/>
            </a:pPr>
            <a:endParaRPr lang="en-US" altLang="zh-CN" sz="2800" dirty="0" smtClean="0">
              <a:effectLst>
                <a:outerShdw blurRad="38100" dist="38100" dir="2700000" algn="tl">
                  <a:srgbClr val="000000">
                    <a:alpha val="43137"/>
                  </a:srgbClr>
                </a:outerShdw>
              </a:effectLst>
              <a:cs typeface="+mn-ea"/>
              <a:sym typeface="+mn-lt"/>
            </a:endParaRPr>
          </a:p>
          <a:p>
            <a:pPr eaLnBrk="1" hangingPunct="1">
              <a:lnSpc>
                <a:spcPct val="80000"/>
              </a:lnSpc>
              <a:buFont typeface="Wingdings" pitchFamily="2" charset="2"/>
              <a:buNone/>
              <a:defRPr/>
            </a:pPr>
            <a:endParaRPr lang="en-US" altLang="zh-CN" sz="2800" dirty="0" smtClean="0">
              <a:cs typeface="+mn-ea"/>
              <a:sym typeface="+mn-lt"/>
            </a:endParaRPr>
          </a:p>
        </p:txBody>
      </p:sp>
      <p:sp>
        <p:nvSpPr>
          <p:cNvPr id="5" name="Rectangle 2"/>
          <p:cNvSpPr>
            <a:spLocks noGrp="1" noChangeArrowheads="1"/>
          </p:cNvSpPr>
          <p:nvPr>
            <p:ph type="title"/>
          </p:nvPr>
        </p:nvSpPr>
        <p:spPr>
          <a:xfrm>
            <a:off x="304800" y="457200"/>
            <a:ext cx="8534400" cy="762000"/>
          </a:xfrm>
        </p:spPr>
        <p:txBody>
          <a:bodyPr/>
          <a:lstStyle/>
          <a:p>
            <a:pPr eaLnBrk="1" hangingPunct="1">
              <a:lnSpc>
                <a:spcPct val="120000"/>
              </a:lnSpc>
              <a:defRPr/>
            </a:pPr>
            <a:r>
              <a:rPr lang="en-US" altLang="zh-CN" sz="3200" dirty="0" smtClean="0">
                <a:latin typeface="+mn-lt"/>
                <a:ea typeface="+mn-ea"/>
                <a:cs typeface="+mn-ea"/>
                <a:sym typeface="+mn-lt"/>
              </a:rPr>
              <a:t>Content</a:t>
            </a:r>
            <a:endParaRPr lang="nl-NL" altLang="zh-CN" sz="3200" dirty="0">
              <a:latin typeface="+mn-lt"/>
              <a:ea typeface="+mn-ea"/>
              <a:cs typeface="+mn-ea"/>
              <a:sym typeface="+mn-lt"/>
            </a:endParaRPr>
          </a:p>
        </p:txBody>
      </p:sp>
      <p:sp>
        <p:nvSpPr>
          <p:cNvPr id="2" name="灯片编号占位符 1"/>
          <p:cNvSpPr>
            <a:spLocks noGrp="1"/>
          </p:cNvSpPr>
          <p:nvPr>
            <p:ph type="sldNum" sz="quarter" idx="11"/>
          </p:nvPr>
        </p:nvSpPr>
        <p:spPr>
          <a:xfrm>
            <a:off x="6400800" y="6248400"/>
            <a:ext cx="2133600" cy="457200"/>
          </a:xfrm>
        </p:spPr>
        <p:txBody>
          <a:bodyPr/>
          <a:lstStyle/>
          <a:p>
            <a:pPr>
              <a:defRPr/>
            </a:pPr>
            <a:fld id="{B2E6F3A3-065F-4EE1-8B82-1C85E785B9B2}" type="slidenum">
              <a:rPr lang="en-US" altLang="zh-CN" smtClean="0">
                <a:ea typeface="+mn-ea"/>
                <a:cs typeface="+mn-ea"/>
                <a:sym typeface="+mn-lt"/>
              </a:rPr>
              <a:pPr>
                <a:defRPr/>
              </a:pPr>
              <a:t>2</a:t>
            </a:fld>
            <a:endParaRPr lang="en-US" altLang="zh-CN">
              <a:ea typeface="+mn-ea"/>
              <a:cs typeface="+mn-ea"/>
              <a:sym typeface="+mn-lt"/>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2474159"/>
            <a:ext cx="4419600" cy="436446"/>
          </a:xfrm>
        </p:spPr>
        <p:txBody>
          <a:bodyPr/>
          <a:lstStyle/>
          <a:p>
            <a:pPr marL="0" indent="0">
              <a:buNone/>
            </a:pPr>
            <a:r>
              <a:rPr lang="en-US" altLang="zh-CN" sz="1400" b="0" dirty="0" smtClean="0">
                <a:latin typeface="Times New Roman" panose="02020603050405020304" pitchFamily="18" charset="0"/>
                <a:cs typeface="Times New Roman" panose="02020603050405020304" pitchFamily="18" charset="0"/>
              </a:rPr>
              <a:t>Table I</a:t>
            </a:r>
            <a:r>
              <a:rPr lang="en-US" altLang="zh-CN" sz="1400" b="0" dirty="0">
                <a:latin typeface="Times New Roman" panose="02020603050405020304" pitchFamily="18" charset="0"/>
                <a:cs typeface="Times New Roman" panose="02020603050405020304" pitchFamily="18" charset="0"/>
              </a:rPr>
              <a:t>:</a:t>
            </a:r>
            <a:r>
              <a:rPr lang="en-US" altLang="zh-CN" sz="1400" b="0" dirty="0" smtClean="0">
                <a:latin typeface="Times New Roman" panose="02020603050405020304" pitchFamily="18" charset="0"/>
                <a:cs typeface="Times New Roman" panose="02020603050405020304" pitchFamily="18" charset="0"/>
              </a:rPr>
              <a:t> Suggested </a:t>
            </a:r>
            <a:r>
              <a:rPr lang="en-US" altLang="zh-CN" sz="1400" b="0" dirty="0">
                <a:latin typeface="Times New Roman" panose="02020603050405020304" pitchFamily="18" charset="0"/>
                <a:cs typeface="Times New Roman" panose="02020603050405020304" pitchFamily="18" charset="0"/>
              </a:rPr>
              <a:t>configuration for </a:t>
            </a:r>
            <a:r>
              <a:rPr lang="en-US" altLang="zh-CN" sz="1400" b="0" dirty="0" smtClean="0">
                <a:latin typeface="Times New Roman" panose="02020603050405020304" pitchFamily="18" charset="0"/>
                <a:cs typeface="Times New Roman" panose="02020603050405020304" pitchFamily="18" charset="0"/>
              </a:rPr>
              <a:t>shoulder joints</a:t>
            </a:r>
            <a:endParaRPr lang="zh-CN" altLang="en-US" sz="1400" dirty="0">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bwMode="auto">
          <a:xfrm>
            <a:off x="304800" y="381000"/>
            <a:ext cx="8534400" cy="7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ea typeface="宋体" pitchFamily="2" charset="-122"/>
              </a:defRPr>
            </a:lvl2pPr>
            <a:lvl3pPr algn="l" rtl="0" eaLnBrk="0" fontAlgn="base" hangingPunct="0">
              <a:spcBef>
                <a:spcPct val="0"/>
              </a:spcBef>
              <a:spcAft>
                <a:spcPct val="0"/>
              </a:spcAft>
              <a:defRPr sz="4400" b="1">
                <a:solidFill>
                  <a:schemeClr val="tx1"/>
                </a:solidFill>
                <a:latin typeface="Arial" charset="0"/>
                <a:ea typeface="宋体" pitchFamily="2" charset="-122"/>
              </a:defRPr>
            </a:lvl3pPr>
            <a:lvl4pPr algn="l" rtl="0" eaLnBrk="0" fontAlgn="base" hangingPunct="0">
              <a:spcBef>
                <a:spcPct val="0"/>
              </a:spcBef>
              <a:spcAft>
                <a:spcPct val="0"/>
              </a:spcAft>
              <a:defRPr sz="4400" b="1">
                <a:solidFill>
                  <a:schemeClr val="tx1"/>
                </a:solidFill>
                <a:latin typeface="Arial" charset="0"/>
                <a:ea typeface="宋体" pitchFamily="2" charset="-122"/>
              </a:defRPr>
            </a:lvl4pPr>
            <a:lvl5pPr algn="l" rtl="0" eaLnBrk="0" fontAlgn="base" hangingPunct="0">
              <a:spcBef>
                <a:spcPct val="0"/>
              </a:spcBef>
              <a:spcAft>
                <a:spcPct val="0"/>
              </a:spcAft>
              <a:defRPr sz="4400" b="1">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lnSpc>
                <a:spcPct val="120000"/>
              </a:lnSpc>
              <a:defRPr/>
            </a:pPr>
            <a:r>
              <a:rPr lang="en-US" altLang="zh-CN" sz="3200" dirty="0" smtClean="0">
                <a:latin typeface="+mn-lt"/>
                <a:ea typeface="+mn-ea"/>
                <a:cs typeface="+mn-ea"/>
                <a:sym typeface="+mn-lt"/>
              </a:rPr>
              <a:t>Suggest Configurations</a:t>
            </a:r>
            <a:endParaRPr lang="en-US" altLang="zh-CN" sz="3200" dirty="0">
              <a:latin typeface="+mn-lt"/>
              <a:ea typeface="+mn-ea"/>
              <a:cs typeface="+mn-ea"/>
              <a:sym typeface="+mn-lt"/>
            </a:endParaRPr>
          </a:p>
        </p:txBody>
      </p:sp>
      <p:pic>
        <p:nvPicPr>
          <p:cNvPr id="323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71115"/>
            <a:ext cx="2934847" cy="15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3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3462" y="2794916"/>
            <a:ext cx="2970207" cy="166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35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458" y="4841585"/>
            <a:ext cx="3247192" cy="160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358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0649" y="4803312"/>
            <a:ext cx="3665613" cy="167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p:cNvSpPr txBox="1">
            <a:spLocks/>
          </p:cNvSpPr>
          <p:nvPr/>
        </p:nvSpPr>
        <p:spPr bwMode="auto">
          <a:xfrm>
            <a:off x="762000" y="4552313"/>
            <a:ext cx="4102101" cy="436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1400" b="0" dirty="0" smtClean="0">
                <a:latin typeface="Times New Roman" panose="02020603050405020304" pitchFamily="18" charset="0"/>
                <a:cs typeface="Times New Roman" panose="02020603050405020304" pitchFamily="18" charset="0"/>
              </a:rPr>
              <a:t>Table III: Suggested configuration for hip joints</a:t>
            </a:r>
            <a:endParaRPr lang="zh-CN" altLang="en-US" sz="1400" dirty="0">
              <a:latin typeface="Times New Roman" panose="02020603050405020304" pitchFamily="18" charset="0"/>
              <a:cs typeface="Times New Roman" panose="02020603050405020304" pitchFamily="18" charset="0"/>
            </a:endParaRPr>
          </a:p>
        </p:txBody>
      </p:sp>
      <p:sp>
        <p:nvSpPr>
          <p:cNvPr id="11" name="内容占位符 2"/>
          <p:cNvSpPr txBox="1">
            <a:spLocks/>
          </p:cNvSpPr>
          <p:nvPr/>
        </p:nvSpPr>
        <p:spPr bwMode="auto">
          <a:xfrm>
            <a:off x="4748662" y="2474159"/>
            <a:ext cx="4419600" cy="436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1400" b="0" dirty="0" smtClean="0">
                <a:latin typeface="Times New Roman" panose="02020603050405020304" pitchFamily="18" charset="0"/>
                <a:cs typeface="Times New Roman" panose="02020603050405020304" pitchFamily="18" charset="0"/>
              </a:rPr>
              <a:t>Table II: Suggested configuration for elbow joints</a:t>
            </a:r>
            <a:endParaRPr lang="zh-CN" altLang="en-US" sz="1400" dirty="0">
              <a:latin typeface="Times New Roman" panose="02020603050405020304" pitchFamily="18" charset="0"/>
              <a:cs typeface="Times New Roman" panose="02020603050405020304" pitchFamily="18" charset="0"/>
            </a:endParaRPr>
          </a:p>
        </p:txBody>
      </p:sp>
      <p:sp>
        <p:nvSpPr>
          <p:cNvPr id="12" name="内容占位符 2"/>
          <p:cNvSpPr txBox="1">
            <a:spLocks/>
          </p:cNvSpPr>
          <p:nvPr/>
        </p:nvSpPr>
        <p:spPr bwMode="auto">
          <a:xfrm>
            <a:off x="4724400" y="4552313"/>
            <a:ext cx="4215262" cy="436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1400" b="0" dirty="0" smtClean="0">
                <a:latin typeface="Times New Roman" panose="02020603050405020304" pitchFamily="18" charset="0"/>
                <a:cs typeface="Times New Roman" panose="02020603050405020304" pitchFamily="18" charset="0"/>
              </a:rPr>
              <a:t>Table IV: Suggested configuration for knee joints</a:t>
            </a:r>
            <a:endParaRPr lang="zh-CN" altLang="en-US" sz="1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457200" y="1616040"/>
            <a:ext cx="7848600" cy="584775"/>
          </a:xfrm>
          <a:prstGeom prst="rect">
            <a:avLst/>
          </a:prstGeom>
          <a:noFill/>
        </p:spPr>
        <p:txBody>
          <a:bodyPr wrap="square" rtlCol="0">
            <a:spAutoFit/>
          </a:bodyPr>
          <a:lstStyle/>
          <a:p>
            <a:pPr marL="285750" indent="-285750">
              <a:buClr>
                <a:schemeClr val="bg2">
                  <a:lumMod val="60000"/>
                  <a:lumOff val="40000"/>
                </a:schemeClr>
              </a:buClr>
              <a:buFont typeface="Wingdings" panose="05000000000000000000" pitchFamily="2" charset="2"/>
              <a:buChar char="p"/>
            </a:pPr>
            <a:r>
              <a:rPr lang="en-US" altLang="zh-CN" sz="1600" dirty="0">
                <a:latin typeface="Times New Roman" panose="02020603050405020304" pitchFamily="18" charset="0"/>
                <a:cs typeface="Times New Roman" panose="02020603050405020304" pitchFamily="18" charset="0"/>
              </a:rPr>
              <a:t>Data in CMU motion </a:t>
            </a:r>
            <a:r>
              <a:rPr lang="en-US" altLang="zh-CN" sz="1600" dirty="0" smtClean="0">
                <a:latin typeface="Times New Roman" panose="02020603050405020304" pitchFamily="18" charset="0"/>
                <a:cs typeface="Times New Roman" panose="02020603050405020304" pitchFamily="18" charset="0"/>
              </a:rPr>
              <a:t>capture[1] </a:t>
            </a:r>
            <a:r>
              <a:rPr lang="en-US" altLang="zh-CN" sz="1600" dirty="0">
                <a:latin typeface="Times New Roman" panose="02020603050405020304" pitchFamily="18" charset="0"/>
                <a:cs typeface="Times New Roman" panose="02020603050405020304" pitchFamily="18" charset="0"/>
              </a:rPr>
              <a:t>database are analyzed to give the empirical values of the parameters in JMMM</a:t>
            </a:r>
          </a:p>
        </p:txBody>
      </p:sp>
      <p:sp>
        <p:nvSpPr>
          <p:cNvPr id="14" name="Text Box 6"/>
          <p:cNvSpPr txBox="1">
            <a:spLocks noChangeArrowheads="1"/>
          </p:cNvSpPr>
          <p:nvPr/>
        </p:nvSpPr>
        <p:spPr bwMode="auto">
          <a:xfrm>
            <a:off x="0" y="6581001"/>
            <a:ext cx="9144000" cy="276999"/>
          </a:xfrm>
          <a:prstGeom prst="rect">
            <a:avLst/>
          </a:prstGeom>
          <a:solidFill>
            <a:srgbClr val="9BBB59">
              <a:lumMod val="60000"/>
              <a:lumOff val="40000"/>
            </a:srgbClr>
          </a:solidFill>
          <a:ln w="9525" algn="ctr">
            <a:noFill/>
            <a:miter lim="800000"/>
            <a:headEnd/>
            <a:tailEnd/>
          </a:ln>
        </p:spPr>
        <p:txBody>
          <a:bodyPr>
            <a:spAutoFit/>
          </a:bodyPr>
          <a:lstStyle/>
          <a:p>
            <a:r>
              <a:rPr lang="en-US" altLang="zh-CN" sz="1200" dirty="0"/>
              <a:t>[1] </a:t>
            </a:r>
            <a:r>
              <a:rPr lang="fr-FR" altLang="zh-CN" sz="1200" dirty="0"/>
              <a:t>Cmu motion capture database. http://mocap.cs.cmu.edu.</a:t>
            </a:r>
            <a:endParaRPr lang="en-US" altLang="zh-CN" sz="1200" dirty="0" smtClean="0"/>
          </a:p>
        </p:txBody>
      </p:sp>
    </p:spTree>
    <p:extLst>
      <p:ext uri="{BB962C8B-B14F-4D97-AF65-F5344CB8AC3E}">
        <p14:creationId xmlns:p14="http://schemas.microsoft.com/office/powerpoint/2010/main" val="57239959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3918" y="5791200"/>
            <a:ext cx="8229600" cy="533400"/>
          </a:xfrm>
        </p:spPr>
        <p:txBody>
          <a:bodyPr/>
          <a:lstStyle/>
          <a:p>
            <a:r>
              <a:rPr lang="en-US" altLang="zh-CN" sz="1400" b="0" dirty="0" smtClean="0">
                <a:latin typeface="Times New Roman" panose="02020603050405020304" pitchFamily="18" charset="0"/>
                <a:cs typeface="Times New Roman" panose="02020603050405020304" pitchFamily="18" charset="0"/>
              </a:rPr>
              <a:t>With the periodicity and regularity of human motion taken into consideration, JMMM performs best in the three models and matches the real data well in all four cases in walking posture.  </a:t>
            </a:r>
            <a:endParaRPr lang="zh-CN" altLang="en-US" sz="14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1"/>
          </p:nvPr>
        </p:nvSpPr>
        <p:spPr/>
        <p:txBody>
          <a:bodyPr/>
          <a:lstStyle/>
          <a:p>
            <a:pPr>
              <a:defRPr/>
            </a:pPr>
            <a:fld id="{B2E6F3A3-065F-4EE1-8B82-1C85E785B9B2}" type="slidenum">
              <a:rPr lang="en-US" altLang="zh-CN" smtClean="0"/>
              <a:pPr>
                <a:defRPr/>
              </a:pPr>
              <a:t>21</a:t>
            </a:fld>
            <a:endParaRPr lang="en-US" altLang="zh-CN"/>
          </a:p>
        </p:txBody>
      </p:sp>
      <p:sp>
        <p:nvSpPr>
          <p:cNvPr id="5" name="Rectangle 2"/>
          <p:cNvSpPr>
            <a:spLocks noGrp="1" noChangeArrowheads="1"/>
          </p:cNvSpPr>
          <p:nvPr>
            <p:ph type="title"/>
          </p:nvPr>
        </p:nvSpPr>
        <p:spPr>
          <a:xfrm>
            <a:off x="304800" y="381000"/>
            <a:ext cx="8534400" cy="717787"/>
          </a:xfrm>
        </p:spPr>
        <p:txBody>
          <a:bodyPr/>
          <a:lstStyle/>
          <a:p>
            <a:pPr eaLnBrk="1" hangingPunct="1">
              <a:lnSpc>
                <a:spcPct val="120000"/>
              </a:lnSpc>
              <a:defRPr/>
            </a:pPr>
            <a:r>
              <a:rPr lang="en-US" altLang="zh-CN" sz="3200" dirty="0" smtClean="0">
                <a:latin typeface="+mn-lt"/>
                <a:ea typeface="+mn-ea"/>
                <a:cs typeface="+mn-ea"/>
                <a:sym typeface="+mn-lt"/>
              </a:rPr>
              <a:t>Simulations and Results</a:t>
            </a:r>
            <a:endParaRPr lang="en-US" altLang="zh-CN" sz="3200" dirty="0">
              <a:latin typeface="+mn-lt"/>
              <a:ea typeface="+mn-ea"/>
              <a:cs typeface="+mn-ea"/>
              <a:sym typeface="+mn-lt"/>
            </a:endParaRPr>
          </a:p>
        </p:txBody>
      </p:sp>
      <p:pic>
        <p:nvPicPr>
          <p:cNvPr id="3215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0445" y="1806959"/>
            <a:ext cx="2410555" cy="1926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15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2795" y="1828800"/>
            <a:ext cx="2455205" cy="1926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154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800" y="3810000"/>
            <a:ext cx="2420860" cy="194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154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95800" y="3810000"/>
            <a:ext cx="2417425" cy="1923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p:cNvSpPr txBox="1">
            <a:spLocks/>
          </p:cNvSpPr>
          <p:nvPr/>
        </p:nvSpPr>
        <p:spPr bwMode="auto">
          <a:xfrm>
            <a:off x="511078" y="1483317"/>
            <a:ext cx="53625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itchFamily="2" charset="2"/>
              <a:buChar char="p"/>
            </a:pPr>
            <a:r>
              <a:rPr lang="en-US" altLang="zh-CN" sz="1600" b="0" dirty="0" smtClean="0"/>
              <a:t>Walking posture</a:t>
            </a:r>
            <a:endParaRPr lang="zh-CN" altLang="en-US" sz="1600" b="0" dirty="0"/>
          </a:p>
        </p:txBody>
      </p:sp>
    </p:spTree>
    <p:extLst>
      <p:ext uri="{BB962C8B-B14F-4D97-AF65-F5344CB8AC3E}">
        <p14:creationId xmlns:p14="http://schemas.microsoft.com/office/powerpoint/2010/main" val="50394921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B2E6F3A3-065F-4EE1-8B82-1C85E785B9B2}" type="slidenum">
              <a:rPr lang="en-US" altLang="zh-CN" smtClean="0"/>
              <a:pPr>
                <a:defRPr/>
              </a:pPr>
              <a:t>22</a:t>
            </a:fld>
            <a:endParaRPr lang="en-US" altLang="zh-CN"/>
          </a:p>
        </p:txBody>
      </p:sp>
      <p:sp>
        <p:nvSpPr>
          <p:cNvPr id="5" name="Rectangle 2"/>
          <p:cNvSpPr>
            <a:spLocks noGrp="1" noChangeArrowheads="1"/>
          </p:cNvSpPr>
          <p:nvPr>
            <p:ph type="title"/>
          </p:nvPr>
        </p:nvSpPr>
        <p:spPr>
          <a:xfrm>
            <a:off x="304800" y="381000"/>
            <a:ext cx="8534400" cy="717787"/>
          </a:xfrm>
        </p:spPr>
        <p:txBody>
          <a:bodyPr/>
          <a:lstStyle/>
          <a:p>
            <a:pPr eaLnBrk="1" hangingPunct="1">
              <a:lnSpc>
                <a:spcPct val="120000"/>
              </a:lnSpc>
              <a:defRPr/>
            </a:pPr>
            <a:r>
              <a:rPr lang="en-US" altLang="zh-CN" sz="3200" dirty="0" smtClean="0">
                <a:latin typeface="+mn-lt"/>
                <a:ea typeface="+mn-ea"/>
                <a:cs typeface="+mn-ea"/>
                <a:sym typeface="+mn-lt"/>
              </a:rPr>
              <a:t>Simulations and Results</a:t>
            </a:r>
            <a:endParaRPr lang="en-US" altLang="zh-CN" sz="3200" dirty="0">
              <a:latin typeface="+mn-lt"/>
              <a:ea typeface="+mn-ea"/>
              <a:cs typeface="+mn-ea"/>
              <a:sym typeface="+mn-lt"/>
            </a:endParaRPr>
          </a:p>
        </p:txBody>
      </p:sp>
      <p:pic>
        <p:nvPicPr>
          <p:cNvPr id="3225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196" y="1752599"/>
            <a:ext cx="2594923" cy="2049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25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0589" y="1752600"/>
            <a:ext cx="2557411" cy="2040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256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9790" y="3733799"/>
            <a:ext cx="2528872" cy="2001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256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00590" y="3733800"/>
            <a:ext cx="2514600" cy="2022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内容占位符 2"/>
          <p:cNvSpPr txBox="1">
            <a:spLocks/>
          </p:cNvSpPr>
          <p:nvPr/>
        </p:nvSpPr>
        <p:spPr bwMode="auto">
          <a:xfrm>
            <a:off x="511078" y="1483317"/>
            <a:ext cx="53625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Font typeface="Wingdings" pitchFamily="2" charset="2"/>
              <a:buChar char="p"/>
            </a:pPr>
            <a:r>
              <a:rPr lang="en-US" altLang="zh-CN" sz="1600" b="0" dirty="0" smtClean="0"/>
              <a:t>Running posture</a:t>
            </a:r>
            <a:endParaRPr lang="zh-CN" altLang="en-US" sz="1600" b="0" dirty="0"/>
          </a:p>
        </p:txBody>
      </p:sp>
      <p:sp>
        <p:nvSpPr>
          <p:cNvPr id="10" name="内容占位符 2"/>
          <p:cNvSpPr>
            <a:spLocks noGrp="1"/>
          </p:cNvSpPr>
          <p:nvPr>
            <p:ph idx="1"/>
          </p:nvPr>
        </p:nvSpPr>
        <p:spPr>
          <a:xfrm>
            <a:off x="473918" y="5791200"/>
            <a:ext cx="8229600" cy="533400"/>
          </a:xfrm>
        </p:spPr>
        <p:txBody>
          <a:bodyPr/>
          <a:lstStyle/>
          <a:p>
            <a:r>
              <a:rPr lang="en-US" altLang="zh-CN" sz="1400" b="0" dirty="0" smtClean="0">
                <a:latin typeface="Times New Roman" panose="02020603050405020304" pitchFamily="18" charset="0"/>
                <a:cs typeface="Times New Roman" panose="02020603050405020304" pitchFamily="18" charset="0"/>
              </a:rPr>
              <a:t>JMMM </a:t>
            </a:r>
            <a:r>
              <a:rPr lang="en-US" altLang="zh-CN" sz="1400" b="0" dirty="0">
                <a:latin typeface="Times New Roman" panose="02020603050405020304" pitchFamily="18" charset="0"/>
                <a:cs typeface="Times New Roman" panose="02020603050405020304" pitchFamily="18" charset="0"/>
              </a:rPr>
              <a:t>achieves good performance </a:t>
            </a:r>
            <a:r>
              <a:rPr lang="en-US" altLang="zh-CN" sz="1400" b="0" dirty="0" smtClean="0">
                <a:latin typeface="Times New Roman" panose="02020603050405020304" pitchFamily="18" charset="0"/>
                <a:cs typeface="Times New Roman" panose="02020603050405020304" pitchFamily="18" charset="0"/>
              </a:rPr>
              <a:t>in case </a:t>
            </a:r>
            <a:r>
              <a:rPr lang="en-US" altLang="zh-CN" sz="1400" b="0" dirty="0">
                <a:latin typeface="Times New Roman" panose="02020603050405020304" pitchFamily="18" charset="0"/>
                <a:cs typeface="Times New Roman" panose="02020603050405020304" pitchFamily="18" charset="0"/>
              </a:rPr>
              <a:t>LA-LW, LW-RA and LW-RW, and matches the trend in </a:t>
            </a:r>
            <a:r>
              <a:rPr lang="en-US" altLang="zh-CN" sz="1400" b="0" dirty="0" smtClean="0">
                <a:latin typeface="Times New Roman" panose="02020603050405020304" pitchFamily="18" charset="0"/>
                <a:cs typeface="Times New Roman" panose="02020603050405020304" pitchFamily="18" charset="0"/>
              </a:rPr>
              <a:t>case LW-RE while the results of other two models are far from the real data. </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65279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2133600"/>
            <a:ext cx="8229600" cy="3733800"/>
          </a:xfrm>
        </p:spPr>
        <p:txBody>
          <a:bodyPr/>
          <a:lstStyle/>
          <a:p>
            <a:r>
              <a:rPr lang="en-US" altLang="zh-CN" sz="2000" b="0" dirty="0" smtClean="0"/>
              <a:t>JMMM can characterize the patterns </a:t>
            </a:r>
            <a:r>
              <a:rPr lang="en-US" altLang="zh-CN" sz="2000" b="0" dirty="0"/>
              <a:t>of node movement in WBANs more precisely and </a:t>
            </a:r>
            <a:r>
              <a:rPr lang="en-US" altLang="zh-CN" sz="2000" b="0" dirty="0" smtClean="0"/>
              <a:t>truly compared to the existed models</a:t>
            </a:r>
          </a:p>
          <a:p>
            <a:pPr marL="0" indent="0">
              <a:buNone/>
            </a:pPr>
            <a:endParaRPr lang="en-US" altLang="zh-CN" sz="2400" b="0" dirty="0" smtClean="0"/>
          </a:p>
          <a:p>
            <a:r>
              <a:rPr lang="en-US" altLang="zh-CN" sz="2000" b="0" dirty="0" smtClean="0"/>
              <a:t>JMMM provides configurable parameters for users to adjust to adopted the model in their unique application scenarios</a:t>
            </a:r>
            <a:endParaRPr lang="en-US" altLang="zh-CN" sz="2000" b="0" dirty="0"/>
          </a:p>
        </p:txBody>
      </p:sp>
      <p:sp>
        <p:nvSpPr>
          <p:cNvPr id="4" name="灯片编号占位符 3"/>
          <p:cNvSpPr>
            <a:spLocks noGrp="1"/>
          </p:cNvSpPr>
          <p:nvPr>
            <p:ph type="sldNum" sz="quarter" idx="11"/>
          </p:nvPr>
        </p:nvSpPr>
        <p:spPr/>
        <p:txBody>
          <a:bodyPr/>
          <a:lstStyle/>
          <a:p>
            <a:pPr>
              <a:defRPr/>
            </a:pPr>
            <a:fld id="{B2E6F3A3-065F-4EE1-8B82-1C85E785B9B2}" type="slidenum">
              <a:rPr lang="en-US" altLang="zh-CN" smtClean="0"/>
              <a:pPr>
                <a:defRPr/>
              </a:pPr>
              <a:t>23</a:t>
            </a:fld>
            <a:endParaRPr lang="en-US" altLang="zh-CN"/>
          </a:p>
        </p:txBody>
      </p:sp>
      <p:sp>
        <p:nvSpPr>
          <p:cNvPr id="5" name="Rectangle 2"/>
          <p:cNvSpPr>
            <a:spLocks noGrp="1" noChangeArrowheads="1"/>
          </p:cNvSpPr>
          <p:nvPr>
            <p:ph type="title"/>
          </p:nvPr>
        </p:nvSpPr>
        <p:spPr>
          <a:xfrm>
            <a:off x="304800" y="381000"/>
            <a:ext cx="8534400" cy="717787"/>
          </a:xfrm>
        </p:spPr>
        <p:txBody>
          <a:bodyPr/>
          <a:lstStyle/>
          <a:p>
            <a:pPr eaLnBrk="1" hangingPunct="1">
              <a:lnSpc>
                <a:spcPct val="120000"/>
              </a:lnSpc>
              <a:defRPr/>
            </a:pPr>
            <a:r>
              <a:rPr lang="en-US" altLang="zh-CN" sz="3200" dirty="0" smtClean="0">
                <a:latin typeface="+mn-lt"/>
                <a:ea typeface="+mn-ea"/>
                <a:cs typeface="+mn-ea"/>
                <a:sym typeface="+mn-lt"/>
              </a:rPr>
              <a:t>Conclusion</a:t>
            </a:r>
            <a:endParaRPr lang="en-US" altLang="zh-CN" sz="3200" dirty="0">
              <a:latin typeface="+mn-lt"/>
              <a:ea typeface="+mn-ea"/>
              <a:cs typeface="+mn-ea"/>
              <a:sym typeface="+mn-lt"/>
            </a:endParaRPr>
          </a:p>
        </p:txBody>
      </p:sp>
    </p:spTree>
    <p:extLst>
      <p:ext uri="{BB962C8B-B14F-4D97-AF65-F5344CB8AC3E}">
        <p14:creationId xmlns:p14="http://schemas.microsoft.com/office/powerpoint/2010/main" val="81365279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B2E6F3A3-065F-4EE1-8B82-1C85E785B9B2}" type="slidenum">
              <a:rPr lang="en-US" altLang="zh-CN" smtClean="0"/>
              <a:pPr>
                <a:defRPr/>
              </a:pPr>
              <a:t>24</a:t>
            </a:fld>
            <a:endParaRPr lang="en-US" altLang="zh-CN"/>
          </a:p>
        </p:txBody>
      </p:sp>
      <p:sp>
        <p:nvSpPr>
          <p:cNvPr id="5" name="TextBox 4"/>
          <p:cNvSpPr txBox="1"/>
          <p:nvPr/>
        </p:nvSpPr>
        <p:spPr>
          <a:xfrm>
            <a:off x="0" y="2362200"/>
            <a:ext cx="9144000" cy="769441"/>
          </a:xfrm>
          <a:prstGeom prst="rect">
            <a:avLst/>
          </a:prstGeom>
          <a:noFill/>
        </p:spPr>
        <p:txBody>
          <a:bodyPr wrap="square" rtlCol="0">
            <a:spAutoFit/>
          </a:bodyPr>
          <a:lstStyle/>
          <a:p>
            <a:pPr algn="ctr"/>
            <a:r>
              <a:rPr lang="en-US" altLang="zh-CN" sz="4400" b="1" dirty="0" smtClean="0">
                <a:latin typeface="+mn-lt"/>
                <a:ea typeface="+mn-ea"/>
                <a:cs typeface="+mn-ea"/>
                <a:sym typeface="+mn-lt"/>
              </a:rPr>
              <a:t>Thank you for </a:t>
            </a:r>
            <a:r>
              <a:rPr lang="en-US" altLang="zh-CN" sz="4400" b="1" dirty="0">
                <a:latin typeface="+mn-lt"/>
                <a:ea typeface="+mn-ea"/>
                <a:cs typeface="+mn-ea"/>
                <a:sym typeface="+mn-lt"/>
              </a:rPr>
              <a:t>y</a:t>
            </a:r>
            <a:r>
              <a:rPr lang="en-US" altLang="zh-CN" sz="4400" b="1" dirty="0" smtClean="0">
                <a:latin typeface="+mn-lt"/>
                <a:ea typeface="+mn-ea"/>
                <a:cs typeface="+mn-ea"/>
                <a:sym typeface="+mn-lt"/>
              </a:rPr>
              <a:t>our attention</a:t>
            </a:r>
            <a:endParaRPr lang="zh-CN" altLang="en-US" sz="4400" b="1" dirty="0">
              <a:latin typeface="+mn-lt"/>
              <a:ea typeface="+mn-ea"/>
              <a:cs typeface="+mn-ea"/>
              <a:sym typeface="+mn-lt"/>
            </a:endParaRPr>
          </a:p>
        </p:txBody>
      </p:sp>
      <p:sp>
        <p:nvSpPr>
          <p:cNvPr id="6" name="Rectangle 5"/>
          <p:cNvSpPr/>
          <p:nvPr/>
        </p:nvSpPr>
        <p:spPr>
          <a:xfrm>
            <a:off x="2557666" y="3581400"/>
            <a:ext cx="4028667" cy="707886"/>
          </a:xfrm>
          <a:prstGeom prst="rect">
            <a:avLst/>
          </a:prstGeom>
          <a:noFill/>
        </p:spPr>
        <p:txBody>
          <a:bodyPr wrap="none" lIns="91440" tIns="45720" rIns="91440" bIns="45720">
            <a:spAutoFit/>
          </a:bodyPr>
          <a:lstStyle/>
          <a:p>
            <a:pPr algn="ctr"/>
            <a:r>
              <a:rPr lang="en-US" altLang="zh-CN" sz="40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Any questions?</a:t>
            </a:r>
            <a:endParaRPr lang="en-US" altLang="zh-CN" sz="40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202673094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7618" name="Picture 2" descr="http://cliparts.co/cliparts/kiK/By8/kiKBy8z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28800"/>
            <a:ext cx="2362200" cy="4261223"/>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1"/>
          </p:nvPr>
        </p:nvSpPr>
        <p:spPr>
          <a:xfrm>
            <a:off x="6477000" y="6248400"/>
            <a:ext cx="2133600" cy="457200"/>
          </a:xfrm>
        </p:spPr>
        <p:txBody>
          <a:bodyPr/>
          <a:lstStyle/>
          <a:p>
            <a:pPr>
              <a:defRPr/>
            </a:pPr>
            <a:fld id="{B2E6F3A3-065F-4EE1-8B82-1C85E785B9B2}" type="slidenum">
              <a:rPr lang="en-US" altLang="zh-CN" smtClean="0"/>
              <a:pPr>
                <a:defRPr/>
              </a:pPr>
              <a:t>3</a:t>
            </a:fld>
            <a:endParaRPr lang="en-US" altLang="zh-CN" dirty="0"/>
          </a:p>
        </p:txBody>
      </p:sp>
      <p:sp>
        <p:nvSpPr>
          <p:cNvPr id="5" name="Rectangle 2"/>
          <p:cNvSpPr>
            <a:spLocks noGrp="1" noChangeArrowheads="1"/>
          </p:cNvSpPr>
          <p:nvPr>
            <p:ph type="title"/>
          </p:nvPr>
        </p:nvSpPr>
        <p:spPr>
          <a:xfrm>
            <a:off x="304800" y="381000"/>
            <a:ext cx="8534400" cy="717787"/>
          </a:xfrm>
        </p:spPr>
        <p:txBody>
          <a:bodyPr/>
          <a:lstStyle/>
          <a:p>
            <a:pPr eaLnBrk="1" hangingPunct="1">
              <a:lnSpc>
                <a:spcPct val="120000"/>
              </a:lnSpc>
              <a:defRPr/>
            </a:pPr>
            <a:r>
              <a:rPr lang="nl-NL" altLang="zh-CN" sz="3200" dirty="0">
                <a:cs typeface="+mn-ea"/>
                <a:sym typeface="+mn-lt"/>
              </a:rPr>
              <a:t>Introduction </a:t>
            </a:r>
            <a:r>
              <a:rPr lang="en-US" altLang="zh-CN" sz="3200" dirty="0">
                <a:cs typeface="+mn-ea"/>
                <a:sym typeface="+mn-lt"/>
              </a:rPr>
              <a:t>&amp; </a:t>
            </a:r>
            <a:r>
              <a:rPr lang="nl-NL" altLang="zh-CN" sz="3200" dirty="0">
                <a:cs typeface="+mn-ea"/>
                <a:sym typeface="+mn-lt"/>
              </a:rPr>
              <a:t>Background</a:t>
            </a:r>
          </a:p>
        </p:txBody>
      </p:sp>
      <p:pic>
        <p:nvPicPr>
          <p:cNvPr id="6" name="图片 5"/>
          <p:cNvPicPr>
            <a:picLocks noChangeAspect="1"/>
          </p:cNvPicPr>
          <p:nvPr/>
        </p:nvPicPr>
        <p:blipFill>
          <a:blip r:embed="rId3" cstate="print"/>
          <a:stretch>
            <a:fillRect/>
          </a:stretch>
        </p:blipFill>
        <p:spPr>
          <a:xfrm>
            <a:off x="1535902" y="4947801"/>
            <a:ext cx="445298" cy="538599"/>
          </a:xfrm>
          <a:prstGeom prst="rect">
            <a:avLst/>
          </a:prstGeom>
        </p:spPr>
      </p:pic>
      <p:pic>
        <p:nvPicPr>
          <p:cNvPr id="27" name="Picture 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3375" y="3722729"/>
            <a:ext cx="174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6"/>
          <p:cNvSpPr>
            <a:spLocks noChangeArrowheads="1"/>
          </p:cNvSpPr>
          <p:nvPr/>
        </p:nvSpPr>
        <p:spPr bwMode="auto">
          <a:xfrm>
            <a:off x="3043238" y="3784642"/>
            <a:ext cx="1588" cy="319088"/>
          </a:xfrm>
          <a:prstGeom prst="rect">
            <a:avLst/>
          </a:prstGeom>
          <a:solidFill>
            <a:srgbClr val="A2B8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27"/>
          <p:cNvSpPr>
            <a:spLocks noChangeArrowheads="1"/>
          </p:cNvSpPr>
          <p:nvPr/>
        </p:nvSpPr>
        <p:spPr bwMode="auto">
          <a:xfrm>
            <a:off x="3044825" y="3784642"/>
            <a:ext cx="1588" cy="319088"/>
          </a:xfrm>
          <a:prstGeom prst="rect">
            <a:avLst/>
          </a:prstGeom>
          <a:solidFill>
            <a:srgbClr val="A2B9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8"/>
          <p:cNvSpPr>
            <a:spLocks noChangeArrowheads="1"/>
          </p:cNvSpPr>
          <p:nvPr/>
        </p:nvSpPr>
        <p:spPr bwMode="auto">
          <a:xfrm>
            <a:off x="3046413" y="3784642"/>
            <a:ext cx="1588" cy="319088"/>
          </a:xfrm>
          <a:prstGeom prst="rect">
            <a:avLst/>
          </a:prstGeom>
          <a:solidFill>
            <a:srgbClr val="A1B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29"/>
          <p:cNvSpPr>
            <a:spLocks noChangeArrowheads="1"/>
          </p:cNvSpPr>
          <p:nvPr/>
        </p:nvSpPr>
        <p:spPr bwMode="auto">
          <a:xfrm>
            <a:off x="3048000" y="3784642"/>
            <a:ext cx="1588" cy="319088"/>
          </a:xfrm>
          <a:prstGeom prst="rect">
            <a:avLst/>
          </a:prstGeom>
          <a:solidFill>
            <a:srgbClr val="9FB6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30"/>
          <p:cNvSpPr>
            <a:spLocks noChangeArrowheads="1"/>
          </p:cNvSpPr>
          <p:nvPr/>
        </p:nvSpPr>
        <p:spPr bwMode="auto">
          <a:xfrm>
            <a:off x="3048000" y="3784642"/>
            <a:ext cx="1588" cy="319088"/>
          </a:xfrm>
          <a:prstGeom prst="rect">
            <a:avLst/>
          </a:prstGeom>
          <a:solidFill>
            <a:srgbClr val="9DB4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31"/>
          <p:cNvSpPr>
            <a:spLocks noChangeArrowheads="1"/>
          </p:cNvSpPr>
          <p:nvPr/>
        </p:nvSpPr>
        <p:spPr bwMode="auto">
          <a:xfrm>
            <a:off x="3049588" y="3784642"/>
            <a:ext cx="1588" cy="319088"/>
          </a:xfrm>
          <a:prstGeom prst="rect">
            <a:avLst/>
          </a:prstGeom>
          <a:solidFill>
            <a:srgbClr val="9BB2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32"/>
          <p:cNvSpPr>
            <a:spLocks noChangeArrowheads="1"/>
          </p:cNvSpPr>
          <p:nvPr/>
        </p:nvSpPr>
        <p:spPr bwMode="auto">
          <a:xfrm>
            <a:off x="3051175" y="3784642"/>
            <a:ext cx="1588" cy="319088"/>
          </a:xfrm>
          <a:prstGeom prst="rect">
            <a:avLst/>
          </a:prstGeom>
          <a:solidFill>
            <a:srgbClr val="99B1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33"/>
          <p:cNvSpPr>
            <a:spLocks noChangeArrowheads="1"/>
          </p:cNvSpPr>
          <p:nvPr/>
        </p:nvSpPr>
        <p:spPr bwMode="auto">
          <a:xfrm>
            <a:off x="3052763" y="3784642"/>
            <a:ext cx="1588" cy="319088"/>
          </a:xfrm>
          <a:prstGeom prst="rect">
            <a:avLst/>
          </a:prstGeom>
          <a:solidFill>
            <a:srgbClr val="97AF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34"/>
          <p:cNvSpPr>
            <a:spLocks noChangeArrowheads="1"/>
          </p:cNvSpPr>
          <p:nvPr/>
        </p:nvSpPr>
        <p:spPr bwMode="auto">
          <a:xfrm>
            <a:off x="3054350" y="3784642"/>
            <a:ext cx="1588" cy="319088"/>
          </a:xfrm>
          <a:prstGeom prst="rect">
            <a:avLst/>
          </a:prstGeom>
          <a:solidFill>
            <a:srgbClr val="94AE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35"/>
          <p:cNvSpPr>
            <a:spLocks noChangeArrowheads="1"/>
          </p:cNvSpPr>
          <p:nvPr/>
        </p:nvSpPr>
        <p:spPr bwMode="auto">
          <a:xfrm>
            <a:off x="3054350" y="3784642"/>
            <a:ext cx="1588" cy="319088"/>
          </a:xfrm>
          <a:prstGeom prst="rect">
            <a:avLst/>
          </a:prstGeom>
          <a:solidFill>
            <a:srgbClr val="92AD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6"/>
          <p:cNvSpPr>
            <a:spLocks noChangeArrowheads="1"/>
          </p:cNvSpPr>
          <p:nvPr/>
        </p:nvSpPr>
        <p:spPr bwMode="auto">
          <a:xfrm>
            <a:off x="3055938" y="3784642"/>
            <a:ext cx="1588" cy="319088"/>
          </a:xfrm>
          <a:prstGeom prst="rect">
            <a:avLst/>
          </a:prstGeom>
          <a:solidFill>
            <a:srgbClr val="90A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37"/>
          <p:cNvSpPr>
            <a:spLocks noChangeArrowheads="1"/>
          </p:cNvSpPr>
          <p:nvPr/>
        </p:nvSpPr>
        <p:spPr bwMode="auto">
          <a:xfrm>
            <a:off x="3057525" y="3784642"/>
            <a:ext cx="1588" cy="319088"/>
          </a:xfrm>
          <a:prstGeom prst="rect">
            <a:avLst/>
          </a:prstGeom>
          <a:solidFill>
            <a:srgbClr val="8EAA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38"/>
          <p:cNvSpPr>
            <a:spLocks noChangeArrowheads="1"/>
          </p:cNvSpPr>
          <p:nvPr/>
        </p:nvSpPr>
        <p:spPr bwMode="auto">
          <a:xfrm>
            <a:off x="3059113" y="3784642"/>
            <a:ext cx="1588" cy="319088"/>
          </a:xfrm>
          <a:prstGeom prst="rect">
            <a:avLst/>
          </a:prstGeom>
          <a:solidFill>
            <a:srgbClr val="8DA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39"/>
          <p:cNvSpPr>
            <a:spLocks noChangeArrowheads="1"/>
          </p:cNvSpPr>
          <p:nvPr/>
        </p:nvSpPr>
        <p:spPr bwMode="auto">
          <a:xfrm>
            <a:off x="3060700" y="3784642"/>
            <a:ext cx="1588" cy="319088"/>
          </a:xfrm>
          <a:prstGeom prst="rect">
            <a:avLst/>
          </a:prstGeom>
          <a:solidFill>
            <a:srgbClr val="8BA7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40"/>
          <p:cNvSpPr>
            <a:spLocks noChangeArrowheads="1"/>
          </p:cNvSpPr>
          <p:nvPr/>
        </p:nvSpPr>
        <p:spPr bwMode="auto">
          <a:xfrm>
            <a:off x="3060700" y="3784642"/>
            <a:ext cx="1588" cy="319088"/>
          </a:xfrm>
          <a:prstGeom prst="rect">
            <a:avLst/>
          </a:prstGeom>
          <a:solidFill>
            <a:srgbClr val="89A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41"/>
          <p:cNvSpPr>
            <a:spLocks noChangeArrowheads="1"/>
          </p:cNvSpPr>
          <p:nvPr/>
        </p:nvSpPr>
        <p:spPr bwMode="auto">
          <a:xfrm>
            <a:off x="3062288" y="3784642"/>
            <a:ext cx="1588" cy="319088"/>
          </a:xfrm>
          <a:prstGeom prst="rect">
            <a:avLst/>
          </a:prstGeom>
          <a:solidFill>
            <a:srgbClr val="87A4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42"/>
          <p:cNvSpPr>
            <a:spLocks noChangeArrowheads="1"/>
          </p:cNvSpPr>
          <p:nvPr/>
        </p:nvSpPr>
        <p:spPr bwMode="auto">
          <a:xfrm>
            <a:off x="3063875" y="3784642"/>
            <a:ext cx="1588" cy="319088"/>
          </a:xfrm>
          <a:prstGeom prst="rect">
            <a:avLst/>
          </a:prstGeom>
          <a:solidFill>
            <a:srgbClr val="85A3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43"/>
          <p:cNvSpPr>
            <a:spLocks noChangeArrowheads="1"/>
          </p:cNvSpPr>
          <p:nvPr/>
        </p:nvSpPr>
        <p:spPr bwMode="auto">
          <a:xfrm>
            <a:off x="3065463" y="3784642"/>
            <a:ext cx="1588" cy="319088"/>
          </a:xfrm>
          <a:prstGeom prst="rect">
            <a:avLst/>
          </a:prstGeom>
          <a:solidFill>
            <a:srgbClr val="83A1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4"/>
          <p:cNvSpPr>
            <a:spLocks noChangeArrowheads="1"/>
          </p:cNvSpPr>
          <p:nvPr/>
        </p:nvSpPr>
        <p:spPr bwMode="auto">
          <a:xfrm>
            <a:off x="3067050" y="3784642"/>
            <a:ext cx="1588" cy="319088"/>
          </a:xfrm>
          <a:prstGeom prst="rect">
            <a:avLst/>
          </a:prstGeom>
          <a:solidFill>
            <a:srgbClr val="81A0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45"/>
          <p:cNvSpPr>
            <a:spLocks noChangeArrowheads="1"/>
          </p:cNvSpPr>
          <p:nvPr/>
        </p:nvSpPr>
        <p:spPr bwMode="auto">
          <a:xfrm>
            <a:off x="3067050" y="3784642"/>
            <a:ext cx="1588" cy="319088"/>
          </a:xfrm>
          <a:prstGeom prst="rect">
            <a:avLst/>
          </a:prstGeom>
          <a:solidFill>
            <a:srgbClr val="7E9E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46"/>
          <p:cNvSpPr>
            <a:spLocks noChangeArrowheads="1"/>
          </p:cNvSpPr>
          <p:nvPr/>
        </p:nvSpPr>
        <p:spPr bwMode="auto">
          <a:xfrm>
            <a:off x="3068638" y="3784642"/>
            <a:ext cx="1588" cy="319088"/>
          </a:xfrm>
          <a:prstGeom prst="rect">
            <a:avLst/>
          </a:prstGeom>
          <a:solidFill>
            <a:srgbClr val="7C9D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47"/>
          <p:cNvSpPr>
            <a:spLocks noChangeArrowheads="1"/>
          </p:cNvSpPr>
          <p:nvPr/>
        </p:nvSpPr>
        <p:spPr bwMode="auto">
          <a:xfrm>
            <a:off x="3070225" y="3784642"/>
            <a:ext cx="1588" cy="319088"/>
          </a:xfrm>
          <a:prstGeom prst="rect">
            <a:avLst/>
          </a:prstGeom>
          <a:solidFill>
            <a:srgbClr val="7A9B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8"/>
          <p:cNvSpPr>
            <a:spLocks noChangeArrowheads="1"/>
          </p:cNvSpPr>
          <p:nvPr/>
        </p:nvSpPr>
        <p:spPr bwMode="auto">
          <a:xfrm>
            <a:off x="3071813" y="3784642"/>
            <a:ext cx="1588" cy="319088"/>
          </a:xfrm>
          <a:prstGeom prst="rect">
            <a:avLst/>
          </a:prstGeom>
          <a:solidFill>
            <a:srgbClr val="7A9A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9"/>
          <p:cNvSpPr>
            <a:spLocks noChangeArrowheads="1"/>
          </p:cNvSpPr>
          <p:nvPr/>
        </p:nvSpPr>
        <p:spPr bwMode="auto">
          <a:xfrm>
            <a:off x="3073400" y="3784642"/>
            <a:ext cx="1588" cy="319088"/>
          </a:xfrm>
          <a:prstGeom prst="rect">
            <a:avLst/>
          </a:prstGeom>
          <a:solidFill>
            <a:srgbClr val="7B9C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Rectangle 50"/>
          <p:cNvSpPr>
            <a:spLocks noChangeArrowheads="1"/>
          </p:cNvSpPr>
          <p:nvPr/>
        </p:nvSpPr>
        <p:spPr bwMode="auto">
          <a:xfrm>
            <a:off x="3073400" y="3784642"/>
            <a:ext cx="1588" cy="319088"/>
          </a:xfrm>
          <a:prstGeom prst="rect">
            <a:avLst/>
          </a:prstGeom>
          <a:solidFill>
            <a:srgbClr val="7D9D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51"/>
          <p:cNvSpPr>
            <a:spLocks noChangeArrowheads="1"/>
          </p:cNvSpPr>
          <p:nvPr/>
        </p:nvSpPr>
        <p:spPr bwMode="auto">
          <a:xfrm>
            <a:off x="3074988" y="3784642"/>
            <a:ext cx="1588" cy="319088"/>
          </a:xfrm>
          <a:prstGeom prst="rect">
            <a:avLst/>
          </a:prstGeom>
          <a:solidFill>
            <a:srgbClr val="809F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Rectangle 52"/>
          <p:cNvSpPr>
            <a:spLocks noChangeArrowheads="1"/>
          </p:cNvSpPr>
          <p:nvPr/>
        </p:nvSpPr>
        <p:spPr bwMode="auto">
          <a:xfrm>
            <a:off x="3076575" y="3784642"/>
            <a:ext cx="1588" cy="319088"/>
          </a:xfrm>
          <a:prstGeom prst="rect">
            <a:avLst/>
          </a:prstGeom>
          <a:solidFill>
            <a:srgbClr val="82A1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Rectangle 53"/>
          <p:cNvSpPr>
            <a:spLocks noChangeArrowheads="1"/>
          </p:cNvSpPr>
          <p:nvPr/>
        </p:nvSpPr>
        <p:spPr bwMode="auto">
          <a:xfrm>
            <a:off x="3078163" y="3784642"/>
            <a:ext cx="1588" cy="319088"/>
          </a:xfrm>
          <a:prstGeom prst="rect">
            <a:avLst/>
          </a:prstGeom>
          <a:solidFill>
            <a:srgbClr val="84A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54"/>
          <p:cNvSpPr>
            <a:spLocks noChangeArrowheads="1"/>
          </p:cNvSpPr>
          <p:nvPr/>
        </p:nvSpPr>
        <p:spPr bwMode="auto">
          <a:xfrm>
            <a:off x="3079750" y="3784642"/>
            <a:ext cx="1588" cy="319088"/>
          </a:xfrm>
          <a:prstGeom prst="rect">
            <a:avLst/>
          </a:prstGeom>
          <a:solidFill>
            <a:srgbClr val="86A4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55"/>
          <p:cNvSpPr>
            <a:spLocks noChangeArrowheads="1"/>
          </p:cNvSpPr>
          <p:nvPr/>
        </p:nvSpPr>
        <p:spPr bwMode="auto">
          <a:xfrm>
            <a:off x="3079750" y="3784642"/>
            <a:ext cx="1588" cy="319088"/>
          </a:xfrm>
          <a:prstGeom prst="rect">
            <a:avLst/>
          </a:prstGeom>
          <a:solidFill>
            <a:srgbClr val="88A5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Rectangle 56"/>
          <p:cNvSpPr>
            <a:spLocks noChangeArrowheads="1"/>
          </p:cNvSpPr>
          <p:nvPr/>
        </p:nvSpPr>
        <p:spPr bwMode="auto">
          <a:xfrm>
            <a:off x="3081338" y="3784642"/>
            <a:ext cx="1588" cy="319088"/>
          </a:xfrm>
          <a:prstGeom prst="rect">
            <a:avLst/>
          </a:prstGeom>
          <a:solidFill>
            <a:srgbClr val="8AA7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7"/>
          <p:cNvSpPr>
            <a:spLocks noChangeArrowheads="1"/>
          </p:cNvSpPr>
          <p:nvPr/>
        </p:nvSpPr>
        <p:spPr bwMode="auto">
          <a:xfrm>
            <a:off x="3082925" y="3784642"/>
            <a:ext cx="1588" cy="319088"/>
          </a:xfrm>
          <a:prstGeom prst="rect">
            <a:avLst/>
          </a:prstGeom>
          <a:solidFill>
            <a:srgbClr val="8CA8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Rectangle 58"/>
          <p:cNvSpPr>
            <a:spLocks noChangeArrowheads="1"/>
          </p:cNvSpPr>
          <p:nvPr/>
        </p:nvSpPr>
        <p:spPr bwMode="auto">
          <a:xfrm>
            <a:off x="3084513" y="3784642"/>
            <a:ext cx="1588" cy="319088"/>
          </a:xfrm>
          <a:prstGeom prst="rect">
            <a:avLst/>
          </a:prstGeom>
          <a:solidFill>
            <a:srgbClr val="8EAA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9"/>
          <p:cNvSpPr>
            <a:spLocks noChangeArrowheads="1"/>
          </p:cNvSpPr>
          <p:nvPr/>
        </p:nvSpPr>
        <p:spPr bwMode="auto">
          <a:xfrm>
            <a:off x="3086100" y="3784642"/>
            <a:ext cx="1588" cy="319088"/>
          </a:xfrm>
          <a:prstGeom prst="rect">
            <a:avLst/>
          </a:prstGeom>
          <a:solidFill>
            <a:srgbClr val="8FA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Rectangle 60"/>
          <p:cNvSpPr>
            <a:spLocks noChangeArrowheads="1"/>
          </p:cNvSpPr>
          <p:nvPr/>
        </p:nvSpPr>
        <p:spPr bwMode="auto">
          <a:xfrm>
            <a:off x="3086100" y="3784642"/>
            <a:ext cx="1588" cy="319088"/>
          </a:xfrm>
          <a:prstGeom prst="rect">
            <a:avLst/>
          </a:prstGeom>
          <a:solidFill>
            <a:srgbClr val="91AC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Rectangle 61"/>
          <p:cNvSpPr>
            <a:spLocks noChangeArrowheads="1"/>
          </p:cNvSpPr>
          <p:nvPr/>
        </p:nvSpPr>
        <p:spPr bwMode="auto">
          <a:xfrm>
            <a:off x="3087688" y="3784642"/>
            <a:ext cx="1588" cy="319088"/>
          </a:xfrm>
          <a:prstGeom prst="rect">
            <a:avLst/>
          </a:prstGeom>
          <a:solidFill>
            <a:srgbClr val="93AD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Rectangle 62"/>
          <p:cNvSpPr>
            <a:spLocks noChangeArrowheads="1"/>
          </p:cNvSpPr>
          <p:nvPr/>
        </p:nvSpPr>
        <p:spPr bwMode="auto">
          <a:xfrm>
            <a:off x="3089275" y="3784642"/>
            <a:ext cx="1588" cy="319088"/>
          </a:xfrm>
          <a:prstGeom prst="rect">
            <a:avLst/>
          </a:prstGeom>
          <a:solidFill>
            <a:srgbClr val="96AF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Rectangle 63"/>
          <p:cNvSpPr>
            <a:spLocks noChangeArrowheads="1"/>
          </p:cNvSpPr>
          <p:nvPr/>
        </p:nvSpPr>
        <p:spPr bwMode="auto">
          <a:xfrm>
            <a:off x="3090863" y="3784642"/>
            <a:ext cx="1588" cy="319088"/>
          </a:xfrm>
          <a:prstGeom prst="rect">
            <a:avLst/>
          </a:prstGeom>
          <a:solidFill>
            <a:srgbClr val="98B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Rectangle 64"/>
          <p:cNvSpPr>
            <a:spLocks noChangeArrowheads="1"/>
          </p:cNvSpPr>
          <p:nvPr/>
        </p:nvSpPr>
        <p:spPr bwMode="auto">
          <a:xfrm>
            <a:off x="3092450" y="3784642"/>
            <a:ext cx="1588" cy="319088"/>
          </a:xfrm>
          <a:prstGeom prst="rect">
            <a:avLst/>
          </a:prstGeom>
          <a:solidFill>
            <a:srgbClr val="9AB2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Rectangle 65"/>
          <p:cNvSpPr>
            <a:spLocks noChangeArrowheads="1"/>
          </p:cNvSpPr>
          <p:nvPr/>
        </p:nvSpPr>
        <p:spPr bwMode="auto">
          <a:xfrm>
            <a:off x="3092450" y="3784642"/>
            <a:ext cx="1588" cy="319088"/>
          </a:xfrm>
          <a:prstGeom prst="rect">
            <a:avLst/>
          </a:prstGeom>
          <a:solidFill>
            <a:srgbClr val="9CB3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Rectangle 66"/>
          <p:cNvSpPr>
            <a:spLocks noChangeArrowheads="1"/>
          </p:cNvSpPr>
          <p:nvPr/>
        </p:nvSpPr>
        <p:spPr bwMode="auto">
          <a:xfrm>
            <a:off x="3094038" y="3784642"/>
            <a:ext cx="1588" cy="319088"/>
          </a:xfrm>
          <a:prstGeom prst="rect">
            <a:avLst/>
          </a:prstGeom>
          <a:solidFill>
            <a:srgbClr val="9EB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Rectangle 67"/>
          <p:cNvSpPr>
            <a:spLocks noChangeArrowheads="1"/>
          </p:cNvSpPr>
          <p:nvPr/>
        </p:nvSpPr>
        <p:spPr bwMode="auto">
          <a:xfrm>
            <a:off x="3095625" y="3784642"/>
            <a:ext cx="1588" cy="319088"/>
          </a:xfrm>
          <a:prstGeom prst="rect">
            <a:avLst/>
          </a:prstGeom>
          <a:solidFill>
            <a:srgbClr val="A0B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8"/>
          <p:cNvSpPr>
            <a:spLocks/>
          </p:cNvSpPr>
          <p:nvPr/>
        </p:nvSpPr>
        <p:spPr bwMode="auto">
          <a:xfrm>
            <a:off x="2881313" y="3702092"/>
            <a:ext cx="211138" cy="109538"/>
          </a:xfrm>
          <a:custGeom>
            <a:avLst/>
            <a:gdLst>
              <a:gd name="T0" fmla="*/ 0 w 133"/>
              <a:gd name="T1" fmla="*/ 14 h 69"/>
              <a:gd name="T2" fmla="*/ 28 w 133"/>
              <a:gd name="T3" fmla="*/ 24 h 69"/>
              <a:gd name="T4" fmla="*/ 54 w 133"/>
              <a:gd name="T5" fmla="*/ 36 h 69"/>
              <a:gd name="T6" fmla="*/ 79 w 133"/>
              <a:gd name="T7" fmla="*/ 51 h 69"/>
              <a:gd name="T8" fmla="*/ 104 w 133"/>
              <a:gd name="T9" fmla="*/ 67 h 69"/>
              <a:gd name="T10" fmla="*/ 110 w 133"/>
              <a:gd name="T11" fmla="*/ 69 h 69"/>
              <a:gd name="T12" fmla="*/ 117 w 133"/>
              <a:gd name="T13" fmla="*/ 69 h 69"/>
              <a:gd name="T14" fmla="*/ 125 w 133"/>
              <a:gd name="T15" fmla="*/ 67 h 69"/>
              <a:gd name="T16" fmla="*/ 129 w 133"/>
              <a:gd name="T17" fmla="*/ 61 h 69"/>
              <a:gd name="T18" fmla="*/ 132 w 133"/>
              <a:gd name="T19" fmla="*/ 57 h 69"/>
              <a:gd name="T20" fmla="*/ 133 w 133"/>
              <a:gd name="T21" fmla="*/ 53 h 69"/>
              <a:gd name="T22" fmla="*/ 133 w 133"/>
              <a:gd name="T23" fmla="*/ 53 h 69"/>
              <a:gd name="T24" fmla="*/ 109 w 133"/>
              <a:gd name="T25" fmla="*/ 35 h 69"/>
              <a:gd name="T26" fmla="*/ 85 w 133"/>
              <a:gd name="T27" fmla="*/ 20 h 69"/>
              <a:gd name="T28" fmla="*/ 57 w 133"/>
              <a:gd name="T29" fmla="*/ 8 h 69"/>
              <a:gd name="T30" fmla="*/ 44 w 133"/>
              <a:gd name="T31" fmla="*/ 4 h 69"/>
              <a:gd name="T32" fmla="*/ 29 w 133"/>
              <a:gd name="T33" fmla="*/ 0 h 69"/>
              <a:gd name="T34" fmla="*/ 20 w 133"/>
              <a:gd name="T35" fmla="*/ 0 h 69"/>
              <a:gd name="T36" fmla="*/ 12 w 133"/>
              <a:gd name="T37" fmla="*/ 2 h 69"/>
              <a:gd name="T38" fmla="*/ 5 w 133"/>
              <a:gd name="T39" fmla="*/ 7 h 69"/>
              <a:gd name="T40" fmla="*/ 0 w 133"/>
              <a:gd name="T41" fmla="*/ 14 h 69"/>
              <a:gd name="T42" fmla="*/ 0 w 133"/>
              <a:gd name="T43"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3" h="69">
                <a:moveTo>
                  <a:pt x="0" y="14"/>
                </a:moveTo>
                <a:lnTo>
                  <a:pt x="28" y="24"/>
                </a:lnTo>
                <a:lnTo>
                  <a:pt x="54" y="36"/>
                </a:lnTo>
                <a:lnTo>
                  <a:pt x="79" y="51"/>
                </a:lnTo>
                <a:lnTo>
                  <a:pt x="104" y="67"/>
                </a:lnTo>
                <a:lnTo>
                  <a:pt x="110" y="69"/>
                </a:lnTo>
                <a:lnTo>
                  <a:pt x="117" y="69"/>
                </a:lnTo>
                <a:lnTo>
                  <a:pt x="125" y="67"/>
                </a:lnTo>
                <a:lnTo>
                  <a:pt x="129" y="61"/>
                </a:lnTo>
                <a:lnTo>
                  <a:pt x="132" y="57"/>
                </a:lnTo>
                <a:lnTo>
                  <a:pt x="133" y="53"/>
                </a:lnTo>
                <a:lnTo>
                  <a:pt x="133" y="53"/>
                </a:lnTo>
                <a:lnTo>
                  <a:pt x="109" y="35"/>
                </a:lnTo>
                <a:lnTo>
                  <a:pt x="85" y="20"/>
                </a:lnTo>
                <a:lnTo>
                  <a:pt x="57" y="8"/>
                </a:lnTo>
                <a:lnTo>
                  <a:pt x="44" y="4"/>
                </a:lnTo>
                <a:lnTo>
                  <a:pt x="29" y="0"/>
                </a:lnTo>
                <a:lnTo>
                  <a:pt x="20" y="0"/>
                </a:lnTo>
                <a:lnTo>
                  <a:pt x="12" y="2"/>
                </a:lnTo>
                <a:lnTo>
                  <a:pt x="5" y="7"/>
                </a:lnTo>
                <a:lnTo>
                  <a:pt x="0" y="14"/>
                </a:lnTo>
                <a:lnTo>
                  <a:pt x="0" y="14"/>
                </a:lnTo>
                <a:close/>
              </a:path>
            </a:pathLst>
          </a:custGeom>
          <a:solidFill>
            <a:srgbClr val="AABF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9"/>
          <p:cNvSpPr>
            <a:spLocks/>
          </p:cNvSpPr>
          <p:nvPr/>
        </p:nvSpPr>
        <p:spPr bwMode="auto">
          <a:xfrm>
            <a:off x="2881313" y="3702092"/>
            <a:ext cx="211138" cy="109538"/>
          </a:xfrm>
          <a:custGeom>
            <a:avLst/>
            <a:gdLst>
              <a:gd name="T0" fmla="*/ 0 w 133"/>
              <a:gd name="T1" fmla="*/ 14 h 69"/>
              <a:gd name="T2" fmla="*/ 28 w 133"/>
              <a:gd name="T3" fmla="*/ 24 h 69"/>
              <a:gd name="T4" fmla="*/ 54 w 133"/>
              <a:gd name="T5" fmla="*/ 36 h 69"/>
              <a:gd name="T6" fmla="*/ 79 w 133"/>
              <a:gd name="T7" fmla="*/ 51 h 69"/>
              <a:gd name="T8" fmla="*/ 104 w 133"/>
              <a:gd name="T9" fmla="*/ 67 h 69"/>
              <a:gd name="T10" fmla="*/ 110 w 133"/>
              <a:gd name="T11" fmla="*/ 69 h 69"/>
              <a:gd name="T12" fmla="*/ 117 w 133"/>
              <a:gd name="T13" fmla="*/ 69 h 69"/>
              <a:gd name="T14" fmla="*/ 125 w 133"/>
              <a:gd name="T15" fmla="*/ 67 h 69"/>
              <a:gd name="T16" fmla="*/ 129 w 133"/>
              <a:gd name="T17" fmla="*/ 61 h 69"/>
              <a:gd name="T18" fmla="*/ 132 w 133"/>
              <a:gd name="T19" fmla="*/ 57 h 69"/>
              <a:gd name="T20" fmla="*/ 133 w 133"/>
              <a:gd name="T21" fmla="*/ 53 h 69"/>
              <a:gd name="T22" fmla="*/ 133 w 133"/>
              <a:gd name="T23" fmla="*/ 53 h 69"/>
              <a:gd name="T24" fmla="*/ 109 w 133"/>
              <a:gd name="T25" fmla="*/ 35 h 69"/>
              <a:gd name="T26" fmla="*/ 85 w 133"/>
              <a:gd name="T27" fmla="*/ 20 h 69"/>
              <a:gd name="T28" fmla="*/ 57 w 133"/>
              <a:gd name="T29" fmla="*/ 8 h 69"/>
              <a:gd name="T30" fmla="*/ 44 w 133"/>
              <a:gd name="T31" fmla="*/ 4 h 69"/>
              <a:gd name="T32" fmla="*/ 29 w 133"/>
              <a:gd name="T33" fmla="*/ 0 h 69"/>
              <a:gd name="T34" fmla="*/ 20 w 133"/>
              <a:gd name="T35" fmla="*/ 0 h 69"/>
              <a:gd name="T36" fmla="*/ 12 w 133"/>
              <a:gd name="T37" fmla="*/ 2 h 69"/>
              <a:gd name="T38" fmla="*/ 5 w 133"/>
              <a:gd name="T39" fmla="*/ 7 h 69"/>
              <a:gd name="T40" fmla="*/ 0 w 133"/>
              <a:gd name="T41" fmla="*/ 14 h 69"/>
              <a:gd name="T42" fmla="*/ 0 w 133"/>
              <a:gd name="T43" fmla="*/ 1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3" h="69">
                <a:moveTo>
                  <a:pt x="0" y="14"/>
                </a:moveTo>
                <a:lnTo>
                  <a:pt x="28" y="24"/>
                </a:lnTo>
                <a:lnTo>
                  <a:pt x="54" y="36"/>
                </a:lnTo>
                <a:lnTo>
                  <a:pt x="79" y="51"/>
                </a:lnTo>
                <a:lnTo>
                  <a:pt x="104" y="67"/>
                </a:lnTo>
                <a:lnTo>
                  <a:pt x="110" y="69"/>
                </a:lnTo>
                <a:lnTo>
                  <a:pt x="117" y="69"/>
                </a:lnTo>
                <a:lnTo>
                  <a:pt x="125" y="67"/>
                </a:lnTo>
                <a:lnTo>
                  <a:pt x="129" y="61"/>
                </a:lnTo>
                <a:lnTo>
                  <a:pt x="132" y="57"/>
                </a:lnTo>
                <a:lnTo>
                  <a:pt x="133" y="53"/>
                </a:lnTo>
                <a:lnTo>
                  <a:pt x="133" y="53"/>
                </a:lnTo>
                <a:lnTo>
                  <a:pt x="109" y="35"/>
                </a:lnTo>
                <a:lnTo>
                  <a:pt x="85" y="20"/>
                </a:lnTo>
                <a:lnTo>
                  <a:pt x="57" y="8"/>
                </a:lnTo>
                <a:lnTo>
                  <a:pt x="44" y="4"/>
                </a:lnTo>
                <a:lnTo>
                  <a:pt x="29" y="0"/>
                </a:lnTo>
                <a:lnTo>
                  <a:pt x="20" y="0"/>
                </a:lnTo>
                <a:lnTo>
                  <a:pt x="12" y="2"/>
                </a:lnTo>
                <a:lnTo>
                  <a:pt x="5" y="7"/>
                </a:lnTo>
                <a:lnTo>
                  <a:pt x="0" y="14"/>
                </a:lnTo>
                <a:lnTo>
                  <a:pt x="0" y="14"/>
                </a:lnTo>
              </a:path>
            </a:pathLst>
          </a:custGeom>
          <a:noFill/>
          <a:ln w="952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2" name="Picture 7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05125" y="3759242"/>
            <a:ext cx="122238"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Freeform 71"/>
          <p:cNvSpPr>
            <a:spLocks/>
          </p:cNvSpPr>
          <p:nvPr/>
        </p:nvSpPr>
        <p:spPr bwMode="auto">
          <a:xfrm>
            <a:off x="2906713" y="3762417"/>
            <a:ext cx="119063" cy="157163"/>
          </a:xfrm>
          <a:custGeom>
            <a:avLst/>
            <a:gdLst>
              <a:gd name="T0" fmla="*/ 6 w 75"/>
              <a:gd name="T1" fmla="*/ 58 h 99"/>
              <a:gd name="T2" fmla="*/ 75 w 75"/>
              <a:gd name="T3" fmla="*/ 95 h 99"/>
              <a:gd name="T4" fmla="*/ 75 w 75"/>
              <a:gd name="T5" fmla="*/ 99 h 99"/>
              <a:gd name="T6" fmla="*/ 74 w 75"/>
              <a:gd name="T7" fmla="*/ 42 h 99"/>
              <a:gd name="T8" fmla="*/ 0 w 75"/>
              <a:gd name="T9" fmla="*/ 0 h 99"/>
              <a:gd name="T10" fmla="*/ 6 w 75"/>
              <a:gd name="T11" fmla="*/ 3 h 99"/>
              <a:gd name="T12" fmla="*/ 6 w 75"/>
              <a:gd name="T13" fmla="*/ 58 h 99"/>
            </a:gdLst>
            <a:ahLst/>
            <a:cxnLst>
              <a:cxn ang="0">
                <a:pos x="T0" y="T1"/>
              </a:cxn>
              <a:cxn ang="0">
                <a:pos x="T2" y="T3"/>
              </a:cxn>
              <a:cxn ang="0">
                <a:pos x="T4" y="T5"/>
              </a:cxn>
              <a:cxn ang="0">
                <a:pos x="T6" y="T7"/>
              </a:cxn>
              <a:cxn ang="0">
                <a:pos x="T8" y="T9"/>
              </a:cxn>
              <a:cxn ang="0">
                <a:pos x="T10" y="T11"/>
              </a:cxn>
              <a:cxn ang="0">
                <a:pos x="T12" y="T13"/>
              </a:cxn>
            </a:cxnLst>
            <a:rect l="0" t="0" r="r" b="b"/>
            <a:pathLst>
              <a:path w="75" h="99">
                <a:moveTo>
                  <a:pt x="6" y="58"/>
                </a:moveTo>
                <a:lnTo>
                  <a:pt x="75" y="95"/>
                </a:lnTo>
                <a:lnTo>
                  <a:pt x="75" y="99"/>
                </a:lnTo>
                <a:lnTo>
                  <a:pt x="74" y="42"/>
                </a:lnTo>
                <a:lnTo>
                  <a:pt x="0" y="0"/>
                </a:lnTo>
                <a:lnTo>
                  <a:pt x="6" y="3"/>
                </a:lnTo>
                <a:lnTo>
                  <a:pt x="6" y="58"/>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2"/>
          <p:cNvSpPr>
            <a:spLocks/>
          </p:cNvSpPr>
          <p:nvPr/>
        </p:nvSpPr>
        <p:spPr bwMode="auto">
          <a:xfrm>
            <a:off x="2906713" y="3771942"/>
            <a:ext cx="111125" cy="144463"/>
          </a:xfrm>
          <a:custGeom>
            <a:avLst/>
            <a:gdLst>
              <a:gd name="T0" fmla="*/ 70 w 70"/>
              <a:gd name="T1" fmla="*/ 91 h 91"/>
              <a:gd name="T2" fmla="*/ 0 w 70"/>
              <a:gd name="T3" fmla="*/ 53 h 91"/>
              <a:gd name="T4" fmla="*/ 0 w 70"/>
              <a:gd name="T5" fmla="*/ 0 h 91"/>
            </a:gdLst>
            <a:ahLst/>
            <a:cxnLst>
              <a:cxn ang="0">
                <a:pos x="T0" y="T1"/>
              </a:cxn>
              <a:cxn ang="0">
                <a:pos x="T2" y="T3"/>
              </a:cxn>
              <a:cxn ang="0">
                <a:pos x="T4" y="T5"/>
              </a:cxn>
            </a:cxnLst>
            <a:rect l="0" t="0" r="r" b="b"/>
            <a:pathLst>
              <a:path w="70" h="91">
                <a:moveTo>
                  <a:pt x="70" y="91"/>
                </a:moveTo>
                <a:lnTo>
                  <a:pt x="0" y="53"/>
                </a:lnTo>
                <a:lnTo>
                  <a:pt x="0" y="0"/>
                </a:lnTo>
              </a:path>
            </a:pathLst>
          </a:custGeom>
          <a:noFill/>
          <a:ln w="952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5" name="Picture 7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51163" y="3765592"/>
            <a:ext cx="36513" cy="3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Freeform 74"/>
          <p:cNvSpPr>
            <a:spLocks/>
          </p:cNvSpPr>
          <p:nvPr/>
        </p:nvSpPr>
        <p:spPr bwMode="auto">
          <a:xfrm>
            <a:off x="2955925" y="3771942"/>
            <a:ext cx="25400" cy="17463"/>
          </a:xfrm>
          <a:custGeom>
            <a:avLst/>
            <a:gdLst>
              <a:gd name="T0" fmla="*/ 10 w 16"/>
              <a:gd name="T1" fmla="*/ 1 h 11"/>
              <a:gd name="T2" fmla="*/ 6 w 16"/>
              <a:gd name="T3" fmla="*/ 0 h 11"/>
              <a:gd name="T4" fmla="*/ 3 w 16"/>
              <a:gd name="T5" fmla="*/ 0 h 11"/>
              <a:gd name="T6" fmla="*/ 2 w 16"/>
              <a:gd name="T7" fmla="*/ 0 h 11"/>
              <a:gd name="T8" fmla="*/ 0 w 16"/>
              <a:gd name="T9" fmla="*/ 0 h 11"/>
              <a:gd name="T10" fmla="*/ 0 w 16"/>
              <a:gd name="T11" fmla="*/ 2 h 11"/>
              <a:gd name="T12" fmla="*/ 1 w 16"/>
              <a:gd name="T13" fmla="*/ 4 h 11"/>
              <a:gd name="T14" fmla="*/ 3 w 16"/>
              <a:gd name="T15" fmla="*/ 6 h 11"/>
              <a:gd name="T16" fmla="*/ 6 w 16"/>
              <a:gd name="T17" fmla="*/ 8 h 11"/>
              <a:gd name="T18" fmla="*/ 9 w 16"/>
              <a:gd name="T19" fmla="*/ 10 h 11"/>
              <a:gd name="T20" fmla="*/ 12 w 16"/>
              <a:gd name="T21" fmla="*/ 11 h 11"/>
              <a:gd name="T22" fmla="*/ 14 w 16"/>
              <a:gd name="T23" fmla="*/ 10 h 11"/>
              <a:gd name="T24" fmla="*/ 15 w 16"/>
              <a:gd name="T25" fmla="*/ 9 h 11"/>
              <a:gd name="T26" fmla="*/ 16 w 16"/>
              <a:gd name="T27" fmla="*/ 8 h 11"/>
              <a:gd name="T28" fmla="*/ 14 w 16"/>
              <a:gd name="T29" fmla="*/ 6 h 11"/>
              <a:gd name="T30" fmla="*/ 13 w 16"/>
              <a:gd name="T31" fmla="*/ 4 h 11"/>
              <a:gd name="T32" fmla="*/ 10 w 16"/>
              <a:gd name="T3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1">
                <a:moveTo>
                  <a:pt x="10" y="1"/>
                </a:moveTo>
                <a:lnTo>
                  <a:pt x="6" y="0"/>
                </a:lnTo>
                <a:lnTo>
                  <a:pt x="3" y="0"/>
                </a:lnTo>
                <a:lnTo>
                  <a:pt x="2" y="0"/>
                </a:lnTo>
                <a:lnTo>
                  <a:pt x="0" y="0"/>
                </a:lnTo>
                <a:lnTo>
                  <a:pt x="0" y="2"/>
                </a:lnTo>
                <a:lnTo>
                  <a:pt x="1" y="4"/>
                </a:lnTo>
                <a:lnTo>
                  <a:pt x="3" y="6"/>
                </a:lnTo>
                <a:lnTo>
                  <a:pt x="6" y="8"/>
                </a:lnTo>
                <a:lnTo>
                  <a:pt x="9" y="10"/>
                </a:lnTo>
                <a:lnTo>
                  <a:pt x="12" y="11"/>
                </a:lnTo>
                <a:lnTo>
                  <a:pt x="14" y="10"/>
                </a:lnTo>
                <a:lnTo>
                  <a:pt x="15" y="9"/>
                </a:lnTo>
                <a:lnTo>
                  <a:pt x="16" y="8"/>
                </a:lnTo>
                <a:lnTo>
                  <a:pt x="14" y="6"/>
                </a:lnTo>
                <a:lnTo>
                  <a:pt x="13" y="4"/>
                </a:lnTo>
                <a:lnTo>
                  <a:pt x="10" y="1"/>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7" name="Picture 7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51163" y="4030704"/>
            <a:ext cx="36513" cy="3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Freeform 76"/>
          <p:cNvSpPr>
            <a:spLocks/>
          </p:cNvSpPr>
          <p:nvPr/>
        </p:nvSpPr>
        <p:spPr bwMode="auto">
          <a:xfrm>
            <a:off x="2955925" y="4037054"/>
            <a:ext cx="25400" cy="17463"/>
          </a:xfrm>
          <a:custGeom>
            <a:avLst/>
            <a:gdLst>
              <a:gd name="T0" fmla="*/ 10 w 16"/>
              <a:gd name="T1" fmla="*/ 2 h 11"/>
              <a:gd name="T2" fmla="*/ 6 w 16"/>
              <a:gd name="T3" fmla="*/ 1 h 11"/>
              <a:gd name="T4" fmla="*/ 3 w 16"/>
              <a:gd name="T5" fmla="*/ 0 h 11"/>
              <a:gd name="T6" fmla="*/ 2 w 16"/>
              <a:gd name="T7" fmla="*/ 0 h 11"/>
              <a:gd name="T8" fmla="*/ 0 w 16"/>
              <a:gd name="T9" fmla="*/ 1 h 11"/>
              <a:gd name="T10" fmla="*/ 0 w 16"/>
              <a:gd name="T11" fmla="*/ 2 h 11"/>
              <a:gd name="T12" fmla="*/ 1 w 16"/>
              <a:gd name="T13" fmla="*/ 5 h 11"/>
              <a:gd name="T14" fmla="*/ 3 w 16"/>
              <a:gd name="T15" fmla="*/ 7 h 11"/>
              <a:gd name="T16" fmla="*/ 6 w 16"/>
              <a:gd name="T17" fmla="*/ 9 h 11"/>
              <a:gd name="T18" fmla="*/ 9 w 16"/>
              <a:gd name="T19" fmla="*/ 10 h 11"/>
              <a:gd name="T20" fmla="*/ 12 w 16"/>
              <a:gd name="T21" fmla="*/ 11 h 11"/>
              <a:gd name="T22" fmla="*/ 14 w 16"/>
              <a:gd name="T23" fmla="*/ 11 h 11"/>
              <a:gd name="T24" fmla="*/ 15 w 16"/>
              <a:gd name="T25" fmla="*/ 10 h 11"/>
              <a:gd name="T26" fmla="*/ 16 w 16"/>
              <a:gd name="T27" fmla="*/ 8 h 11"/>
              <a:gd name="T28" fmla="*/ 14 w 16"/>
              <a:gd name="T29" fmla="*/ 6 h 11"/>
              <a:gd name="T30" fmla="*/ 13 w 16"/>
              <a:gd name="T31" fmla="*/ 4 h 11"/>
              <a:gd name="T32" fmla="*/ 10 w 16"/>
              <a:gd name="T33"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1">
                <a:moveTo>
                  <a:pt x="10" y="2"/>
                </a:moveTo>
                <a:lnTo>
                  <a:pt x="6" y="1"/>
                </a:lnTo>
                <a:lnTo>
                  <a:pt x="3" y="0"/>
                </a:lnTo>
                <a:lnTo>
                  <a:pt x="2" y="0"/>
                </a:lnTo>
                <a:lnTo>
                  <a:pt x="0" y="1"/>
                </a:lnTo>
                <a:lnTo>
                  <a:pt x="0" y="2"/>
                </a:lnTo>
                <a:lnTo>
                  <a:pt x="1" y="5"/>
                </a:lnTo>
                <a:lnTo>
                  <a:pt x="3" y="7"/>
                </a:lnTo>
                <a:lnTo>
                  <a:pt x="6" y="9"/>
                </a:lnTo>
                <a:lnTo>
                  <a:pt x="9" y="10"/>
                </a:lnTo>
                <a:lnTo>
                  <a:pt x="12" y="11"/>
                </a:lnTo>
                <a:lnTo>
                  <a:pt x="14" y="11"/>
                </a:lnTo>
                <a:lnTo>
                  <a:pt x="15" y="10"/>
                </a:lnTo>
                <a:lnTo>
                  <a:pt x="16" y="8"/>
                </a:lnTo>
                <a:lnTo>
                  <a:pt x="14" y="6"/>
                </a:lnTo>
                <a:lnTo>
                  <a:pt x="13" y="4"/>
                </a:lnTo>
                <a:lnTo>
                  <a:pt x="10" y="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Rectangle 77"/>
          <p:cNvSpPr>
            <a:spLocks noChangeArrowheads="1"/>
          </p:cNvSpPr>
          <p:nvPr/>
        </p:nvSpPr>
        <p:spPr bwMode="auto">
          <a:xfrm>
            <a:off x="2909888" y="3621129"/>
            <a:ext cx="31750" cy="1588"/>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Rectangle 78"/>
          <p:cNvSpPr>
            <a:spLocks noChangeArrowheads="1"/>
          </p:cNvSpPr>
          <p:nvPr/>
        </p:nvSpPr>
        <p:spPr bwMode="auto">
          <a:xfrm>
            <a:off x="2909888" y="3622717"/>
            <a:ext cx="31750" cy="158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Rectangle 79"/>
          <p:cNvSpPr>
            <a:spLocks noChangeArrowheads="1"/>
          </p:cNvSpPr>
          <p:nvPr/>
        </p:nvSpPr>
        <p:spPr bwMode="auto">
          <a:xfrm>
            <a:off x="2909888" y="3624304"/>
            <a:ext cx="31750" cy="1588"/>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Rectangle 80"/>
          <p:cNvSpPr>
            <a:spLocks noChangeArrowheads="1"/>
          </p:cNvSpPr>
          <p:nvPr/>
        </p:nvSpPr>
        <p:spPr bwMode="auto">
          <a:xfrm>
            <a:off x="2909888" y="3624304"/>
            <a:ext cx="31750" cy="1588"/>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Rectangle 81"/>
          <p:cNvSpPr>
            <a:spLocks noChangeArrowheads="1"/>
          </p:cNvSpPr>
          <p:nvPr/>
        </p:nvSpPr>
        <p:spPr bwMode="auto">
          <a:xfrm>
            <a:off x="2909888" y="3625892"/>
            <a:ext cx="31750" cy="1588"/>
          </a:xfrm>
          <a:prstGeom prst="rect">
            <a:avLst/>
          </a:prstGeom>
          <a:solidFill>
            <a:srgbClr val="E4E4E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Rectangle 82"/>
          <p:cNvSpPr>
            <a:spLocks noChangeArrowheads="1"/>
          </p:cNvSpPr>
          <p:nvPr/>
        </p:nvSpPr>
        <p:spPr bwMode="auto">
          <a:xfrm>
            <a:off x="2909888" y="3627479"/>
            <a:ext cx="31750" cy="158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Rectangle 83"/>
          <p:cNvSpPr>
            <a:spLocks noChangeArrowheads="1"/>
          </p:cNvSpPr>
          <p:nvPr/>
        </p:nvSpPr>
        <p:spPr bwMode="auto">
          <a:xfrm>
            <a:off x="2909888" y="3629067"/>
            <a:ext cx="31750" cy="1588"/>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Rectangle 84"/>
          <p:cNvSpPr>
            <a:spLocks noChangeArrowheads="1"/>
          </p:cNvSpPr>
          <p:nvPr/>
        </p:nvSpPr>
        <p:spPr bwMode="auto">
          <a:xfrm>
            <a:off x="2909888" y="3630654"/>
            <a:ext cx="31750" cy="1588"/>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Rectangle 85"/>
          <p:cNvSpPr>
            <a:spLocks noChangeArrowheads="1"/>
          </p:cNvSpPr>
          <p:nvPr/>
        </p:nvSpPr>
        <p:spPr bwMode="auto">
          <a:xfrm>
            <a:off x="2909888" y="3630654"/>
            <a:ext cx="31750" cy="1588"/>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Rectangle 86"/>
          <p:cNvSpPr>
            <a:spLocks noChangeArrowheads="1"/>
          </p:cNvSpPr>
          <p:nvPr/>
        </p:nvSpPr>
        <p:spPr bwMode="auto">
          <a:xfrm>
            <a:off x="2909888" y="3632242"/>
            <a:ext cx="31750" cy="1588"/>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Rectangle 87"/>
          <p:cNvSpPr>
            <a:spLocks noChangeArrowheads="1"/>
          </p:cNvSpPr>
          <p:nvPr/>
        </p:nvSpPr>
        <p:spPr bwMode="auto">
          <a:xfrm>
            <a:off x="2909888" y="3633829"/>
            <a:ext cx="31750" cy="1588"/>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Rectangle 88"/>
          <p:cNvSpPr>
            <a:spLocks noChangeArrowheads="1"/>
          </p:cNvSpPr>
          <p:nvPr/>
        </p:nvSpPr>
        <p:spPr bwMode="auto">
          <a:xfrm>
            <a:off x="2909888" y="3635417"/>
            <a:ext cx="31750" cy="1588"/>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Rectangle 89"/>
          <p:cNvSpPr>
            <a:spLocks noChangeArrowheads="1"/>
          </p:cNvSpPr>
          <p:nvPr/>
        </p:nvSpPr>
        <p:spPr bwMode="auto">
          <a:xfrm>
            <a:off x="2909888" y="3637004"/>
            <a:ext cx="31750" cy="15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Rectangle 90"/>
          <p:cNvSpPr>
            <a:spLocks noChangeArrowheads="1"/>
          </p:cNvSpPr>
          <p:nvPr/>
        </p:nvSpPr>
        <p:spPr bwMode="auto">
          <a:xfrm>
            <a:off x="2909888" y="3637004"/>
            <a:ext cx="31750" cy="1588"/>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Rectangle 91"/>
          <p:cNvSpPr>
            <a:spLocks noChangeArrowheads="1"/>
          </p:cNvSpPr>
          <p:nvPr/>
        </p:nvSpPr>
        <p:spPr bwMode="auto">
          <a:xfrm>
            <a:off x="2909888" y="3638592"/>
            <a:ext cx="31750" cy="1588"/>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Rectangle 92"/>
          <p:cNvSpPr>
            <a:spLocks noChangeArrowheads="1"/>
          </p:cNvSpPr>
          <p:nvPr/>
        </p:nvSpPr>
        <p:spPr bwMode="auto">
          <a:xfrm>
            <a:off x="2909888" y="3640179"/>
            <a:ext cx="31750" cy="1588"/>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3"/>
          <p:cNvSpPr>
            <a:spLocks/>
          </p:cNvSpPr>
          <p:nvPr/>
        </p:nvSpPr>
        <p:spPr bwMode="auto">
          <a:xfrm>
            <a:off x="2911475" y="3624304"/>
            <a:ext cx="28575" cy="17463"/>
          </a:xfrm>
          <a:custGeom>
            <a:avLst/>
            <a:gdLst>
              <a:gd name="T0" fmla="*/ 0 w 18"/>
              <a:gd name="T1" fmla="*/ 5 h 11"/>
              <a:gd name="T2" fmla="*/ 1 w 18"/>
              <a:gd name="T3" fmla="*/ 3 h 11"/>
              <a:gd name="T4" fmla="*/ 3 w 18"/>
              <a:gd name="T5" fmla="*/ 1 h 11"/>
              <a:gd name="T6" fmla="*/ 5 w 18"/>
              <a:gd name="T7" fmla="*/ 0 h 11"/>
              <a:gd name="T8" fmla="*/ 9 w 18"/>
              <a:gd name="T9" fmla="*/ 0 h 11"/>
              <a:gd name="T10" fmla="*/ 13 w 18"/>
              <a:gd name="T11" fmla="*/ 0 h 11"/>
              <a:gd name="T12" fmla="*/ 16 w 18"/>
              <a:gd name="T13" fmla="*/ 1 h 11"/>
              <a:gd name="T14" fmla="*/ 17 w 18"/>
              <a:gd name="T15" fmla="*/ 3 h 11"/>
              <a:gd name="T16" fmla="*/ 18 w 18"/>
              <a:gd name="T17" fmla="*/ 5 h 11"/>
              <a:gd name="T18" fmla="*/ 17 w 18"/>
              <a:gd name="T19" fmla="*/ 7 h 11"/>
              <a:gd name="T20" fmla="*/ 16 w 18"/>
              <a:gd name="T21" fmla="*/ 9 h 11"/>
              <a:gd name="T22" fmla="*/ 13 w 18"/>
              <a:gd name="T23" fmla="*/ 10 h 11"/>
              <a:gd name="T24" fmla="*/ 9 w 18"/>
              <a:gd name="T25" fmla="*/ 11 h 11"/>
              <a:gd name="T26" fmla="*/ 5 w 18"/>
              <a:gd name="T27" fmla="*/ 10 h 11"/>
              <a:gd name="T28" fmla="*/ 3 w 18"/>
              <a:gd name="T29" fmla="*/ 9 h 11"/>
              <a:gd name="T30" fmla="*/ 1 w 18"/>
              <a:gd name="T31" fmla="*/ 7 h 11"/>
              <a:gd name="T32" fmla="*/ 0 w 18"/>
              <a:gd name="T3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1">
                <a:moveTo>
                  <a:pt x="0" y="5"/>
                </a:moveTo>
                <a:lnTo>
                  <a:pt x="1" y="3"/>
                </a:lnTo>
                <a:lnTo>
                  <a:pt x="3" y="1"/>
                </a:lnTo>
                <a:lnTo>
                  <a:pt x="5" y="0"/>
                </a:lnTo>
                <a:lnTo>
                  <a:pt x="9" y="0"/>
                </a:lnTo>
                <a:lnTo>
                  <a:pt x="13" y="0"/>
                </a:lnTo>
                <a:lnTo>
                  <a:pt x="16" y="1"/>
                </a:lnTo>
                <a:lnTo>
                  <a:pt x="17" y="3"/>
                </a:lnTo>
                <a:lnTo>
                  <a:pt x="18" y="5"/>
                </a:lnTo>
                <a:lnTo>
                  <a:pt x="17" y="7"/>
                </a:lnTo>
                <a:lnTo>
                  <a:pt x="16" y="9"/>
                </a:lnTo>
                <a:lnTo>
                  <a:pt x="13" y="10"/>
                </a:lnTo>
                <a:lnTo>
                  <a:pt x="9" y="11"/>
                </a:lnTo>
                <a:lnTo>
                  <a:pt x="5" y="10"/>
                </a:lnTo>
                <a:lnTo>
                  <a:pt x="3" y="9"/>
                </a:lnTo>
                <a:lnTo>
                  <a:pt x="1" y="7"/>
                </a:lnTo>
                <a:lnTo>
                  <a:pt x="0" y="5"/>
                </a:lnTo>
              </a:path>
            </a:pathLst>
          </a:custGeom>
          <a:noFill/>
          <a:ln w="952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Rectangle 94"/>
          <p:cNvSpPr>
            <a:spLocks noChangeArrowheads="1"/>
          </p:cNvSpPr>
          <p:nvPr/>
        </p:nvSpPr>
        <p:spPr bwMode="auto">
          <a:xfrm>
            <a:off x="2906713" y="3630654"/>
            <a:ext cx="1588" cy="101600"/>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Rectangle 95"/>
          <p:cNvSpPr>
            <a:spLocks noChangeArrowheads="1"/>
          </p:cNvSpPr>
          <p:nvPr/>
        </p:nvSpPr>
        <p:spPr bwMode="auto">
          <a:xfrm>
            <a:off x="2908300" y="3630654"/>
            <a:ext cx="1588" cy="101600"/>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Rectangle 96"/>
          <p:cNvSpPr>
            <a:spLocks noChangeArrowheads="1"/>
          </p:cNvSpPr>
          <p:nvPr/>
        </p:nvSpPr>
        <p:spPr bwMode="auto">
          <a:xfrm>
            <a:off x="2909888" y="3630654"/>
            <a:ext cx="1588" cy="101600"/>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Rectangle 97"/>
          <p:cNvSpPr>
            <a:spLocks noChangeArrowheads="1"/>
          </p:cNvSpPr>
          <p:nvPr/>
        </p:nvSpPr>
        <p:spPr bwMode="auto">
          <a:xfrm>
            <a:off x="2911475" y="3630654"/>
            <a:ext cx="1588" cy="101600"/>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Rectangle 98"/>
          <p:cNvSpPr>
            <a:spLocks noChangeArrowheads="1"/>
          </p:cNvSpPr>
          <p:nvPr/>
        </p:nvSpPr>
        <p:spPr bwMode="auto">
          <a:xfrm>
            <a:off x="2913063" y="3630654"/>
            <a:ext cx="1588" cy="101600"/>
          </a:xfrm>
          <a:prstGeom prst="rect">
            <a:avLst/>
          </a:prstGeom>
          <a:solidFill>
            <a:srgbClr val="CFCF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Rectangle 99"/>
          <p:cNvSpPr>
            <a:spLocks noChangeArrowheads="1"/>
          </p:cNvSpPr>
          <p:nvPr/>
        </p:nvSpPr>
        <p:spPr bwMode="auto">
          <a:xfrm>
            <a:off x="2913063" y="3630654"/>
            <a:ext cx="1588" cy="101600"/>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Rectangle 100"/>
          <p:cNvSpPr>
            <a:spLocks noChangeArrowheads="1"/>
          </p:cNvSpPr>
          <p:nvPr/>
        </p:nvSpPr>
        <p:spPr bwMode="auto">
          <a:xfrm>
            <a:off x="2914650" y="3630654"/>
            <a:ext cx="1588" cy="101600"/>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Rectangle 101"/>
          <p:cNvSpPr>
            <a:spLocks noChangeArrowheads="1"/>
          </p:cNvSpPr>
          <p:nvPr/>
        </p:nvSpPr>
        <p:spPr bwMode="auto">
          <a:xfrm>
            <a:off x="2916238" y="3630654"/>
            <a:ext cx="1588" cy="101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Rectangle 102"/>
          <p:cNvSpPr>
            <a:spLocks noChangeArrowheads="1"/>
          </p:cNvSpPr>
          <p:nvPr/>
        </p:nvSpPr>
        <p:spPr bwMode="auto">
          <a:xfrm>
            <a:off x="2917825" y="3630654"/>
            <a:ext cx="1588" cy="101600"/>
          </a:xfrm>
          <a:prstGeom prst="rect">
            <a:avLst/>
          </a:prstGeom>
          <a:solidFill>
            <a:srgbClr val="E1E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Rectangle 103"/>
          <p:cNvSpPr>
            <a:spLocks noChangeArrowheads="1"/>
          </p:cNvSpPr>
          <p:nvPr/>
        </p:nvSpPr>
        <p:spPr bwMode="auto">
          <a:xfrm>
            <a:off x="2919413" y="3630654"/>
            <a:ext cx="1588" cy="1016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Rectangle 104"/>
          <p:cNvSpPr>
            <a:spLocks noChangeArrowheads="1"/>
          </p:cNvSpPr>
          <p:nvPr/>
        </p:nvSpPr>
        <p:spPr bwMode="auto">
          <a:xfrm>
            <a:off x="2919413" y="3630654"/>
            <a:ext cx="1588" cy="1016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Rectangle 105"/>
          <p:cNvSpPr>
            <a:spLocks noChangeArrowheads="1"/>
          </p:cNvSpPr>
          <p:nvPr/>
        </p:nvSpPr>
        <p:spPr bwMode="auto">
          <a:xfrm>
            <a:off x="2921000" y="3630654"/>
            <a:ext cx="1588" cy="101600"/>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Rectangle 106"/>
          <p:cNvSpPr>
            <a:spLocks noChangeArrowheads="1"/>
          </p:cNvSpPr>
          <p:nvPr/>
        </p:nvSpPr>
        <p:spPr bwMode="auto">
          <a:xfrm>
            <a:off x="2922588" y="3630654"/>
            <a:ext cx="1588" cy="10160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Rectangle 107"/>
          <p:cNvSpPr>
            <a:spLocks noChangeArrowheads="1"/>
          </p:cNvSpPr>
          <p:nvPr/>
        </p:nvSpPr>
        <p:spPr bwMode="auto">
          <a:xfrm>
            <a:off x="2924175" y="3630654"/>
            <a:ext cx="1588" cy="10160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Rectangle 108"/>
          <p:cNvSpPr>
            <a:spLocks noChangeArrowheads="1"/>
          </p:cNvSpPr>
          <p:nvPr/>
        </p:nvSpPr>
        <p:spPr bwMode="auto">
          <a:xfrm>
            <a:off x="2925763" y="3630654"/>
            <a:ext cx="1588" cy="101600"/>
          </a:xfrm>
          <a:prstGeom prst="rect">
            <a:avLst/>
          </a:prstGeom>
          <a:solidFill>
            <a:srgbClr val="FCFC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Rectangle 109"/>
          <p:cNvSpPr>
            <a:spLocks noChangeArrowheads="1"/>
          </p:cNvSpPr>
          <p:nvPr/>
        </p:nvSpPr>
        <p:spPr bwMode="auto">
          <a:xfrm>
            <a:off x="2925763" y="3630654"/>
            <a:ext cx="1588" cy="101600"/>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Rectangle 110"/>
          <p:cNvSpPr>
            <a:spLocks noChangeArrowheads="1"/>
          </p:cNvSpPr>
          <p:nvPr/>
        </p:nvSpPr>
        <p:spPr bwMode="auto">
          <a:xfrm>
            <a:off x="2927350" y="3630654"/>
            <a:ext cx="1588" cy="101600"/>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Rectangle 111"/>
          <p:cNvSpPr>
            <a:spLocks noChangeArrowheads="1"/>
          </p:cNvSpPr>
          <p:nvPr/>
        </p:nvSpPr>
        <p:spPr bwMode="auto">
          <a:xfrm>
            <a:off x="2928938" y="3630654"/>
            <a:ext cx="1588" cy="101600"/>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Rectangle 112"/>
          <p:cNvSpPr>
            <a:spLocks noChangeArrowheads="1"/>
          </p:cNvSpPr>
          <p:nvPr/>
        </p:nvSpPr>
        <p:spPr bwMode="auto">
          <a:xfrm>
            <a:off x="2930525" y="3630654"/>
            <a:ext cx="1588" cy="10160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Rectangle 113"/>
          <p:cNvSpPr>
            <a:spLocks noChangeArrowheads="1"/>
          </p:cNvSpPr>
          <p:nvPr/>
        </p:nvSpPr>
        <p:spPr bwMode="auto">
          <a:xfrm>
            <a:off x="2932113" y="3630654"/>
            <a:ext cx="1588" cy="101600"/>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Rectangle 114"/>
          <p:cNvSpPr>
            <a:spLocks noChangeArrowheads="1"/>
          </p:cNvSpPr>
          <p:nvPr/>
        </p:nvSpPr>
        <p:spPr bwMode="auto">
          <a:xfrm>
            <a:off x="2932113" y="3630654"/>
            <a:ext cx="1588" cy="101600"/>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Rectangle 115"/>
          <p:cNvSpPr>
            <a:spLocks noChangeArrowheads="1"/>
          </p:cNvSpPr>
          <p:nvPr/>
        </p:nvSpPr>
        <p:spPr bwMode="auto">
          <a:xfrm>
            <a:off x="2933700" y="3630654"/>
            <a:ext cx="1588" cy="10160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Rectangle 116"/>
          <p:cNvSpPr>
            <a:spLocks noChangeArrowheads="1"/>
          </p:cNvSpPr>
          <p:nvPr/>
        </p:nvSpPr>
        <p:spPr bwMode="auto">
          <a:xfrm>
            <a:off x="2935288" y="3630654"/>
            <a:ext cx="1588" cy="101600"/>
          </a:xfrm>
          <a:prstGeom prst="rect">
            <a:avLst/>
          </a:prstGeom>
          <a:solidFill>
            <a:srgbClr val="DEDE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Rectangle 117"/>
          <p:cNvSpPr>
            <a:spLocks noChangeArrowheads="1"/>
          </p:cNvSpPr>
          <p:nvPr/>
        </p:nvSpPr>
        <p:spPr bwMode="auto">
          <a:xfrm>
            <a:off x="2936875" y="3630654"/>
            <a:ext cx="1588" cy="10160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Rectangle 118"/>
          <p:cNvSpPr>
            <a:spLocks noChangeArrowheads="1"/>
          </p:cNvSpPr>
          <p:nvPr/>
        </p:nvSpPr>
        <p:spPr bwMode="auto">
          <a:xfrm>
            <a:off x="2938463" y="3630654"/>
            <a:ext cx="1588" cy="101600"/>
          </a:xfrm>
          <a:prstGeom prst="rect">
            <a:avLst/>
          </a:prstGeom>
          <a:solidFill>
            <a:srgbClr val="D5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Rectangle 119"/>
          <p:cNvSpPr>
            <a:spLocks noChangeArrowheads="1"/>
          </p:cNvSpPr>
          <p:nvPr/>
        </p:nvSpPr>
        <p:spPr bwMode="auto">
          <a:xfrm>
            <a:off x="2938463" y="3630654"/>
            <a:ext cx="1588" cy="101600"/>
          </a:xfrm>
          <a:prstGeom prst="rect">
            <a:avLst/>
          </a:prstGeom>
          <a:solidFill>
            <a:srgbClr val="D1D1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Rectangle 120"/>
          <p:cNvSpPr>
            <a:spLocks noChangeArrowheads="1"/>
          </p:cNvSpPr>
          <p:nvPr/>
        </p:nvSpPr>
        <p:spPr bwMode="auto">
          <a:xfrm>
            <a:off x="2940050" y="3630654"/>
            <a:ext cx="1588" cy="10160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Rectangle 121"/>
          <p:cNvSpPr>
            <a:spLocks noChangeArrowheads="1"/>
          </p:cNvSpPr>
          <p:nvPr/>
        </p:nvSpPr>
        <p:spPr bwMode="auto">
          <a:xfrm>
            <a:off x="2941638" y="3630654"/>
            <a:ext cx="1588" cy="101600"/>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22"/>
          <p:cNvSpPr>
            <a:spLocks/>
          </p:cNvSpPr>
          <p:nvPr/>
        </p:nvSpPr>
        <p:spPr bwMode="auto">
          <a:xfrm>
            <a:off x="2909888" y="3632242"/>
            <a:ext cx="33338" cy="98425"/>
          </a:xfrm>
          <a:custGeom>
            <a:avLst/>
            <a:gdLst>
              <a:gd name="T0" fmla="*/ 0 w 21"/>
              <a:gd name="T1" fmla="*/ 56 h 62"/>
              <a:gd name="T2" fmla="*/ 3 w 21"/>
              <a:gd name="T3" fmla="*/ 60 h 62"/>
              <a:gd name="T4" fmla="*/ 8 w 21"/>
              <a:gd name="T5" fmla="*/ 62 h 62"/>
              <a:gd name="T6" fmla="*/ 13 w 21"/>
              <a:gd name="T7" fmla="*/ 62 h 62"/>
              <a:gd name="T8" fmla="*/ 18 w 21"/>
              <a:gd name="T9" fmla="*/ 60 h 62"/>
              <a:gd name="T10" fmla="*/ 21 w 21"/>
              <a:gd name="T11" fmla="*/ 56 h 62"/>
              <a:gd name="T12" fmla="*/ 21 w 21"/>
              <a:gd name="T13" fmla="*/ 56 h 62"/>
              <a:gd name="T14" fmla="*/ 21 w 21"/>
              <a:gd name="T15" fmla="*/ 0 h 62"/>
              <a:gd name="T16" fmla="*/ 17 w 21"/>
              <a:gd name="T17" fmla="*/ 3 h 62"/>
              <a:gd name="T18" fmla="*/ 13 w 21"/>
              <a:gd name="T19" fmla="*/ 5 h 62"/>
              <a:gd name="T20" fmla="*/ 8 w 21"/>
              <a:gd name="T21" fmla="*/ 6 h 62"/>
              <a:gd name="T22" fmla="*/ 4 w 21"/>
              <a:gd name="T23" fmla="*/ 4 h 62"/>
              <a:gd name="T24" fmla="*/ 0 w 21"/>
              <a:gd name="T25" fmla="*/ 0 h 62"/>
              <a:gd name="T26" fmla="*/ 0 w 21"/>
              <a:gd name="T27" fmla="*/ 0 h 62"/>
              <a:gd name="T28" fmla="*/ 0 w 21"/>
              <a:gd name="T29" fmla="*/ 56 h 62"/>
              <a:gd name="T30" fmla="*/ 0 w 21"/>
              <a:gd name="T31"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62">
                <a:moveTo>
                  <a:pt x="0" y="56"/>
                </a:moveTo>
                <a:lnTo>
                  <a:pt x="3" y="60"/>
                </a:lnTo>
                <a:lnTo>
                  <a:pt x="8" y="62"/>
                </a:lnTo>
                <a:lnTo>
                  <a:pt x="13" y="62"/>
                </a:lnTo>
                <a:lnTo>
                  <a:pt x="18" y="60"/>
                </a:lnTo>
                <a:lnTo>
                  <a:pt x="21" y="56"/>
                </a:lnTo>
                <a:lnTo>
                  <a:pt x="21" y="56"/>
                </a:lnTo>
                <a:lnTo>
                  <a:pt x="21" y="0"/>
                </a:lnTo>
                <a:lnTo>
                  <a:pt x="17" y="3"/>
                </a:lnTo>
                <a:lnTo>
                  <a:pt x="13" y="5"/>
                </a:lnTo>
                <a:lnTo>
                  <a:pt x="8" y="6"/>
                </a:lnTo>
                <a:lnTo>
                  <a:pt x="4" y="4"/>
                </a:lnTo>
                <a:lnTo>
                  <a:pt x="0" y="0"/>
                </a:lnTo>
                <a:lnTo>
                  <a:pt x="0" y="0"/>
                </a:lnTo>
                <a:lnTo>
                  <a:pt x="0" y="56"/>
                </a:lnTo>
                <a:lnTo>
                  <a:pt x="0" y="56"/>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3"/>
          <p:cNvSpPr>
            <a:spLocks/>
          </p:cNvSpPr>
          <p:nvPr/>
        </p:nvSpPr>
        <p:spPr bwMode="auto">
          <a:xfrm>
            <a:off x="2876550" y="3624304"/>
            <a:ext cx="222250" cy="479425"/>
          </a:xfrm>
          <a:custGeom>
            <a:avLst/>
            <a:gdLst>
              <a:gd name="T0" fmla="*/ 13 w 140"/>
              <a:gd name="T1" fmla="*/ 254 h 302"/>
              <a:gd name="T2" fmla="*/ 15 w 140"/>
              <a:gd name="T3" fmla="*/ 258 h 302"/>
              <a:gd name="T4" fmla="*/ 17 w 140"/>
              <a:gd name="T5" fmla="*/ 262 h 302"/>
              <a:gd name="T6" fmla="*/ 24 w 140"/>
              <a:gd name="T7" fmla="*/ 268 h 302"/>
              <a:gd name="T8" fmla="*/ 24 w 140"/>
              <a:gd name="T9" fmla="*/ 268 h 302"/>
              <a:gd name="T10" fmla="*/ 82 w 140"/>
              <a:gd name="T11" fmla="*/ 299 h 302"/>
              <a:gd name="T12" fmla="*/ 82 w 140"/>
              <a:gd name="T13" fmla="*/ 299 h 302"/>
              <a:gd name="T14" fmla="*/ 88 w 140"/>
              <a:gd name="T15" fmla="*/ 301 h 302"/>
              <a:gd name="T16" fmla="*/ 95 w 140"/>
              <a:gd name="T17" fmla="*/ 302 h 302"/>
              <a:gd name="T18" fmla="*/ 102 w 140"/>
              <a:gd name="T19" fmla="*/ 302 h 302"/>
              <a:gd name="T20" fmla="*/ 108 w 140"/>
              <a:gd name="T21" fmla="*/ 299 h 302"/>
              <a:gd name="T22" fmla="*/ 114 w 140"/>
              <a:gd name="T23" fmla="*/ 297 h 302"/>
              <a:gd name="T24" fmla="*/ 120 w 140"/>
              <a:gd name="T25" fmla="*/ 293 h 302"/>
              <a:gd name="T26" fmla="*/ 124 w 140"/>
              <a:gd name="T27" fmla="*/ 288 h 302"/>
              <a:gd name="T28" fmla="*/ 128 w 140"/>
              <a:gd name="T29" fmla="*/ 283 h 302"/>
              <a:gd name="T30" fmla="*/ 128 w 140"/>
              <a:gd name="T31" fmla="*/ 283 h 302"/>
              <a:gd name="T32" fmla="*/ 134 w 140"/>
              <a:gd name="T33" fmla="*/ 238 h 302"/>
              <a:gd name="T34" fmla="*/ 138 w 140"/>
              <a:gd name="T35" fmla="*/ 193 h 302"/>
              <a:gd name="T36" fmla="*/ 140 w 140"/>
              <a:gd name="T37" fmla="*/ 148 h 302"/>
              <a:gd name="T38" fmla="*/ 138 w 140"/>
              <a:gd name="T39" fmla="*/ 102 h 302"/>
              <a:gd name="T40" fmla="*/ 138 w 140"/>
              <a:gd name="T41" fmla="*/ 102 h 302"/>
              <a:gd name="T42" fmla="*/ 116 w 140"/>
              <a:gd name="T43" fmla="*/ 86 h 302"/>
              <a:gd name="T44" fmla="*/ 94 w 140"/>
              <a:gd name="T45" fmla="*/ 72 h 302"/>
              <a:gd name="T46" fmla="*/ 70 w 140"/>
              <a:gd name="T47" fmla="*/ 61 h 302"/>
              <a:gd name="T48" fmla="*/ 44 w 140"/>
              <a:gd name="T49" fmla="*/ 52 h 302"/>
              <a:gd name="T50" fmla="*/ 44 w 140"/>
              <a:gd name="T51" fmla="*/ 52 h 302"/>
              <a:gd name="T52" fmla="*/ 44 w 140"/>
              <a:gd name="T53" fmla="*/ 11 h 302"/>
              <a:gd name="T54" fmla="*/ 44 w 140"/>
              <a:gd name="T55" fmla="*/ 11 h 302"/>
              <a:gd name="T56" fmla="*/ 43 w 140"/>
              <a:gd name="T57" fmla="*/ 6 h 302"/>
              <a:gd name="T58" fmla="*/ 39 w 140"/>
              <a:gd name="T59" fmla="*/ 2 h 302"/>
              <a:gd name="T60" fmla="*/ 35 w 140"/>
              <a:gd name="T61" fmla="*/ 0 h 302"/>
              <a:gd name="T62" fmla="*/ 29 w 140"/>
              <a:gd name="T63" fmla="*/ 0 h 302"/>
              <a:gd name="T64" fmla="*/ 25 w 140"/>
              <a:gd name="T65" fmla="*/ 0 h 302"/>
              <a:gd name="T66" fmla="*/ 22 w 140"/>
              <a:gd name="T67" fmla="*/ 3 h 302"/>
              <a:gd name="T68" fmla="*/ 19 w 140"/>
              <a:gd name="T69" fmla="*/ 5 h 302"/>
              <a:gd name="T70" fmla="*/ 18 w 140"/>
              <a:gd name="T71" fmla="*/ 9 h 302"/>
              <a:gd name="T72" fmla="*/ 17 w 140"/>
              <a:gd name="T73" fmla="*/ 50 h 302"/>
              <a:gd name="T74" fmla="*/ 17 w 140"/>
              <a:gd name="T75" fmla="*/ 50 h 302"/>
              <a:gd name="T76" fmla="*/ 12 w 140"/>
              <a:gd name="T77" fmla="*/ 53 h 302"/>
              <a:gd name="T78" fmla="*/ 8 w 140"/>
              <a:gd name="T79" fmla="*/ 55 h 302"/>
              <a:gd name="T80" fmla="*/ 5 w 140"/>
              <a:gd name="T81" fmla="*/ 59 h 302"/>
              <a:gd name="T82" fmla="*/ 3 w 140"/>
              <a:gd name="T83" fmla="*/ 63 h 302"/>
              <a:gd name="T84" fmla="*/ 1 w 140"/>
              <a:gd name="T85" fmla="*/ 87 h 302"/>
              <a:gd name="T86" fmla="*/ 0 w 140"/>
              <a:gd name="T87" fmla="*/ 111 h 302"/>
              <a:gd name="T88" fmla="*/ 0 w 140"/>
              <a:gd name="T89" fmla="*/ 135 h 302"/>
              <a:gd name="T90" fmla="*/ 1 w 140"/>
              <a:gd name="T91" fmla="*/ 159 h 302"/>
              <a:gd name="T92" fmla="*/ 3 w 140"/>
              <a:gd name="T93" fmla="*/ 183 h 302"/>
              <a:gd name="T94" fmla="*/ 5 w 140"/>
              <a:gd name="T95" fmla="*/ 206 h 302"/>
              <a:gd name="T96" fmla="*/ 9 w 140"/>
              <a:gd name="T97" fmla="*/ 230 h 302"/>
              <a:gd name="T98" fmla="*/ 13 w 140"/>
              <a:gd name="T99" fmla="*/ 254 h 302"/>
              <a:gd name="T100" fmla="*/ 13 w 140"/>
              <a:gd name="T101" fmla="*/ 25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302">
                <a:moveTo>
                  <a:pt x="13" y="254"/>
                </a:moveTo>
                <a:lnTo>
                  <a:pt x="15" y="258"/>
                </a:lnTo>
                <a:lnTo>
                  <a:pt x="17" y="262"/>
                </a:lnTo>
                <a:lnTo>
                  <a:pt x="24" y="268"/>
                </a:lnTo>
                <a:lnTo>
                  <a:pt x="24" y="268"/>
                </a:lnTo>
                <a:lnTo>
                  <a:pt x="82" y="299"/>
                </a:lnTo>
                <a:lnTo>
                  <a:pt x="82" y="299"/>
                </a:lnTo>
                <a:lnTo>
                  <a:pt x="88" y="301"/>
                </a:lnTo>
                <a:lnTo>
                  <a:pt x="95" y="302"/>
                </a:lnTo>
                <a:lnTo>
                  <a:pt x="102" y="302"/>
                </a:lnTo>
                <a:lnTo>
                  <a:pt x="108" y="299"/>
                </a:lnTo>
                <a:lnTo>
                  <a:pt x="114" y="297"/>
                </a:lnTo>
                <a:lnTo>
                  <a:pt x="120" y="293"/>
                </a:lnTo>
                <a:lnTo>
                  <a:pt x="124" y="288"/>
                </a:lnTo>
                <a:lnTo>
                  <a:pt x="128" y="283"/>
                </a:lnTo>
                <a:lnTo>
                  <a:pt x="128" y="283"/>
                </a:lnTo>
                <a:lnTo>
                  <a:pt x="134" y="238"/>
                </a:lnTo>
                <a:lnTo>
                  <a:pt x="138" y="193"/>
                </a:lnTo>
                <a:lnTo>
                  <a:pt x="140" y="148"/>
                </a:lnTo>
                <a:lnTo>
                  <a:pt x="138" y="102"/>
                </a:lnTo>
                <a:lnTo>
                  <a:pt x="138" y="102"/>
                </a:lnTo>
                <a:lnTo>
                  <a:pt x="116" y="86"/>
                </a:lnTo>
                <a:lnTo>
                  <a:pt x="94" y="72"/>
                </a:lnTo>
                <a:lnTo>
                  <a:pt x="70" y="61"/>
                </a:lnTo>
                <a:lnTo>
                  <a:pt x="44" y="52"/>
                </a:lnTo>
                <a:lnTo>
                  <a:pt x="44" y="52"/>
                </a:lnTo>
                <a:lnTo>
                  <a:pt x="44" y="11"/>
                </a:lnTo>
                <a:lnTo>
                  <a:pt x="44" y="11"/>
                </a:lnTo>
                <a:lnTo>
                  <a:pt x="43" y="6"/>
                </a:lnTo>
                <a:lnTo>
                  <a:pt x="39" y="2"/>
                </a:lnTo>
                <a:lnTo>
                  <a:pt x="35" y="0"/>
                </a:lnTo>
                <a:lnTo>
                  <a:pt x="29" y="0"/>
                </a:lnTo>
                <a:lnTo>
                  <a:pt x="25" y="0"/>
                </a:lnTo>
                <a:lnTo>
                  <a:pt x="22" y="3"/>
                </a:lnTo>
                <a:lnTo>
                  <a:pt x="19" y="5"/>
                </a:lnTo>
                <a:lnTo>
                  <a:pt x="18" y="9"/>
                </a:lnTo>
                <a:lnTo>
                  <a:pt x="17" y="50"/>
                </a:lnTo>
                <a:lnTo>
                  <a:pt x="17" y="50"/>
                </a:lnTo>
                <a:lnTo>
                  <a:pt x="12" y="53"/>
                </a:lnTo>
                <a:lnTo>
                  <a:pt x="8" y="55"/>
                </a:lnTo>
                <a:lnTo>
                  <a:pt x="5" y="59"/>
                </a:lnTo>
                <a:lnTo>
                  <a:pt x="3" y="63"/>
                </a:lnTo>
                <a:lnTo>
                  <a:pt x="1" y="87"/>
                </a:lnTo>
                <a:lnTo>
                  <a:pt x="0" y="111"/>
                </a:lnTo>
                <a:lnTo>
                  <a:pt x="0" y="135"/>
                </a:lnTo>
                <a:lnTo>
                  <a:pt x="1" y="159"/>
                </a:lnTo>
                <a:lnTo>
                  <a:pt x="3" y="183"/>
                </a:lnTo>
                <a:lnTo>
                  <a:pt x="5" y="206"/>
                </a:lnTo>
                <a:lnTo>
                  <a:pt x="9" y="230"/>
                </a:lnTo>
                <a:lnTo>
                  <a:pt x="13" y="254"/>
                </a:lnTo>
                <a:lnTo>
                  <a:pt x="13" y="254"/>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6" name="Picture 12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11475" y="3886242"/>
            <a:ext cx="38100"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 name="Freeform 125"/>
          <p:cNvSpPr>
            <a:spLocks/>
          </p:cNvSpPr>
          <p:nvPr/>
        </p:nvSpPr>
        <p:spPr bwMode="auto">
          <a:xfrm>
            <a:off x="2919413" y="3892592"/>
            <a:ext cx="22225" cy="26988"/>
          </a:xfrm>
          <a:custGeom>
            <a:avLst/>
            <a:gdLst>
              <a:gd name="T0" fmla="*/ 13 w 14"/>
              <a:gd name="T1" fmla="*/ 5 h 17"/>
              <a:gd name="T2" fmla="*/ 11 w 14"/>
              <a:gd name="T3" fmla="*/ 2 h 17"/>
              <a:gd name="T4" fmla="*/ 8 w 14"/>
              <a:gd name="T5" fmla="*/ 1 h 17"/>
              <a:gd name="T6" fmla="*/ 5 w 14"/>
              <a:gd name="T7" fmla="*/ 0 h 17"/>
              <a:gd name="T8" fmla="*/ 2 w 14"/>
              <a:gd name="T9" fmla="*/ 1 h 17"/>
              <a:gd name="T10" fmla="*/ 0 w 14"/>
              <a:gd name="T11" fmla="*/ 3 h 17"/>
              <a:gd name="T12" fmla="*/ 0 w 14"/>
              <a:gd name="T13" fmla="*/ 5 h 17"/>
              <a:gd name="T14" fmla="*/ 0 w 14"/>
              <a:gd name="T15" fmla="*/ 9 h 17"/>
              <a:gd name="T16" fmla="*/ 0 w 14"/>
              <a:gd name="T17" fmla="*/ 12 h 17"/>
              <a:gd name="T18" fmla="*/ 3 w 14"/>
              <a:gd name="T19" fmla="*/ 15 h 17"/>
              <a:gd name="T20" fmla="*/ 5 w 14"/>
              <a:gd name="T21" fmla="*/ 17 h 17"/>
              <a:gd name="T22" fmla="*/ 8 w 14"/>
              <a:gd name="T23" fmla="*/ 17 h 17"/>
              <a:gd name="T24" fmla="*/ 11 w 14"/>
              <a:gd name="T25" fmla="*/ 16 h 17"/>
              <a:gd name="T26" fmla="*/ 13 w 14"/>
              <a:gd name="T27" fmla="*/ 14 h 17"/>
              <a:gd name="T28" fmla="*/ 14 w 14"/>
              <a:gd name="T29" fmla="*/ 11 h 17"/>
              <a:gd name="T30" fmla="*/ 14 w 14"/>
              <a:gd name="T31" fmla="*/ 8 h 17"/>
              <a:gd name="T32" fmla="*/ 13 w 14"/>
              <a:gd name="T33"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7">
                <a:moveTo>
                  <a:pt x="13" y="5"/>
                </a:moveTo>
                <a:lnTo>
                  <a:pt x="11" y="2"/>
                </a:lnTo>
                <a:lnTo>
                  <a:pt x="8" y="1"/>
                </a:lnTo>
                <a:lnTo>
                  <a:pt x="5" y="0"/>
                </a:lnTo>
                <a:lnTo>
                  <a:pt x="2" y="1"/>
                </a:lnTo>
                <a:lnTo>
                  <a:pt x="0" y="3"/>
                </a:lnTo>
                <a:lnTo>
                  <a:pt x="0" y="5"/>
                </a:lnTo>
                <a:lnTo>
                  <a:pt x="0" y="9"/>
                </a:lnTo>
                <a:lnTo>
                  <a:pt x="0" y="12"/>
                </a:lnTo>
                <a:lnTo>
                  <a:pt x="3" y="15"/>
                </a:lnTo>
                <a:lnTo>
                  <a:pt x="5" y="17"/>
                </a:lnTo>
                <a:lnTo>
                  <a:pt x="8" y="17"/>
                </a:lnTo>
                <a:lnTo>
                  <a:pt x="11" y="16"/>
                </a:lnTo>
                <a:lnTo>
                  <a:pt x="13" y="14"/>
                </a:lnTo>
                <a:lnTo>
                  <a:pt x="14" y="11"/>
                </a:lnTo>
                <a:lnTo>
                  <a:pt x="14" y="8"/>
                </a:lnTo>
                <a:lnTo>
                  <a:pt x="13" y="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8" name="Picture 12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43225" y="3905292"/>
            <a:ext cx="38100"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Freeform 127"/>
          <p:cNvSpPr>
            <a:spLocks/>
          </p:cNvSpPr>
          <p:nvPr/>
        </p:nvSpPr>
        <p:spPr bwMode="auto">
          <a:xfrm>
            <a:off x="2951163" y="3911642"/>
            <a:ext cx="23813" cy="26988"/>
          </a:xfrm>
          <a:custGeom>
            <a:avLst/>
            <a:gdLst>
              <a:gd name="T0" fmla="*/ 13 w 15"/>
              <a:gd name="T1" fmla="*/ 5 h 17"/>
              <a:gd name="T2" fmla="*/ 11 w 15"/>
              <a:gd name="T3" fmla="*/ 2 h 17"/>
              <a:gd name="T4" fmla="*/ 9 w 15"/>
              <a:gd name="T5" fmla="*/ 0 h 17"/>
              <a:gd name="T6" fmla="*/ 5 w 15"/>
              <a:gd name="T7" fmla="*/ 0 h 17"/>
              <a:gd name="T8" fmla="*/ 3 w 15"/>
              <a:gd name="T9" fmla="*/ 1 h 17"/>
              <a:gd name="T10" fmla="*/ 1 w 15"/>
              <a:gd name="T11" fmla="*/ 2 h 17"/>
              <a:gd name="T12" fmla="*/ 0 w 15"/>
              <a:gd name="T13" fmla="*/ 5 h 17"/>
              <a:gd name="T14" fmla="*/ 0 w 15"/>
              <a:gd name="T15" fmla="*/ 9 h 17"/>
              <a:gd name="T16" fmla="*/ 1 w 15"/>
              <a:gd name="T17" fmla="*/ 12 h 17"/>
              <a:gd name="T18" fmla="*/ 4 w 15"/>
              <a:gd name="T19" fmla="*/ 14 h 17"/>
              <a:gd name="T20" fmla="*/ 6 w 15"/>
              <a:gd name="T21" fmla="*/ 16 h 17"/>
              <a:gd name="T22" fmla="*/ 9 w 15"/>
              <a:gd name="T23" fmla="*/ 17 h 17"/>
              <a:gd name="T24" fmla="*/ 12 w 15"/>
              <a:gd name="T25" fmla="*/ 16 h 17"/>
              <a:gd name="T26" fmla="*/ 13 w 15"/>
              <a:gd name="T27" fmla="*/ 13 h 17"/>
              <a:gd name="T28" fmla="*/ 15 w 15"/>
              <a:gd name="T29" fmla="*/ 11 h 17"/>
              <a:gd name="T30" fmla="*/ 15 w 15"/>
              <a:gd name="T31" fmla="*/ 8 h 17"/>
              <a:gd name="T32" fmla="*/ 13 w 15"/>
              <a:gd name="T33"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17">
                <a:moveTo>
                  <a:pt x="13" y="5"/>
                </a:moveTo>
                <a:lnTo>
                  <a:pt x="11" y="2"/>
                </a:lnTo>
                <a:lnTo>
                  <a:pt x="9" y="0"/>
                </a:lnTo>
                <a:lnTo>
                  <a:pt x="5" y="0"/>
                </a:lnTo>
                <a:lnTo>
                  <a:pt x="3" y="1"/>
                </a:lnTo>
                <a:lnTo>
                  <a:pt x="1" y="2"/>
                </a:lnTo>
                <a:lnTo>
                  <a:pt x="0" y="5"/>
                </a:lnTo>
                <a:lnTo>
                  <a:pt x="0" y="9"/>
                </a:lnTo>
                <a:lnTo>
                  <a:pt x="1" y="12"/>
                </a:lnTo>
                <a:lnTo>
                  <a:pt x="4" y="14"/>
                </a:lnTo>
                <a:lnTo>
                  <a:pt x="6" y="16"/>
                </a:lnTo>
                <a:lnTo>
                  <a:pt x="9" y="17"/>
                </a:lnTo>
                <a:lnTo>
                  <a:pt x="12" y="16"/>
                </a:lnTo>
                <a:lnTo>
                  <a:pt x="13" y="13"/>
                </a:lnTo>
                <a:lnTo>
                  <a:pt x="15" y="11"/>
                </a:lnTo>
                <a:lnTo>
                  <a:pt x="15" y="8"/>
                </a:lnTo>
                <a:lnTo>
                  <a:pt x="13" y="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0" name="Picture 12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78150" y="3922754"/>
            <a:ext cx="381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29"/>
          <p:cNvSpPr>
            <a:spLocks/>
          </p:cNvSpPr>
          <p:nvPr/>
        </p:nvSpPr>
        <p:spPr bwMode="auto">
          <a:xfrm>
            <a:off x="2984500" y="3929104"/>
            <a:ext cx="23813" cy="26988"/>
          </a:xfrm>
          <a:custGeom>
            <a:avLst/>
            <a:gdLst>
              <a:gd name="T0" fmla="*/ 14 w 15"/>
              <a:gd name="T1" fmla="*/ 5 h 17"/>
              <a:gd name="T2" fmla="*/ 12 w 15"/>
              <a:gd name="T3" fmla="*/ 2 h 17"/>
              <a:gd name="T4" fmla="*/ 9 w 15"/>
              <a:gd name="T5" fmla="*/ 1 h 17"/>
              <a:gd name="T6" fmla="*/ 6 w 15"/>
              <a:gd name="T7" fmla="*/ 0 h 17"/>
              <a:gd name="T8" fmla="*/ 4 w 15"/>
              <a:gd name="T9" fmla="*/ 1 h 17"/>
              <a:gd name="T10" fmla="*/ 1 w 15"/>
              <a:gd name="T11" fmla="*/ 3 h 17"/>
              <a:gd name="T12" fmla="*/ 0 w 15"/>
              <a:gd name="T13" fmla="*/ 6 h 17"/>
              <a:gd name="T14" fmla="*/ 0 w 15"/>
              <a:gd name="T15" fmla="*/ 9 h 17"/>
              <a:gd name="T16" fmla="*/ 1 w 15"/>
              <a:gd name="T17" fmla="*/ 12 h 17"/>
              <a:gd name="T18" fmla="*/ 4 w 15"/>
              <a:gd name="T19" fmla="*/ 15 h 17"/>
              <a:gd name="T20" fmla="*/ 7 w 15"/>
              <a:gd name="T21" fmla="*/ 17 h 17"/>
              <a:gd name="T22" fmla="*/ 9 w 15"/>
              <a:gd name="T23" fmla="*/ 17 h 17"/>
              <a:gd name="T24" fmla="*/ 12 w 15"/>
              <a:gd name="T25" fmla="*/ 16 h 17"/>
              <a:gd name="T26" fmla="*/ 14 w 15"/>
              <a:gd name="T27" fmla="*/ 14 h 17"/>
              <a:gd name="T28" fmla="*/ 15 w 15"/>
              <a:gd name="T29" fmla="*/ 11 h 17"/>
              <a:gd name="T30" fmla="*/ 15 w 15"/>
              <a:gd name="T31" fmla="*/ 8 h 17"/>
              <a:gd name="T32" fmla="*/ 14 w 15"/>
              <a:gd name="T33"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17">
                <a:moveTo>
                  <a:pt x="14" y="5"/>
                </a:moveTo>
                <a:lnTo>
                  <a:pt x="12" y="2"/>
                </a:lnTo>
                <a:lnTo>
                  <a:pt x="9" y="1"/>
                </a:lnTo>
                <a:lnTo>
                  <a:pt x="6" y="0"/>
                </a:lnTo>
                <a:lnTo>
                  <a:pt x="4" y="1"/>
                </a:lnTo>
                <a:lnTo>
                  <a:pt x="1" y="3"/>
                </a:lnTo>
                <a:lnTo>
                  <a:pt x="0" y="6"/>
                </a:lnTo>
                <a:lnTo>
                  <a:pt x="0" y="9"/>
                </a:lnTo>
                <a:lnTo>
                  <a:pt x="1" y="12"/>
                </a:lnTo>
                <a:lnTo>
                  <a:pt x="4" y="15"/>
                </a:lnTo>
                <a:lnTo>
                  <a:pt x="7" y="17"/>
                </a:lnTo>
                <a:lnTo>
                  <a:pt x="9" y="17"/>
                </a:lnTo>
                <a:lnTo>
                  <a:pt x="12" y="16"/>
                </a:lnTo>
                <a:lnTo>
                  <a:pt x="14" y="14"/>
                </a:lnTo>
                <a:lnTo>
                  <a:pt x="15" y="11"/>
                </a:lnTo>
                <a:lnTo>
                  <a:pt x="15" y="8"/>
                </a:lnTo>
                <a:lnTo>
                  <a:pt x="14" y="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2" name="Picture 13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11475" y="3922754"/>
            <a:ext cx="381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Freeform 131"/>
          <p:cNvSpPr>
            <a:spLocks/>
          </p:cNvSpPr>
          <p:nvPr/>
        </p:nvSpPr>
        <p:spPr bwMode="auto">
          <a:xfrm>
            <a:off x="2919413" y="3929104"/>
            <a:ext cx="22225" cy="26988"/>
          </a:xfrm>
          <a:custGeom>
            <a:avLst/>
            <a:gdLst>
              <a:gd name="T0" fmla="*/ 13 w 14"/>
              <a:gd name="T1" fmla="*/ 5 h 17"/>
              <a:gd name="T2" fmla="*/ 11 w 14"/>
              <a:gd name="T3" fmla="*/ 2 h 17"/>
              <a:gd name="T4" fmla="*/ 8 w 14"/>
              <a:gd name="T5" fmla="*/ 1 h 17"/>
              <a:gd name="T6" fmla="*/ 5 w 14"/>
              <a:gd name="T7" fmla="*/ 0 h 17"/>
              <a:gd name="T8" fmla="*/ 2 w 14"/>
              <a:gd name="T9" fmla="*/ 1 h 17"/>
              <a:gd name="T10" fmla="*/ 0 w 14"/>
              <a:gd name="T11" fmla="*/ 3 h 17"/>
              <a:gd name="T12" fmla="*/ 0 w 14"/>
              <a:gd name="T13" fmla="*/ 6 h 17"/>
              <a:gd name="T14" fmla="*/ 0 w 14"/>
              <a:gd name="T15" fmla="*/ 9 h 17"/>
              <a:gd name="T16" fmla="*/ 0 w 14"/>
              <a:gd name="T17" fmla="*/ 12 h 17"/>
              <a:gd name="T18" fmla="*/ 3 w 14"/>
              <a:gd name="T19" fmla="*/ 15 h 17"/>
              <a:gd name="T20" fmla="*/ 5 w 14"/>
              <a:gd name="T21" fmla="*/ 17 h 17"/>
              <a:gd name="T22" fmla="*/ 8 w 14"/>
              <a:gd name="T23" fmla="*/ 17 h 17"/>
              <a:gd name="T24" fmla="*/ 11 w 14"/>
              <a:gd name="T25" fmla="*/ 16 h 17"/>
              <a:gd name="T26" fmla="*/ 13 w 14"/>
              <a:gd name="T27" fmla="*/ 14 h 17"/>
              <a:gd name="T28" fmla="*/ 14 w 14"/>
              <a:gd name="T29" fmla="*/ 11 h 17"/>
              <a:gd name="T30" fmla="*/ 14 w 14"/>
              <a:gd name="T31" fmla="*/ 8 h 17"/>
              <a:gd name="T32" fmla="*/ 13 w 14"/>
              <a:gd name="T33"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7">
                <a:moveTo>
                  <a:pt x="13" y="5"/>
                </a:moveTo>
                <a:lnTo>
                  <a:pt x="11" y="2"/>
                </a:lnTo>
                <a:lnTo>
                  <a:pt x="8" y="1"/>
                </a:lnTo>
                <a:lnTo>
                  <a:pt x="5" y="0"/>
                </a:lnTo>
                <a:lnTo>
                  <a:pt x="2" y="1"/>
                </a:lnTo>
                <a:lnTo>
                  <a:pt x="0" y="3"/>
                </a:lnTo>
                <a:lnTo>
                  <a:pt x="0" y="6"/>
                </a:lnTo>
                <a:lnTo>
                  <a:pt x="0" y="9"/>
                </a:lnTo>
                <a:lnTo>
                  <a:pt x="0" y="12"/>
                </a:lnTo>
                <a:lnTo>
                  <a:pt x="3" y="15"/>
                </a:lnTo>
                <a:lnTo>
                  <a:pt x="5" y="17"/>
                </a:lnTo>
                <a:lnTo>
                  <a:pt x="8" y="17"/>
                </a:lnTo>
                <a:lnTo>
                  <a:pt x="11" y="16"/>
                </a:lnTo>
                <a:lnTo>
                  <a:pt x="13" y="14"/>
                </a:lnTo>
                <a:lnTo>
                  <a:pt x="14" y="11"/>
                </a:lnTo>
                <a:lnTo>
                  <a:pt x="14" y="8"/>
                </a:lnTo>
                <a:lnTo>
                  <a:pt x="13" y="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4" name="Picture 13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43225" y="3941804"/>
            <a:ext cx="381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 name="Freeform 133"/>
          <p:cNvSpPr>
            <a:spLocks/>
          </p:cNvSpPr>
          <p:nvPr/>
        </p:nvSpPr>
        <p:spPr bwMode="auto">
          <a:xfrm>
            <a:off x="2951163" y="3948154"/>
            <a:ext cx="23813" cy="26988"/>
          </a:xfrm>
          <a:custGeom>
            <a:avLst/>
            <a:gdLst>
              <a:gd name="T0" fmla="*/ 13 w 15"/>
              <a:gd name="T1" fmla="*/ 5 h 17"/>
              <a:gd name="T2" fmla="*/ 11 w 15"/>
              <a:gd name="T3" fmla="*/ 2 h 17"/>
              <a:gd name="T4" fmla="*/ 9 w 15"/>
              <a:gd name="T5" fmla="*/ 1 h 17"/>
              <a:gd name="T6" fmla="*/ 5 w 15"/>
              <a:gd name="T7" fmla="*/ 0 h 17"/>
              <a:gd name="T8" fmla="*/ 3 w 15"/>
              <a:gd name="T9" fmla="*/ 1 h 17"/>
              <a:gd name="T10" fmla="*/ 1 w 15"/>
              <a:gd name="T11" fmla="*/ 2 h 17"/>
              <a:gd name="T12" fmla="*/ 0 w 15"/>
              <a:gd name="T13" fmla="*/ 6 h 17"/>
              <a:gd name="T14" fmla="*/ 0 w 15"/>
              <a:gd name="T15" fmla="*/ 9 h 17"/>
              <a:gd name="T16" fmla="*/ 1 w 15"/>
              <a:gd name="T17" fmla="*/ 12 h 17"/>
              <a:gd name="T18" fmla="*/ 4 w 15"/>
              <a:gd name="T19" fmla="*/ 14 h 17"/>
              <a:gd name="T20" fmla="*/ 6 w 15"/>
              <a:gd name="T21" fmla="*/ 16 h 17"/>
              <a:gd name="T22" fmla="*/ 9 w 15"/>
              <a:gd name="T23" fmla="*/ 17 h 17"/>
              <a:gd name="T24" fmla="*/ 12 w 15"/>
              <a:gd name="T25" fmla="*/ 16 h 17"/>
              <a:gd name="T26" fmla="*/ 13 w 15"/>
              <a:gd name="T27" fmla="*/ 14 h 17"/>
              <a:gd name="T28" fmla="*/ 15 w 15"/>
              <a:gd name="T29" fmla="*/ 11 h 17"/>
              <a:gd name="T30" fmla="*/ 15 w 15"/>
              <a:gd name="T31" fmla="*/ 8 h 17"/>
              <a:gd name="T32" fmla="*/ 13 w 15"/>
              <a:gd name="T33"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17">
                <a:moveTo>
                  <a:pt x="13" y="5"/>
                </a:moveTo>
                <a:lnTo>
                  <a:pt x="11" y="2"/>
                </a:lnTo>
                <a:lnTo>
                  <a:pt x="9" y="1"/>
                </a:lnTo>
                <a:lnTo>
                  <a:pt x="5" y="0"/>
                </a:lnTo>
                <a:lnTo>
                  <a:pt x="3" y="1"/>
                </a:lnTo>
                <a:lnTo>
                  <a:pt x="1" y="2"/>
                </a:lnTo>
                <a:lnTo>
                  <a:pt x="0" y="6"/>
                </a:lnTo>
                <a:lnTo>
                  <a:pt x="0" y="9"/>
                </a:lnTo>
                <a:lnTo>
                  <a:pt x="1" y="12"/>
                </a:lnTo>
                <a:lnTo>
                  <a:pt x="4" y="14"/>
                </a:lnTo>
                <a:lnTo>
                  <a:pt x="6" y="16"/>
                </a:lnTo>
                <a:lnTo>
                  <a:pt x="9" y="17"/>
                </a:lnTo>
                <a:lnTo>
                  <a:pt x="12" y="16"/>
                </a:lnTo>
                <a:lnTo>
                  <a:pt x="13" y="14"/>
                </a:lnTo>
                <a:lnTo>
                  <a:pt x="15" y="11"/>
                </a:lnTo>
                <a:lnTo>
                  <a:pt x="15" y="8"/>
                </a:lnTo>
                <a:lnTo>
                  <a:pt x="13" y="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6" name="Picture 13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78150" y="3959267"/>
            <a:ext cx="381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135"/>
          <p:cNvSpPr>
            <a:spLocks/>
          </p:cNvSpPr>
          <p:nvPr/>
        </p:nvSpPr>
        <p:spPr bwMode="auto">
          <a:xfrm>
            <a:off x="2984500" y="3965617"/>
            <a:ext cx="23813" cy="26988"/>
          </a:xfrm>
          <a:custGeom>
            <a:avLst/>
            <a:gdLst>
              <a:gd name="T0" fmla="*/ 14 w 15"/>
              <a:gd name="T1" fmla="*/ 5 h 17"/>
              <a:gd name="T2" fmla="*/ 12 w 15"/>
              <a:gd name="T3" fmla="*/ 3 h 17"/>
              <a:gd name="T4" fmla="*/ 9 w 15"/>
              <a:gd name="T5" fmla="*/ 1 h 17"/>
              <a:gd name="T6" fmla="*/ 6 w 15"/>
              <a:gd name="T7" fmla="*/ 0 h 17"/>
              <a:gd name="T8" fmla="*/ 4 w 15"/>
              <a:gd name="T9" fmla="*/ 1 h 17"/>
              <a:gd name="T10" fmla="*/ 1 w 15"/>
              <a:gd name="T11" fmla="*/ 3 h 17"/>
              <a:gd name="T12" fmla="*/ 0 w 15"/>
              <a:gd name="T13" fmla="*/ 6 h 17"/>
              <a:gd name="T14" fmla="*/ 0 w 15"/>
              <a:gd name="T15" fmla="*/ 9 h 17"/>
              <a:gd name="T16" fmla="*/ 1 w 15"/>
              <a:gd name="T17" fmla="*/ 12 h 17"/>
              <a:gd name="T18" fmla="*/ 4 w 15"/>
              <a:gd name="T19" fmla="*/ 15 h 17"/>
              <a:gd name="T20" fmla="*/ 7 w 15"/>
              <a:gd name="T21" fmla="*/ 17 h 17"/>
              <a:gd name="T22" fmla="*/ 9 w 15"/>
              <a:gd name="T23" fmla="*/ 17 h 17"/>
              <a:gd name="T24" fmla="*/ 12 w 15"/>
              <a:gd name="T25" fmla="*/ 16 h 17"/>
              <a:gd name="T26" fmla="*/ 14 w 15"/>
              <a:gd name="T27" fmla="*/ 15 h 17"/>
              <a:gd name="T28" fmla="*/ 15 w 15"/>
              <a:gd name="T29" fmla="*/ 11 h 17"/>
              <a:gd name="T30" fmla="*/ 15 w 15"/>
              <a:gd name="T31" fmla="*/ 8 h 17"/>
              <a:gd name="T32" fmla="*/ 14 w 15"/>
              <a:gd name="T33"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17">
                <a:moveTo>
                  <a:pt x="14" y="5"/>
                </a:moveTo>
                <a:lnTo>
                  <a:pt x="12" y="3"/>
                </a:lnTo>
                <a:lnTo>
                  <a:pt x="9" y="1"/>
                </a:lnTo>
                <a:lnTo>
                  <a:pt x="6" y="0"/>
                </a:lnTo>
                <a:lnTo>
                  <a:pt x="4" y="1"/>
                </a:lnTo>
                <a:lnTo>
                  <a:pt x="1" y="3"/>
                </a:lnTo>
                <a:lnTo>
                  <a:pt x="0" y="6"/>
                </a:lnTo>
                <a:lnTo>
                  <a:pt x="0" y="9"/>
                </a:lnTo>
                <a:lnTo>
                  <a:pt x="1" y="12"/>
                </a:lnTo>
                <a:lnTo>
                  <a:pt x="4" y="15"/>
                </a:lnTo>
                <a:lnTo>
                  <a:pt x="7" y="17"/>
                </a:lnTo>
                <a:lnTo>
                  <a:pt x="9" y="17"/>
                </a:lnTo>
                <a:lnTo>
                  <a:pt x="12" y="16"/>
                </a:lnTo>
                <a:lnTo>
                  <a:pt x="14" y="15"/>
                </a:lnTo>
                <a:lnTo>
                  <a:pt x="15" y="11"/>
                </a:lnTo>
                <a:lnTo>
                  <a:pt x="15" y="8"/>
                </a:lnTo>
                <a:lnTo>
                  <a:pt x="14" y="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8" name="Picture 13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911475" y="3960854"/>
            <a:ext cx="381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 name="Freeform 137"/>
          <p:cNvSpPr>
            <a:spLocks/>
          </p:cNvSpPr>
          <p:nvPr/>
        </p:nvSpPr>
        <p:spPr bwMode="auto">
          <a:xfrm>
            <a:off x="2919413" y="3967204"/>
            <a:ext cx="22225" cy="26988"/>
          </a:xfrm>
          <a:custGeom>
            <a:avLst/>
            <a:gdLst>
              <a:gd name="T0" fmla="*/ 13 w 14"/>
              <a:gd name="T1" fmla="*/ 6 h 17"/>
              <a:gd name="T2" fmla="*/ 11 w 14"/>
              <a:gd name="T3" fmla="*/ 2 h 17"/>
              <a:gd name="T4" fmla="*/ 8 w 14"/>
              <a:gd name="T5" fmla="*/ 1 h 17"/>
              <a:gd name="T6" fmla="*/ 5 w 14"/>
              <a:gd name="T7" fmla="*/ 0 h 17"/>
              <a:gd name="T8" fmla="*/ 2 w 14"/>
              <a:gd name="T9" fmla="*/ 1 h 17"/>
              <a:gd name="T10" fmla="*/ 0 w 14"/>
              <a:gd name="T11" fmla="*/ 3 h 17"/>
              <a:gd name="T12" fmla="*/ 0 w 14"/>
              <a:gd name="T13" fmla="*/ 6 h 17"/>
              <a:gd name="T14" fmla="*/ 0 w 14"/>
              <a:gd name="T15" fmla="*/ 9 h 17"/>
              <a:gd name="T16" fmla="*/ 0 w 14"/>
              <a:gd name="T17" fmla="*/ 12 h 17"/>
              <a:gd name="T18" fmla="*/ 3 w 14"/>
              <a:gd name="T19" fmla="*/ 15 h 17"/>
              <a:gd name="T20" fmla="*/ 5 w 14"/>
              <a:gd name="T21" fmla="*/ 17 h 17"/>
              <a:gd name="T22" fmla="*/ 8 w 14"/>
              <a:gd name="T23" fmla="*/ 17 h 17"/>
              <a:gd name="T24" fmla="*/ 11 w 14"/>
              <a:gd name="T25" fmla="*/ 16 h 17"/>
              <a:gd name="T26" fmla="*/ 13 w 14"/>
              <a:gd name="T27" fmla="*/ 14 h 17"/>
              <a:gd name="T28" fmla="*/ 14 w 14"/>
              <a:gd name="T29" fmla="*/ 11 h 17"/>
              <a:gd name="T30" fmla="*/ 14 w 14"/>
              <a:gd name="T31" fmla="*/ 9 h 17"/>
              <a:gd name="T32" fmla="*/ 13 w 14"/>
              <a:gd name="T33"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7">
                <a:moveTo>
                  <a:pt x="13" y="6"/>
                </a:moveTo>
                <a:lnTo>
                  <a:pt x="11" y="2"/>
                </a:lnTo>
                <a:lnTo>
                  <a:pt x="8" y="1"/>
                </a:lnTo>
                <a:lnTo>
                  <a:pt x="5" y="0"/>
                </a:lnTo>
                <a:lnTo>
                  <a:pt x="2" y="1"/>
                </a:lnTo>
                <a:lnTo>
                  <a:pt x="0" y="3"/>
                </a:lnTo>
                <a:lnTo>
                  <a:pt x="0" y="6"/>
                </a:lnTo>
                <a:lnTo>
                  <a:pt x="0" y="9"/>
                </a:lnTo>
                <a:lnTo>
                  <a:pt x="0" y="12"/>
                </a:lnTo>
                <a:lnTo>
                  <a:pt x="3" y="15"/>
                </a:lnTo>
                <a:lnTo>
                  <a:pt x="5" y="17"/>
                </a:lnTo>
                <a:lnTo>
                  <a:pt x="8" y="17"/>
                </a:lnTo>
                <a:lnTo>
                  <a:pt x="11" y="16"/>
                </a:lnTo>
                <a:lnTo>
                  <a:pt x="13" y="14"/>
                </a:lnTo>
                <a:lnTo>
                  <a:pt x="14" y="11"/>
                </a:lnTo>
                <a:lnTo>
                  <a:pt x="14" y="9"/>
                </a:lnTo>
                <a:lnTo>
                  <a:pt x="13" y="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0" name="Picture 138"/>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3225" y="3979904"/>
            <a:ext cx="381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39"/>
          <p:cNvSpPr>
            <a:spLocks/>
          </p:cNvSpPr>
          <p:nvPr/>
        </p:nvSpPr>
        <p:spPr bwMode="auto">
          <a:xfrm>
            <a:off x="2951163" y="3986254"/>
            <a:ext cx="23813" cy="26988"/>
          </a:xfrm>
          <a:custGeom>
            <a:avLst/>
            <a:gdLst>
              <a:gd name="T0" fmla="*/ 13 w 15"/>
              <a:gd name="T1" fmla="*/ 5 h 17"/>
              <a:gd name="T2" fmla="*/ 11 w 15"/>
              <a:gd name="T3" fmla="*/ 2 h 17"/>
              <a:gd name="T4" fmla="*/ 9 w 15"/>
              <a:gd name="T5" fmla="*/ 1 h 17"/>
              <a:gd name="T6" fmla="*/ 5 w 15"/>
              <a:gd name="T7" fmla="*/ 0 h 17"/>
              <a:gd name="T8" fmla="*/ 3 w 15"/>
              <a:gd name="T9" fmla="*/ 1 h 17"/>
              <a:gd name="T10" fmla="*/ 1 w 15"/>
              <a:gd name="T11" fmla="*/ 2 h 17"/>
              <a:gd name="T12" fmla="*/ 0 w 15"/>
              <a:gd name="T13" fmla="*/ 6 h 17"/>
              <a:gd name="T14" fmla="*/ 0 w 15"/>
              <a:gd name="T15" fmla="*/ 9 h 17"/>
              <a:gd name="T16" fmla="*/ 1 w 15"/>
              <a:gd name="T17" fmla="*/ 12 h 17"/>
              <a:gd name="T18" fmla="*/ 4 w 15"/>
              <a:gd name="T19" fmla="*/ 14 h 17"/>
              <a:gd name="T20" fmla="*/ 6 w 15"/>
              <a:gd name="T21" fmla="*/ 16 h 17"/>
              <a:gd name="T22" fmla="*/ 9 w 15"/>
              <a:gd name="T23" fmla="*/ 17 h 17"/>
              <a:gd name="T24" fmla="*/ 12 w 15"/>
              <a:gd name="T25" fmla="*/ 16 h 17"/>
              <a:gd name="T26" fmla="*/ 13 w 15"/>
              <a:gd name="T27" fmla="*/ 14 h 17"/>
              <a:gd name="T28" fmla="*/ 15 w 15"/>
              <a:gd name="T29" fmla="*/ 11 h 17"/>
              <a:gd name="T30" fmla="*/ 15 w 15"/>
              <a:gd name="T31" fmla="*/ 8 h 17"/>
              <a:gd name="T32" fmla="*/ 13 w 15"/>
              <a:gd name="T33"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17">
                <a:moveTo>
                  <a:pt x="13" y="5"/>
                </a:moveTo>
                <a:lnTo>
                  <a:pt x="11" y="2"/>
                </a:lnTo>
                <a:lnTo>
                  <a:pt x="9" y="1"/>
                </a:lnTo>
                <a:lnTo>
                  <a:pt x="5" y="0"/>
                </a:lnTo>
                <a:lnTo>
                  <a:pt x="3" y="1"/>
                </a:lnTo>
                <a:lnTo>
                  <a:pt x="1" y="2"/>
                </a:lnTo>
                <a:lnTo>
                  <a:pt x="0" y="6"/>
                </a:lnTo>
                <a:lnTo>
                  <a:pt x="0" y="9"/>
                </a:lnTo>
                <a:lnTo>
                  <a:pt x="1" y="12"/>
                </a:lnTo>
                <a:lnTo>
                  <a:pt x="4" y="14"/>
                </a:lnTo>
                <a:lnTo>
                  <a:pt x="6" y="16"/>
                </a:lnTo>
                <a:lnTo>
                  <a:pt x="9" y="17"/>
                </a:lnTo>
                <a:lnTo>
                  <a:pt x="12" y="16"/>
                </a:lnTo>
                <a:lnTo>
                  <a:pt x="13" y="14"/>
                </a:lnTo>
                <a:lnTo>
                  <a:pt x="15" y="11"/>
                </a:lnTo>
                <a:lnTo>
                  <a:pt x="15" y="8"/>
                </a:lnTo>
                <a:lnTo>
                  <a:pt x="13" y="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2" name="Picture 14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978150" y="3997367"/>
            <a:ext cx="381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 name="Freeform 141"/>
          <p:cNvSpPr>
            <a:spLocks/>
          </p:cNvSpPr>
          <p:nvPr/>
        </p:nvSpPr>
        <p:spPr bwMode="auto">
          <a:xfrm>
            <a:off x="2984500" y="4005304"/>
            <a:ext cx="23813" cy="25400"/>
          </a:xfrm>
          <a:custGeom>
            <a:avLst/>
            <a:gdLst>
              <a:gd name="T0" fmla="*/ 14 w 15"/>
              <a:gd name="T1" fmla="*/ 5 h 16"/>
              <a:gd name="T2" fmla="*/ 12 w 15"/>
              <a:gd name="T3" fmla="*/ 2 h 16"/>
              <a:gd name="T4" fmla="*/ 9 w 15"/>
              <a:gd name="T5" fmla="*/ 0 h 16"/>
              <a:gd name="T6" fmla="*/ 6 w 15"/>
              <a:gd name="T7" fmla="*/ 0 h 16"/>
              <a:gd name="T8" fmla="*/ 4 w 15"/>
              <a:gd name="T9" fmla="*/ 1 h 16"/>
              <a:gd name="T10" fmla="*/ 1 w 15"/>
              <a:gd name="T11" fmla="*/ 2 h 16"/>
              <a:gd name="T12" fmla="*/ 0 w 15"/>
              <a:gd name="T13" fmla="*/ 5 h 16"/>
              <a:gd name="T14" fmla="*/ 0 w 15"/>
              <a:gd name="T15" fmla="*/ 8 h 16"/>
              <a:gd name="T16" fmla="*/ 1 w 15"/>
              <a:gd name="T17" fmla="*/ 11 h 16"/>
              <a:gd name="T18" fmla="*/ 4 w 15"/>
              <a:gd name="T19" fmla="*/ 14 h 16"/>
              <a:gd name="T20" fmla="*/ 7 w 15"/>
              <a:gd name="T21" fmla="*/ 16 h 16"/>
              <a:gd name="T22" fmla="*/ 9 w 15"/>
              <a:gd name="T23" fmla="*/ 16 h 16"/>
              <a:gd name="T24" fmla="*/ 12 w 15"/>
              <a:gd name="T25" fmla="*/ 15 h 16"/>
              <a:gd name="T26" fmla="*/ 14 w 15"/>
              <a:gd name="T27" fmla="*/ 14 h 16"/>
              <a:gd name="T28" fmla="*/ 15 w 15"/>
              <a:gd name="T29" fmla="*/ 11 h 16"/>
              <a:gd name="T30" fmla="*/ 15 w 15"/>
              <a:gd name="T31" fmla="*/ 8 h 16"/>
              <a:gd name="T32" fmla="*/ 14 w 15"/>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16">
                <a:moveTo>
                  <a:pt x="14" y="5"/>
                </a:moveTo>
                <a:lnTo>
                  <a:pt x="12" y="2"/>
                </a:lnTo>
                <a:lnTo>
                  <a:pt x="9" y="0"/>
                </a:lnTo>
                <a:lnTo>
                  <a:pt x="6" y="0"/>
                </a:lnTo>
                <a:lnTo>
                  <a:pt x="4" y="1"/>
                </a:lnTo>
                <a:lnTo>
                  <a:pt x="1" y="2"/>
                </a:lnTo>
                <a:lnTo>
                  <a:pt x="0" y="5"/>
                </a:lnTo>
                <a:lnTo>
                  <a:pt x="0" y="8"/>
                </a:lnTo>
                <a:lnTo>
                  <a:pt x="1" y="11"/>
                </a:lnTo>
                <a:lnTo>
                  <a:pt x="4" y="14"/>
                </a:lnTo>
                <a:lnTo>
                  <a:pt x="7" y="16"/>
                </a:lnTo>
                <a:lnTo>
                  <a:pt x="9" y="16"/>
                </a:lnTo>
                <a:lnTo>
                  <a:pt x="12" y="15"/>
                </a:lnTo>
                <a:lnTo>
                  <a:pt x="14" y="14"/>
                </a:lnTo>
                <a:lnTo>
                  <a:pt x="15" y="11"/>
                </a:lnTo>
                <a:lnTo>
                  <a:pt x="15" y="8"/>
                </a:lnTo>
                <a:lnTo>
                  <a:pt x="14" y="5"/>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42"/>
          <p:cNvSpPr>
            <a:spLocks noEditPoints="1"/>
          </p:cNvSpPr>
          <p:nvPr/>
        </p:nvSpPr>
        <p:spPr bwMode="auto">
          <a:xfrm>
            <a:off x="2411413" y="3340142"/>
            <a:ext cx="476250" cy="388938"/>
          </a:xfrm>
          <a:custGeom>
            <a:avLst/>
            <a:gdLst>
              <a:gd name="T0" fmla="*/ 55 w 300"/>
              <a:gd name="T1" fmla="*/ 34 h 245"/>
              <a:gd name="T2" fmla="*/ 58 w 300"/>
              <a:gd name="T3" fmla="*/ 40 h 245"/>
              <a:gd name="T4" fmla="*/ 55 w 300"/>
              <a:gd name="T5" fmla="*/ 46 h 245"/>
              <a:gd name="T6" fmla="*/ 50 w 300"/>
              <a:gd name="T7" fmla="*/ 50 h 245"/>
              <a:gd name="T8" fmla="*/ 43 w 300"/>
              <a:gd name="T9" fmla="*/ 48 h 245"/>
              <a:gd name="T10" fmla="*/ 1 w 300"/>
              <a:gd name="T11" fmla="*/ 13 h 245"/>
              <a:gd name="T12" fmla="*/ 0 w 300"/>
              <a:gd name="T13" fmla="*/ 6 h 245"/>
              <a:gd name="T14" fmla="*/ 4 w 300"/>
              <a:gd name="T15" fmla="*/ 1 h 245"/>
              <a:gd name="T16" fmla="*/ 11 w 300"/>
              <a:gd name="T17" fmla="*/ 0 h 245"/>
              <a:gd name="T18" fmla="*/ 14 w 300"/>
              <a:gd name="T19" fmla="*/ 2 h 245"/>
              <a:gd name="T20" fmla="*/ 135 w 300"/>
              <a:gd name="T21" fmla="*/ 99 h 245"/>
              <a:gd name="T22" fmla="*/ 139 w 300"/>
              <a:gd name="T23" fmla="*/ 106 h 245"/>
              <a:gd name="T24" fmla="*/ 136 w 300"/>
              <a:gd name="T25" fmla="*/ 112 h 245"/>
              <a:gd name="T26" fmla="*/ 131 w 300"/>
              <a:gd name="T27" fmla="*/ 115 h 245"/>
              <a:gd name="T28" fmla="*/ 124 w 300"/>
              <a:gd name="T29" fmla="*/ 113 h 245"/>
              <a:gd name="T30" fmla="*/ 82 w 300"/>
              <a:gd name="T31" fmla="*/ 78 h 245"/>
              <a:gd name="T32" fmla="*/ 81 w 300"/>
              <a:gd name="T33" fmla="*/ 71 h 245"/>
              <a:gd name="T34" fmla="*/ 85 w 300"/>
              <a:gd name="T35" fmla="*/ 66 h 245"/>
              <a:gd name="T36" fmla="*/ 91 w 300"/>
              <a:gd name="T37" fmla="*/ 66 h 245"/>
              <a:gd name="T38" fmla="*/ 95 w 300"/>
              <a:gd name="T39" fmla="*/ 67 h 245"/>
              <a:gd name="T40" fmla="*/ 216 w 300"/>
              <a:gd name="T41" fmla="*/ 165 h 245"/>
              <a:gd name="T42" fmla="*/ 219 w 300"/>
              <a:gd name="T43" fmla="*/ 171 h 245"/>
              <a:gd name="T44" fmla="*/ 217 w 300"/>
              <a:gd name="T45" fmla="*/ 177 h 245"/>
              <a:gd name="T46" fmla="*/ 212 w 300"/>
              <a:gd name="T47" fmla="*/ 180 h 245"/>
              <a:gd name="T48" fmla="*/ 205 w 300"/>
              <a:gd name="T49" fmla="*/ 178 h 245"/>
              <a:gd name="T50" fmla="*/ 163 w 300"/>
              <a:gd name="T51" fmla="*/ 143 h 245"/>
              <a:gd name="T52" fmla="*/ 162 w 300"/>
              <a:gd name="T53" fmla="*/ 136 h 245"/>
              <a:gd name="T54" fmla="*/ 166 w 300"/>
              <a:gd name="T55" fmla="*/ 131 h 245"/>
              <a:gd name="T56" fmla="*/ 172 w 300"/>
              <a:gd name="T57" fmla="*/ 131 h 245"/>
              <a:gd name="T58" fmla="*/ 176 w 300"/>
              <a:gd name="T59" fmla="*/ 132 h 245"/>
              <a:gd name="T60" fmla="*/ 296 w 300"/>
              <a:gd name="T61" fmla="*/ 230 h 245"/>
              <a:gd name="T62" fmla="*/ 300 w 300"/>
              <a:gd name="T63" fmla="*/ 236 h 245"/>
              <a:gd name="T64" fmla="*/ 298 w 300"/>
              <a:gd name="T65" fmla="*/ 242 h 245"/>
              <a:gd name="T66" fmla="*/ 292 w 300"/>
              <a:gd name="T67" fmla="*/ 245 h 245"/>
              <a:gd name="T68" fmla="*/ 286 w 300"/>
              <a:gd name="T69" fmla="*/ 244 h 245"/>
              <a:gd name="T70" fmla="*/ 244 w 300"/>
              <a:gd name="T71" fmla="*/ 208 h 245"/>
              <a:gd name="T72" fmla="*/ 243 w 300"/>
              <a:gd name="T73" fmla="*/ 202 h 245"/>
              <a:gd name="T74" fmla="*/ 247 w 300"/>
              <a:gd name="T75" fmla="*/ 196 h 245"/>
              <a:gd name="T76" fmla="*/ 253 w 300"/>
              <a:gd name="T77" fmla="*/ 195 h 245"/>
              <a:gd name="T78" fmla="*/ 256 w 300"/>
              <a:gd name="T79" fmla="*/ 19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0" h="245">
                <a:moveTo>
                  <a:pt x="14" y="2"/>
                </a:moveTo>
                <a:lnTo>
                  <a:pt x="55" y="34"/>
                </a:lnTo>
                <a:lnTo>
                  <a:pt x="56" y="37"/>
                </a:lnTo>
                <a:lnTo>
                  <a:pt x="58" y="40"/>
                </a:lnTo>
                <a:lnTo>
                  <a:pt x="57" y="43"/>
                </a:lnTo>
                <a:lnTo>
                  <a:pt x="55" y="46"/>
                </a:lnTo>
                <a:lnTo>
                  <a:pt x="53" y="49"/>
                </a:lnTo>
                <a:lnTo>
                  <a:pt x="50" y="50"/>
                </a:lnTo>
                <a:lnTo>
                  <a:pt x="47" y="50"/>
                </a:lnTo>
                <a:lnTo>
                  <a:pt x="43" y="48"/>
                </a:lnTo>
                <a:lnTo>
                  <a:pt x="3" y="15"/>
                </a:lnTo>
                <a:lnTo>
                  <a:pt x="1" y="13"/>
                </a:lnTo>
                <a:lnTo>
                  <a:pt x="0" y="10"/>
                </a:lnTo>
                <a:lnTo>
                  <a:pt x="0" y="6"/>
                </a:lnTo>
                <a:lnTo>
                  <a:pt x="2" y="3"/>
                </a:lnTo>
                <a:lnTo>
                  <a:pt x="4" y="1"/>
                </a:lnTo>
                <a:lnTo>
                  <a:pt x="7" y="0"/>
                </a:lnTo>
                <a:lnTo>
                  <a:pt x="11" y="0"/>
                </a:lnTo>
                <a:lnTo>
                  <a:pt x="14" y="2"/>
                </a:lnTo>
                <a:lnTo>
                  <a:pt x="14" y="2"/>
                </a:lnTo>
                <a:close/>
                <a:moveTo>
                  <a:pt x="95" y="67"/>
                </a:moveTo>
                <a:lnTo>
                  <a:pt x="135" y="99"/>
                </a:lnTo>
                <a:lnTo>
                  <a:pt x="137" y="103"/>
                </a:lnTo>
                <a:lnTo>
                  <a:pt x="139" y="106"/>
                </a:lnTo>
                <a:lnTo>
                  <a:pt x="138" y="109"/>
                </a:lnTo>
                <a:lnTo>
                  <a:pt x="136" y="112"/>
                </a:lnTo>
                <a:lnTo>
                  <a:pt x="134" y="114"/>
                </a:lnTo>
                <a:lnTo>
                  <a:pt x="131" y="115"/>
                </a:lnTo>
                <a:lnTo>
                  <a:pt x="127" y="115"/>
                </a:lnTo>
                <a:lnTo>
                  <a:pt x="124" y="113"/>
                </a:lnTo>
                <a:lnTo>
                  <a:pt x="84" y="81"/>
                </a:lnTo>
                <a:lnTo>
                  <a:pt x="82" y="78"/>
                </a:lnTo>
                <a:lnTo>
                  <a:pt x="81" y="74"/>
                </a:lnTo>
                <a:lnTo>
                  <a:pt x="81" y="71"/>
                </a:lnTo>
                <a:lnTo>
                  <a:pt x="83" y="68"/>
                </a:lnTo>
                <a:lnTo>
                  <a:pt x="85" y="66"/>
                </a:lnTo>
                <a:lnTo>
                  <a:pt x="88" y="65"/>
                </a:lnTo>
                <a:lnTo>
                  <a:pt x="91" y="66"/>
                </a:lnTo>
                <a:lnTo>
                  <a:pt x="95" y="67"/>
                </a:lnTo>
                <a:lnTo>
                  <a:pt x="95" y="67"/>
                </a:lnTo>
                <a:close/>
                <a:moveTo>
                  <a:pt x="176" y="132"/>
                </a:moveTo>
                <a:lnTo>
                  <a:pt x="216" y="165"/>
                </a:lnTo>
                <a:lnTo>
                  <a:pt x="218" y="167"/>
                </a:lnTo>
                <a:lnTo>
                  <a:pt x="219" y="171"/>
                </a:lnTo>
                <a:lnTo>
                  <a:pt x="219" y="174"/>
                </a:lnTo>
                <a:lnTo>
                  <a:pt x="217" y="177"/>
                </a:lnTo>
                <a:lnTo>
                  <a:pt x="215" y="179"/>
                </a:lnTo>
                <a:lnTo>
                  <a:pt x="212" y="180"/>
                </a:lnTo>
                <a:lnTo>
                  <a:pt x="208" y="179"/>
                </a:lnTo>
                <a:lnTo>
                  <a:pt x="205" y="178"/>
                </a:lnTo>
                <a:lnTo>
                  <a:pt x="165" y="146"/>
                </a:lnTo>
                <a:lnTo>
                  <a:pt x="163" y="143"/>
                </a:lnTo>
                <a:lnTo>
                  <a:pt x="162" y="140"/>
                </a:lnTo>
                <a:lnTo>
                  <a:pt x="162" y="136"/>
                </a:lnTo>
                <a:lnTo>
                  <a:pt x="164" y="134"/>
                </a:lnTo>
                <a:lnTo>
                  <a:pt x="166" y="131"/>
                </a:lnTo>
                <a:lnTo>
                  <a:pt x="169" y="131"/>
                </a:lnTo>
                <a:lnTo>
                  <a:pt x="172" y="131"/>
                </a:lnTo>
                <a:lnTo>
                  <a:pt x="176" y="132"/>
                </a:lnTo>
                <a:lnTo>
                  <a:pt x="176" y="132"/>
                </a:lnTo>
                <a:close/>
                <a:moveTo>
                  <a:pt x="256" y="197"/>
                </a:moveTo>
                <a:lnTo>
                  <a:pt x="296" y="230"/>
                </a:lnTo>
                <a:lnTo>
                  <a:pt x="299" y="232"/>
                </a:lnTo>
                <a:lnTo>
                  <a:pt x="300" y="236"/>
                </a:lnTo>
                <a:lnTo>
                  <a:pt x="300" y="239"/>
                </a:lnTo>
                <a:lnTo>
                  <a:pt x="298" y="242"/>
                </a:lnTo>
                <a:lnTo>
                  <a:pt x="296" y="244"/>
                </a:lnTo>
                <a:lnTo>
                  <a:pt x="292" y="245"/>
                </a:lnTo>
                <a:lnTo>
                  <a:pt x="289" y="245"/>
                </a:lnTo>
                <a:lnTo>
                  <a:pt x="286" y="244"/>
                </a:lnTo>
                <a:lnTo>
                  <a:pt x="245" y="211"/>
                </a:lnTo>
                <a:lnTo>
                  <a:pt x="244" y="208"/>
                </a:lnTo>
                <a:lnTo>
                  <a:pt x="242" y="205"/>
                </a:lnTo>
                <a:lnTo>
                  <a:pt x="243" y="202"/>
                </a:lnTo>
                <a:lnTo>
                  <a:pt x="244" y="199"/>
                </a:lnTo>
                <a:lnTo>
                  <a:pt x="247" y="196"/>
                </a:lnTo>
                <a:lnTo>
                  <a:pt x="250" y="195"/>
                </a:lnTo>
                <a:lnTo>
                  <a:pt x="253" y="195"/>
                </a:lnTo>
                <a:lnTo>
                  <a:pt x="256" y="197"/>
                </a:lnTo>
                <a:lnTo>
                  <a:pt x="256" y="197"/>
                </a:lnTo>
                <a:close/>
              </a:path>
            </a:pathLst>
          </a:custGeom>
          <a:solidFill>
            <a:srgbClr val="3333FF"/>
          </a:solidFill>
          <a:ln w="1588">
            <a:solidFill>
              <a:srgbClr val="3333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5" name="Freeform 143"/>
          <p:cNvSpPr>
            <a:spLocks/>
          </p:cNvSpPr>
          <p:nvPr/>
        </p:nvSpPr>
        <p:spPr bwMode="auto">
          <a:xfrm>
            <a:off x="2287588" y="3252829"/>
            <a:ext cx="144463" cy="142875"/>
          </a:xfrm>
          <a:custGeom>
            <a:avLst/>
            <a:gdLst>
              <a:gd name="T0" fmla="*/ 91 w 91"/>
              <a:gd name="T1" fmla="*/ 45 h 90"/>
              <a:gd name="T2" fmla="*/ 89 w 91"/>
              <a:gd name="T3" fmla="*/ 36 h 90"/>
              <a:gd name="T4" fmla="*/ 87 w 91"/>
              <a:gd name="T5" fmla="*/ 27 h 90"/>
              <a:gd name="T6" fmla="*/ 83 w 91"/>
              <a:gd name="T7" fmla="*/ 20 h 90"/>
              <a:gd name="T8" fmla="*/ 77 w 91"/>
              <a:gd name="T9" fmla="*/ 12 h 90"/>
              <a:gd name="T10" fmla="*/ 71 w 91"/>
              <a:gd name="T11" fmla="*/ 7 h 90"/>
              <a:gd name="T12" fmla="*/ 63 w 91"/>
              <a:gd name="T13" fmla="*/ 3 h 90"/>
              <a:gd name="T14" fmla="*/ 54 w 91"/>
              <a:gd name="T15" fmla="*/ 0 h 90"/>
              <a:gd name="T16" fmla="*/ 45 w 91"/>
              <a:gd name="T17" fmla="*/ 0 h 90"/>
              <a:gd name="T18" fmla="*/ 36 w 91"/>
              <a:gd name="T19" fmla="*/ 0 h 90"/>
              <a:gd name="T20" fmla="*/ 28 w 91"/>
              <a:gd name="T21" fmla="*/ 3 h 90"/>
              <a:gd name="T22" fmla="*/ 20 w 91"/>
              <a:gd name="T23" fmla="*/ 7 h 90"/>
              <a:gd name="T24" fmla="*/ 13 w 91"/>
              <a:gd name="T25" fmla="*/ 12 h 90"/>
              <a:gd name="T26" fmla="*/ 8 w 91"/>
              <a:gd name="T27" fmla="*/ 20 h 90"/>
              <a:gd name="T28" fmla="*/ 4 w 91"/>
              <a:gd name="T29" fmla="*/ 27 h 90"/>
              <a:gd name="T30" fmla="*/ 0 w 91"/>
              <a:gd name="T31" fmla="*/ 36 h 90"/>
              <a:gd name="T32" fmla="*/ 0 w 91"/>
              <a:gd name="T33" fmla="*/ 45 h 90"/>
              <a:gd name="T34" fmla="*/ 0 w 91"/>
              <a:gd name="T35" fmla="*/ 54 h 90"/>
              <a:gd name="T36" fmla="*/ 4 w 91"/>
              <a:gd name="T37" fmla="*/ 62 h 90"/>
              <a:gd name="T38" fmla="*/ 8 w 91"/>
              <a:gd name="T39" fmla="*/ 70 h 90"/>
              <a:gd name="T40" fmla="*/ 13 w 91"/>
              <a:gd name="T41" fmla="*/ 77 h 90"/>
              <a:gd name="T42" fmla="*/ 20 w 91"/>
              <a:gd name="T43" fmla="*/ 82 h 90"/>
              <a:gd name="T44" fmla="*/ 28 w 91"/>
              <a:gd name="T45" fmla="*/ 87 h 90"/>
              <a:gd name="T46" fmla="*/ 36 w 91"/>
              <a:gd name="T47" fmla="*/ 89 h 90"/>
              <a:gd name="T48" fmla="*/ 45 w 91"/>
              <a:gd name="T49" fmla="*/ 90 h 90"/>
              <a:gd name="T50" fmla="*/ 54 w 91"/>
              <a:gd name="T51" fmla="*/ 89 h 90"/>
              <a:gd name="T52" fmla="*/ 63 w 91"/>
              <a:gd name="T53" fmla="*/ 87 h 90"/>
              <a:gd name="T54" fmla="*/ 71 w 91"/>
              <a:gd name="T55" fmla="*/ 82 h 90"/>
              <a:gd name="T56" fmla="*/ 77 w 91"/>
              <a:gd name="T57" fmla="*/ 77 h 90"/>
              <a:gd name="T58" fmla="*/ 83 w 91"/>
              <a:gd name="T59" fmla="*/ 70 h 90"/>
              <a:gd name="T60" fmla="*/ 87 w 91"/>
              <a:gd name="T61" fmla="*/ 62 h 90"/>
              <a:gd name="T62" fmla="*/ 89 w 91"/>
              <a:gd name="T63" fmla="*/ 54 h 90"/>
              <a:gd name="T64" fmla="*/ 91 w 91"/>
              <a:gd name="T65" fmla="*/ 4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0">
                <a:moveTo>
                  <a:pt x="91" y="45"/>
                </a:moveTo>
                <a:lnTo>
                  <a:pt x="89" y="36"/>
                </a:lnTo>
                <a:lnTo>
                  <a:pt x="87" y="27"/>
                </a:lnTo>
                <a:lnTo>
                  <a:pt x="83" y="20"/>
                </a:lnTo>
                <a:lnTo>
                  <a:pt x="77" y="12"/>
                </a:lnTo>
                <a:lnTo>
                  <a:pt x="71" y="7"/>
                </a:lnTo>
                <a:lnTo>
                  <a:pt x="63" y="3"/>
                </a:lnTo>
                <a:lnTo>
                  <a:pt x="54" y="0"/>
                </a:lnTo>
                <a:lnTo>
                  <a:pt x="45" y="0"/>
                </a:lnTo>
                <a:lnTo>
                  <a:pt x="36" y="0"/>
                </a:lnTo>
                <a:lnTo>
                  <a:pt x="28" y="3"/>
                </a:lnTo>
                <a:lnTo>
                  <a:pt x="20" y="7"/>
                </a:lnTo>
                <a:lnTo>
                  <a:pt x="13" y="12"/>
                </a:lnTo>
                <a:lnTo>
                  <a:pt x="8" y="20"/>
                </a:lnTo>
                <a:lnTo>
                  <a:pt x="4" y="27"/>
                </a:lnTo>
                <a:lnTo>
                  <a:pt x="0" y="36"/>
                </a:lnTo>
                <a:lnTo>
                  <a:pt x="0" y="45"/>
                </a:lnTo>
                <a:lnTo>
                  <a:pt x="0" y="54"/>
                </a:lnTo>
                <a:lnTo>
                  <a:pt x="4" y="62"/>
                </a:lnTo>
                <a:lnTo>
                  <a:pt x="8" y="70"/>
                </a:lnTo>
                <a:lnTo>
                  <a:pt x="13" y="77"/>
                </a:lnTo>
                <a:lnTo>
                  <a:pt x="20" y="82"/>
                </a:lnTo>
                <a:lnTo>
                  <a:pt x="28" y="87"/>
                </a:lnTo>
                <a:lnTo>
                  <a:pt x="36" y="89"/>
                </a:lnTo>
                <a:lnTo>
                  <a:pt x="45" y="90"/>
                </a:lnTo>
                <a:lnTo>
                  <a:pt x="54" y="89"/>
                </a:lnTo>
                <a:lnTo>
                  <a:pt x="63" y="87"/>
                </a:lnTo>
                <a:lnTo>
                  <a:pt x="71" y="82"/>
                </a:lnTo>
                <a:lnTo>
                  <a:pt x="77" y="77"/>
                </a:lnTo>
                <a:lnTo>
                  <a:pt x="83" y="70"/>
                </a:lnTo>
                <a:lnTo>
                  <a:pt x="87" y="62"/>
                </a:lnTo>
                <a:lnTo>
                  <a:pt x="89" y="54"/>
                </a:lnTo>
                <a:lnTo>
                  <a:pt x="91" y="45"/>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44"/>
          <p:cNvSpPr>
            <a:spLocks/>
          </p:cNvSpPr>
          <p:nvPr/>
        </p:nvSpPr>
        <p:spPr bwMode="auto">
          <a:xfrm>
            <a:off x="2287588" y="3252829"/>
            <a:ext cx="144463" cy="142875"/>
          </a:xfrm>
          <a:custGeom>
            <a:avLst/>
            <a:gdLst>
              <a:gd name="T0" fmla="*/ 91 w 91"/>
              <a:gd name="T1" fmla="*/ 45 h 90"/>
              <a:gd name="T2" fmla="*/ 89 w 91"/>
              <a:gd name="T3" fmla="*/ 36 h 90"/>
              <a:gd name="T4" fmla="*/ 87 w 91"/>
              <a:gd name="T5" fmla="*/ 27 h 90"/>
              <a:gd name="T6" fmla="*/ 83 w 91"/>
              <a:gd name="T7" fmla="*/ 20 h 90"/>
              <a:gd name="T8" fmla="*/ 77 w 91"/>
              <a:gd name="T9" fmla="*/ 12 h 90"/>
              <a:gd name="T10" fmla="*/ 71 w 91"/>
              <a:gd name="T11" fmla="*/ 7 h 90"/>
              <a:gd name="T12" fmla="*/ 63 w 91"/>
              <a:gd name="T13" fmla="*/ 3 h 90"/>
              <a:gd name="T14" fmla="*/ 54 w 91"/>
              <a:gd name="T15" fmla="*/ 0 h 90"/>
              <a:gd name="T16" fmla="*/ 45 w 91"/>
              <a:gd name="T17" fmla="*/ 0 h 90"/>
              <a:gd name="T18" fmla="*/ 36 w 91"/>
              <a:gd name="T19" fmla="*/ 0 h 90"/>
              <a:gd name="T20" fmla="*/ 28 w 91"/>
              <a:gd name="T21" fmla="*/ 3 h 90"/>
              <a:gd name="T22" fmla="*/ 20 w 91"/>
              <a:gd name="T23" fmla="*/ 7 h 90"/>
              <a:gd name="T24" fmla="*/ 13 w 91"/>
              <a:gd name="T25" fmla="*/ 12 h 90"/>
              <a:gd name="T26" fmla="*/ 8 w 91"/>
              <a:gd name="T27" fmla="*/ 20 h 90"/>
              <a:gd name="T28" fmla="*/ 4 w 91"/>
              <a:gd name="T29" fmla="*/ 27 h 90"/>
              <a:gd name="T30" fmla="*/ 0 w 91"/>
              <a:gd name="T31" fmla="*/ 36 h 90"/>
              <a:gd name="T32" fmla="*/ 0 w 91"/>
              <a:gd name="T33" fmla="*/ 45 h 90"/>
              <a:gd name="T34" fmla="*/ 0 w 91"/>
              <a:gd name="T35" fmla="*/ 54 h 90"/>
              <a:gd name="T36" fmla="*/ 4 w 91"/>
              <a:gd name="T37" fmla="*/ 62 h 90"/>
              <a:gd name="T38" fmla="*/ 8 w 91"/>
              <a:gd name="T39" fmla="*/ 70 h 90"/>
              <a:gd name="T40" fmla="*/ 13 w 91"/>
              <a:gd name="T41" fmla="*/ 77 h 90"/>
              <a:gd name="T42" fmla="*/ 20 w 91"/>
              <a:gd name="T43" fmla="*/ 82 h 90"/>
              <a:gd name="T44" fmla="*/ 28 w 91"/>
              <a:gd name="T45" fmla="*/ 87 h 90"/>
              <a:gd name="T46" fmla="*/ 36 w 91"/>
              <a:gd name="T47" fmla="*/ 89 h 90"/>
              <a:gd name="T48" fmla="*/ 45 w 91"/>
              <a:gd name="T49" fmla="*/ 90 h 90"/>
              <a:gd name="T50" fmla="*/ 54 w 91"/>
              <a:gd name="T51" fmla="*/ 89 h 90"/>
              <a:gd name="T52" fmla="*/ 63 w 91"/>
              <a:gd name="T53" fmla="*/ 87 h 90"/>
              <a:gd name="T54" fmla="*/ 71 w 91"/>
              <a:gd name="T55" fmla="*/ 82 h 90"/>
              <a:gd name="T56" fmla="*/ 77 w 91"/>
              <a:gd name="T57" fmla="*/ 77 h 90"/>
              <a:gd name="T58" fmla="*/ 83 w 91"/>
              <a:gd name="T59" fmla="*/ 70 h 90"/>
              <a:gd name="T60" fmla="*/ 87 w 91"/>
              <a:gd name="T61" fmla="*/ 62 h 90"/>
              <a:gd name="T62" fmla="*/ 89 w 91"/>
              <a:gd name="T63" fmla="*/ 54 h 90"/>
              <a:gd name="T64" fmla="*/ 91 w 91"/>
              <a:gd name="T65" fmla="*/ 4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0">
                <a:moveTo>
                  <a:pt x="91" y="45"/>
                </a:moveTo>
                <a:lnTo>
                  <a:pt x="89" y="36"/>
                </a:lnTo>
                <a:lnTo>
                  <a:pt x="87" y="27"/>
                </a:lnTo>
                <a:lnTo>
                  <a:pt x="83" y="20"/>
                </a:lnTo>
                <a:lnTo>
                  <a:pt x="77" y="12"/>
                </a:lnTo>
                <a:lnTo>
                  <a:pt x="71" y="7"/>
                </a:lnTo>
                <a:lnTo>
                  <a:pt x="63" y="3"/>
                </a:lnTo>
                <a:lnTo>
                  <a:pt x="54" y="0"/>
                </a:lnTo>
                <a:lnTo>
                  <a:pt x="45" y="0"/>
                </a:lnTo>
                <a:lnTo>
                  <a:pt x="36" y="0"/>
                </a:lnTo>
                <a:lnTo>
                  <a:pt x="28" y="3"/>
                </a:lnTo>
                <a:lnTo>
                  <a:pt x="20" y="7"/>
                </a:lnTo>
                <a:lnTo>
                  <a:pt x="13" y="12"/>
                </a:lnTo>
                <a:lnTo>
                  <a:pt x="8" y="20"/>
                </a:lnTo>
                <a:lnTo>
                  <a:pt x="4" y="27"/>
                </a:lnTo>
                <a:lnTo>
                  <a:pt x="0" y="36"/>
                </a:lnTo>
                <a:lnTo>
                  <a:pt x="0" y="45"/>
                </a:lnTo>
                <a:lnTo>
                  <a:pt x="0" y="54"/>
                </a:lnTo>
                <a:lnTo>
                  <a:pt x="4" y="62"/>
                </a:lnTo>
                <a:lnTo>
                  <a:pt x="8" y="70"/>
                </a:lnTo>
                <a:lnTo>
                  <a:pt x="13" y="77"/>
                </a:lnTo>
                <a:lnTo>
                  <a:pt x="20" y="82"/>
                </a:lnTo>
                <a:lnTo>
                  <a:pt x="28" y="87"/>
                </a:lnTo>
                <a:lnTo>
                  <a:pt x="36" y="89"/>
                </a:lnTo>
                <a:lnTo>
                  <a:pt x="45" y="90"/>
                </a:lnTo>
                <a:lnTo>
                  <a:pt x="54" y="89"/>
                </a:lnTo>
                <a:lnTo>
                  <a:pt x="63" y="87"/>
                </a:lnTo>
                <a:lnTo>
                  <a:pt x="71" y="82"/>
                </a:lnTo>
                <a:lnTo>
                  <a:pt x="77" y="77"/>
                </a:lnTo>
                <a:lnTo>
                  <a:pt x="83" y="70"/>
                </a:lnTo>
                <a:lnTo>
                  <a:pt x="87" y="62"/>
                </a:lnTo>
                <a:lnTo>
                  <a:pt x="89" y="54"/>
                </a:lnTo>
                <a:lnTo>
                  <a:pt x="91" y="4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45"/>
          <p:cNvSpPr>
            <a:spLocks/>
          </p:cNvSpPr>
          <p:nvPr/>
        </p:nvSpPr>
        <p:spPr bwMode="auto">
          <a:xfrm>
            <a:off x="2287588" y="4700629"/>
            <a:ext cx="144463" cy="142875"/>
          </a:xfrm>
          <a:custGeom>
            <a:avLst/>
            <a:gdLst>
              <a:gd name="T0" fmla="*/ 91 w 91"/>
              <a:gd name="T1" fmla="*/ 44 h 90"/>
              <a:gd name="T2" fmla="*/ 90 w 91"/>
              <a:gd name="T3" fmla="*/ 36 h 90"/>
              <a:gd name="T4" fmla="*/ 87 w 91"/>
              <a:gd name="T5" fmla="*/ 27 h 90"/>
              <a:gd name="T6" fmla="*/ 83 w 91"/>
              <a:gd name="T7" fmla="*/ 20 h 90"/>
              <a:gd name="T8" fmla="*/ 77 w 91"/>
              <a:gd name="T9" fmla="*/ 12 h 90"/>
              <a:gd name="T10" fmla="*/ 71 w 91"/>
              <a:gd name="T11" fmla="*/ 7 h 90"/>
              <a:gd name="T12" fmla="*/ 63 w 91"/>
              <a:gd name="T13" fmla="*/ 3 h 90"/>
              <a:gd name="T14" fmla="*/ 54 w 91"/>
              <a:gd name="T15" fmla="*/ 0 h 90"/>
              <a:gd name="T16" fmla="*/ 45 w 91"/>
              <a:gd name="T17" fmla="*/ 0 h 90"/>
              <a:gd name="T18" fmla="*/ 37 w 91"/>
              <a:gd name="T19" fmla="*/ 0 h 90"/>
              <a:gd name="T20" fmla="*/ 28 w 91"/>
              <a:gd name="T21" fmla="*/ 3 h 90"/>
              <a:gd name="T22" fmla="*/ 20 w 91"/>
              <a:gd name="T23" fmla="*/ 7 h 90"/>
              <a:gd name="T24" fmla="*/ 13 w 91"/>
              <a:gd name="T25" fmla="*/ 12 h 90"/>
              <a:gd name="T26" fmla="*/ 8 w 91"/>
              <a:gd name="T27" fmla="*/ 20 h 90"/>
              <a:gd name="T28" fmla="*/ 4 w 91"/>
              <a:gd name="T29" fmla="*/ 27 h 90"/>
              <a:gd name="T30" fmla="*/ 0 w 91"/>
              <a:gd name="T31" fmla="*/ 36 h 90"/>
              <a:gd name="T32" fmla="*/ 0 w 91"/>
              <a:gd name="T33" fmla="*/ 44 h 90"/>
              <a:gd name="T34" fmla="*/ 0 w 91"/>
              <a:gd name="T35" fmla="*/ 54 h 90"/>
              <a:gd name="T36" fmla="*/ 4 w 91"/>
              <a:gd name="T37" fmla="*/ 62 h 90"/>
              <a:gd name="T38" fmla="*/ 8 w 91"/>
              <a:gd name="T39" fmla="*/ 70 h 90"/>
              <a:gd name="T40" fmla="*/ 13 w 91"/>
              <a:gd name="T41" fmla="*/ 76 h 90"/>
              <a:gd name="T42" fmla="*/ 20 w 91"/>
              <a:gd name="T43" fmla="*/ 82 h 90"/>
              <a:gd name="T44" fmla="*/ 28 w 91"/>
              <a:gd name="T45" fmla="*/ 87 h 90"/>
              <a:gd name="T46" fmla="*/ 37 w 91"/>
              <a:gd name="T47" fmla="*/ 89 h 90"/>
              <a:gd name="T48" fmla="*/ 45 w 91"/>
              <a:gd name="T49" fmla="*/ 90 h 90"/>
              <a:gd name="T50" fmla="*/ 54 w 91"/>
              <a:gd name="T51" fmla="*/ 89 h 90"/>
              <a:gd name="T52" fmla="*/ 63 w 91"/>
              <a:gd name="T53" fmla="*/ 87 h 90"/>
              <a:gd name="T54" fmla="*/ 71 w 91"/>
              <a:gd name="T55" fmla="*/ 82 h 90"/>
              <a:gd name="T56" fmla="*/ 77 w 91"/>
              <a:gd name="T57" fmla="*/ 76 h 90"/>
              <a:gd name="T58" fmla="*/ 83 w 91"/>
              <a:gd name="T59" fmla="*/ 70 h 90"/>
              <a:gd name="T60" fmla="*/ 87 w 91"/>
              <a:gd name="T61" fmla="*/ 62 h 90"/>
              <a:gd name="T62" fmla="*/ 90 w 91"/>
              <a:gd name="T63" fmla="*/ 54 h 90"/>
              <a:gd name="T64" fmla="*/ 91 w 91"/>
              <a:gd name="T65" fmla="*/ 4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0">
                <a:moveTo>
                  <a:pt x="91" y="44"/>
                </a:moveTo>
                <a:lnTo>
                  <a:pt x="90" y="36"/>
                </a:lnTo>
                <a:lnTo>
                  <a:pt x="87" y="27"/>
                </a:lnTo>
                <a:lnTo>
                  <a:pt x="83" y="20"/>
                </a:lnTo>
                <a:lnTo>
                  <a:pt x="77" y="12"/>
                </a:lnTo>
                <a:lnTo>
                  <a:pt x="71" y="7"/>
                </a:lnTo>
                <a:lnTo>
                  <a:pt x="63" y="3"/>
                </a:lnTo>
                <a:lnTo>
                  <a:pt x="54" y="0"/>
                </a:lnTo>
                <a:lnTo>
                  <a:pt x="45" y="0"/>
                </a:lnTo>
                <a:lnTo>
                  <a:pt x="37" y="0"/>
                </a:lnTo>
                <a:lnTo>
                  <a:pt x="28" y="3"/>
                </a:lnTo>
                <a:lnTo>
                  <a:pt x="20" y="7"/>
                </a:lnTo>
                <a:lnTo>
                  <a:pt x="13" y="12"/>
                </a:lnTo>
                <a:lnTo>
                  <a:pt x="8" y="20"/>
                </a:lnTo>
                <a:lnTo>
                  <a:pt x="4" y="27"/>
                </a:lnTo>
                <a:lnTo>
                  <a:pt x="0" y="36"/>
                </a:lnTo>
                <a:lnTo>
                  <a:pt x="0" y="44"/>
                </a:lnTo>
                <a:lnTo>
                  <a:pt x="0" y="54"/>
                </a:lnTo>
                <a:lnTo>
                  <a:pt x="4" y="62"/>
                </a:lnTo>
                <a:lnTo>
                  <a:pt x="8" y="70"/>
                </a:lnTo>
                <a:lnTo>
                  <a:pt x="13" y="76"/>
                </a:lnTo>
                <a:lnTo>
                  <a:pt x="20" y="82"/>
                </a:lnTo>
                <a:lnTo>
                  <a:pt x="28" y="87"/>
                </a:lnTo>
                <a:lnTo>
                  <a:pt x="37" y="89"/>
                </a:lnTo>
                <a:lnTo>
                  <a:pt x="45" y="90"/>
                </a:lnTo>
                <a:lnTo>
                  <a:pt x="54" y="89"/>
                </a:lnTo>
                <a:lnTo>
                  <a:pt x="63" y="87"/>
                </a:lnTo>
                <a:lnTo>
                  <a:pt x="71" y="82"/>
                </a:lnTo>
                <a:lnTo>
                  <a:pt x="77" y="76"/>
                </a:lnTo>
                <a:lnTo>
                  <a:pt x="83" y="70"/>
                </a:lnTo>
                <a:lnTo>
                  <a:pt x="87" y="62"/>
                </a:lnTo>
                <a:lnTo>
                  <a:pt x="90" y="54"/>
                </a:lnTo>
                <a:lnTo>
                  <a:pt x="91" y="44"/>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46"/>
          <p:cNvSpPr>
            <a:spLocks/>
          </p:cNvSpPr>
          <p:nvPr/>
        </p:nvSpPr>
        <p:spPr bwMode="auto">
          <a:xfrm>
            <a:off x="2287588" y="4700629"/>
            <a:ext cx="144463" cy="142875"/>
          </a:xfrm>
          <a:custGeom>
            <a:avLst/>
            <a:gdLst>
              <a:gd name="T0" fmla="*/ 91 w 91"/>
              <a:gd name="T1" fmla="*/ 44 h 90"/>
              <a:gd name="T2" fmla="*/ 90 w 91"/>
              <a:gd name="T3" fmla="*/ 36 h 90"/>
              <a:gd name="T4" fmla="*/ 87 w 91"/>
              <a:gd name="T5" fmla="*/ 27 h 90"/>
              <a:gd name="T6" fmla="*/ 83 w 91"/>
              <a:gd name="T7" fmla="*/ 20 h 90"/>
              <a:gd name="T8" fmla="*/ 77 w 91"/>
              <a:gd name="T9" fmla="*/ 12 h 90"/>
              <a:gd name="T10" fmla="*/ 71 w 91"/>
              <a:gd name="T11" fmla="*/ 7 h 90"/>
              <a:gd name="T12" fmla="*/ 63 w 91"/>
              <a:gd name="T13" fmla="*/ 3 h 90"/>
              <a:gd name="T14" fmla="*/ 54 w 91"/>
              <a:gd name="T15" fmla="*/ 0 h 90"/>
              <a:gd name="T16" fmla="*/ 45 w 91"/>
              <a:gd name="T17" fmla="*/ 0 h 90"/>
              <a:gd name="T18" fmla="*/ 37 w 91"/>
              <a:gd name="T19" fmla="*/ 0 h 90"/>
              <a:gd name="T20" fmla="*/ 28 w 91"/>
              <a:gd name="T21" fmla="*/ 3 h 90"/>
              <a:gd name="T22" fmla="*/ 20 w 91"/>
              <a:gd name="T23" fmla="*/ 7 h 90"/>
              <a:gd name="T24" fmla="*/ 13 w 91"/>
              <a:gd name="T25" fmla="*/ 12 h 90"/>
              <a:gd name="T26" fmla="*/ 8 w 91"/>
              <a:gd name="T27" fmla="*/ 20 h 90"/>
              <a:gd name="T28" fmla="*/ 4 w 91"/>
              <a:gd name="T29" fmla="*/ 27 h 90"/>
              <a:gd name="T30" fmla="*/ 0 w 91"/>
              <a:gd name="T31" fmla="*/ 36 h 90"/>
              <a:gd name="T32" fmla="*/ 0 w 91"/>
              <a:gd name="T33" fmla="*/ 44 h 90"/>
              <a:gd name="T34" fmla="*/ 0 w 91"/>
              <a:gd name="T35" fmla="*/ 54 h 90"/>
              <a:gd name="T36" fmla="*/ 4 w 91"/>
              <a:gd name="T37" fmla="*/ 62 h 90"/>
              <a:gd name="T38" fmla="*/ 8 w 91"/>
              <a:gd name="T39" fmla="*/ 70 h 90"/>
              <a:gd name="T40" fmla="*/ 13 w 91"/>
              <a:gd name="T41" fmla="*/ 76 h 90"/>
              <a:gd name="T42" fmla="*/ 20 w 91"/>
              <a:gd name="T43" fmla="*/ 82 h 90"/>
              <a:gd name="T44" fmla="*/ 28 w 91"/>
              <a:gd name="T45" fmla="*/ 87 h 90"/>
              <a:gd name="T46" fmla="*/ 37 w 91"/>
              <a:gd name="T47" fmla="*/ 89 h 90"/>
              <a:gd name="T48" fmla="*/ 45 w 91"/>
              <a:gd name="T49" fmla="*/ 90 h 90"/>
              <a:gd name="T50" fmla="*/ 54 w 91"/>
              <a:gd name="T51" fmla="*/ 89 h 90"/>
              <a:gd name="T52" fmla="*/ 63 w 91"/>
              <a:gd name="T53" fmla="*/ 87 h 90"/>
              <a:gd name="T54" fmla="*/ 71 w 91"/>
              <a:gd name="T55" fmla="*/ 82 h 90"/>
              <a:gd name="T56" fmla="*/ 77 w 91"/>
              <a:gd name="T57" fmla="*/ 76 h 90"/>
              <a:gd name="T58" fmla="*/ 83 w 91"/>
              <a:gd name="T59" fmla="*/ 70 h 90"/>
              <a:gd name="T60" fmla="*/ 87 w 91"/>
              <a:gd name="T61" fmla="*/ 62 h 90"/>
              <a:gd name="T62" fmla="*/ 90 w 91"/>
              <a:gd name="T63" fmla="*/ 54 h 90"/>
              <a:gd name="T64" fmla="*/ 91 w 91"/>
              <a:gd name="T65" fmla="*/ 4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90">
                <a:moveTo>
                  <a:pt x="91" y="44"/>
                </a:moveTo>
                <a:lnTo>
                  <a:pt x="90" y="36"/>
                </a:lnTo>
                <a:lnTo>
                  <a:pt x="87" y="27"/>
                </a:lnTo>
                <a:lnTo>
                  <a:pt x="83" y="20"/>
                </a:lnTo>
                <a:lnTo>
                  <a:pt x="77" y="12"/>
                </a:lnTo>
                <a:lnTo>
                  <a:pt x="71" y="7"/>
                </a:lnTo>
                <a:lnTo>
                  <a:pt x="63" y="3"/>
                </a:lnTo>
                <a:lnTo>
                  <a:pt x="54" y="0"/>
                </a:lnTo>
                <a:lnTo>
                  <a:pt x="45" y="0"/>
                </a:lnTo>
                <a:lnTo>
                  <a:pt x="37" y="0"/>
                </a:lnTo>
                <a:lnTo>
                  <a:pt x="28" y="3"/>
                </a:lnTo>
                <a:lnTo>
                  <a:pt x="20" y="7"/>
                </a:lnTo>
                <a:lnTo>
                  <a:pt x="13" y="12"/>
                </a:lnTo>
                <a:lnTo>
                  <a:pt x="8" y="20"/>
                </a:lnTo>
                <a:lnTo>
                  <a:pt x="4" y="27"/>
                </a:lnTo>
                <a:lnTo>
                  <a:pt x="0" y="36"/>
                </a:lnTo>
                <a:lnTo>
                  <a:pt x="0" y="44"/>
                </a:lnTo>
                <a:lnTo>
                  <a:pt x="0" y="54"/>
                </a:lnTo>
                <a:lnTo>
                  <a:pt x="4" y="62"/>
                </a:lnTo>
                <a:lnTo>
                  <a:pt x="8" y="70"/>
                </a:lnTo>
                <a:lnTo>
                  <a:pt x="13" y="76"/>
                </a:lnTo>
                <a:lnTo>
                  <a:pt x="20" y="82"/>
                </a:lnTo>
                <a:lnTo>
                  <a:pt x="28" y="87"/>
                </a:lnTo>
                <a:lnTo>
                  <a:pt x="37" y="89"/>
                </a:lnTo>
                <a:lnTo>
                  <a:pt x="45" y="90"/>
                </a:lnTo>
                <a:lnTo>
                  <a:pt x="54" y="89"/>
                </a:lnTo>
                <a:lnTo>
                  <a:pt x="63" y="87"/>
                </a:lnTo>
                <a:lnTo>
                  <a:pt x="71" y="82"/>
                </a:lnTo>
                <a:lnTo>
                  <a:pt x="77" y="76"/>
                </a:lnTo>
                <a:lnTo>
                  <a:pt x="83" y="70"/>
                </a:lnTo>
                <a:lnTo>
                  <a:pt x="87" y="62"/>
                </a:lnTo>
                <a:lnTo>
                  <a:pt x="90" y="54"/>
                </a:lnTo>
                <a:lnTo>
                  <a:pt x="91" y="44"/>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47"/>
          <p:cNvSpPr>
            <a:spLocks/>
          </p:cNvSpPr>
          <p:nvPr/>
        </p:nvSpPr>
        <p:spPr bwMode="auto">
          <a:xfrm>
            <a:off x="3367088" y="3510004"/>
            <a:ext cx="146050" cy="144463"/>
          </a:xfrm>
          <a:custGeom>
            <a:avLst/>
            <a:gdLst>
              <a:gd name="T0" fmla="*/ 92 w 92"/>
              <a:gd name="T1" fmla="*/ 45 h 91"/>
              <a:gd name="T2" fmla="*/ 91 w 92"/>
              <a:gd name="T3" fmla="*/ 36 h 91"/>
              <a:gd name="T4" fmla="*/ 88 w 92"/>
              <a:gd name="T5" fmla="*/ 28 h 91"/>
              <a:gd name="T6" fmla="*/ 84 w 92"/>
              <a:gd name="T7" fmla="*/ 20 h 91"/>
              <a:gd name="T8" fmla="*/ 78 w 92"/>
              <a:gd name="T9" fmla="*/ 13 h 91"/>
              <a:gd name="T10" fmla="*/ 72 w 92"/>
              <a:gd name="T11" fmla="*/ 8 h 91"/>
              <a:gd name="T12" fmla="*/ 64 w 92"/>
              <a:gd name="T13" fmla="*/ 4 h 91"/>
              <a:gd name="T14" fmla="*/ 56 w 92"/>
              <a:gd name="T15" fmla="*/ 0 h 91"/>
              <a:gd name="T16" fmla="*/ 46 w 92"/>
              <a:gd name="T17" fmla="*/ 0 h 91"/>
              <a:gd name="T18" fmla="*/ 37 w 92"/>
              <a:gd name="T19" fmla="*/ 0 h 91"/>
              <a:gd name="T20" fmla="*/ 28 w 92"/>
              <a:gd name="T21" fmla="*/ 4 h 91"/>
              <a:gd name="T22" fmla="*/ 20 w 92"/>
              <a:gd name="T23" fmla="*/ 8 h 91"/>
              <a:gd name="T24" fmla="*/ 14 w 92"/>
              <a:gd name="T25" fmla="*/ 13 h 91"/>
              <a:gd name="T26" fmla="*/ 8 w 92"/>
              <a:gd name="T27" fmla="*/ 20 h 91"/>
              <a:gd name="T28" fmla="*/ 4 w 92"/>
              <a:gd name="T29" fmla="*/ 28 h 91"/>
              <a:gd name="T30" fmla="*/ 2 w 92"/>
              <a:gd name="T31" fmla="*/ 36 h 91"/>
              <a:gd name="T32" fmla="*/ 0 w 92"/>
              <a:gd name="T33" fmla="*/ 45 h 91"/>
              <a:gd name="T34" fmla="*/ 2 w 92"/>
              <a:gd name="T35" fmla="*/ 54 h 91"/>
              <a:gd name="T36" fmla="*/ 4 w 92"/>
              <a:gd name="T37" fmla="*/ 63 h 91"/>
              <a:gd name="T38" fmla="*/ 8 w 92"/>
              <a:gd name="T39" fmla="*/ 71 h 91"/>
              <a:gd name="T40" fmla="*/ 14 w 92"/>
              <a:gd name="T41" fmla="*/ 77 h 91"/>
              <a:gd name="T42" fmla="*/ 20 w 92"/>
              <a:gd name="T43" fmla="*/ 83 h 91"/>
              <a:gd name="T44" fmla="*/ 28 w 92"/>
              <a:gd name="T45" fmla="*/ 87 h 91"/>
              <a:gd name="T46" fmla="*/ 37 w 92"/>
              <a:gd name="T47" fmla="*/ 90 h 91"/>
              <a:gd name="T48" fmla="*/ 46 w 92"/>
              <a:gd name="T49" fmla="*/ 91 h 91"/>
              <a:gd name="T50" fmla="*/ 56 w 92"/>
              <a:gd name="T51" fmla="*/ 90 h 91"/>
              <a:gd name="T52" fmla="*/ 64 w 92"/>
              <a:gd name="T53" fmla="*/ 87 h 91"/>
              <a:gd name="T54" fmla="*/ 72 w 92"/>
              <a:gd name="T55" fmla="*/ 83 h 91"/>
              <a:gd name="T56" fmla="*/ 78 w 92"/>
              <a:gd name="T57" fmla="*/ 77 h 91"/>
              <a:gd name="T58" fmla="*/ 84 w 92"/>
              <a:gd name="T59" fmla="*/ 71 h 91"/>
              <a:gd name="T60" fmla="*/ 88 w 92"/>
              <a:gd name="T61" fmla="*/ 63 h 91"/>
              <a:gd name="T62" fmla="*/ 91 w 92"/>
              <a:gd name="T63" fmla="*/ 54 h 91"/>
              <a:gd name="T64" fmla="*/ 92 w 92"/>
              <a:gd name="T65"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1">
                <a:moveTo>
                  <a:pt x="92" y="45"/>
                </a:moveTo>
                <a:lnTo>
                  <a:pt x="91" y="36"/>
                </a:lnTo>
                <a:lnTo>
                  <a:pt x="88" y="28"/>
                </a:lnTo>
                <a:lnTo>
                  <a:pt x="84" y="20"/>
                </a:lnTo>
                <a:lnTo>
                  <a:pt x="78" y="13"/>
                </a:lnTo>
                <a:lnTo>
                  <a:pt x="72" y="8"/>
                </a:lnTo>
                <a:lnTo>
                  <a:pt x="64" y="4"/>
                </a:lnTo>
                <a:lnTo>
                  <a:pt x="56" y="0"/>
                </a:lnTo>
                <a:lnTo>
                  <a:pt x="46" y="0"/>
                </a:lnTo>
                <a:lnTo>
                  <a:pt x="37" y="0"/>
                </a:lnTo>
                <a:lnTo>
                  <a:pt x="28" y="4"/>
                </a:lnTo>
                <a:lnTo>
                  <a:pt x="20" y="8"/>
                </a:lnTo>
                <a:lnTo>
                  <a:pt x="14" y="13"/>
                </a:lnTo>
                <a:lnTo>
                  <a:pt x="8" y="20"/>
                </a:lnTo>
                <a:lnTo>
                  <a:pt x="4" y="28"/>
                </a:lnTo>
                <a:lnTo>
                  <a:pt x="2" y="36"/>
                </a:lnTo>
                <a:lnTo>
                  <a:pt x="0" y="45"/>
                </a:lnTo>
                <a:lnTo>
                  <a:pt x="2" y="54"/>
                </a:lnTo>
                <a:lnTo>
                  <a:pt x="4" y="63"/>
                </a:lnTo>
                <a:lnTo>
                  <a:pt x="8" y="71"/>
                </a:lnTo>
                <a:lnTo>
                  <a:pt x="14" y="77"/>
                </a:lnTo>
                <a:lnTo>
                  <a:pt x="20" y="83"/>
                </a:lnTo>
                <a:lnTo>
                  <a:pt x="28" y="87"/>
                </a:lnTo>
                <a:lnTo>
                  <a:pt x="37" y="90"/>
                </a:lnTo>
                <a:lnTo>
                  <a:pt x="46" y="91"/>
                </a:lnTo>
                <a:lnTo>
                  <a:pt x="56" y="90"/>
                </a:lnTo>
                <a:lnTo>
                  <a:pt x="64" y="87"/>
                </a:lnTo>
                <a:lnTo>
                  <a:pt x="72" y="83"/>
                </a:lnTo>
                <a:lnTo>
                  <a:pt x="78" y="77"/>
                </a:lnTo>
                <a:lnTo>
                  <a:pt x="84" y="71"/>
                </a:lnTo>
                <a:lnTo>
                  <a:pt x="88" y="63"/>
                </a:lnTo>
                <a:lnTo>
                  <a:pt x="91" y="54"/>
                </a:lnTo>
                <a:lnTo>
                  <a:pt x="92" y="45"/>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48"/>
          <p:cNvSpPr>
            <a:spLocks/>
          </p:cNvSpPr>
          <p:nvPr/>
        </p:nvSpPr>
        <p:spPr bwMode="auto">
          <a:xfrm>
            <a:off x="3367088" y="3510004"/>
            <a:ext cx="146050" cy="144463"/>
          </a:xfrm>
          <a:custGeom>
            <a:avLst/>
            <a:gdLst>
              <a:gd name="T0" fmla="*/ 92 w 92"/>
              <a:gd name="T1" fmla="*/ 45 h 91"/>
              <a:gd name="T2" fmla="*/ 91 w 92"/>
              <a:gd name="T3" fmla="*/ 36 h 91"/>
              <a:gd name="T4" fmla="*/ 88 w 92"/>
              <a:gd name="T5" fmla="*/ 28 h 91"/>
              <a:gd name="T6" fmla="*/ 84 w 92"/>
              <a:gd name="T7" fmla="*/ 20 h 91"/>
              <a:gd name="T8" fmla="*/ 78 w 92"/>
              <a:gd name="T9" fmla="*/ 13 h 91"/>
              <a:gd name="T10" fmla="*/ 72 w 92"/>
              <a:gd name="T11" fmla="*/ 8 h 91"/>
              <a:gd name="T12" fmla="*/ 64 w 92"/>
              <a:gd name="T13" fmla="*/ 4 h 91"/>
              <a:gd name="T14" fmla="*/ 56 w 92"/>
              <a:gd name="T15" fmla="*/ 0 h 91"/>
              <a:gd name="T16" fmla="*/ 46 w 92"/>
              <a:gd name="T17" fmla="*/ 0 h 91"/>
              <a:gd name="T18" fmla="*/ 37 w 92"/>
              <a:gd name="T19" fmla="*/ 0 h 91"/>
              <a:gd name="T20" fmla="*/ 28 w 92"/>
              <a:gd name="T21" fmla="*/ 4 h 91"/>
              <a:gd name="T22" fmla="*/ 20 w 92"/>
              <a:gd name="T23" fmla="*/ 8 h 91"/>
              <a:gd name="T24" fmla="*/ 14 w 92"/>
              <a:gd name="T25" fmla="*/ 13 h 91"/>
              <a:gd name="T26" fmla="*/ 8 w 92"/>
              <a:gd name="T27" fmla="*/ 20 h 91"/>
              <a:gd name="T28" fmla="*/ 4 w 92"/>
              <a:gd name="T29" fmla="*/ 28 h 91"/>
              <a:gd name="T30" fmla="*/ 2 w 92"/>
              <a:gd name="T31" fmla="*/ 36 h 91"/>
              <a:gd name="T32" fmla="*/ 0 w 92"/>
              <a:gd name="T33" fmla="*/ 45 h 91"/>
              <a:gd name="T34" fmla="*/ 2 w 92"/>
              <a:gd name="T35" fmla="*/ 54 h 91"/>
              <a:gd name="T36" fmla="*/ 4 w 92"/>
              <a:gd name="T37" fmla="*/ 63 h 91"/>
              <a:gd name="T38" fmla="*/ 8 w 92"/>
              <a:gd name="T39" fmla="*/ 71 h 91"/>
              <a:gd name="T40" fmla="*/ 14 w 92"/>
              <a:gd name="T41" fmla="*/ 77 h 91"/>
              <a:gd name="T42" fmla="*/ 20 w 92"/>
              <a:gd name="T43" fmla="*/ 83 h 91"/>
              <a:gd name="T44" fmla="*/ 28 w 92"/>
              <a:gd name="T45" fmla="*/ 87 h 91"/>
              <a:gd name="T46" fmla="*/ 37 w 92"/>
              <a:gd name="T47" fmla="*/ 90 h 91"/>
              <a:gd name="T48" fmla="*/ 46 w 92"/>
              <a:gd name="T49" fmla="*/ 91 h 91"/>
              <a:gd name="T50" fmla="*/ 56 w 92"/>
              <a:gd name="T51" fmla="*/ 90 h 91"/>
              <a:gd name="T52" fmla="*/ 64 w 92"/>
              <a:gd name="T53" fmla="*/ 87 h 91"/>
              <a:gd name="T54" fmla="*/ 72 w 92"/>
              <a:gd name="T55" fmla="*/ 83 h 91"/>
              <a:gd name="T56" fmla="*/ 78 w 92"/>
              <a:gd name="T57" fmla="*/ 77 h 91"/>
              <a:gd name="T58" fmla="*/ 84 w 92"/>
              <a:gd name="T59" fmla="*/ 71 h 91"/>
              <a:gd name="T60" fmla="*/ 88 w 92"/>
              <a:gd name="T61" fmla="*/ 63 h 91"/>
              <a:gd name="T62" fmla="*/ 91 w 92"/>
              <a:gd name="T63" fmla="*/ 54 h 91"/>
              <a:gd name="T64" fmla="*/ 92 w 92"/>
              <a:gd name="T65"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91">
                <a:moveTo>
                  <a:pt x="92" y="45"/>
                </a:moveTo>
                <a:lnTo>
                  <a:pt x="91" y="36"/>
                </a:lnTo>
                <a:lnTo>
                  <a:pt x="88" y="28"/>
                </a:lnTo>
                <a:lnTo>
                  <a:pt x="84" y="20"/>
                </a:lnTo>
                <a:lnTo>
                  <a:pt x="78" y="13"/>
                </a:lnTo>
                <a:lnTo>
                  <a:pt x="72" y="8"/>
                </a:lnTo>
                <a:lnTo>
                  <a:pt x="64" y="4"/>
                </a:lnTo>
                <a:lnTo>
                  <a:pt x="56" y="0"/>
                </a:lnTo>
                <a:lnTo>
                  <a:pt x="46" y="0"/>
                </a:lnTo>
                <a:lnTo>
                  <a:pt x="37" y="0"/>
                </a:lnTo>
                <a:lnTo>
                  <a:pt x="28" y="4"/>
                </a:lnTo>
                <a:lnTo>
                  <a:pt x="20" y="8"/>
                </a:lnTo>
                <a:lnTo>
                  <a:pt x="14" y="13"/>
                </a:lnTo>
                <a:lnTo>
                  <a:pt x="8" y="20"/>
                </a:lnTo>
                <a:lnTo>
                  <a:pt x="4" y="28"/>
                </a:lnTo>
                <a:lnTo>
                  <a:pt x="2" y="36"/>
                </a:lnTo>
                <a:lnTo>
                  <a:pt x="0" y="45"/>
                </a:lnTo>
                <a:lnTo>
                  <a:pt x="2" y="54"/>
                </a:lnTo>
                <a:lnTo>
                  <a:pt x="4" y="63"/>
                </a:lnTo>
                <a:lnTo>
                  <a:pt x="8" y="71"/>
                </a:lnTo>
                <a:lnTo>
                  <a:pt x="14" y="77"/>
                </a:lnTo>
                <a:lnTo>
                  <a:pt x="20" y="83"/>
                </a:lnTo>
                <a:lnTo>
                  <a:pt x="28" y="87"/>
                </a:lnTo>
                <a:lnTo>
                  <a:pt x="37" y="90"/>
                </a:lnTo>
                <a:lnTo>
                  <a:pt x="46" y="91"/>
                </a:lnTo>
                <a:lnTo>
                  <a:pt x="56" y="90"/>
                </a:lnTo>
                <a:lnTo>
                  <a:pt x="64" y="87"/>
                </a:lnTo>
                <a:lnTo>
                  <a:pt x="72" y="83"/>
                </a:lnTo>
                <a:lnTo>
                  <a:pt x="78" y="77"/>
                </a:lnTo>
                <a:lnTo>
                  <a:pt x="84" y="71"/>
                </a:lnTo>
                <a:lnTo>
                  <a:pt x="88" y="63"/>
                </a:lnTo>
                <a:lnTo>
                  <a:pt x="91" y="54"/>
                </a:lnTo>
                <a:lnTo>
                  <a:pt x="92" y="4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49"/>
          <p:cNvSpPr>
            <a:spLocks/>
          </p:cNvSpPr>
          <p:nvPr/>
        </p:nvSpPr>
        <p:spPr bwMode="auto">
          <a:xfrm>
            <a:off x="2324100" y="2284454"/>
            <a:ext cx="142875" cy="142875"/>
          </a:xfrm>
          <a:custGeom>
            <a:avLst/>
            <a:gdLst>
              <a:gd name="T0" fmla="*/ 90 w 90"/>
              <a:gd name="T1" fmla="*/ 45 h 90"/>
              <a:gd name="T2" fmla="*/ 90 w 90"/>
              <a:gd name="T3" fmla="*/ 36 h 90"/>
              <a:gd name="T4" fmla="*/ 86 w 90"/>
              <a:gd name="T5" fmla="*/ 27 h 90"/>
              <a:gd name="T6" fmla="*/ 82 w 90"/>
              <a:gd name="T7" fmla="*/ 20 h 90"/>
              <a:gd name="T8" fmla="*/ 77 w 90"/>
              <a:gd name="T9" fmla="*/ 13 h 90"/>
              <a:gd name="T10" fmla="*/ 70 w 90"/>
              <a:gd name="T11" fmla="*/ 7 h 90"/>
              <a:gd name="T12" fmla="*/ 62 w 90"/>
              <a:gd name="T13" fmla="*/ 3 h 90"/>
              <a:gd name="T14" fmla="*/ 54 w 90"/>
              <a:gd name="T15" fmla="*/ 1 h 90"/>
              <a:gd name="T16" fmla="*/ 45 w 90"/>
              <a:gd name="T17" fmla="*/ 0 h 90"/>
              <a:gd name="T18" fmla="*/ 36 w 90"/>
              <a:gd name="T19" fmla="*/ 1 h 90"/>
              <a:gd name="T20" fmla="*/ 27 w 90"/>
              <a:gd name="T21" fmla="*/ 3 h 90"/>
              <a:gd name="T22" fmla="*/ 20 w 90"/>
              <a:gd name="T23" fmla="*/ 7 h 90"/>
              <a:gd name="T24" fmla="*/ 13 w 90"/>
              <a:gd name="T25" fmla="*/ 13 h 90"/>
              <a:gd name="T26" fmla="*/ 7 w 90"/>
              <a:gd name="T27" fmla="*/ 20 h 90"/>
              <a:gd name="T28" fmla="*/ 3 w 90"/>
              <a:gd name="T29" fmla="*/ 27 h 90"/>
              <a:gd name="T30" fmla="*/ 1 w 90"/>
              <a:gd name="T31" fmla="*/ 36 h 90"/>
              <a:gd name="T32" fmla="*/ 0 w 90"/>
              <a:gd name="T33" fmla="*/ 45 h 90"/>
              <a:gd name="T34" fmla="*/ 1 w 90"/>
              <a:gd name="T35" fmla="*/ 54 h 90"/>
              <a:gd name="T36" fmla="*/ 3 w 90"/>
              <a:gd name="T37" fmla="*/ 62 h 90"/>
              <a:gd name="T38" fmla="*/ 7 w 90"/>
              <a:gd name="T39" fmla="*/ 70 h 90"/>
              <a:gd name="T40" fmla="*/ 13 w 90"/>
              <a:gd name="T41" fmla="*/ 77 h 90"/>
              <a:gd name="T42" fmla="*/ 20 w 90"/>
              <a:gd name="T43" fmla="*/ 82 h 90"/>
              <a:gd name="T44" fmla="*/ 27 w 90"/>
              <a:gd name="T45" fmla="*/ 87 h 90"/>
              <a:gd name="T46" fmla="*/ 36 w 90"/>
              <a:gd name="T47" fmla="*/ 90 h 90"/>
              <a:gd name="T48" fmla="*/ 45 w 90"/>
              <a:gd name="T49" fmla="*/ 90 h 90"/>
              <a:gd name="T50" fmla="*/ 54 w 90"/>
              <a:gd name="T51" fmla="*/ 90 h 90"/>
              <a:gd name="T52" fmla="*/ 62 w 90"/>
              <a:gd name="T53" fmla="*/ 87 h 90"/>
              <a:gd name="T54" fmla="*/ 70 w 90"/>
              <a:gd name="T55" fmla="*/ 82 h 90"/>
              <a:gd name="T56" fmla="*/ 77 w 90"/>
              <a:gd name="T57" fmla="*/ 77 h 90"/>
              <a:gd name="T58" fmla="*/ 82 w 90"/>
              <a:gd name="T59" fmla="*/ 70 h 90"/>
              <a:gd name="T60" fmla="*/ 86 w 90"/>
              <a:gd name="T61" fmla="*/ 62 h 90"/>
              <a:gd name="T62" fmla="*/ 90 w 90"/>
              <a:gd name="T63" fmla="*/ 54 h 90"/>
              <a:gd name="T64" fmla="*/ 90 w 90"/>
              <a:gd name="T65" fmla="*/ 4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90">
                <a:moveTo>
                  <a:pt x="90" y="45"/>
                </a:moveTo>
                <a:lnTo>
                  <a:pt x="90" y="36"/>
                </a:lnTo>
                <a:lnTo>
                  <a:pt x="86" y="27"/>
                </a:lnTo>
                <a:lnTo>
                  <a:pt x="82" y="20"/>
                </a:lnTo>
                <a:lnTo>
                  <a:pt x="77" y="13"/>
                </a:lnTo>
                <a:lnTo>
                  <a:pt x="70" y="7"/>
                </a:lnTo>
                <a:lnTo>
                  <a:pt x="62" y="3"/>
                </a:lnTo>
                <a:lnTo>
                  <a:pt x="54" y="1"/>
                </a:lnTo>
                <a:lnTo>
                  <a:pt x="45" y="0"/>
                </a:lnTo>
                <a:lnTo>
                  <a:pt x="36" y="1"/>
                </a:lnTo>
                <a:lnTo>
                  <a:pt x="27" y="3"/>
                </a:lnTo>
                <a:lnTo>
                  <a:pt x="20" y="7"/>
                </a:lnTo>
                <a:lnTo>
                  <a:pt x="13" y="13"/>
                </a:lnTo>
                <a:lnTo>
                  <a:pt x="7" y="20"/>
                </a:lnTo>
                <a:lnTo>
                  <a:pt x="3" y="27"/>
                </a:lnTo>
                <a:lnTo>
                  <a:pt x="1" y="36"/>
                </a:lnTo>
                <a:lnTo>
                  <a:pt x="0" y="45"/>
                </a:lnTo>
                <a:lnTo>
                  <a:pt x="1" y="54"/>
                </a:lnTo>
                <a:lnTo>
                  <a:pt x="3" y="62"/>
                </a:lnTo>
                <a:lnTo>
                  <a:pt x="7" y="70"/>
                </a:lnTo>
                <a:lnTo>
                  <a:pt x="13" y="77"/>
                </a:lnTo>
                <a:lnTo>
                  <a:pt x="20" y="82"/>
                </a:lnTo>
                <a:lnTo>
                  <a:pt x="27" y="87"/>
                </a:lnTo>
                <a:lnTo>
                  <a:pt x="36" y="90"/>
                </a:lnTo>
                <a:lnTo>
                  <a:pt x="45" y="90"/>
                </a:lnTo>
                <a:lnTo>
                  <a:pt x="54" y="90"/>
                </a:lnTo>
                <a:lnTo>
                  <a:pt x="62" y="87"/>
                </a:lnTo>
                <a:lnTo>
                  <a:pt x="70" y="82"/>
                </a:lnTo>
                <a:lnTo>
                  <a:pt x="77" y="77"/>
                </a:lnTo>
                <a:lnTo>
                  <a:pt x="82" y="70"/>
                </a:lnTo>
                <a:lnTo>
                  <a:pt x="86" y="62"/>
                </a:lnTo>
                <a:lnTo>
                  <a:pt x="90" y="54"/>
                </a:lnTo>
                <a:lnTo>
                  <a:pt x="90" y="45"/>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50"/>
          <p:cNvSpPr>
            <a:spLocks/>
          </p:cNvSpPr>
          <p:nvPr/>
        </p:nvSpPr>
        <p:spPr bwMode="auto">
          <a:xfrm>
            <a:off x="2324100" y="2284454"/>
            <a:ext cx="142875" cy="142875"/>
          </a:xfrm>
          <a:custGeom>
            <a:avLst/>
            <a:gdLst>
              <a:gd name="T0" fmla="*/ 90 w 90"/>
              <a:gd name="T1" fmla="*/ 45 h 90"/>
              <a:gd name="T2" fmla="*/ 90 w 90"/>
              <a:gd name="T3" fmla="*/ 36 h 90"/>
              <a:gd name="T4" fmla="*/ 86 w 90"/>
              <a:gd name="T5" fmla="*/ 27 h 90"/>
              <a:gd name="T6" fmla="*/ 82 w 90"/>
              <a:gd name="T7" fmla="*/ 20 h 90"/>
              <a:gd name="T8" fmla="*/ 77 w 90"/>
              <a:gd name="T9" fmla="*/ 13 h 90"/>
              <a:gd name="T10" fmla="*/ 70 w 90"/>
              <a:gd name="T11" fmla="*/ 7 h 90"/>
              <a:gd name="T12" fmla="*/ 62 w 90"/>
              <a:gd name="T13" fmla="*/ 3 h 90"/>
              <a:gd name="T14" fmla="*/ 54 w 90"/>
              <a:gd name="T15" fmla="*/ 1 h 90"/>
              <a:gd name="T16" fmla="*/ 45 w 90"/>
              <a:gd name="T17" fmla="*/ 0 h 90"/>
              <a:gd name="T18" fmla="*/ 36 w 90"/>
              <a:gd name="T19" fmla="*/ 1 h 90"/>
              <a:gd name="T20" fmla="*/ 27 w 90"/>
              <a:gd name="T21" fmla="*/ 3 h 90"/>
              <a:gd name="T22" fmla="*/ 20 w 90"/>
              <a:gd name="T23" fmla="*/ 7 h 90"/>
              <a:gd name="T24" fmla="*/ 13 w 90"/>
              <a:gd name="T25" fmla="*/ 13 h 90"/>
              <a:gd name="T26" fmla="*/ 7 w 90"/>
              <a:gd name="T27" fmla="*/ 20 h 90"/>
              <a:gd name="T28" fmla="*/ 3 w 90"/>
              <a:gd name="T29" fmla="*/ 27 h 90"/>
              <a:gd name="T30" fmla="*/ 1 w 90"/>
              <a:gd name="T31" fmla="*/ 36 h 90"/>
              <a:gd name="T32" fmla="*/ 0 w 90"/>
              <a:gd name="T33" fmla="*/ 45 h 90"/>
              <a:gd name="T34" fmla="*/ 1 w 90"/>
              <a:gd name="T35" fmla="*/ 54 h 90"/>
              <a:gd name="T36" fmla="*/ 3 w 90"/>
              <a:gd name="T37" fmla="*/ 62 h 90"/>
              <a:gd name="T38" fmla="*/ 7 w 90"/>
              <a:gd name="T39" fmla="*/ 70 h 90"/>
              <a:gd name="T40" fmla="*/ 13 w 90"/>
              <a:gd name="T41" fmla="*/ 77 h 90"/>
              <a:gd name="T42" fmla="*/ 20 w 90"/>
              <a:gd name="T43" fmla="*/ 82 h 90"/>
              <a:gd name="T44" fmla="*/ 27 w 90"/>
              <a:gd name="T45" fmla="*/ 87 h 90"/>
              <a:gd name="T46" fmla="*/ 36 w 90"/>
              <a:gd name="T47" fmla="*/ 90 h 90"/>
              <a:gd name="T48" fmla="*/ 45 w 90"/>
              <a:gd name="T49" fmla="*/ 90 h 90"/>
              <a:gd name="T50" fmla="*/ 54 w 90"/>
              <a:gd name="T51" fmla="*/ 90 h 90"/>
              <a:gd name="T52" fmla="*/ 62 w 90"/>
              <a:gd name="T53" fmla="*/ 87 h 90"/>
              <a:gd name="T54" fmla="*/ 70 w 90"/>
              <a:gd name="T55" fmla="*/ 82 h 90"/>
              <a:gd name="T56" fmla="*/ 77 w 90"/>
              <a:gd name="T57" fmla="*/ 77 h 90"/>
              <a:gd name="T58" fmla="*/ 82 w 90"/>
              <a:gd name="T59" fmla="*/ 70 h 90"/>
              <a:gd name="T60" fmla="*/ 86 w 90"/>
              <a:gd name="T61" fmla="*/ 62 h 90"/>
              <a:gd name="T62" fmla="*/ 90 w 90"/>
              <a:gd name="T63" fmla="*/ 54 h 90"/>
              <a:gd name="T64" fmla="*/ 90 w 90"/>
              <a:gd name="T65" fmla="*/ 4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90">
                <a:moveTo>
                  <a:pt x="90" y="45"/>
                </a:moveTo>
                <a:lnTo>
                  <a:pt x="90" y="36"/>
                </a:lnTo>
                <a:lnTo>
                  <a:pt x="86" y="27"/>
                </a:lnTo>
                <a:lnTo>
                  <a:pt x="82" y="20"/>
                </a:lnTo>
                <a:lnTo>
                  <a:pt x="77" y="13"/>
                </a:lnTo>
                <a:lnTo>
                  <a:pt x="70" y="7"/>
                </a:lnTo>
                <a:lnTo>
                  <a:pt x="62" y="3"/>
                </a:lnTo>
                <a:lnTo>
                  <a:pt x="54" y="1"/>
                </a:lnTo>
                <a:lnTo>
                  <a:pt x="45" y="0"/>
                </a:lnTo>
                <a:lnTo>
                  <a:pt x="36" y="1"/>
                </a:lnTo>
                <a:lnTo>
                  <a:pt x="27" y="3"/>
                </a:lnTo>
                <a:lnTo>
                  <a:pt x="20" y="7"/>
                </a:lnTo>
                <a:lnTo>
                  <a:pt x="13" y="13"/>
                </a:lnTo>
                <a:lnTo>
                  <a:pt x="7" y="20"/>
                </a:lnTo>
                <a:lnTo>
                  <a:pt x="3" y="27"/>
                </a:lnTo>
                <a:lnTo>
                  <a:pt x="1" y="36"/>
                </a:lnTo>
                <a:lnTo>
                  <a:pt x="0" y="45"/>
                </a:lnTo>
                <a:lnTo>
                  <a:pt x="1" y="54"/>
                </a:lnTo>
                <a:lnTo>
                  <a:pt x="3" y="62"/>
                </a:lnTo>
                <a:lnTo>
                  <a:pt x="7" y="70"/>
                </a:lnTo>
                <a:lnTo>
                  <a:pt x="13" y="77"/>
                </a:lnTo>
                <a:lnTo>
                  <a:pt x="20" y="82"/>
                </a:lnTo>
                <a:lnTo>
                  <a:pt x="27" y="87"/>
                </a:lnTo>
                <a:lnTo>
                  <a:pt x="36" y="90"/>
                </a:lnTo>
                <a:lnTo>
                  <a:pt x="45" y="90"/>
                </a:lnTo>
                <a:lnTo>
                  <a:pt x="54" y="90"/>
                </a:lnTo>
                <a:lnTo>
                  <a:pt x="62" y="87"/>
                </a:lnTo>
                <a:lnTo>
                  <a:pt x="70" y="82"/>
                </a:lnTo>
                <a:lnTo>
                  <a:pt x="77" y="77"/>
                </a:lnTo>
                <a:lnTo>
                  <a:pt x="82" y="70"/>
                </a:lnTo>
                <a:lnTo>
                  <a:pt x="86" y="62"/>
                </a:lnTo>
                <a:lnTo>
                  <a:pt x="90" y="54"/>
                </a:lnTo>
                <a:lnTo>
                  <a:pt x="90" y="4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51"/>
          <p:cNvSpPr>
            <a:spLocks noEditPoints="1"/>
          </p:cNvSpPr>
          <p:nvPr/>
        </p:nvSpPr>
        <p:spPr bwMode="auto">
          <a:xfrm>
            <a:off x="2397125" y="3919579"/>
            <a:ext cx="495300" cy="804863"/>
          </a:xfrm>
          <a:custGeom>
            <a:avLst/>
            <a:gdLst>
              <a:gd name="T0" fmla="*/ 284 w 312"/>
              <a:gd name="T1" fmla="*/ 58 h 507"/>
              <a:gd name="T2" fmla="*/ 279 w 312"/>
              <a:gd name="T3" fmla="*/ 62 h 507"/>
              <a:gd name="T4" fmla="*/ 272 w 312"/>
              <a:gd name="T5" fmla="*/ 60 h 507"/>
              <a:gd name="T6" fmla="*/ 269 w 312"/>
              <a:gd name="T7" fmla="*/ 56 h 507"/>
              <a:gd name="T8" fmla="*/ 269 w 312"/>
              <a:gd name="T9" fmla="*/ 49 h 507"/>
              <a:gd name="T10" fmla="*/ 298 w 312"/>
              <a:gd name="T11" fmla="*/ 2 h 507"/>
              <a:gd name="T12" fmla="*/ 305 w 312"/>
              <a:gd name="T13" fmla="*/ 0 h 507"/>
              <a:gd name="T14" fmla="*/ 310 w 312"/>
              <a:gd name="T15" fmla="*/ 4 h 507"/>
              <a:gd name="T16" fmla="*/ 312 w 312"/>
              <a:gd name="T17" fmla="*/ 10 h 507"/>
              <a:gd name="T18" fmla="*/ 311 w 312"/>
              <a:gd name="T19" fmla="*/ 13 h 507"/>
              <a:gd name="T20" fmla="*/ 230 w 312"/>
              <a:gd name="T21" fmla="*/ 147 h 507"/>
              <a:gd name="T22" fmla="*/ 225 w 312"/>
              <a:gd name="T23" fmla="*/ 151 h 507"/>
              <a:gd name="T24" fmla="*/ 219 w 312"/>
              <a:gd name="T25" fmla="*/ 149 h 507"/>
              <a:gd name="T26" fmla="*/ 215 w 312"/>
              <a:gd name="T27" fmla="*/ 145 h 507"/>
              <a:gd name="T28" fmla="*/ 216 w 312"/>
              <a:gd name="T29" fmla="*/ 138 h 507"/>
              <a:gd name="T30" fmla="*/ 245 w 312"/>
              <a:gd name="T31" fmla="*/ 91 h 507"/>
              <a:gd name="T32" fmla="*/ 251 w 312"/>
              <a:gd name="T33" fmla="*/ 89 h 507"/>
              <a:gd name="T34" fmla="*/ 257 w 312"/>
              <a:gd name="T35" fmla="*/ 92 h 507"/>
              <a:gd name="T36" fmla="*/ 258 w 312"/>
              <a:gd name="T37" fmla="*/ 99 h 507"/>
              <a:gd name="T38" fmla="*/ 257 w 312"/>
              <a:gd name="T39" fmla="*/ 102 h 507"/>
              <a:gd name="T40" fmla="*/ 177 w 312"/>
              <a:gd name="T41" fmla="*/ 236 h 507"/>
              <a:gd name="T42" fmla="*/ 172 w 312"/>
              <a:gd name="T43" fmla="*/ 240 h 507"/>
              <a:gd name="T44" fmla="*/ 165 w 312"/>
              <a:gd name="T45" fmla="*/ 238 h 507"/>
              <a:gd name="T46" fmla="*/ 161 w 312"/>
              <a:gd name="T47" fmla="*/ 234 h 507"/>
              <a:gd name="T48" fmla="*/ 162 w 312"/>
              <a:gd name="T49" fmla="*/ 227 h 507"/>
              <a:gd name="T50" fmla="*/ 191 w 312"/>
              <a:gd name="T51" fmla="*/ 180 h 507"/>
              <a:gd name="T52" fmla="*/ 197 w 312"/>
              <a:gd name="T53" fmla="*/ 178 h 507"/>
              <a:gd name="T54" fmla="*/ 203 w 312"/>
              <a:gd name="T55" fmla="*/ 181 h 507"/>
              <a:gd name="T56" fmla="*/ 205 w 312"/>
              <a:gd name="T57" fmla="*/ 188 h 507"/>
              <a:gd name="T58" fmla="*/ 204 w 312"/>
              <a:gd name="T59" fmla="*/ 191 h 507"/>
              <a:gd name="T60" fmla="*/ 124 w 312"/>
              <a:gd name="T61" fmla="*/ 325 h 507"/>
              <a:gd name="T62" fmla="*/ 118 w 312"/>
              <a:gd name="T63" fmla="*/ 329 h 507"/>
              <a:gd name="T64" fmla="*/ 112 w 312"/>
              <a:gd name="T65" fmla="*/ 327 h 507"/>
              <a:gd name="T66" fmla="*/ 108 w 312"/>
              <a:gd name="T67" fmla="*/ 322 h 507"/>
              <a:gd name="T68" fmla="*/ 108 w 312"/>
              <a:gd name="T69" fmla="*/ 316 h 507"/>
              <a:gd name="T70" fmla="*/ 137 w 312"/>
              <a:gd name="T71" fmla="*/ 269 h 507"/>
              <a:gd name="T72" fmla="*/ 144 w 312"/>
              <a:gd name="T73" fmla="*/ 267 h 507"/>
              <a:gd name="T74" fmla="*/ 150 w 312"/>
              <a:gd name="T75" fmla="*/ 270 h 507"/>
              <a:gd name="T76" fmla="*/ 151 w 312"/>
              <a:gd name="T77" fmla="*/ 277 h 507"/>
              <a:gd name="T78" fmla="*/ 150 w 312"/>
              <a:gd name="T79" fmla="*/ 280 h 507"/>
              <a:gd name="T80" fmla="*/ 70 w 312"/>
              <a:gd name="T81" fmla="*/ 414 h 507"/>
              <a:gd name="T82" fmla="*/ 64 w 312"/>
              <a:gd name="T83" fmla="*/ 418 h 507"/>
              <a:gd name="T84" fmla="*/ 58 w 312"/>
              <a:gd name="T85" fmla="*/ 416 h 507"/>
              <a:gd name="T86" fmla="*/ 54 w 312"/>
              <a:gd name="T87" fmla="*/ 411 h 507"/>
              <a:gd name="T88" fmla="*/ 55 w 312"/>
              <a:gd name="T89" fmla="*/ 404 h 507"/>
              <a:gd name="T90" fmla="*/ 84 w 312"/>
              <a:gd name="T91" fmla="*/ 358 h 507"/>
              <a:gd name="T92" fmla="*/ 90 w 312"/>
              <a:gd name="T93" fmla="*/ 356 h 507"/>
              <a:gd name="T94" fmla="*/ 96 w 312"/>
              <a:gd name="T95" fmla="*/ 359 h 507"/>
              <a:gd name="T96" fmla="*/ 98 w 312"/>
              <a:gd name="T97" fmla="*/ 366 h 507"/>
              <a:gd name="T98" fmla="*/ 96 w 312"/>
              <a:gd name="T99" fmla="*/ 369 h 507"/>
              <a:gd name="T100" fmla="*/ 16 w 312"/>
              <a:gd name="T101" fmla="*/ 503 h 507"/>
              <a:gd name="T102" fmla="*/ 11 w 312"/>
              <a:gd name="T103" fmla="*/ 507 h 507"/>
              <a:gd name="T104" fmla="*/ 4 w 312"/>
              <a:gd name="T105" fmla="*/ 505 h 507"/>
              <a:gd name="T106" fmla="*/ 0 w 312"/>
              <a:gd name="T107" fmla="*/ 500 h 507"/>
              <a:gd name="T108" fmla="*/ 1 w 312"/>
              <a:gd name="T109" fmla="*/ 493 h 507"/>
              <a:gd name="T110" fmla="*/ 31 w 312"/>
              <a:gd name="T111" fmla="*/ 447 h 507"/>
              <a:gd name="T112" fmla="*/ 37 w 312"/>
              <a:gd name="T113" fmla="*/ 445 h 507"/>
              <a:gd name="T114" fmla="*/ 43 w 312"/>
              <a:gd name="T115" fmla="*/ 448 h 507"/>
              <a:gd name="T116" fmla="*/ 44 w 312"/>
              <a:gd name="T117" fmla="*/ 455 h 507"/>
              <a:gd name="T118" fmla="*/ 43 w 312"/>
              <a:gd name="T119" fmla="*/ 45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2" h="507">
                <a:moveTo>
                  <a:pt x="311" y="13"/>
                </a:moveTo>
                <a:lnTo>
                  <a:pt x="284" y="58"/>
                </a:lnTo>
                <a:lnTo>
                  <a:pt x="281" y="60"/>
                </a:lnTo>
                <a:lnTo>
                  <a:pt x="279" y="62"/>
                </a:lnTo>
                <a:lnTo>
                  <a:pt x="276" y="62"/>
                </a:lnTo>
                <a:lnTo>
                  <a:pt x="272" y="60"/>
                </a:lnTo>
                <a:lnTo>
                  <a:pt x="269" y="59"/>
                </a:lnTo>
                <a:lnTo>
                  <a:pt x="269" y="56"/>
                </a:lnTo>
                <a:lnTo>
                  <a:pt x="268" y="52"/>
                </a:lnTo>
                <a:lnTo>
                  <a:pt x="269" y="49"/>
                </a:lnTo>
                <a:lnTo>
                  <a:pt x="296" y="4"/>
                </a:lnTo>
                <a:lnTo>
                  <a:pt x="298" y="2"/>
                </a:lnTo>
                <a:lnTo>
                  <a:pt x="301" y="0"/>
                </a:lnTo>
                <a:lnTo>
                  <a:pt x="305" y="0"/>
                </a:lnTo>
                <a:lnTo>
                  <a:pt x="308" y="1"/>
                </a:lnTo>
                <a:lnTo>
                  <a:pt x="310" y="4"/>
                </a:lnTo>
                <a:lnTo>
                  <a:pt x="312" y="7"/>
                </a:lnTo>
                <a:lnTo>
                  <a:pt x="312" y="10"/>
                </a:lnTo>
                <a:lnTo>
                  <a:pt x="311" y="13"/>
                </a:lnTo>
                <a:lnTo>
                  <a:pt x="311" y="13"/>
                </a:lnTo>
                <a:close/>
                <a:moveTo>
                  <a:pt x="257" y="102"/>
                </a:moveTo>
                <a:lnTo>
                  <a:pt x="230" y="147"/>
                </a:lnTo>
                <a:lnTo>
                  <a:pt x="229" y="149"/>
                </a:lnTo>
                <a:lnTo>
                  <a:pt x="225" y="151"/>
                </a:lnTo>
                <a:lnTo>
                  <a:pt x="222" y="151"/>
                </a:lnTo>
                <a:lnTo>
                  <a:pt x="219" y="149"/>
                </a:lnTo>
                <a:lnTo>
                  <a:pt x="216" y="148"/>
                </a:lnTo>
                <a:lnTo>
                  <a:pt x="215" y="145"/>
                </a:lnTo>
                <a:lnTo>
                  <a:pt x="214" y="141"/>
                </a:lnTo>
                <a:lnTo>
                  <a:pt x="216" y="138"/>
                </a:lnTo>
                <a:lnTo>
                  <a:pt x="242" y="93"/>
                </a:lnTo>
                <a:lnTo>
                  <a:pt x="245" y="91"/>
                </a:lnTo>
                <a:lnTo>
                  <a:pt x="248" y="89"/>
                </a:lnTo>
                <a:lnTo>
                  <a:pt x="251" y="89"/>
                </a:lnTo>
                <a:lnTo>
                  <a:pt x="254" y="90"/>
                </a:lnTo>
                <a:lnTo>
                  <a:pt x="257" y="92"/>
                </a:lnTo>
                <a:lnTo>
                  <a:pt x="258" y="96"/>
                </a:lnTo>
                <a:lnTo>
                  <a:pt x="258" y="99"/>
                </a:lnTo>
                <a:lnTo>
                  <a:pt x="257" y="102"/>
                </a:lnTo>
                <a:lnTo>
                  <a:pt x="257" y="102"/>
                </a:lnTo>
                <a:close/>
                <a:moveTo>
                  <a:pt x="204" y="191"/>
                </a:moveTo>
                <a:lnTo>
                  <a:pt x="177" y="236"/>
                </a:lnTo>
                <a:lnTo>
                  <a:pt x="175" y="238"/>
                </a:lnTo>
                <a:lnTo>
                  <a:pt x="172" y="240"/>
                </a:lnTo>
                <a:lnTo>
                  <a:pt x="169" y="240"/>
                </a:lnTo>
                <a:lnTo>
                  <a:pt x="165" y="238"/>
                </a:lnTo>
                <a:lnTo>
                  <a:pt x="163" y="236"/>
                </a:lnTo>
                <a:lnTo>
                  <a:pt x="161" y="234"/>
                </a:lnTo>
                <a:lnTo>
                  <a:pt x="161" y="230"/>
                </a:lnTo>
                <a:lnTo>
                  <a:pt x="162" y="227"/>
                </a:lnTo>
                <a:lnTo>
                  <a:pt x="189" y="182"/>
                </a:lnTo>
                <a:lnTo>
                  <a:pt x="191" y="180"/>
                </a:lnTo>
                <a:lnTo>
                  <a:pt x="194" y="178"/>
                </a:lnTo>
                <a:lnTo>
                  <a:pt x="197" y="178"/>
                </a:lnTo>
                <a:lnTo>
                  <a:pt x="201" y="179"/>
                </a:lnTo>
                <a:lnTo>
                  <a:pt x="203" y="181"/>
                </a:lnTo>
                <a:lnTo>
                  <a:pt x="205" y="185"/>
                </a:lnTo>
                <a:lnTo>
                  <a:pt x="205" y="188"/>
                </a:lnTo>
                <a:lnTo>
                  <a:pt x="204" y="191"/>
                </a:lnTo>
                <a:lnTo>
                  <a:pt x="204" y="191"/>
                </a:lnTo>
                <a:close/>
                <a:moveTo>
                  <a:pt x="150" y="280"/>
                </a:moveTo>
                <a:lnTo>
                  <a:pt x="124" y="325"/>
                </a:lnTo>
                <a:lnTo>
                  <a:pt x="121" y="327"/>
                </a:lnTo>
                <a:lnTo>
                  <a:pt x="118" y="329"/>
                </a:lnTo>
                <a:lnTo>
                  <a:pt x="115" y="329"/>
                </a:lnTo>
                <a:lnTo>
                  <a:pt x="112" y="327"/>
                </a:lnTo>
                <a:lnTo>
                  <a:pt x="109" y="325"/>
                </a:lnTo>
                <a:lnTo>
                  <a:pt x="108" y="322"/>
                </a:lnTo>
                <a:lnTo>
                  <a:pt x="108" y="319"/>
                </a:lnTo>
                <a:lnTo>
                  <a:pt x="108" y="316"/>
                </a:lnTo>
                <a:lnTo>
                  <a:pt x="136" y="271"/>
                </a:lnTo>
                <a:lnTo>
                  <a:pt x="137" y="269"/>
                </a:lnTo>
                <a:lnTo>
                  <a:pt x="140" y="267"/>
                </a:lnTo>
                <a:lnTo>
                  <a:pt x="144" y="267"/>
                </a:lnTo>
                <a:lnTo>
                  <a:pt x="147" y="268"/>
                </a:lnTo>
                <a:lnTo>
                  <a:pt x="150" y="270"/>
                </a:lnTo>
                <a:lnTo>
                  <a:pt x="151" y="274"/>
                </a:lnTo>
                <a:lnTo>
                  <a:pt x="151" y="277"/>
                </a:lnTo>
                <a:lnTo>
                  <a:pt x="150" y="280"/>
                </a:lnTo>
                <a:lnTo>
                  <a:pt x="150" y="280"/>
                </a:lnTo>
                <a:close/>
                <a:moveTo>
                  <a:pt x="96" y="369"/>
                </a:moveTo>
                <a:lnTo>
                  <a:pt x="70" y="414"/>
                </a:lnTo>
                <a:lnTo>
                  <a:pt x="68" y="416"/>
                </a:lnTo>
                <a:lnTo>
                  <a:pt x="64" y="418"/>
                </a:lnTo>
                <a:lnTo>
                  <a:pt x="61" y="418"/>
                </a:lnTo>
                <a:lnTo>
                  <a:pt x="58" y="416"/>
                </a:lnTo>
                <a:lnTo>
                  <a:pt x="56" y="414"/>
                </a:lnTo>
                <a:lnTo>
                  <a:pt x="54" y="411"/>
                </a:lnTo>
                <a:lnTo>
                  <a:pt x="54" y="408"/>
                </a:lnTo>
                <a:lnTo>
                  <a:pt x="55" y="404"/>
                </a:lnTo>
                <a:lnTo>
                  <a:pt x="82" y="360"/>
                </a:lnTo>
                <a:lnTo>
                  <a:pt x="84" y="358"/>
                </a:lnTo>
                <a:lnTo>
                  <a:pt x="87" y="356"/>
                </a:lnTo>
                <a:lnTo>
                  <a:pt x="90" y="356"/>
                </a:lnTo>
                <a:lnTo>
                  <a:pt x="93" y="357"/>
                </a:lnTo>
                <a:lnTo>
                  <a:pt x="96" y="359"/>
                </a:lnTo>
                <a:lnTo>
                  <a:pt x="97" y="363"/>
                </a:lnTo>
                <a:lnTo>
                  <a:pt x="98" y="366"/>
                </a:lnTo>
                <a:lnTo>
                  <a:pt x="96" y="369"/>
                </a:lnTo>
                <a:lnTo>
                  <a:pt x="96" y="369"/>
                </a:lnTo>
                <a:close/>
                <a:moveTo>
                  <a:pt x="43" y="458"/>
                </a:moveTo>
                <a:lnTo>
                  <a:pt x="16" y="503"/>
                </a:lnTo>
                <a:lnTo>
                  <a:pt x="14" y="505"/>
                </a:lnTo>
                <a:lnTo>
                  <a:pt x="11" y="507"/>
                </a:lnTo>
                <a:lnTo>
                  <a:pt x="8" y="507"/>
                </a:lnTo>
                <a:lnTo>
                  <a:pt x="4" y="505"/>
                </a:lnTo>
                <a:lnTo>
                  <a:pt x="2" y="503"/>
                </a:lnTo>
                <a:lnTo>
                  <a:pt x="0" y="500"/>
                </a:lnTo>
                <a:lnTo>
                  <a:pt x="0" y="497"/>
                </a:lnTo>
                <a:lnTo>
                  <a:pt x="1" y="493"/>
                </a:lnTo>
                <a:lnTo>
                  <a:pt x="28" y="449"/>
                </a:lnTo>
                <a:lnTo>
                  <a:pt x="31" y="447"/>
                </a:lnTo>
                <a:lnTo>
                  <a:pt x="33" y="445"/>
                </a:lnTo>
                <a:lnTo>
                  <a:pt x="37" y="445"/>
                </a:lnTo>
                <a:lnTo>
                  <a:pt x="40" y="446"/>
                </a:lnTo>
                <a:lnTo>
                  <a:pt x="43" y="448"/>
                </a:lnTo>
                <a:lnTo>
                  <a:pt x="44" y="451"/>
                </a:lnTo>
                <a:lnTo>
                  <a:pt x="44" y="455"/>
                </a:lnTo>
                <a:lnTo>
                  <a:pt x="43" y="458"/>
                </a:lnTo>
                <a:lnTo>
                  <a:pt x="43" y="458"/>
                </a:lnTo>
                <a:close/>
              </a:path>
            </a:pathLst>
          </a:custGeom>
          <a:solidFill>
            <a:srgbClr val="3333FF"/>
          </a:solidFill>
          <a:ln w="1588">
            <a:solidFill>
              <a:srgbClr val="3333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152"/>
          <p:cNvSpPr>
            <a:spLocks noEditPoints="1"/>
          </p:cNvSpPr>
          <p:nvPr/>
        </p:nvSpPr>
        <p:spPr bwMode="auto">
          <a:xfrm>
            <a:off x="2441575" y="2381292"/>
            <a:ext cx="558800" cy="1497013"/>
          </a:xfrm>
          <a:custGeom>
            <a:avLst/>
            <a:gdLst>
              <a:gd name="T0" fmla="*/ 35 w 352"/>
              <a:gd name="T1" fmla="*/ 61 h 943"/>
              <a:gd name="T2" fmla="*/ 23 w 352"/>
              <a:gd name="T3" fmla="*/ 65 h 943"/>
              <a:gd name="T4" fmla="*/ 0 w 352"/>
              <a:gd name="T5" fmla="*/ 8 h 943"/>
              <a:gd name="T6" fmla="*/ 10 w 352"/>
              <a:gd name="T7" fmla="*/ 0 h 943"/>
              <a:gd name="T8" fmla="*/ 17 w 352"/>
              <a:gd name="T9" fmla="*/ 5 h 943"/>
              <a:gd name="T10" fmla="*/ 70 w 352"/>
              <a:gd name="T11" fmla="*/ 158 h 943"/>
              <a:gd name="T12" fmla="*/ 58 w 352"/>
              <a:gd name="T13" fmla="*/ 163 h 943"/>
              <a:gd name="T14" fmla="*/ 36 w 352"/>
              <a:gd name="T15" fmla="*/ 106 h 943"/>
              <a:gd name="T16" fmla="*/ 45 w 352"/>
              <a:gd name="T17" fmla="*/ 98 h 943"/>
              <a:gd name="T18" fmla="*/ 52 w 352"/>
              <a:gd name="T19" fmla="*/ 103 h 943"/>
              <a:gd name="T20" fmla="*/ 105 w 352"/>
              <a:gd name="T21" fmla="*/ 256 h 943"/>
              <a:gd name="T22" fmla="*/ 93 w 352"/>
              <a:gd name="T23" fmla="*/ 260 h 943"/>
              <a:gd name="T24" fmla="*/ 71 w 352"/>
              <a:gd name="T25" fmla="*/ 203 h 943"/>
              <a:gd name="T26" fmla="*/ 80 w 352"/>
              <a:gd name="T27" fmla="*/ 195 h 943"/>
              <a:gd name="T28" fmla="*/ 88 w 352"/>
              <a:gd name="T29" fmla="*/ 201 h 943"/>
              <a:gd name="T30" fmla="*/ 141 w 352"/>
              <a:gd name="T31" fmla="*/ 354 h 943"/>
              <a:gd name="T32" fmla="*/ 129 w 352"/>
              <a:gd name="T33" fmla="*/ 358 h 943"/>
              <a:gd name="T34" fmla="*/ 106 w 352"/>
              <a:gd name="T35" fmla="*/ 301 h 943"/>
              <a:gd name="T36" fmla="*/ 116 w 352"/>
              <a:gd name="T37" fmla="*/ 293 h 943"/>
              <a:gd name="T38" fmla="*/ 123 w 352"/>
              <a:gd name="T39" fmla="*/ 299 h 943"/>
              <a:gd name="T40" fmla="*/ 176 w 352"/>
              <a:gd name="T41" fmla="*/ 452 h 943"/>
              <a:gd name="T42" fmla="*/ 164 w 352"/>
              <a:gd name="T43" fmla="*/ 456 h 943"/>
              <a:gd name="T44" fmla="*/ 141 w 352"/>
              <a:gd name="T45" fmla="*/ 399 h 943"/>
              <a:gd name="T46" fmla="*/ 151 w 352"/>
              <a:gd name="T47" fmla="*/ 391 h 943"/>
              <a:gd name="T48" fmla="*/ 158 w 352"/>
              <a:gd name="T49" fmla="*/ 396 h 943"/>
              <a:gd name="T50" fmla="*/ 211 w 352"/>
              <a:gd name="T51" fmla="*/ 549 h 943"/>
              <a:gd name="T52" fmla="*/ 199 w 352"/>
              <a:gd name="T53" fmla="*/ 553 h 943"/>
              <a:gd name="T54" fmla="*/ 177 w 352"/>
              <a:gd name="T55" fmla="*/ 497 h 943"/>
              <a:gd name="T56" fmla="*/ 186 w 352"/>
              <a:gd name="T57" fmla="*/ 489 h 943"/>
              <a:gd name="T58" fmla="*/ 193 w 352"/>
              <a:gd name="T59" fmla="*/ 494 h 943"/>
              <a:gd name="T60" fmla="*/ 246 w 352"/>
              <a:gd name="T61" fmla="*/ 647 h 943"/>
              <a:gd name="T62" fmla="*/ 234 w 352"/>
              <a:gd name="T63" fmla="*/ 651 h 943"/>
              <a:gd name="T64" fmla="*/ 212 w 352"/>
              <a:gd name="T65" fmla="*/ 594 h 943"/>
              <a:gd name="T66" fmla="*/ 221 w 352"/>
              <a:gd name="T67" fmla="*/ 586 h 943"/>
              <a:gd name="T68" fmla="*/ 229 w 352"/>
              <a:gd name="T69" fmla="*/ 592 h 943"/>
              <a:gd name="T70" fmla="*/ 281 w 352"/>
              <a:gd name="T71" fmla="*/ 745 h 943"/>
              <a:gd name="T72" fmla="*/ 269 w 352"/>
              <a:gd name="T73" fmla="*/ 749 h 943"/>
              <a:gd name="T74" fmla="*/ 247 w 352"/>
              <a:gd name="T75" fmla="*/ 691 h 943"/>
              <a:gd name="T76" fmla="*/ 257 w 352"/>
              <a:gd name="T77" fmla="*/ 683 h 943"/>
              <a:gd name="T78" fmla="*/ 264 w 352"/>
              <a:gd name="T79" fmla="*/ 689 h 943"/>
              <a:gd name="T80" fmla="*/ 317 w 352"/>
              <a:gd name="T81" fmla="*/ 842 h 943"/>
              <a:gd name="T82" fmla="*/ 305 w 352"/>
              <a:gd name="T83" fmla="*/ 847 h 943"/>
              <a:gd name="T84" fmla="*/ 282 w 352"/>
              <a:gd name="T85" fmla="*/ 789 h 943"/>
              <a:gd name="T86" fmla="*/ 292 w 352"/>
              <a:gd name="T87" fmla="*/ 781 h 943"/>
              <a:gd name="T88" fmla="*/ 299 w 352"/>
              <a:gd name="T89" fmla="*/ 787 h 943"/>
              <a:gd name="T90" fmla="*/ 351 w 352"/>
              <a:gd name="T91" fmla="*/ 938 h 943"/>
              <a:gd name="T92" fmla="*/ 340 w 352"/>
              <a:gd name="T93" fmla="*/ 942 h 943"/>
              <a:gd name="T94" fmla="*/ 317 w 352"/>
              <a:gd name="T95" fmla="*/ 887 h 943"/>
              <a:gd name="T96" fmla="*/ 326 w 352"/>
              <a:gd name="T97" fmla="*/ 879 h 943"/>
              <a:gd name="T98" fmla="*/ 334 w 352"/>
              <a:gd name="T99" fmla="*/ 884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2" h="943">
                <a:moveTo>
                  <a:pt x="17" y="5"/>
                </a:moveTo>
                <a:lnTo>
                  <a:pt x="35" y="54"/>
                </a:lnTo>
                <a:lnTo>
                  <a:pt x="36" y="57"/>
                </a:lnTo>
                <a:lnTo>
                  <a:pt x="35" y="61"/>
                </a:lnTo>
                <a:lnTo>
                  <a:pt x="32" y="64"/>
                </a:lnTo>
                <a:lnTo>
                  <a:pt x="30" y="65"/>
                </a:lnTo>
                <a:lnTo>
                  <a:pt x="26" y="66"/>
                </a:lnTo>
                <a:lnTo>
                  <a:pt x="23" y="65"/>
                </a:lnTo>
                <a:lnTo>
                  <a:pt x="20" y="63"/>
                </a:lnTo>
                <a:lnTo>
                  <a:pt x="19" y="61"/>
                </a:lnTo>
                <a:lnTo>
                  <a:pt x="1" y="12"/>
                </a:lnTo>
                <a:lnTo>
                  <a:pt x="0" y="8"/>
                </a:lnTo>
                <a:lnTo>
                  <a:pt x="1" y="5"/>
                </a:lnTo>
                <a:lnTo>
                  <a:pt x="4" y="2"/>
                </a:lnTo>
                <a:lnTo>
                  <a:pt x="6" y="1"/>
                </a:lnTo>
                <a:lnTo>
                  <a:pt x="10" y="0"/>
                </a:lnTo>
                <a:lnTo>
                  <a:pt x="13" y="1"/>
                </a:lnTo>
                <a:lnTo>
                  <a:pt x="16" y="3"/>
                </a:lnTo>
                <a:lnTo>
                  <a:pt x="17" y="5"/>
                </a:lnTo>
                <a:lnTo>
                  <a:pt x="17" y="5"/>
                </a:lnTo>
                <a:close/>
                <a:moveTo>
                  <a:pt x="52" y="103"/>
                </a:moveTo>
                <a:lnTo>
                  <a:pt x="70" y="152"/>
                </a:lnTo>
                <a:lnTo>
                  <a:pt x="71" y="155"/>
                </a:lnTo>
                <a:lnTo>
                  <a:pt x="70" y="158"/>
                </a:lnTo>
                <a:lnTo>
                  <a:pt x="68" y="162"/>
                </a:lnTo>
                <a:lnTo>
                  <a:pt x="65" y="163"/>
                </a:lnTo>
                <a:lnTo>
                  <a:pt x="61" y="164"/>
                </a:lnTo>
                <a:lnTo>
                  <a:pt x="58" y="163"/>
                </a:lnTo>
                <a:lnTo>
                  <a:pt x="56" y="161"/>
                </a:lnTo>
                <a:lnTo>
                  <a:pt x="54" y="158"/>
                </a:lnTo>
                <a:lnTo>
                  <a:pt x="36" y="109"/>
                </a:lnTo>
                <a:lnTo>
                  <a:pt x="36" y="106"/>
                </a:lnTo>
                <a:lnTo>
                  <a:pt x="36" y="102"/>
                </a:lnTo>
                <a:lnTo>
                  <a:pt x="39" y="100"/>
                </a:lnTo>
                <a:lnTo>
                  <a:pt x="41" y="98"/>
                </a:lnTo>
                <a:lnTo>
                  <a:pt x="45" y="98"/>
                </a:lnTo>
                <a:lnTo>
                  <a:pt x="48" y="98"/>
                </a:lnTo>
                <a:lnTo>
                  <a:pt x="51" y="100"/>
                </a:lnTo>
                <a:lnTo>
                  <a:pt x="52" y="103"/>
                </a:lnTo>
                <a:lnTo>
                  <a:pt x="52" y="103"/>
                </a:lnTo>
                <a:close/>
                <a:moveTo>
                  <a:pt x="88" y="201"/>
                </a:moveTo>
                <a:lnTo>
                  <a:pt x="105" y="250"/>
                </a:lnTo>
                <a:lnTo>
                  <a:pt x="106" y="253"/>
                </a:lnTo>
                <a:lnTo>
                  <a:pt x="105" y="256"/>
                </a:lnTo>
                <a:lnTo>
                  <a:pt x="103" y="259"/>
                </a:lnTo>
                <a:lnTo>
                  <a:pt x="100" y="261"/>
                </a:lnTo>
                <a:lnTo>
                  <a:pt x="96" y="261"/>
                </a:lnTo>
                <a:lnTo>
                  <a:pt x="93" y="260"/>
                </a:lnTo>
                <a:lnTo>
                  <a:pt x="91" y="259"/>
                </a:lnTo>
                <a:lnTo>
                  <a:pt x="89" y="255"/>
                </a:lnTo>
                <a:lnTo>
                  <a:pt x="72" y="207"/>
                </a:lnTo>
                <a:lnTo>
                  <a:pt x="71" y="203"/>
                </a:lnTo>
                <a:lnTo>
                  <a:pt x="72" y="200"/>
                </a:lnTo>
                <a:lnTo>
                  <a:pt x="74" y="198"/>
                </a:lnTo>
                <a:lnTo>
                  <a:pt x="76" y="196"/>
                </a:lnTo>
                <a:lnTo>
                  <a:pt x="80" y="195"/>
                </a:lnTo>
                <a:lnTo>
                  <a:pt x="84" y="196"/>
                </a:lnTo>
                <a:lnTo>
                  <a:pt x="86" y="198"/>
                </a:lnTo>
                <a:lnTo>
                  <a:pt x="88" y="201"/>
                </a:lnTo>
                <a:lnTo>
                  <a:pt x="88" y="201"/>
                </a:lnTo>
                <a:close/>
                <a:moveTo>
                  <a:pt x="123" y="299"/>
                </a:moveTo>
                <a:lnTo>
                  <a:pt x="141" y="348"/>
                </a:lnTo>
                <a:lnTo>
                  <a:pt x="141" y="351"/>
                </a:lnTo>
                <a:lnTo>
                  <a:pt x="141" y="354"/>
                </a:lnTo>
                <a:lnTo>
                  <a:pt x="138" y="356"/>
                </a:lnTo>
                <a:lnTo>
                  <a:pt x="136" y="359"/>
                </a:lnTo>
                <a:lnTo>
                  <a:pt x="132" y="359"/>
                </a:lnTo>
                <a:lnTo>
                  <a:pt x="129" y="358"/>
                </a:lnTo>
                <a:lnTo>
                  <a:pt x="126" y="356"/>
                </a:lnTo>
                <a:lnTo>
                  <a:pt x="125" y="353"/>
                </a:lnTo>
                <a:lnTo>
                  <a:pt x="107" y="304"/>
                </a:lnTo>
                <a:lnTo>
                  <a:pt x="106" y="301"/>
                </a:lnTo>
                <a:lnTo>
                  <a:pt x="107" y="298"/>
                </a:lnTo>
                <a:lnTo>
                  <a:pt x="109" y="295"/>
                </a:lnTo>
                <a:lnTo>
                  <a:pt x="112" y="293"/>
                </a:lnTo>
                <a:lnTo>
                  <a:pt x="116" y="293"/>
                </a:lnTo>
                <a:lnTo>
                  <a:pt x="119" y="294"/>
                </a:lnTo>
                <a:lnTo>
                  <a:pt x="121" y="295"/>
                </a:lnTo>
                <a:lnTo>
                  <a:pt x="123" y="299"/>
                </a:lnTo>
                <a:lnTo>
                  <a:pt x="123" y="299"/>
                </a:lnTo>
                <a:close/>
                <a:moveTo>
                  <a:pt x="158" y="396"/>
                </a:moveTo>
                <a:lnTo>
                  <a:pt x="176" y="445"/>
                </a:lnTo>
                <a:lnTo>
                  <a:pt x="177" y="449"/>
                </a:lnTo>
                <a:lnTo>
                  <a:pt x="176" y="452"/>
                </a:lnTo>
                <a:lnTo>
                  <a:pt x="173" y="454"/>
                </a:lnTo>
                <a:lnTo>
                  <a:pt x="171" y="457"/>
                </a:lnTo>
                <a:lnTo>
                  <a:pt x="167" y="457"/>
                </a:lnTo>
                <a:lnTo>
                  <a:pt x="164" y="456"/>
                </a:lnTo>
                <a:lnTo>
                  <a:pt x="161" y="454"/>
                </a:lnTo>
                <a:lnTo>
                  <a:pt x="160" y="451"/>
                </a:lnTo>
                <a:lnTo>
                  <a:pt x="142" y="402"/>
                </a:lnTo>
                <a:lnTo>
                  <a:pt x="141" y="399"/>
                </a:lnTo>
                <a:lnTo>
                  <a:pt x="142" y="396"/>
                </a:lnTo>
                <a:lnTo>
                  <a:pt x="145" y="392"/>
                </a:lnTo>
                <a:lnTo>
                  <a:pt x="147" y="391"/>
                </a:lnTo>
                <a:lnTo>
                  <a:pt x="151" y="391"/>
                </a:lnTo>
                <a:lnTo>
                  <a:pt x="154" y="392"/>
                </a:lnTo>
                <a:lnTo>
                  <a:pt x="157" y="393"/>
                </a:lnTo>
                <a:lnTo>
                  <a:pt x="158" y="396"/>
                </a:lnTo>
                <a:lnTo>
                  <a:pt x="158" y="396"/>
                </a:lnTo>
                <a:close/>
                <a:moveTo>
                  <a:pt x="193" y="494"/>
                </a:moveTo>
                <a:lnTo>
                  <a:pt x="211" y="543"/>
                </a:lnTo>
                <a:lnTo>
                  <a:pt x="212" y="546"/>
                </a:lnTo>
                <a:lnTo>
                  <a:pt x="211" y="549"/>
                </a:lnTo>
                <a:lnTo>
                  <a:pt x="209" y="552"/>
                </a:lnTo>
                <a:lnTo>
                  <a:pt x="206" y="553"/>
                </a:lnTo>
                <a:lnTo>
                  <a:pt x="202" y="554"/>
                </a:lnTo>
                <a:lnTo>
                  <a:pt x="199" y="553"/>
                </a:lnTo>
                <a:lnTo>
                  <a:pt x="197" y="552"/>
                </a:lnTo>
                <a:lnTo>
                  <a:pt x="195" y="549"/>
                </a:lnTo>
                <a:lnTo>
                  <a:pt x="177" y="500"/>
                </a:lnTo>
                <a:lnTo>
                  <a:pt x="177" y="497"/>
                </a:lnTo>
                <a:lnTo>
                  <a:pt x="177" y="493"/>
                </a:lnTo>
                <a:lnTo>
                  <a:pt x="180" y="490"/>
                </a:lnTo>
                <a:lnTo>
                  <a:pt x="182" y="489"/>
                </a:lnTo>
                <a:lnTo>
                  <a:pt x="186" y="489"/>
                </a:lnTo>
                <a:lnTo>
                  <a:pt x="189" y="489"/>
                </a:lnTo>
                <a:lnTo>
                  <a:pt x="192" y="491"/>
                </a:lnTo>
                <a:lnTo>
                  <a:pt x="193" y="494"/>
                </a:lnTo>
                <a:lnTo>
                  <a:pt x="193" y="494"/>
                </a:lnTo>
                <a:close/>
                <a:moveTo>
                  <a:pt x="229" y="592"/>
                </a:moveTo>
                <a:lnTo>
                  <a:pt x="246" y="640"/>
                </a:lnTo>
                <a:lnTo>
                  <a:pt x="247" y="644"/>
                </a:lnTo>
                <a:lnTo>
                  <a:pt x="246" y="647"/>
                </a:lnTo>
                <a:lnTo>
                  <a:pt x="244" y="650"/>
                </a:lnTo>
                <a:lnTo>
                  <a:pt x="241" y="651"/>
                </a:lnTo>
                <a:lnTo>
                  <a:pt x="237" y="652"/>
                </a:lnTo>
                <a:lnTo>
                  <a:pt x="234" y="651"/>
                </a:lnTo>
                <a:lnTo>
                  <a:pt x="232" y="649"/>
                </a:lnTo>
                <a:lnTo>
                  <a:pt x="230" y="646"/>
                </a:lnTo>
                <a:lnTo>
                  <a:pt x="213" y="598"/>
                </a:lnTo>
                <a:lnTo>
                  <a:pt x="212" y="594"/>
                </a:lnTo>
                <a:lnTo>
                  <a:pt x="213" y="591"/>
                </a:lnTo>
                <a:lnTo>
                  <a:pt x="215" y="588"/>
                </a:lnTo>
                <a:lnTo>
                  <a:pt x="217" y="586"/>
                </a:lnTo>
                <a:lnTo>
                  <a:pt x="221" y="586"/>
                </a:lnTo>
                <a:lnTo>
                  <a:pt x="225" y="586"/>
                </a:lnTo>
                <a:lnTo>
                  <a:pt x="227" y="589"/>
                </a:lnTo>
                <a:lnTo>
                  <a:pt x="229" y="592"/>
                </a:lnTo>
                <a:lnTo>
                  <a:pt x="229" y="592"/>
                </a:lnTo>
                <a:close/>
                <a:moveTo>
                  <a:pt x="264" y="689"/>
                </a:moveTo>
                <a:lnTo>
                  <a:pt x="281" y="738"/>
                </a:lnTo>
                <a:lnTo>
                  <a:pt x="282" y="742"/>
                </a:lnTo>
                <a:lnTo>
                  <a:pt x="281" y="745"/>
                </a:lnTo>
                <a:lnTo>
                  <a:pt x="279" y="747"/>
                </a:lnTo>
                <a:lnTo>
                  <a:pt x="277" y="749"/>
                </a:lnTo>
                <a:lnTo>
                  <a:pt x="273" y="750"/>
                </a:lnTo>
                <a:lnTo>
                  <a:pt x="269" y="749"/>
                </a:lnTo>
                <a:lnTo>
                  <a:pt x="267" y="747"/>
                </a:lnTo>
                <a:lnTo>
                  <a:pt x="265" y="744"/>
                </a:lnTo>
                <a:lnTo>
                  <a:pt x="248" y="695"/>
                </a:lnTo>
                <a:lnTo>
                  <a:pt x="247" y="691"/>
                </a:lnTo>
                <a:lnTo>
                  <a:pt x="248" y="688"/>
                </a:lnTo>
                <a:lnTo>
                  <a:pt x="250" y="686"/>
                </a:lnTo>
                <a:lnTo>
                  <a:pt x="253" y="684"/>
                </a:lnTo>
                <a:lnTo>
                  <a:pt x="257" y="683"/>
                </a:lnTo>
                <a:lnTo>
                  <a:pt x="260" y="684"/>
                </a:lnTo>
                <a:lnTo>
                  <a:pt x="262" y="686"/>
                </a:lnTo>
                <a:lnTo>
                  <a:pt x="264" y="689"/>
                </a:lnTo>
                <a:lnTo>
                  <a:pt x="264" y="689"/>
                </a:lnTo>
                <a:close/>
                <a:moveTo>
                  <a:pt x="299" y="787"/>
                </a:moveTo>
                <a:lnTo>
                  <a:pt x="317" y="836"/>
                </a:lnTo>
                <a:lnTo>
                  <a:pt x="317" y="839"/>
                </a:lnTo>
                <a:lnTo>
                  <a:pt x="317" y="842"/>
                </a:lnTo>
                <a:lnTo>
                  <a:pt x="314" y="845"/>
                </a:lnTo>
                <a:lnTo>
                  <a:pt x="312" y="847"/>
                </a:lnTo>
                <a:lnTo>
                  <a:pt x="308" y="848"/>
                </a:lnTo>
                <a:lnTo>
                  <a:pt x="305" y="847"/>
                </a:lnTo>
                <a:lnTo>
                  <a:pt x="302" y="844"/>
                </a:lnTo>
                <a:lnTo>
                  <a:pt x="301" y="842"/>
                </a:lnTo>
                <a:lnTo>
                  <a:pt x="283" y="793"/>
                </a:lnTo>
                <a:lnTo>
                  <a:pt x="282" y="789"/>
                </a:lnTo>
                <a:lnTo>
                  <a:pt x="283" y="786"/>
                </a:lnTo>
                <a:lnTo>
                  <a:pt x="285" y="783"/>
                </a:lnTo>
                <a:lnTo>
                  <a:pt x="288" y="782"/>
                </a:lnTo>
                <a:lnTo>
                  <a:pt x="292" y="781"/>
                </a:lnTo>
                <a:lnTo>
                  <a:pt x="295" y="782"/>
                </a:lnTo>
                <a:lnTo>
                  <a:pt x="297" y="784"/>
                </a:lnTo>
                <a:lnTo>
                  <a:pt x="299" y="787"/>
                </a:lnTo>
                <a:lnTo>
                  <a:pt x="299" y="787"/>
                </a:lnTo>
                <a:close/>
                <a:moveTo>
                  <a:pt x="334" y="884"/>
                </a:moveTo>
                <a:lnTo>
                  <a:pt x="351" y="932"/>
                </a:lnTo>
                <a:lnTo>
                  <a:pt x="352" y="935"/>
                </a:lnTo>
                <a:lnTo>
                  <a:pt x="351" y="938"/>
                </a:lnTo>
                <a:lnTo>
                  <a:pt x="350" y="941"/>
                </a:lnTo>
                <a:lnTo>
                  <a:pt x="346" y="943"/>
                </a:lnTo>
                <a:lnTo>
                  <a:pt x="343" y="943"/>
                </a:lnTo>
                <a:lnTo>
                  <a:pt x="340" y="942"/>
                </a:lnTo>
                <a:lnTo>
                  <a:pt x="337" y="941"/>
                </a:lnTo>
                <a:lnTo>
                  <a:pt x="335" y="937"/>
                </a:lnTo>
                <a:lnTo>
                  <a:pt x="318" y="890"/>
                </a:lnTo>
                <a:lnTo>
                  <a:pt x="317" y="887"/>
                </a:lnTo>
                <a:lnTo>
                  <a:pt x="318" y="884"/>
                </a:lnTo>
                <a:lnTo>
                  <a:pt x="321" y="881"/>
                </a:lnTo>
                <a:lnTo>
                  <a:pt x="323" y="880"/>
                </a:lnTo>
                <a:lnTo>
                  <a:pt x="326" y="879"/>
                </a:lnTo>
                <a:lnTo>
                  <a:pt x="330" y="880"/>
                </a:lnTo>
                <a:lnTo>
                  <a:pt x="333" y="881"/>
                </a:lnTo>
                <a:lnTo>
                  <a:pt x="334" y="884"/>
                </a:lnTo>
                <a:lnTo>
                  <a:pt x="334" y="884"/>
                </a:lnTo>
                <a:close/>
              </a:path>
            </a:pathLst>
          </a:custGeom>
          <a:solidFill>
            <a:srgbClr val="3333FF"/>
          </a:solidFill>
          <a:ln w="1588">
            <a:solidFill>
              <a:srgbClr val="3333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153"/>
          <p:cNvSpPr>
            <a:spLocks noEditPoints="1"/>
          </p:cNvSpPr>
          <p:nvPr/>
        </p:nvSpPr>
        <p:spPr bwMode="auto">
          <a:xfrm>
            <a:off x="2971800" y="3656054"/>
            <a:ext cx="390525" cy="222250"/>
          </a:xfrm>
          <a:custGeom>
            <a:avLst/>
            <a:gdLst>
              <a:gd name="T0" fmla="*/ 5 w 246"/>
              <a:gd name="T1" fmla="*/ 124 h 140"/>
              <a:gd name="T2" fmla="*/ 51 w 246"/>
              <a:gd name="T3" fmla="*/ 99 h 140"/>
              <a:gd name="T4" fmla="*/ 54 w 246"/>
              <a:gd name="T5" fmla="*/ 98 h 140"/>
              <a:gd name="T6" fmla="*/ 57 w 246"/>
              <a:gd name="T7" fmla="*/ 99 h 140"/>
              <a:gd name="T8" fmla="*/ 60 w 246"/>
              <a:gd name="T9" fmla="*/ 101 h 140"/>
              <a:gd name="T10" fmla="*/ 63 w 246"/>
              <a:gd name="T11" fmla="*/ 103 h 140"/>
              <a:gd name="T12" fmla="*/ 64 w 246"/>
              <a:gd name="T13" fmla="*/ 106 h 140"/>
              <a:gd name="T14" fmla="*/ 64 w 246"/>
              <a:gd name="T15" fmla="*/ 109 h 140"/>
              <a:gd name="T16" fmla="*/ 62 w 246"/>
              <a:gd name="T17" fmla="*/ 113 h 140"/>
              <a:gd name="T18" fmla="*/ 59 w 246"/>
              <a:gd name="T19" fmla="*/ 114 h 140"/>
              <a:gd name="T20" fmla="*/ 13 w 246"/>
              <a:gd name="T21" fmla="*/ 139 h 140"/>
              <a:gd name="T22" fmla="*/ 10 w 246"/>
              <a:gd name="T23" fmla="*/ 140 h 140"/>
              <a:gd name="T24" fmla="*/ 7 w 246"/>
              <a:gd name="T25" fmla="*/ 140 h 140"/>
              <a:gd name="T26" fmla="*/ 4 w 246"/>
              <a:gd name="T27" fmla="*/ 138 h 140"/>
              <a:gd name="T28" fmla="*/ 2 w 246"/>
              <a:gd name="T29" fmla="*/ 136 h 140"/>
              <a:gd name="T30" fmla="*/ 0 w 246"/>
              <a:gd name="T31" fmla="*/ 133 h 140"/>
              <a:gd name="T32" fmla="*/ 1 w 246"/>
              <a:gd name="T33" fmla="*/ 129 h 140"/>
              <a:gd name="T34" fmla="*/ 3 w 246"/>
              <a:gd name="T35" fmla="*/ 126 h 140"/>
              <a:gd name="T36" fmla="*/ 5 w 246"/>
              <a:gd name="T37" fmla="*/ 124 h 140"/>
              <a:gd name="T38" fmla="*/ 5 w 246"/>
              <a:gd name="T39" fmla="*/ 124 h 140"/>
              <a:gd name="T40" fmla="*/ 96 w 246"/>
              <a:gd name="T41" fmla="*/ 75 h 140"/>
              <a:gd name="T42" fmla="*/ 142 w 246"/>
              <a:gd name="T43" fmla="*/ 50 h 140"/>
              <a:gd name="T44" fmla="*/ 145 w 246"/>
              <a:gd name="T45" fmla="*/ 49 h 140"/>
              <a:gd name="T46" fmla="*/ 148 w 246"/>
              <a:gd name="T47" fmla="*/ 49 h 140"/>
              <a:gd name="T48" fmla="*/ 152 w 246"/>
              <a:gd name="T49" fmla="*/ 51 h 140"/>
              <a:gd name="T50" fmla="*/ 154 w 246"/>
              <a:gd name="T51" fmla="*/ 53 h 140"/>
              <a:gd name="T52" fmla="*/ 155 w 246"/>
              <a:gd name="T53" fmla="*/ 57 h 140"/>
              <a:gd name="T54" fmla="*/ 155 w 246"/>
              <a:gd name="T55" fmla="*/ 61 h 140"/>
              <a:gd name="T56" fmla="*/ 153 w 246"/>
              <a:gd name="T57" fmla="*/ 63 h 140"/>
              <a:gd name="T58" fmla="*/ 150 w 246"/>
              <a:gd name="T59" fmla="*/ 65 h 140"/>
              <a:gd name="T60" fmla="*/ 104 w 246"/>
              <a:gd name="T61" fmla="*/ 90 h 140"/>
              <a:gd name="T62" fmla="*/ 101 w 246"/>
              <a:gd name="T63" fmla="*/ 91 h 140"/>
              <a:gd name="T64" fmla="*/ 98 w 246"/>
              <a:gd name="T65" fmla="*/ 91 h 140"/>
              <a:gd name="T66" fmla="*/ 96 w 246"/>
              <a:gd name="T67" fmla="*/ 89 h 140"/>
              <a:gd name="T68" fmla="*/ 93 w 246"/>
              <a:gd name="T69" fmla="*/ 86 h 140"/>
              <a:gd name="T70" fmla="*/ 92 w 246"/>
              <a:gd name="T71" fmla="*/ 83 h 140"/>
              <a:gd name="T72" fmla="*/ 92 w 246"/>
              <a:gd name="T73" fmla="*/ 80 h 140"/>
              <a:gd name="T74" fmla="*/ 94 w 246"/>
              <a:gd name="T75" fmla="*/ 77 h 140"/>
              <a:gd name="T76" fmla="*/ 96 w 246"/>
              <a:gd name="T77" fmla="*/ 75 h 140"/>
              <a:gd name="T78" fmla="*/ 96 w 246"/>
              <a:gd name="T79" fmla="*/ 75 h 140"/>
              <a:gd name="T80" fmla="*/ 188 w 246"/>
              <a:gd name="T81" fmla="*/ 25 h 140"/>
              <a:gd name="T82" fmla="*/ 233 w 246"/>
              <a:gd name="T83" fmla="*/ 1 h 140"/>
              <a:gd name="T84" fmla="*/ 237 w 246"/>
              <a:gd name="T85" fmla="*/ 0 h 140"/>
              <a:gd name="T86" fmla="*/ 241 w 246"/>
              <a:gd name="T87" fmla="*/ 0 h 140"/>
              <a:gd name="T88" fmla="*/ 243 w 246"/>
              <a:gd name="T89" fmla="*/ 2 h 140"/>
              <a:gd name="T90" fmla="*/ 245 w 246"/>
              <a:gd name="T91" fmla="*/ 4 h 140"/>
              <a:gd name="T92" fmla="*/ 246 w 246"/>
              <a:gd name="T93" fmla="*/ 8 h 140"/>
              <a:gd name="T94" fmla="*/ 246 w 246"/>
              <a:gd name="T95" fmla="*/ 11 h 140"/>
              <a:gd name="T96" fmla="*/ 245 w 246"/>
              <a:gd name="T97" fmla="*/ 14 h 140"/>
              <a:gd name="T98" fmla="*/ 242 w 246"/>
              <a:gd name="T99" fmla="*/ 17 h 140"/>
              <a:gd name="T100" fmla="*/ 196 w 246"/>
              <a:gd name="T101" fmla="*/ 41 h 140"/>
              <a:gd name="T102" fmla="*/ 193 w 246"/>
              <a:gd name="T103" fmla="*/ 42 h 140"/>
              <a:gd name="T104" fmla="*/ 189 w 246"/>
              <a:gd name="T105" fmla="*/ 41 h 140"/>
              <a:gd name="T106" fmla="*/ 187 w 246"/>
              <a:gd name="T107" fmla="*/ 40 h 140"/>
              <a:gd name="T108" fmla="*/ 185 w 246"/>
              <a:gd name="T109" fmla="*/ 37 h 140"/>
              <a:gd name="T110" fmla="*/ 184 w 246"/>
              <a:gd name="T111" fmla="*/ 34 h 140"/>
              <a:gd name="T112" fmla="*/ 184 w 246"/>
              <a:gd name="T113" fmla="*/ 31 h 140"/>
              <a:gd name="T114" fmla="*/ 185 w 246"/>
              <a:gd name="T115" fmla="*/ 28 h 140"/>
              <a:gd name="T116" fmla="*/ 188 w 246"/>
              <a:gd name="T117" fmla="*/ 25 h 140"/>
              <a:gd name="T118" fmla="*/ 188 w 246"/>
              <a:gd name="T119" fmla="*/ 2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6" h="140">
                <a:moveTo>
                  <a:pt x="5" y="124"/>
                </a:moveTo>
                <a:lnTo>
                  <a:pt x="51" y="99"/>
                </a:lnTo>
                <a:lnTo>
                  <a:pt x="54" y="98"/>
                </a:lnTo>
                <a:lnTo>
                  <a:pt x="57" y="99"/>
                </a:lnTo>
                <a:lnTo>
                  <a:pt x="60" y="101"/>
                </a:lnTo>
                <a:lnTo>
                  <a:pt x="63" y="103"/>
                </a:lnTo>
                <a:lnTo>
                  <a:pt x="64" y="106"/>
                </a:lnTo>
                <a:lnTo>
                  <a:pt x="64" y="109"/>
                </a:lnTo>
                <a:lnTo>
                  <a:pt x="62" y="113"/>
                </a:lnTo>
                <a:lnTo>
                  <a:pt x="59" y="114"/>
                </a:lnTo>
                <a:lnTo>
                  <a:pt x="13" y="139"/>
                </a:lnTo>
                <a:lnTo>
                  <a:pt x="10" y="140"/>
                </a:lnTo>
                <a:lnTo>
                  <a:pt x="7" y="140"/>
                </a:lnTo>
                <a:lnTo>
                  <a:pt x="4" y="138"/>
                </a:lnTo>
                <a:lnTo>
                  <a:pt x="2" y="136"/>
                </a:lnTo>
                <a:lnTo>
                  <a:pt x="0" y="133"/>
                </a:lnTo>
                <a:lnTo>
                  <a:pt x="1" y="129"/>
                </a:lnTo>
                <a:lnTo>
                  <a:pt x="3" y="126"/>
                </a:lnTo>
                <a:lnTo>
                  <a:pt x="5" y="124"/>
                </a:lnTo>
                <a:lnTo>
                  <a:pt x="5" y="124"/>
                </a:lnTo>
                <a:close/>
                <a:moveTo>
                  <a:pt x="96" y="75"/>
                </a:moveTo>
                <a:lnTo>
                  <a:pt x="142" y="50"/>
                </a:lnTo>
                <a:lnTo>
                  <a:pt x="145" y="49"/>
                </a:lnTo>
                <a:lnTo>
                  <a:pt x="148" y="49"/>
                </a:lnTo>
                <a:lnTo>
                  <a:pt x="152" y="51"/>
                </a:lnTo>
                <a:lnTo>
                  <a:pt x="154" y="53"/>
                </a:lnTo>
                <a:lnTo>
                  <a:pt x="155" y="57"/>
                </a:lnTo>
                <a:lnTo>
                  <a:pt x="155" y="61"/>
                </a:lnTo>
                <a:lnTo>
                  <a:pt x="153" y="63"/>
                </a:lnTo>
                <a:lnTo>
                  <a:pt x="150" y="65"/>
                </a:lnTo>
                <a:lnTo>
                  <a:pt x="104" y="90"/>
                </a:lnTo>
                <a:lnTo>
                  <a:pt x="101" y="91"/>
                </a:lnTo>
                <a:lnTo>
                  <a:pt x="98" y="91"/>
                </a:lnTo>
                <a:lnTo>
                  <a:pt x="96" y="89"/>
                </a:lnTo>
                <a:lnTo>
                  <a:pt x="93" y="86"/>
                </a:lnTo>
                <a:lnTo>
                  <a:pt x="92" y="83"/>
                </a:lnTo>
                <a:lnTo>
                  <a:pt x="92" y="80"/>
                </a:lnTo>
                <a:lnTo>
                  <a:pt x="94" y="77"/>
                </a:lnTo>
                <a:lnTo>
                  <a:pt x="96" y="75"/>
                </a:lnTo>
                <a:lnTo>
                  <a:pt x="96" y="75"/>
                </a:lnTo>
                <a:close/>
                <a:moveTo>
                  <a:pt x="188" y="25"/>
                </a:moveTo>
                <a:lnTo>
                  <a:pt x="233" y="1"/>
                </a:lnTo>
                <a:lnTo>
                  <a:pt x="237" y="0"/>
                </a:lnTo>
                <a:lnTo>
                  <a:pt x="241" y="0"/>
                </a:lnTo>
                <a:lnTo>
                  <a:pt x="243" y="2"/>
                </a:lnTo>
                <a:lnTo>
                  <a:pt x="245" y="4"/>
                </a:lnTo>
                <a:lnTo>
                  <a:pt x="246" y="8"/>
                </a:lnTo>
                <a:lnTo>
                  <a:pt x="246" y="11"/>
                </a:lnTo>
                <a:lnTo>
                  <a:pt x="245" y="14"/>
                </a:lnTo>
                <a:lnTo>
                  <a:pt x="242" y="17"/>
                </a:lnTo>
                <a:lnTo>
                  <a:pt x="196" y="41"/>
                </a:lnTo>
                <a:lnTo>
                  <a:pt x="193" y="42"/>
                </a:lnTo>
                <a:lnTo>
                  <a:pt x="189" y="41"/>
                </a:lnTo>
                <a:lnTo>
                  <a:pt x="187" y="40"/>
                </a:lnTo>
                <a:lnTo>
                  <a:pt x="185" y="37"/>
                </a:lnTo>
                <a:lnTo>
                  <a:pt x="184" y="34"/>
                </a:lnTo>
                <a:lnTo>
                  <a:pt x="184" y="31"/>
                </a:lnTo>
                <a:lnTo>
                  <a:pt x="185" y="28"/>
                </a:lnTo>
                <a:lnTo>
                  <a:pt x="188" y="25"/>
                </a:lnTo>
                <a:lnTo>
                  <a:pt x="188" y="25"/>
                </a:lnTo>
                <a:close/>
              </a:path>
            </a:pathLst>
          </a:custGeom>
          <a:solidFill>
            <a:srgbClr val="3333FF"/>
          </a:solidFill>
          <a:ln w="1588">
            <a:solidFill>
              <a:srgbClr val="3333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 name="Rectangle 154"/>
          <p:cNvSpPr>
            <a:spLocks noChangeArrowheads="1"/>
          </p:cNvSpPr>
          <p:nvPr/>
        </p:nvSpPr>
        <p:spPr bwMode="auto">
          <a:xfrm>
            <a:off x="2044700" y="3459204"/>
            <a:ext cx="3125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0000"/>
                </a:solidFill>
                <a:effectLst/>
                <a:latin typeface="宋体" panose="02010600030101010101" pitchFamily="2" charset="-122"/>
              </a:rPr>
              <a:t>ECG</a:t>
            </a:r>
            <a:endParaRPr kumimoji="0" lang="zh-CN" altLang="zh-CN" sz="1600" b="0" i="0" u="none" strike="noStrike" cap="none" normalizeH="0" baseline="0" dirty="0" smtClean="0">
              <a:ln>
                <a:noFill/>
              </a:ln>
              <a:solidFill>
                <a:schemeClr val="tx1"/>
              </a:solidFill>
              <a:effectLst/>
            </a:endParaRPr>
          </a:p>
        </p:txBody>
      </p:sp>
      <p:sp>
        <p:nvSpPr>
          <p:cNvPr id="157" name="Rectangle 155"/>
          <p:cNvSpPr>
            <a:spLocks noChangeArrowheads="1"/>
          </p:cNvSpPr>
          <p:nvPr/>
        </p:nvSpPr>
        <p:spPr bwMode="auto">
          <a:xfrm>
            <a:off x="1915610" y="2133020"/>
            <a:ext cx="4328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EEG</a:t>
            </a:r>
            <a:endPar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58" name="Rectangle 156"/>
          <p:cNvSpPr>
            <a:spLocks noChangeArrowheads="1"/>
          </p:cNvSpPr>
          <p:nvPr/>
        </p:nvSpPr>
        <p:spPr bwMode="auto">
          <a:xfrm>
            <a:off x="3648075" y="3405229"/>
            <a:ext cx="132145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Blood Pressure</a:t>
            </a:r>
            <a:endPar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59" name="Rectangle 158"/>
          <p:cNvSpPr>
            <a:spLocks noChangeArrowheads="1"/>
          </p:cNvSpPr>
          <p:nvPr/>
        </p:nvSpPr>
        <p:spPr bwMode="auto">
          <a:xfrm>
            <a:off x="928329" y="4627819"/>
            <a:ext cx="12754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a:t>
            </a:r>
            <a:r>
              <a:rPr kumimoji="0" lang="zh-CN" altLang="zh-CN" sz="1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ccelerometer</a:t>
            </a:r>
            <a:endPar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160" name="图片 159"/>
          <p:cNvPicPr>
            <a:picLocks noChangeAspect="1"/>
          </p:cNvPicPr>
          <p:nvPr/>
        </p:nvPicPr>
        <p:blipFill>
          <a:blip r:embed="rId17" cstate="print"/>
          <a:stretch>
            <a:fillRect/>
          </a:stretch>
        </p:blipFill>
        <p:spPr>
          <a:xfrm>
            <a:off x="1275556" y="3148055"/>
            <a:ext cx="581025" cy="581025"/>
          </a:xfrm>
          <a:prstGeom prst="rect">
            <a:avLst/>
          </a:prstGeom>
        </p:spPr>
      </p:pic>
      <p:pic>
        <p:nvPicPr>
          <p:cNvPr id="161" name="图片 160"/>
          <p:cNvPicPr>
            <a:picLocks noChangeAspect="1"/>
          </p:cNvPicPr>
          <p:nvPr/>
        </p:nvPicPr>
        <p:blipFill>
          <a:blip r:embed="rId18" cstate="print"/>
          <a:stretch>
            <a:fillRect/>
          </a:stretch>
        </p:blipFill>
        <p:spPr>
          <a:xfrm>
            <a:off x="1343029" y="2102771"/>
            <a:ext cx="547687" cy="490582"/>
          </a:xfrm>
          <a:prstGeom prst="rect">
            <a:avLst/>
          </a:prstGeom>
        </p:spPr>
      </p:pic>
      <p:pic>
        <p:nvPicPr>
          <p:cNvPr id="162" name="图片 161"/>
          <p:cNvPicPr>
            <a:picLocks noChangeAspect="1"/>
          </p:cNvPicPr>
          <p:nvPr/>
        </p:nvPicPr>
        <p:blipFill>
          <a:blip r:embed="rId19" cstate="print"/>
          <a:stretch>
            <a:fillRect/>
          </a:stretch>
        </p:blipFill>
        <p:spPr>
          <a:xfrm>
            <a:off x="3918102" y="2892468"/>
            <a:ext cx="472923" cy="511174"/>
          </a:xfrm>
          <a:prstGeom prst="rect">
            <a:avLst/>
          </a:prstGeom>
        </p:spPr>
      </p:pic>
      <p:pic>
        <p:nvPicPr>
          <p:cNvPr id="163" name="图片 162"/>
          <p:cNvPicPr>
            <a:picLocks noChangeAspect="1"/>
          </p:cNvPicPr>
          <p:nvPr/>
        </p:nvPicPr>
        <p:blipFill>
          <a:blip r:embed="rId20" cstate="print"/>
          <a:stretch>
            <a:fillRect/>
          </a:stretch>
        </p:blipFill>
        <p:spPr>
          <a:xfrm>
            <a:off x="3231755" y="3956092"/>
            <a:ext cx="625725" cy="643603"/>
          </a:xfrm>
          <a:prstGeom prst="rect">
            <a:avLst/>
          </a:prstGeom>
        </p:spPr>
      </p:pic>
      <p:sp>
        <p:nvSpPr>
          <p:cNvPr id="164" name="矩形 163"/>
          <p:cNvSpPr/>
          <p:nvPr/>
        </p:nvSpPr>
        <p:spPr>
          <a:xfrm>
            <a:off x="1143000" y="6248400"/>
            <a:ext cx="3364704" cy="338554"/>
          </a:xfrm>
          <a:prstGeom prst="rect">
            <a:avLst/>
          </a:prstGeom>
        </p:spPr>
        <p:txBody>
          <a:bodyPr wrap="none">
            <a:spAutoFit/>
          </a:bodyPr>
          <a:lstStyle/>
          <a:p>
            <a:r>
              <a:rPr lang="en-US" altLang="zh-CN" sz="1600" dirty="0" smtClean="0">
                <a:latin typeface="Times New Roman" panose="02020603050405020304" pitchFamily="18" charset="0"/>
                <a:cs typeface="Times New Roman" panose="02020603050405020304" pitchFamily="18" charset="0"/>
              </a:rPr>
              <a:t>Wireless Body Area Network(WBAN)</a:t>
            </a:r>
            <a:endParaRPr lang="en-US" altLang="zh-CN" sz="1600" dirty="0">
              <a:latin typeface="Times New Roman" panose="02020603050405020304" pitchFamily="18" charset="0"/>
              <a:cs typeface="Times New Roman" panose="02020603050405020304" pitchFamily="18" charset="0"/>
            </a:endParaRPr>
          </a:p>
        </p:txBody>
      </p:sp>
      <p:sp>
        <p:nvSpPr>
          <p:cNvPr id="165" name="矩形 164"/>
          <p:cNvSpPr/>
          <p:nvPr/>
        </p:nvSpPr>
        <p:spPr>
          <a:xfrm>
            <a:off x="5549900" y="2514547"/>
            <a:ext cx="4572000" cy="1138773"/>
          </a:xfrm>
          <a:prstGeom prst="rect">
            <a:avLst/>
          </a:prstGeom>
        </p:spPr>
        <p:txBody>
          <a:bodyPr>
            <a:spAutoFit/>
          </a:bodyPr>
          <a:lstStyle/>
          <a:p>
            <a:pPr marL="342900" indent="-342900">
              <a:buFont typeface="Wingdings" panose="05000000000000000000" pitchFamily="2" charset="2"/>
              <a:buChar char="Ø"/>
            </a:pPr>
            <a:r>
              <a:rPr lang="en-US" altLang="zh-CN" sz="1600" dirty="0" smtClean="0">
                <a:solidFill>
                  <a:srgbClr val="252525"/>
                </a:solidFill>
                <a:latin typeface="Times New Roman" panose="02020603050405020304" pitchFamily="18" charset="0"/>
                <a:cs typeface="Times New Roman" panose="02020603050405020304" pitchFamily="18" charset="0"/>
              </a:rPr>
              <a:t>Sensor Nodes</a:t>
            </a:r>
          </a:p>
          <a:p>
            <a:r>
              <a:rPr lang="en-US" altLang="zh-CN" sz="1600" dirty="0">
                <a:solidFill>
                  <a:srgbClr val="252525"/>
                </a:solidFill>
                <a:latin typeface="Times New Roman" panose="02020603050405020304" pitchFamily="18" charset="0"/>
                <a:cs typeface="Times New Roman" panose="02020603050405020304" pitchFamily="18" charset="0"/>
              </a:rPr>
              <a:t> </a:t>
            </a:r>
            <a:r>
              <a:rPr lang="en-US" altLang="zh-CN" sz="1600" dirty="0" smtClean="0">
                <a:solidFill>
                  <a:srgbClr val="252525"/>
                </a:solidFill>
                <a:latin typeface="Times New Roman" panose="02020603050405020304" pitchFamily="18" charset="0"/>
                <a:cs typeface="Times New Roman" panose="02020603050405020304" pitchFamily="18" charset="0"/>
              </a:rPr>
              <a:t>         (ECG, EEG, Blood Pressure…)</a:t>
            </a:r>
            <a:endParaRPr lang="en-US" altLang="zh-CN" sz="1600" dirty="0">
              <a:solidFill>
                <a:srgbClr val="252525"/>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altLang="zh-CN" sz="1600" dirty="0" smtClean="0">
                <a:solidFill>
                  <a:srgbClr val="252525"/>
                </a:solidFill>
                <a:latin typeface="Times New Roman" panose="02020603050405020304" pitchFamily="18" charset="0"/>
                <a:cs typeface="Times New Roman" panose="02020603050405020304" pitchFamily="18" charset="0"/>
              </a:rPr>
              <a:t>Sink Node</a:t>
            </a:r>
          </a:p>
          <a:p>
            <a:endParaRPr lang="en-US" altLang="zh-CN" sz="2000" dirty="0" smtClean="0">
              <a:solidFill>
                <a:srgbClr val="252525"/>
              </a:solidFill>
              <a:latin typeface="Times New Roman" panose="02020603050405020304" pitchFamily="18" charset="0"/>
              <a:cs typeface="Times New Roman" panose="02020603050405020304" pitchFamily="18" charset="0"/>
            </a:endParaRPr>
          </a:p>
        </p:txBody>
      </p:sp>
      <p:sp>
        <p:nvSpPr>
          <p:cNvPr id="166" name="矩形 165"/>
          <p:cNvSpPr/>
          <p:nvPr/>
        </p:nvSpPr>
        <p:spPr>
          <a:xfrm>
            <a:off x="5549900" y="4132183"/>
            <a:ext cx="4572000" cy="1354217"/>
          </a:xfrm>
          <a:prstGeom prst="rect">
            <a:avLst/>
          </a:prstGeom>
        </p:spPr>
        <p:txBody>
          <a:bodyPr>
            <a:spAutoFit/>
          </a:bodyPr>
          <a:lstStyle/>
          <a:p>
            <a:pPr marL="342900" indent="-342900">
              <a:buFont typeface="Wingdings" panose="05000000000000000000" pitchFamily="2" charset="2"/>
              <a:buChar char="Ø"/>
            </a:pPr>
            <a:r>
              <a:rPr lang="en-US" altLang="zh-CN" sz="1600" dirty="0" smtClean="0">
                <a:solidFill>
                  <a:srgbClr val="252525"/>
                </a:solidFill>
                <a:latin typeface="Times New Roman" panose="02020603050405020304" pitchFamily="18" charset="0"/>
                <a:cs typeface="Times New Roman" panose="02020603050405020304" pitchFamily="18" charset="0"/>
              </a:rPr>
              <a:t>E-health</a:t>
            </a:r>
          </a:p>
          <a:p>
            <a:pPr marL="342900" indent="-342900">
              <a:buFont typeface="Wingdings" panose="05000000000000000000" pitchFamily="2" charset="2"/>
              <a:buChar char="Ø"/>
            </a:pPr>
            <a:r>
              <a:rPr lang="en-US" altLang="zh-CN" sz="1600" dirty="0" smtClean="0">
                <a:latin typeface="Times New Roman" panose="02020603050405020304" pitchFamily="18" charset="0"/>
                <a:cs typeface="Times New Roman" panose="02020603050405020304" pitchFamily="18" charset="0"/>
              </a:rPr>
              <a:t>Aid </a:t>
            </a:r>
            <a:r>
              <a:rPr lang="en-US" altLang="zh-CN" sz="1600" dirty="0">
                <a:latin typeface="Times New Roman" panose="02020603050405020304" pitchFamily="18" charset="0"/>
                <a:cs typeface="Times New Roman" panose="02020603050405020304" pitchFamily="18" charset="0"/>
              </a:rPr>
              <a:t>for </a:t>
            </a:r>
            <a:r>
              <a:rPr lang="en-US" altLang="zh-CN" sz="1600" dirty="0" smtClean="0">
                <a:latin typeface="Times New Roman" panose="02020603050405020304" pitchFamily="18" charset="0"/>
                <a:cs typeface="Times New Roman" panose="02020603050405020304" pitchFamily="18" charset="0"/>
              </a:rPr>
              <a:t>Disabled</a:t>
            </a:r>
          </a:p>
          <a:p>
            <a:pPr marL="342900" indent="-342900">
              <a:buFont typeface="Wingdings" panose="05000000000000000000" pitchFamily="2" charset="2"/>
              <a:buChar char="Ø"/>
            </a:pPr>
            <a:r>
              <a:rPr lang="en-US" altLang="zh-CN" sz="1600" dirty="0" smtClean="0">
                <a:solidFill>
                  <a:srgbClr val="252525"/>
                </a:solidFill>
                <a:latin typeface="Times New Roman" panose="02020603050405020304" pitchFamily="18" charset="0"/>
                <a:cs typeface="Times New Roman" panose="02020603050405020304" pitchFamily="18" charset="0"/>
              </a:rPr>
              <a:t>Entertainment</a:t>
            </a:r>
          </a:p>
          <a:p>
            <a:r>
              <a:rPr lang="en-US" altLang="zh-CN" sz="1600" dirty="0" smtClean="0">
                <a:solidFill>
                  <a:srgbClr val="252525"/>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altLang="zh-CN" dirty="0">
              <a:solidFill>
                <a:srgbClr val="252525"/>
              </a:solidFill>
              <a:latin typeface="Times New Roman" panose="02020603050405020304" pitchFamily="18" charset="0"/>
              <a:cs typeface="Times New Roman" panose="02020603050405020304" pitchFamily="18" charset="0"/>
            </a:endParaRPr>
          </a:p>
        </p:txBody>
      </p:sp>
      <p:sp>
        <p:nvSpPr>
          <p:cNvPr id="167" name="矩形 166"/>
          <p:cNvSpPr/>
          <p:nvPr/>
        </p:nvSpPr>
        <p:spPr>
          <a:xfrm>
            <a:off x="5105400" y="2144307"/>
            <a:ext cx="1600199" cy="400110"/>
          </a:xfrm>
          <a:prstGeom prst="rect">
            <a:avLst/>
          </a:prstGeom>
          <a:noFill/>
        </p:spPr>
        <p:style>
          <a:lnRef idx="0">
            <a:schemeClr val="accent1"/>
          </a:lnRef>
          <a:fillRef idx="3">
            <a:schemeClr val="accent1"/>
          </a:fillRef>
          <a:effectRef idx="3">
            <a:schemeClr val="accent1"/>
          </a:effectRef>
          <a:fontRef idx="minor">
            <a:schemeClr val="lt1"/>
          </a:fontRef>
        </p:style>
        <p:txBody>
          <a:bodyPr wrap="square">
            <a:spAutoFit/>
          </a:bodyPr>
          <a:lstStyle/>
          <a:p>
            <a:pPr lvl="0" algn="ctr"/>
            <a:r>
              <a:rPr lang="en-US" altLang="zh-CN"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0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rchitecture</a:t>
            </a:r>
            <a:endPar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9" name="TextBox 168"/>
          <p:cNvSpPr txBox="1"/>
          <p:nvPr/>
        </p:nvSpPr>
        <p:spPr>
          <a:xfrm>
            <a:off x="685800" y="1295400"/>
            <a:ext cx="5257800" cy="400110"/>
          </a:xfrm>
          <a:prstGeom prst="rect">
            <a:avLst/>
          </a:prstGeom>
          <a:noFill/>
        </p:spPr>
        <p:txBody>
          <a:bodyPr wrap="square" rtlCol="0">
            <a:spAutoFit/>
          </a:bodyPr>
          <a:lstStyle/>
          <a:p>
            <a:r>
              <a:rPr lang="en-US" altLang="zh-CN" sz="2000" b="1" dirty="0" smtClean="0"/>
              <a:t>Overview  of  WBANs </a:t>
            </a:r>
            <a:endParaRPr lang="zh-CN" altLang="en-US" sz="2000" b="1" dirty="0"/>
          </a:p>
        </p:txBody>
      </p:sp>
      <p:sp>
        <p:nvSpPr>
          <p:cNvPr id="171" name="矩形 170"/>
          <p:cNvSpPr/>
          <p:nvPr/>
        </p:nvSpPr>
        <p:spPr>
          <a:xfrm>
            <a:off x="5549900" y="5634139"/>
            <a:ext cx="4572000" cy="1169551"/>
          </a:xfrm>
          <a:prstGeom prst="rect">
            <a:avLst/>
          </a:prstGeom>
        </p:spPr>
        <p:txBody>
          <a:bodyPr>
            <a:spAutoFit/>
          </a:bodyPr>
          <a:lstStyle/>
          <a:p>
            <a:pPr marL="342900" indent="-342900">
              <a:buFont typeface="Wingdings" panose="05000000000000000000" pitchFamily="2" charset="2"/>
              <a:buChar char="Ø"/>
            </a:pPr>
            <a:r>
              <a:rPr lang="en-US" altLang="zh-CN" sz="1600" dirty="0" smtClean="0">
                <a:solidFill>
                  <a:srgbClr val="252525"/>
                </a:solidFill>
                <a:latin typeface="Times New Roman" panose="02020603050405020304" pitchFamily="18" charset="0"/>
                <a:cs typeface="Times New Roman" panose="02020603050405020304" pitchFamily="18" charset="0"/>
              </a:rPr>
              <a:t>Limited resource</a:t>
            </a:r>
          </a:p>
          <a:p>
            <a:pPr marL="342900" indent="-342900">
              <a:buFont typeface="Wingdings" panose="05000000000000000000" pitchFamily="2" charset="2"/>
              <a:buChar char="Ø"/>
            </a:pPr>
            <a:r>
              <a:rPr lang="en-US" altLang="zh-CN" sz="1600" dirty="0" smtClean="0">
                <a:solidFill>
                  <a:srgbClr val="252525"/>
                </a:solidFill>
                <a:latin typeface="Times New Roman" panose="02020603050405020304" pitchFamily="18" charset="0"/>
                <a:cs typeface="Times New Roman" panose="02020603050405020304" pitchFamily="18" charset="0"/>
              </a:rPr>
              <a:t>Tightly fixed on body</a:t>
            </a:r>
          </a:p>
          <a:p>
            <a:pPr marL="342900" indent="-342900">
              <a:buFont typeface="Wingdings" panose="05000000000000000000" pitchFamily="2" charset="2"/>
              <a:buChar char="Ø"/>
            </a:pPr>
            <a:r>
              <a:rPr lang="en-US" altLang="zh-CN" sz="1600" dirty="0" smtClean="0">
                <a:solidFill>
                  <a:srgbClr val="252525"/>
                </a:solidFill>
                <a:latin typeface="Times New Roman" panose="02020603050405020304" pitchFamily="18" charset="0"/>
                <a:cs typeface="Times New Roman" panose="02020603050405020304" pitchFamily="18" charset="0"/>
              </a:rPr>
              <a:t>Mobility</a:t>
            </a:r>
          </a:p>
          <a:p>
            <a:endParaRPr lang="en-US" altLang="zh-CN" sz="2000" dirty="0" smtClean="0">
              <a:solidFill>
                <a:srgbClr val="252525"/>
              </a:solidFill>
              <a:latin typeface="Times New Roman" panose="02020603050405020304" pitchFamily="18" charset="0"/>
              <a:cs typeface="Times New Roman" panose="02020603050405020304" pitchFamily="18" charset="0"/>
            </a:endParaRPr>
          </a:p>
        </p:txBody>
      </p:sp>
      <p:sp>
        <p:nvSpPr>
          <p:cNvPr id="172" name="矩形 171"/>
          <p:cNvSpPr/>
          <p:nvPr/>
        </p:nvSpPr>
        <p:spPr>
          <a:xfrm>
            <a:off x="5029201" y="3709812"/>
            <a:ext cx="1600199" cy="400110"/>
          </a:xfrm>
          <a:prstGeom prst="rect">
            <a:avLst/>
          </a:prstGeom>
          <a:noFill/>
        </p:spPr>
        <p:style>
          <a:lnRef idx="0">
            <a:schemeClr val="accent1"/>
          </a:lnRef>
          <a:fillRef idx="3">
            <a:schemeClr val="accent1"/>
          </a:fillRef>
          <a:effectRef idx="3">
            <a:schemeClr val="accent1"/>
          </a:effectRef>
          <a:fontRef idx="minor">
            <a:schemeClr val="lt1"/>
          </a:fontRef>
        </p:style>
        <p:txBody>
          <a:bodyPr wrap="square">
            <a:spAutoFit/>
          </a:bodyPr>
          <a:lstStyle/>
          <a:p>
            <a:pPr lvl="0" algn="ctr"/>
            <a:r>
              <a:rPr lang="en-US" altLang="zh-CN" sz="20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Application</a:t>
            </a:r>
            <a:endPar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3" name="矩形 172"/>
          <p:cNvSpPr/>
          <p:nvPr/>
        </p:nvSpPr>
        <p:spPr>
          <a:xfrm>
            <a:off x="5105400" y="5234029"/>
            <a:ext cx="1828800" cy="400110"/>
          </a:xfrm>
          <a:prstGeom prst="rect">
            <a:avLst/>
          </a:prstGeom>
          <a:noFill/>
        </p:spPr>
        <p:style>
          <a:lnRef idx="0">
            <a:schemeClr val="accent1"/>
          </a:lnRef>
          <a:fillRef idx="3">
            <a:schemeClr val="accent1"/>
          </a:fillRef>
          <a:effectRef idx="3">
            <a:schemeClr val="accent1"/>
          </a:effectRef>
          <a:fontRef idx="minor">
            <a:schemeClr val="lt1"/>
          </a:fontRef>
        </p:style>
        <p:txBody>
          <a:bodyPr wrap="square">
            <a:spAutoFit/>
          </a:bodyPr>
          <a:lstStyle/>
          <a:p>
            <a:pPr lvl="0" algn="ctr"/>
            <a:r>
              <a:rPr lang="en-US" altLang="zh-CN" sz="2000"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Characteristics</a:t>
            </a:r>
            <a:endPar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0875621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04800" y="381000"/>
            <a:ext cx="8534400" cy="717787"/>
          </a:xfrm>
        </p:spPr>
        <p:txBody>
          <a:bodyPr/>
          <a:lstStyle/>
          <a:p>
            <a:pPr eaLnBrk="1" hangingPunct="1">
              <a:lnSpc>
                <a:spcPct val="120000"/>
              </a:lnSpc>
              <a:defRPr/>
            </a:pPr>
            <a:r>
              <a:rPr lang="nl-NL" altLang="zh-CN" sz="3200" dirty="0">
                <a:cs typeface="+mn-ea"/>
                <a:sym typeface="+mn-lt"/>
              </a:rPr>
              <a:t>Introduction </a:t>
            </a:r>
            <a:r>
              <a:rPr lang="en-US" altLang="zh-CN" sz="3200" dirty="0">
                <a:cs typeface="+mn-ea"/>
                <a:sym typeface="+mn-lt"/>
              </a:rPr>
              <a:t>&amp; </a:t>
            </a:r>
            <a:r>
              <a:rPr lang="nl-NL" altLang="zh-CN" sz="3200" dirty="0">
                <a:cs typeface="+mn-ea"/>
                <a:sym typeface="+mn-lt"/>
              </a:rPr>
              <a:t>Background</a:t>
            </a:r>
          </a:p>
        </p:txBody>
      </p:sp>
      <p:sp>
        <p:nvSpPr>
          <p:cNvPr id="2" name="TextBox 1"/>
          <p:cNvSpPr txBox="1"/>
          <p:nvPr/>
        </p:nvSpPr>
        <p:spPr>
          <a:xfrm>
            <a:off x="762000" y="1276290"/>
            <a:ext cx="5257800" cy="400110"/>
          </a:xfrm>
          <a:prstGeom prst="rect">
            <a:avLst/>
          </a:prstGeom>
          <a:noFill/>
        </p:spPr>
        <p:txBody>
          <a:bodyPr wrap="square" rtlCol="0">
            <a:spAutoFit/>
          </a:bodyPr>
          <a:lstStyle/>
          <a:p>
            <a:r>
              <a:rPr lang="en-US" altLang="zh-CN" sz="2000" b="1" dirty="0" smtClean="0"/>
              <a:t>Mobility Models</a:t>
            </a:r>
            <a:endParaRPr lang="zh-CN" altLang="en-US" sz="2000" b="1" dirty="0"/>
          </a:p>
        </p:txBody>
      </p:sp>
      <p:sp>
        <p:nvSpPr>
          <p:cNvPr id="4" name="TextBox 3"/>
          <p:cNvSpPr txBox="1"/>
          <p:nvPr/>
        </p:nvSpPr>
        <p:spPr>
          <a:xfrm>
            <a:off x="480781" y="6107668"/>
            <a:ext cx="8382000" cy="369332"/>
          </a:xfrm>
          <a:prstGeom prst="rect">
            <a:avLst/>
          </a:prstGeom>
          <a:noFill/>
        </p:spPr>
        <p:txBody>
          <a:bodyPr wrap="squar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Simulations without  an proper mobility model are not reliable at all !</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80781" y="5773362"/>
            <a:ext cx="5257800" cy="369332"/>
          </a:xfrm>
          <a:prstGeom prst="rect">
            <a:avLst/>
          </a:prstGeom>
          <a:noFill/>
        </p:spPr>
        <p:txBody>
          <a:bodyPr wrap="square" rtlCol="0">
            <a:spAutoFit/>
          </a:bodyPr>
          <a:lstStyle/>
          <a:p>
            <a:r>
              <a:rPr lang="en-US" altLang="zh-CN" i="1" dirty="0" smtClean="0"/>
              <a:t>For networks with node mobility:</a:t>
            </a:r>
            <a:endParaRPr lang="zh-CN" altLang="en-US" i="1" dirty="0"/>
          </a:p>
        </p:txBody>
      </p:sp>
      <p:sp>
        <p:nvSpPr>
          <p:cNvPr id="3" name="TextBox 2"/>
          <p:cNvSpPr txBox="1"/>
          <p:nvPr/>
        </p:nvSpPr>
        <p:spPr>
          <a:xfrm>
            <a:off x="838200" y="2209800"/>
            <a:ext cx="1393330" cy="400110"/>
          </a:xfrm>
          <a:prstGeom prst="rect">
            <a:avLst/>
          </a:prstGeom>
          <a:noFill/>
        </p:spPr>
        <p:txBody>
          <a:bodyPr wrap="none" rtlCol="0">
            <a:spAutoFit/>
          </a:bodyPr>
          <a:lstStyle/>
          <a:p>
            <a:r>
              <a:rPr lang="en-US" altLang="zh-CN" sz="2000" dirty="0" smtClean="0">
                <a:latin typeface="Times New Roman" panose="02020603050405020304" pitchFamily="18" charset="0"/>
                <a:cs typeface="Times New Roman" panose="02020603050405020304" pitchFamily="18" charset="0"/>
              </a:rPr>
              <a:t>Application</a:t>
            </a:r>
          </a:p>
        </p:txBody>
      </p:sp>
      <p:sp>
        <p:nvSpPr>
          <p:cNvPr id="23" name="矩形 22"/>
          <p:cNvSpPr/>
          <p:nvPr/>
        </p:nvSpPr>
        <p:spPr>
          <a:xfrm>
            <a:off x="838200" y="3048000"/>
            <a:ext cx="8153400" cy="1107996"/>
          </a:xfrm>
          <a:prstGeom prst="rect">
            <a:avLst/>
          </a:prstGeom>
        </p:spPr>
        <p:txBody>
          <a:bodyPr wrap="square">
            <a:spAutoFit/>
          </a:bodyPr>
          <a:lstStyle/>
          <a:p>
            <a:pPr marL="342900" indent="-342900">
              <a:buFont typeface="Wingdings" panose="05000000000000000000" pitchFamily="2" charset="2"/>
              <a:buChar char="Ø"/>
            </a:pPr>
            <a:r>
              <a:rPr lang="en-US" altLang="zh-CN" sz="1600" dirty="0"/>
              <a:t>A</a:t>
            </a:r>
            <a:r>
              <a:rPr lang="en-US" altLang="zh-CN" sz="1600" dirty="0" smtClean="0"/>
              <a:t>n </a:t>
            </a:r>
            <a:r>
              <a:rPr lang="en-US" altLang="zh-CN" sz="1600" dirty="0"/>
              <a:t>essential prerequisite for performance evaluation of protocols for wireless networks </a:t>
            </a:r>
            <a:r>
              <a:rPr lang="en-US" altLang="zh-CN" sz="1600" dirty="0" smtClean="0"/>
              <a:t>with node </a:t>
            </a:r>
            <a:r>
              <a:rPr lang="en-US" altLang="zh-CN" sz="1600" dirty="0"/>
              <a:t>mobility</a:t>
            </a:r>
            <a:r>
              <a:rPr lang="en-US" altLang="zh-CN" sz="1600" dirty="0"/>
              <a:t> </a:t>
            </a:r>
            <a:br>
              <a:rPr lang="en-US" altLang="zh-CN" sz="1600" dirty="0"/>
            </a:br>
            <a:r>
              <a:rPr lang="en-US" altLang="zh-CN" sz="1600" dirty="0" smtClean="0">
                <a:solidFill>
                  <a:srgbClr val="252525"/>
                </a:solidFill>
                <a:latin typeface="Times New Roman" panose="02020603050405020304" pitchFamily="18" charset="0"/>
                <a:cs typeface="Times New Roman" panose="02020603050405020304" pitchFamily="18" charset="0"/>
              </a:rPr>
              <a:t>…</a:t>
            </a:r>
            <a:endParaRPr lang="en-US" altLang="zh-CN" sz="1600" dirty="0" smtClean="0">
              <a:solidFill>
                <a:srgbClr val="252525"/>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altLang="zh-CN" dirty="0">
              <a:solidFill>
                <a:srgbClr val="252525"/>
              </a:solidFill>
              <a:latin typeface="Times New Roman" panose="02020603050405020304" pitchFamily="18" charset="0"/>
              <a:cs typeface="Times New Roman" panose="02020603050405020304" pitchFamily="18" charset="0"/>
            </a:endParaRPr>
          </a:p>
        </p:txBody>
      </p:sp>
      <p:sp>
        <p:nvSpPr>
          <p:cNvPr id="24" name="灯片编号占位符 3"/>
          <p:cNvSpPr>
            <a:spLocks noGrp="1"/>
          </p:cNvSpPr>
          <p:nvPr>
            <p:ph type="sldNum" sz="quarter" idx="11"/>
          </p:nvPr>
        </p:nvSpPr>
        <p:spPr>
          <a:xfrm>
            <a:off x="6477000" y="6254234"/>
            <a:ext cx="2133600" cy="457200"/>
          </a:xfrm>
        </p:spPr>
        <p:txBody>
          <a:bodyPr/>
          <a:lstStyle/>
          <a:p>
            <a:pPr>
              <a:defRPr/>
            </a:pPr>
            <a:fld id="{B2E6F3A3-065F-4EE1-8B82-1C85E785B9B2}" type="slidenum">
              <a:rPr lang="en-US" altLang="zh-CN" smtClean="0"/>
              <a:pPr>
                <a:defRPr/>
              </a:pPr>
              <a:t>4</a:t>
            </a:fld>
            <a:endParaRPr lang="en-US" altLang="zh-CN" dirty="0"/>
          </a:p>
        </p:txBody>
      </p:sp>
    </p:spTree>
    <p:extLst>
      <p:ext uri="{BB962C8B-B14F-4D97-AF65-F5344CB8AC3E}">
        <p14:creationId xmlns:p14="http://schemas.microsoft.com/office/powerpoint/2010/main" val="120597570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04800" y="381000"/>
            <a:ext cx="8534400" cy="717787"/>
          </a:xfrm>
        </p:spPr>
        <p:txBody>
          <a:bodyPr/>
          <a:lstStyle/>
          <a:p>
            <a:pPr eaLnBrk="1" hangingPunct="1">
              <a:lnSpc>
                <a:spcPct val="120000"/>
              </a:lnSpc>
              <a:defRPr/>
            </a:pPr>
            <a:r>
              <a:rPr lang="nl-NL" altLang="zh-CN" sz="3200" dirty="0">
                <a:cs typeface="+mn-ea"/>
                <a:sym typeface="+mn-lt"/>
              </a:rPr>
              <a:t>Introduction </a:t>
            </a:r>
            <a:r>
              <a:rPr lang="en-US" altLang="zh-CN" sz="3200" dirty="0">
                <a:cs typeface="+mn-ea"/>
                <a:sym typeface="+mn-lt"/>
              </a:rPr>
              <a:t>&amp; </a:t>
            </a:r>
            <a:r>
              <a:rPr lang="nl-NL" altLang="zh-CN" sz="3200" dirty="0">
                <a:cs typeface="+mn-ea"/>
                <a:sym typeface="+mn-lt"/>
              </a:rPr>
              <a:t>Background</a:t>
            </a:r>
          </a:p>
        </p:txBody>
      </p:sp>
      <p:sp>
        <p:nvSpPr>
          <p:cNvPr id="2" name="TextBox 1"/>
          <p:cNvSpPr txBox="1"/>
          <p:nvPr/>
        </p:nvSpPr>
        <p:spPr>
          <a:xfrm>
            <a:off x="685800" y="1276290"/>
            <a:ext cx="5257800" cy="400110"/>
          </a:xfrm>
          <a:prstGeom prst="rect">
            <a:avLst/>
          </a:prstGeom>
          <a:noFill/>
        </p:spPr>
        <p:txBody>
          <a:bodyPr wrap="square" rtlCol="0">
            <a:spAutoFit/>
          </a:bodyPr>
          <a:lstStyle/>
          <a:p>
            <a:r>
              <a:rPr lang="en-US" altLang="zh-CN" sz="2000" b="1" dirty="0" smtClean="0"/>
              <a:t>Models for WBANs</a:t>
            </a:r>
            <a:endParaRPr lang="zh-CN" altLang="en-US" sz="2000" b="1" dirty="0"/>
          </a:p>
        </p:txBody>
      </p:sp>
      <p:sp>
        <p:nvSpPr>
          <p:cNvPr id="4" name="内容占位符 2"/>
          <p:cNvSpPr>
            <a:spLocks noGrp="1"/>
          </p:cNvSpPr>
          <p:nvPr>
            <p:ph idx="1"/>
          </p:nvPr>
        </p:nvSpPr>
        <p:spPr>
          <a:xfrm>
            <a:off x="495743" y="2973572"/>
            <a:ext cx="2895157" cy="1638660"/>
          </a:xfrm>
        </p:spPr>
        <p:txBody>
          <a:bodyPr/>
          <a:lstStyle/>
          <a:p>
            <a:pPr>
              <a:buClr>
                <a:schemeClr val="accent6">
                  <a:lumMod val="50000"/>
                </a:schemeClr>
              </a:buClr>
              <a:buFont typeface="Wingdings" panose="05000000000000000000" pitchFamily="2" charset="2"/>
              <a:buChar char="l"/>
            </a:pPr>
            <a:r>
              <a:rPr lang="en-US" altLang="zh-CN" sz="1400" b="0" dirty="0" smtClean="0"/>
              <a:t>Based on RPGM model</a:t>
            </a:r>
          </a:p>
          <a:p>
            <a:pPr>
              <a:buClr>
                <a:schemeClr val="accent6">
                  <a:lumMod val="50000"/>
                </a:schemeClr>
              </a:buClr>
              <a:buFont typeface="Wingdings" panose="05000000000000000000" pitchFamily="2" charset="2"/>
              <a:buChar char="l"/>
            </a:pPr>
            <a:r>
              <a:rPr lang="en-US" altLang="zh-CN" sz="1400" b="0" dirty="0" smtClean="0"/>
              <a:t>Markov-based </a:t>
            </a:r>
            <a:r>
              <a:rPr lang="en-US" altLang="zh-CN" sz="1400" b="0" dirty="0"/>
              <a:t>p</a:t>
            </a:r>
            <a:r>
              <a:rPr lang="en-US" altLang="zh-CN" sz="1400" b="0" dirty="0" smtClean="0"/>
              <a:t>osture </a:t>
            </a:r>
            <a:r>
              <a:rPr lang="en-US" altLang="zh-CN" sz="1400" b="0" dirty="0"/>
              <a:t>s</a:t>
            </a:r>
            <a:r>
              <a:rPr lang="en-US" altLang="zh-CN" sz="1400" b="0" dirty="0" smtClean="0"/>
              <a:t>election strategy</a:t>
            </a:r>
          </a:p>
          <a:p>
            <a:pPr>
              <a:buClr>
                <a:schemeClr val="accent6">
                  <a:lumMod val="50000"/>
                </a:schemeClr>
              </a:buClr>
              <a:buFont typeface="Wingdings" panose="05000000000000000000" pitchFamily="2" charset="2"/>
              <a:buChar char="l"/>
            </a:pPr>
            <a:r>
              <a:rPr lang="en-US" altLang="zh-CN" sz="1400" b="0" dirty="0" smtClean="0"/>
              <a:t>Different parameters for different postures</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6032" y="2702709"/>
            <a:ext cx="1743168" cy="2175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组合 6"/>
          <p:cNvGrpSpPr/>
          <p:nvPr/>
        </p:nvGrpSpPr>
        <p:grpSpPr>
          <a:xfrm>
            <a:off x="2798128" y="2297490"/>
            <a:ext cx="1545272" cy="2886076"/>
            <a:chOff x="9601200" y="1675764"/>
            <a:chExt cx="1545272" cy="2886076"/>
          </a:xfrm>
        </p:grpSpPr>
        <p:pic>
          <p:nvPicPr>
            <p:cNvPr id="8" name="Picture 4" descr="Position of nodes in the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8197" y="1675764"/>
              <a:ext cx="1438275" cy="2886076"/>
            </a:xfrm>
            <a:prstGeom prst="rect">
              <a:avLst/>
            </a:prstGeom>
            <a:noFill/>
            <a:extLst>
              <a:ext uri="{909E8E84-426E-40DD-AFC4-6F175D3DCCD1}">
                <a14:hiddenFill xmlns:a14="http://schemas.microsoft.com/office/drawing/2010/main">
                  <a:solidFill>
                    <a:srgbClr val="FFFFFF"/>
                  </a:solidFill>
                </a14:hiddenFill>
              </a:ext>
            </a:extLst>
          </p:spPr>
        </p:pic>
        <p:sp>
          <p:nvSpPr>
            <p:cNvPr id="9" name="椭圆 8"/>
            <p:cNvSpPr/>
            <p:nvPr/>
          </p:nvSpPr>
          <p:spPr>
            <a:xfrm flipH="1">
              <a:off x="9601200" y="2560319"/>
              <a:ext cx="822960" cy="846519"/>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flipH="1">
              <a:off x="10427334" y="2196940"/>
              <a:ext cx="616586" cy="634237"/>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flipH="1">
              <a:off x="10336051" y="2783523"/>
              <a:ext cx="240507" cy="247392"/>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3" name="Text Box 6"/>
          <p:cNvSpPr txBox="1">
            <a:spLocks noChangeArrowheads="1"/>
          </p:cNvSpPr>
          <p:nvPr/>
        </p:nvSpPr>
        <p:spPr bwMode="auto">
          <a:xfrm>
            <a:off x="0" y="5754469"/>
            <a:ext cx="9144000" cy="646331"/>
          </a:xfrm>
          <a:prstGeom prst="rect">
            <a:avLst/>
          </a:prstGeom>
          <a:solidFill>
            <a:srgbClr val="9BBB59">
              <a:lumMod val="60000"/>
              <a:lumOff val="40000"/>
            </a:srgbClr>
          </a:solidFill>
          <a:ln w="9525" algn="ctr">
            <a:noFill/>
            <a:miter lim="800000"/>
            <a:headEnd/>
            <a:tailEnd/>
          </a:ln>
        </p:spPr>
        <p:txBody>
          <a:bodyPr>
            <a:spAutoFit/>
          </a:bodyPr>
          <a:lstStyle/>
          <a:p>
            <a:r>
              <a:rPr lang="en-US" altLang="zh-CN" sz="1200" dirty="0"/>
              <a:t>[1] M. </a:t>
            </a:r>
            <a:r>
              <a:rPr lang="en-US" altLang="zh-CN" sz="1200" dirty="0" err="1"/>
              <a:t>Nabi</a:t>
            </a:r>
            <a:r>
              <a:rPr lang="en-US" altLang="zh-CN" sz="1200" dirty="0"/>
              <a:t>, M. </a:t>
            </a:r>
            <a:r>
              <a:rPr lang="en-US" altLang="zh-CN" sz="1200" dirty="0" err="1"/>
              <a:t>Geilen</a:t>
            </a:r>
            <a:r>
              <a:rPr lang="en-US" altLang="zh-CN" sz="1200" dirty="0"/>
              <a:t>, and T. </a:t>
            </a:r>
            <a:r>
              <a:rPr lang="en-US" altLang="zh-CN" sz="1200" dirty="0" err="1"/>
              <a:t>Basten</a:t>
            </a:r>
            <a:r>
              <a:rPr lang="en-US" altLang="zh-CN" sz="1200" dirty="0"/>
              <a:t>. </a:t>
            </a:r>
            <a:r>
              <a:rPr lang="en-US" altLang="zh-CN" sz="1200" dirty="0" err="1"/>
              <a:t>Moban</a:t>
            </a:r>
            <a:r>
              <a:rPr lang="en-US" altLang="zh-CN" sz="1200" dirty="0"/>
              <a:t>: A configurable mobility </a:t>
            </a:r>
            <a:r>
              <a:rPr lang="en-US" altLang="zh-CN" sz="1200" dirty="0" smtClean="0"/>
              <a:t>model for </a:t>
            </a:r>
            <a:r>
              <a:rPr lang="en-US" altLang="zh-CN" sz="1200" dirty="0"/>
              <a:t>wireless body area networks. In </a:t>
            </a:r>
            <a:r>
              <a:rPr lang="en-US" altLang="zh-CN" sz="1200" i="1" dirty="0"/>
              <a:t>Proceedings of the 4th International </a:t>
            </a:r>
            <a:r>
              <a:rPr lang="en-US" altLang="zh-CN" sz="1200" i="1" dirty="0" smtClean="0"/>
              <a:t>ICST Conference </a:t>
            </a:r>
            <a:r>
              <a:rPr lang="en-US" altLang="zh-CN" sz="1200" i="1" dirty="0"/>
              <a:t>on Simulation Tools and Techniques, pages 168–177. ICST </a:t>
            </a:r>
            <a:r>
              <a:rPr lang="en-US" altLang="zh-CN" sz="1200" dirty="0"/>
              <a:t>(Institute </a:t>
            </a:r>
            <a:r>
              <a:rPr lang="en-US" altLang="zh-CN" sz="1200" dirty="0" smtClean="0"/>
              <a:t>for Computer </a:t>
            </a:r>
            <a:r>
              <a:rPr lang="en-US" altLang="zh-CN" sz="1200" dirty="0"/>
              <a:t>Sciences, Social-Informatics and Telecommunications Engineering</a:t>
            </a:r>
            <a:r>
              <a:rPr lang="en-US" altLang="zh-CN" sz="1200" dirty="0" smtClean="0"/>
              <a:t>), 2011</a:t>
            </a:r>
            <a:r>
              <a:rPr lang="en-US" altLang="zh-CN" sz="1200" dirty="0"/>
              <a:t>.</a:t>
            </a:r>
            <a:endParaRPr lang="en-US" altLang="zh-CN" sz="1200" dirty="0" smtClean="0"/>
          </a:p>
        </p:txBody>
      </p:sp>
      <p:sp>
        <p:nvSpPr>
          <p:cNvPr id="14" name="Text Box 6"/>
          <p:cNvSpPr txBox="1">
            <a:spLocks noChangeArrowheads="1"/>
          </p:cNvSpPr>
          <p:nvPr/>
        </p:nvSpPr>
        <p:spPr bwMode="auto">
          <a:xfrm>
            <a:off x="0" y="6396335"/>
            <a:ext cx="9144000" cy="461665"/>
          </a:xfrm>
          <a:prstGeom prst="rect">
            <a:avLst/>
          </a:prstGeom>
          <a:solidFill>
            <a:srgbClr val="9BBB59">
              <a:lumMod val="60000"/>
              <a:lumOff val="40000"/>
            </a:srgbClr>
          </a:solidFill>
          <a:ln w="9525" algn="ctr">
            <a:noFill/>
            <a:miter lim="800000"/>
            <a:headEnd/>
            <a:tailEnd/>
          </a:ln>
        </p:spPr>
        <p:txBody>
          <a:bodyPr>
            <a:spAutoFit/>
          </a:bodyPr>
          <a:lstStyle/>
          <a:p>
            <a:r>
              <a:rPr lang="en-US" altLang="zh-CN" sz="1200" dirty="0" smtClean="0"/>
              <a:t>[2] </a:t>
            </a:r>
            <a:r>
              <a:rPr lang="en-US" altLang="zh-CN" sz="1200" dirty="0"/>
              <a:t>M. M. Sandhu, M. Akbar, M. </a:t>
            </a:r>
            <a:r>
              <a:rPr lang="en-US" altLang="zh-CN" sz="1200" dirty="0" err="1"/>
              <a:t>Behzad</a:t>
            </a:r>
            <a:r>
              <a:rPr lang="en-US" altLang="zh-CN" sz="1200" dirty="0"/>
              <a:t>, N. </a:t>
            </a:r>
            <a:r>
              <a:rPr lang="en-US" altLang="zh-CN" sz="1200" dirty="0" err="1"/>
              <a:t>Javaid</a:t>
            </a:r>
            <a:r>
              <a:rPr lang="en-US" altLang="zh-CN" sz="1200" dirty="0"/>
              <a:t>, Z. A. Khan, and U. </a:t>
            </a:r>
            <a:r>
              <a:rPr lang="en-US" altLang="zh-CN" sz="1200" dirty="0" err="1"/>
              <a:t>Qasim</a:t>
            </a:r>
            <a:r>
              <a:rPr lang="en-US" altLang="zh-CN" sz="1200" dirty="0"/>
              <a:t>. </a:t>
            </a:r>
            <a:r>
              <a:rPr lang="en-US" altLang="zh-CN" sz="1200" dirty="0" smtClean="0"/>
              <a:t>Mobility model </a:t>
            </a:r>
            <a:r>
              <a:rPr lang="en-US" altLang="zh-CN" sz="1200" dirty="0"/>
              <a:t>for </a:t>
            </a:r>
            <a:r>
              <a:rPr lang="en-US" altLang="zh-CN" sz="1200" dirty="0" err="1"/>
              <a:t>wbans</a:t>
            </a:r>
            <a:r>
              <a:rPr lang="en-US" altLang="zh-CN" sz="1200" dirty="0"/>
              <a:t>. </a:t>
            </a:r>
            <a:r>
              <a:rPr lang="en-US" altLang="zh-CN" sz="1200" dirty="0" smtClean="0"/>
              <a:t>In </a:t>
            </a:r>
            <a:r>
              <a:rPr lang="en-US" altLang="zh-CN" sz="1200" i="1" dirty="0" smtClean="0"/>
              <a:t>Broadband </a:t>
            </a:r>
            <a:r>
              <a:rPr lang="en-US" altLang="zh-CN" sz="1200" i="1" dirty="0"/>
              <a:t>and Wireless Computing, Communication </a:t>
            </a:r>
            <a:r>
              <a:rPr lang="en-US" altLang="zh-CN" sz="1200" i="1" dirty="0" smtClean="0"/>
              <a:t>and Applications </a:t>
            </a:r>
            <a:r>
              <a:rPr lang="en-US" altLang="zh-CN" sz="1200" i="1" dirty="0"/>
              <a:t>(BWCCA), 2014 Ninth International Conference on</a:t>
            </a:r>
            <a:r>
              <a:rPr lang="en-US" altLang="zh-CN" sz="1200" dirty="0"/>
              <a:t>, pages </a:t>
            </a:r>
            <a:r>
              <a:rPr lang="en-US" altLang="zh-CN" sz="1200" dirty="0" smtClean="0"/>
              <a:t>155–160. IEEE</a:t>
            </a:r>
            <a:r>
              <a:rPr lang="en-US" altLang="zh-CN" sz="1200" dirty="0"/>
              <a:t>, 2014.</a:t>
            </a:r>
            <a:endParaRPr lang="en-US" altLang="zh-CN" sz="1200" dirty="0" smtClean="0"/>
          </a:p>
        </p:txBody>
      </p:sp>
      <p:sp>
        <p:nvSpPr>
          <p:cNvPr id="3" name="TextBox 2"/>
          <p:cNvSpPr txBox="1"/>
          <p:nvPr/>
        </p:nvSpPr>
        <p:spPr>
          <a:xfrm>
            <a:off x="439646" y="1957626"/>
            <a:ext cx="3886200" cy="615553"/>
          </a:xfrm>
          <a:prstGeom prst="rect">
            <a:avLst/>
          </a:prstGeom>
          <a:noFill/>
        </p:spPr>
        <p:txBody>
          <a:bodyPr wrap="square" rtlCol="0">
            <a:spAutoFit/>
          </a:bodyPr>
          <a:lstStyle/>
          <a:p>
            <a:pPr marL="0" indent="0">
              <a:buNone/>
            </a:pPr>
            <a:r>
              <a:rPr lang="en-US" altLang="zh-CN" sz="1600" dirty="0" smtClean="0">
                <a:cs typeface="Times New Roman" panose="02020603050405020304" pitchFamily="18" charset="0"/>
              </a:rPr>
              <a:t>       </a:t>
            </a:r>
            <a:r>
              <a:rPr lang="en-US" altLang="zh-CN" sz="1600" dirty="0" err="1" smtClean="0">
                <a:cs typeface="Times New Roman" panose="02020603050405020304" pitchFamily="18" charset="0"/>
              </a:rPr>
              <a:t>MoBAN</a:t>
            </a:r>
            <a:r>
              <a:rPr lang="en-US" altLang="zh-CN" sz="1600" b="1" dirty="0" smtClean="0">
                <a:cs typeface="Times New Roman" panose="02020603050405020304" pitchFamily="18" charset="0"/>
              </a:rPr>
              <a:t> </a:t>
            </a:r>
            <a:r>
              <a:rPr lang="en-US" altLang="zh-CN" sz="1600" dirty="0" smtClean="0">
                <a:cs typeface="Times New Roman" panose="02020603050405020304" pitchFamily="18" charset="0"/>
              </a:rPr>
              <a:t>[</a:t>
            </a:r>
            <a:r>
              <a:rPr lang="en-US" altLang="zh-CN" sz="1600" dirty="0">
                <a:cs typeface="Times New Roman" panose="02020603050405020304" pitchFamily="18" charset="0"/>
              </a:rPr>
              <a:t>1]</a:t>
            </a:r>
          </a:p>
          <a:p>
            <a:endParaRPr lang="zh-CN" altLang="en-US" dirty="0"/>
          </a:p>
        </p:txBody>
      </p:sp>
      <p:sp>
        <p:nvSpPr>
          <p:cNvPr id="15" name="TextBox 14"/>
          <p:cNvSpPr txBox="1"/>
          <p:nvPr/>
        </p:nvSpPr>
        <p:spPr>
          <a:xfrm>
            <a:off x="4860235" y="1957626"/>
            <a:ext cx="3886200" cy="615553"/>
          </a:xfrm>
          <a:prstGeom prst="rect">
            <a:avLst/>
          </a:prstGeom>
          <a:noFill/>
        </p:spPr>
        <p:txBody>
          <a:bodyPr wrap="square" rtlCol="0">
            <a:spAutoFit/>
          </a:bodyPr>
          <a:lstStyle/>
          <a:p>
            <a:pPr marL="0" indent="0">
              <a:buNone/>
            </a:pPr>
            <a:r>
              <a:rPr lang="en-US" altLang="zh-CN" sz="1600" dirty="0" smtClean="0">
                <a:cs typeface="Times New Roman" panose="02020603050405020304" pitchFamily="18" charset="0"/>
              </a:rPr>
              <a:t>    </a:t>
            </a:r>
            <a:r>
              <a:rPr lang="en-US" altLang="zh-CN" sz="1600" dirty="0" err="1" smtClean="0">
                <a:cs typeface="Times New Roman" panose="02020603050405020304" pitchFamily="18" charset="0"/>
              </a:rPr>
              <a:t>MMoW</a:t>
            </a:r>
            <a:r>
              <a:rPr lang="en-US" altLang="zh-CN" sz="1600" b="1" dirty="0" smtClean="0">
                <a:cs typeface="Times New Roman" panose="02020603050405020304" pitchFamily="18" charset="0"/>
              </a:rPr>
              <a:t> </a:t>
            </a:r>
            <a:r>
              <a:rPr lang="en-US" altLang="zh-CN" sz="1600" dirty="0" smtClean="0">
                <a:cs typeface="Times New Roman" panose="02020603050405020304" pitchFamily="18" charset="0"/>
              </a:rPr>
              <a:t>[2]</a:t>
            </a:r>
            <a:endParaRPr lang="en-US" altLang="zh-CN" sz="1600" dirty="0">
              <a:cs typeface="Times New Roman" panose="02020603050405020304" pitchFamily="18" charset="0"/>
            </a:endParaRPr>
          </a:p>
          <a:p>
            <a:r>
              <a:rPr lang="en-US" altLang="zh-CN" dirty="0" smtClean="0"/>
              <a:t> </a:t>
            </a:r>
            <a:endParaRPr lang="zh-CN" altLang="en-US" dirty="0"/>
          </a:p>
        </p:txBody>
      </p:sp>
      <p:sp>
        <p:nvSpPr>
          <p:cNvPr id="16" name="内容占位符 2"/>
          <p:cNvSpPr txBox="1">
            <a:spLocks/>
          </p:cNvSpPr>
          <p:nvPr/>
        </p:nvSpPr>
        <p:spPr bwMode="auto">
          <a:xfrm>
            <a:off x="4757784" y="2926733"/>
            <a:ext cx="2633616" cy="163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Clr>
                <a:schemeClr val="accent6">
                  <a:lumMod val="50000"/>
                </a:schemeClr>
              </a:buClr>
              <a:buFont typeface="Wingdings" pitchFamily="2" charset="2"/>
              <a:buChar char="l"/>
            </a:pPr>
            <a:r>
              <a:rPr lang="en-US" altLang="zh-CN" sz="1400" b="0" dirty="0" smtClean="0"/>
              <a:t>A less flexible model </a:t>
            </a:r>
          </a:p>
          <a:p>
            <a:pPr>
              <a:buClr>
                <a:schemeClr val="accent6">
                  <a:lumMod val="50000"/>
                </a:schemeClr>
              </a:buClr>
              <a:buFont typeface="Wingdings" pitchFamily="2" charset="2"/>
              <a:buChar char="l"/>
            </a:pPr>
            <a:r>
              <a:rPr lang="en-US" altLang="zh-CN" sz="1400" b="0" dirty="0" smtClean="0"/>
              <a:t>The distance between normal node and the sink node are constrained</a:t>
            </a:r>
          </a:p>
          <a:p>
            <a:pPr>
              <a:buClr>
                <a:schemeClr val="accent6">
                  <a:lumMod val="50000"/>
                </a:schemeClr>
              </a:buClr>
              <a:buFont typeface="Wingdings" pitchFamily="2" charset="2"/>
              <a:buChar char="l"/>
            </a:pPr>
            <a:r>
              <a:rPr lang="en-US" altLang="zh-CN" sz="1400" b="0" dirty="0" smtClean="0"/>
              <a:t>The actions determining the move of the sensor nodes</a:t>
            </a:r>
            <a:endParaRPr lang="en-US" altLang="zh-CN" sz="1400" b="0" dirty="0"/>
          </a:p>
        </p:txBody>
      </p:sp>
      <p:sp>
        <p:nvSpPr>
          <p:cNvPr id="18" name="矩形 17"/>
          <p:cNvSpPr/>
          <p:nvPr/>
        </p:nvSpPr>
        <p:spPr>
          <a:xfrm>
            <a:off x="381000" y="5147846"/>
            <a:ext cx="7781001" cy="584775"/>
          </a:xfrm>
          <a:prstGeom prst="rect">
            <a:avLst/>
          </a:prstGeom>
        </p:spPr>
        <p:txBody>
          <a:bodyPr wrap="square">
            <a:spAutoFit/>
          </a:bodyPr>
          <a:lstStyle/>
          <a:p>
            <a:r>
              <a:rPr lang="en-US" altLang="zh-CN" sz="1600" b="1" dirty="0" smtClean="0">
                <a:solidFill>
                  <a:srgbClr val="FF0000"/>
                </a:solidFill>
                <a:latin typeface="Times New Roman" panose="02020603050405020304" pitchFamily="18" charset="0"/>
              </a:rPr>
              <a:t>Shortage</a:t>
            </a:r>
            <a:r>
              <a:rPr lang="en-US" altLang="zh-CN" sz="1600" b="1" dirty="0" smtClean="0">
                <a:latin typeface="Times New Roman" panose="02020603050405020304" pitchFamily="18" charset="0"/>
              </a:rPr>
              <a:t>: </a:t>
            </a:r>
            <a:r>
              <a:rPr lang="en-US" altLang="zh-CN" sz="1600" b="1" dirty="0">
                <a:latin typeface="Times New Roman" panose="02020603050405020304" pitchFamily="18" charset="0"/>
              </a:rPr>
              <a:t>no </a:t>
            </a:r>
            <a:r>
              <a:rPr lang="en-US" altLang="zh-CN" sz="1600" b="1" dirty="0" smtClean="0">
                <a:latin typeface="Times New Roman" panose="02020603050405020304" pitchFamily="18" charset="0"/>
              </a:rPr>
              <a:t>enough consideration on </a:t>
            </a:r>
            <a:r>
              <a:rPr lang="en-US" altLang="zh-CN" sz="1600" b="1" dirty="0">
                <a:latin typeface="Times New Roman" panose="02020603050405020304" pitchFamily="18" charset="0"/>
              </a:rPr>
              <a:t>the regularity of the body </a:t>
            </a:r>
            <a:r>
              <a:rPr lang="en-US" altLang="zh-CN" sz="1600" b="1" dirty="0" smtClean="0">
                <a:latin typeface="Times New Roman" panose="02020603050405020304" pitchFamily="18" charset="0"/>
              </a:rPr>
              <a:t>movements, </a:t>
            </a:r>
          </a:p>
          <a:p>
            <a:r>
              <a:rPr lang="en-US" altLang="zh-CN" sz="1600" b="1" dirty="0">
                <a:latin typeface="Times New Roman" panose="02020603050405020304" pitchFamily="18" charset="0"/>
              </a:rPr>
              <a:t> </a:t>
            </a:r>
            <a:r>
              <a:rPr lang="en-US" altLang="zh-CN" sz="1600" b="1" dirty="0" smtClean="0">
                <a:latin typeface="Times New Roman" panose="02020603050405020304" pitchFamily="18" charset="0"/>
              </a:rPr>
              <a:t>                 both mobile models are not well fitted to the movement of the human body </a:t>
            </a:r>
            <a:endParaRPr lang="en-US" altLang="zh-CN" sz="1600" b="1" dirty="0">
              <a:effectLst/>
              <a:latin typeface="Times New Roman" panose="02020603050405020304" pitchFamily="18" charset="0"/>
            </a:endParaRPr>
          </a:p>
        </p:txBody>
      </p:sp>
    </p:spTree>
    <p:extLst>
      <p:ext uri="{BB962C8B-B14F-4D97-AF65-F5344CB8AC3E}">
        <p14:creationId xmlns:p14="http://schemas.microsoft.com/office/powerpoint/2010/main" val="307942290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76400"/>
            <a:ext cx="8229600" cy="3886200"/>
          </a:xfrm>
        </p:spPr>
        <p:txBody>
          <a:bodyPr/>
          <a:lstStyle/>
          <a:p>
            <a:r>
              <a:rPr lang="en-US" altLang="zh-CN" sz="2400" dirty="0" smtClean="0"/>
              <a:t>Features of Mobility in WBANs:</a:t>
            </a:r>
          </a:p>
          <a:p>
            <a:pPr>
              <a:buFont typeface="Wingdings" panose="05000000000000000000" pitchFamily="2" charset="2"/>
              <a:buChar char="Ø"/>
            </a:pPr>
            <a:endParaRPr lang="en-US" altLang="zh-CN" sz="1600" b="0" dirty="0" smtClean="0"/>
          </a:p>
          <a:p>
            <a:pPr>
              <a:buFont typeface="Wingdings" panose="05000000000000000000" pitchFamily="2" charset="2"/>
              <a:buChar char="Ø"/>
            </a:pPr>
            <a:r>
              <a:rPr lang="en-US" altLang="zh-CN" sz="1600" b="0" dirty="0" smtClean="0"/>
              <a:t>WBAN moves as a whole as the body moves</a:t>
            </a:r>
          </a:p>
          <a:p>
            <a:pPr>
              <a:buFont typeface="Wingdings" panose="05000000000000000000" pitchFamily="2" charset="2"/>
              <a:buChar char="Ø"/>
            </a:pPr>
            <a:r>
              <a:rPr lang="en-US" altLang="zh-CN" sz="1600" b="0" dirty="0" smtClean="0"/>
              <a:t>Each node in the WBAN has its own mobility pattern</a:t>
            </a:r>
            <a:endParaRPr lang="en-US" altLang="zh-CN" sz="1600" b="0" dirty="0"/>
          </a:p>
          <a:p>
            <a:pPr marL="0" indent="0">
              <a:buNone/>
            </a:pPr>
            <a:endParaRPr lang="en-US" altLang="zh-CN" dirty="0" smtClean="0"/>
          </a:p>
          <a:p>
            <a:r>
              <a:rPr lang="en-US" altLang="zh-CN" sz="2400" dirty="0" smtClean="0"/>
              <a:t>Structure of JMMM</a:t>
            </a:r>
          </a:p>
          <a:p>
            <a:pPr marL="0" indent="0">
              <a:buNone/>
            </a:pPr>
            <a:endParaRPr lang="en-US" altLang="zh-CN" sz="2400" dirty="0" smtClean="0"/>
          </a:p>
          <a:p>
            <a:pPr marL="0" indent="0">
              <a:buNone/>
            </a:pPr>
            <a:r>
              <a:rPr lang="en-US" altLang="zh-CN" sz="2400" dirty="0" smtClean="0">
                <a:solidFill>
                  <a:srgbClr val="0070C0"/>
                </a:solidFill>
              </a:rPr>
              <a:t>Global movements </a:t>
            </a:r>
            <a:r>
              <a:rPr lang="en-US" altLang="zh-CN" sz="2400" dirty="0" smtClean="0">
                <a:solidFill>
                  <a:srgbClr val="CC9900"/>
                </a:solidFill>
              </a:rPr>
              <a:t>+</a:t>
            </a:r>
            <a:r>
              <a:rPr lang="en-US" altLang="zh-CN" sz="2400" dirty="0" smtClean="0"/>
              <a:t> </a:t>
            </a:r>
            <a:r>
              <a:rPr lang="en-US" altLang="zh-CN" sz="2400" dirty="0" smtClean="0">
                <a:solidFill>
                  <a:srgbClr val="00B050"/>
                </a:solidFill>
              </a:rPr>
              <a:t>Individual Movements</a:t>
            </a:r>
          </a:p>
          <a:p>
            <a:pPr lvl="0">
              <a:buClr>
                <a:srgbClr val="00007D"/>
              </a:buClr>
              <a:buFont typeface="Wingdings" pitchFamily="2" charset="2"/>
              <a:buChar char="Ø"/>
            </a:pPr>
            <a:endParaRPr lang="en-US" altLang="zh-CN" sz="1600" b="0" dirty="0" smtClean="0">
              <a:solidFill>
                <a:srgbClr val="000000"/>
              </a:solidFill>
            </a:endParaRPr>
          </a:p>
          <a:p>
            <a:pPr lvl="0">
              <a:buClr>
                <a:srgbClr val="00007D"/>
              </a:buClr>
              <a:buFont typeface="Wingdings" pitchFamily="2" charset="2"/>
              <a:buChar char="Ø"/>
            </a:pPr>
            <a:r>
              <a:rPr lang="en-US" altLang="zh-CN" sz="1600" b="0" dirty="0" smtClean="0"/>
              <a:t>Positions </a:t>
            </a:r>
            <a:r>
              <a:rPr lang="en-US" altLang="zh-CN" sz="1600" b="0" dirty="0"/>
              <a:t>of sensor </a:t>
            </a:r>
            <a:r>
              <a:rPr lang="en-US" altLang="zh-CN" sz="1600" b="0" dirty="0" smtClean="0"/>
              <a:t>nodes are calculated according </a:t>
            </a:r>
            <a:r>
              <a:rPr lang="en-US" altLang="zh-CN" sz="1600" b="0" dirty="0"/>
              <a:t>to the positions of the main </a:t>
            </a:r>
            <a:r>
              <a:rPr lang="en-US" altLang="zh-CN" sz="1600" b="0" dirty="0" smtClean="0"/>
              <a:t>joints</a:t>
            </a:r>
          </a:p>
          <a:p>
            <a:pPr lvl="0">
              <a:buClr>
                <a:srgbClr val="00007D"/>
              </a:buClr>
              <a:buFont typeface="Wingdings" pitchFamily="2" charset="2"/>
              <a:buChar char="Ø"/>
            </a:pPr>
            <a:r>
              <a:rPr lang="en-US" altLang="zh-CN" sz="1600" b="0" dirty="0" smtClean="0"/>
              <a:t>Individual movement patterns are established with different postures adopted</a:t>
            </a:r>
            <a:endParaRPr lang="en-US" altLang="zh-CN" sz="1600" b="0" dirty="0" smtClean="0">
              <a:solidFill>
                <a:srgbClr val="000000"/>
              </a:solidFill>
            </a:endParaRPr>
          </a:p>
          <a:p>
            <a:pPr marL="0" indent="0">
              <a:buNone/>
            </a:pPr>
            <a:endParaRPr lang="zh-CN" altLang="en-US" sz="2400" dirty="0">
              <a:solidFill>
                <a:srgbClr val="00B050"/>
              </a:solidFill>
            </a:endParaRPr>
          </a:p>
        </p:txBody>
      </p:sp>
      <p:sp>
        <p:nvSpPr>
          <p:cNvPr id="4" name="灯片编号占位符 3"/>
          <p:cNvSpPr>
            <a:spLocks noGrp="1"/>
          </p:cNvSpPr>
          <p:nvPr>
            <p:ph type="sldNum" sz="quarter" idx="11"/>
          </p:nvPr>
        </p:nvSpPr>
        <p:spPr>
          <a:xfrm>
            <a:off x="6553200" y="6248400"/>
            <a:ext cx="2133600" cy="457200"/>
          </a:xfrm>
        </p:spPr>
        <p:txBody>
          <a:bodyPr/>
          <a:lstStyle/>
          <a:p>
            <a:pPr>
              <a:defRPr/>
            </a:pPr>
            <a:fld id="{B2E6F3A3-065F-4EE1-8B82-1C85E785B9B2}" type="slidenum">
              <a:rPr lang="en-US" altLang="zh-CN" smtClean="0"/>
              <a:pPr>
                <a:defRPr/>
              </a:pPr>
              <a:t>6</a:t>
            </a:fld>
            <a:endParaRPr lang="en-US" altLang="zh-CN" dirty="0"/>
          </a:p>
        </p:txBody>
      </p:sp>
      <p:sp>
        <p:nvSpPr>
          <p:cNvPr id="5" name="Rectangle 2"/>
          <p:cNvSpPr txBox="1">
            <a:spLocks noChangeArrowheads="1"/>
          </p:cNvSpPr>
          <p:nvPr/>
        </p:nvSpPr>
        <p:spPr bwMode="auto">
          <a:xfrm>
            <a:off x="304800" y="381000"/>
            <a:ext cx="8534400" cy="7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ea typeface="宋体" pitchFamily="2" charset="-122"/>
              </a:defRPr>
            </a:lvl2pPr>
            <a:lvl3pPr algn="l" rtl="0" eaLnBrk="0" fontAlgn="base" hangingPunct="0">
              <a:spcBef>
                <a:spcPct val="0"/>
              </a:spcBef>
              <a:spcAft>
                <a:spcPct val="0"/>
              </a:spcAft>
              <a:defRPr sz="4400" b="1">
                <a:solidFill>
                  <a:schemeClr val="tx1"/>
                </a:solidFill>
                <a:latin typeface="Arial" charset="0"/>
                <a:ea typeface="宋体" pitchFamily="2" charset="-122"/>
              </a:defRPr>
            </a:lvl3pPr>
            <a:lvl4pPr algn="l" rtl="0" eaLnBrk="0" fontAlgn="base" hangingPunct="0">
              <a:spcBef>
                <a:spcPct val="0"/>
              </a:spcBef>
              <a:spcAft>
                <a:spcPct val="0"/>
              </a:spcAft>
              <a:defRPr sz="4400" b="1">
                <a:solidFill>
                  <a:schemeClr val="tx1"/>
                </a:solidFill>
                <a:latin typeface="Arial" charset="0"/>
                <a:ea typeface="宋体" pitchFamily="2" charset="-122"/>
              </a:defRPr>
            </a:lvl4pPr>
            <a:lvl5pPr algn="l" rtl="0" eaLnBrk="0" fontAlgn="base" hangingPunct="0">
              <a:spcBef>
                <a:spcPct val="0"/>
              </a:spcBef>
              <a:spcAft>
                <a:spcPct val="0"/>
              </a:spcAft>
              <a:defRPr sz="4400" b="1">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lnSpc>
                <a:spcPct val="120000"/>
              </a:lnSpc>
              <a:defRPr/>
            </a:pPr>
            <a:r>
              <a:rPr lang="en-US" altLang="zh-CN" sz="3200" dirty="0" smtClean="0">
                <a:latin typeface="+mn-lt"/>
                <a:ea typeface="+mn-ea"/>
                <a:cs typeface="+mn-ea"/>
                <a:sym typeface="+mn-lt"/>
              </a:rPr>
              <a:t>Mobility Modeling</a:t>
            </a:r>
            <a:endParaRPr lang="en-US" altLang="zh-CN" sz="3200" dirty="0">
              <a:latin typeface="+mn-lt"/>
              <a:ea typeface="+mn-ea"/>
              <a:cs typeface="+mn-ea"/>
              <a:sym typeface="+mn-lt"/>
            </a:endParaRPr>
          </a:p>
        </p:txBody>
      </p:sp>
    </p:spTree>
    <p:extLst>
      <p:ext uri="{BB962C8B-B14F-4D97-AF65-F5344CB8AC3E}">
        <p14:creationId xmlns:p14="http://schemas.microsoft.com/office/powerpoint/2010/main" val="191640861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76400"/>
            <a:ext cx="8229600" cy="685800"/>
          </a:xfrm>
        </p:spPr>
        <p:txBody>
          <a:bodyPr/>
          <a:lstStyle/>
          <a:p>
            <a:r>
              <a:rPr lang="en-US" altLang="zh-CN" sz="2400" dirty="0" smtClean="0"/>
              <a:t>Coordinate Systems in this Research  </a:t>
            </a:r>
            <a:endParaRPr lang="zh-CN" altLang="en-US" sz="2400" dirty="0"/>
          </a:p>
        </p:txBody>
      </p:sp>
      <p:sp>
        <p:nvSpPr>
          <p:cNvPr id="4" name="灯片编号占位符 3"/>
          <p:cNvSpPr>
            <a:spLocks noGrp="1"/>
          </p:cNvSpPr>
          <p:nvPr>
            <p:ph type="sldNum" sz="quarter" idx="11"/>
          </p:nvPr>
        </p:nvSpPr>
        <p:spPr>
          <a:xfrm>
            <a:off x="6553200" y="6248400"/>
            <a:ext cx="2133600" cy="457200"/>
          </a:xfrm>
        </p:spPr>
        <p:txBody>
          <a:bodyPr/>
          <a:lstStyle/>
          <a:p>
            <a:pPr>
              <a:defRPr/>
            </a:pPr>
            <a:fld id="{B2E6F3A3-065F-4EE1-8B82-1C85E785B9B2}" type="slidenum">
              <a:rPr lang="en-US" altLang="zh-CN" smtClean="0"/>
              <a:pPr>
                <a:defRPr/>
              </a:pPr>
              <a:t>7</a:t>
            </a:fld>
            <a:endParaRPr lang="en-US" altLang="zh-CN" dirty="0"/>
          </a:p>
        </p:txBody>
      </p:sp>
      <p:sp>
        <p:nvSpPr>
          <p:cNvPr id="5" name="Rectangle 2"/>
          <p:cNvSpPr txBox="1">
            <a:spLocks noChangeArrowheads="1"/>
          </p:cNvSpPr>
          <p:nvPr/>
        </p:nvSpPr>
        <p:spPr bwMode="auto">
          <a:xfrm>
            <a:off x="304800" y="381000"/>
            <a:ext cx="8534400" cy="7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ea typeface="宋体" pitchFamily="2" charset="-122"/>
              </a:defRPr>
            </a:lvl2pPr>
            <a:lvl3pPr algn="l" rtl="0" eaLnBrk="0" fontAlgn="base" hangingPunct="0">
              <a:spcBef>
                <a:spcPct val="0"/>
              </a:spcBef>
              <a:spcAft>
                <a:spcPct val="0"/>
              </a:spcAft>
              <a:defRPr sz="4400" b="1">
                <a:solidFill>
                  <a:schemeClr val="tx1"/>
                </a:solidFill>
                <a:latin typeface="Arial" charset="0"/>
                <a:ea typeface="宋体" pitchFamily="2" charset="-122"/>
              </a:defRPr>
            </a:lvl3pPr>
            <a:lvl4pPr algn="l" rtl="0" eaLnBrk="0" fontAlgn="base" hangingPunct="0">
              <a:spcBef>
                <a:spcPct val="0"/>
              </a:spcBef>
              <a:spcAft>
                <a:spcPct val="0"/>
              </a:spcAft>
              <a:defRPr sz="4400" b="1">
                <a:solidFill>
                  <a:schemeClr val="tx1"/>
                </a:solidFill>
                <a:latin typeface="Arial" charset="0"/>
                <a:ea typeface="宋体" pitchFamily="2" charset="-122"/>
              </a:defRPr>
            </a:lvl4pPr>
            <a:lvl5pPr algn="l" rtl="0" eaLnBrk="0" fontAlgn="base" hangingPunct="0">
              <a:spcBef>
                <a:spcPct val="0"/>
              </a:spcBef>
              <a:spcAft>
                <a:spcPct val="0"/>
              </a:spcAft>
              <a:defRPr sz="4400" b="1">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lnSpc>
                <a:spcPct val="120000"/>
              </a:lnSpc>
              <a:defRPr/>
            </a:pPr>
            <a:r>
              <a:rPr lang="en-US" altLang="zh-CN" sz="3200" dirty="0" smtClean="0">
                <a:latin typeface="+mn-lt"/>
                <a:ea typeface="+mn-ea"/>
                <a:cs typeface="+mn-ea"/>
                <a:sym typeface="+mn-lt"/>
              </a:rPr>
              <a:t>Mobility Modeling</a:t>
            </a:r>
            <a:endParaRPr lang="en-US" altLang="zh-CN" sz="3200" dirty="0">
              <a:latin typeface="+mn-lt"/>
              <a:ea typeface="+mn-ea"/>
              <a:cs typeface="+mn-ea"/>
              <a:sym typeface="+mn-lt"/>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10782999"/>
              </p:ext>
            </p:extLst>
          </p:nvPr>
        </p:nvGraphicFramePr>
        <p:xfrm>
          <a:off x="5867400" y="4800600"/>
          <a:ext cx="2297206" cy="1562101"/>
        </p:xfrm>
        <a:graphic>
          <a:graphicData uri="http://schemas.openxmlformats.org/presentationml/2006/ole">
            <mc:AlternateContent xmlns:mc="http://schemas.openxmlformats.org/markup-compatibility/2006">
              <mc:Choice xmlns:v="urn:schemas-microsoft-com:vml" Requires="v">
                <p:oleObj spid="_x0000_s353258" name="Equation" r:id="rId4" imgW="1904760" imgH="1295280" progId="Equation.DSMT4">
                  <p:embed/>
                </p:oleObj>
              </mc:Choice>
              <mc:Fallback>
                <p:oleObj name="Equation" r:id="rId4" imgW="1904760" imgH="1295280" progId="Equation.DSMT4">
                  <p:embed/>
                  <p:pic>
                    <p:nvPicPr>
                      <p:cNvPr id="0" name=""/>
                      <p:cNvPicPr/>
                      <p:nvPr/>
                    </p:nvPicPr>
                    <p:blipFill>
                      <a:blip r:embed="rId5"/>
                      <a:stretch>
                        <a:fillRect/>
                      </a:stretch>
                    </p:blipFill>
                    <p:spPr>
                      <a:xfrm>
                        <a:off x="5867400" y="4800600"/>
                        <a:ext cx="2297206" cy="1562101"/>
                      </a:xfrm>
                      <a:prstGeom prst="rect">
                        <a:avLst/>
                      </a:prstGeom>
                    </p:spPr>
                  </p:pic>
                </p:oleObj>
              </mc:Fallback>
            </mc:AlternateContent>
          </a:graphicData>
        </a:graphic>
      </p:graphicFrame>
      <p:pic>
        <p:nvPicPr>
          <p:cNvPr id="8" name="Picture 241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114241"/>
            <a:ext cx="1904844" cy="1848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41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2128217"/>
            <a:ext cx="1730021" cy="1706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524000" y="3905560"/>
            <a:ext cx="2667000" cy="584775"/>
          </a:xfrm>
          <a:prstGeom prst="rect">
            <a:avLst/>
          </a:prstGeom>
          <a:noFill/>
        </p:spPr>
        <p:txBody>
          <a:bodyPr wrap="square" rtlCol="0">
            <a:spAutoFit/>
          </a:bodyPr>
          <a:lstStyle/>
          <a:p>
            <a:pPr algn="ctr"/>
            <a:r>
              <a:rPr lang="en-US" altLang="zh-CN" sz="1600" dirty="0" smtClean="0"/>
              <a:t>The global coordinate system, </a:t>
            </a:r>
            <a:r>
              <a:rPr lang="en-US" altLang="zh-CN" sz="1600" dirty="0" smtClean="0">
                <a:solidFill>
                  <a:srgbClr val="FF0000"/>
                </a:solidFill>
              </a:rPr>
              <a:t>GCS</a:t>
            </a:r>
            <a:endParaRPr lang="zh-CN" altLang="en-US" sz="1600" dirty="0">
              <a:solidFill>
                <a:srgbClr val="FF0000"/>
              </a:solidFill>
            </a:endParaRPr>
          </a:p>
        </p:txBody>
      </p:sp>
      <p:sp>
        <p:nvSpPr>
          <p:cNvPr id="11" name="TextBox 10"/>
          <p:cNvSpPr txBox="1"/>
          <p:nvPr/>
        </p:nvSpPr>
        <p:spPr>
          <a:xfrm>
            <a:off x="4724400" y="3905560"/>
            <a:ext cx="2667000" cy="584775"/>
          </a:xfrm>
          <a:prstGeom prst="rect">
            <a:avLst/>
          </a:prstGeom>
          <a:noFill/>
        </p:spPr>
        <p:txBody>
          <a:bodyPr wrap="square" rtlCol="0">
            <a:spAutoFit/>
          </a:bodyPr>
          <a:lstStyle/>
          <a:p>
            <a:pPr algn="ctr"/>
            <a:r>
              <a:rPr lang="en-US" altLang="zh-CN" sz="1600" dirty="0" smtClean="0"/>
              <a:t>The relative coordinate system, </a:t>
            </a:r>
            <a:r>
              <a:rPr lang="en-US" altLang="zh-CN" sz="1600" dirty="0" smtClean="0">
                <a:solidFill>
                  <a:srgbClr val="FF0000"/>
                </a:solidFill>
              </a:rPr>
              <a:t>RCS</a:t>
            </a:r>
            <a:endParaRPr lang="zh-CN" altLang="en-US" sz="1600" dirty="0">
              <a:solidFill>
                <a:srgbClr val="FF0000"/>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720171444"/>
              </p:ext>
            </p:extLst>
          </p:nvPr>
        </p:nvGraphicFramePr>
        <p:xfrm>
          <a:off x="1828800" y="5029200"/>
          <a:ext cx="1031875" cy="304800"/>
        </p:xfrm>
        <a:graphic>
          <a:graphicData uri="http://schemas.openxmlformats.org/presentationml/2006/ole">
            <mc:AlternateContent xmlns:mc="http://schemas.openxmlformats.org/markup-compatibility/2006">
              <mc:Choice xmlns:v="urn:schemas-microsoft-com:vml" Requires="v">
                <p:oleObj spid="_x0000_s353259" name="Equation" r:id="rId8" imgW="774360" imgH="228600" progId="Equation.DSMT4">
                  <p:embed/>
                </p:oleObj>
              </mc:Choice>
              <mc:Fallback>
                <p:oleObj name="Equation" r:id="rId8" imgW="774360" imgH="228600" progId="Equation.DSMT4">
                  <p:embed/>
                  <p:pic>
                    <p:nvPicPr>
                      <p:cNvPr id="0" name=""/>
                      <p:cNvPicPr/>
                      <p:nvPr/>
                    </p:nvPicPr>
                    <p:blipFill>
                      <a:blip r:embed="rId9"/>
                      <a:stretch>
                        <a:fillRect/>
                      </a:stretch>
                    </p:blipFill>
                    <p:spPr>
                      <a:xfrm>
                        <a:off x="1828800" y="5029200"/>
                        <a:ext cx="1031875" cy="304800"/>
                      </a:xfrm>
                      <a:prstGeom prst="rect">
                        <a:avLst/>
                      </a:prstGeom>
                    </p:spPr>
                  </p:pic>
                </p:oleObj>
              </mc:Fallback>
            </mc:AlternateContent>
          </a:graphicData>
        </a:graphic>
      </p:graphicFrame>
      <p:sp>
        <p:nvSpPr>
          <p:cNvPr id="12" name="TextBox 11"/>
          <p:cNvSpPr txBox="1"/>
          <p:nvPr/>
        </p:nvSpPr>
        <p:spPr>
          <a:xfrm>
            <a:off x="914400" y="4684693"/>
            <a:ext cx="4419600" cy="1600438"/>
          </a:xfrm>
          <a:prstGeom prst="rect">
            <a:avLst/>
          </a:prstGeom>
          <a:noFill/>
        </p:spPr>
        <p:txBody>
          <a:bodyPr wrap="square" rtlCol="0">
            <a:spAutoFit/>
          </a:bodyPr>
          <a:lstStyle/>
          <a:p>
            <a:pPr marL="285750" indent="-285750">
              <a:buFont typeface="Wingdings" panose="05000000000000000000" pitchFamily="2" charset="2"/>
              <a:buChar char="p"/>
            </a:pPr>
            <a:r>
              <a:rPr lang="en-US" altLang="zh-CN" sz="1400" dirty="0" smtClean="0">
                <a:latin typeface="Times New Roman" panose="02020603050405020304" pitchFamily="18" charset="0"/>
                <a:cs typeface="Times New Roman" panose="02020603050405020304" pitchFamily="18" charset="0"/>
              </a:rPr>
              <a:t>Coordinates of the origin in the GCS</a:t>
            </a:r>
            <a:r>
              <a:rPr lang="zh-CN" altLang="en-US" sz="1400" dirty="0" smtClean="0">
                <a:latin typeface="Times New Roman" panose="02020603050405020304" pitchFamily="18" charset="0"/>
                <a:cs typeface="Times New Roman" panose="02020603050405020304" pitchFamily="18" charset="0"/>
              </a:rPr>
              <a:t>：</a:t>
            </a:r>
            <a:endParaRPr lang="en-US" altLang="zh-CN"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endParaRPr lang="en-US" altLang="zh-C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endParaRPr lang="en-US" altLang="zh-CN"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en-US" altLang="zh-CN" sz="1400" dirty="0" smtClean="0">
                <a:latin typeface="Times New Roman" panose="02020603050405020304" pitchFamily="18" charset="0"/>
                <a:cs typeface="Times New Roman" panose="02020603050405020304" pitchFamily="18" charset="0"/>
              </a:rPr>
              <a:t>Angle between axis </a:t>
            </a:r>
            <a:r>
              <a:rPr lang="en-US" altLang="zh-CN" sz="1400" i="1" dirty="0" smtClean="0">
                <a:latin typeface="Times New Roman" panose="02020603050405020304" pitchFamily="18" charset="0"/>
                <a:cs typeface="Times New Roman" panose="02020603050405020304" pitchFamily="18" charset="0"/>
              </a:rPr>
              <a:t>x</a:t>
            </a:r>
            <a:r>
              <a:rPr lang="en-US" altLang="zh-CN" sz="1400" dirty="0" smtClean="0">
                <a:latin typeface="Times New Roman" panose="02020603050405020304" pitchFamily="18" charset="0"/>
                <a:cs typeface="Times New Roman" panose="02020603050405020304" pitchFamily="18" charset="0"/>
              </a:rPr>
              <a:t> in the GCS</a:t>
            </a:r>
            <a:r>
              <a:rPr lang="zh-CN" altLang="en-US"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and </a:t>
            </a:r>
            <a:r>
              <a:rPr lang="en-US" altLang="zh-CN" sz="1400" i="1" dirty="0" smtClean="0">
                <a:latin typeface="Times New Roman" panose="02020603050405020304" pitchFamily="18" charset="0"/>
                <a:cs typeface="Times New Roman" panose="02020603050405020304" pitchFamily="18" charset="0"/>
              </a:rPr>
              <a:t>u</a:t>
            </a:r>
            <a:r>
              <a:rPr lang="en-US" altLang="zh-CN" sz="1400" dirty="0" smtClean="0">
                <a:latin typeface="Times New Roman" panose="02020603050405020304" pitchFamily="18" charset="0"/>
                <a:cs typeface="Times New Roman" panose="02020603050405020304" pitchFamily="18" charset="0"/>
              </a:rPr>
              <a:t> in the RCS</a:t>
            </a:r>
            <a:r>
              <a:rPr lang="zh-CN" altLang="en-US" sz="1400" dirty="0" smtClean="0">
                <a:latin typeface="Times New Roman" panose="02020603050405020304" pitchFamily="18" charset="0"/>
                <a:cs typeface="Times New Roman" panose="02020603050405020304" pitchFamily="18" charset="0"/>
              </a:rPr>
              <a:t>：</a:t>
            </a:r>
            <a:endParaRPr lang="en-US" altLang="zh-CN"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endParaRPr lang="en-US" altLang="zh-C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endParaRPr lang="en-US" altLang="zh-CN"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en-US" altLang="zh-CN" sz="1400" dirty="0" smtClean="0">
                <a:latin typeface="Times New Roman" panose="02020603050405020304" pitchFamily="18" charset="0"/>
                <a:cs typeface="Times New Roman" panose="02020603050405020304" pitchFamily="18" charset="0"/>
              </a:rPr>
              <a:t>Coordinate conversion between the GCS and the RCS</a:t>
            </a:r>
          </a:p>
        </p:txBody>
      </p:sp>
      <p:graphicFrame>
        <p:nvGraphicFramePr>
          <p:cNvPr id="13" name="对象 12"/>
          <p:cNvGraphicFramePr>
            <a:graphicFrameLocks noChangeAspect="1"/>
          </p:cNvGraphicFramePr>
          <p:nvPr>
            <p:extLst>
              <p:ext uri="{D42A27DB-BD31-4B8C-83A1-F6EECF244321}">
                <p14:modId xmlns:p14="http://schemas.microsoft.com/office/powerpoint/2010/main" val="2530127121"/>
              </p:ext>
            </p:extLst>
          </p:nvPr>
        </p:nvGraphicFramePr>
        <p:xfrm>
          <a:off x="1828800" y="5724525"/>
          <a:ext cx="203200" cy="219075"/>
        </p:xfrm>
        <a:graphic>
          <a:graphicData uri="http://schemas.openxmlformats.org/presentationml/2006/ole">
            <mc:AlternateContent xmlns:mc="http://schemas.openxmlformats.org/markup-compatibility/2006">
              <mc:Choice xmlns:v="urn:schemas-microsoft-com:vml" Requires="v">
                <p:oleObj spid="_x0000_s353260" name="Equation" r:id="rId10" imgW="152280" imgH="164880" progId="Equation.DSMT4">
                  <p:embed/>
                </p:oleObj>
              </mc:Choice>
              <mc:Fallback>
                <p:oleObj name="Equation" r:id="rId10" imgW="152280" imgH="164880" progId="Equation.DSMT4">
                  <p:embed/>
                  <p:pic>
                    <p:nvPicPr>
                      <p:cNvPr id="0" name="对象 9"/>
                      <p:cNvPicPr>
                        <a:picLocks noChangeAspect="1" noChangeArrowheads="1"/>
                      </p:cNvPicPr>
                      <p:nvPr/>
                    </p:nvPicPr>
                    <p:blipFill>
                      <a:blip r:embed="rId11"/>
                      <a:srcRect/>
                      <a:stretch>
                        <a:fillRect/>
                      </a:stretch>
                    </p:blipFill>
                    <p:spPr bwMode="auto">
                      <a:xfrm>
                        <a:off x="1828800" y="5724525"/>
                        <a:ext cx="2032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右箭头 13"/>
          <p:cNvSpPr/>
          <p:nvPr/>
        </p:nvSpPr>
        <p:spPr>
          <a:xfrm>
            <a:off x="5334000" y="6096000"/>
            <a:ext cx="48373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8229600" y="5407223"/>
            <a:ext cx="381000" cy="307777"/>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(1)</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33776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76400"/>
            <a:ext cx="8229600" cy="1295400"/>
          </a:xfrm>
        </p:spPr>
        <p:txBody>
          <a:bodyPr/>
          <a:lstStyle/>
          <a:p>
            <a:pPr lvl="0">
              <a:buClr>
                <a:srgbClr val="00007D"/>
              </a:buClr>
            </a:pPr>
            <a:r>
              <a:rPr lang="en-US" altLang="zh-CN" sz="2400" dirty="0">
                <a:solidFill>
                  <a:srgbClr val="000000"/>
                </a:solidFill>
              </a:rPr>
              <a:t>Position Determination of </a:t>
            </a:r>
            <a:r>
              <a:rPr lang="en-US" altLang="zh-CN" sz="2400" dirty="0" smtClean="0">
                <a:solidFill>
                  <a:srgbClr val="000000"/>
                </a:solidFill>
              </a:rPr>
              <a:t>Human joints</a:t>
            </a:r>
            <a:endParaRPr lang="zh-CN" altLang="en-US" dirty="0"/>
          </a:p>
        </p:txBody>
      </p:sp>
      <p:sp>
        <p:nvSpPr>
          <p:cNvPr id="4" name="灯片编号占位符 3"/>
          <p:cNvSpPr>
            <a:spLocks noGrp="1"/>
          </p:cNvSpPr>
          <p:nvPr>
            <p:ph type="sldNum" sz="quarter" idx="11"/>
          </p:nvPr>
        </p:nvSpPr>
        <p:spPr/>
        <p:txBody>
          <a:bodyPr/>
          <a:lstStyle/>
          <a:p>
            <a:pPr>
              <a:defRPr/>
            </a:pPr>
            <a:fld id="{B2E6F3A3-065F-4EE1-8B82-1C85E785B9B2}" type="slidenum">
              <a:rPr lang="en-US" altLang="zh-CN" smtClean="0"/>
              <a:pPr>
                <a:defRPr/>
              </a:pPr>
              <a:t>8</a:t>
            </a:fld>
            <a:endParaRPr lang="en-US" altLang="zh-CN"/>
          </a:p>
        </p:txBody>
      </p:sp>
      <p:sp>
        <p:nvSpPr>
          <p:cNvPr id="5" name="Rectangle 2"/>
          <p:cNvSpPr txBox="1">
            <a:spLocks noChangeArrowheads="1"/>
          </p:cNvSpPr>
          <p:nvPr/>
        </p:nvSpPr>
        <p:spPr bwMode="auto">
          <a:xfrm>
            <a:off x="304800" y="381000"/>
            <a:ext cx="8534400" cy="7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ea typeface="宋体" pitchFamily="2" charset="-122"/>
              </a:defRPr>
            </a:lvl2pPr>
            <a:lvl3pPr algn="l" rtl="0" eaLnBrk="0" fontAlgn="base" hangingPunct="0">
              <a:spcBef>
                <a:spcPct val="0"/>
              </a:spcBef>
              <a:spcAft>
                <a:spcPct val="0"/>
              </a:spcAft>
              <a:defRPr sz="4400" b="1">
                <a:solidFill>
                  <a:schemeClr val="tx1"/>
                </a:solidFill>
                <a:latin typeface="Arial" charset="0"/>
                <a:ea typeface="宋体" pitchFamily="2" charset="-122"/>
              </a:defRPr>
            </a:lvl3pPr>
            <a:lvl4pPr algn="l" rtl="0" eaLnBrk="0" fontAlgn="base" hangingPunct="0">
              <a:spcBef>
                <a:spcPct val="0"/>
              </a:spcBef>
              <a:spcAft>
                <a:spcPct val="0"/>
              </a:spcAft>
              <a:defRPr sz="4400" b="1">
                <a:solidFill>
                  <a:schemeClr val="tx1"/>
                </a:solidFill>
                <a:latin typeface="Arial" charset="0"/>
                <a:ea typeface="宋体" pitchFamily="2" charset="-122"/>
              </a:defRPr>
            </a:lvl4pPr>
            <a:lvl5pPr algn="l" rtl="0" eaLnBrk="0" fontAlgn="base" hangingPunct="0">
              <a:spcBef>
                <a:spcPct val="0"/>
              </a:spcBef>
              <a:spcAft>
                <a:spcPct val="0"/>
              </a:spcAft>
              <a:defRPr sz="4400" b="1">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lnSpc>
                <a:spcPct val="120000"/>
              </a:lnSpc>
              <a:defRPr/>
            </a:pPr>
            <a:r>
              <a:rPr lang="en-US" altLang="zh-CN" sz="3200" dirty="0" smtClean="0">
                <a:latin typeface="+mn-lt"/>
                <a:ea typeface="+mn-ea"/>
                <a:cs typeface="+mn-ea"/>
                <a:sym typeface="+mn-lt"/>
              </a:rPr>
              <a:t>Mobility Modeling</a:t>
            </a:r>
            <a:endParaRPr lang="en-US" altLang="zh-CN" sz="3200" dirty="0">
              <a:latin typeface="+mn-lt"/>
              <a:ea typeface="+mn-ea"/>
              <a:cs typeface="+mn-ea"/>
              <a:sym typeface="+mn-lt"/>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36918229"/>
              </p:ext>
            </p:extLst>
          </p:nvPr>
        </p:nvGraphicFramePr>
        <p:xfrm>
          <a:off x="4191000" y="5456238"/>
          <a:ext cx="2362200" cy="1096962"/>
        </p:xfrm>
        <a:graphic>
          <a:graphicData uri="http://schemas.openxmlformats.org/presentationml/2006/ole">
            <mc:AlternateContent xmlns:mc="http://schemas.openxmlformats.org/markup-compatibility/2006">
              <mc:Choice xmlns:v="urn:schemas-microsoft-com:vml" Requires="v">
                <p:oleObj spid="_x0000_s374888" name="Equation" r:id="rId4" imgW="1587240" imgH="736560" progId="Equation.DSMT4">
                  <p:embed/>
                </p:oleObj>
              </mc:Choice>
              <mc:Fallback>
                <p:oleObj name="Equation" r:id="rId4" imgW="1587240" imgH="736560" progId="Equation.DSMT4">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5456238"/>
                        <a:ext cx="23622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46463702"/>
              </p:ext>
            </p:extLst>
          </p:nvPr>
        </p:nvGraphicFramePr>
        <p:xfrm>
          <a:off x="3999483" y="4524340"/>
          <a:ext cx="762000" cy="306845"/>
        </p:xfrm>
        <a:graphic>
          <a:graphicData uri="http://schemas.openxmlformats.org/presentationml/2006/ole">
            <mc:AlternateContent xmlns:mc="http://schemas.openxmlformats.org/markup-compatibility/2006">
              <mc:Choice xmlns:v="urn:schemas-microsoft-com:vml" Requires="v">
                <p:oleObj spid="_x0000_s374889" name="Equation" r:id="rId6" imgW="469696" imgH="190417" progId="Equation.DSMT4">
                  <p:embed/>
                </p:oleObj>
              </mc:Choice>
              <mc:Fallback>
                <p:oleObj name="Equation" r:id="rId6" imgW="469696" imgH="19041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9483" y="4524340"/>
                        <a:ext cx="762000" cy="306845"/>
                      </a:xfrm>
                      <a:prstGeom prst="rect">
                        <a:avLst/>
                      </a:prstGeom>
                      <a:noFill/>
                    </p:spPr>
                  </p:pic>
                </p:oleObj>
              </mc:Fallback>
            </mc:AlternateContent>
          </a:graphicData>
        </a:graphic>
      </p:graphicFrame>
      <p:pic>
        <p:nvPicPr>
          <p:cNvPr id="17"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86600" y="2939574"/>
            <a:ext cx="1542864" cy="1389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右箭头 19"/>
          <p:cNvSpPr/>
          <p:nvPr/>
        </p:nvSpPr>
        <p:spPr>
          <a:xfrm>
            <a:off x="4780969" y="4634385"/>
            <a:ext cx="339994" cy="69669"/>
          </a:xfrm>
          <a:prstGeom prst="rightArrow">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21" name="矩形 20"/>
          <p:cNvSpPr/>
          <p:nvPr/>
        </p:nvSpPr>
        <p:spPr>
          <a:xfrm rot="3164361">
            <a:off x="4285468" y="3605956"/>
            <a:ext cx="941734" cy="56559"/>
          </a:xfrm>
          <a:prstGeom prst="rect">
            <a:avLst/>
          </a:prstGeom>
          <a:noFill/>
          <a:ln w="508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22" name="椭圆 21"/>
          <p:cNvSpPr/>
          <p:nvPr/>
        </p:nvSpPr>
        <p:spPr>
          <a:xfrm>
            <a:off x="4343401" y="3124200"/>
            <a:ext cx="182880" cy="172720"/>
          </a:xfrm>
          <a:prstGeom prst="ellipse">
            <a:avLst/>
          </a:prstGeom>
          <a:solidFill>
            <a:srgbClr val="ED7D31"/>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23" name="矩形 22"/>
          <p:cNvSpPr/>
          <p:nvPr/>
        </p:nvSpPr>
        <p:spPr>
          <a:xfrm rot="20410970">
            <a:off x="5085642" y="3838305"/>
            <a:ext cx="1000398" cy="57258"/>
          </a:xfrm>
          <a:prstGeom prst="rect">
            <a:avLst/>
          </a:prstGeom>
          <a:noFill/>
          <a:ln w="508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24" name="椭圆 23"/>
          <p:cNvSpPr/>
          <p:nvPr/>
        </p:nvSpPr>
        <p:spPr>
          <a:xfrm>
            <a:off x="5943601" y="3621658"/>
            <a:ext cx="182880" cy="172720"/>
          </a:xfrm>
          <a:prstGeom prst="ellipse">
            <a:avLst/>
          </a:prstGeom>
          <a:solidFill>
            <a:srgbClr val="ED7D31"/>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sp>
        <p:nvSpPr>
          <p:cNvPr id="25" name="椭圆 24"/>
          <p:cNvSpPr/>
          <p:nvPr/>
        </p:nvSpPr>
        <p:spPr>
          <a:xfrm>
            <a:off x="4972486" y="3947035"/>
            <a:ext cx="182880" cy="172720"/>
          </a:xfrm>
          <a:prstGeom prst="ellipse">
            <a:avLst/>
          </a:prstGeom>
          <a:solidFill>
            <a:srgbClr val="ED7D31"/>
          </a:solidFill>
          <a:ln w="190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934214257"/>
              </p:ext>
            </p:extLst>
          </p:nvPr>
        </p:nvGraphicFramePr>
        <p:xfrm>
          <a:off x="4911337" y="4114800"/>
          <a:ext cx="346463" cy="304800"/>
        </p:xfrm>
        <a:graphic>
          <a:graphicData uri="http://schemas.openxmlformats.org/presentationml/2006/ole">
            <mc:AlternateContent xmlns:mc="http://schemas.openxmlformats.org/markup-compatibility/2006">
              <mc:Choice xmlns:v="urn:schemas-microsoft-com:vml" Requires="v">
                <p:oleObj spid="_x0000_s374890" name="Equation" r:id="rId9" imgW="253890" imgH="228501" progId="Equation.DSMT4">
                  <p:embed/>
                </p:oleObj>
              </mc:Choice>
              <mc:Fallback>
                <p:oleObj name="Equation" r:id="rId9" imgW="253890" imgH="22850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11337" y="4114800"/>
                        <a:ext cx="346463" cy="304800"/>
                      </a:xfrm>
                      <a:prstGeom prst="rect">
                        <a:avLst/>
                      </a:prstGeom>
                      <a:noFill/>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416765824"/>
              </p:ext>
            </p:extLst>
          </p:nvPr>
        </p:nvGraphicFramePr>
        <p:xfrm>
          <a:off x="5937153" y="3805482"/>
          <a:ext cx="311247" cy="270856"/>
        </p:xfrm>
        <a:graphic>
          <a:graphicData uri="http://schemas.openxmlformats.org/presentationml/2006/ole">
            <mc:AlternateContent xmlns:mc="http://schemas.openxmlformats.org/markup-compatibility/2006">
              <mc:Choice xmlns:v="urn:schemas-microsoft-com:vml" Requires="v">
                <p:oleObj spid="_x0000_s374891" name="Equation" r:id="rId11" imgW="228600" imgH="203040" progId="Equation.DSMT4">
                  <p:embed/>
                </p:oleObj>
              </mc:Choice>
              <mc:Fallback>
                <p:oleObj name="Equation" r:id="rId11" imgW="228600" imgH="203040" progId="Equation.DSMT4">
                  <p:embed/>
                  <p:pic>
                    <p:nvPicPr>
                      <p:cNvPr id="0" name=""/>
                      <p:cNvPicPr>
                        <a:picLocks noChangeAspect="1" noChangeArrowheads="1"/>
                      </p:cNvPicPr>
                      <p:nvPr/>
                    </p:nvPicPr>
                    <p:blipFill>
                      <a:blip r:embed="rId12"/>
                      <a:srcRect/>
                      <a:stretch>
                        <a:fillRect/>
                      </a:stretch>
                    </p:blipFill>
                    <p:spPr bwMode="auto">
                      <a:xfrm>
                        <a:off x="5937153" y="3805482"/>
                        <a:ext cx="311247" cy="270856"/>
                      </a:xfrm>
                      <a:prstGeom prst="rect">
                        <a:avLst/>
                      </a:prstGeom>
                      <a:noFill/>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338412530"/>
              </p:ext>
            </p:extLst>
          </p:nvPr>
        </p:nvGraphicFramePr>
        <p:xfrm>
          <a:off x="5311847" y="3483536"/>
          <a:ext cx="326954" cy="339164"/>
        </p:xfrm>
        <a:graphic>
          <a:graphicData uri="http://schemas.openxmlformats.org/presentationml/2006/ole">
            <mc:AlternateContent xmlns:mc="http://schemas.openxmlformats.org/markup-compatibility/2006">
              <mc:Choice xmlns:v="urn:schemas-microsoft-com:vml" Requires="v">
                <p:oleObj spid="_x0000_s374892" name="Equation" r:id="rId13" imgW="215640" imgH="228600" progId="Equation.DSMT4">
                  <p:embed/>
                </p:oleObj>
              </mc:Choice>
              <mc:Fallback>
                <p:oleObj name="Equation" r:id="rId13" imgW="215640" imgH="228600" progId="Equation.DSMT4">
                  <p:embed/>
                  <p:pic>
                    <p:nvPicPr>
                      <p:cNvPr id="0" name=""/>
                      <p:cNvPicPr>
                        <a:picLocks noChangeAspect="1" noChangeArrowheads="1"/>
                      </p:cNvPicPr>
                      <p:nvPr/>
                    </p:nvPicPr>
                    <p:blipFill>
                      <a:blip r:embed="rId14"/>
                      <a:srcRect/>
                      <a:stretch>
                        <a:fillRect/>
                      </a:stretch>
                    </p:blipFill>
                    <p:spPr bwMode="auto">
                      <a:xfrm>
                        <a:off x="5311847" y="3483536"/>
                        <a:ext cx="326954" cy="339164"/>
                      </a:xfrm>
                      <a:prstGeom prst="rect">
                        <a:avLst/>
                      </a:prstGeom>
                      <a:noFill/>
                    </p:spPr>
                  </p:pic>
                </p:oleObj>
              </mc:Fallback>
            </mc:AlternateContent>
          </a:graphicData>
        </a:graphic>
      </p:graphicFrame>
      <p:pic>
        <p:nvPicPr>
          <p:cNvPr id="29" name="Picture 8"/>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97379" y="3091543"/>
            <a:ext cx="2026820" cy="3385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对象 6"/>
          <p:cNvGraphicFramePr>
            <a:graphicFrameLocks noChangeAspect="1"/>
          </p:cNvGraphicFramePr>
          <p:nvPr>
            <p:extLst>
              <p:ext uri="{D42A27DB-BD31-4B8C-83A1-F6EECF244321}">
                <p14:modId xmlns:p14="http://schemas.microsoft.com/office/powerpoint/2010/main" val="331799627"/>
              </p:ext>
            </p:extLst>
          </p:nvPr>
        </p:nvGraphicFramePr>
        <p:xfrm>
          <a:off x="5142483" y="4509336"/>
          <a:ext cx="1470162" cy="362363"/>
        </p:xfrm>
        <a:graphic>
          <a:graphicData uri="http://schemas.openxmlformats.org/presentationml/2006/ole">
            <mc:AlternateContent xmlns:mc="http://schemas.openxmlformats.org/markup-compatibility/2006">
              <mc:Choice xmlns:v="urn:schemas-microsoft-com:vml" Requires="v">
                <p:oleObj spid="_x0000_s374893" name="Equation" r:id="rId16" imgW="927000" imgH="228600" progId="Equation.DSMT4">
                  <p:embed/>
                </p:oleObj>
              </mc:Choice>
              <mc:Fallback>
                <p:oleObj name="Equation" r:id="rId16" imgW="927000" imgH="228600" progId="Equation.DSMT4">
                  <p:embed/>
                  <p:pic>
                    <p:nvPicPr>
                      <p:cNvPr id="0" name=""/>
                      <p:cNvPicPr>
                        <a:picLocks noChangeAspect="1" noChangeArrowheads="1"/>
                      </p:cNvPicPr>
                      <p:nvPr/>
                    </p:nvPicPr>
                    <p:blipFill>
                      <a:blip r:embed="rId17"/>
                      <a:srcRect/>
                      <a:stretch>
                        <a:fillRect/>
                      </a:stretch>
                    </p:blipFill>
                    <p:spPr bwMode="auto">
                      <a:xfrm>
                        <a:off x="5142483" y="4509336"/>
                        <a:ext cx="1470162" cy="362363"/>
                      </a:xfrm>
                      <a:prstGeom prst="rect">
                        <a:avLst/>
                      </a:prstGeom>
                      <a:noFill/>
                    </p:spPr>
                  </p:pic>
                </p:oleObj>
              </mc:Fallback>
            </mc:AlternateContent>
          </a:graphicData>
        </a:graphic>
      </p:graphicFrame>
      <p:sp>
        <p:nvSpPr>
          <p:cNvPr id="30" name="TextBox 29"/>
          <p:cNvSpPr txBox="1"/>
          <p:nvPr/>
        </p:nvSpPr>
        <p:spPr>
          <a:xfrm>
            <a:off x="4114800" y="5071646"/>
            <a:ext cx="5257800" cy="338554"/>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Coordinates of        can be calculate by its rotation center:</a:t>
            </a:r>
            <a:endParaRPr lang="zh-CN" altLang="en-US" sz="16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518280" y="2477040"/>
            <a:ext cx="3367920" cy="584775"/>
          </a:xfrm>
          <a:prstGeom prst="rect">
            <a:avLst/>
          </a:prstGeom>
          <a:noFill/>
        </p:spPr>
        <p:txBody>
          <a:bodyPr wrap="square" rtlCol="0">
            <a:spAutoFit/>
          </a:bodyPr>
          <a:lstStyle/>
          <a:p>
            <a:pPr marL="285750" indent="-285750">
              <a:buFont typeface="Wingdings" panose="05000000000000000000" pitchFamily="2" charset="2"/>
              <a:buChar char="p"/>
            </a:pPr>
            <a:r>
              <a:rPr lang="en-US" altLang="zh-CN" sz="1600" dirty="0" smtClean="0">
                <a:latin typeface="Times New Roman" panose="02020603050405020304" pitchFamily="18" charset="0"/>
                <a:cs typeface="Times New Roman" panose="02020603050405020304" pitchFamily="18" charset="0"/>
              </a:rPr>
              <a:t>The number of main joints on human body</a:t>
            </a:r>
            <a:endParaRPr lang="zh-CN" altLang="en-US" sz="16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4038600" y="2477040"/>
            <a:ext cx="4953000" cy="338554"/>
          </a:xfrm>
          <a:prstGeom prst="rect">
            <a:avLst/>
          </a:prstGeom>
          <a:noFill/>
        </p:spPr>
        <p:txBody>
          <a:bodyPr wrap="square" rtlCol="0">
            <a:spAutoFit/>
          </a:bodyPr>
          <a:lstStyle/>
          <a:p>
            <a:pPr marL="285750" indent="-285750">
              <a:buFont typeface="Wingdings" panose="05000000000000000000" pitchFamily="2" charset="2"/>
              <a:buChar char="p"/>
            </a:pPr>
            <a:r>
              <a:rPr lang="en-US" altLang="zh-CN" sz="1600" dirty="0" smtClean="0">
                <a:latin typeface="Times New Roman" panose="02020603050405020304" pitchFamily="18" charset="0"/>
                <a:cs typeface="Times New Roman" panose="02020603050405020304" pitchFamily="18" charset="0"/>
              </a:rPr>
              <a:t>The model of the joint movement in </a:t>
            </a:r>
            <a:r>
              <a:rPr lang="en-US" altLang="zh-CN" sz="1600" dirty="0">
                <a:latin typeface="Times New Roman" panose="02020603050405020304" pitchFamily="18" charset="0"/>
                <a:cs typeface="Times New Roman" panose="02020603050405020304" pitchFamily="18" charset="0"/>
              </a:rPr>
              <a:t>three </a:t>
            </a:r>
            <a:r>
              <a:rPr lang="en-US" altLang="zh-CN" sz="1600" dirty="0" smtClean="0">
                <a:latin typeface="Times New Roman" panose="02020603050405020304" pitchFamily="18" charset="0"/>
                <a:cs typeface="Times New Roman" panose="02020603050405020304" pitchFamily="18" charset="0"/>
              </a:rPr>
              <a:t>dimensions</a:t>
            </a:r>
            <a:endParaRPr lang="zh-CN" altLang="en-US" sz="1600" dirty="0">
              <a:latin typeface="Times New Roman" panose="02020603050405020304" pitchFamily="18" charset="0"/>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070224658"/>
              </p:ext>
            </p:extLst>
          </p:nvPr>
        </p:nvGraphicFramePr>
        <p:xfrm>
          <a:off x="5427663" y="5087937"/>
          <a:ext cx="363537" cy="322263"/>
        </p:xfrm>
        <a:graphic>
          <a:graphicData uri="http://schemas.openxmlformats.org/presentationml/2006/ole">
            <mc:AlternateContent xmlns:mc="http://schemas.openxmlformats.org/markup-compatibility/2006">
              <mc:Choice xmlns:v="urn:schemas-microsoft-com:vml" Requires="v">
                <p:oleObj spid="_x0000_s374894" name="Equation" r:id="rId18" imgW="228600" imgH="203040" progId="Equation.DSMT4">
                  <p:embed/>
                </p:oleObj>
              </mc:Choice>
              <mc:Fallback>
                <p:oleObj name="Equation" r:id="rId18" imgW="228600" imgH="203040" progId="Equation.DSMT4">
                  <p:embed/>
                  <p:pic>
                    <p:nvPicPr>
                      <p:cNvPr id="0" name="对象 6"/>
                      <p:cNvPicPr>
                        <a:picLocks noChangeAspect="1" noChangeArrowheads="1"/>
                      </p:cNvPicPr>
                      <p:nvPr/>
                    </p:nvPicPr>
                    <p:blipFill>
                      <a:blip r:embed="rId19"/>
                      <a:srcRect/>
                      <a:stretch>
                        <a:fillRect/>
                      </a:stretch>
                    </p:blipFill>
                    <p:spPr bwMode="auto">
                      <a:xfrm>
                        <a:off x="5427663" y="5087937"/>
                        <a:ext cx="363537" cy="322263"/>
                      </a:xfrm>
                      <a:prstGeom prst="rect">
                        <a:avLst/>
                      </a:prstGeom>
                      <a:noFill/>
                      <a:ln>
                        <a:noFill/>
                      </a:ln>
                    </p:spPr>
                  </p:pic>
                </p:oleObj>
              </mc:Fallback>
            </mc:AlternateContent>
          </a:graphicData>
        </a:graphic>
      </p:graphicFrame>
      <p:sp>
        <p:nvSpPr>
          <p:cNvPr id="33" name="TextBox 32"/>
          <p:cNvSpPr txBox="1"/>
          <p:nvPr/>
        </p:nvSpPr>
        <p:spPr>
          <a:xfrm>
            <a:off x="6705600" y="5834261"/>
            <a:ext cx="381000" cy="307777"/>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(2)</a:t>
            </a:r>
            <a:endParaRPr lang="zh-CN" altLang="en-US" sz="1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696075" y="4411666"/>
            <a:ext cx="2589170" cy="584775"/>
          </a:xfrm>
          <a:prstGeom prst="rect">
            <a:avLst/>
          </a:prstGeom>
          <a:noFill/>
        </p:spPr>
        <p:txBody>
          <a:bodyPr wrap="none" rtlCol="0">
            <a:spAutoFit/>
          </a:bodyPr>
          <a:lstStyle/>
          <a:p>
            <a:pPr algn="ctr"/>
            <a:r>
              <a:rPr lang="en-US" altLang="zh-CN" sz="1600" dirty="0" smtClean="0"/>
              <a:t>The spherical coordinates </a:t>
            </a:r>
          </a:p>
          <a:p>
            <a:pPr algn="ctr"/>
            <a:r>
              <a:rPr lang="en-US" altLang="zh-CN" sz="1600" dirty="0" smtClean="0"/>
              <a:t>System, </a:t>
            </a:r>
            <a:r>
              <a:rPr lang="en-US" altLang="zh-CN" sz="1600" dirty="0" smtClean="0">
                <a:solidFill>
                  <a:srgbClr val="FF0000"/>
                </a:solidFill>
              </a:rPr>
              <a:t>SCS</a:t>
            </a:r>
            <a:endParaRPr lang="zh-CN" altLang="en-US" sz="1600" dirty="0"/>
          </a:p>
        </p:txBody>
      </p:sp>
    </p:spTree>
    <p:extLst>
      <p:ext uri="{BB962C8B-B14F-4D97-AF65-F5344CB8AC3E}">
        <p14:creationId xmlns:p14="http://schemas.microsoft.com/office/powerpoint/2010/main" val="137359120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B2E6F3A3-065F-4EE1-8B82-1C85E785B9B2}" type="slidenum">
              <a:rPr lang="en-US" altLang="zh-CN" smtClean="0"/>
              <a:pPr>
                <a:defRPr/>
              </a:pPr>
              <a:t>9</a:t>
            </a:fld>
            <a:endParaRPr lang="en-US" altLang="zh-CN"/>
          </a:p>
        </p:txBody>
      </p:sp>
      <p:sp>
        <p:nvSpPr>
          <p:cNvPr id="5" name="Rectangle 2"/>
          <p:cNvSpPr txBox="1">
            <a:spLocks noChangeArrowheads="1"/>
          </p:cNvSpPr>
          <p:nvPr/>
        </p:nvSpPr>
        <p:spPr bwMode="auto">
          <a:xfrm>
            <a:off x="304800" y="381000"/>
            <a:ext cx="8534400" cy="7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ea typeface="宋体" pitchFamily="2" charset="-122"/>
              </a:defRPr>
            </a:lvl2pPr>
            <a:lvl3pPr algn="l" rtl="0" eaLnBrk="0" fontAlgn="base" hangingPunct="0">
              <a:spcBef>
                <a:spcPct val="0"/>
              </a:spcBef>
              <a:spcAft>
                <a:spcPct val="0"/>
              </a:spcAft>
              <a:defRPr sz="4400" b="1">
                <a:solidFill>
                  <a:schemeClr val="tx1"/>
                </a:solidFill>
                <a:latin typeface="Arial" charset="0"/>
                <a:ea typeface="宋体" pitchFamily="2" charset="-122"/>
              </a:defRPr>
            </a:lvl3pPr>
            <a:lvl4pPr algn="l" rtl="0" eaLnBrk="0" fontAlgn="base" hangingPunct="0">
              <a:spcBef>
                <a:spcPct val="0"/>
              </a:spcBef>
              <a:spcAft>
                <a:spcPct val="0"/>
              </a:spcAft>
              <a:defRPr sz="4400" b="1">
                <a:solidFill>
                  <a:schemeClr val="tx1"/>
                </a:solidFill>
                <a:latin typeface="Arial" charset="0"/>
                <a:ea typeface="宋体" pitchFamily="2" charset="-122"/>
              </a:defRPr>
            </a:lvl4pPr>
            <a:lvl5pPr algn="l" rtl="0" eaLnBrk="0" fontAlgn="base" hangingPunct="0">
              <a:spcBef>
                <a:spcPct val="0"/>
              </a:spcBef>
              <a:spcAft>
                <a:spcPct val="0"/>
              </a:spcAft>
              <a:defRPr sz="4400" b="1">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lnSpc>
                <a:spcPct val="120000"/>
              </a:lnSpc>
              <a:defRPr/>
            </a:pPr>
            <a:r>
              <a:rPr lang="en-US" altLang="zh-CN" sz="3200" dirty="0" smtClean="0">
                <a:latin typeface="+mn-lt"/>
                <a:ea typeface="+mn-ea"/>
                <a:cs typeface="+mn-ea"/>
                <a:sym typeface="+mn-lt"/>
              </a:rPr>
              <a:t>Mobility Modeling</a:t>
            </a:r>
            <a:endParaRPr lang="en-US" altLang="zh-CN" sz="3200" dirty="0">
              <a:latin typeface="+mn-lt"/>
              <a:ea typeface="+mn-ea"/>
              <a:cs typeface="+mn-ea"/>
              <a:sym typeface="+mn-lt"/>
            </a:endParaRPr>
          </a:p>
        </p:txBody>
      </p:sp>
      <p:sp>
        <p:nvSpPr>
          <p:cNvPr id="12" name="TextBox 11"/>
          <p:cNvSpPr txBox="1"/>
          <p:nvPr/>
        </p:nvSpPr>
        <p:spPr>
          <a:xfrm>
            <a:off x="452891" y="1752600"/>
            <a:ext cx="8302337" cy="3754874"/>
          </a:xfrm>
          <a:prstGeom prst="rect">
            <a:avLst/>
          </a:prstGeom>
          <a:noFill/>
        </p:spPr>
        <p:txBody>
          <a:bodyPr wrap="none" rtlCol="0">
            <a:spAutoFit/>
          </a:bodyPr>
          <a:lstStyle/>
          <a:p>
            <a:r>
              <a:rPr lang="en-US" altLang="zh-CN" dirty="0" smtClean="0"/>
              <a:t>GCS:  The specific position of the human body relative to the horizontal plane</a:t>
            </a:r>
          </a:p>
          <a:p>
            <a:endParaRPr lang="en-US" altLang="zh-CN" dirty="0"/>
          </a:p>
          <a:p>
            <a:r>
              <a:rPr lang="en-US" altLang="zh-CN" dirty="0" smtClean="0"/>
              <a:t>RCS:  The position relative to the middle chest, which is used to calculate the </a:t>
            </a:r>
          </a:p>
          <a:p>
            <a:r>
              <a:rPr lang="en-US" altLang="zh-CN" dirty="0"/>
              <a:t> </a:t>
            </a:r>
            <a:r>
              <a:rPr lang="en-US" altLang="zh-CN" dirty="0" smtClean="0"/>
              <a:t>          coordinates in the GCS</a:t>
            </a:r>
          </a:p>
          <a:p>
            <a:endParaRPr lang="en-US" altLang="zh-CN" dirty="0"/>
          </a:p>
          <a:p>
            <a:r>
              <a:rPr lang="en-US" altLang="zh-CN" dirty="0" smtClean="0"/>
              <a:t>SCS:  Limb movement is rotating, which involves change of the angle, so we </a:t>
            </a:r>
          </a:p>
          <a:p>
            <a:r>
              <a:rPr lang="en-US" altLang="zh-CN" dirty="0"/>
              <a:t> </a:t>
            </a:r>
            <a:r>
              <a:rPr lang="en-US" altLang="zh-CN" dirty="0" smtClean="0"/>
              <a:t>         need SCS to calculate the position of the limb joint relative to the </a:t>
            </a:r>
          </a:p>
          <a:p>
            <a:r>
              <a:rPr lang="en-US" altLang="zh-CN" dirty="0" smtClean="0"/>
              <a:t>          rotation center, then according to </a:t>
            </a:r>
            <a:r>
              <a:rPr lang="en-US" altLang="zh-CN" dirty="0" err="1" smtClean="0"/>
              <a:t>eq</a:t>
            </a:r>
            <a:r>
              <a:rPr lang="en-US" altLang="zh-CN" dirty="0" smtClean="0"/>
              <a:t>(2) figure out the position in the RCS,</a:t>
            </a:r>
          </a:p>
          <a:p>
            <a:r>
              <a:rPr lang="en-US" altLang="zh-CN" dirty="0"/>
              <a:t> </a:t>
            </a:r>
            <a:r>
              <a:rPr lang="en-US" altLang="zh-CN" dirty="0" smtClean="0"/>
              <a:t>         finally according to </a:t>
            </a:r>
            <a:r>
              <a:rPr lang="en-US" altLang="zh-CN" dirty="0" err="1" smtClean="0"/>
              <a:t>eq</a:t>
            </a:r>
            <a:r>
              <a:rPr lang="en-US" altLang="zh-CN" dirty="0" smtClean="0"/>
              <a:t>(1) we can get the position in the GCS</a:t>
            </a:r>
          </a:p>
          <a:p>
            <a:endParaRPr lang="en-US" altLang="zh-CN" dirty="0"/>
          </a:p>
          <a:p>
            <a:endParaRPr lang="en-US" altLang="zh-CN" dirty="0" smtClean="0">
              <a:solidFill>
                <a:srgbClr val="FF0000"/>
              </a:solidFill>
            </a:endParaRPr>
          </a:p>
          <a:p>
            <a:pPr algn="ctr"/>
            <a:r>
              <a:rPr lang="en-US" altLang="zh-CN" sz="2000" dirty="0" smtClean="0">
                <a:solidFill>
                  <a:srgbClr val="FF0000"/>
                </a:solidFill>
              </a:rPr>
              <a:t>We can calculate the position of any human joint through these three </a:t>
            </a:r>
          </a:p>
          <a:p>
            <a:pPr algn="ctr"/>
            <a:r>
              <a:rPr lang="en-US" altLang="zh-CN" sz="2000" dirty="0" smtClean="0">
                <a:solidFill>
                  <a:srgbClr val="FF0000"/>
                </a:solidFill>
              </a:rPr>
              <a:t>coordinates systems</a:t>
            </a:r>
            <a:endParaRPr lang="en-US" altLang="zh-CN" sz="2000" dirty="0">
              <a:solidFill>
                <a:srgbClr val="FF0000"/>
              </a:solidFill>
            </a:endParaRPr>
          </a:p>
        </p:txBody>
      </p:sp>
    </p:spTree>
    <p:extLst>
      <p:ext uri="{BB962C8B-B14F-4D97-AF65-F5344CB8AC3E}">
        <p14:creationId xmlns:p14="http://schemas.microsoft.com/office/powerpoint/2010/main" val="4450002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Temp">
      <a:majorFont>
        <a:latin typeface="Arial"/>
        <a:ea typeface="微软雅黑"/>
        <a:cs typeface=""/>
      </a:majorFont>
      <a:minorFont>
        <a:latin typeface="Arial"/>
        <a:ea typeface="微软雅黑"/>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43417</TotalTime>
  <Words>1303</Words>
  <Application>Microsoft Office PowerPoint</Application>
  <PresentationFormat>全屏显示(4:3)</PresentationFormat>
  <Paragraphs>233</Paragraphs>
  <Slides>24</Slides>
  <Notes>7</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27" baseType="lpstr">
      <vt:lpstr>Pixel</vt:lpstr>
      <vt:lpstr>Equation</vt:lpstr>
      <vt:lpstr>Visio</vt:lpstr>
      <vt:lpstr>PowerPoint 演示文稿</vt:lpstr>
      <vt:lpstr>Content</vt:lpstr>
      <vt:lpstr>Introduction &amp; Background</vt:lpstr>
      <vt:lpstr>Introduction &amp; Background</vt:lpstr>
      <vt:lpstr>Introduction &amp; Background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Simulations and Results</vt:lpstr>
      <vt:lpstr>Simulations and Results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e-health</dc:creator>
  <cp:lastModifiedBy>gcj</cp:lastModifiedBy>
  <cp:revision>5761</cp:revision>
  <cp:lastPrinted>2015-11-27T05:51:41Z</cp:lastPrinted>
  <dcterms:created xsi:type="dcterms:W3CDTF">1601-01-01T00:00:00Z</dcterms:created>
  <dcterms:modified xsi:type="dcterms:W3CDTF">2017-09-09T11:05:20Z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