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23"/>
  </p:normalViewPr>
  <p:slideViewPr>
    <p:cSldViewPr snapToGrid="0" snapToObjects="1">
      <p:cViewPr varScale="1">
        <p:scale>
          <a:sx n="78" d="100"/>
          <a:sy n="78" d="100"/>
        </p:scale>
        <p:origin x="1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F47A-AA73-B646-A6C1-59B1BC903BA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7F6A-F7C5-2E46-9C72-A03AF311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0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F47A-AA73-B646-A6C1-59B1BC903BA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7F6A-F7C5-2E46-9C72-A03AF311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7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F47A-AA73-B646-A6C1-59B1BC903BA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7F6A-F7C5-2E46-9C72-A03AF311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0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F47A-AA73-B646-A6C1-59B1BC903BA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7F6A-F7C5-2E46-9C72-A03AF311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0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F47A-AA73-B646-A6C1-59B1BC903BA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7F6A-F7C5-2E46-9C72-A03AF311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5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F47A-AA73-B646-A6C1-59B1BC903BA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7F6A-F7C5-2E46-9C72-A03AF311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F47A-AA73-B646-A6C1-59B1BC903BA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7F6A-F7C5-2E46-9C72-A03AF311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F47A-AA73-B646-A6C1-59B1BC903BA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7F6A-F7C5-2E46-9C72-A03AF311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3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F47A-AA73-B646-A6C1-59B1BC903BA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7F6A-F7C5-2E46-9C72-A03AF311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F47A-AA73-B646-A6C1-59B1BC903BA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7F6A-F7C5-2E46-9C72-A03AF311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F47A-AA73-B646-A6C1-59B1BC903BA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7F6A-F7C5-2E46-9C72-A03AF311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2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3F47A-AA73-B646-A6C1-59B1BC903BA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87F6A-F7C5-2E46-9C72-A03AF311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1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18280"/>
              </p:ext>
            </p:extLst>
          </p:nvPr>
        </p:nvGraphicFramePr>
        <p:xfrm>
          <a:off x="2465615" y="1142999"/>
          <a:ext cx="8033657" cy="4361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3801"/>
                <a:gridCol w="2313518"/>
                <a:gridCol w="4056338"/>
              </a:tblGrid>
              <a:tr h="29075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Variable</a:t>
                      </a:r>
                      <a:endParaRPr lang="en-US" sz="1400" b="1" kern="160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Description</a:t>
                      </a:r>
                      <a:endParaRPr lang="en-US" sz="1400" b="1" kern="160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Categories</a:t>
                      </a:r>
                      <a:endParaRPr lang="en-US" sz="1400" b="1" kern="160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815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Gender</a:t>
                      </a:r>
                      <a:endParaRPr lang="en-US" sz="1400" b="1" kern="160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Sex of students</a:t>
                      </a:r>
                      <a:endParaRPr lang="en-US" sz="1400" b="1" kern="160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Male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US" sz="1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5815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Nationality</a:t>
                      </a:r>
                      <a:endParaRPr lang="en-US" sz="1400" b="1" kern="160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The citizenship of students</a:t>
                      </a:r>
                      <a:endParaRPr lang="en-US" sz="1400" b="1" kern="160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Domestic(USA)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International</a:t>
                      </a:r>
                      <a:endParaRPr lang="en-US" sz="1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174452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Ethnicity</a:t>
                      </a:r>
                      <a:endParaRPr lang="en-US" sz="1400" b="1" kern="160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The state of students’ belongings to a social group</a:t>
                      </a:r>
                      <a:endParaRPr lang="en-US" sz="1400" b="1" kern="160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White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Asian American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Hispanic or Latino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African American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Unknown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 or more races</a:t>
                      </a:r>
                      <a:endParaRPr lang="en-US" sz="1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11630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Major</a:t>
                      </a:r>
                      <a:endParaRPr lang="en-US" sz="1400" b="1" kern="160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Students’ main area of study when taking the course. </a:t>
                      </a:r>
                      <a:endParaRPr lang="en-US" sz="1400" b="1" kern="160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Mechanical Engineering(ME)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Agriculture Engineering(AAE)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Nuclear Engineering(NE)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Others</a:t>
                      </a:r>
                      <a:endParaRPr lang="en-US" sz="1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61040" y="60105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Table 1. Description and Categories of Independent </a:t>
            </a:r>
          </a:p>
        </p:txBody>
      </p:sp>
    </p:spTree>
    <p:extLst>
      <p:ext uri="{BB962C8B-B14F-4D97-AF65-F5344CB8AC3E}">
        <p14:creationId xmlns:p14="http://schemas.microsoft.com/office/powerpoint/2010/main" val="199024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1" y="474134"/>
            <a:ext cx="6426094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1774507"/>
            <a:ext cx="3028950" cy="330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35" y="1864360"/>
            <a:ext cx="3148330" cy="312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5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337" y="2005647"/>
            <a:ext cx="2981325" cy="284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3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83866"/>
              </p:ext>
            </p:extLst>
          </p:nvPr>
        </p:nvGraphicFramePr>
        <p:xfrm>
          <a:off x="2369728" y="702130"/>
          <a:ext cx="7427416" cy="2071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6856"/>
                <a:gridCol w="1161720"/>
                <a:gridCol w="1432788"/>
                <a:gridCol w="1708412"/>
                <a:gridCol w="544414"/>
                <a:gridCol w="750942"/>
                <a:gridCol w="942284"/>
              </a:tblGrid>
              <a:tr h="5178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Variable</a:t>
                      </a:r>
                      <a:endParaRPr lang="en-US" sz="1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P.Level</a:t>
                      </a:r>
                      <a:endParaRPr lang="en-US" sz="1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US" sz="1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US" sz="1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r>
                        <a:rPr lang="en-US" sz="1400" baseline="300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en-US" sz="1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Cramer’s V</a:t>
                      </a:r>
                      <a:endParaRPr lang="en-US" sz="1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5178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Participants</a:t>
                      </a:r>
                      <a:endParaRPr lang="en-US" sz="1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86</a:t>
                      </a:r>
                      <a:endParaRPr lang="en-US" sz="1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274</a:t>
                      </a:r>
                      <a:endParaRPr lang="en-US" sz="1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16.33</a:t>
                      </a:r>
                      <a:endParaRPr lang="en-US" sz="1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3.62e-05</a:t>
                      </a:r>
                      <a:endParaRPr lang="en-US" sz="1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0.1389</a:t>
                      </a:r>
                      <a:endParaRPr lang="en-US" sz="1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5178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Gender</a:t>
                      </a:r>
                      <a:endParaRPr lang="en-US" sz="1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Nonparticipants</a:t>
                      </a:r>
                      <a:endParaRPr lang="en-US" sz="1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69</a:t>
                      </a:r>
                      <a:endParaRPr lang="en-US" sz="1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456</a:t>
                      </a:r>
                      <a:endParaRPr lang="en-US" sz="1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5178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Total</a:t>
                      </a:r>
                      <a:endParaRPr lang="en-US" sz="1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155</a:t>
                      </a:r>
                      <a:endParaRPr lang="en-US" sz="1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730</a:t>
                      </a:r>
                      <a:endParaRPr lang="en-US" sz="1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43507"/>
              </p:ext>
            </p:extLst>
          </p:nvPr>
        </p:nvGraphicFramePr>
        <p:xfrm>
          <a:off x="2369728" y="2773386"/>
          <a:ext cx="7427415" cy="32632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2565"/>
                <a:gridCol w="1163387"/>
                <a:gridCol w="697270"/>
                <a:gridCol w="814752"/>
                <a:gridCol w="943679"/>
                <a:gridCol w="702609"/>
                <a:gridCol w="549271"/>
                <a:gridCol w="755248"/>
                <a:gridCol w="908634"/>
              </a:tblGrid>
              <a:tr h="66665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White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Asian American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International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Hispanic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44443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Participants</a:t>
                      </a:r>
                      <a:endParaRPr lang="en-US" sz="14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224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29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75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11.529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0.0092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0.1939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44443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Ethnicity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Nonparticipants</a:t>
                      </a:r>
                      <a:endParaRPr lang="en-US" sz="14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284</a:t>
                      </a:r>
                      <a:endParaRPr lang="en-US" sz="14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32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159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25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2729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Total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508</a:t>
                      </a:r>
                      <a:endParaRPr lang="en-US" sz="14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61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234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38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2729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ME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NE</a:t>
                      </a:r>
                      <a:endParaRPr lang="en-US" sz="14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AAE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Others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44443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Major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Participants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293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19</a:t>
                      </a:r>
                      <a:endParaRPr lang="en-US" sz="14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35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607.72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&lt;2.2e-16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0.8287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44443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Nonparticipants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19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20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14</a:t>
                      </a:r>
                      <a:endParaRPr lang="en-US" sz="14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472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2729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Total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312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39</a:t>
                      </a:r>
                      <a:endParaRPr lang="en-US" sz="14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4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507</a:t>
                      </a:r>
                      <a:endParaRPr lang="en-US" sz="14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651907" y="60366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Table 2: Individual Characteristics Showing Significant Association with Participation status</a:t>
            </a:r>
          </a:p>
        </p:txBody>
      </p:sp>
    </p:spTree>
    <p:extLst>
      <p:ext uri="{BB962C8B-B14F-4D97-AF65-F5344CB8AC3E}">
        <p14:creationId xmlns:p14="http://schemas.microsoft.com/office/powerpoint/2010/main" val="1236706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151</Words>
  <Application>Microsoft Macintosh PowerPoint</Application>
  <PresentationFormat>Widescreen</PresentationFormat>
  <Paragraphs>127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Times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2018-02-13T05:11:44Z</dcterms:created>
  <dcterms:modified xsi:type="dcterms:W3CDTF">2018-02-13T05:50:48Z</dcterms:modified>
</cp:coreProperties>
</file>