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handoutMasterIdLst>
    <p:handoutMasterId r:id="rId13"/>
  </p:handoutMasterIdLst>
  <p:sldIdLst>
    <p:sldId id="262" r:id="rId2"/>
    <p:sldId id="339" r:id="rId3"/>
    <p:sldId id="340" r:id="rId4"/>
    <p:sldId id="346" r:id="rId5"/>
    <p:sldId id="341" r:id="rId6"/>
    <p:sldId id="342" r:id="rId7"/>
    <p:sldId id="343" r:id="rId8"/>
    <p:sldId id="344" r:id="rId9"/>
    <p:sldId id="345" r:id="rId10"/>
    <p:sldId id="33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A29A"/>
    <a:srgbClr val="000000"/>
    <a:srgbClr val="005DA2"/>
    <a:srgbClr val="0000FF"/>
    <a:srgbClr val="7ACFE1"/>
    <a:srgbClr val="002060"/>
    <a:srgbClr val="3D5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0" autoAdjust="0"/>
    <p:restoredTop sz="85193" autoAdjust="0"/>
  </p:normalViewPr>
  <p:slideViewPr>
    <p:cSldViewPr snapToGrid="0">
      <p:cViewPr varScale="1">
        <p:scale>
          <a:sx n="70" d="100"/>
          <a:sy n="70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myhome.itap.purdue.edu\myhome\duan35\ecn.data\Desktop\In_degre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myhome.itap.purdue.edu\myhome\duan35\ecn.data\Desktop\In_degre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myhome.itap.purdue.edu\myhome\duan35\ecn.data\Desktop\In_degre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myhome.itap.purdue.edu\myhome\duan35\ecn.data\Desktop\In_degre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myhome.itap.purdue.edu\myhome\duan35\ecn.data\Desktop\In_degr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ME274_Score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Sheet3!$C$30:$C$39</c:f>
              <c:strCache>
                <c:ptCount val="10"/>
                <c:pt idx="0">
                  <c:v>A+</c:v>
                </c:pt>
                <c:pt idx="1">
                  <c:v>A</c:v>
                </c:pt>
                <c:pt idx="2">
                  <c:v>A-</c:v>
                </c:pt>
                <c:pt idx="3">
                  <c:v>B+</c:v>
                </c:pt>
                <c:pt idx="4">
                  <c:v>B</c:v>
                </c:pt>
                <c:pt idx="5">
                  <c:v>B-</c:v>
                </c:pt>
                <c:pt idx="6">
                  <c:v>C+</c:v>
                </c:pt>
                <c:pt idx="7">
                  <c:v>C</c:v>
                </c:pt>
                <c:pt idx="8">
                  <c:v>C-</c:v>
                </c:pt>
                <c:pt idx="9">
                  <c:v>D+</c:v>
                </c:pt>
              </c:strCache>
            </c:strRef>
          </c:cat>
          <c:val>
            <c:numRef>
              <c:f>Sheet3!$D$30:$D$39</c:f>
              <c:numCache>
                <c:formatCode>General</c:formatCode>
                <c:ptCount val="10"/>
                <c:pt idx="0">
                  <c:v>1.0</c:v>
                </c:pt>
                <c:pt idx="1">
                  <c:v>3.0</c:v>
                </c:pt>
                <c:pt idx="2">
                  <c:v>1.0</c:v>
                </c:pt>
                <c:pt idx="3">
                  <c:v>4.0</c:v>
                </c:pt>
                <c:pt idx="4">
                  <c:v>6.0</c:v>
                </c:pt>
                <c:pt idx="5">
                  <c:v>5.0</c:v>
                </c:pt>
                <c:pt idx="6">
                  <c:v>1.0</c:v>
                </c:pt>
                <c:pt idx="7">
                  <c:v>2.0</c:v>
                </c:pt>
                <c:pt idx="8">
                  <c:v>1.0</c:v>
                </c:pt>
                <c:pt idx="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06-40F0-8DBC-DE7B24779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79362672"/>
        <c:axId val="2135727360"/>
      </c:barChart>
      <c:catAx>
        <c:axId val="-207936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727360"/>
        <c:crosses val="autoZero"/>
        <c:auto val="1"/>
        <c:lblAlgn val="ctr"/>
        <c:lblOffset val="100"/>
        <c:noMultiLvlLbl val="0"/>
      </c:catAx>
      <c:valAx>
        <c:axId val="21357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36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Sheet3!$G$1</c:f>
              <c:strCache>
                <c:ptCount val="1"/>
                <c:pt idx="0">
                  <c:v>GPA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Sheet3!$D$2:$D$26</c:f>
              <c:numCache>
                <c:formatCode>General</c:formatCode>
                <c:ptCount val="25"/>
                <c:pt idx="0">
                  <c:v>6.0</c:v>
                </c:pt>
                <c:pt idx="1">
                  <c:v>6.0</c:v>
                </c:pt>
                <c:pt idx="2">
                  <c:v>8.0</c:v>
                </c:pt>
                <c:pt idx="3">
                  <c:v>9.0</c:v>
                </c:pt>
                <c:pt idx="4">
                  <c:v>9.0</c:v>
                </c:pt>
                <c:pt idx="5">
                  <c:v>11.0</c:v>
                </c:pt>
                <c:pt idx="6">
                  <c:v>11.0</c:v>
                </c:pt>
                <c:pt idx="7">
                  <c:v>11.0</c:v>
                </c:pt>
                <c:pt idx="8">
                  <c:v>11.0</c:v>
                </c:pt>
                <c:pt idx="9">
                  <c:v>12.0</c:v>
                </c:pt>
                <c:pt idx="10">
                  <c:v>13.0</c:v>
                </c:pt>
                <c:pt idx="11">
                  <c:v>16.0</c:v>
                </c:pt>
                <c:pt idx="12">
                  <c:v>21.0</c:v>
                </c:pt>
                <c:pt idx="13">
                  <c:v>21.0</c:v>
                </c:pt>
                <c:pt idx="14">
                  <c:v>21.0</c:v>
                </c:pt>
                <c:pt idx="15">
                  <c:v>22.0</c:v>
                </c:pt>
                <c:pt idx="16">
                  <c:v>22.0</c:v>
                </c:pt>
                <c:pt idx="17">
                  <c:v>22.0</c:v>
                </c:pt>
                <c:pt idx="18">
                  <c:v>24.0</c:v>
                </c:pt>
                <c:pt idx="19">
                  <c:v>24.0</c:v>
                </c:pt>
                <c:pt idx="20">
                  <c:v>25.0</c:v>
                </c:pt>
                <c:pt idx="21">
                  <c:v>26.0</c:v>
                </c:pt>
                <c:pt idx="22">
                  <c:v>30.0</c:v>
                </c:pt>
                <c:pt idx="23">
                  <c:v>31.0</c:v>
                </c:pt>
                <c:pt idx="24">
                  <c:v>34.0</c:v>
                </c:pt>
              </c:numCache>
            </c:numRef>
          </c:cat>
          <c:val>
            <c:numRef>
              <c:f>Sheet3!$G$2:$G$26</c:f>
              <c:numCache>
                <c:formatCode>General</c:formatCode>
                <c:ptCount val="25"/>
                <c:pt idx="0">
                  <c:v>3.0</c:v>
                </c:pt>
                <c:pt idx="1">
                  <c:v>2.3</c:v>
                </c:pt>
                <c:pt idx="2">
                  <c:v>2.7</c:v>
                </c:pt>
                <c:pt idx="3">
                  <c:v>2.0</c:v>
                </c:pt>
                <c:pt idx="4">
                  <c:v>1.7</c:v>
                </c:pt>
                <c:pt idx="5">
                  <c:v>2.0</c:v>
                </c:pt>
                <c:pt idx="6">
                  <c:v>4.0</c:v>
                </c:pt>
                <c:pt idx="7">
                  <c:v>2.7</c:v>
                </c:pt>
                <c:pt idx="8">
                  <c:v>3.3</c:v>
                </c:pt>
                <c:pt idx="9">
                  <c:v>3.3</c:v>
                </c:pt>
                <c:pt idx="10">
                  <c:v>3.3</c:v>
                </c:pt>
                <c:pt idx="11">
                  <c:v>2.7</c:v>
                </c:pt>
                <c:pt idx="12">
                  <c:v>4.0</c:v>
                </c:pt>
                <c:pt idx="13">
                  <c:v>3.0</c:v>
                </c:pt>
                <c:pt idx="14">
                  <c:v>1.3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2.7</c:v>
                </c:pt>
                <c:pt idx="19">
                  <c:v>3.3</c:v>
                </c:pt>
                <c:pt idx="20">
                  <c:v>4.0</c:v>
                </c:pt>
                <c:pt idx="21">
                  <c:v>3.0</c:v>
                </c:pt>
                <c:pt idx="22">
                  <c:v>2.7</c:v>
                </c:pt>
                <c:pt idx="23">
                  <c:v>3.7</c:v>
                </c:pt>
                <c:pt idx="24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FA8-4127-891E-EE06D233A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7450160"/>
        <c:axId val="-207758734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Sheet3!$D$1</c15:sqref>
                        </c15:formulaRef>
                      </c:ext>
                    </c:extLst>
                    <c:strCache>
                      <c:ptCount val="1"/>
                      <c:pt idx="0">
                        <c:v>Out degree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Sheet3!$D$2:$D$26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6.0</c:v>
                      </c:pt>
                      <c:pt idx="1">
                        <c:v>6.0</c:v>
                      </c:pt>
                      <c:pt idx="2">
                        <c:v>8.0</c:v>
                      </c:pt>
                      <c:pt idx="3">
                        <c:v>9.0</c:v>
                      </c:pt>
                      <c:pt idx="4">
                        <c:v>9.0</c:v>
                      </c:pt>
                      <c:pt idx="5">
                        <c:v>11.0</c:v>
                      </c:pt>
                      <c:pt idx="6">
                        <c:v>11.0</c:v>
                      </c:pt>
                      <c:pt idx="7">
                        <c:v>11.0</c:v>
                      </c:pt>
                      <c:pt idx="8">
                        <c:v>11.0</c:v>
                      </c:pt>
                      <c:pt idx="9">
                        <c:v>12.0</c:v>
                      </c:pt>
                      <c:pt idx="10">
                        <c:v>13.0</c:v>
                      </c:pt>
                      <c:pt idx="11">
                        <c:v>16.0</c:v>
                      </c:pt>
                      <c:pt idx="12">
                        <c:v>21.0</c:v>
                      </c:pt>
                      <c:pt idx="13">
                        <c:v>21.0</c:v>
                      </c:pt>
                      <c:pt idx="14">
                        <c:v>21.0</c:v>
                      </c:pt>
                      <c:pt idx="15">
                        <c:v>22.0</c:v>
                      </c:pt>
                      <c:pt idx="16">
                        <c:v>22.0</c:v>
                      </c:pt>
                      <c:pt idx="17">
                        <c:v>22.0</c:v>
                      </c:pt>
                      <c:pt idx="18">
                        <c:v>24.0</c:v>
                      </c:pt>
                      <c:pt idx="19">
                        <c:v>24.0</c:v>
                      </c:pt>
                      <c:pt idx="20">
                        <c:v>25.0</c:v>
                      </c:pt>
                      <c:pt idx="21">
                        <c:v>26.0</c:v>
                      </c:pt>
                      <c:pt idx="22">
                        <c:v>30.0</c:v>
                      </c:pt>
                      <c:pt idx="23">
                        <c:v>31.0</c:v>
                      </c:pt>
                      <c:pt idx="24">
                        <c:v>34.0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Sheet3!$D$2:$D$26</c15:sqref>
                        </c15:formulaRef>
                      </c:ext>
                    </c:extLst>
                    <c:numCache>
                      <c:formatCode>General</c:formatCode>
                      <c:ptCount val="25"/>
                      <c:pt idx="0">
                        <c:v>6.0</c:v>
                      </c:pt>
                      <c:pt idx="1">
                        <c:v>6.0</c:v>
                      </c:pt>
                      <c:pt idx="2">
                        <c:v>8.0</c:v>
                      </c:pt>
                      <c:pt idx="3">
                        <c:v>9.0</c:v>
                      </c:pt>
                      <c:pt idx="4">
                        <c:v>9.0</c:v>
                      </c:pt>
                      <c:pt idx="5">
                        <c:v>11.0</c:v>
                      </c:pt>
                      <c:pt idx="6">
                        <c:v>11.0</c:v>
                      </c:pt>
                      <c:pt idx="7">
                        <c:v>11.0</c:v>
                      </c:pt>
                      <c:pt idx="8">
                        <c:v>11.0</c:v>
                      </c:pt>
                      <c:pt idx="9">
                        <c:v>12.0</c:v>
                      </c:pt>
                      <c:pt idx="10">
                        <c:v>13.0</c:v>
                      </c:pt>
                      <c:pt idx="11">
                        <c:v>16.0</c:v>
                      </c:pt>
                      <c:pt idx="12">
                        <c:v>21.0</c:v>
                      </c:pt>
                      <c:pt idx="13">
                        <c:v>21.0</c:v>
                      </c:pt>
                      <c:pt idx="14">
                        <c:v>21.0</c:v>
                      </c:pt>
                      <c:pt idx="15">
                        <c:v>22.0</c:v>
                      </c:pt>
                      <c:pt idx="16">
                        <c:v>22.0</c:v>
                      </c:pt>
                      <c:pt idx="17">
                        <c:v>22.0</c:v>
                      </c:pt>
                      <c:pt idx="18">
                        <c:v>24.0</c:v>
                      </c:pt>
                      <c:pt idx="19">
                        <c:v>24.0</c:v>
                      </c:pt>
                      <c:pt idx="20">
                        <c:v>25.0</c:v>
                      </c:pt>
                      <c:pt idx="21">
                        <c:v>26.0</c:v>
                      </c:pt>
                      <c:pt idx="22">
                        <c:v>30.0</c:v>
                      </c:pt>
                      <c:pt idx="23">
                        <c:v>31.0</c:v>
                      </c:pt>
                      <c:pt idx="24">
                        <c:v>34.0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4FA8-4127-891E-EE06D233A7C1}"/>
                  </c:ext>
                </c:extLst>
              </c15:ser>
            </c15:filteredLineSeries>
          </c:ext>
        </c:extLst>
      </c:lineChart>
      <c:catAx>
        <c:axId val="-20774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587344"/>
        <c:crosses val="autoZero"/>
        <c:auto val="1"/>
        <c:lblAlgn val="ctr"/>
        <c:lblOffset val="100"/>
        <c:noMultiLvlLbl val="0"/>
      </c:catAx>
      <c:valAx>
        <c:axId val="-207758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745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GPA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Sheet3!$HO$28:$HO$34</c:f>
              <c:numCache>
                <c:formatCode>General</c:formatCode>
                <c:ptCount val="7"/>
                <c:pt idx="0">
                  <c:v>2.76</c:v>
                </c:pt>
                <c:pt idx="1">
                  <c:v>2.96</c:v>
                </c:pt>
                <c:pt idx="2">
                  <c:v>3.16</c:v>
                </c:pt>
                <c:pt idx="3">
                  <c:v>3.36</c:v>
                </c:pt>
                <c:pt idx="4">
                  <c:v>3.56</c:v>
                </c:pt>
                <c:pt idx="5">
                  <c:v>3.760000000000001</c:v>
                </c:pt>
                <c:pt idx="6">
                  <c:v>4.0</c:v>
                </c:pt>
              </c:numCache>
            </c:numRef>
          </c:xVal>
          <c:yVal>
            <c:numRef>
              <c:f>Sheet3!$HP$28:$HP$34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381-4ABD-9F7A-B7D5EE9D23F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134383024"/>
        <c:axId val="2134238496"/>
      </c:scatterChart>
      <c:valAx>
        <c:axId val="2134383024"/>
        <c:scaling>
          <c:orientation val="minMax"/>
          <c:max val="4.1"/>
          <c:min val="2.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238496"/>
        <c:crosses val="autoZero"/>
        <c:crossBetween val="midCat"/>
      </c:valAx>
      <c:valAx>
        <c:axId val="213423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8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Ethnicity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Sheet3!$W$32:$W$37</c:f>
              <c:strCache>
                <c:ptCount val="6"/>
                <c:pt idx="0">
                  <c:v>White</c:v>
                </c:pt>
                <c:pt idx="1">
                  <c:v>International</c:v>
                </c:pt>
                <c:pt idx="2">
                  <c:v>Asian</c:v>
                </c:pt>
                <c:pt idx="3">
                  <c:v>2 or more races</c:v>
                </c:pt>
                <c:pt idx="4">
                  <c:v>Hispanic/Latino</c:v>
                </c:pt>
                <c:pt idx="5">
                  <c:v>Unknown</c:v>
                </c:pt>
              </c:strCache>
            </c:strRef>
          </c:cat>
          <c:val>
            <c:numRef>
              <c:f>Sheet3!$X$32:$X$37</c:f>
              <c:numCache>
                <c:formatCode>General</c:formatCode>
                <c:ptCount val="6"/>
                <c:pt idx="0">
                  <c:v>13.0</c:v>
                </c:pt>
                <c:pt idx="1">
                  <c:v>6.0</c:v>
                </c:pt>
                <c:pt idx="2">
                  <c:v>3.0</c:v>
                </c:pt>
                <c:pt idx="3">
                  <c:v>0.0</c:v>
                </c:pt>
                <c:pt idx="4">
                  <c:v>1.0</c:v>
                </c:pt>
                <c:pt idx="5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A4-49A8-ADB3-56A43B5511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75079168"/>
        <c:axId val="-2075077408"/>
      </c:barChart>
      <c:catAx>
        <c:axId val="-20750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077408"/>
        <c:crosses val="autoZero"/>
        <c:auto val="1"/>
        <c:lblAlgn val="ctr"/>
        <c:lblOffset val="100"/>
        <c:noMultiLvlLbl val="0"/>
      </c:catAx>
      <c:valAx>
        <c:axId val="-20750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07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Sheet3!$AB$32:$AB$33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Sheet3!$AC$32:$AC$33</c:f>
              <c:numCache>
                <c:formatCode>General</c:formatCode>
                <c:ptCount val="2"/>
                <c:pt idx="0">
                  <c:v>6.0</c:v>
                </c:pt>
                <c:pt idx="1">
                  <c:v>19.0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A7-4961-AB8B-2BD0A189D1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2440272"/>
        <c:axId val="2133492112"/>
      </c:barChart>
      <c:catAx>
        <c:axId val="211244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492112"/>
        <c:crosses val="autoZero"/>
        <c:auto val="1"/>
        <c:lblAlgn val="ctr"/>
        <c:lblOffset val="100"/>
        <c:noMultiLvlLbl val="0"/>
      </c:catAx>
      <c:valAx>
        <c:axId val="21334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4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F87C-9FD9-4E0A-877C-225ED82AF19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15A70-0112-49E4-8348-519466FB7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4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D7E20E-B6C3-4CBA-A2CE-B303F2F9430B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D76886-ADEB-4F95-8748-B98B71BD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0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76886-ADEB-4F95-8748-B98B71BDC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719-4EE0-417D-B6AA-394A1AC40BA8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0CE9-324D-4B0A-BEF5-A902688C2128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CA50-EF35-489A-95F7-AF82E2D3B2B4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A47E-9611-4939-9F63-B761DC3D003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C4B5-7A29-421A-9E45-C8186EEE5067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EF54-CAEF-4CBA-8EFB-250D9C6F3529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A48A-4D47-40A9-B028-FEC7328023E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AC50-553B-48A2-BBC5-45A8F8394ADD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AFA7-2F9A-4412-8FBB-8413EA018B0B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A8C-C5D0-46D7-8B29-779A7E02B719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7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E2EB-C27E-4EF3-9796-838C206EAA6E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6151-319C-4466-826C-64046B7493D6}" type="datetime1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8/31/17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4524-0EDC-4773-93C7-D871618E7B37}" type="slidenum">
              <a:rPr lang="en-US" smtClean="0">
                <a:solidFill>
                  <a:srgbClr val="3D546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3D546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6911" y="6566834"/>
            <a:ext cx="685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3D5466"/>
                </a:solidFill>
                <a:latin typeface="Franklin Gothic Book" panose="020B0503020102020204" pitchFamily="34" charset="0"/>
              </a:rPr>
              <a:t>purdue.edu/freeform  |  freeform@purdue.edu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84" y="5976193"/>
            <a:ext cx="2121233" cy="571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8B3805-B6F7-4244-908C-7A08F26387E7}"/>
              </a:ext>
            </a:extLst>
          </p:cNvPr>
          <p:cNvGrpSpPr/>
          <p:nvPr/>
        </p:nvGrpSpPr>
        <p:grpSpPr>
          <a:xfrm>
            <a:off x="0" y="-4394"/>
            <a:ext cx="9144001" cy="2507741"/>
            <a:chOff x="0" y="-4394"/>
            <a:chExt cx="9144001" cy="25077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7" t="2999"/>
            <a:stretch/>
          </p:blipFill>
          <p:spPr>
            <a:xfrm>
              <a:off x="0" y="-4394"/>
              <a:ext cx="3324418" cy="25077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2506733" y="232599"/>
              <a:ext cx="2403424" cy="43521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3959662" y="231657"/>
              <a:ext cx="2403424" cy="4352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5465345" y="232089"/>
              <a:ext cx="2403424" cy="4352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6" t="11936" b="71230"/>
            <a:stretch/>
          </p:blipFill>
          <p:spPr>
            <a:xfrm>
              <a:off x="6740577" y="232599"/>
              <a:ext cx="2403424" cy="435219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1574" y="931583"/>
            <a:ext cx="9144000" cy="1529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The common characteristics of high-involved students in an online discussion foru</a:t>
            </a:r>
            <a:r>
              <a:rPr lang="en-US" sz="3600" b="1" dirty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m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71800" y="2043359"/>
            <a:ext cx="5260817" cy="2791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endParaRPr lang="en-US" sz="8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Presenter: Yuqin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Duan</a:t>
            </a:r>
            <a:endParaRPr lang="en-US" sz="2600" b="1" dirty="0" smtClean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Mentor: Nick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Stites</a:t>
            </a:r>
            <a:endParaRPr lang="en-US" sz="2600" b="1" dirty="0" smtClean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600" b="1" dirty="0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Advisor: Prof. Dr. Jennifer </a:t>
            </a:r>
            <a:r>
              <a:rPr lang="en-US" sz="2600" b="1" dirty="0" err="1" smtClean="0">
                <a:solidFill>
                  <a:srgbClr val="3D5466">
                    <a:lumMod val="75000"/>
                  </a:srgbClr>
                </a:solidFill>
                <a:latin typeface="Franklin Gothic Medium" panose="020B0603020102020204" pitchFamily="34" charset="0"/>
              </a:rPr>
              <a:t>DeBoer</a:t>
            </a:r>
            <a:endParaRPr lang="en-US" sz="2600" b="1" dirty="0">
              <a:solidFill>
                <a:srgbClr val="3D5466">
                  <a:lumMod val="75000"/>
                </a:srgbClr>
              </a:solidFill>
              <a:latin typeface="Franklin Gothic Medium" panose="020B0603020102020204" pitchFamily="34" charset="0"/>
            </a:endParaRPr>
          </a:p>
          <a:p>
            <a:pPr algn="l"/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School of Engineering </a:t>
            </a:r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Education</a:t>
            </a:r>
          </a:p>
          <a:p>
            <a:pPr algn="l"/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School of Electrical and Computer Engineering</a:t>
            </a:r>
            <a:endParaRPr lang="en-US" sz="2000" b="1" dirty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  <a:p>
            <a:pPr algn="l"/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Purdue University</a:t>
            </a:r>
          </a:p>
          <a:p>
            <a:pPr algn="l"/>
            <a:endParaRPr lang="en-US" sz="2000" b="1" dirty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  <a:p>
            <a:pPr algn="l"/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Research Update, </a:t>
            </a:r>
            <a:r>
              <a:rPr lang="en-US" sz="2000" b="1" dirty="0" smtClean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Aug. 31, </a:t>
            </a:r>
            <a:r>
              <a:rPr lang="en-US" sz="2000" b="1" dirty="0">
                <a:solidFill>
                  <a:srgbClr val="3D5466">
                    <a:lumMod val="75000"/>
                  </a:srgbClr>
                </a:solidFill>
                <a:latin typeface="Franklin Gothic Book" panose="020B0503020102020204" pitchFamily="34" charset="0"/>
              </a:rPr>
              <a:t>2017</a:t>
            </a:r>
          </a:p>
          <a:p>
            <a:pPr algn="l"/>
            <a:endParaRPr lang="en-US" sz="2400" b="1" dirty="0">
              <a:solidFill>
                <a:srgbClr val="3D5466">
                  <a:lumMod val="75000"/>
                </a:srgb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Summary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10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1001245" y="2009481"/>
            <a:ext cx="673366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200" b="1" dirty="0" smtClean="0">
                <a:solidFill>
                  <a:srgbClr val="009ED6"/>
                </a:solidFill>
              </a:rPr>
              <a:t>Result:</a:t>
            </a:r>
            <a:endParaRPr lang="en-US" sz="2200" b="1" dirty="0">
              <a:solidFill>
                <a:srgbClr val="009ED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Students who hold an incoming A or C are likely very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Females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post slightly more frequently than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males</a:t>
            </a:r>
            <a:endParaRPr lang="en-US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Students from different ethnicity are equally like to participate in posting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There is no direct relation between students’ ME scores and number of posts</a:t>
            </a:r>
            <a:endParaRPr lang="en-US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Background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2370752"/>
            <a:ext cx="728951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ME274 blog provides a platform for students to discuss anything related to the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From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Gephi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statistics, we are able to quantify a student’s involvement in the online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 do not know the content of the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 do not know if a post is to ask or response to a question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10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Research Questions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3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2370752"/>
            <a:ext cx="72895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 students who post to the online blog frequently share common characteristics?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732" y="3317198"/>
            <a:ext cx="39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Future Study</a:t>
            </a: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4338723"/>
            <a:ext cx="72895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 students’ characteristics differ from those students who post questions vs those who post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anwers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?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4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General Sample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99A5F5-59A5-44FA-A8B2-AF95B0CAF3CC}"/>
              </a:ext>
            </a:extLst>
          </p:cNvPr>
          <p:cNvSpPr txBox="1"/>
          <p:nvPr/>
        </p:nvSpPr>
        <p:spPr>
          <a:xfrm>
            <a:off x="794167" y="2370752"/>
            <a:ext cx="72895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Students from Spring2015, Spring 201w6 and Fall 2016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7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ME 274 Grade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729145"/>
              </p:ext>
            </p:extLst>
          </p:nvPr>
        </p:nvGraphicFramePr>
        <p:xfrm>
          <a:off x="2066523" y="2199687"/>
          <a:ext cx="4950568" cy="299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8605" y="5764769"/>
            <a:ext cx="660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study: Should we look at the ratio of students by grades?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ME 274 Grade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6</a:t>
            </a:fld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882802"/>
              </p:ext>
            </p:extLst>
          </p:nvPr>
        </p:nvGraphicFramePr>
        <p:xfrm>
          <a:off x="1817707" y="2448039"/>
          <a:ext cx="5448199" cy="3267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Incoming GPA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7</a:t>
            </a:fld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007261"/>
              </p:ext>
            </p:extLst>
          </p:nvPr>
        </p:nvGraphicFramePr>
        <p:xfrm>
          <a:off x="1997519" y="2286480"/>
          <a:ext cx="5088576" cy="318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123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Ethnicity &amp; International Status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8</a:t>
            </a:fld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792279"/>
              </p:ext>
            </p:extLst>
          </p:nvPr>
        </p:nvGraphicFramePr>
        <p:xfrm>
          <a:off x="2094796" y="1798336"/>
          <a:ext cx="4894022" cy="299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37410"/>
              </p:ext>
            </p:extLst>
          </p:nvPr>
        </p:nvGraphicFramePr>
        <p:xfrm>
          <a:off x="2094796" y="2332735"/>
          <a:ext cx="5463594" cy="360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447">
                  <a:extLst>
                    <a:ext uri="{9D8B030D-6E8A-4147-A177-3AD203B41FA5}">
                      <a16:colId xmlns:a16="http://schemas.microsoft.com/office/drawing/2014/main" xmlns="" val="883598223"/>
                    </a:ext>
                  </a:extLst>
                </a:gridCol>
                <a:gridCol w="1488949">
                  <a:extLst>
                    <a:ext uri="{9D8B030D-6E8A-4147-A177-3AD203B41FA5}">
                      <a16:colId xmlns:a16="http://schemas.microsoft.com/office/drawing/2014/main" xmlns="" val="3427148339"/>
                    </a:ext>
                  </a:extLst>
                </a:gridCol>
                <a:gridCol w="1821198">
                  <a:extLst>
                    <a:ext uri="{9D8B030D-6E8A-4147-A177-3AD203B41FA5}">
                      <a16:colId xmlns:a16="http://schemas.microsoft.com/office/drawing/2014/main" xmlns="" val="3828173900"/>
                    </a:ext>
                  </a:extLst>
                </a:gridCol>
              </a:tblGrid>
              <a:tr h="619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High_Involved</a:t>
                      </a:r>
                      <a:r>
                        <a:rPr lang="en-US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741740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White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334132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6163642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9544949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or more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362576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Hispanic/Latino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99021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278320"/>
                  </a:ext>
                </a:extLst>
              </a:tr>
              <a:tr h="78352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or African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668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4"/>
          <a:stretch/>
        </p:blipFill>
        <p:spPr>
          <a:xfrm>
            <a:off x="0" y="957478"/>
            <a:ext cx="9144001" cy="2847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083615" cy="106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rPr>
              <a:t>Descriptive Statistics: Gender</a:t>
            </a:r>
            <a:endParaRPr lang="en-US" b="1" dirty="0">
              <a:solidFill>
                <a:schemeClr val="tx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41" y="6306694"/>
            <a:ext cx="401336" cy="464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2116" y="2009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4271" y="6306694"/>
            <a:ext cx="2057400" cy="365125"/>
          </a:xfrm>
        </p:spPr>
        <p:txBody>
          <a:bodyPr/>
          <a:lstStyle/>
          <a:p>
            <a:fld id="{A04C4524-0EDC-4773-93C7-D871618E7B37}" type="slidenum">
              <a:rPr lang="en-US" sz="1400" smtClean="0">
                <a:solidFill>
                  <a:srgbClr val="000000"/>
                </a:solidFill>
              </a:rPr>
              <a:pPr/>
              <a:t>9</a:t>
            </a:fld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894149"/>
              </p:ext>
            </p:extLst>
          </p:nvPr>
        </p:nvGraphicFramePr>
        <p:xfrm>
          <a:off x="2048589" y="1702820"/>
          <a:ext cx="4986436" cy="314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0357" y="4917493"/>
            <a:ext cx="422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Female: 24%</a:t>
            </a:r>
          </a:p>
          <a:p>
            <a:r>
              <a:rPr lang="en-US" dirty="0" smtClean="0"/>
              <a:t>Male: 76%</a:t>
            </a:r>
          </a:p>
          <a:p>
            <a:endParaRPr lang="en-US" dirty="0"/>
          </a:p>
          <a:p>
            <a:r>
              <a:rPr lang="en-US" dirty="0" smtClean="0"/>
              <a:t>In general: (Male 774, Female 162)</a:t>
            </a:r>
          </a:p>
          <a:p>
            <a:r>
              <a:rPr lang="en-US" dirty="0" smtClean="0"/>
              <a:t>Female: 17.3%</a:t>
            </a:r>
          </a:p>
          <a:p>
            <a:r>
              <a:rPr lang="en-US" dirty="0" smtClean="0"/>
              <a:t>Male: 82.7%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reeform Branding">
      <a:dk1>
        <a:srgbClr val="3D5466"/>
      </a:dk1>
      <a:lt1>
        <a:srgbClr val="FFFFFF"/>
      </a:lt1>
      <a:dk2>
        <a:srgbClr val="3D5466"/>
      </a:dk2>
      <a:lt2>
        <a:srgbClr val="FFFFFF"/>
      </a:lt2>
      <a:accent1>
        <a:srgbClr val="7ACFE1"/>
      </a:accent1>
      <a:accent2>
        <a:srgbClr val="D9D954"/>
      </a:accent2>
      <a:accent3>
        <a:srgbClr val="BBBDC0"/>
      </a:accent3>
      <a:accent4>
        <a:srgbClr val="59A3D2"/>
      </a:accent4>
      <a:accent5>
        <a:srgbClr val="00B8B0"/>
      </a:accent5>
      <a:accent6>
        <a:srgbClr val="3D5466"/>
      </a:accent6>
      <a:hlink>
        <a:srgbClr val="7F7F7F"/>
      </a:hlink>
      <a:folHlink>
        <a:srgbClr val="00B8B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eform_Light" id="{A5F068EE-4720-45AD-A264-96883DE61AA0}" vid="{78EA44F2-1F6E-40FE-91F7-A2466782E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Freeform_Dark</Template>
  <TotalTime>16673</TotalTime>
  <Words>322</Words>
  <Application>Microsoft Macintosh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Arabic Typesetting</vt:lpstr>
      <vt:lpstr>Calibri</vt:lpstr>
      <vt:lpstr>Calibri Light</vt:lpstr>
      <vt:lpstr>Franklin Gothic Book</vt:lpstr>
      <vt:lpstr>Franklin Gothic Medium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Nick S</dc:creator>
  <cp:lastModifiedBy>Yuqin Duan</cp:lastModifiedBy>
  <cp:revision>267</cp:revision>
  <cp:lastPrinted>2017-08-31T05:19:39Z</cp:lastPrinted>
  <dcterms:created xsi:type="dcterms:W3CDTF">2016-06-15T20:30:22Z</dcterms:created>
  <dcterms:modified xsi:type="dcterms:W3CDTF">2017-08-31T14:45:05Z</dcterms:modified>
</cp:coreProperties>
</file>