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handoutMasterIdLst>
    <p:handoutMasterId r:id="rId15"/>
  </p:handoutMasterIdLst>
  <p:sldIdLst>
    <p:sldId id="262" r:id="rId2"/>
    <p:sldId id="339" r:id="rId3"/>
    <p:sldId id="340" r:id="rId4"/>
    <p:sldId id="346" r:id="rId5"/>
    <p:sldId id="341" r:id="rId6"/>
    <p:sldId id="342" r:id="rId7"/>
    <p:sldId id="343" r:id="rId8"/>
    <p:sldId id="348" r:id="rId9"/>
    <p:sldId id="344" r:id="rId10"/>
    <p:sldId id="347" r:id="rId11"/>
    <p:sldId id="345" r:id="rId12"/>
    <p:sldId id="338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A29A"/>
    <a:srgbClr val="000000"/>
    <a:srgbClr val="005DA2"/>
    <a:srgbClr val="0000FF"/>
    <a:srgbClr val="7ACFE1"/>
    <a:srgbClr val="002060"/>
    <a:srgbClr val="3D5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9" autoAdjust="0"/>
    <p:restoredTop sz="85193" autoAdjust="0"/>
  </p:normalViewPr>
  <p:slideViewPr>
    <p:cSldViewPr snapToGrid="0">
      <p:cViewPr varScale="1">
        <p:scale>
          <a:sx n="70" d="100"/>
          <a:sy n="70" d="100"/>
        </p:scale>
        <p:origin x="105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FF87C-9FD9-4E0A-877C-225ED82AF19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15A70-0112-49E4-8348-519466FB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4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D7E20E-B6C3-4CBA-A2CE-B303F2F9430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D76886-ADEB-4F95-8748-B98B71BD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0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7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0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9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3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6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0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719-4EE0-417D-B6AA-394A1AC40BA8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2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0CE9-324D-4B0A-BEF5-A902688C2128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CA50-EF35-489A-95F7-AF82E2D3B2B4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4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A47E-9611-4939-9F63-B761DC3D003E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C4B5-7A29-421A-9E45-C8186EEE5067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4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EF54-CAEF-4CBA-8EFB-250D9C6F3529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0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A48A-4D47-40A9-B028-FEC7328023EE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0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AC50-553B-48A2-BBC5-45A8F8394ADD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0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AFA7-2F9A-4412-8FBB-8413EA018B0B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0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A8C-C5D0-46D7-8B29-779A7E02B719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7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E2EB-C27E-4EF3-9796-838C206EAA6E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6151-319C-4466-826C-64046B7493D6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11/9/17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6911" y="6566834"/>
            <a:ext cx="685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3D5466"/>
                </a:solidFill>
                <a:latin typeface="Franklin Gothic Book" panose="020B0503020102020204" pitchFamily="34" charset="0"/>
              </a:rPr>
              <a:t>purdue.edu/freeform  |  freeform@purdue.edu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84" y="5976193"/>
            <a:ext cx="2121233" cy="571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8B3805-B6F7-4244-908C-7A08F26387E7}"/>
              </a:ext>
            </a:extLst>
          </p:cNvPr>
          <p:cNvGrpSpPr/>
          <p:nvPr/>
        </p:nvGrpSpPr>
        <p:grpSpPr>
          <a:xfrm>
            <a:off x="0" y="-4394"/>
            <a:ext cx="9144001" cy="2507741"/>
            <a:chOff x="0" y="-4394"/>
            <a:chExt cx="9144001" cy="25077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7" t="2999"/>
            <a:stretch/>
          </p:blipFill>
          <p:spPr>
            <a:xfrm>
              <a:off x="0" y="-4394"/>
              <a:ext cx="3324418" cy="250774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06" t="11936" b="71230"/>
            <a:stretch/>
          </p:blipFill>
          <p:spPr>
            <a:xfrm>
              <a:off x="2506733" y="232599"/>
              <a:ext cx="2403424" cy="43521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06" t="11936" b="71230"/>
            <a:stretch/>
          </p:blipFill>
          <p:spPr>
            <a:xfrm>
              <a:off x="3959662" y="231657"/>
              <a:ext cx="2403424" cy="4352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06" t="11936" b="71230"/>
            <a:stretch/>
          </p:blipFill>
          <p:spPr>
            <a:xfrm>
              <a:off x="5465345" y="232089"/>
              <a:ext cx="2403424" cy="43521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06" t="11936" b="71230"/>
            <a:stretch/>
          </p:blipFill>
          <p:spPr>
            <a:xfrm>
              <a:off x="6740577" y="232599"/>
              <a:ext cx="2403424" cy="435219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11574" y="931583"/>
            <a:ext cx="9144000" cy="1529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Demographic Characteristics of Students Who Do or Do Not Post in an Undergraduate Engineering Online Discussion Forum 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68803" y="2369347"/>
            <a:ext cx="7496969" cy="2791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" b="1" dirty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endParaRPr lang="en-US" sz="800" b="1" dirty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endParaRPr lang="en-US" sz="800" b="1" dirty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r>
              <a:rPr lang="en-US" sz="2600" b="1" dirty="0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Presenter: Yuqin </a:t>
            </a:r>
            <a:r>
              <a:rPr lang="en-US" sz="2600" b="1" dirty="0" err="1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Duan</a:t>
            </a:r>
            <a:endParaRPr lang="en-US" sz="2600" b="1" dirty="0" smtClean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r>
              <a:rPr lang="en-US" sz="2600" b="1" dirty="0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Mentor: Nick </a:t>
            </a:r>
            <a:r>
              <a:rPr lang="en-US" sz="2600" b="1" dirty="0" err="1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Stites</a:t>
            </a:r>
            <a:endParaRPr lang="en-US" sz="2600" b="1" dirty="0" smtClean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r>
              <a:rPr lang="en-US" sz="2600" b="1" dirty="0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Advisor: Prof. Dr. Jennifer </a:t>
            </a:r>
            <a:r>
              <a:rPr lang="en-US" sz="2600" b="1" dirty="0" err="1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DeBoer</a:t>
            </a:r>
            <a:endParaRPr lang="en-US" sz="2600" b="1" dirty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r>
              <a:rPr lang="en-US" sz="2000" b="1" dirty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School of Electrical and Computer </a:t>
            </a:r>
            <a:r>
              <a:rPr lang="en-US" sz="2000" b="1" dirty="0" smtClean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Engineering,</a:t>
            </a:r>
            <a:r>
              <a:rPr lang="en-US" sz="2000" b="1" dirty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 Purdue </a:t>
            </a:r>
            <a:r>
              <a:rPr lang="en-US" sz="2000" b="1" dirty="0" smtClean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University</a:t>
            </a:r>
            <a:endParaRPr lang="en-US" sz="2000" b="1" dirty="0" smtClean="0">
              <a:solidFill>
                <a:srgbClr val="3D5466">
                  <a:lumMod val="75000"/>
                </a:srgbClr>
              </a:solidFill>
              <a:latin typeface="Franklin Gothic Book" panose="020B0503020102020204" pitchFamily="34" charset="0"/>
            </a:endParaRPr>
          </a:p>
          <a:p>
            <a:pPr algn="l"/>
            <a:r>
              <a:rPr lang="en-US" sz="2000" b="1" dirty="0" smtClean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School </a:t>
            </a:r>
            <a:r>
              <a:rPr lang="en-US" sz="2000" b="1" dirty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of Engineering </a:t>
            </a:r>
            <a:r>
              <a:rPr lang="en-US" sz="2000" b="1" dirty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Education, Purdue </a:t>
            </a:r>
            <a:r>
              <a:rPr lang="en-US" sz="2000" b="1" dirty="0" smtClean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University</a:t>
            </a:r>
            <a:endParaRPr lang="en-US" sz="2000" b="1" dirty="0" smtClean="0">
              <a:solidFill>
                <a:srgbClr val="3D5466">
                  <a:lumMod val="75000"/>
                </a:srgbClr>
              </a:solidFill>
              <a:latin typeface="Franklin Gothic Book" panose="020B0503020102020204" pitchFamily="34" charset="0"/>
            </a:endParaRPr>
          </a:p>
          <a:p>
            <a:pPr algn="l"/>
            <a:endParaRPr lang="en-US" sz="2000" b="1" dirty="0">
              <a:solidFill>
                <a:srgbClr val="3D5466">
                  <a:lumMod val="75000"/>
                </a:srgbClr>
              </a:solidFill>
              <a:latin typeface="Franklin Gothic Book" panose="020B0503020102020204" pitchFamily="34" charset="0"/>
            </a:endParaRPr>
          </a:p>
          <a:p>
            <a:pPr algn="l"/>
            <a:endParaRPr lang="en-US" sz="2400" b="1" dirty="0">
              <a:solidFill>
                <a:srgbClr val="3D5466">
                  <a:lumMod val="75000"/>
                </a:srgb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: ME270 &amp; PHYS172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10</a:t>
            </a:fld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69" y="1355381"/>
            <a:ext cx="4273161" cy="4801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071"/>
            <a:ext cx="4667269" cy="45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Statistics: Gender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11</a:t>
            </a:fld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35" y="1242209"/>
            <a:ext cx="6114221" cy="56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Summary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12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99A5F5-59A5-44FA-A8B2-AF95B0CAF3CC}"/>
              </a:ext>
            </a:extLst>
          </p:cNvPr>
          <p:cNvSpPr txBox="1"/>
          <p:nvPr/>
        </p:nvSpPr>
        <p:spPr>
          <a:xfrm>
            <a:off x="1001245" y="2009481"/>
            <a:ext cx="6733668" cy="38164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200" b="1" dirty="0" smtClean="0">
                <a:solidFill>
                  <a:srgbClr val="009ED6"/>
                </a:solidFill>
              </a:rPr>
              <a:t>Result:</a:t>
            </a:r>
            <a:endParaRPr lang="en-US" sz="2200" b="1" dirty="0">
              <a:solidFill>
                <a:srgbClr val="009ED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female students are more likely to be involved in online discussions than their male </a:t>
            </a: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counterparts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White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and American Asians are overrepresented but international students are underrepresented in the engaged group </a:t>
            </a:r>
            <a:endParaRPr lang="en-US" sz="22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Students who know the related knowledge well are more engaged in forum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According to density plots, future statistic tests will be applied. </a:t>
            </a:r>
            <a:endParaRPr lang="en-US" sz="2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Background/Story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2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99A5F5-59A5-44FA-A8B2-AF95B0CAF3CC}"/>
              </a:ext>
            </a:extLst>
          </p:cNvPr>
          <p:cNvSpPr txBox="1"/>
          <p:nvPr/>
        </p:nvSpPr>
        <p:spPr>
          <a:xfrm>
            <a:off x="794167" y="2370752"/>
            <a:ext cx="7289517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Online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discussion forums have become widely used in undergraduate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classrooms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ME274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blog provides a platform for students to discuss anything related to the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course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From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Gephi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statistics, we are able to quantify a student’s involvement in the online blog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10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This Study: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3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99A5F5-59A5-44FA-A8B2-AF95B0CAF3CC}"/>
              </a:ext>
            </a:extLst>
          </p:cNvPr>
          <p:cNvSpPr txBox="1"/>
          <p:nvPr/>
        </p:nvSpPr>
        <p:spPr>
          <a:xfrm>
            <a:off x="794166" y="1555041"/>
            <a:ext cx="7289517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abic Typesetting" charset="0"/>
                <a:ea typeface="Arabic Typesetting" charset="0"/>
                <a:cs typeface="Arabic Typesetting" charset="0"/>
              </a:rPr>
              <a:t>compares gender, ethnicity, and international status of students who did and did not participate in an online discussion forum</a:t>
            </a:r>
            <a:r>
              <a:rPr lang="en-US" sz="2800" b="1" dirty="0">
                <a:latin typeface="Arabic Typesetting" charset="0"/>
                <a:ea typeface="Arabic Typesetting" charset="0"/>
                <a:cs typeface="Arabic Typesetting" charset="0"/>
              </a:rPr>
              <a:t> </a:t>
            </a:r>
            <a:endParaRPr lang="en-US" sz="2800" b="1" dirty="0" smtClean="0">
              <a:solidFill>
                <a:schemeClr val="tx1">
                  <a:lumMod val="50000"/>
                </a:schemeClr>
              </a:solidFill>
              <a:latin typeface="Arabic Typesetting" charset="0"/>
              <a:ea typeface="Arabic Typesetting" charset="0"/>
              <a:cs typeface="Arabic Typesetting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702255"/>
            <a:ext cx="39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Future Study</a:t>
            </a:r>
            <a:endParaRPr 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99A5F5-59A5-44FA-A8B2-AF95B0CAF3CC}"/>
              </a:ext>
            </a:extLst>
          </p:cNvPr>
          <p:cNvSpPr txBox="1"/>
          <p:nvPr/>
        </p:nvSpPr>
        <p:spPr>
          <a:xfrm>
            <a:off x="794167" y="4338723"/>
            <a:ext cx="7289517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Case Study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Applied to general module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249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Method: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4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99A5F5-59A5-44FA-A8B2-AF95B0CAF3CC}"/>
              </a:ext>
            </a:extLst>
          </p:cNvPr>
          <p:cNvSpPr txBox="1"/>
          <p:nvPr/>
        </p:nvSpPr>
        <p:spPr>
          <a:xfrm>
            <a:off x="1262154" y="1829361"/>
            <a:ext cx="7289517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Arabic Typesetting" charset="0"/>
                <a:ea typeface="Arabic Typesetting" charset="0"/>
                <a:cs typeface="Arabic Typesetting" charset="0"/>
              </a:rPr>
              <a:t>Gephi</a:t>
            </a:r>
            <a:r>
              <a:rPr lang="en-US" sz="2800" b="1" dirty="0" smtClean="0">
                <a:latin typeface="Arabic Typesetting" charset="0"/>
                <a:ea typeface="Arabic Typesetting" charset="0"/>
                <a:cs typeface="Arabic Typesetting" charset="0"/>
              </a:rPr>
              <a:t>(</a:t>
            </a:r>
            <a:r>
              <a:rPr lang="en-US" sz="2800" b="1" dirty="0" err="1" smtClean="0">
                <a:latin typeface="Arabic Typesetting" charset="0"/>
                <a:ea typeface="Arabic Typesetting" charset="0"/>
                <a:cs typeface="Arabic Typesetting" charset="0"/>
              </a:rPr>
              <a:t>Outdegree</a:t>
            </a:r>
            <a:r>
              <a:rPr lang="en-US" sz="2800" b="1" dirty="0" smtClean="0">
                <a:latin typeface="Arabic Typesetting" charset="0"/>
                <a:ea typeface="Arabic Typesetting" charset="0"/>
                <a:cs typeface="Arabic Typesetting" charset="0"/>
              </a:rPr>
              <a:t>) -&gt; Filter(Consented) -&gt; </a:t>
            </a:r>
          </a:p>
          <a:p>
            <a:r>
              <a:rPr lang="en-US" sz="2800" b="1" dirty="0">
                <a:latin typeface="Arabic Typesetting" charset="0"/>
                <a:ea typeface="Arabic Typesetting" charset="0"/>
                <a:cs typeface="Arabic Typesetting" charset="0"/>
              </a:rPr>
              <a:t> </a:t>
            </a:r>
            <a:r>
              <a:rPr lang="en-US" sz="2800" b="1" dirty="0" smtClean="0">
                <a:latin typeface="Arabic Typesetting" charset="0"/>
                <a:ea typeface="Arabic Typesetting" charset="0"/>
                <a:cs typeface="Arabic Typesetting" charset="0"/>
              </a:rPr>
              <a:t>  R-Code(Bar, density graph)</a:t>
            </a:r>
            <a:endParaRPr lang="en-US" sz="2800" b="1" dirty="0" smtClean="0">
              <a:solidFill>
                <a:schemeClr val="tx1">
                  <a:lumMod val="50000"/>
                </a:schemeClr>
              </a:solidFill>
              <a:latin typeface="Arabic Typesetting" charset="0"/>
              <a:ea typeface="Arabic Typesetting" charset="0"/>
              <a:cs typeface="Arabic Typesetting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386" y="3148230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Data Summary: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C99A5F5-59A5-44FA-A8B2-AF95B0CAF3CC}"/>
              </a:ext>
            </a:extLst>
          </p:cNvPr>
          <p:cNvSpPr txBox="1"/>
          <p:nvPr/>
        </p:nvSpPr>
        <p:spPr>
          <a:xfrm>
            <a:off x="1262153" y="4569772"/>
            <a:ext cx="7289517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abic Typesetting" charset="0"/>
                <a:ea typeface="Arabic Typesetting" charset="0"/>
                <a:cs typeface="Arabic Typesetting" charset="0"/>
              </a:rPr>
              <a:t>Spring 2015, Spring 2016, Fall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abic Typesetting" charset="0"/>
                <a:ea typeface="Arabic Typesetting" charset="0"/>
                <a:cs typeface="Arabic Typesetting" charset="0"/>
              </a:rPr>
              <a:t>Participants: 360(After consented)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Arabic Typesetting" charset="0"/>
                <a:ea typeface="Arabic Typesetting" charset="0"/>
                <a:cs typeface="Arabic Typesetting" charset="0"/>
              </a:rPr>
              <a:t>Total: 739(After consented)</a:t>
            </a:r>
            <a:endParaRPr lang="en-US" sz="2800" b="1" dirty="0" smtClean="0">
              <a:solidFill>
                <a:schemeClr val="tx1">
                  <a:lumMod val="50000"/>
                </a:schemeClr>
              </a:solidFill>
              <a:latin typeface="Arabic Typesetting" charset="0"/>
              <a:ea typeface="Arabic Typesetting" charset="0"/>
              <a:cs typeface="Arabic Typesetti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Statistics: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Gender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5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8605" y="5764769"/>
            <a:ext cx="660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study: Should we look at the ratio of students by grades?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90" y="1444753"/>
            <a:ext cx="6561765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Statistics: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Ethnicity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6</a:t>
            </a:fld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46" y="298483"/>
            <a:ext cx="7343355" cy="63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Statistics: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Students’ Major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7</a:t>
            </a:fld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0" y="1410469"/>
            <a:ext cx="5925820" cy="53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: ME274 &amp; # of posts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8</a:t>
            </a:fld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92" y="1372724"/>
            <a:ext cx="5745447" cy="54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: ME270 &amp; PHYS172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9</a:t>
            </a:fld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6" y="1427983"/>
            <a:ext cx="5687568" cy="54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Freeform Branding">
      <a:dk1>
        <a:srgbClr val="3D5466"/>
      </a:dk1>
      <a:lt1>
        <a:srgbClr val="FFFFFF"/>
      </a:lt1>
      <a:dk2>
        <a:srgbClr val="3D5466"/>
      </a:dk2>
      <a:lt2>
        <a:srgbClr val="FFFFFF"/>
      </a:lt2>
      <a:accent1>
        <a:srgbClr val="7ACFE1"/>
      </a:accent1>
      <a:accent2>
        <a:srgbClr val="D9D954"/>
      </a:accent2>
      <a:accent3>
        <a:srgbClr val="BBBDC0"/>
      </a:accent3>
      <a:accent4>
        <a:srgbClr val="59A3D2"/>
      </a:accent4>
      <a:accent5>
        <a:srgbClr val="00B8B0"/>
      </a:accent5>
      <a:accent6>
        <a:srgbClr val="3D5466"/>
      </a:accent6>
      <a:hlink>
        <a:srgbClr val="7F7F7F"/>
      </a:hlink>
      <a:folHlink>
        <a:srgbClr val="00B8B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eform_Light" id="{A5F068EE-4720-45AD-A264-96883DE61AA0}" vid="{78EA44F2-1F6E-40FE-91F7-A2466782E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Freeform_Dark</Template>
  <TotalTime>16698</TotalTime>
  <Words>292</Words>
  <Application>Microsoft Macintosh PowerPoint</Application>
  <PresentationFormat>On-screen Show (4:3)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Arabic Typesetting</vt:lpstr>
      <vt:lpstr>Calibri</vt:lpstr>
      <vt:lpstr>Calibri Light</vt:lpstr>
      <vt:lpstr>Franklin Gothic Book</vt:lpstr>
      <vt:lpstr>Franklin Gothic Medium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Nick S</dc:creator>
  <cp:lastModifiedBy>Yuqin Duan</cp:lastModifiedBy>
  <cp:revision>269</cp:revision>
  <cp:lastPrinted>2017-08-31T05:19:39Z</cp:lastPrinted>
  <dcterms:created xsi:type="dcterms:W3CDTF">2016-06-15T20:30:22Z</dcterms:created>
  <dcterms:modified xsi:type="dcterms:W3CDTF">2017-11-09T10:39:31Z</dcterms:modified>
</cp:coreProperties>
</file>